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sldIdLst>
    <p:sldId id="997" r:id="rId3"/>
    <p:sldId id="612" r:id="rId4"/>
    <p:sldId id="465" r:id="rId5"/>
    <p:sldId id="473" r:id="rId7"/>
    <p:sldId id="474" r:id="rId8"/>
    <p:sldId id="954" r:id="rId9"/>
    <p:sldId id="957" r:id="rId10"/>
    <p:sldId id="487" r:id="rId11"/>
    <p:sldId id="470" r:id="rId12"/>
    <p:sldId id="958" r:id="rId13"/>
    <p:sldId id="959" r:id="rId14"/>
    <p:sldId id="960" r:id="rId15"/>
    <p:sldId id="961" r:id="rId16"/>
    <p:sldId id="485" r:id="rId17"/>
    <p:sldId id="388" r:id="rId18"/>
    <p:sldId id="962" r:id="rId19"/>
    <p:sldId id="963" r:id="rId20"/>
    <p:sldId id="964" r:id="rId21"/>
    <p:sldId id="965" r:id="rId22"/>
    <p:sldId id="966" r:id="rId23"/>
    <p:sldId id="613" r:id="rId24"/>
    <p:sldId id="458" r:id="rId25"/>
    <p:sldId id="967" r:id="rId26"/>
    <p:sldId id="968" r:id="rId27"/>
    <p:sldId id="969" r:id="rId28"/>
    <p:sldId id="970" r:id="rId29"/>
    <p:sldId id="971" r:id="rId30"/>
    <p:sldId id="519" r:id="rId31"/>
    <p:sldId id="496" r:id="rId32"/>
    <p:sldId id="972" r:id="rId33"/>
    <p:sldId id="259" r:id="rId34"/>
    <p:sldId id="973" r:id="rId35"/>
    <p:sldId id="260" r:id="rId36"/>
    <p:sldId id="974" r:id="rId37"/>
    <p:sldId id="975" r:id="rId38"/>
    <p:sldId id="976" r:id="rId39"/>
    <p:sldId id="322" r:id="rId40"/>
    <p:sldId id="309" r:id="rId41"/>
    <p:sldId id="457" r:id="rId42"/>
    <p:sldId id="977" r:id="rId43"/>
    <p:sldId id="978" r:id="rId44"/>
    <p:sldId id="979" r:id="rId45"/>
    <p:sldId id="939" r:id="rId46"/>
    <p:sldId id="982" r:id="rId47"/>
    <p:sldId id="980" r:id="rId48"/>
    <p:sldId id="981" r:id="rId4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1D41D5"/>
    <a:srgbClr val="ECF4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1A037-DD09-4960-A463-32ACC1D81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5ED52A-95AC-4AD0-8895-0A3804547A0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3E27A245-A9B2-4BC5-BD89-17FD121E6F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3E27A245-A9B2-4BC5-BD89-17FD121E6F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3E27A245-A9B2-4BC5-BD89-17FD121E6F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3249A02-7516-471E-9D0C-18B17E81B725}"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3E27A245-A9B2-4BC5-BD89-17FD121E6F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3E27A245-A9B2-4BC5-BD89-17FD121E6F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9192EEDD-6661-406D-90C4-A7A695D3BED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98807C-3480-4D32-ACA2-B4C8F5563F6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92EEDD-6661-406D-90C4-A7A695D3BED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98807C-3480-4D32-ACA2-B4C8F5563F6E}"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9.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1.xml"/><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26.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0.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1.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3.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tags" Target="../tags/tag37.xml"/><Relationship Id="rId1" Type="http://schemas.openxmlformats.org/officeDocument/2006/relationships/image" Target="../media/image11.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2.xml"/><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3.xml"/><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4.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45.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openxmlformats.org/officeDocument/2006/relationships/tags" Target="../tags/tag49.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6.xml"/><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tags" Target="../tags/tag53.xml"/><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5.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74295"/>
            <a:ext cx="12056745" cy="7126605"/>
          </a:xfrm>
          <a:prstGeom prst="rect">
            <a:avLst/>
          </a:prstGeom>
        </p:spPr>
        <p:txBody>
          <a:bodyPr wrap="square">
            <a:noAutofit/>
          </a:bodyPr>
          <a:lstStyle/>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(P1)For more than 30 years, Fang Beisong, an expert at repairing old objects at Jingzhou Museum,has worked to make ancient words on bamboo and wooden pieces readable again. These pieces are called jiandu.</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(P2)One special moment came in 2015. While cleaning a bamboo piece from the Warring StatesPeriod, he found the words for “hold your hand and grow old with you”, a line from The Book of Songs. “I felt the light and warmth of our history and culture,” Fang recalled.</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(P3)After finishing his studies in chemistry in 1988, Fang began working at the museum, using science for his love of history. He focuses on jiandu—things people wrote on before paper was used. In 2002,he faced a huge task—over 92,000 pieces from the Qin Dynasty were found in Hunan. He stayed in Changsha for nine years, working 12 hours a day to sort out and protect them.</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(P4)Preserving jiandu is extremely difficult. They are made of natural materials and break down easily. Once unearthed, they quickly turn black in the air, making the writing unreadable. Fang’srepair work involves over 20 steps, with decoloring and dewatering being the most important. Decoloring brings back the original color and keeps the words clear, while dewatering helps them leave the wet condition and stay steady for keeping. After years of trying, he found a good two-step way and won a national technology prize in 2019.</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(P5)Each case is different. In 2020, his team worked on Han Dynasty bamboo pieces from a robbed tomb in Dingzhou. The pieces broke easily. They tried over 70 times to keep them together. Even though the writing was almost impossible to see, a special camera using infrared light showed the words clearly.</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100"/>
              </a:lnSpc>
              <a:spcBef>
                <a:spcPts val="0"/>
              </a:spcBef>
              <a:spcAft>
                <a:spcPts val="0"/>
              </a:spcAft>
            </a:pPr>
            <a:r>
              <a:rPr lang="en-US" altLang="zh-CN" sz="2400">
                <a:solidFill>
                  <a:srgbClr val="000000"/>
                </a:solidFill>
                <a:latin typeface="Times New Roman" panose="02020603050405020304"/>
                <a:ea typeface="Times New Roman" panose="02020603050405020304"/>
              </a:rPr>
              <a:t>      (P6)So far, Fang and his team have fixed over 100,000 pieces. “For things like these, once they are dug up, there’s only a short time to save them. I cannot stop—the faster I work, the more of our history I can save,” said Fang.</a:t>
            </a:r>
            <a:endParaRPr lang="en-US" altLang="zh-CN" sz="2400">
              <a:solidFill>
                <a:srgbClr val="000000"/>
              </a:solidFill>
              <a:latin typeface="Times New Roman" panose="02020603050405020304"/>
              <a:ea typeface="Times New Roman" panose="02020603050405020304"/>
            </a:endParaRPr>
          </a:p>
        </p:txBody>
      </p:sp>
      <p:sp>
        <p:nvSpPr>
          <p:cNvPr id="2" name="矩形: 圆角 5"/>
          <p:cNvSpPr/>
          <p:nvPr>
            <p:custDataLst>
              <p:tags r:id="rId1"/>
            </p:custDataLst>
          </p:nvPr>
        </p:nvSpPr>
        <p:spPr>
          <a:xfrm>
            <a:off x="1722120" y="337185"/>
            <a:ext cx="9675495" cy="43561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sym typeface="+mn-ea"/>
              </a:rPr>
              <a:t> Introduction (the main character/his professional identity/his core mission</a:t>
            </a:r>
            <a:endParaRPr lang="zh-CN" alt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5" name="矩形: 圆角 5"/>
          <p:cNvSpPr/>
          <p:nvPr>
            <p:custDataLst>
              <p:tags r:id="rId2"/>
            </p:custDataLst>
          </p:nvPr>
        </p:nvSpPr>
        <p:spPr>
          <a:xfrm>
            <a:off x="1187450" y="1087120"/>
            <a:ext cx="10739120" cy="38227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P2</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A specific event (finding The Book of Songs verses on Warring States bamboo slips) </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3" name="矩形: 圆角 5"/>
          <p:cNvSpPr/>
          <p:nvPr>
            <p:custDataLst>
              <p:tags r:id="rId3"/>
            </p:custDataLst>
          </p:nvPr>
        </p:nvSpPr>
        <p:spPr>
          <a:xfrm>
            <a:off x="532765" y="2118995"/>
            <a:ext cx="11525250" cy="33718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A major challenge (restoring and protecting 92,000 Qin Dynasty bamboo slips in Changsha)</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6" name="矩形: 圆角 5"/>
          <p:cNvSpPr/>
          <p:nvPr>
            <p:custDataLst>
              <p:tags r:id="rId4"/>
            </p:custDataLst>
          </p:nvPr>
        </p:nvSpPr>
        <p:spPr>
          <a:xfrm>
            <a:off x="1558290" y="4996815"/>
            <a:ext cx="10324465" cy="44005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P5</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Examples of diverse restoration cases</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7" name="矩形: 圆角 5"/>
          <p:cNvSpPr/>
          <p:nvPr>
            <p:custDataLst>
              <p:tags r:id="rId5"/>
            </p:custDataLst>
          </p:nvPr>
        </p:nvSpPr>
        <p:spPr>
          <a:xfrm>
            <a:off x="1526540" y="5815965"/>
            <a:ext cx="6481445" cy="40195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P6</a:t>
            </a:r>
            <a:r>
              <a:rPr lang="en-US" sz="2400" b="1" dirty="0">
                <a:solidFill>
                  <a:schemeClr val="tx1"/>
                </a:solidFill>
                <a:latin typeface="华文楷体" panose="02010600040101010101" charset="-122"/>
                <a:ea typeface="华文楷体" panose="02010600040101010101" charset="-122"/>
                <a:cs typeface="华文楷体" panose="02010600040101010101" charset="-122"/>
                <a:sym typeface="+mn-ea"/>
              </a:rPr>
              <a:t>: Conclusion (devotion &amp; urgency)</a:t>
            </a:r>
            <a:endParaRPr 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8" name="矩形: 圆角 5"/>
          <p:cNvSpPr/>
          <p:nvPr>
            <p:custDataLst>
              <p:tags r:id="rId6"/>
            </p:custDataLst>
          </p:nvPr>
        </p:nvSpPr>
        <p:spPr>
          <a:xfrm>
            <a:off x="1558290" y="3460750"/>
            <a:ext cx="10324465" cy="44005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P4</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Technical difficulties and core techniques (decoloring &amp; dewatering)</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bldLvl="0" animBg="1"/>
      <p:bldP spid="3" grpId="0" bldLvl="0" animBg="1"/>
      <p:bldP spid="6" grpId="0" bldLvl="0" animBg="1"/>
      <p:bldP spid="7" grpId="0" bldLvl="0" animBg="1"/>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0180" y="2077085"/>
            <a:ext cx="11851640" cy="103695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24. How did Fang feel when he saw the line from The Book of Songs?  </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     A. Moved.  B. Bored.  C. Shocked.  D. Confused.</a:t>
            </a:r>
            <a:endParaRPr lang="en-US" altLang="zh-CN" sz="2800" dirty="0">
              <a:latin typeface="Times New Roman" panose="02020603050405020304" pitchFamily="18" charset="0"/>
              <a:cs typeface="Times New Roman" panose="02020603050405020304" pitchFamily="18" charset="0"/>
            </a:endParaRPr>
          </a:p>
        </p:txBody>
      </p:sp>
      <p:sp>
        <p:nvSpPr>
          <p:cNvPr id="22" name="矩形 21"/>
          <p:cNvSpPr/>
          <p:nvPr/>
        </p:nvSpPr>
        <p:spPr>
          <a:xfrm>
            <a:off x="170180" y="1565275"/>
            <a:ext cx="4961890" cy="38798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8705850" y="1151890"/>
            <a:ext cx="3185795" cy="38798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170180" y="5340985"/>
            <a:ext cx="11851640" cy="1416050"/>
          </a:xfrm>
          <a:prstGeom prst="rect">
            <a:avLst/>
          </a:prstGeom>
          <a:solidFill>
            <a:srgbClr val="ECF4E5"/>
          </a:solidFill>
        </p:spPr>
        <p:txBody>
          <a:bodyPr wrap="square" rtlCol="0" anchor="t">
            <a:noAutofit/>
          </a:bodyPr>
          <a:lstStyle/>
          <a:p>
            <a:pPr indent="0" fontAlgn="auto">
              <a:lnSpc>
                <a:spcPts val="3600"/>
              </a:lnSpc>
            </a:pPr>
            <a:r>
              <a:rPr lang="en-US" altLang="zh-CN" sz="2700" dirty="0">
                <a:latin typeface="Times New Roman" panose="02020603050405020304" pitchFamily="18" charset="0"/>
                <a:cs typeface="Times New Roman" panose="02020603050405020304" pitchFamily="18" charset="0"/>
              </a:rPr>
              <a:t>25. What do we know about Fang’s work in Changsha after 2002?</a:t>
            </a:r>
            <a:endParaRPr lang="en-US" altLang="zh-CN" sz="27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700" dirty="0">
                <a:latin typeface="Times New Roman" panose="02020603050405020304" pitchFamily="18" charset="0"/>
                <a:cs typeface="Times New Roman" panose="02020603050405020304" pitchFamily="18" charset="0"/>
              </a:rPr>
              <a:t>A. He got a national award right after.     B. He solved all preservation issues there.</a:t>
            </a:r>
            <a:endParaRPr lang="en-US" altLang="zh-CN" sz="27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700" spc="-100" dirty="0">
                <a:solidFill>
                  <a:schemeClr val="tx1"/>
                </a:solidFill>
                <a:uFillTx/>
                <a:latin typeface="Times New Roman" panose="02020603050405020304" pitchFamily="18" charset="0"/>
                <a:cs typeface="Times New Roman" panose="02020603050405020304" pitchFamily="18" charset="0"/>
              </a:rPr>
              <a:t>C. He worked long hours to preserve jiandu. D. He went there to study Qin Dynasty history.</a:t>
            </a:r>
            <a:endParaRPr lang="en-US" altLang="zh-CN" sz="2700" spc="-100" dirty="0">
              <a:solidFill>
                <a:schemeClr val="tx1"/>
              </a:solidFill>
              <a:uFillTx/>
              <a:latin typeface="Times New Roman" panose="02020603050405020304" pitchFamily="18" charset="0"/>
              <a:cs typeface="Times New Roman" panose="02020603050405020304" pitchFamily="18" charset="0"/>
            </a:endParaRPr>
          </a:p>
        </p:txBody>
      </p:sp>
      <p:cxnSp>
        <p:nvCxnSpPr>
          <p:cNvPr id="17" name="直接连接符 16"/>
          <p:cNvCxnSpPr/>
          <p:nvPr/>
        </p:nvCxnSpPr>
        <p:spPr>
          <a:xfrm flipV="1">
            <a:off x="2940050" y="2593975"/>
            <a:ext cx="648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4845050" y="2543175"/>
            <a:ext cx="53657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2825750" y="2593975"/>
            <a:ext cx="590550" cy="127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416300" y="1539875"/>
            <a:ext cx="5033645" cy="254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pic>
        <p:nvPicPr>
          <p:cNvPr id="23"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79755" y="259524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直接连接符 23"/>
          <p:cNvCxnSpPr/>
          <p:nvPr/>
        </p:nvCxnSpPr>
        <p:spPr>
          <a:xfrm flipV="1">
            <a:off x="4159250" y="5819775"/>
            <a:ext cx="536575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V="1">
            <a:off x="170180" y="5168900"/>
            <a:ext cx="149098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V="1">
            <a:off x="6380480" y="4466590"/>
            <a:ext cx="1224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1661160" y="4780915"/>
            <a:ext cx="9698990" cy="38798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70180" y="210820"/>
            <a:ext cx="11580495" cy="1830705"/>
          </a:xfrm>
          <a:prstGeom prst="rect">
            <a:avLst/>
          </a:prstGeom>
          <a:noFill/>
          <a:extLst>
            <a:ext uri="{909E8E84-426E-40DD-AFC4-6F175D3DCCD1}">
              <a14:hiddenFill xmlns:a14="http://schemas.microsoft.com/office/drawing/2010/main">
                <a:solidFill>
                  <a:schemeClr val="bg1"/>
                </a:solidFill>
              </a14:hiddenFill>
            </a:ext>
          </a:extLst>
        </p:spPr>
        <p:txBody>
          <a:bodyPr wrap="square" rtlCol="0" anchor="t">
            <a:noAutofit/>
          </a:bodyPr>
          <a:lstStyle/>
          <a:p>
            <a:pPr indent="139065" algn="just" defTabSz="266700" fontAlgn="ctr">
              <a:lnSpc>
                <a:spcPct val="100000"/>
              </a:lnSpc>
              <a:spcBef>
                <a:spcPct val="0"/>
              </a:spcBef>
              <a:spcAft>
                <a:spcPct val="0"/>
              </a:spcAft>
            </a:pPr>
            <a:r>
              <a:rPr lang="en-US" altLang="zh-CN" sz="2800" b="1">
                <a:solidFill>
                  <a:srgbClr val="000000"/>
                </a:solidFill>
                <a:latin typeface="Times New Roman" panose="02020603050405020304"/>
                <a:ea typeface="Times New Roman" panose="02020603050405020304"/>
                <a:sym typeface="+mn-ea"/>
              </a:rPr>
              <a:t>      (P2)</a:t>
            </a:r>
            <a:r>
              <a:rPr lang="en-US" altLang="zh-CN" sz="2800" dirty="0">
                <a:latin typeface="Times New Roman" panose="02020603050405020304" pitchFamily="18" charset="0"/>
              </a:rPr>
              <a:t>One special moment came in 2015. While cleaning a bamboo piece from the Warring StatesPeriod, he found the words for “hold your hand and grow old with you”, a line from The Book of Songs. “I felt the light and warmth of our history and culture,” Fang recalled.</a:t>
            </a:r>
            <a:endParaRPr lang="en-US" altLang="zh-CN" sz="2800" dirty="0">
              <a:latin typeface="Times New Roman" panose="02020603050405020304" pitchFamily="18" charset="0"/>
            </a:endParaRPr>
          </a:p>
        </p:txBody>
      </p:sp>
      <p:sp>
        <p:nvSpPr>
          <p:cNvPr id="13" name="文本框 12"/>
          <p:cNvSpPr txBox="1"/>
          <p:nvPr/>
        </p:nvSpPr>
        <p:spPr>
          <a:xfrm>
            <a:off x="170180" y="3380105"/>
            <a:ext cx="11721465" cy="1822450"/>
          </a:xfrm>
          <a:prstGeom prst="rect">
            <a:avLst/>
          </a:prstGeom>
        </p:spPr>
        <p:txBody>
          <a:bodyPr wrap="square">
            <a:spAutoFit/>
          </a:bodyPr>
          <a:p>
            <a:pPr marL="0" indent="266700" algn="just" defTabSz="266700">
              <a:lnSpc>
                <a:spcPts val="2700"/>
              </a:lnSpc>
              <a:spcBef>
                <a:spcPts val="0"/>
              </a:spcBef>
              <a:spcAft>
                <a:spcPts val="0"/>
              </a:spcAft>
            </a:pPr>
            <a:r>
              <a:rPr lang="en-US" altLang="zh-CN" sz="2800" dirty="0">
                <a:latin typeface="Times New Roman" panose="02020603050405020304" pitchFamily="18" charset="0"/>
              </a:rPr>
              <a:t>    </a:t>
            </a:r>
            <a:r>
              <a:rPr lang="en-US" altLang="zh-CN" sz="2800" b="1">
                <a:solidFill>
                  <a:srgbClr val="000000"/>
                </a:solidFill>
                <a:latin typeface="Times New Roman" panose="02020603050405020304"/>
                <a:ea typeface="Times New Roman" panose="02020603050405020304"/>
              </a:rPr>
              <a:t> (P3)</a:t>
            </a:r>
            <a:r>
              <a:rPr lang="en-US" altLang="zh-CN" sz="2800" dirty="0">
                <a:latin typeface="Times New Roman" panose="02020603050405020304" pitchFamily="18" charset="0"/>
              </a:rPr>
              <a:t>After finishing his studies in chemistry in 1988, Fang began working at the museum, using science for his love of history. He focuses on jiandu—things people wrote on before paper was used. In 2002,he faced a huge task—over 92,000 pieces from the Qin Dynasty were found in Hunan. He stayed in Changsha for nine years, working 12 hours a day to sort out and protect them.</a:t>
            </a:r>
            <a:endParaRPr lang="en-US" altLang="zh-CN" sz="2800" dirty="0">
              <a:latin typeface="Times New Roman" panose="02020603050405020304" pitchFamily="18" charset="0"/>
            </a:endParaRPr>
          </a:p>
        </p:txBody>
      </p:sp>
      <p:sp>
        <p:nvSpPr>
          <p:cNvPr id="28" name="文本框 27"/>
          <p:cNvSpPr txBox="1"/>
          <p:nvPr/>
        </p:nvSpPr>
        <p:spPr>
          <a:xfrm>
            <a:off x="4005580" y="5987415"/>
            <a:ext cx="1720215" cy="3143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29" name="文本框 28"/>
          <p:cNvSpPr txBox="1"/>
          <p:nvPr/>
        </p:nvSpPr>
        <p:spPr>
          <a:xfrm>
            <a:off x="7688580" y="5987415"/>
            <a:ext cx="3141980" cy="3143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30" name="文本框 29"/>
          <p:cNvSpPr txBox="1"/>
          <p:nvPr/>
        </p:nvSpPr>
        <p:spPr>
          <a:xfrm>
            <a:off x="8069580" y="6436995"/>
            <a:ext cx="1060450" cy="3143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31" name="矩形 30"/>
          <p:cNvSpPr/>
          <p:nvPr/>
        </p:nvSpPr>
        <p:spPr>
          <a:xfrm>
            <a:off x="1085215" y="6363335"/>
            <a:ext cx="24142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7" name="直接箭头连接符 36"/>
          <p:cNvCxnSpPr/>
          <p:nvPr/>
        </p:nvCxnSpPr>
        <p:spPr>
          <a:xfrm flipH="1">
            <a:off x="2689860" y="4972050"/>
            <a:ext cx="2566035" cy="13716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pic>
        <p:nvPicPr>
          <p:cNvPr id="3"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70180" y="636333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21"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heel(1)">
                                      <p:cBhvr>
                                        <p:cTn id="23" dur="2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par>
                                <p:cTn id="44" presetID="21" presetClass="entr" presetSubtype="1" fill="hold"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heel(1)">
                                      <p:cBhvr>
                                        <p:cTn id="46" dur="2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P spid="22" grpId="0" bldLvl="0" animBg="1"/>
      <p:bldP spid="22" grpId="1" animBg="1"/>
      <p:bldP spid="13" grpId="0"/>
      <p:bldP spid="13" grpId="1"/>
      <p:bldP spid="27" grpId="0" bldLvl="0" animBg="1"/>
      <p:bldP spid="27" grpId="1" animBg="1"/>
      <p:bldP spid="28" grpId="0" bldLvl="0" animBg="1"/>
      <p:bldP spid="28" grpId="1"/>
      <p:bldP spid="29" grpId="0" bldLvl="0" animBg="1"/>
      <p:bldP spid="29" grpId="1"/>
      <p:bldP spid="30" grpId="0" bldLvl="0" animBg="1"/>
      <p:bldP spid="30" grpId="1"/>
      <p:bldP spid="31" grpId="0" bldLvl="0" animBg="1"/>
      <p:bldP spid="31"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70180" y="2032000"/>
            <a:ext cx="732917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10881995" y="1638300"/>
            <a:ext cx="119062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26. What does the underlined word “decoloring” in paragraph 4 mean?</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Washing the surface to remove dirt.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Changing the color of jiandu.</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Preventing jiandu from turning black.</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Recovering the true color.</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630936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a:off x="5308600" y="4864100"/>
            <a:ext cx="173799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79755" y="6264275"/>
            <a:ext cx="382270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7" name="直接箭头连接符 36"/>
          <p:cNvCxnSpPr/>
          <p:nvPr/>
        </p:nvCxnSpPr>
        <p:spPr>
          <a:xfrm>
            <a:off x="2315845" y="2451100"/>
            <a:ext cx="859790" cy="40132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2" name="直接连接符 1"/>
          <p:cNvCxnSpPr/>
          <p:nvPr/>
        </p:nvCxnSpPr>
        <p:spPr>
          <a:xfrm>
            <a:off x="8991600" y="4864100"/>
            <a:ext cx="39179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9144000" y="2057400"/>
            <a:ext cx="173799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70180" y="291465"/>
            <a:ext cx="11770360" cy="2616200"/>
          </a:xfrm>
          <a:prstGeom prst="rect">
            <a:avLst/>
          </a:prstGeom>
        </p:spPr>
        <p:txBody>
          <a:bodyPr wrap="square">
            <a:no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(P4)</a:t>
            </a:r>
            <a:r>
              <a:rPr lang="en-US" altLang="zh-CN" sz="2800">
                <a:solidFill>
                  <a:srgbClr val="000000"/>
                </a:solidFill>
                <a:latin typeface="Times New Roman" panose="02020603050405020304"/>
                <a:ea typeface="宋体" panose="02010600030101010101" pitchFamily="2" charset="-122"/>
              </a:rPr>
              <a:t>Preserving jiandu is extremely difficult. They are made of natural materials and break down easily. Once unearthed, they quickly turn black in the air, making the writing unreadable. Fang’srepair work involves over 20 steps, with decoloring and dewatering being the most important. Decoloring brings back the original color and keeps the words clear, while dewatering helps them leave the wet condition and stay steady for keeping. After years of trying, he found a good two-step way and won a national technology prize in 2019.</a:t>
            </a:r>
            <a:endParaRPr lang="en-US" altLang="zh-CN" sz="2800">
              <a:solidFill>
                <a:srgbClr val="000000"/>
              </a:solidFill>
              <a:latin typeface="Times New Roman" panose="02020603050405020304"/>
              <a:ea typeface="宋体" panose="02010600030101010101" pitchFamily="2" charset="-122"/>
            </a:endParaRPr>
          </a:p>
        </p:txBody>
      </p:sp>
      <p:cxnSp>
        <p:nvCxnSpPr>
          <p:cNvPr id="4" name="直接箭头连接符 3"/>
          <p:cNvCxnSpPr/>
          <p:nvPr/>
        </p:nvCxnSpPr>
        <p:spPr>
          <a:xfrm>
            <a:off x="579755" y="2451100"/>
            <a:ext cx="665480" cy="37465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1"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par>
                                <p:cTn id="30" presetID="1"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5" grpId="0" bldLvl="0" animBg="1"/>
      <p:bldP spid="35" grpId="1" animBg="1"/>
      <p:bldP spid="29" grpId="0"/>
      <p:bldP spid="29"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170815" y="0"/>
            <a:ext cx="11770360" cy="3811905"/>
          </a:xfrm>
          <a:prstGeom prst="rect">
            <a:avLst/>
          </a:prstGeom>
        </p:spPr>
        <p:txBody>
          <a:bodyPr wrap="square">
            <a:no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(P1)</a:t>
            </a:r>
            <a:r>
              <a:rPr lang="en-US" altLang="zh-CN" sz="2800">
                <a:solidFill>
                  <a:srgbClr val="000000"/>
                </a:solidFill>
                <a:latin typeface="Times New Roman" panose="02020603050405020304"/>
                <a:ea typeface="宋体" panose="02010600030101010101" pitchFamily="2" charset="-122"/>
              </a:rPr>
              <a:t>For more than 30 years, Fang Beisong, an expert at repairing old objects at Jingzhou Museum, has worked to make ancient words on bamboo and wooden pieces readable again. These pieces are called jiandu.</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sym typeface="+mn-ea"/>
              </a:rPr>
              <a:t>(P4)</a:t>
            </a:r>
            <a:r>
              <a:rPr lang="en-US" altLang="zh-CN" sz="2800">
                <a:solidFill>
                  <a:srgbClr val="000000"/>
                </a:solidFill>
                <a:latin typeface="Times New Roman" panose="02020603050405020304"/>
                <a:ea typeface="Times New Roman" panose="02020603050405020304"/>
                <a:sym typeface="+mn-ea"/>
              </a:rPr>
              <a:t>Preserving jiandu is extremely difficult. </a:t>
            </a:r>
            <a:r>
              <a:rPr lang="en-US" altLang="zh-CN" sz="2800" b="1">
                <a:solidFill>
                  <a:srgbClr val="000000"/>
                </a:solidFill>
                <a:latin typeface="Times New Roman" panose="02020603050405020304"/>
                <a:ea typeface="宋体" panose="02010600030101010101" pitchFamily="2" charset="-122"/>
                <a:sym typeface="+mn-ea"/>
              </a:rPr>
              <a:t>……</a:t>
            </a:r>
            <a:r>
              <a:rPr lang="en-US" altLang="zh-CN" sz="2800">
                <a:solidFill>
                  <a:srgbClr val="000000"/>
                </a:solidFill>
                <a:latin typeface="Times New Roman" panose="02020603050405020304"/>
                <a:ea typeface="宋体" panose="02010600030101010101" pitchFamily="2" charset="-122"/>
              </a:rPr>
              <a:t>After years of trying, he found a good two-step way and won a national technology prize in 2019.</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sym typeface="+mn-ea"/>
              </a:rPr>
              <a:t> (P5)</a:t>
            </a:r>
            <a:r>
              <a:rPr lang="en-US" altLang="zh-CN" sz="2800">
                <a:solidFill>
                  <a:srgbClr val="000000"/>
                </a:solidFill>
                <a:latin typeface="Times New Roman" panose="02020603050405020304"/>
                <a:ea typeface="Times New Roman" panose="02020603050405020304"/>
                <a:sym typeface="+mn-ea"/>
              </a:rPr>
              <a:t>Each case is different. ……</a:t>
            </a:r>
            <a:endParaRPr lang="en-US" altLang="zh-CN" sz="2800">
              <a:solidFill>
                <a:srgbClr val="000000"/>
              </a:solidFill>
              <a:latin typeface="Times New Roman" panose="02020603050405020304"/>
              <a:ea typeface="Times New Roman" panose="02020603050405020304"/>
              <a:sym typeface="+mn-ea"/>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宋体" panose="02010600030101010101" pitchFamily="2" charset="-122"/>
                <a:sym typeface="+mn-ea"/>
              </a:rPr>
              <a:t>(P6)</a:t>
            </a:r>
            <a:r>
              <a:rPr lang="en-US" altLang="zh-CN" sz="2800">
                <a:solidFill>
                  <a:srgbClr val="000000"/>
                </a:solidFill>
                <a:latin typeface="Times New Roman" panose="02020603050405020304"/>
                <a:ea typeface="宋体" panose="02010600030101010101" pitchFamily="2" charset="-122"/>
              </a:rPr>
              <a:t> So far, Fang and his team have fixed over 100,000 pieces. “For things like these, once they are dug up, there’s only a short time to save them. I cannot stop—the faster I work, the more of our history I can save,” said Fang.</a:t>
            </a:r>
            <a:endParaRPr lang="en-US" altLang="zh-CN" sz="2800">
              <a:solidFill>
                <a:srgbClr val="000000"/>
              </a:solidFill>
              <a:latin typeface="Times New Roman" panose="02020603050405020304"/>
              <a:ea typeface="宋体" panose="02010600030101010101" pitchFamily="2" charset="-122"/>
            </a:endParaRPr>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27. What lesson can we learn from Fang’s story?</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More haste, less speed.</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Time and tide wait for no man.</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Actions speak louder than words.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Where there’s a will, there’s a way.</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631761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a:off x="728980" y="4826000"/>
            <a:ext cx="6393180" cy="2794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170815" y="0"/>
            <a:ext cx="11770360" cy="3811905"/>
          </a:xfrm>
          <a:prstGeom prst="rect">
            <a:avLst/>
          </a:prstGeom>
          <a:solidFill>
            <a:schemeClr val="bg1"/>
          </a:solidFill>
        </p:spPr>
        <p:txBody>
          <a:bodyPr wrap="square">
            <a:no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(P1)</a:t>
            </a:r>
            <a:r>
              <a:rPr lang="en-US" altLang="zh-CN" sz="2800" b="1">
                <a:solidFill>
                  <a:srgbClr val="FF0000"/>
                </a:solidFill>
                <a:latin typeface="Times New Roman" panose="02020603050405020304"/>
                <a:ea typeface="宋体" panose="02010600030101010101" pitchFamily="2" charset="-122"/>
              </a:rPr>
              <a:t>For more than 30 years,</a:t>
            </a:r>
            <a:r>
              <a:rPr lang="en-US" altLang="zh-CN" sz="2800">
                <a:solidFill>
                  <a:srgbClr val="000000"/>
                </a:solidFill>
                <a:latin typeface="Times New Roman" panose="02020603050405020304"/>
                <a:ea typeface="宋体" panose="02010600030101010101" pitchFamily="2" charset="-122"/>
              </a:rPr>
              <a:t> Fang Beisong, an expert at repairing old objects at Jingzhou Museum, has worked to make ancient words on bamboo and wooden pieces readable again. These pieces are called jiandu.</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sym typeface="+mn-ea"/>
              </a:rPr>
              <a:t>(P4)</a:t>
            </a:r>
            <a:r>
              <a:rPr lang="en-US" altLang="zh-CN" sz="2800">
                <a:solidFill>
                  <a:srgbClr val="000000"/>
                </a:solidFill>
                <a:latin typeface="Times New Roman" panose="02020603050405020304"/>
                <a:ea typeface="Times New Roman" panose="02020603050405020304"/>
                <a:sym typeface="+mn-ea"/>
              </a:rPr>
              <a:t>Preserving jiandu is </a:t>
            </a:r>
            <a:r>
              <a:rPr lang="en-US" altLang="zh-CN" sz="2800" b="1">
                <a:solidFill>
                  <a:srgbClr val="FF0000"/>
                </a:solidFill>
                <a:latin typeface="Times New Roman" panose="02020603050405020304"/>
                <a:ea typeface="宋体" panose="02010600030101010101" pitchFamily="2" charset="-122"/>
                <a:sym typeface="+mn-ea"/>
              </a:rPr>
              <a:t>extremely difficult</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宋体" panose="02010600030101010101" pitchFamily="2" charset="-122"/>
                <a:sym typeface="+mn-ea"/>
              </a:rPr>
              <a:t>……</a:t>
            </a:r>
            <a:r>
              <a:rPr lang="en-US" altLang="zh-CN" sz="2800" b="1">
                <a:solidFill>
                  <a:srgbClr val="FF0000"/>
                </a:solidFill>
                <a:latin typeface="Times New Roman" panose="02020603050405020304"/>
                <a:ea typeface="宋体" panose="02010600030101010101" pitchFamily="2" charset="-122"/>
              </a:rPr>
              <a:t>After years of trying, he found a good two-step way</a:t>
            </a:r>
            <a:r>
              <a:rPr lang="en-US" altLang="zh-CN" sz="2800">
                <a:solidFill>
                  <a:srgbClr val="000000"/>
                </a:solidFill>
                <a:latin typeface="Times New Roman" panose="02020603050405020304"/>
                <a:ea typeface="宋体" panose="02010600030101010101" pitchFamily="2" charset="-122"/>
              </a:rPr>
              <a:t> and won a national technology prize in 2019.</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sym typeface="+mn-ea"/>
              </a:rPr>
              <a:t> (P5)</a:t>
            </a:r>
            <a:r>
              <a:rPr lang="en-US" altLang="zh-CN" sz="2800">
                <a:solidFill>
                  <a:srgbClr val="000000"/>
                </a:solidFill>
                <a:latin typeface="Times New Roman" panose="02020603050405020304"/>
                <a:ea typeface="Times New Roman" panose="02020603050405020304"/>
                <a:sym typeface="+mn-ea"/>
              </a:rPr>
              <a:t>Each case is </a:t>
            </a:r>
            <a:r>
              <a:rPr lang="en-US" altLang="zh-CN" sz="2800" b="1">
                <a:solidFill>
                  <a:srgbClr val="FF0000"/>
                </a:solidFill>
                <a:latin typeface="Times New Roman" panose="02020603050405020304"/>
                <a:ea typeface="宋体" panose="02010600030101010101" pitchFamily="2" charset="-122"/>
                <a:sym typeface="+mn-ea"/>
              </a:rPr>
              <a:t>different</a:t>
            </a:r>
            <a:r>
              <a:rPr lang="en-US" altLang="zh-CN" sz="2800">
                <a:solidFill>
                  <a:srgbClr val="000000"/>
                </a:solidFill>
                <a:latin typeface="Times New Roman" panose="02020603050405020304"/>
                <a:ea typeface="Times New Roman" panose="02020603050405020304"/>
                <a:sym typeface="+mn-ea"/>
              </a:rPr>
              <a:t>. ……</a:t>
            </a:r>
            <a:endParaRPr lang="en-US" altLang="zh-CN" sz="2800">
              <a:solidFill>
                <a:srgbClr val="000000"/>
              </a:solidFill>
              <a:latin typeface="Times New Roman" panose="02020603050405020304"/>
              <a:ea typeface="Times New Roman" panose="02020603050405020304"/>
              <a:sym typeface="+mn-ea"/>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宋体" panose="02010600030101010101" pitchFamily="2" charset="-122"/>
                <a:sym typeface="+mn-ea"/>
              </a:rPr>
              <a:t>(P6)</a:t>
            </a: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FF0000"/>
                </a:solidFill>
                <a:latin typeface="Times New Roman" panose="02020603050405020304"/>
                <a:ea typeface="宋体" panose="02010600030101010101" pitchFamily="2" charset="-122"/>
              </a:rPr>
              <a:t>So far</a:t>
            </a:r>
            <a:r>
              <a:rPr lang="en-US" altLang="zh-CN" sz="2800">
                <a:solidFill>
                  <a:srgbClr val="000000"/>
                </a:solidFill>
                <a:latin typeface="Times New Roman" panose="02020603050405020304"/>
                <a:ea typeface="宋体" panose="02010600030101010101" pitchFamily="2" charset="-122"/>
              </a:rPr>
              <a:t>, Fang and his team </a:t>
            </a:r>
            <a:r>
              <a:rPr lang="en-US" altLang="zh-CN" sz="2800" b="1">
                <a:solidFill>
                  <a:srgbClr val="FF0000"/>
                </a:solidFill>
                <a:latin typeface="Times New Roman" panose="02020603050405020304"/>
                <a:ea typeface="宋体" panose="02010600030101010101" pitchFamily="2" charset="-122"/>
              </a:rPr>
              <a:t>have fixed over 100,000 pieces</a:t>
            </a:r>
            <a:r>
              <a:rPr lang="en-US" altLang="zh-CN" sz="2800">
                <a:solidFill>
                  <a:srgbClr val="000000"/>
                </a:solidFill>
                <a:latin typeface="Times New Roman" panose="02020603050405020304"/>
                <a:ea typeface="宋体" panose="02010600030101010101" pitchFamily="2" charset="-122"/>
              </a:rPr>
              <a:t>. “For things like these, once they are dug up, there’s only a short time to save them. </a:t>
            </a:r>
            <a:r>
              <a:rPr lang="en-US" altLang="zh-CN" sz="2800" b="1">
                <a:solidFill>
                  <a:srgbClr val="FF0000"/>
                </a:solidFill>
                <a:latin typeface="Times New Roman" panose="02020603050405020304"/>
                <a:ea typeface="宋体" panose="02010600030101010101" pitchFamily="2" charset="-122"/>
              </a:rPr>
              <a:t>I cannot stop</a:t>
            </a:r>
            <a:r>
              <a:rPr lang="en-US" altLang="zh-CN" sz="2800">
                <a:solidFill>
                  <a:srgbClr val="000000"/>
                </a:solidFill>
                <a:latin typeface="Times New Roman" panose="02020603050405020304"/>
                <a:ea typeface="宋体" panose="02010600030101010101" pitchFamily="2" charset="-122"/>
              </a:rPr>
              <a:t>—the faster I work, the more of our history I can save,” said Fang.</a:t>
            </a:r>
            <a:endParaRPr lang="en-US" altLang="zh-CN" sz="2800">
              <a:solidFill>
                <a:srgbClr val="000000"/>
              </a:solidFill>
              <a:latin typeface="Times New Roman" panose="02020603050405020304"/>
              <a:ea typeface="宋体" panose="02010600030101010101" pitchFamily="2" charset="-122"/>
            </a:endParaRPr>
          </a:p>
        </p:txBody>
      </p:sp>
      <p:sp>
        <p:nvSpPr>
          <p:cNvPr id="3" name="圆角矩形 2"/>
          <p:cNvSpPr/>
          <p:nvPr/>
        </p:nvSpPr>
        <p:spPr>
          <a:xfrm>
            <a:off x="4058285" y="4947285"/>
            <a:ext cx="1796415"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欲速则不达</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4" name="圆角矩形 3"/>
          <p:cNvSpPr/>
          <p:nvPr/>
        </p:nvSpPr>
        <p:spPr>
          <a:xfrm>
            <a:off x="5157470" y="5407660"/>
            <a:ext cx="3931285"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时不我待</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强调时间的紧迫性</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7" name="圆角矩形 6"/>
          <p:cNvSpPr/>
          <p:nvPr/>
        </p:nvSpPr>
        <p:spPr>
          <a:xfrm>
            <a:off x="5381625" y="5826760"/>
            <a:ext cx="422275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行胜于言</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强调行动的重要性</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8" name="圆角矩形 7"/>
          <p:cNvSpPr/>
          <p:nvPr/>
        </p:nvSpPr>
        <p:spPr>
          <a:xfrm>
            <a:off x="5734050" y="6347460"/>
            <a:ext cx="422275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有志者事竟成</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强调坚持和意志</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 grpId="0" bldLvl="0" animBg="1"/>
      <p:bldP spid="2" grpId="1"/>
      <p:bldP spid="3" grpId="0" bldLvl="0" animBg="1"/>
      <p:bldP spid="3" grpId="1" animBg="1"/>
      <p:bldP spid="4" grpId="0" bldLvl="0" animBg="1"/>
      <p:bldP spid="4" grpId="1" animBg="1"/>
      <p:bldP spid="7" grpId="0" bldLvl="0" animBg="1"/>
      <p:bldP spid="7" grpId="1" animBg="1"/>
      <p:bldP spid="8" grpId="0" bldLvl="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09740"/>
          </a:xfrm>
          <a:prstGeom prst="rect">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
            </p:custDataLst>
          </p:nvPr>
        </p:nvSpPr>
        <p:spPr>
          <a:xfrm>
            <a:off x="0" y="0"/>
            <a:ext cx="2308225" cy="570865"/>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7" name="文本框 8"/>
          <p:cNvSpPr txBox="1"/>
          <p:nvPr>
            <p:custDataLst>
              <p:tags r:id="rId2"/>
            </p:custDataLst>
          </p:nvPr>
        </p:nvSpPr>
        <p:spPr>
          <a:xfrm>
            <a:off x="-391160" y="-172085"/>
            <a:ext cx="3265805" cy="647700"/>
          </a:xfrm>
          <a:prstGeom prst="rect">
            <a:avLst/>
          </a:prstGeom>
          <a:noFill/>
          <a:ln>
            <a:noFill/>
          </a:ln>
        </p:spPr>
        <p:txBody>
          <a:bodyPr wrap="square" lIns="91440" tIns="45720" rIns="91440" bIns="45720" rtlCol="0">
            <a:noAutofit/>
          </a:bodyPr>
          <a:lstStyle/>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重要词汇</a:t>
            </a:r>
            <a:endParaRPr lang="zh-CN" altLang="en-US" sz="3600" b="1" dirty="0">
              <a:solidFill>
                <a:srgbClr val="FF0000"/>
              </a:solidFill>
              <a:latin typeface="微软雅黑 Light" panose="020B0502040204020203" pitchFamily="34" charset="-122"/>
              <a:ea typeface="微软雅黑 Light" panose="020B0502040204020203" pitchFamily="34" charset="-122"/>
            </a:endParaRPr>
          </a:p>
        </p:txBody>
      </p:sp>
      <p:sp>
        <p:nvSpPr>
          <p:cNvPr id="4" name="文本框 3"/>
          <p:cNvSpPr txBox="1"/>
          <p:nvPr>
            <p:custDataLst>
              <p:tags r:id="rId3"/>
            </p:custDataLst>
          </p:nvPr>
        </p:nvSpPr>
        <p:spPr>
          <a:xfrm>
            <a:off x="209550" y="699770"/>
            <a:ext cx="5676900" cy="5903595"/>
          </a:xfrm>
          <a:prstGeom prst="rect">
            <a:avLst/>
          </a:prstGeom>
          <a:noFill/>
        </p:spPr>
        <p:txBody>
          <a:bodyPr wrap="square" rtlCol="0" anchor="t">
            <a:noAutofit/>
          </a:bodyPr>
          <a:lstStyle/>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readable</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sort out</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break down</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involve</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original</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steady</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bamboo and wooden pieces</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bring back</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work on</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technology prize</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natural materials</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stay steady</a:t>
            </a:r>
            <a:endParaRPr lang="en-US" altLang="zh-CN" sz="3200" dirty="0">
              <a:solidFill>
                <a:schemeClr val="tx1"/>
              </a:solidFill>
              <a:latin typeface="Times New Roman" panose="02020603050405020304" pitchFamily="18" charset="0"/>
            </a:endParaRPr>
          </a:p>
          <a:p>
            <a:pPr marL="514350" indent="-514350" eaLnBrk="0">
              <a:lnSpc>
                <a:spcPct val="90000"/>
              </a:lnSpc>
              <a:buFont typeface="+mj-lt"/>
              <a:buAutoNum type="arabicPeriod"/>
            </a:pPr>
            <a:r>
              <a:rPr lang="en-US" altLang="zh-CN" sz="3200" dirty="0">
                <a:solidFill>
                  <a:schemeClr val="tx1"/>
                </a:solidFill>
                <a:latin typeface="Times New Roman" panose="02020603050405020304" pitchFamily="18" charset="0"/>
              </a:rPr>
              <a:t>work to do</a:t>
            </a:r>
            <a:endParaRPr lang="en-US" altLang="zh-CN" sz="3200" dirty="0">
              <a:solidFill>
                <a:schemeClr val="tx1"/>
              </a:solidFill>
              <a:latin typeface="Times New Roman" panose="02020603050405020304" pitchFamily="18" charset="0"/>
            </a:endParaRPr>
          </a:p>
        </p:txBody>
      </p:sp>
      <p:sp>
        <p:nvSpPr>
          <p:cNvPr id="11" name="文本框 10"/>
          <p:cNvSpPr txBox="1"/>
          <p:nvPr/>
        </p:nvSpPr>
        <p:spPr>
          <a:xfrm>
            <a:off x="5693410" y="475615"/>
            <a:ext cx="5997575" cy="6259830"/>
          </a:xfrm>
          <a:prstGeom prst="rect">
            <a:avLst/>
          </a:prstGeom>
          <a:noFill/>
        </p:spPr>
        <p:txBody>
          <a:bodyPr wrap="square" rtlCol="0" anchor="t">
            <a:spAutoFit/>
          </a:bodyPr>
          <a:lstStyle/>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可辨认的；能看清的</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整理；分类（文物/资料）</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（物体）破损；自然分解</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包含；涉及</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原始的；最初的</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稳定的</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竹木简牍</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恢复；使重现</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从事；致力于（专项工作）</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科技奖</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天然材料</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保持稳定</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7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致力于做……</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4357370" y="925195"/>
            <a:ext cx="7709535" cy="935990"/>
          </a:xfrm>
          <a:prstGeom prst="rect">
            <a:avLst/>
          </a:prstGeom>
          <a:noFill/>
        </p:spPr>
        <p:txBody>
          <a:bodyPr wrap="square" rtlCol="0">
            <a:noAutofit/>
          </a:bodyPr>
          <a:lstStyle/>
          <a:p>
            <a:pPr>
              <a:lnSpc>
                <a:spcPct val="130000"/>
              </a:lnSpc>
              <a:spcBef>
                <a:spcPts val="0"/>
              </a:spcBef>
              <a:spcAft>
                <a:spcPts val="0"/>
              </a:spcAft>
            </a:pPr>
            <a:r>
              <a:rPr lang="en-US" altLang="zh-CN" sz="4400" b="1" dirty="0">
                <a:solidFill>
                  <a:srgbClr val="002060"/>
                </a:solidFill>
                <a:latin typeface="Times New Roman Regular" panose="02020603050405020304" charset="0"/>
                <a:ea typeface="隶书" panose="02010509060101010101" pitchFamily="49" charset="-122"/>
                <a:cs typeface="Times New Roman Regular" panose="02020603050405020304" charset="0"/>
                <a:sym typeface="+mn-ea"/>
              </a:rPr>
              <a:t>Passage C</a:t>
            </a:r>
            <a:endParaRPr lang="en-US" sz="4400" b="1" dirty="0">
              <a:solidFill>
                <a:srgbClr val="002060"/>
              </a:solidFill>
              <a:latin typeface="Times New Roman Regular" panose="02020603050405020304" charset="0"/>
              <a:ea typeface="隶书" panose="02010509060101010101" pitchFamily="49" charset="-122"/>
              <a:cs typeface="Times New Roman Regular" panose="02020603050405020304" charset="0"/>
              <a:sym typeface="+mn-ea"/>
            </a:endParaRPr>
          </a:p>
          <a:p>
            <a:pPr>
              <a:lnSpc>
                <a:spcPct val="130000"/>
              </a:lnSpc>
              <a:spcBef>
                <a:spcPts val="0"/>
              </a:spcBef>
              <a:spcAft>
                <a:spcPts val="0"/>
              </a:spcAft>
            </a:pPr>
            <a:endParaRPr lang="zh-CN" altLang="en-US" sz="2800" b="1" spc="160" dirty="0">
              <a:solidFill>
                <a:srgbClr val="002060"/>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sp>
        <p:nvSpPr>
          <p:cNvPr id="3" name="文本框 2"/>
          <p:cNvSpPr txBox="1"/>
          <p:nvPr/>
        </p:nvSpPr>
        <p:spPr>
          <a:xfrm>
            <a:off x="4357370" y="1861185"/>
            <a:ext cx="7112000" cy="3969385"/>
          </a:xfrm>
          <a:prstGeom prst="rect">
            <a:avLst/>
          </a:prstGeom>
          <a:noFill/>
        </p:spPr>
        <p:txBody>
          <a:bodyPr wrap="square" rtlCol="0">
            <a:spAutoFit/>
          </a:bodyPr>
          <a:p>
            <a:pPr algn="just">
              <a:lnSpc>
                <a:spcPct val="150000"/>
              </a:lnSpc>
              <a:spcBef>
                <a:spcPts val="0"/>
              </a:spcBef>
              <a:buClrTx/>
              <a:buSzTx/>
              <a:buNone/>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语篇类型：说明文（研究发现类）</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主题语境：人与社会     </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内容：本文围绕一次性塑料袋管控政策的研究结果展开，表明塑料袋禁令 / 征税能缓解污染，但并非根治方案；治理塑料污染需从源头管控生产。</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pic>
        <p:nvPicPr>
          <p:cNvPr id="4" name="图片 3"/>
          <p:cNvPicPr/>
          <p:nvPr/>
        </p:nvPicPr>
        <p:blipFill>
          <a:blip r:embed="rId1"/>
          <a:stretch>
            <a:fillRect/>
          </a:stretch>
        </p:blipFill>
        <p:spPr>
          <a:xfrm>
            <a:off x="384175" y="1028700"/>
            <a:ext cx="3830320" cy="544766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74295"/>
            <a:ext cx="12056745" cy="6581140"/>
          </a:xfrm>
          <a:prstGeom prst="rect">
            <a:avLst/>
          </a:prstGeom>
        </p:spPr>
        <p:txBody>
          <a:bodyPr wrap="square">
            <a:noAutofit/>
          </a:bodyPr>
          <a:lstStyle/>
          <a:p>
            <a:pPr indent="139065" algn="just" defTabSz="266700" fontAlgn="ctr">
              <a:lnSpc>
                <a:spcPts val="23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      (P1)</a:t>
            </a:r>
            <a:r>
              <a:rPr lang="en-US" altLang="zh-CN" sz="2400">
                <a:solidFill>
                  <a:srgbClr val="000000"/>
                </a:solidFill>
                <a:latin typeface="Times New Roman" panose="02020603050405020304"/>
                <a:ea typeface="Times New Roman" panose="02020603050405020304"/>
              </a:rPr>
              <a:t>Plastic pollution is a global threat, </a:t>
            </a:r>
            <a:r>
              <a:rPr lang="en-US" altLang="zh-CN" sz="2400" b="1">
                <a:solidFill>
                  <a:srgbClr val="FF0000"/>
                </a:solidFill>
                <a:latin typeface="Times New Roman" panose="02020603050405020304"/>
                <a:ea typeface="Times New Roman" panose="02020603050405020304"/>
              </a:rPr>
              <a:t>but new research shows that certain rules can help. </a:t>
            </a:r>
            <a:r>
              <a:rPr lang="en-US" altLang="zh-CN" sz="2400">
                <a:solidFill>
                  <a:srgbClr val="000000"/>
                </a:solidFill>
                <a:latin typeface="Times New Roman" panose="02020603050405020304"/>
                <a:ea typeface="Times New Roman" panose="02020603050405020304"/>
              </a:rPr>
              <a:t>By studying information from hundreds of local bag rules in the U.S. and over 45,000 beach clean-ups,researchers discovered that in areas with bans on single-use plastic bags, these bags made up a much smaller part of the litter collected.</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(P2)</a:t>
            </a:r>
            <a:r>
              <a:rPr lang="en-US" altLang="zh-CN" sz="2400">
                <a:solidFill>
                  <a:srgbClr val="000000"/>
                </a:solidFill>
                <a:latin typeface="Times New Roman" panose="02020603050405020304"/>
                <a:ea typeface="Times New Roman" panose="02020603050405020304"/>
              </a:rPr>
              <a:t>“It was surprising to see that these rules worked,” said co-author Kimberly Oremus, an environmental economist. In addition to their primary finding that these bans work, the researchers</a:t>
            </a:r>
            <a:r>
              <a:rPr lang="en-US" altLang="zh-CN" sz="2400" b="1">
                <a:solidFill>
                  <a:srgbClr val="FF0000"/>
                </a:solidFill>
                <a:latin typeface="Times New Roman" panose="02020603050405020304"/>
                <a:ea typeface="Times New Roman" panose="02020603050405020304"/>
              </a:rPr>
              <a:t> further found that</a:t>
            </a:r>
            <a:r>
              <a:rPr lang="en-US" altLang="zh-CN" sz="2400">
                <a:solidFill>
                  <a:srgbClr val="000000"/>
                </a:solidFill>
                <a:latin typeface="Times New Roman" panose="02020603050405020304"/>
                <a:ea typeface="Times New Roman" panose="02020603050405020304"/>
              </a:rPr>
              <a:t> complete bans and bag taxes are more effective than partial bans, where some types of heavier plastic bags are still allowed. Bans at the state level </a:t>
            </a:r>
            <a:r>
              <a:rPr lang="en-US" altLang="zh-CN" sz="2400" b="1">
                <a:solidFill>
                  <a:srgbClr val="FF0000"/>
                </a:solidFill>
                <a:latin typeface="Times New Roman" panose="02020603050405020304"/>
                <a:ea typeface="Times New Roman" panose="02020603050405020304"/>
              </a:rPr>
              <a:t>also</a:t>
            </a:r>
            <a:r>
              <a:rPr lang="en-US" altLang="zh-CN" sz="2400">
                <a:solidFill>
                  <a:srgbClr val="000000"/>
                </a:solidFill>
                <a:latin typeface="Times New Roman" panose="02020603050405020304"/>
                <a:ea typeface="Times New Roman" panose="02020603050405020304"/>
              </a:rPr>
              <a:t> help more than bans in just one city. </a:t>
            </a:r>
            <a:r>
              <a:rPr lang="en-US" altLang="zh-CN" sz="2400" b="1">
                <a:solidFill>
                  <a:srgbClr val="FF0000"/>
                </a:solidFill>
                <a:latin typeface="Times New Roman" panose="02020603050405020304"/>
                <a:ea typeface="Times New Roman" panose="02020603050405020304"/>
              </a:rPr>
              <a:t>Finally</a:t>
            </a:r>
            <a:r>
              <a:rPr lang="en-US" altLang="zh-CN" sz="2400">
                <a:solidFill>
                  <a:srgbClr val="000000"/>
                </a:solidFill>
                <a:latin typeface="Times New Roman" panose="02020603050405020304"/>
                <a:ea typeface="Times New Roman" panose="02020603050405020304"/>
              </a:rPr>
              <a:t>, areas that had a lot of plastic waste to begin with saw the biggest improvement from the bans.</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(P3)</a:t>
            </a:r>
            <a:r>
              <a:rPr lang="en-US" altLang="zh-CN" sz="2400" b="1">
                <a:solidFill>
                  <a:srgbClr val="FF0000"/>
                </a:solidFill>
                <a:latin typeface="Times New Roman" panose="02020603050405020304"/>
                <a:ea typeface="Times New Roman" panose="02020603050405020304"/>
              </a:rPr>
              <a:t>To confirm the findings, the researchers did more work. </a:t>
            </a:r>
            <a:r>
              <a:rPr lang="en-US" altLang="zh-CN" sz="2400">
                <a:solidFill>
                  <a:srgbClr val="000000"/>
                </a:solidFill>
                <a:latin typeface="Times New Roman" panose="02020603050405020304"/>
                <a:ea typeface="Times New Roman" panose="02020603050405020304"/>
              </a:rPr>
              <a:t>They checked for “spillover effects,”where bans in one area might increase litter in neighboring areas without bans, but found no clear evidence of this. They also found that bag waste did not come back after a few years.</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(P4)</a:t>
            </a:r>
            <a:r>
              <a:rPr lang="en-US" altLang="zh-CN" sz="2400" b="1">
                <a:solidFill>
                  <a:srgbClr val="FF0000"/>
                </a:solidFill>
                <a:latin typeface="Times New Roman" panose="02020603050405020304"/>
                <a:ea typeface="Times New Roman" panose="02020603050405020304"/>
              </a:rPr>
              <a:t>However, the study also had a surprising result. </a:t>
            </a:r>
            <a:r>
              <a:rPr lang="en-US" altLang="zh-CN" sz="2400">
                <a:solidFill>
                  <a:srgbClr val="000000"/>
                </a:solidFill>
                <a:latin typeface="Times New Roman" panose="02020603050405020304"/>
                <a:ea typeface="Times New Roman" panose="02020603050405020304"/>
              </a:rPr>
              <a:t>Over the seven-year study period, plastic bag litter increased across most sites, with or without bans. The difference was that in places with bans or fees, this increase was much slower and smaller. “Compared to having no rules, it’s clear that bag bans are better,” Oremus said, “but rules that only ask shoppers to change may not be enough to stop plastic pollution.”</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(P5)</a:t>
            </a:r>
            <a:r>
              <a:rPr lang="en-US" altLang="zh-CN" sz="2400" b="1">
                <a:solidFill>
                  <a:srgbClr val="FF0000"/>
                </a:solidFill>
                <a:latin typeface="Times New Roman" panose="02020603050405020304"/>
                <a:ea typeface="Times New Roman" panose="02020603050405020304"/>
              </a:rPr>
              <a:t>This points to a possible future solution.</a:t>
            </a:r>
            <a:r>
              <a:rPr lang="en-US" altLang="zh-CN" sz="2400">
                <a:solidFill>
                  <a:srgbClr val="000000"/>
                </a:solidFill>
                <a:latin typeface="Times New Roman" panose="02020603050405020304"/>
                <a:ea typeface="Times New Roman" panose="02020603050405020304"/>
              </a:rPr>
              <a:t> In 2022, 175 countries began working on a global treaty to end plastic pollution, which may limit the production of single-use plastics. As another co-author Anna Papp said, “Cutting the problem off at the source is more likely to work than rules that only focus on shoppers.”</a:t>
            </a:r>
            <a:endParaRPr lang="en-US" altLang="zh-CN" sz="2400">
              <a:solidFill>
                <a:srgbClr val="000000"/>
              </a:solidFill>
              <a:latin typeface="Times New Roman" panose="02020603050405020304"/>
              <a:ea typeface="Times New Roman" panose="02020603050405020304"/>
            </a:endParaRPr>
          </a:p>
        </p:txBody>
      </p:sp>
      <p:sp>
        <p:nvSpPr>
          <p:cNvPr id="2" name="矩形: 圆角 5"/>
          <p:cNvSpPr/>
          <p:nvPr>
            <p:custDataLst>
              <p:tags r:id="rId1"/>
            </p:custDataLst>
          </p:nvPr>
        </p:nvSpPr>
        <p:spPr>
          <a:xfrm>
            <a:off x="2682875" y="1592580"/>
            <a:ext cx="8627110" cy="147256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a:t>
            </a:r>
            <a:r>
              <a:rPr lang="en-US" altLang="zh-CN" sz="2400" b="1" dirty="0">
                <a:solidFill>
                  <a:schemeClr val="tx1"/>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sym typeface="+mn-ea"/>
              </a:rPr>
              <a:t>Introduction</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(certain rules can help fight plastic pollution)</a:t>
            </a:r>
            <a:endParaRPr lang="zh-CN" alt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P2</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Evidence(Policies like plastic bag bans effectively reduce litter)</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To confirm the findings, the researchers did more work</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7" name="矩形: 圆角 5"/>
          <p:cNvSpPr/>
          <p:nvPr>
            <p:custDataLst>
              <p:tags r:id="rId2"/>
            </p:custDataLst>
          </p:nvPr>
        </p:nvSpPr>
        <p:spPr>
          <a:xfrm>
            <a:off x="1720850" y="5997575"/>
            <a:ext cx="9154160" cy="48006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P5 </a:t>
            </a:r>
            <a:r>
              <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rPr>
              <a:t>Future solution (A global treaty to cut plastic production at the source)</a:t>
            </a:r>
            <a:endPar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8" name="矩形: 圆角 5"/>
          <p:cNvSpPr/>
          <p:nvPr>
            <p:custDataLst>
              <p:tags r:id="rId3"/>
            </p:custDataLst>
          </p:nvPr>
        </p:nvSpPr>
        <p:spPr>
          <a:xfrm>
            <a:off x="1040765" y="4605020"/>
            <a:ext cx="10192385" cy="44005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P4</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Limitation(a suprising result: Policies only targeting shoppers are not enough.</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387725" y="1990725"/>
            <a:ext cx="8552815" cy="317500"/>
          </a:xfrm>
          <a:prstGeom prst="rect">
            <a:avLst/>
          </a:prstGeom>
          <a:solidFill>
            <a:schemeClr val="accent4">
              <a:lumMod val="60000"/>
              <a:lumOff val="4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170180" y="1958975"/>
            <a:ext cx="1991995" cy="3810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170180" y="1298575"/>
            <a:ext cx="11771630" cy="660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9658350" y="996950"/>
            <a:ext cx="2282190" cy="3429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28. What did the study find about plastic bag rules?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They removed bag litter completely.</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Bans helped least where litter was worst.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Complete state bans beat partial city ones.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They made more bag litter in nearby places.</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50" y="582041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2374900" y="4826000"/>
            <a:ext cx="1953895" cy="190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579755" y="5820410"/>
            <a:ext cx="6020435" cy="37782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7" name="直接箭头连接符 36"/>
          <p:cNvCxnSpPr/>
          <p:nvPr/>
        </p:nvCxnSpPr>
        <p:spPr>
          <a:xfrm flipH="1">
            <a:off x="3710940" y="1958975"/>
            <a:ext cx="2745105" cy="381952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2" name="矩形 1"/>
          <p:cNvSpPr/>
          <p:nvPr/>
        </p:nvSpPr>
        <p:spPr>
          <a:xfrm>
            <a:off x="170180" y="2339975"/>
            <a:ext cx="5255260" cy="317500"/>
          </a:xfrm>
          <a:prstGeom prst="rect">
            <a:avLst/>
          </a:prstGeom>
          <a:solidFill>
            <a:schemeClr val="accent4">
              <a:lumMod val="60000"/>
              <a:lumOff val="4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4164965" y="4933315"/>
            <a:ext cx="153924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4" name="文本框 3"/>
          <p:cNvSpPr txBox="1"/>
          <p:nvPr/>
        </p:nvSpPr>
        <p:spPr>
          <a:xfrm>
            <a:off x="1376045" y="5412740"/>
            <a:ext cx="169545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8" name="矩形 7"/>
          <p:cNvSpPr/>
          <p:nvPr/>
        </p:nvSpPr>
        <p:spPr>
          <a:xfrm>
            <a:off x="3071495" y="3287395"/>
            <a:ext cx="5060315" cy="317500"/>
          </a:xfrm>
          <a:prstGeom prst="rect">
            <a:avLst/>
          </a:prstGeom>
          <a:solidFill>
            <a:schemeClr val="accent4">
              <a:lumMod val="60000"/>
              <a:lumOff val="4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6778625" y="2997835"/>
            <a:ext cx="5036185" cy="317500"/>
          </a:xfrm>
          <a:prstGeom prst="rect">
            <a:avLst/>
          </a:prstGeom>
          <a:solidFill>
            <a:schemeClr val="accent4">
              <a:lumMod val="60000"/>
              <a:lumOff val="40000"/>
            </a:schemeClr>
          </a:solidFill>
          <a:ln>
            <a:solidFill>
              <a:schemeClr val="accent4">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2252345" y="6332855"/>
            <a:ext cx="81915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29" name="文本框 28"/>
          <p:cNvSpPr txBox="1"/>
          <p:nvPr/>
        </p:nvSpPr>
        <p:spPr>
          <a:xfrm>
            <a:off x="146050" y="291465"/>
            <a:ext cx="11770360" cy="2616200"/>
          </a:xfrm>
          <a:prstGeom prst="rect">
            <a:avLst/>
          </a:prstGeom>
        </p:spPr>
        <p:txBody>
          <a:bodyPr wrap="square">
            <a:noAutofit/>
          </a:bodyPr>
          <a:p>
            <a:pPr indent="139065" algn="just" defTabSz="266700" fontAlgn="ctr">
              <a:lnSpc>
                <a:spcPts val="2600"/>
              </a:lnSpc>
              <a:spcBef>
                <a:spcPts val="0"/>
              </a:spcBef>
              <a:spcAft>
                <a:spcPts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(P2)</a:t>
            </a:r>
            <a:r>
              <a:rPr lang="en-US" altLang="zh-CN" sz="2800">
                <a:solidFill>
                  <a:srgbClr val="000000"/>
                </a:solidFill>
                <a:latin typeface="Times New Roman" panose="02020603050405020304"/>
                <a:ea typeface="Times New Roman" panose="02020603050405020304"/>
                <a:sym typeface="+mn-ea"/>
              </a:rPr>
              <a:t>“It was surprising to see that these rules worked,” said co-author Kimberly Oremus, an environmental economist. In addition to their primary finding that these bans work, the researchers</a:t>
            </a:r>
            <a:r>
              <a:rPr lang="en-US" altLang="zh-CN" sz="2800" b="1">
                <a:solidFill>
                  <a:srgbClr val="FF0000"/>
                </a:solidFill>
                <a:latin typeface="Times New Roman" panose="02020603050405020304"/>
                <a:ea typeface="Times New Roman" panose="02020603050405020304"/>
                <a:sym typeface="+mn-ea"/>
              </a:rPr>
              <a:t> further found that</a:t>
            </a:r>
            <a:r>
              <a:rPr lang="en-US" altLang="zh-CN" sz="2800">
                <a:solidFill>
                  <a:srgbClr val="000000"/>
                </a:solidFill>
                <a:latin typeface="Times New Roman" panose="02020603050405020304"/>
                <a:ea typeface="Times New Roman" panose="02020603050405020304"/>
                <a:sym typeface="+mn-ea"/>
              </a:rPr>
              <a:t> complete bans and bag taxes are more effective than partial bans, where some types of heavier plastic bags are still allowed. Bans at the state level also help more than bans in just one city. </a:t>
            </a:r>
            <a:r>
              <a:rPr lang="en-US" altLang="zh-CN" sz="2800">
                <a:solidFill>
                  <a:srgbClr val="000000"/>
                </a:solidFill>
                <a:latin typeface="Times New Roman" panose="02020603050405020304"/>
                <a:ea typeface="Times New Roman" panose="02020603050405020304"/>
              </a:rPr>
              <a:t>Finally, are</a:t>
            </a:r>
            <a:r>
              <a:rPr lang="en-US" altLang="zh-CN" sz="2800">
                <a:solidFill>
                  <a:srgbClr val="000000"/>
                </a:solidFill>
                <a:latin typeface="Times New Roman" panose="02020603050405020304"/>
                <a:ea typeface="Times New Roman" panose="02020603050405020304"/>
                <a:sym typeface="+mn-ea"/>
              </a:rPr>
              <a:t>as that had a lot of plastic waste to begin with saw the biggest improvement from the bans.</a:t>
            </a:r>
            <a:endParaRPr lang="en-US" altLang="zh-CN" sz="2800">
              <a:solidFill>
                <a:srgbClr val="000000"/>
              </a:solidFill>
              <a:latin typeface="Times New Roman" panose="02020603050405020304"/>
              <a:ea typeface="Times New Roman" panose="02020603050405020304"/>
            </a:endParaRPr>
          </a:p>
          <a:p>
            <a:pPr indent="139065" algn="just" defTabSz="266700" fontAlgn="ctr">
              <a:lnSpc>
                <a:spcPts val="2600"/>
              </a:lnSpc>
              <a:spcBef>
                <a:spcPts val="0"/>
              </a:spcBef>
              <a:spcAft>
                <a:spcPts val="0"/>
              </a:spcAft>
            </a:pP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(P3)</a:t>
            </a:r>
            <a:r>
              <a:rPr lang="en-US" altLang="zh-CN" sz="2800">
                <a:solidFill>
                  <a:srgbClr val="000000"/>
                </a:solidFill>
                <a:latin typeface="Times New Roman" panose="02020603050405020304"/>
                <a:ea typeface="Times New Roman" panose="02020603050405020304"/>
                <a:sym typeface="+mn-ea"/>
              </a:rPr>
              <a:t>To confirm the findings, the researchers did more work. They checked for “spillover effects,”where bans in one area might increase litter in neighboring areas without bans, but found no clear evidence of this. They also found that bag waste did not come back after a few years.</a:t>
            </a:r>
            <a:endParaRPr lang="en-US" altLang="zh-CN" sz="2800">
              <a:solidFill>
                <a:srgbClr val="000000"/>
              </a:solidFill>
              <a:latin typeface="Times New Roman" panose="02020603050405020304"/>
              <a:ea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3" grpId="0" bldLvl="0" animBg="1"/>
      <p:bldP spid="33" grpId="1" animBg="1"/>
      <p:bldP spid="35" grpId="0" bldLvl="0" animBg="1"/>
      <p:bldP spid="35" grpId="1" animBg="1"/>
      <p:bldP spid="29" grpId="0"/>
      <p:bldP spid="29" grpId="1"/>
      <p:bldP spid="2" grpId="0" bldLvl="0" animBg="1"/>
      <p:bldP spid="2" grpId="1" animBg="1"/>
      <p:bldP spid="5" grpId="0" bldLvl="0" animBg="1"/>
      <p:bldP spid="5" grpId="1"/>
      <p:bldP spid="3" grpId="0" bldLvl="0" animBg="1"/>
      <p:bldP spid="3" grpId="1" animBg="1"/>
      <p:bldP spid="4" grpId="0" bldLvl="0" animBg="1"/>
      <p:bldP spid="4" grpId="1"/>
      <p:bldP spid="8" grpId="0" bldLvl="0" animBg="1"/>
      <p:bldP spid="8" grpId="1" animBg="1"/>
      <p:bldP spid="9" grpId="0" bldLvl="0" animBg="1"/>
      <p:bldP spid="9" grpId="1" animBg="1"/>
      <p:bldP spid="10" grpId="0" bldLvl="0" animBg="1"/>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170180" y="291465"/>
            <a:ext cx="8024495" cy="2742565"/>
          </a:xfrm>
          <a:prstGeom prst="rect">
            <a:avLst/>
          </a:prstGeom>
        </p:spPr>
        <p:txBody>
          <a:bodyPr wrap="square">
            <a:noAutofit/>
          </a:bodyPr>
          <a:p>
            <a:pPr indent="139065" algn="just" defTabSz="266700" fontAlgn="ctr">
              <a:lnSpc>
                <a:spcPct val="100000"/>
              </a:lnSpc>
              <a:spcBef>
                <a:spcPts val="0"/>
              </a:spcBef>
              <a:spcAft>
                <a:spcPts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(P4)</a:t>
            </a:r>
            <a:r>
              <a:rPr lang="en-US" altLang="zh-CN" sz="2800">
                <a:solidFill>
                  <a:srgbClr val="000000"/>
                </a:solidFill>
                <a:latin typeface="Times New Roman" panose="02020603050405020304"/>
                <a:ea typeface="Times New Roman" panose="02020603050405020304"/>
                <a:sym typeface="+mn-ea"/>
              </a:rPr>
              <a:t>However, the study also had a surprising result. Over the seven-year study period, plastic bag litter increased across most sites, with or without bans. The difference was that in places with bans or fees, this increase was much slower and smaller. “Compared to having no rules, it’s clear that bag bans are better,” Oremus said, “but rules that only ask shoppers to change may not be enough to stop plastic pollution.”</a:t>
            </a:r>
            <a:endParaRPr lang="en-US" altLang="zh-CN" sz="2800">
              <a:solidFill>
                <a:srgbClr val="000000"/>
              </a:solidFill>
              <a:latin typeface="Times New Roman" panose="02020603050405020304"/>
              <a:ea typeface="宋体" panose="02010600030101010101" pitchFamily="2" charset="-122"/>
            </a:endParaRPr>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29. What does paragraph 4 mainly talk about?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Solutions go beyond bag bans.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Bag bans are far from effective.</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Plastic litter still rises despite bans.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Bag bans end plastic pollution forever.</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581977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2374900" y="4838700"/>
            <a:ext cx="1699895" cy="63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3689985" y="5807075"/>
            <a:ext cx="11188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 name="椭圆 1"/>
          <p:cNvSpPr/>
          <p:nvPr/>
        </p:nvSpPr>
        <p:spPr>
          <a:xfrm>
            <a:off x="4074795" y="4430395"/>
            <a:ext cx="1104900" cy="4953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2374900" y="5808980"/>
            <a:ext cx="611505" cy="4006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4" name="文本框 3"/>
          <p:cNvSpPr txBox="1"/>
          <p:nvPr/>
        </p:nvSpPr>
        <p:spPr>
          <a:xfrm>
            <a:off x="170180" y="291465"/>
            <a:ext cx="7923530" cy="3859530"/>
          </a:xfrm>
          <a:prstGeom prst="rect">
            <a:avLst/>
          </a:prstGeom>
          <a:solidFill>
            <a:schemeClr val="bg1"/>
          </a:solidFill>
        </p:spPr>
        <p:txBody>
          <a:bodyPr wrap="square">
            <a:noAutofit/>
          </a:bodyPr>
          <a:p>
            <a:pPr indent="139065" algn="just" defTabSz="266700" fontAlgn="ctr">
              <a:lnSpc>
                <a:spcPct val="100000"/>
              </a:lnSpc>
              <a:spcBef>
                <a:spcPts val="0"/>
              </a:spcBef>
              <a:spcAft>
                <a:spcPts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(P4)</a:t>
            </a:r>
            <a:r>
              <a:rPr lang="en-US" altLang="en-US" sz="2800" b="1">
                <a:solidFill>
                  <a:srgbClr val="FF0000"/>
                </a:solidFill>
                <a:latin typeface="Times New Roman" panose="02020603050405020304"/>
                <a:ea typeface="Times New Roman" panose="02020603050405020304"/>
                <a:sym typeface="+mn-ea"/>
              </a:rPr>
              <a:t>①</a:t>
            </a:r>
            <a:r>
              <a:rPr lang="en-US" altLang="zh-CN" sz="2800" b="1">
                <a:solidFill>
                  <a:srgbClr val="FF0000"/>
                </a:solidFill>
                <a:latin typeface="Times New Roman" panose="02020603050405020304"/>
                <a:ea typeface="Times New Roman" panose="02020603050405020304"/>
                <a:sym typeface="+mn-ea"/>
              </a:rPr>
              <a:t>However, the study also had a surprising result</a:t>
            </a:r>
            <a:r>
              <a:rPr lang="en-US" altLang="zh-CN" sz="2800">
                <a:solidFill>
                  <a:srgbClr val="FF0000"/>
                </a:solidFill>
                <a:latin typeface="Times New Roman" panose="02020603050405020304"/>
                <a:ea typeface="Times New Roman" panose="02020603050405020304"/>
                <a:sym typeface="+mn-ea"/>
              </a:rPr>
              <a:t>.</a:t>
            </a:r>
            <a:r>
              <a:rPr lang="en-US" altLang="zh-CN" sz="2800">
                <a:solidFill>
                  <a:srgbClr val="000000"/>
                </a:solidFill>
                <a:latin typeface="Times New Roman" panose="02020603050405020304"/>
                <a:ea typeface="Times New Roman" panose="02020603050405020304"/>
                <a:sym typeface="+mn-ea"/>
              </a:rPr>
              <a:t> </a:t>
            </a:r>
            <a:r>
              <a:rPr lang="en-US" altLang="en-US" sz="2800" b="1">
                <a:solidFill>
                  <a:schemeClr val="accent1">
                    <a:lumMod val="75000"/>
                  </a:schemeClr>
                </a:solidFill>
                <a:latin typeface="Times New Roman" panose="02020603050405020304"/>
                <a:ea typeface="Times New Roman" panose="02020603050405020304"/>
                <a:sym typeface="+mn-ea"/>
              </a:rPr>
              <a:t>②</a:t>
            </a:r>
            <a:r>
              <a:rPr lang="en-US" altLang="zh-CN" sz="2800">
                <a:solidFill>
                  <a:schemeClr val="accent1">
                    <a:lumMod val="75000"/>
                  </a:schemeClr>
                </a:solidFill>
                <a:latin typeface="Times New Roman" panose="02020603050405020304"/>
                <a:ea typeface="Times New Roman" panose="02020603050405020304"/>
                <a:sym typeface="+mn-ea"/>
              </a:rPr>
              <a:t>Over the seven-year study period, plastic bag litter </a:t>
            </a:r>
            <a:r>
              <a:rPr lang="en-US" altLang="zh-CN" sz="2800">
                <a:solidFill>
                  <a:schemeClr val="accent1">
                    <a:lumMod val="75000"/>
                  </a:schemeClr>
                </a:solidFill>
                <a:highlight>
                  <a:srgbClr val="FFFF00"/>
                </a:highlight>
                <a:latin typeface="Times New Roman" panose="02020603050405020304"/>
                <a:ea typeface="Times New Roman" panose="02020603050405020304"/>
                <a:sym typeface="+mn-ea"/>
              </a:rPr>
              <a:t>increased</a:t>
            </a:r>
            <a:r>
              <a:rPr lang="en-US" altLang="zh-CN" sz="2800">
                <a:solidFill>
                  <a:schemeClr val="accent1">
                    <a:lumMod val="75000"/>
                  </a:schemeClr>
                </a:solidFill>
                <a:latin typeface="Times New Roman" panose="02020603050405020304"/>
                <a:ea typeface="Times New Roman" panose="02020603050405020304"/>
                <a:sym typeface="+mn-ea"/>
              </a:rPr>
              <a:t> across most sites, </a:t>
            </a:r>
            <a:r>
              <a:rPr lang="en-US" altLang="zh-CN" sz="2800">
                <a:solidFill>
                  <a:schemeClr val="accent1">
                    <a:lumMod val="75000"/>
                  </a:schemeClr>
                </a:solidFill>
                <a:highlight>
                  <a:srgbClr val="FFFF00"/>
                </a:highlight>
                <a:latin typeface="Times New Roman" panose="02020603050405020304"/>
                <a:ea typeface="Times New Roman" panose="02020603050405020304"/>
                <a:sym typeface="+mn-ea"/>
              </a:rPr>
              <a:t>with or without bans</a:t>
            </a:r>
            <a:r>
              <a:rPr lang="en-US" altLang="zh-CN" sz="2800">
                <a:solidFill>
                  <a:schemeClr val="accent1">
                    <a:lumMod val="75000"/>
                  </a:schemeClr>
                </a:solidFill>
                <a:latin typeface="Times New Roman" panose="02020603050405020304"/>
                <a:ea typeface="Times New Roman" panose="02020603050405020304"/>
                <a:sym typeface="+mn-ea"/>
              </a:rPr>
              <a:t>.</a:t>
            </a:r>
            <a:r>
              <a:rPr lang="en-US" altLang="zh-CN" sz="2800">
                <a:solidFill>
                  <a:srgbClr val="000000"/>
                </a:solidFill>
                <a:latin typeface="Times New Roman" panose="02020603050405020304"/>
                <a:ea typeface="Times New Roman" panose="02020603050405020304"/>
                <a:sym typeface="+mn-ea"/>
              </a:rPr>
              <a:t> </a:t>
            </a:r>
            <a:r>
              <a:rPr lang="en-US" altLang="en-US" sz="2800" b="1">
                <a:solidFill>
                  <a:srgbClr val="00B050"/>
                </a:solidFill>
                <a:latin typeface="Times New Roman" panose="02020603050405020304"/>
                <a:ea typeface="Times New Roman" panose="02020603050405020304"/>
                <a:sym typeface="+mn-ea"/>
              </a:rPr>
              <a:t>③</a:t>
            </a:r>
            <a:r>
              <a:rPr lang="en-US" altLang="zh-CN" sz="2800" u="sng">
                <a:solidFill>
                  <a:srgbClr val="00B050"/>
                </a:solidFill>
                <a:latin typeface="Times New Roman" panose="02020603050405020304"/>
                <a:ea typeface="Times New Roman" panose="02020603050405020304"/>
                <a:sym typeface="+mn-ea"/>
              </a:rPr>
              <a:t>The difference was that</a:t>
            </a:r>
            <a:r>
              <a:rPr lang="en-US" altLang="zh-CN" sz="2800">
                <a:solidFill>
                  <a:srgbClr val="00B050"/>
                </a:solidFill>
                <a:latin typeface="Times New Roman" panose="02020603050405020304"/>
                <a:ea typeface="Times New Roman" panose="02020603050405020304"/>
                <a:sym typeface="+mn-ea"/>
              </a:rPr>
              <a:t> in places with bans or fees, this increase was much slower and smaller. </a:t>
            </a:r>
            <a:r>
              <a:rPr lang="en-US" altLang="en-US" sz="2800" b="1">
                <a:solidFill>
                  <a:schemeClr val="accent2">
                    <a:lumMod val="75000"/>
                  </a:schemeClr>
                </a:solidFill>
                <a:latin typeface="Times New Roman" panose="02020603050405020304"/>
                <a:ea typeface="Times New Roman" panose="02020603050405020304"/>
                <a:sym typeface="+mn-ea"/>
              </a:rPr>
              <a:t>④</a:t>
            </a:r>
            <a:r>
              <a:rPr lang="en-US" altLang="zh-CN" sz="2800">
                <a:solidFill>
                  <a:schemeClr val="accent2">
                    <a:lumMod val="75000"/>
                  </a:schemeClr>
                </a:solidFill>
                <a:latin typeface="Times New Roman" panose="02020603050405020304"/>
                <a:ea typeface="Times New Roman" panose="02020603050405020304"/>
                <a:sym typeface="+mn-ea"/>
              </a:rPr>
              <a:t>“Compared to having no rules, it’s clear that bag bans are better,” Oremus said, “</a:t>
            </a:r>
            <a:r>
              <a:rPr lang="en-US" altLang="zh-CN" sz="2800">
                <a:solidFill>
                  <a:schemeClr val="accent2">
                    <a:lumMod val="75000"/>
                  </a:schemeClr>
                </a:solidFill>
                <a:highlight>
                  <a:srgbClr val="FFFF00"/>
                </a:highlight>
                <a:latin typeface="Times New Roman" panose="02020603050405020304"/>
                <a:ea typeface="Times New Roman" panose="02020603050405020304"/>
                <a:sym typeface="+mn-ea"/>
              </a:rPr>
              <a:t>but</a:t>
            </a:r>
            <a:r>
              <a:rPr lang="en-US" altLang="zh-CN" sz="2800">
                <a:solidFill>
                  <a:schemeClr val="accent2">
                    <a:lumMod val="75000"/>
                  </a:schemeClr>
                </a:solidFill>
                <a:latin typeface="Times New Roman" panose="02020603050405020304"/>
                <a:ea typeface="Times New Roman" panose="02020603050405020304"/>
                <a:sym typeface="+mn-ea"/>
              </a:rPr>
              <a:t> rules that only ask shoppers to change may not be enough to stop plastic pollution.”</a:t>
            </a:r>
            <a:endParaRPr lang="en-US" altLang="zh-CN" sz="2800">
              <a:solidFill>
                <a:schemeClr val="accent2">
                  <a:lumMod val="75000"/>
                </a:schemeClr>
              </a:solidFill>
              <a:latin typeface="Times New Roman" panose="02020603050405020304"/>
              <a:ea typeface="Times New Roman" panose="02020603050405020304"/>
              <a:sym typeface="+mn-ea"/>
            </a:endParaRPr>
          </a:p>
        </p:txBody>
      </p:sp>
      <p:sp>
        <p:nvSpPr>
          <p:cNvPr id="5" name="文本框 4"/>
          <p:cNvSpPr txBox="1"/>
          <p:nvPr/>
        </p:nvSpPr>
        <p:spPr>
          <a:xfrm>
            <a:off x="8093710" y="2952750"/>
            <a:ext cx="4023360" cy="953135"/>
          </a:xfrm>
          <a:prstGeom prst="rect">
            <a:avLst/>
          </a:prstGeom>
          <a:solidFill>
            <a:schemeClr val="accent4">
              <a:lumMod val="20000"/>
              <a:lumOff val="80000"/>
            </a:schemeClr>
          </a:solidFill>
        </p:spPr>
        <p:txBody>
          <a:bodyPr wrap="square" rtlCol="0" anchor="t">
            <a:spAutoFit/>
          </a:bodyPr>
          <a:p>
            <a:r>
              <a:rPr lang="en-US" altLang="en-US" sz="2800" b="1">
                <a:solidFill>
                  <a:schemeClr val="accent2">
                    <a:lumMod val="75000"/>
                  </a:schemeClr>
                </a:solidFill>
                <a:latin typeface="华文楷体" panose="02010600040101010101" charset="-122"/>
                <a:ea typeface="华文楷体" panose="02010600040101010101" charset="-122"/>
                <a:cs typeface="华文楷体" panose="02010600040101010101" charset="-122"/>
                <a:sym typeface="+mn-ea"/>
              </a:rPr>
              <a:t>→句④</a:t>
            </a:r>
            <a:r>
              <a:rPr lang="zh-CN" altLang="en-US" sz="2800" b="1">
                <a:solidFill>
                  <a:schemeClr val="accent2">
                    <a:lumMod val="75000"/>
                  </a:schemeClr>
                </a:solidFill>
                <a:latin typeface="华文楷体" panose="02010600040101010101" charset="-122"/>
                <a:ea typeface="华文楷体" panose="02010600040101010101" charset="-122"/>
                <a:cs typeface="华文楷体" panose="02010600040101010101" charset="-122"/>
                <a:sym typeface="+mn-ea"/>
              </a:rPr>
              <a:t>：用专家引言来总结复述</a:t>
            </a:r>
            <a:endParaRPr lang="zh-CN" altLang="en-US" sz="2800" b="1">
              <a:solidFill>
                <a:schemeClr val="accent2">
                  <a:lumMod val="75000"/>
                </a:schemeClr>
              </a:solidFill>
              <a:latin typeface="华文楷体" panose="02010600040101010101" charset="-122"/>
              <a:ea typeface="华文楷体" panose="02010600040101010101" charset="-122"/>
              <a:cs typeface="华文楷体" panose="02010600040101010101" charset="-122"/>
              <a:sym typeface="+mn-ea"/>
            </a:endParaRPr>
          </a:p>
        </p:txBody>
      </p:sp>
      <p:sp>
        <p:nvSpPr>
          <p:cNvPr id="7" name="文本框 6"/>
          <p:cNvSpPr txBox="1"/>
          <p:nvPr/>
        </p:nvSpPr>
        <p:spPr>
          <a:xfrm>
            <a:off x="8093075" y="291465"/>
            <a:ext cx="4023360" cy="521970"/>
          </a:xfrm>
          <a:prstGeom prst="rect">
            <a:avLst/>
          </a:prstGeom>
          <a:solidFill>
            <a:schemeClr val="accent4">
              <a:lumMod val="20000"/>
              <a:lumOff val="80000"/>
            </a:schemeClr>
          </a:solidFill>
        </p:spPr>
        <p:txBody>
          <a:bodyPr wrap="square" rtlCol="0">
            <a:spAutoFit/>
          </a:bodyPr>
          <a:p>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a:t>
            </a:r>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①</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topic sentence</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8" name="文本框 7"/>
          <p:cNvSpPr txBox="1"/>
          <p:nvPr/>
        </p:nvSpPr>
        <p:spPr>
          <a:xfrm>
            <a:off x="8140700" y="902335"/>
            <a:ext cx="3976370" cy="694055"/>
          </a:xfrm>
          <a:prstGeom prst="rect">
            <a:avLst/>
          </a:prstGeom>
          <a:solidFill>
            <a:schemeClr val="accent4">
              <a:lumMod val="20000"/>
              <a:lumOff val="80000"/>
            </a:schemeClr>
          </a:solidFill>
        </p:spPr>
        <p:txBody>
          <a:bodyPr wrap="square" rtlCol="0">
            <a:spAutoFit/>
          </a:bodyPr>
          <a:p>
            <a:pPr>
              <a:lnSpc>
                <a:spcPct val="70000"/>
              </a:lnSpc>
            </a:pPr>
            <a:r>
              <a:rPr lang="en-US" altLang="zh-CN"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句</a:t>
            </a:r>
            <a:r>
              <a:rPr lang="en-US" altLang="en-US"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②</a:t>
            </a:r>
            <a:r>
              <a:rPr lang="zh-CN" altLang="en-US"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：具体阐述</a:t>
            </a:r>
            <a:r>
              <a:rPr lang="en-US" altLang="zh-CN"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surprising result</a:t>
            </a:r>
            <a:r>
              <a:rPr lang="zh-CN" altLang="en-US" sz="2800" b="1">
                <a:solidFill>
                  <a:schemeClr val="accent1">
                    <a:lumMod val="75000"/>
                  </a:schemeClr>
                </a:solidFill>
                <a:latin typeface="华文楷体" panose="02010600040101010101" charset="-122"/>
                <a:ea typeface="华文楷体" panose="02010600040101010101" charset="-122"/>
                <a:cs typeface="华文楷体" panose="02010600040101010101" charset="-122"/>
                <a:sym typeface="+mn-ea"/>
              </a:rPr>
              <a:t>内容</a:t>
            </a:r>
            <a:endParaRPr lang="zh-CN" altLang="en-US" sz="2800" b="1">
              <a:solidFill>
                <a:schemeClr val="accent1">
                  <a:lumMod val="75000"/>
                </a:schemeClr>
              </a:solidFill>
              <a:latin typeface="华文楷体" panose="02010600040101010101" charset="-122"/>
              <a:ea typeface="华文楷体" panose="02010600040101010101" charset="-122"/>
              <a:cs typeface="华文楷体" panose="02010600040101010101" charset="-122"/>
            </a:endParaRPr>
          </a:p>
        </p:txBody>
      </p:sp>
      <p:sp>
        <p:nvSpPr>
          <p:cNvPr id="9" name="文本框 8"/>
          <p:cNvSpPr txBox="1"/>
          <p:nvPr/>
        </p:nvSpPr>
        <p:spPr>
          <a:xfrm>
            <a:off x="8140700" y="1872615"/>
            <a:ext cx="3975735" cy="521970"/>
          </a:xfrm>
          <a:prstGeom prst="rect">
            <a:avLst/>
          </a:prstGeom>
          <a:solidFill>
            <a:schemeClr val="accent4">
              <a:lumMod val="20000"/>
              <a:lumOff val="80000"/>
            </a:schemeClr>
          </a:solidFill>
        </p:spPr>
        <p:txBody>
          <a:bodyPr wrap="square" rtlCol="0">
            <a:spAutoFit/>
          </a:bodyPr>
          <a:p>
            <a:r>
              <a:rPr lang="zh-CN" altLang="en-US" sz="2800" b="1">
                <a:solidFill>
                  <a:srgbClr val="00B050"/>
                </a:solidFill>
                <a:latin typeface="华文楷体" panose="02010600040101010101" charset="-122"/>
                <a:ea typeface="华文楷体" panose="02010600040101010101" charset="-122"/>
                <a:cs typeface="华文楷体" panose="02010600040101010101" charset="-122"/>
                <a:sym typeface="+mn-ea"/>
              </a:rPr>
              <a:t>→</a:t>
            </a:r>
            <a:r>
              <a:rPr lang="en-US" altLang="en-US" sz="2800" b="1">
                <a:solidFill>
                  <a:srgbClr val="00B050"/>
                </a:solidFill>
                <a:latin typeface="华文楷体" panose="02010600040101010101" charset="-122"/>
                <a:ea typeface="华文楷体" panose="02010600040101010101" charset="-122"/>
                <a:cs typeface="华文楷体" panose="02010600040101010101" charset="-122"/>
                <a:sym typeface="+mn-ea"/>
              </a:rPr>
              <a:t>句③</a:t>
            </a:r>
            <a:r>
              <a:rPr lang="zh-CN" altLang="en-US" sz="2800" b="1">
                <a:solidFill>
                  <a:srgbClr val="00B050"/>
                </a:solidFill>
                <a:latin typeface="华文楷体" panose="02010600040101010101" charset="-122"/>
                <a:ea typeface="华文楷体" panose="02010600040101010101" charset="-122"/>
                <a:cs typeface="华文楷体" panose="02010600040101010101" charset="-122"/>
                <a:sym typeface="+mn-ea"/>
              </a:rPr>
              <a:t>：对句②的补充</a:t>
            </a:r>
            <a:endParaRPr lang="zh-CN" altLang="en-US" sz="2800" b="1">
              <a:solidFill>
                <a:srgbClr val="00B050"/>
              </a:solidFill>
              <a:latin typeface="华文楷体" panose="02010600040101010101" charset="-122"/>
              <a:ea typeface="华文楷体" panose="02010600040101010101" charset="-122"/>
              <a:cs typeface="华文楷体" panose="02010600040101010101" charset="-122"/>
            </a:endParaRPr>
          </a:p>
        </p:txBody>
      </p:sp>
      <p:cxnSp>
        <p:nvCxnSpPr>
          <p:cNvPr id="37" name="直接箭头连接符 36"/>
          <p:cNvCxnSpPr/>
          <p:nvPr/>
        </p:nvCxnSpPr>
        <p:spPr>
          <a:xfrm flipH="1">
            <a:off x="3397885" y="1549400"/>
            <a:ext cx="1181100" cy="42418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0" name="直接箭头连接符 9"/>
          <p:cNvCxnSpPr/>
          <p:nvPr/>
        </p:nvCxnSpPr>
        <p:spPr>
          <a:xfrm>
            <a:off x="1600200" y="2005965"/>
            <a:ext cx="1202690" cy="374713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21"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000"/>
                                        <p:tgtEl>
                                          <p:spTgt spid="14"/>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29" grpId="0"/>
      <p:bldP spid="29" grpId="1"/>
      <p:bldP spid="2" grpId="0" animBg="1"/>
      <p:bldP spid="2" grpId="1" animBg="1"/>
      <p:bldP spid="3" grpId="0" bldLvl="0" animBg="1"/>
      <p:bldP spid="3" grpId="1" animBg="1"/>
      <p:bldP spid="4" grpId="0" bldLvl="0" animBg="1"/>
      <p:bldP spid="4" grpId="1"/>
      <p:bldP spid="7" grpId="0" animBg="1"/>
      <p:bldP spid="7" grpId="1" animBg="1"/>
      <p:bldP spid="8" grpId="0" animBg="1"/>
      <p:bldP spid="8" grpId="1" animBg="1"/>
      <p:bldP spid="9" grpId="0" animBg="1"/>
      <p:bldP spid="9"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248920" y="1641475"/>
            <a:ext cx="1153922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248285" y="2102485"/>
            <a:ext cx="353885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30. What is Anna Papp’s view on plastic pollution control?</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Stricter city rules on plastic bags.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More effort into global clean-ups.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Focusing on controlling production.</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Identifying the source of plastic litter.</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581977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1846580" y="4826000"/>
            <a:ext cx="2628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374900" y="5832475"/>
            <a:ext cx="323913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2" name="直接连接符 1"/>
          <p:cNvCxnSpPr/>
          <p:nvPr/>
        </p:nvCxnSpPr>
        <p:spPr>
          <a:xfrm flipV="1">
            <a:off x="8968105" y="1599565"/>
            <a:ext cx="2628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170180" y="291465"/>
            <a:ext cx="11618595" cy="2387600"/>
          </a:xfrm>
          <a:prstGeom prst="rect">
            <a:avLst/>
          </a:prstGeom>
        </p:spPr>
        <p:txBody>
          <a:bodyPr wrap="square">
            <a:noAutofit/>
          </a:bodyPr>
          <a:p>
            <a:pPr indent="139065" algn="just" defTabSz="266700" fontAlgn="ctr">
              <a:lnSpc>
                <a:spcPct val="100000"/>
              </a:lnSpc>
              <a:spcBef>
                <a:spcPts val="0"/>
              </a:spcBef>
              <a:spcAft>
                <a:spcPts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(P5)</a:t>
            </a:r>
            <a:r>
              <a:rPr lang="en-US" altLang="zh-CN" sz="2800">
                <a:solidFill>
                  <a:srgbClr val="000000"/>
                </a:solidFill>
                <a:latin typeface="Times New Roman" panose="02020603050405020304"/>
                <a:ea typeface="Times New Roman" panose="02020603050405020304"/>
              </a:rPr>
              <a:t>This points to a possible future solution. </a:t>
            </a:r>
            <a:r>
              <a:rPr lang="en-US" altLang="zh-CN" sz="2800">
                <a:solidFill>
                  <a:srgbClr val="000000"/>
                </a:solidFill>
                <a:latin typeface="Times New Roman" panose="02020603050405020304"/>
                <a:ea typeface="Times New Roman" panose="02020603050405020304"/>
                <a:sym typeface="+mn-ea"/>
              </a:rPr>
              <a:t>In 2022, 175 countries began working on a global treaty to end plastic pollution, which may limit the production of single-use plastics. As another co-author Anna Papp said, “Cutting the problem off at the source is more likely to work than rules that only focus on shoppers.”</a:t>
            </a:r>
            <a:endParaRPr lang="en-US" altLang="zh-CN" sz="2800">
              <a:solidFill>
                <a:srgbClr val="000000"/>
              </a:solidFill>
              <a:latin typeface="Times New Roman" panose="02020603050405020304"/>
              <a:ea typeface="宋体" panose="02010600030101010101" pitchFamily="2" charset="-122"/>
            </a:endParaRPr>
          </a:p>
        </p:txBody>
      </p:sp>
      <p:sp>
        <p:nvSpPr>
          <p:cNvPr id="4" name="矩形 3"/>
          <p:cNvSpPr/>
          <p:nvPr/>
        </p:nvSpPr>
        <p:spPr>
          <a:xfrm>
            <a:off x="2755900" y="3022600"/>
            <a:ext cx="5485765" cy="381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8636000" y="3016885"/>
            <a:ext cx="2960370" cy="381000"/>
          </a:xfrm>
          <a:prstGeom prst="rect">
            <a:avLst/>
          </a:prstGeom>
          <a:solidFill>
            <a:schemeClr val="accent2">
              <a:lumMod val="60000"/>
              <a:lumOff val="40000"/>
            </a:schemeClr>
          </a:solidFill>
          <a:ln>
            <a:solidFill>
              <a:schemeClr val="accent2">
                <a:lumMod val="60000"/>
                <a:lumOff val="4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8279130" y="3016885"/>
            <a:ext cx="319405" cy="3810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248920" y="3482975"/>
            <a:ext cx="1498600" cy="381000"/>
          </a:xfrm>
          <a:prstGeom prst="rect">
            <a:avLst/>
          </a:prstGeom>
          <a:solidFill>
            <a:schemeClr val="accent3">
              <a:lumMod val="20000"/>
              <a:lumOff val="80000"/>
            </a:schemeClr>
          </a:solidFill>
          <a:ln>
            <a:solidFill>
              <a:schemeClr val="accent3">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 name="矩形 8"/>
          <p:cNvSpPr/>
          <p:nvPr/>
        </p:nvSpPr>
        <p:spPr>
          <a:xfrm>
            <a:off x="1846580" y="3482975"/>
            <a:ext cx="3989705" cy="381000"/>
          </a:xfrm>
          <a:prstGeom prst="rect">
            <a:avLst/>
          </a:prstGeom>
          <a:solidFill>
            <a:schemeClr val="accent3">
              <a:lumMod val="20000"/>
              <a:lumOff val="80000"/>
            </a:schemeClr>
          </a:solidFill>
          <a:ln>
            <a:solidFill>
              <a:schemeClr val="accent3">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248920" y="2927350"/>
            <a:ext cx="11347450" cy="953135"/>
          </a:xfrm>
          <a:prstGeom prst="rect">
            <a:avLst/>
          </a:prstGeom>
          <a:noFill/>
        </p:spPr>
        <p:txBody>
          <a:bodyPr wrap="square" rtlCol="0" anchor="t">
            <a:spAutoFit/>
          </a:bodyPr>
          <a:p>
            <a:pPr indent="139065" algn="just" defTabSz="266700" fontAlgn="ctr">
              <a:lnSpc>
                <a:spcPct val="100000"/>
              </a:lnSpc>
              <a:spcBef>
                <a:spcPts val="0"/>
              </a:spcBef>
              <a:spcAft>
                <a:spcPts val="0"/>
              </a:spcAft>
            </a:pPr>
            <a:r>
              <a:rPr lang="zh-CN" altLang="en-US" sz="2800">
                <a:solidFill>
                  <a:srgbClr val="000000"/>
                </a:solidFill>
                <a:latin typeface="Times New Roman" panose="02020603050405020304"/>
                <a:ea typeface="宋体" panose="02010600030101010101" pitchFamily="2" charset="-122"/>
                <a:sym typeface="+mn-ea"/>
              </a:rPr>
              <a:t>长难句分析：</a:t>
            </a:r>
            <a:r>
              <a:rPr lang="en-US" altLang="zh-CN" sz="2800">
                <a:solidFill>
                  <a:srgbClr val="000000"/>
                </a:solidFill>
                <a:latin typeface="Times New Roman" panose="02020603050405020304"/>
                <a:ea typeface="Times New Roman" panose="02020603050405020304"/>
                <a:sym typeface="+mn-ea"/>
              </a:rPr>
              <a:t>“Cutting the problem off at the source is more likely to work than rules that only focus on shoppers.”</a:t>
            </a:r>
            <a:endParaRPr lang="en-US" altLang="zh-CN" sz="2800">
              <a:solidFill>
                <a:srgbClr val="000000"/>
              </a:solidFill>
              <a:latin typeface="Times New Roman" panose="02020603050405020304"/>
              <a:ea typeface="Times New Roman" panose="02020603050405020304"/>
              <a:sym typeface="+mn-ea"/>
            </a:endParaRPr>
          </a:p>
        </p:txBody>
      </p:sp>
      <p:sp>
        <p:nvSpPr>
          <p:cNvPr id="10" name="文本框 9"/>
          <p:cNvSpPr txBox="1"/>
          <p:nvPr/>
        </p:nvSpPr>
        <p:spPr>
          <a:xfrm>
            <a:off x="4904105" y="2510790"/>
            <a:ext cx="931545" cy="521970"/>
          </a:xfrm>
          <a:prstGeom prst="rect">
            <a:avLst/>
          </a:prstGeom>
          <a:noFill/>
        </p:spPr>
        <p:txBody>
          <a:bodyPr wrap="square" rtlCol="0">
            <a:spAutoFit/>
          </a:bodyPr>
          <a:p>
            <a:r>
              <a:rPr lang="zh-CN" altLang="en-US" sz="2800" b="1">
                <a:solidFill>
                  <a:srgbClr val="C00000"/>
                </a:solidFill>
                <a:latin typeface="楷体" panose="02010609060101010101" charset="-122"/>
                <a:ea typeface="楷体" panose="02010609060101010101" charset="-122"/>
              </a:rPr>
              <a:t>主语</a:t>
            </a:r>
            <a:endParaRPr lang="zh-CN" altLang="en-US" sz="2800" b="1">
              <a:solidFill>
                <a:srgbClr val="C00000"/>
              </a:solidFill>
              <a:latin typeface="楷体" panose="02010609060101010101" charset="-122"/>
              <a:ea typeface="楷体" panose="02010609060101010101" charset="-122"/>
            </a:endParaRPr>
          </a:p>
        </p:txBody>
      </p:sp>
      <p:sp>
        <p:nvSpPr>
          <p:cNvPr id="11" name="文本框 10"/>
          <p:cNvSpPr txBox="1"/>
          <p:nvPr/>
        </p:nvSpPr>
        <p:spPr>
          <a:xfrm>
            <a:off x="7693660" y="2510790"/>
            <a:ext cx="1274445" cy="521970"/>
          </a:xfrm>
          <a:prstGeom prst="rect">
            <a:avLst/>
          </a:prstGeom>
          <a:noFill/>
        </p:spPr>
        <p:txBody>
          <a:bodyPr wrap="square" rtlCol="0">
            <a:spAutoFit/>
          </a:bodyPr>
          <a:p>
            <a:r>
              <a:rPr lang="zh-CN" altLang="en-US" sz="2800" b="1">
                <a:solidFill>
                  <a:schemeClr val="accent6">
                    <a:lumMod val="75000"/>
                  </a:schemeClr>
                </a:solidFill>
                <a:latin typeface="楷体" panose="02010609060101010101" charset="-122"/>
                <a:ea typeface="楷体" panose="02010609060101010101" charset="-122"/>
              </a:rPr>
              <a:t>系动词</a:t>
            </a:r>
            <a:endParaRPr lang="zh-CN" altLang="en-US" sz="2800" b="1">
              <a:solidFill>
                <a:schemeClr val="accent6">
                  <a:lumMod val="75000"/>
                </a:schemeClr>
              </a:solidFill>
              <a:latin typeface="楷体" panose="02010609060101010101" charset="-122"/>
              <a:ea typeface="楷体" panose="02010609060101010101" charset="-122"/>
            </a:endParaRPr>
          </a:p>
        </p:txBody>
      </p:sp>
      <p:sp>
        <p:nvSpPr>
          <p:cNvPr id="13" name="文本框 12"/>
          <p:cNvSpPr txBox="1"/>
          <p:nvPr/>
        </p:nvSpPr>
        <p:spPr>
          <a:xfrm>
            <a:off x="9488805" y="2510790"/>
            <a:ext cx="1198245" cy="521970"/>
          </a:xfrm>
          <a:prstGeom prst="rect">
            <a:avLst/>
          </a:prstGeom>
          <a:noFill/>
        </p:spPr>
        <p:txBody>
          <a:bodyPr wrap="square" rtlCol="0">
            <a:spAutoFit/>
          </a:bodyPr>
          <a:p>
            <a:r>
              <a:rPr lang="zh-CN" altLang="en-US" sz="2800" b="1">
                <a:solidFill>
                  <a:srgbClr val="C00000"/>
                </a:solidFill>
                <a:latin typeface="楷体" panose="02010609060101010101" charset="-122"/>
                <a:ea typeface="楷体" panose="02010609060101010101" charset="-122"/>
              </a:rPr>
              <a:t>表语</a:t>
            </a:r>
            <a:endParaRPr lang="zh-CN" altLang="en-US" sz="2800" b="1">
              <a:solidFill>
                <a:srgbClr val="C00000"/>
              </a:solidFill>
              <a:latin typeface="楷体" panose="02010609060101010101" charset="-122"/>
              <a:ea typeface="楷体" panose="02010609060101010101" charset="-122"/>
            </a:endParaRPr>
          </a:p>
        </p:txBody>
      </p:sp>
      <p:sp>
        <p:nvSpPr>
          <p:cNvPr id="17" name="文本框 16"/>
          <p:cNvSpPr txBox="1"/>
          <p:nvPr/>
        </p:nvSpPr>
        <p:spPr>
          <a:xfrm>
            <a:off x="162560" y="3832225"/>
            <a:ext cx="1684020" cy="521970"/>
          </a:xfrm>
          <a:prstGeom prst="rect">
            <a:avLst/>
          </a:prstGeom>
          <a:noFill/>
        </p:spPr>
        <p:txBody>
          <a:bodyPr wrap="square" rtlCol="0">
            <a:spAutoFit/>
          </a:bodyPr>
          <a:p>
            <a:r>
              <a:rPr lang="zh-CN" altLang="en-US" sz="2800" b="1">
                <a:solidFill>
                  <a:schemeClr val="bg1">
                    <a:lumMod val="50000"/>
                  </a:schemeClr>
                </a:solidFill>
                <a:latin typeface="楷体" panose="02010609060101010101" charset="-122"/>
                <a:ea typeface="楷体" panose="02010609060101010101" charset="-122"/>
              </a:rPr>
              <a:t>比较状语</a:t>
            </a:r>
            <a:endParaRPr lang="zh-CN" altLang="en-US" sz="2800" b="1">
              <a:solidFill>
                <a:schemeClr val="bg1">
                  <a:lumMod val="50000"/>
                </a:schemeClr>
              </a:solidFill>
              <a:latin typeface="楷体" panose="02010609060101010101" charset="-122"/>
              <a:ea typeface="楷体" panose="02010609060101010101" charset="-122"/>
            </a:endParaRPr>
          </a:p>
        </p:txBody>
      </p:sp>
      <p:sp>
        <p:nvSpPr>
          <p:cNvPr id="18" name="文本框 17"/>
          <p:cNvSpPr txBox="1"/>
          <p:nvPr/>
        </p:nvSpPr>
        <p:spPr>
          <a:xfrm>
            <a:off x="1927225" y="3832225"/>
            <a:ext cx="4528820" cy="521970"/>
          </a:xfrm>
          <a:prstGeom prst="rect">
            <a:avLst/>
          </a:prstGeom>
          <a:noFill/>
        </p:spPr>
        <p:txBody>
          <a:bodyPr wrap="square" rtlCol="0">
            <a:spAutoFit/>
          </a:bodyPr>
          <a:p>
            <a:r>
              <a:rPr lang="zh-CN" altLang="en-US" sz="2800" b="1" spc="-300">
                <a:solidFill>
                  <a:schemeClr val="bg1">
                    <a:lumMod val="50000"/>
                  </a:schemeClr>
                </a:solidFill>
                <a:uFillTx/>
                <a:latin typeface="楷体" panose="02010609060101010101" charset="-122"/>
                <a:ea typeface="楷体" panose="02010609060101010101" charset="-122"/>
              </a:rPr>
              <a:t>修饰</a:t>
            </a:r>
            <a:r>
              <a:rPr lang="en-US" altLang="zh-CN" sz="2800" b="1" spc="-300">
                <a:solidFill>
                  <a:schemeClr val="bg1">
                    <a:lumMod val="50000"/>
                  </a:schemeClr>
                </a:solidFill>
                <a:uFillTx/>
                <a:latin typeface="楷体" panose="02010609060101010101" charset="-122"/>
                <a:ea typeface="楷体" panose="02010609060101010101" charset="-122"/>
                <a:sym typeface="+mn-ea"/>
              </a:rPr>
              <a:t>“rules</a:t>
            </a:r>
            <a:r>
              <a:rPr lang="en-US" altLang="zh-CN" sz="2800" b="1" spc="-300">
                <a:solidFill>
                  <a:schemeClr val="bg1">
                    <a:lumMod val="50000"/>
                  </a:schemeClr>
                </a:solidFill>
                <a:uFillTx/>
                <a:latin typeface="楷体" panose="02010609060101010101" charset="-122"/>
                <a:ea typeface="楷体" panose="02010609060101010101" charset="-122"/>
              </a:rPr>
              <a:t>”</a:t>
            </a:r>
            <a:r>
              <a:rPr lang="zh-CN" altLang="en-US" sz="2800" b="1" spc="-300">
                <a:solidFill>
                  <a:schemeClr val="bg1">
                    <a:lumMod val="50000"/>
                  </a:schemeClr>
                </a:solidFill>
                <a:uFillTx/>
                <a:latin typeface="楷体" panose="02010609060101010101" charset="-122"/>
                <a:ea typeface="楷体" panose="02010609060101010101" charset="-122"/>
              </a:rPr>
              <a:t>的定语从句</a:t>
            </a:r>
            <a:endParaRPr lang="zh-CN" altLang="en-US" sz="2800" b="1" spc="-300">
              <a:solidFill>
                <a:schemeClr val="bg1">
                  <a:lumMod val="50000"/>
                </a:schemeClr>
              </a:solidFill>
              <a:uFillTx/>
              <a:latin typeface="楷体" panose="02010609060101010101" charset="-122"/>
              <a:ea typeface="楷体" panose="02010609060101010101" charset="-122"/>
            </a:endParaRPr>
          </a:p>
        </p:txBody>
      </p:sp>
      <p:cxnSp>
        <p:nvCxnSpPr>
          <p:cNvPr id="36" name="直接箭头连接符 35"/>
          <p:cNvCxnSpPr/>
          <p:nvPr/>
        </p:nvCxnSpPr>
        <p:spPr>
          <a:xfrm flipH="1">
            <a:off x="4164965" y="3397885"/>
            <a:ext cx="2009140" cy="239522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499110" y="6351905"/>
            <a:ext cx="169545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childTnLst>
                                </p:cTn>
                              </p:par>
                              <p:par>
                                <p:cTn id="73" presetID="21" presetClass="entr" presetSubtype="1"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heel(1)">
                                      <p:cBhvr>
                                        <p:cTn id="75" dur="2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5" grpId="0" bldLvl="0" animBg="1"/>
      <p:bldP spid="35" grpId="1" animBg="1"/>
      <p:bldP spid="29" grpId="0"/>
      <p:bldP spid="29" grpId="1"/>
      <p:bldP spid="3" grpId="0"/>
      <p:bldP spid="3" grpId="1"/>
      <p:bldP spid="4" grpId="0" animBg="1"/>
      <p:bldP spid="4" grpId="1" animBg="1"/>
      <p:bldP spid="7" grpId="0" animBg="1"/>
      <p:bldP spid="7" grpId="1" animBg="1"/>
      <p:bldP spid="5" grpId="0" animBg="1"/>
      <p:bldP spid="5" grpId="1" animBg="1"/>
      <p:bldP spid="8" grpId="0" bldLvl="0" animBg="1"/>
      <p:bldP spid="8" grpId="1" animBg="1"/>
      <p:bldP spid="9" grpId="0" bldLvl="0" animBg="1"/>
      <p:bldP spid="9" grpId="1" animBg="1"/>
      <p:bldP spid="10" grpId="0"/>
      <p:bldP spid="10" grpId="1"/>
      <p:bldP spid="11" grpId="0"/>
      <p:bldP spid="11" grpId="1"/>
      <p:bldP spid="13" grpId="0"/>
      <p:bldP spid="13" grpId="1"/>
      <p:bldP spid="17" grpId="0"/>
      <p:bldP spid="17" grpId="1"/>
      <p:bldP spid="18" grpId="0"/>
      <p:bldP spid="18" grpId="1"/>
      <p:bldP spid="19" grpId="0" bldLvl="0" animBg="1"/>
      <p:bldP spid="1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Camera_XHS_17312364830511040g2sg30s69u78132005ortltj7riq4pr9ld68"/>
          <p:cNvPicPr>
            <a:picLocks noChangeAspect="1"/>
          </p:cNvPicPr>
          <p:nvPr/>
        </p:nvPicPr>
        <p:blipFill>
          <a:blip r:embed="rId1"/>
          <a:stretch>
            <a:fillRect/>
          </a:stretch>
        </p:blipFill>
        <p:spPr>
          <a:xfrm>
            <a:off x="0" y="0"/>
            <a:ext cx="12192000" cy="6858635"/>
          </a:xfrm>
          <a:prstGeom prst="rect">
            <a:avLst/>
          </a:prstGeom>
        </p:spPr>
      </p:pic>
      <p:sp>
        <p:nvSpPr>
          <p:cNvPr id="8" name="文本框 7"/>
          <p:cNvSpPr txBox="1"/>
          <p:nvPr/>
        </p:nvSpPr>
        <p:spPr>
          <a:xfrm>
            <a:off x="1177290" y="2574290"/>
            <a:ext cx="9993630" cy="1715770"/>
          </a:xfrm>
          <a:prstGeom prst="rect">
            <a:avLst/>
          </a:prstGeom>
          <a:solidFill>
            <a:schemeClr val="bg1"/>
          </a:solidFill>
        </p:spPr>
        <p:txBody>
          <a:bodyPr wrap="square">
            <a:spAutoFit/>
          </a:bodyPr>
          <a:p>
            <a:pPr algn="l">
              <a:lnSpc>
                <a:spcPct val="120000"/>
              </a:lnSpc>
            </a:pPr>
            <a:r>
              <a:rPr lang="en-US" altLang="zh-CN" sz="4400" b="1">
                <a:latin typeface="微软雅黑" panose="020B0503020204020204" pitchFamily="34" charset="-122"/>
                <a:ea typeface="微软雅黑" panose="020B0503020204020204" pitchFamily="34" charset="-122"/>
                <a:cs typeface="微软雅黑" panose="020B0503020204020204" pitchFamily="34" charset="-122"/>
              </a:rPr>
              <a:t>2025</a:t>
            </a:r>
            <a:r>
              <a:rPr lang="zh-CN" altLang="en-US" sz="4400" b="1">
                <a:latin typeface="微软雅黑" panose="020B0503020204020204" pitchFamily="34" charset="-122"/>
                <a:ea typeface="微软雅黑" panose="020B0503020204020204" pitchFamily="34" charset="-122"/>
                <a:cs typeface="微软雅黑" panose="020B0503020204020204" pitchFamily="34" charset="-122"/>
              </a:rPr>
              <a:t>学年杭州市高一第一学期期末统考</a:t>
            </a:r>
            <a:endParaRPr lang="zh-CN" altLang="en-US" sz="4400" b="1">
              <a:latin typeface="微软雅黑" panose="020B0503020204020204" pitchFamily="34" charset="-122"/>
              <a:ea typeface="微软雅黑" panose="020B0503020204020204" pitchFamily="34" charset="-122"/>
              <a:cs typeface="微软雅黑" panose="020B0503020204020204" pitchFamily="34" charset="-122"/>
            </a:endParaRPr>
          </a:p>
          <a:p>
            <a:pPr algn="l">
              <a:lnSpc>
                <a:spcPct val="120000"/>
              </a:lnSpc>
            </a:pPr>
            <a:r>
              <a:rPr lang="en-US" altLang="zh-CN" sz="4400" b="1">
                <a:latin typeface="微软雅黑" panose="020B0503020204020204" pitchFamily="34" charset="-122"/>
                <a:ea typeface="微软雅黑" panose="020B0503020204020204" pitchFamily="34" charset="-122"/>
                <a:cs typeface="微软雅黑" panose="020B0503020204020204" pitchFamily="34" charset="-122"/>
              </a:rPr>
              <a:t>                   </a:t>
            </a:r>
            <a:r>
              <a:rPr lang="zh-CN" sz="4400" b="1">
                <a:latin typeface="微软雅黑" panose="020B0503020204020204" pitchFamily="34" charset="-122"/>
                <a:ea typeface="微软雅黑" panose="020B0503020204020204" pitchFamily="34" charset="-122"/>
                <a:cs typeface="微软雅黑" panose="020B0503020204020204" pitchFamily="34" charset="-122"/>
              </a:rPr>
              <a:t>客观题讲评</a:t>
            </a:r>
            <a:endParaRPr lang="zh-CN" sz="44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174750" y="43180"/>
            <a:ext cx="7482840" cy="4202430"/>
          </a:xfrm>
          <a:prstGeom prst="rect">
            <a:avLst/>
          </a:prstGeom>
        </p:spPr>
      </p:pic>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31. Which of the following is the best title for the text?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Plastic Bags: A Lasting Problem.</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Bag Bans: A Step, Not the Answer.</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Plastic Pollution: An Ongoing Challenge.</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Beyond Bans: Calling for a Global Treaty.</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35" y="533400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4953000" y="4851400"/>
            <a:ext cx="1260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圆角矩形 2"/>
          <p:cNvSpPr/>
          <p:nvPr/>
        </p:nvSpPr>
        <p:spPr>
          <a:xfrm>
            <a:off x="5481320" y="4919980"/>
            <a:ext cx="559435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不是介绍塑料袋污染，而是分析塑料袋禁令</a:t>
            </a:r>
            <a:endParaRPr 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7" name="文本框 6"/>
          <p:cNvSpPr txBox="1"/>
          <p:nvPr/>
        </p:nvSpPr>
        <p:spPr>
          <a:xfrm>
            <a:off x="9171940" y="1104265"/>
            <a:ext cx="1764030" cy="521970"/>
          </a:xfrm>
          <a:prstGeom prst="rect">
            <a:avLst/>
          </a:prstGeom>
          <a:solidFill>
            <a:schemeClr val="accent4">
              <a:lumMod val="20000"/>
              <a:lumOff val="80000"/>
            </a:schemeClr>
          </a:solidFill>
        </p:spPr>
        <p:txBody>
          <a:bodyPr wrap="square" rtlCol="0">
            <a:spAutoFit/>
          </a:bodyPr>
          <a:p>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肯定效果</a:t>
            </a:r>
            <a:endParaRPr lang="zh-CN" sz="28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4" name="文本框 3"/>
          <p:cNvSpPr txBox="1"/>
          <p:nvPr/>
        </p:nvSpPr>
        <p:spPr>
          <a:xfrm>
            <a:off x="9640570" y="1763395"/>
            <a:ext cx="826135" cy="706755"/>
          </a:xfrm>
          <a:prstGeom prst="rect">
            <a:avLst/>
          </a:prstGeom>
          <a:noFill/>
        </p:spPr>
        <p:txBody>
          <a:bodyPr wrap="square" rtlCol="0" anchor="t">
            <a:spAutoFit/>
          </a:bodyPr>
          <a:p>
            <a:r>
              <a:rPr lang="en-US" altLang="en-US" sz="4000">
                <a:solidFill>
                  <a:schemeClr val="tx1"/>
                </a:solidFill>
                <a:latin typeface="楷体" panose="02010609060101010101" charset="-122"/>
                <a:ea typeface="楷体" panose="02010609060101010101" charset="-122"/>
              </a:rPr>
              <a:t>↓</a:t>
            </a:r>
            <a:endParaRPr lang="en-US" altLang="en-US" sz="4000">
              <a:solidFill>
                <a:schemeClr val="tx1"/>
              </a:solidFill>
              <a:latin typeface="楷体" panose="02010609060101010101" charset="-122"/>
              <a:ea typeface="楷体" panose="02010609060101010101" charset="-122"/>
            </a:endParaRPr>
          </a:p>
        </p:txBody>
      </p:sp>
      <p:sp>
        <p:nvSpPr>
          <p:cNvPr id="5" name="文本框 4"/>
          <p:cNvSpPr txBox="1"/>
          <p:nvPr/>
        </p:nvSpPr>
        <p:spPr>
          <a:xfrm>
            <a:off x="9171940" y="2312670"/>
            <a:ext cx="1764030" cy="521970"/>
          </a:xfrm>
          <a:prstGeom prst="rect">
            <a:avLst/>
          </a:prstGeom>
          <a:solidFill>
            <a:schemeClr val="accent4">
              <a:lumMod val="20000"/>
              <a:lumOff val="80000"/>
            </a:schemeClr>
          </a:solidFill>
        </p:spPr>
        <p:txBody>
          <a:bodyPr wrap="square" rtlCol="0">
            <a:spAutoFit/>
          </a:bodyPr>
          <a:p>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指出局限</a:t>
            </a:r>
            <a:endParaRPr lang="zh-CN" sz="28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9" name="文本框 8"/>
          <p:cNvSpPr txBox="1"/>
          <p:nvPr/>
        </p:nvSpPr>
        <p:spPr>
          <a:xfrm>
            <a:off x="9640570" y="2919730"/>
            <a:ext cx="826135" cy="706755"/>
          </a:xfrm>
          <a:prstGeom prst="rect">
            <a:avLst/>
          </a:prstGeom>
          <a:noFill/>
        </p:spPr>
        <p:txBody>
          <a:bodyPr wrap="square" rtlCol="0" anchor="t">
            <a:spAutoFit/>
          </a:bodyPr>
          <a:p>
            <a:r>
              <a:rPr lang="en-US" altLang="en-US" sz="4000">
                <a:solidFill>
                  <a:schemeClr val="tx1"/>
                </a:solidFill>
                <a:latin typeface="楷体" panose="02010609060101010101" charset="-122"/>
                <a:ea typeface="楷体" panose="02010609060101010101" charset="-122"/>
              </a:rPr>
              <a:t>↓</a:t>
            </a:r>
            <a:endParaRPr lang="en-US" altLang="en-US" sz="4000">
              <a:solidFill>
                <a:schemeClr val="tx1"/>
              </a:solidFill>
              <a:latin typeface="楷体" panose="02010609060101010101" charset="-122"/>
              <a:ea typeface="楷体" panose="02010609060101010101" charset="-122"/>
            </a:endParaRPr>
          </a:p>
        </p:txBody>
      </p:sp>
      <p:sp>
        <p:nvSpPr>
          <p:cNvPr id="10" name="文本框 9"/>
          <p:cNvSpPr txBox="1"/>
          <p:nvPr/>
        </p:nvSpPr>
        <p:spPr>
          <a:xfrm>
            <a:off x="9058275" y="3626485"/>
            <a:ext cx="2018030" cy="521970"/>
          </a:xfrm>
          <a:prstGeom prst="rect">
            <a:avLst/>
          </a:prstGeom>
          <a:solidFill>
            <a:schemeClr val="accent4">
              <a:lumMod val="20000"/>
              <a:lumOff val="80000"/>
            </a:schemeClr>
          </a:solidFill>
        </p:spPr>
        <p:txBody>
          <a:bodyPr wrap="square" rtlCol="0">
            <a:spAutoFit/>
          </a:bodyPr>
          <a:p>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提出更优解</a:t>
            </a:r>
            <a:endParaRPr lang="zh-CN" sz="2800" b="1">
              <a:solidFill>
                <a:srgbClr val="FF0000"/>
              </a:solidFill>
              <a:latin typeface="华文楷体" panose="02010600040101010101" charset="-122"/>
              <a:ea typeface="华文楷体" panose="02010600040101010101" charset="-122"/>
              <a:cs typeface="华文楷体" panose="02010600040101010101" charset="-122"/>
            </a:endParaRPr>
          </a:p>
        </p:txBody>
      </p:sp>
      <p:sp>
        <p:nvSpPr>
          <p:cNvPr id="11" name="圆角矩形 10"/>
          <p:cNvSpPr/>
          <p:nvPr/>
        </p:nvSpPr>
        <p:spPr>
          <a:xfrm>
            <a:off x="6346825" y="5840095"/>
            <a:ext cx="559435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不是介绍塑料袋污染，而是分析塑料袋禁令</a:t>
            </a:r>
            <a:endParaRPr 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13" name="圆角矩形 12"/>
          <p:cNvSpPr/>
          <p:nvPr/>
        </p:nvSpPr>
        <p:spPr>
          <a:xfrm>
            <a:off x="6724650" y="6343015"/>
            <a:ext cx="435102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以偏概全</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全球公约只在最后一段</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a:t>
            </a:r>
            <a:endPar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19" name="文本框 18"/>
          <p:cNvSpPr txBox="1"/>
          <p:nvPr/>
        </p:nvSpPr>
        <p:spPr>
          <a:xfrm>
            <a:off x="575310" y="4919980"/>
            <a:ext cx="177165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17" name="文本框 16"/>
          <p:cNvSpPr txBox="1"/>
          <p:nvPr/>
        </p:nvSpPr>
        <p:spPr>
          <a:xfrm>
            <a:off x="575310" y="5831205"/>
            <a:ext cx="2313940" cy="3524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cxnSp>
        <p:nvCxnSpPr>
          <p:cNvPr id="36" name="直接箭头连接符 35"/>
          <p:cNvCxnSpPr/>
          <p:nvPr/>
        </p:nvCxnSpPr>
        <p:spPr>
          <a:xfrm flipH="1">
            <a:off x="3495040" y="2919730"/>
            <a:ext cx="5425440" cy="253873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21" presetClass="entr" presetSubtype="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heel(1)">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5" grpId="0" bldLvl="0" animBg="1"/>
      <p:bldP spid="5" grpId="1" animBg="1"/>
      <p:bldP spid="4" grpId="0"/>
      <p:bldP spid="4" grpId="1"/>
      <p:bldP spid="9" grpId="0"/>
      <p:bldP spid="9" grpId="1"/>
      <p:bldP spid="10" grpId="0" bldLvl="0" animBg="1"/>
      <p:bldP spid="10" grpId="1" animBg="1"/>
      <p:bldP spid="11" grpId="0" bldLvl="0" animBg="1"/>
      <p:bldP spid="11" grpId="1" animBg="1"/>
      <p:bldP spid="19" grpId="0" bldLvl="0" animBg="1"/>
      <p:bldP spid="19" grpId="1"/>
      <p:bldP spid="17" grpId="0" bldLvl="0" animBg="1"/>
      <p:bldP spid="17" grpId="1"/>
      <p:bldP spid="3" grpId="0" animBg="1"/>
      <p:bldP spid="3"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95976"/>
            <a:ext cx="12130756" cy="6953975"/>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
            </p:custDataLst>
          </p:nvPr>
        </p:nvSpPr>
        <p:spPr>
          <a:xfrm>
            <a:off x="0" y="0"/>
            <a:ext cx="2286000" cy="746616"/>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7" name="文本框 8"/>
          <p:cNvSpPr txBox="1"/>
          <p:nvPr>
            <p:custDataLst>
              <p:tags r:id="rId2"/>
            </p:custDataLst>
          </p:nvPr>
        </p:nvSpPr>
        <p:spPr>
          <a:xfrm>
            <a:off x="-486108" y="-138040"/>
            <a:ext cx="3353465" cy="922020"/>
          </a:xfrm>
          <a:prstGeom prst="rect">
            <a:avLst/>
          </a:prstGeom>
          <a:noFill/>
          <a:ln>
            <a:noFill/>
          </a:ln>
        </p:spPr>
        <p:txBody>
          <a:bodyPr wrap="square" lIns="91440" tIns="45720" rIns="91440" bIns="45720" rtlCol="0">
            <a:spAutoFit/>
          </a:bodyPr>
          <a:lstStyle/>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重要短语</a:t>
            </a:r>
            <a:endParaRPr lang="zh-CN" altLang="en-US" sz="3600"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81610" y="626110"/>
            <a:ext cx="6430645" cy="6073775"/>
          </a:xfrm>
          <a:prstGeom prst="rect">
            <a:avLst/>
          </a:prstGeom>
        </p:spPr>
        <p:txBody>
          <a:bodyPr>
            <a:noAutofit/>
          </a:bodyPr>
          <a:lstStyle/>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global threat</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single-use plastic bags</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make up</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environmental economist</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primary finding</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bag taxes</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partial bans</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state level</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spillover effects</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clear evidence</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study period</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plastic bag litter</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global treaty</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cut off at the source</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confirm</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9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production</a:t>
            </a:r>
            <a:endParaRPr lang="en-US" altLang="zh-CN" sz="2800" dirty="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5506085" y="405765"/>
            <a:ext cx="5680710" cy="6452235"/>
          </a:xfrm>
          <a:prstGeom prst="rect">
            <a:avLst/>
          </a:prstGeom>
          <a:noFill/>
        </p:spPr>
        <p:txBody>
          <a:bodyPr wrap="square" rtlCol="0" anchor="t">
            <a:spAutoFit/>
          </a:bodyPr>
          <a:lstStyle/>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全球威胁</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一次性塑料袋</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占（比例）</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环境经济学家</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主要研究发现</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塑料袋税</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部分禁令</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州层面</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溢出效应</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确凿证据</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研究周期</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塑料袋垃圾</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全球条约</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从源头遏制</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证实；确认</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1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生产；制造</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3820160" y="758825"/>
            <a:ext cx="8157845" cy="982345"/>
          </a:xfrm>
          <a:prstGeom prst="rect">
            <a:avLst/>
          </a:prstGeom>
          <a:noFill/>
        </p:spPr>
        <p:txBody>
          <a:bodyPr wrap="square" rtlCol="0">
            <a:noAutofit/>
          </a:bodyPr>
          <a:lstStyle/>
          <a:p>
            <a:pPr>
              <a:lnSpc>
                <a:spcPct val="130000"/>
              </a:lnSpc>
              <a:spcBef>
                <a:spcPts val="0"/>
              </a:spcBef>
              <a:spcAft>
                <a:spcPts val="0"/>
              </a:spcAft>
            </a:pPr>
            <a:r>
              <a:rPr lang="en-US" altLang="zh-CN" sz="4400" b="1" dirty="0">
                <a:solidFill>
                  <a:srgbClr val="002060"/>
                </a:solidFill>
                <a:latin typeface="Times New Roman Regular" panose="02020603050405020304" charset="0"/>
                <a:ea typeface="隶书" panose="02010509060101010101" pitchFamily="49" charset="-122"/>
                <a:cs typeface="Times New Roman Regular" panose="02020603050405020304" charset="0"/>
                <a:sym typeface="+mn-ea"/>
              </a:rPr>
              <a:t>Passage D</a:t>
            </a:r>
            <a:endParaRPr lang="en-US" sz="4400" b="1" dirty="0">
              <a:solidFill>
                <a:srgbClr val="002060"/>
              </a:solidFill>
              <a:latin typeface="Times New Roman Regular" panose="02020603050405020304" charset="0"/>
              <a:ea typeface="隶书" panose="02010509060101010101" pitchFamily="49" charset="-122"/>
              <a:cs typeface="Times New Roman Regular" panose="02020603050405020304" charset="0"/>
              <a:sym typeface="+mn-ea"/>
            </a:endParaRPr>
          </a:p>
          <a:p>
            <a:pPr>
              <a:lnSpc>
                <a:spcPct val="130000"/>
              </a:lnSpc>
              <a:spcBef>
                <a:spcPts val="0"/>
              </a:spcBef>
              <a:spcAft>
                <a:spcPts val="0"/>
              </a:spcAft>
            </a:pPr>
            <a:endParaRPr lang="zh-CN" altLang="en-US" sz="2800" b="1" spc="160" dirty="0">
              <a:solidFill>
                <a:srgbClr val="002060"/>
              </a:solidFill>
              <a:latin typeface="Times New Roman Regular" panose="02020603050405020304" charset="0"/>
              <a:ea typeface="微软雅黑" panose="020B0503020204020204" pitchFamily="34" charset="-122"/>
              <a:cs typeface="Times New Roman Regular" panose="02020603050405020304" charset="0"/>
              <a:sym typeface="+mn-ea"/>
            </a:endParaRPr>
          </a:p>
        </p:txBody>
      </p:sp>
      <p:sp>
        <p:nvSpPr>
          <p:cNvPr id="2" name="文本框 1"/>
          <p:cNvSpPr txBox="1"/>
          <p:nvPr/>
        </p:nvSpPr>
        <p:spPr>
          <a:xfrm>
            <a:off x="3898900" y="1741170"/>
            <a:ext cx="8079105" cy="3322955"/>
          </a:xfrm>
          <a:prstGeom prst="rect">
            <a:avLst/>
          </a:prstGeom>
          <a:noFill/>
        </p:spPr>
        <p:txBody>
          <a:bodyPr wrap="square" rtlCol="0">
            <a:spAutoFit/>
          </a:bodyPr>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语篇类型：说明文</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主题语境：人与自然     </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话题：本文指出</a:t>
            </a:r>
            <a:r>
              <a:rPr lang="en-US" altLang="zh-CN" sz="2800" b="1" dirty="0">
                <a:latin typeface="华文楷体" panose="02010600040101010101" charset="-122"/>
                <a:ea typeface="华文楷体" panose="02010600040101010101" charset="-122"/>
                <a:cs typeface="华文楷体" panose="02010600040101010101" charset="-122"/>
                <a:sym typeface="+mn-ea"/>
              </a:rPr>
              <a:t>AI </a:t>
            </a:r>
            <a:r>
              <a:rPr lang="zh-CN" altLang="en-US" sz="2800" b="1" dirty="0">
                <a:latin typeface="华文楷体" panose="02010600040101010101" charset="-122"/>
                <a:ea typeface="华文楷体" panose="02010600040101010101" charset="-122"/>
                <a:cs typeface="华文楷体" panose="02010600040101010101" charset="-122"/>
                <a:sym typeface="+mn-ea"/>
              </a:rPr>
              <a:t>生成的虚假动物视频广泛传播，会误导大众、危害野生动物保护；文章分析其危害、识别方法，并提出教育等应对方向。</a:t>
            </a:r>
            <a:endParaRPr lang="zh-CN" altLang="en-US" sz="2800" b="1" dirty="0">
              <a:latin typeface="华文楷体" panose="02010600040101010101" charset="-122"/>
              <a:ea typeface="华文楷体" panose="02010600040101010101" charset="-122"/>
              <a:cs typeface="华文楷体" panose="02010600040101010101" charset="-122"/>
            </a:endParaRPr>
          </a:p>
        </p:txBody>
      </p:sp>
      <p:pic>
        <p:nvPicPr>
          <p:cNvPr id="4" name="图片 3"/>
          <p:cNvPicPr>
            <a:picLocks noChangeAspect="1"/>
          </p:cNvPicPr>
          <p:nvPr/>
        </p:nvPicPr>
        <p:blipFill>
          <a:blip r:embed="rId1"/>
          <a:stretch>
            <a:fillRect/>
          </a:stretch>
        </p:blipFill>
        <p:spPr>
          <a:xfrm>
            <a:off x="819150" y="1724025"/>
            <a:ext cx="3001010" cy="4008755"/>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74295"/>
            <a:ext cx="12056745" cy="6581140"/>
          </a:xfrm>
          <a:prstGeom prst="rect">
            <a:avLst/>
          </a:prstGeom>
        </p:spPr>
        <p:txBody>
          <a:bodyPr wrap="square">
            <a:noAutofit/>
          </a:bodyPr>
          <a:lstStyle/>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      (P1)</a:t>
            </a:r>
            <a:r>
              <a:rPr lang="en-US" altLang="zh-CN" sz="2400">
                <a:solidFill>
                  <a:srgbClr val="000000"/>
                </a:solidFill>
                <a:latin typeface="Times New Roman" panose="02020603050405020304"/>
                <a:ea typeface="Times New Roman" panose="02020603050405020304"/>
              </a:rPr>
              <a:t>Have you ever seen an animal video online that made you stop and wonder? Videos showing a wolf taking care of a rabbit, or a lion walking calmly through a small town are now spreading widely.This is possible because of AI technology. However, scientists warn such popular videos may hurt realwildlife protection and spread wrong ideas about nature.</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(P2)</a:t>
            </a:r>
            <a:r>
              <a:rPr lang="en-US" altLang="zh-CN" sz="2400">
                <a:solidFill>
                  <a:srgbClr val="000000"/>
                </a:solidFill>
                <a:latin typeface="Times New Roman" panose="02020603050405020304"/>
                <a:ea typeface="Times New Roman" panose="02020603050405020304"/>
              </a:rPr>
              <a:t>A study in Conservation Biology points out that AI-generated animal videos create an untrue world, leading to wrong ideas about animal behavior and widening the gap between people and nature.Co-author José Guerrero-Casado stresses the danger of false information. </a:t>
            </a:r>
            <a:r>
              <a:rPr lang="en-US" altLang="zh-CN" sz="2400">
                <a:solidFill>
                  <a:srgbClr val="0070C0"/>
                </a:solidFill>
                <a:latin typeface="Times New Roman" panose="02020603050405020304"/>
                <a:ea typeface="Times New Roman" panose="02020603050405020304"/>
              </a:rPr>
              <a:t>For example</a:t>
            </a:r>
            <a:r>
              <a:rPr lang="en-US" altLang="zh-CN" sz="2400">
                <a:solidFill>
                  <a:srgbClr val="000000"/>
                </a:solidFill>
                <a:latin typeface="Times New Roman" panose="02020603050405020304"/>
                <a:ea typeface="Times New Roman" panose="02020603050405020304"/>
              </a:rPr>
              <a:t>,videos showing birds killing “bad” snakes might make people less willing to protect snakes, and create false ideas about animals that are already in danger.</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(P3)</a:t>
            </a:r>
            <a:r>
              <a:rPr lang="en-US" altLang="zh-CN" sz="2400">
                <a:solidFill>
                  <a:srgbClr val="000000"/>
                </a:solidFill>
                <a:latin typeface="Times New Roman" panose="02020603050405020304"/>
                <a:ea typeface="Times New Roman" panose="02020603050405020304"/>
              </a:rPr>
              <a:t>The effect on children is especially worrying. These videos can give them wrong ideas about how people and animals really get along. When children discover that real-world animals do not act as they do in these made-up videos, it can have the opposite result, finally making them feel less connected to nature. This risk grows as young people increasingly turn to social media for information.</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(P4)</a:t>
            </a:r>
            <a:r>
              <a:rPr lang="en-US" altLang="zh-CN" sz="2400">
                <a:solidFill>
                  <a:srgbClr val="000000"/>
                </a:solidFill>
                <a:latin typeface="Times New Roman" panose="02020603050405020304"/>
                <a:ea typeface="Times New Roman" panose="02020603050405020304"/>
              </a:rPr>
              <a:t>So, how can one recognize these videos? Experts suggest looking for a few signs: unnatural animal movements that appear too smooth or seem impossible in real life; light and shadows that do not look quite right; and small details like fur or feathers that appear unclear or repeat in an unusual way.</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(P5)</a:t>
            </a:r>
            <a:r>
              <a:rPr lang="en-US" altLang="zh-CN" sz="2400">
                <a:solidFill>
                  <a:srgbClr val="000000"/>
                </a:solidFill>
                <a:latin typeface="Times New Roman" panose="02020603050405020304"/>
                <a:ea typeface="Times New Roman" panose="02020603050405020304"/>
              </a:rPr>
              <a:t>To deal with these risks, the research team suggests putting more effort into education, like teaching media literacy in schools. As another co-author Francisco Sánchez says, the goal is to make sure “children learn early that there are no lions living here.” While they think this is important,the researchers also say that school lessons alone cannot stop the spread of false information made by AI. This leads to an important question about who else in society needs to help solve this problem, if school education is not enough.</a:t>
            </a:r>
            <a:endParaRPr lang="en-US" altLang="zh-CN" sz="2400">
              <a:solidFill>
                <a:srgbClr val="000000"/>
              </a:solidFill>
              <a:latin typeface="Times New Roman" panose="02020603050405020304"/>
              <a:ea typeface="Times New Roman" panose="02020603050405020304"/>
            </a:endParaRPr>
          </a:p>
        </p:txBody>
      </p:sp>
      <p:sp>
        <p:nvSpPr>
          <p:cNvPr id="3" name="文本框 2"/>
          <p:cNvSpPr txBox="1"/>
          <p:nvPr/>
        </p:nvSpPr>
        <p:spPr>
          <a:xfrm>
            <a:off x="0" y="74295"/>
            <a:ext cx="12056745" cy="6857365"/>
          </a:xfrm>
          <a:prstGeom prst="rect">
            <a:avLst/>
          </a:prstGeom>
          <a:solidFill>
            <a:schemeClr val="bg1"/>
          </a:solidFill>
        </p:spPr>
        <p:txBody>
          <a:bodyPr wrap="square">
            <a:noAutofit/>
          </a:bodyPr>
          <a:lstStyle/>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      (P1)</a:t>
            </a:r>
            <a:r>
              <a:rPr lang="en-US" altLang="zh-CN" sz="2400">
                <a:solidFill>
                  <a:srgbClr val="000000"/>
                </a:solidFill>
                <a:latin typeface="Times New Roman" panose="02020603050405020304"/>
                <a:ea typeface="Times New Roman" panose="02020603050405020304"/>
              </a:rPr>
              <a:t>Have you ever seen an animal video online that made you stop and wonder? Videos showing a wolf taking care of a rabbit, or a lion walking calmly through a small town are now spreading widely.This is possible because of AI technology. </a:t>
            </a:r>
            <a:r>
              <a:rPr lang="en-US" altLang="zh-CN" sz="2400" b="1">
                <a:solidFill>
                  <a:srgbClr val="FF0000"/>
                </a:solidFill>
                <a:latin typeface="Times New Roman" panose="02020603050405020304"/>
                <a:ea typeface="Times New Roman" panose="02020603050405020304"/>
              </a:rPr>
              <a:t>However, scientists warn</a:t>
            </a:r>
            <a:r>
              <a:rPr lang="en-US" altLang="zh-CN" sz="2400">
                <a:solidFill>
                  <a:srgbClr val="000000"/>
                </a:solidFill>
                <a:latin typeface="Times New Roman" panose="02020603050405020304"/>
                <a:ea typeface="Times New Roman" panose="02020603050405020304"/>
              </a:rPr>
              <a:t> such popular videos may hurt realwildlife protection and spread wrong ideas about nature.</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(P2)</a:t>
            </a:r>
            <a:r>
              <a:rPr lang="en-US" altLang="zh-CN" sz="2400" b="1">
                <a:solidFill>
                  <a:srgbClr val="FF0000"/>
                </a:solidFill>
                <a:latin typeface="Times New Roman" panose="02020603050405020304"/>
                <a:ea typeface="Times New Roman" panose="02020603050405020304"/>
              </a:rPr>
              <a:t>A study</a:t>
            </a:r>
            <a:r>
              <a:rPr lang="en-US" altLang="zh-CN" sz="2400">
                <a:solidFill>
                  <a:srgbClr val="000000"/>
                </a:solidFill>
                <a:latin typeface="Times New Roman" panose="02020603050405020304"/>
                <a:ea typeface="Times New Roman" panose="02020603050405020304"/>
              </a:rPr>
              <a:t> in Conservation Biology </a:t>
            </a:r>
            <a:r>
              <a:rPr lang="en-US" altLang="zh-CN" sz="2400">
                <a:solidFill>
                  <a:srgbClr val="FF0000"/>
                </a:solidFill>
                <a:latin typeface="Times New Roman" panose="02020603050405020304"/>
                <a:ea typeface="Times New Roman" panose="02020603050405020304"/>
              </a:rPr>
              <a:t>points out that</a:t>
            </a:r>
            <a:r>
              <a:rPr lang="en-US" altLang="zh-CN" sz="2400">
                <a:solidFill>
                  <a:srgbClr val="000000"/>
                </a:solidFill>
                <a:latin typeface="Times New Roman" panose="02020603050405020304"/>
                <a:ea typeface="Times New Roman" panose="02020603050405020304"/>
              </a:rPr>
              <a:t> AI-generated animal videos create an untrue world, leading to wrong ideas about animal behavior and widening the gap between people and nature.Co-author Jos</a:t>
            </a:r>
            <a:r>
              <a:rPr lang="en-US" altLang="en-US" sz="2400">
                <a:solidFill>
                  <a:srgbClr val="000000"/>
                </a:solidFill>
                <a:latin typeface="Times New Roman" panose="02020603050405020304"/>
                <a:ea typeface="Times New Roman" panose="02020603050405020304"/>
              </a:rPr>
              <a:t>é</a:t>
            </a:r>
            <a:r>
              <a:rPr lang="en-US" altLang="zh-CN" sz="2400">
                <a:solidFill>
                  <a:srgbClr val="000000"/>
                </a:solidFill>
                <a:latin typeface="Times New Roman" panose="02020603050405020304"/>
                <a:ea typeface="Times New Roman" panose="02020603050405020304"/>
              </a:rPr>
              <a:t> Guerrero-Casado stresses the danger of false information. </a:t>
            </a:r>
            <a:r>
              <a:rPr lang="en-US" altLang="zh-CN" sz="2400">
                <a:solidFill>
                  <a:srgbClr val="0070C0"/>
                </a:solidFill>
                <a:latin typeface="Times New Roman" panose="02020603050405020304"/>
                <a:ea typeface="Times New Roman" panose="02020603050405020304"/>
              </a:rPr>
              <a:t>For example</a:t>
            </a:r>
            <a:r>
              <a:rPr lang="en-US" altLang="zh-CN" sz="2400">
                <a:solidFill>
                  <a:srgbClr val="000000"/>
                </a:solidFill>
                <a:latin typeface="Times New Roman" panose="02020603050405020304"/>
                <a:ea typeface="Times New Roman" panose="02020603050405020304"/>
              </a:rPr>
              <a:t>,videos showing birds killing “bad” snakes might make people less willing to protect snakes, and create false ideas about animals that are already in danger.</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(P3)</a:t>
            </a:r>
            <a:r>
              <a:rPr lang="en-US" altLang="zh-CN" sz="2400" b="1">
                <a:solidFill>
                  <a:srgbClr val="FF0000"/>
                </a:solidFill>
                <a:latin typeface="Times New Roman" panose="02020603050405020304"/>
                <a:ea typeface="Times New Roman" panose="02020603050405020304"/>
              </a:rPr>
              <a:t>The effect on children</a:t>
            </a:r>
            <a:r>
              <a:rPr lang="en-US" altLang="zh-CN" sz="2400">
                <a:solidFill>
                  <a:srgbClr val="000000"/>
                </a:solidFill>
                <a:latin typeface="Times New Roman" panose="02020603050405020304"/>
                <a:ea typeface="Times New Roman" panose="02020603050405020304"/>
              </a:rPr>
              <a:t> is especially worrying. These videos can give them wrong ideas about how people and animals really get along. When children discover that real-world animals do not act as they do in these made-up videos, it can have the opposite result, finally making them feel less connected to nature. This risk grows as young people increasingly turn to social media for information.</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(P4)</a:t>
            </a:r>
            <a:r>
              <a:rPr lang="en-US" altLang="zh-CN" sz="2400">
                <a:solidFill>
                  <a:srgbClr val="000000"/>
                </a:solidFill>
                <a:latin typeface="Times New Roman" panose="02020603050405020304"/>
                <a:ea typeface="Times New Roman" panose="02020603050405020304"/>
              </a:rPr>
              <a:t>So, </a:t>
            </a:r>
            <a:r>
              <a:rPr lang="en-US" altLang="zh-CN" sz="2400" b="1">
                <a:solidFill>
                  <a:srgbClr val="FF0000"/>
                </a:solidFill>
                <a:latin typeface="Times New Roman" panose="02020603050405020304"/>
                <a:ea typeface="Times New Roman" panose="02020603050405020304"/>
              </a:rPr>
              <a:t>how</a:t>
            </a:r>
            <a:r>
              <a:rPr lang="en-US" altLang="zh-CN" sz="2400">
                <a:solidFill>
                  <a:srgbClr val="000000"/>
                </a:solidFill>
                <a:latin typeface="Times New Roman" panose="02020603050405020304"/>
                <a:ea typeface="Times New Roman" panose="02020603050405020304"/>
              </a:rPr>
              <a:t> can one recognize these videos? Experts suggest looking for a few signs: unnatural animal movements that appear too smooth or seem impossible in real life; light and shadows that do not look quite right; and small details like fur or feathers that appear unclear or repeat in an unusual way.</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2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(P5)</a:t>
            </a:r>
            <a:r>
              <a:rPr lang="en-US" altLang="zh-CN" sz="2400" b="1">
                <a:solidFill>
                  <a:srgbClr val="FF0000"/>
                </a:solidFill>
                <a:latin typeface="Times New Roman" panose="02020603050405020304"/>
                <a:ea typeface="Times New Roman" panose="02020603050405020304"/>
              </a:rPr>
              <a:t>To deal with</a:t>
            </a:r>
            <a:r>
              <a:rPr lang="en-US" altLang="zh-CN" sz="2400">
                <a:solidFill>
                  <a:srgbClr val="000000"/>
                </a:solidFill>
                <a:latin typeface="Times New Roman" panose="02020603050405020304"/>
                <a:ea typeface="Times New Roman" panose="02020603050405020304"/>
              </a:rPr>
              <a:t> these risks, the research team </a:t>
            </a:r>
            <a:r>
              <a:rPr lang="en-US" altLang="zh-CN" sz="2400" b="1">
                <a:solidFill>
                  <a:srgbClr val="FF0000"/>
                </a:solidFill>
                <a:latin typeface="Times New Roman" panose="02020603050405020304"/>
                <a:ea typeface="Times New Roman" panose="02020603050405020304"/>
              </a:rPr>
              <a:t>suggests </a:t>
            </a:r>
            <a:r>
              <a:rPr lang="en-US" altLang="zh-CN" sz="2400">
                <a:solidFill>
                  <a:srgbClr val="000000"/>
                </a:solidFill>
                <a:latin typeface="Times New Roman" panose="02020603050405020304"/>
                <a:ea typeface="Times New Roman" panose="02020603050405020304"/>
              </a:rPr>
              <a:t>putting more effort into education, like teaching media literacy in schools. As another co-author Francisco S</a:t>
            </a:r>
            <a:r>
              <a:rPr lang="en-US" altLang="en-US" sz="2400">
                <a:solidFill>
                  <a:srgbClr val="000000"/>
                </a:solidFill>
                <a:latin typeface="Times New Roman" panose="02020603050405020304"/>
                <a:ea typeface="Times New Roman" panose="02020603050405020304"/>
              </a:rPr>
              <a:t>á</a:t>
            </a:r>
            <a:r>
              <a:rPr lang="en-US" altLang="zh-CN" sz="2400">
                <a:solidFill>
                  <a:srgbClr val="000000"/>
                </a:solidFill>
                <a:latin typeface="Times New Roman" panose="02020603050405020304"/>
                <a:ea typeface="Times New Roman" panose="02020603050405020304"/>
              </a:rPr>
              <a:t>nchez says, the goal is to make sure “children learn early that there are no lions living here.” While they think this is important,the researchers </a:t>
            </a:r>
            <a:r>
              <a:rPr lang="en-US" altLang="zh-CN" sz="2400" b="1">
                <a:solidFill>
                  <a:srgbClr val="FF0000"/>
                </a:solidFill>
                <a:latin typeface="Times New Roman" panose="02020603050405020304"/>
                <a:ea typeface="Times New Roman" panose="02020603050405020304"/>
              </a:rPr>
              <a:t>also say</a:t>
            </a:r>
            <a:r>
              <a:rPr lang="en-US" altLang="zh-CN" sz="2400">
                <a:solidFill>
                  <a:srgbClr val="000000"/>
                </a:solidFill>
                <a:latin typeface="Times New Roman" panose="02020603050405020304"/>
                <a:ea typeface="Times New Roman" panose="02020603050405020304"/>
              </a:rPr>
              <a:t> that school lessons alone cannot stop the spread of false information made by AI. This leads to an important question about who else in society needs to help solve this problem, if school education is not enough.</a:t>
            </a:r>
            <a:endParaRPr lang="en-US" altLang="zh-CN" sz="2400">
              <a:solidFill>
                <a:srgbClr val="000000"/>
              </a:solidFill>
              <a:latin typeface="Times New Roman" panose="02020603050405020304"/>
              <a:ea typeface="Times New Roman" panose="02020603050405020304"/>
            </a:endParaRPr>
          </a:p>
        </p:txBody>
      </p:sp>
      <p:sp>
        <p:nvSpPr>
          <p:cNvPr id="8" name="矩形: 圆角 5"/>
          <p:cNvSpPr/>
          <p:nvPr>
            <p:custDataLst>
              <p:tags r:id="rId1"/>
            </p:custDataLst>
          </p:nvPr>
        </p:nvSpPr>
        <p:spPr>
          <a:xfrm>
            <a:off x="4556760" y="2624455"/>
            <a:ext cx="7449820" cy="101790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P2</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The effect of AI-generated animal videos on people</a:t>
            </a:r>
            <a:endPar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The effect of AI-generated animal videos on </a:t>
            </a:r>
            <a:r>
              <a:rPr lang="en-US" altLang="zh-CN" sz="2400" b="1" u="sng" dirty="0">
                <a:solidFill>
                  <a:srgbClr val="0070C0"/>
                </a:solidFill>
                <a:latin typeface="华文楷体" panose="02010600040101010101" charset="-122"/>
                <a:ea typeface="华文楷体" panose="02010600040101010101" charset="-122"/>
                <a:cs typeface="华文楷体" panose="02010600040101010101" charset="-122"/>
                <a:sym typeface="+mn-ea"/>
              </a:rPr>
              <a:t>children</a:t>
            </a:r>
            <a:endParaRPr lang="en-US" altLang="zh-CN" sz="2400" b="1" u="sng"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2" name="矩形: 圆角 5"/>
          <p:cNvSpPr/>
          <p:nvPr>
            <p:custDataLst>
              <p:tags r:id="rId2"/>
            </p:custDataLst>
          </p:nvPr>
        </p:nvSpPr>
        <p:spPr>
          <a:xfrm>
            <a:off x="1871345" y="111125"/>
            <a:ext cx="7896225" cy="640715"/>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9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a:t>
            </a:r>
            <a:r>
              <a:rPr lang="en-US" altLang="zh-CN" sz="2400" b="1" dirty="0">
                <a:solidFill>
                  <a:schemeClr val="tx1"/>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 </a:t>
            </a:r>
            <a:r>
              <a:rPr lang="en-US" altLang="zh-CN" sz="2400" b="1">
                <a:solidFill>
                  <a:srgbClr val="FF0000"/>
                </a:solidFill>
                <a:latin typeface="Times New Roman" panose="02020603050405020304"/>
                <a:ea typeface="Times New Roman" panose="02020603050405020304"/>
                <a:sym typeface="+mn-ea"/>
              </a:rPr>
              <a:t>scientists warn</a:t>
            </a:r>
            <a:r>
              <a:rPr lang="en-US" altLang="zh-CN" sz="2400">
                <a:solidFill>
                  <a:srgbClr val="000000"/>
                </a:solidFill>
                <a:latin typeface="Times New Roman" panose="02020603050405020304"/>
                <a:ea typeface="Times New Roman" panose="02020603050405020304"/>
                <a:sym typeface="+mn-ea"/>
              </a:rPr>
              <a:t> such popular videos may hurt realwildlife protection and spread wrong ideas about nature.</a:t>
            </a:r>
            <a:endParaRPr lang="zh-CN" alt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5" name="矩形: 圆角 5"/>
          <p:cNvSpPr/>
          <p:nvPr>
            <p:custDataLst>
              <p:tags r:id="rId3"/>
            </p:custDataLst>
          </p:nvPr>
        </p:nvSpPr>
        <p:spPr>
          <a:xfrm>
            <a:off x="3285490" y="4292600"/>
            <a:ext cx="4557395" cy="48006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P4</a:t>
            </a:r>
            <a:r>
              <a:rPr lang="zh-CN" altLang="en-US" sz="2400" dirty="0">
                <a:solidFill>
                  <a:schemeClr val="tx1"/>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How to recognize these videos</a:t>
            </a:r>
            <a:endParaRPr lang="zh-CN" alt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7" name="矩形: 圆角 5"/>
          <p:cNvSpPr/>
          <p:nvPr>
            <p:custDataLst>
              <p:tags r:id="rId4"/>
            </p:custDataLst>
          </p:nvPr>
        </p:nvSpPr>
        <p:spPr>
          <a:xfrm>
            <a:off x="1699260" y="5422900"/>
            <a:ext cx="6011545" cy="40386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P5</a:t>
            </a:r>
            <a:r>
              <a:rPr lang="zh-CN" altLang="en-US" sz="2400" dirty="0">
                <a:solidFill>
                  <a:schemeClr val="tx1"/>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rPr>
              <a:t>Suggestions for dealing with these risks</a:t>
            </a:r>
            <a:endPar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P spid="3" grpId="0" bldLvl="0" animBg="1"/>
      <p:bldP spid="3" grpId="1" animBg="1"/>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1535430" y="828040"/>
            <a:ext cx="1027747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170180" y="1247140"/>
            <a:ext cx="324739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32. How does the author present the issue in the first paragraph?</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By giving examples.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By making a comparison.</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By quoting an expert.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By sharing an experience.</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80" y="488950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a:off x="676910" y="4864100"/>
            <a:ext cx="819785"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045335" y="4944110"/>
            <a:ext cx="137223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7" name="直接箭头连接符 36"/>
          <p:cNvCxnSpPr/>
          <p:nvPr/>
        </p:nvCxnSpPr>
        <p:spPr>
          <a:xfrm flipH="1">
            <a:off x="2534920" y="1247140"/>
            <a:ext cx="2114550" cy="375666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 name="直接连接符 2"/>
          <p:cNvCxnSpPr/>
          <p:nvPr/>
        </p:nvCxnSpPr>
        <p:spPr>
          <a:xfrm flipV="1">
            <a:off x="3705860" y="4851400"/>
            <a:ext cx="2400935" cy="127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7058660" y="4864100"/>
            <a:ext cx="2172335" cy="2540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43120" y="393700"/>
            <a:ext cx="7239000" cy="368300"/>
          </a:xfrm>
          <a:prstGeom prst="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70180" y="820420"/>
            <a:ext cx="1364615" cy="368300"/>
          </a:xfrm>
          <a:prstGeom prst="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170180" y="291465"/>
            <a:ext cx="11770360" cy="2616200"/>
          </a:xfrm>
          <a:prstGeom prst="rect">
            <a:avLst/>
          </a:prstGeom>
        </p:spPr>
        <p:txBody>
          <a:bodyPr wrap="square">
            <a:noAutofit/>
          </a:bodyPr>
          <a:p>
            <a:pPr indent="139065" algn="just" defTabSz="266700" fontAlgn="ctr">
              <a:lnSpc>
                <a:spcPct val="100000"/>
              </a:lnSpc>
              <a:spcBef>
                <a:spcPts val="0"/>
              </a:spcBef>
              <a:spcAft>
                <a:spcPts val="0"/>
              </a:spcAft>
            </a:pPr>
            <a:r>
              <a:rPr lang="en-US" altLang="zh-CN" sz="2800" b="1">
                <a:solidFill>
                  <a:srgbClr val="000000"/>
                </a:solidFill>
                <a:latin typeface="Times New Roman" panose="02020603050405020304"/>
                <a:ea typeface="Times New Roman" panose="02020603050405020304"/>
                <a:sym typeface="+mn-ea"/>
              </a:rPr>
              <a:t>     (P1)</a:t>
            </a:r>
            <a:r>
              <a:rPr lang="en-US" altLang="zh-CN" sz="2800">
                <a:solidFill>
                  <a:srgbClr val="000000"/>
                </a:solidFill>
                <a:latin typeface="Times New Roman" panose="02020603050405020304"/>
                <a:ea typeface="Times New Roman" panose="02020603050405020304"/>
                <a:sym typeface="+mn-ea"/>
              </a:rPr>
              <a:t>Have you ever seen an animal video online that made you stop and wonder? Videos showing a wolf taking care of a rabbit, or a lion walking calmly through a small town are now spreading widely.This is possible because of AI technology. However, scientists warn such popular videos may hurt realwildlife protection and spread wrong ideas about nature.</a:t>
            </a:r>
            <a:endParaRPr lang="en-US" altLang="zh-CN" sz="2800">
              <a:solidFill>
                <a:srgbClr val="000000"/>
              </a:solidFill>
              <a:latin typeface="Times New Roman" panose="02020603050405020304"/>
              <a:ea typeface="宋体" panose="02010600030101010101" pitchFamily="2" charset="-122"/>
            </a:endParaRPr>
          </a:p>
        </p:txBody>
      </p:sp>
      <p:cxnSp>
        <p:nvCxnSpPr>
          <p:cNvPr id="8" name="直接箭头连接符 7"/>
          <p:cNvCxnSpPr>
            <a:stCxn id="10" idx="2"/>
          </p:cNvCxnSpPr>
          <p:nvPr/>
        </p:nvCxnSpPr>
        <p:spPr>
          <a:xfrm flipH="1">
            <a:off x="2623820" y="1208405"/>
            <a:ext cx="6506845" cy="369379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9" name="矩形 8"/>
          <p:cNvSpPr/>
          <p:nvPr/>
        </p:nvSpPr>
        <p:spPr>
          <a:xfrm>
            <a:off x="3942080" y="803910"/>
            <a:ext cx="979170"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0" name="矩形 9"/>
          <p:cNvSpPr/>
          <p:nvPr/>
        </p:nvSpPr>
        <p:spPr>
          <a:xfrm>
            <a:off x="8641080" y="820420"/>
            <a:ext cx="979170"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1" presetClass="entr" presetSubtype="1"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1)">
                                      <p:cBhvr>
                                        <p:cTn id="35" dur="2000"/>
                                        <p:tgtEl>
                                          <p:spTgt spid="14"/>
                                        </p:tgtEl>
                                      </p:cBhvr>
                                    </p:animEffect>
                                  </p:childTnLst>
                                </p:cTn>
                              </p:par>
                              <p:par>
                                <p:cTn id="36" presetID="1"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3" grpId="0" bldLvl="0" animBg="1"/>
      <p:bldP spid="33" grpId="1" animBg="1"/>
      <p:bldP spid="29" grpId="0"/>
      <p:bldP spid="29" grpId="1"/>
      <p:bldP spid="5" grpId="0" animBg="1"/>
      <p:bldP spid="5" grpId="1" animBg="1"/>
      <p:bldP spid="7" grpId="0" animBg="1"/>
      <p:bldP spid="7" grpId="1" animBg="1"/>
      <p:bldP spid="9" grpId="0" bldLvl="0" animBg="1"/>
      <p:bldP spid="9" grpId="1" animBg="1"/>
      <p:bldP spid="10" grpId="0" bldLvl="0" animBg="1"/>
      <p:bldP spid="10"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矩形 32"/>
          <p:cNvSpPr/>
          <p:nvPr/>
        </p:nvSpPr>
        <p:spPr>
          <a:xfrm>
            <a:off x="8221980" y="3009900"/>
            <a:ext cx="362648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1305560" y="438785"/>
            <a:ext cx="9914255" cy="419100"/>
          </a:xfrm>
          <a:prstGeom prst="rect">
            <a:avLst/>
          </a:prstGeom>
          <a:solidFill>
            <a:schemeClr val="accent2"/>
          </a:solidFill>
          <a:ln>
            <a:solidFill>
              <a:schemeClr val="accent2"/>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33. What can be inferred about AI-generated animal videos?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They make children love animals less.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They mainly focus on species in danger.</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They may make animals seem dangerous.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They create a false understanding of nature.</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627761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2571750" y="4838700"/>
            <a:ext cx="1147445" cy="63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354580" y="6277610"/>
            <a:ext cx="44462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6" name="直接箭头连接符 35"/>
          <p:cNvCxnSpPr/>
          <p:nvPr/>
        </p:nvCxnSpPr>
        <p:spPr>
          <a:xfrm flipH="1">
            <a:off x="2905760" y="857885"/>
            <a:ext cx="261620" cy="542480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a:off x="4704080" y="3435350"/>
            <a:ext cx="4330065" cy="162433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7122795" y="3925570"/>
            <a:ext cx="2241550" cy="352425"/>
          </a:xfrm>
          <a:prstGeom prst="rect">
            <a:avLst/>
          </a:prstGeom>
          <a:noFill/>
          <a:ln w="28575">
            <a:no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a:t>
            </a:r>
            <a:r>
              <a:rPr lang="zh-CN" altLang="en-US" sz="2800" b="1">
                <a:solidFill>
                  <a:srgbClr val="FF0000"/>
                </a:solidFill>
                <a:effectLst/>
                <a:latin typeface="华文楷体" panose="02010600040101010101" charset="-122"/>
                <a:ea typeface="华文楷体" panose="02010600040101010101" charset="-122"/>
              </a:rPr>
              <a:t>偷换概念</a:t>
            </a:r>
            <a:endParaRPr lang="zh-CN" altLang="en-US" sz="2800" b="1">
              <a:solidFill>
                <a:srgbClr val="FF0000"/>
              </a:solidFill>
              <a:effectLst/>
              <a:latin typeface="华文楷体" panose="02010600040101010101" charset="-122"/>
              <a:ea typeface="华文楷体" panose="02010600040101010101" charset="-122"/>
            </a:endParaRPr>
          </a:p>
        </p:txBody>
      </p:sp>
      <p:cxnSp>
        <p:nvCxnSpPr>
          <p:cNvPr id="2" name="直接连接符 1"/>
          <p:cNvCxnSpPr/>
          <p:nvPr/>
        </p:nvCxnSpPr>
        <p:spPr>
          <a:xfrm flipV="1">
            <a:off x="3435350" y="5326380"/>
            <a:ext cx="2589530" cy="127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350010" y="5441315"/>
            <a:ext cx="1108075" cy="37846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4" name="矩形 3"/>
          <p:cNvSpPr/>
          <p:nvPr/>
        </p:nvSpPr>
        <p:spPr>
          <a:xfrm>
            <a:off x="6520180" y="1096010"/>
            <a:ext cx="1936750" cy="34861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箭头连接符 4"/>
          <p:cNvCxnSpPr/>
          <p:nvPr/>
        </p:nvCxnSpPr>
        <p:spPr>
          <a:xfrm flipH="1">
            <a:off x="2481580" y="1444625"/>
            <a:ext cx="4420235" cy="397065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7" name="文本框 6"/>
          <p:cNvSpPr txBox="1"/>
          <p:nvPr/>
        </p:nvSpPr>
        <p:spPr>
          <a:xfrm>
            <a:off x="4101465" y="3733165"/>
            <a:ext cx="2800350" cy="352425"/>
          </a:xfrm>
          <a:prstGeom prst="rect">
            <a:avLst/>
          </a:prstGeom>
          <a:noFill/>
          <a:ln w="28575">
            <a:no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a:t>
            </a:r>
            <a:r>
              <a:rPr lang="zh-CN" altLang="en-US" sz="2800" b="1">
                <a:solidFill>
                  <a:srgbClr val="FF0000"/>
                </a:solidFill>
                <a:effectLst/>
                <a:latin typeface="华文楷体" panose="02010600040101010101" charset="-122"/>
                <a:ea typeface="华文楷体" panose="02010600040101010101" charset="-122"/>
              </a:rPr>
              <a:t>文中只是举例</a:t>
            </a:r>
            <a:endParaRPr lang="zh-CN" altLang="en-US" sz="2800" b="1">
              <a:solidFill>
                <a:srgbClr val="FF0000"/>
              </a:solidFill>
              <a:effectLst/>
              <a:latin typeface="华文楷体" panose="02010600040101010101" charset="-122"/>
              <a:ea typeface="华文楷体" panose="02010600040101010101" charset="-122"/>
            </a:endParaRPr>
          </a:p>
        </p:txBody>
      </p:sp>
      <p:sp>
        <p:nvSpPr>
          <p:cNvPr id="8" name="文本框 7"/>
          <p:cNvSpPr txBox="1"/>
          <p:nvPr/>
        </p:nvSpPr>
        <p:spPr>
          <a:xfrm>
            <a:off x="2150110" y="5819775"/>
            <a:ext cx="4370705" cy="37846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29" name="文本框 28"/>
          <p:cNvSpPr txBox="1"/>
          <p:nvPr/>
        </p:nvSpPr>
        <p:spPr>
          <a:xfrm>
            <a:off x="170180" y="113665"/>
            <a:ext cx="11770360" cy="2616200"/>
          </a:xfrm>
          <a:prstGeom prst="rect">
            <a:avLst/>
          </a:prstGeom>
        </p:spPr>
        <p:txBody>
          <a:bodyPr wrap="square">
            <a:noAutofit/>
          </a:bodyPr>
          <a:p>
            <a:pPr indent="139065" algn="just" defTabSz="266700" fontAlgn="ctr">
              <a:lnSpc>
                <a:spcPct val="75000"/>
              </a:lnSpc>
              <a:spcBef>
                <a:spcPts val="0"/>
              </a:spcBef>
              <a:spcAft>
                <a:spcPts val="0"/>
              </a:spcAft>
            </a:pPr>
            <a:r>
              <a:rPr lang="en-US" altLang="zh-CN" sz="2800" b="1">
                <a:solidFill>
                  <a:srgbClr val="000000"/>
                </a:solidFill>
                <a:latin typeface="Times New Roman" panose="02020603050405020304"/>
                <a:ea typeface="Times New Roman" panose="02020603050405020304"/>
                <a:sym typeface="+mn-ea"/>
              </a:rPr>
              <a:t>      (P2)</a:t>
            </a:r>
            <a:r>
              <a:rPr lang="en-US" altLang="zh-CN" sz="2800">
                <a:solidFill>
                  <a:srgbClr val="000000"/>
                </a:solidFill>
                <a:latin typeface="Times New Roman" panose="02020603050405020304"/>
                <a:ea typeface="Times New Roman" panose="02020603050405020304"/>
              </a:rPr>
              <a:t>A study i</a:t>
            </a:r>
            <a:r>
              <a:rPr lang="en-US" altLang="zh-CN" sz="2800">
                <a:solidFill>
                  <a:srgbClr val="000000"/>
                </a:solidFill>
                <a:latin typeface="Times New Roman" panose="02020603050405020304"/>
                <a:ea typeface="Times New Roman" panose="02020603050405020304"/>
                <a:sym typeface="+mn-ea"/>
              </a:rPr>
              <a:t>n Conservation Biology points out that AI-generated animal videos create an untrue world, leading to wrong ideas about animal behavior and widening the gap between people and nature.Co-author José Guerrero-Casado stresses the danger of false information. </a:t>
            </a:r>
            <a:r>
              <a:rPr lang="en-US" altLang="zh-CN" sz="2800">
                <a:solidFill>
                  <a:srgbClr val="000000"/>
                </a:solidFill>
                <a:latin typeface="Times New Roman" panose="02020603050405020304"/>
                <a:ea typeface="Times New Roman" panose="02020603050405020304"/>
              </a:rPr>
              <a:t>For example,videos showing birds killing “bad” snakes might make people less willing to protec</a:t>
            </a:r>
            <a:r>
              <a:rPr lang="en-US" altLang="zh-CN" sz="2800">
                <a:solidFill>
                  <a:srgbClr val="000000"/>
                </a:solidFill>
                <a:latin typeface="Times New Roman" panose="02020603050405020304"/>
                <a:ea typeface="Times New Roman" panose="02020603050405020304"/>
                <a:sym typeface="+mn-ea"/>
              </a:rPr>
              <a:t>t snakes, and create false ideas about animals that are already in danger.</a:t>
            </a:r>
            <a:endParaRPr lang="en-US" altLang="zh-CN" sz="2800">
              <a:solidFill>
                <a:srgbClr val="000000"/>
              </a:solidFill>
              <a:latin typeface="Times New Roman" panose="02020603050405020304"/>
              <a:ea typeface="Times New Roman" panose="02020603050405020304"/>
            </a:endParaRPr>
          </a:p>
          <a:p>
            <a:pPr indent="139065" algn="just" defTabSz="266700" fontAlgn="ctr">
              <a:lnSpc>
                <a:spcPct val="75000"/>
              </a:lnSpc>
              <a:spcBef>
                <a:spcPts val="0"/>
              </a:spcBef>
              <a:spcAft>
                <a:spcPts val="0"/>
              </a:spcAft>
            </a:pP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(P3)</a:t>
            </a:r>
            <a:r>
              <a:rPr lang="en-US" altLang="zh-CN" sz="2800">
                <a:solidFill>
                  <a:srgbClr val="000000"/>
                </a:solidFill>
                <a:latin typeface="Times New Roman" panose="02020603050405020304"/>
                <a:ea typeface="Times New Roman" panose="02020603050405020304"/>
              </a:rPr>
              <a:t>The effect on children is especially worrying. These videos can give them wrong ideas about how people and animals really get</a:t>
            </a:r>
            <a:r>
              <a:rPr lang="en-US" altLang="zh-CN" sz="2800">
                <a:solidFill>
                  <a:srgbClr val="000000"/>
                </a:solidFill>
                <a:latin typeface="Times New Roman" panose="02020603050405020304"/>
                <a:ea typeface="Times New Roman" panose="02020603050405020304"/>
                <a:sym typeface="+mn-ea"/>
              </a:rPr>
              <a:t> along. When children discover that real-world animals do not act as they do in these made-up videos, it can have the opposite result, finally making them feel less connected to nature. This risk grows as young people increasingly turn to social media for information.</a:t>
            </a:r>
            <a:endParaRPr lang="en-US" altLang="zh-CN" sz="2800">
              <a:solidFill>
                <a:srgbClr val="000000"/>
              </a:solidFill>
              <a:latin typeface="Times New Roman" panose="02020603050405020304"/>
              <a:ea typeface="宋体" panose="02010600030101010101" pitchFamily="2"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21"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heel(1)">
                                      <p:cBhvr>
                                        <p:cTn id="19" dur="2000"/>
                                        <p:tgtEl>
                                          <p:spTgt spid="14"/>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3" grpId="0" bldLvl="0" animBg="1"/>
      <p:bldP spid="33" grpId="1" animBg="1"/>
      <p:bldP spid="29" grpId="0"/>
      <p:bldP spid="29" grpId="1"/>
      <p:bldP spid="19" grpId="0" bldLvl="0" animBg="1"/>
      <p:bldP spid="19" grpId="1"/>
      <p:bldP spid="3" grpId="0" bldLvl="0" animBg="1"/>
      <p:bldP spid="3" grpId="1"/>
      <p:bldP spid="4" grpId="0" bldLvl="0" animBg="1"/>
      <p:bldP spid="4" grpId="1" animBg="1"/>
      <p:bldP spid="7" grpId="0" bldLvl="0" animBg="1"/>
      <p:bldP spid="7" grpId="1"/>
      <p:bldP spid="8" grpId="0" bldLvl="0" animBg="1"/>
      <p:bldP spid="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4808220" y="2059940"/>
            <a:ext cx="1461135" cy="419100"/>
          </a:xfrm>
          <a:prstGeom prst="rect">
            <a:avLst/>
          </a:prstGeom>
          <a:solidFill>
            <a:schemeClr val="accent6">
              <a:lumMod val="20000"/>
              <a:lumOff val="80000"/>
            </a:schemeClr>
          </a:solidFill>
          <a:ln>
            <a:solidFill>
              <a:schemeClr val="accent6">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3189605" y="1221740"/>
            <a:ext cx="308737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170180" y="1653540"/>
            <a:ext cx="610679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34. According to paragraph 4, which is most probably an AI-generated video?</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A parrot with clear feathers.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A cat with natural shadows.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A dog with unusual marks.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A frog with extremely smooth jumps.</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627951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2374900" y="4826000"/>
            <a:ext cx="1953895" cy="190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2265680" y="6279515"/>
            <a:ext cx="36334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2" name="矩形 1"/>
          <p:cNvSpPr/>
          <p:nvPr/>
        </p:nvSpPr>
        <p:spPr>
          <a:xfrm>
            <a:off x="170815" y="2961640"/>
            <a:ext cx="6107430" cy="838200"/>
          </a:xfrm>
          <a:prstGeom prst="rect">
            <a:avLst/>
          </a:prstGeom>
          <a:solidFill>
            <a:schemeClr val="accent5">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矩形 3"/>
          <p:cNvSpPr/>
          <p:nvPr/>
        </p:nvSpPr>
        <p:spPr>
          <a:xfrm>
            <a:off x="170815" y="2059940"/>
            <a:ext cx="444373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170815" y="2479040"/>
            <a:ext cx="5283835" cy="419100"/>
          </a:xfrm>
          <a:prstGeom prst="rect">
            <a:avLst/>
          </a:prstGeom>
          <a:solidFill>
            <a:schemeClr val="accent6">
              <a:lumMod val="20000"/>
              <a:lumOff val="80000"/>
            </a:schemeClr>
          </a:solidFill>
          <a:ln>
            <a:solidFill>
              <a:schemeClr val="accent6">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矩形 6"/>
          <p:cNvSpPr/>
          <p:nvPr/>
        </p:nvSpPr>
        <p:spPr>
          <a:xfrm>
            <a:off x="170180" y="3799840"/>
            <a:ext cx="925830" cy="419100"/>
          </a:xfrm>
          <a:prstGeom prst="rect">
            <a:avLst/>
          </a:prstGeom>
          <a:solidFill>
            <a:schemeClr val="accent5">
              <a:lumMod val="20000"/>
              <a:lumOff val="80000"/>
            </a:schemeClr>
          </a:solidFill>
          <a:ln>
            <a:solidFill>
              <a:schemeClr val="accent5">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245110" y="316865"/>
            <a:ext cx="6032500" cy="2616200"/>
          </a:xfrm>
          <a:prstGeom prst="rect">
            <a:avLst/>
          </a:prstGeom>
        </p:spPr>
        <p:txBody>
          <a:bodyPr wrap="square">
            <a:noAutofit/>
          </a:bodyPr>
          <a:p>
            <a:pPr indent="139065" algn="just" defTabSz="266700" fontAlgn="ctr">
              <a:lnSpc>
                <a:spcPct val="100000"/>
              </a:lnSpc>
              <a:spcBef>
                <a:spcPts val="0"/>
              </a:spcBef>
              <a:spcAft>
                <a:spcPts val="0"/>
              </a:spcAft>
            </a:pPr>
            <a:r>
              <a:rPr lang="en-US" altLang="zh-CN" sz="2800">
                <a:solidFill>
                  <a:srgbClr val="000000"/>
                </a:solidFill>
                <a:latin typeface="Times New Roman" panose="02020603050405020304"/>
                <a:ea typeface="宋体" panose="02010600030101010101" pitchFamily="2" charset="-122"/>
              </a:rPr>
              <a:t>  </a:t>
            </a:r>
            <a:r>
              <a:rPr lang="en-US" altLang="zh-CN" sz="2800" b="1">
                <a:solidFill>
                  <a:srgbClr val="000000"/>
                </a:solidFill>
                <a:latin typeface="Times New Roman" panose="02020603050405020304"/>
                <a:ea typeface="宋体" panose="02010600030101010101" pitchFamily="2" charset="-122"/>
              </a:rPr>
              <a:t>   </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000000"/>
                </a:solidFill>
                <a:latin typeface="Times New Roman" panose="02020603050405020304"/>
                <a:ea typeface="Times New Roman" panose="02020603050405020304"/>
                <a:sym typeface="+mn-ea"/>
              </a:rPr>
              <a:t>(P4)</a:t>
            </a:r>
            <a:r>
              <a:rPr lang="en-US" altLang="zh-CN" sz="2800">
                <a:solidFill>
                  <a:srgbClr val="000000"/>
                </a:solidFill>
                <a:latin typeface="Times New Roman" panose="02020603050405020304"/>
                <a:ea typeface="Times New Roman" panose="02020603050405020304"/>
                <a:sym typeface="+mn-ea"/>
              </a:rPr>
              <a:t>So, </a:t>
            </a:r>
            <a:r>
              <a:rPr lang="en-US" altLang="zh-CN" sz="2800">
                <a:solidFill>
                  <a:srgbClr val="000000"/>
                </a:solidFill>
                <a:latin typeface="Times New Roman" panose="02020603050405020304"/>
                <a:ea typeface="Times New Roman" panose="02020603050405020304"/>
              </a:rPr>
              <a:t>how can </a:t>
            </a:r>
            <a:r>
              <a:rPr lang="en-US" altLang="zh-CN" sz="2800">
                <a:solidFill>
                  <a:srgbClr val="000000"/>
                </a:solidFill>
                <a:latin typeface="Times New Roman" panose="02020603050405020304"/>
                <a:ea typeface="Times New Roman" panose="02020603050405020304"/>
                <a:sym typeface="+mn-ea"/>
              </a:rPr>
              <a:t>one recognize these videos? Experts</a:t>
            </a:r>
            <a:r>
              <a:rPr lang="en-US" altLang="zh-CN" sz="2800" b="1">
                <a:solidFill>
                  <a:srgbClr val="C00000"/>
                </a:solidFill>
                <a:latin typeface="Times New Roman" panose="02020603050405020304"/>
                <a:ea typeface="Times New Roman" panose="02020603050405020304"/>
                <a:sym typeface="+mn-ea"/>
              </a:rPr>
              <a:t> suggest </a:t>
            </a:r>
            <a:r>
              <a:rPr lang="en-US" altLang="zh-CN" sz="2800">
                <a:solidFill>
                  <a:srgbClr val="000000"/>
                </a:solidFill>
                <a:latin typeface="Times New Roman" panose="02020603050405020304"/>
                <a:ea typeface="Times New Roman" panose="02020603050405020304"/>
                <a:sym typeface="+mn-ea"/>
              </a:rPr>
              <a:t>looking for </a:t>
            </a:r>
            <a:r>
              <a:rPr lang="en-US" altLang="zh-CN" sz="2800" b="1">
                <a:solidFill>
                  <a:srgbClr val="C00000"/>
                </a:solidFill>
                <a:latin typeface="Times New Roman" panose="02020603050405020304"/>
                <a:ea typeface="Times New Roman" panose="02020603050405020304"/>
                <a:sym typeface="+mn-ea"/>
              </a:rPr>
              <a:t>a</a:t>
            </a:r>
            <a:r>
              <a:rPr lang="en-US" altLang="zh-CN" sz="2800">
                <a:solidFill>
                  <a:srgbClr val="000000"/>
                </a:solidFill>
                <a:latin typeface="Times New Roman" panose="02020603050405020304"/>
                <a:ea typeface="Times New Roman" panose="02020603050405020304"/>
                <a:sym typeface="+mn-ea"/>
              </a:rPr>
              <a:t> </a:t>
            </a:r>
            <a:r>
              <a:rPr lang="en-US" altLang="zh-CN" sz="2800" b="1">
                <a:solidFill>
                  <a:srgbClr val="C00000"/>
                </a:solidFill>
                <a:latin typeface="Times New Roman" panose="02020603050405020304"/>
                <a:ea typeface="Times New Roman" panose="02020603050405020304"/>
                <a:sym typeface="+mn-ea"/>
              </a:rPr>
              <a:t>few signs</a:t>
            </a:r>
            <a:r>
              <a:rPr lang="en-US" altLang="zh-CN" sz="2800">
                <a:solidFill>
                  <a:srgbClr val="000000"/>
                </a:solidFill>
                <a:latin typeface="Times New Roman" panose="02020603050405020304"/>
                <a:ea typeface="Times New Roman" panose="02020603050405020304"/>
                <a:sym typeface="+mn-ea"/>
              </a:rPr>
              <a:t>: unnatural animal movements that appear too smooth or seem impossible in real life; light and shadows that do not look quite right; and small details like fur or feathers that appear unclear or repeat in an unusual way.</a:t>
            </a:r>
            <a:endParaRPr lang="en-US" altLang="zh-CN" sz="2800">
              <a:solidFill>
                <a:srgbClr val="000000"/>
              </a:solidFill>
              <a:latin typeface="Times New Roman" panose="02020603050405020304"/>
              <a:ea typeface="宋体" panose="02010600030101010101" pitchFamily="2" charset="-122"/>
            </a:endParaRPr>
          </a:p>
        </p:txBody>
      </p:sp>
      <p:cxnSp>
        <p:nvCxnSpPr>
          <p:cNvPr id="9" name="直接箭头连接符 8"/>
          <p:cNvCxnSpPr>
            <a:stCxn id="16" idx="0"/>
          </p:cNvCxnSpPr>
          <p:nvPr/>
        </p:nvCxnSpPr>
        <p:spPr>
          <a:xfrm flipV="1">
            <a:off x="4082415" y="1936115"/>
            <a:ext cx="532130" cy="43434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0" name="圆角矩形 9"/>
          <p:cNvSpPr/>
          <p:nvPr/>
        </p:nvSpPr>
        <p:spPr>
          <a:xfrm>
            <a:off x="4614545" y="5844540"/>
            <a:ext cx="3346450"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一只身上有奇特斑纹的狗</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
        <p:nvSpPr>
          <p:cNvPr id="11" name="矩形 10"/>
          <p:cNvSpPr/>
          <p:nvPr/>
        </p:nvSpPr>
        <p:spPr>
          <a:xfrm>
            <a:off x="2824480" y="1684655"/>
            <a:ext cx="30746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3" name="文本框 12"/>
          <p:cNvSpPr txBox="1"/>
          <p:nvPr/>
        </p:nvSpPr>
        <p:spPr>
          <a:xfrm>
            <a:off x="6601460" y="1363980"/>
            <a:ext cx="1991995" cy="521970"/>
          </a:xfrm>
          <a:prstGeom prst="rect">
            <a:avLst/>
          </a:prstGeom>
          <a:solidFill>
            <a:schemeClr val="accent4">
              <a:lumMod val="20000"/>
              <a:lumOff val="80000"/>
            </a:schemeClr>
          </a:solidFill>
        </p:spPr>
        <p:txBody>
          <a:bodyPr wrap="square" rtlCol="0">
            <a:spAutoFit/>
          </a:bodyPr>
          <a:p>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迹象</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1</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6677660" y="2152650"/>
            <a:ext cx="1991995" cy="521970"/>
          </a:xfrm>
          <a:prstGeom prst="rect">
            <a:avLst/>
          </a:prstGeom>
          <a:solidFill>
            <a:schemeClr val="accent4">
              <a:lumMod val="20000"/>
              <a:lumOff val="80000"/>
            </a:schemeClr>
          </a:solidFill>
        </p:spPr>
        <p:txBody>
          <a:bodyPr wrap="square" rtlCol="0">
            <a:spAutoFit/>
          </a:bodyPr>
          <a:p>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迹象</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2</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8" name="文本框 17"/>
          <p:cNvSpPr txBox="1"/>
          <p:nvPr/>
        </p:nvSpPr>
        <p:spPr>
          <a:xfrm>
            <a:off x="6601460" y="3119755"/>
            <a:ext cx="1991995" cy="521970"/>
          </a:xfrm>
          <a:prstGeom prst="rect">
            <a:avLst/>
          </a:prstGeom>
          <a:solidFill>
            <a:schemeClr val="accent4">
              <a:lumMod val="20000"/>
              <a:lumOff val="80000"/>
            </a:schemeClr>
          </a:solidFill>
        </p:spPr>
        <p:txBody>
          <a:bodyPr wrap="square" rtlCol="0">
            <a:spAutoFit/>
          </a:bodyPr>
          <a:p>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迹象</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3</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heel(1)">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3" grpId="0" bldLvl="0" animBg="1"/>
      <p:bldP spid="33" grpId="1" animBg="1"/>
      <p:bldP spid="35" grpId="0" bldLvl="0" animBg="1"/>
      <p:bldP spid="35" grpId="1" animBg="1"/>
      <p:bldP spid="29" grpId="0"/>
      <p:bldP spid="29" grpId="1"/>
      <p:bldP spid="2" grpId="0" bldLvl="0" animBg="1"/>
      <p:bldP spid="2" grpId="1" animBg="1"/>
      <p:bldP spid="4" grpId="0" bldLvl="0" animBg="1"/>
      <p:bldP spid="4" grpId="1" animBg="1"/>
      <p:bldP spid="5" grpId="0" bldLvl="0" animBg="1"/>
      <p:bldP spid="5" grpId="1" animBg="1"/>
      <p:bldP spid="7" grpId="0" bldLvl="0" animBg="1"/>
      <p:bldP spid="7" grpId="1" animBg="1"/>
      <p:bldP spid="10" grpId="0" bldLvl="0" animBg="1"/>
      <p:bldP spid="10" grpId="1" animBg="1"/>
      <p:bldP spid="11" grpId="0" bldLvl="0" animBg="1"/>
      <p:bldP spid="11" grpId="1" animBg="1"/>
      <p:bldP spid="13" grpId="0" bldLvl="0" animBg="1"/>
      <p:bldP spid="13" grpId="1" animBg="1"/>
      <p:bldP spid="17" grpId="0" bldLvl="0" animBg="1"/>
      <p:bldP spid="17" grpId="1" animBg="1"/>
      <p:bldP spid="18" grpId="0" bldLvl="0" animBg="1"/>
      <p:bldP spid="1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35. What will the author most probably discuss next?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The media literacy lessons.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The duties of social media.</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The popularity of such videos.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The threats to wildlife protection.</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80" y="544131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5803900" y="4845050"/>
            <a:ext cx="1953895" cy="190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1874520" y="2907665"/>
            <a:ext cx="8086725" cy="246443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4" name="矩形 3"/>
          <p:cNvSpPr/>
          <p:nvPr/>
        </p:nvSpPr>
        <p:spPr>
          <a:xfrm>
            <a:off x="846455" y="2451100"/>
            <a:ext cx="11010265" cy="4699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4">
                    <a:lumMod val="20000"/>
                    <a:lumOff val="80000"/>
                  </a:schemeClr>
                </a:solidFill>
              </a:ln>
              <a:solidFill>
                <a:schemeClr val="accent4">
                  <a:lumMod val="20000"/>
                  <a:lumOff val="80000"/>
                </a:schemeClr>
              </a:solidFill>
            </a:endParaRPr>
          </a:p>
        </p:txBody>
      </p:sp>
      <p:sp>
        <p:nvSpPr>
          <p:cNvPr id="7" name="矩形 6"/>
          <p:cNvSpPr/>
          <p:nvPr/>
        </p:nvSpPr>
        <p:spPr>
          <a:xfrm>
            <a:off x="170815" y="2907665"/>
            <a:ext cx="7899400" cy="4699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4">
                    <a:lumMod val="20000"/>
                    <a:lumOff val="80000"/>
                  </a:schemeClr>
                </a:solidFill>
              </a:ln>
              <a:solidFill>
                <a:schemeClr val="accent4">
                  <a:lumMod val="20000"/>
                  <a:lumOff val="80000"/>
                </a:schemeClr>
              </a:solidFill>
            </a:endParaRPr>
          </a:p>
        </p:txBody>
      </p:sp>
      <p:sp>
        <p:nvSpPr>
          <p:cNvPr id="29" name="文本框 28"/>
          <p:cNvSpPr txBox="1"/>
          <p:nvPr/>
        </p:nvSpPr>
        <p:spPr>
          <a:xfrm>
            <a:off x="170180" y="291465"/>
            <a:ext cx="11770360" cy="2616200"/>
          </a:xfrm>
          <a:prstGeom prst="rect">
            <a:avLst/>
          </a:prstGeom>
        </p:spPr>
        <p:txBody>
          <a:bodyPr wrap="square">
            <a:noAutofit/>
          </a:bodyPr>
          <a:p>
            <a:pPr indent="139065" algn="just" defTabSz="266700" fontAlgn="ctr">
              <a:lnSpc>
                <a:spcPct val="100000"/>
              </a:lnSpc>
              <a:spcBef>
                <a:spcPts val="0"/>
              </a:spcBef>
              <a:spcAft>
                <a:spcPts val="0"/>
              </a:spcAft>
            </a:pPr>
            <a:r>
              <a:rPr lang="en-US" altLang="zh-CN" sz="2800" b="1">
                <a:solidFill>
                  <a:srgbClr val="000000"/>
                </a:solidFill>
                <a:latin typeface="Times New Roman" panose="02020603050405020304"/>
                <a:ea typeface="Times New Roman" panose="02020603050405020304"/>
                <a:sym typeface="+mn-ea"/>
              </a:rPr>
              <a:t>        (P5)</a:t>
            </a:r>
            <a:r>
              <a:rPr lang="en-US" altLang="zh-CN" sz="2800">
                <a:solidFill>
                  <a:srgbClr val="000000"/>
                </a:solidFill>
                <a:latin typeface="Times New Roman" panose="02020603050405020304"/>
                <a:ea typeface="Times New Roman" panose="02020603050405020304"/>
                <a:sym typeface="+mn-ea"/>
              </a:rPr>
              <a:t>To deal with these risks, the research team suggests putting more effort into education, like teaching media literacy in schools. As another co-author Francisco Sánchez says, the goal is to make sure “children learn early that there are no lions living here.” While they think this is important,the researchers </a:t>
            </a:r>
            <a:r>
              <a:rPr lang="en-US" altLang="zh-CN" sz="2800">
                <a:solidFill>
                  <a:srgbClr val="000000"/>
                </a:solidFill>
                <a:latin typeface="Times New Roman" panose="02020603050405020304"/>
                <a:ea typeface="Times New Roman" panose="02020603050405020304"/>
              </a:rPr>
              <a:t>also say tha</a:t>
            </a:r>
            <a:r>
              <a:rPr lang="en-US" altLang="zh-CN" sz="2800">
                <a:solidFill>
                  <a:srgbClr val="000000"/>
                </a:solidFill>
                <a:latin typeface="Times New Roman" panose="02020603050405020304"/>
                <a:ea typeface="Times New Roman" panose="02020603050405020304"/>
                <a:sym typeface="+mn-ea"/>
              </a:rPr>
              <a:t>t school lessons alone cannot stop the spread of false information made by AI. This leads to an important question about who else in society needs to help solve this problem, if school education is not enough.</a:t>
            </a:r>
            <a:endParaRPr lang="en-US" altLang="zh-CN" sz="2800">
              <a:solidFill>
                <a:srgbClr val="000000"/>
              </a:solidFill>
              <a:latin typeface="Times New Roman" panose="02020603050405020304"/>
              <a:ea typeface="宋体" panose="02010600030101010101" pitchFamily="2" charset="-122"/>
            </a:endParaRPr>
          </a:p>
        </p:txBody>
      </p:sp>
      <p:sp>
        <p:nvSpPr>
          <p:cNvPr id="16" name="矩形 15"/>
          <p:cNvSpPr/>
          <p:nvPr/>
        </p:nvSpPr>
        <p:spPr>
          <a:xfrm>
            <a:off x="6990080" y="2519680"/>
            <a:ext cx="486727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0" name="矩形 9"/>
          <p:cNvSpPr/>
          <p:nvPr/>
        </p:nvSpPr>
        <p:spPr>
          <a:xfrm>
            <a:off x="579755" y="5393690"/>
            <a:ext cx="386397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21"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heel(1)">
                                      <p:cBhvr>
                                        <p:cTn id="2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29" grpId="0"/>
      <p:bldP spid="29" grpId="1"/>
      <p:bldP spid="4" grpId="0" animBg="1"/>
      <p:bldP spid="4" grpId="1" animBg="1"/>
      <p:bldP spid="7" grpId="0" animBg="1"/>
      <p:bldP spid="7" grpId="1" animBg="1"/>
      <p:bldP spid="10" grpId="0" bldLvl="0" animBg="1"/>
      <p:bldP spid="1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95976"/>
            <a:ext cx="12130756" cy="6953975"/>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
            </p:custDataLst>
          </p:nvPr>
        </p:nvSpPr>
        <p:spPr>
          <a:xfrm>
            <a:off x="0" y="0"/>
            <a:ext cx="2286000" cy="746616"/>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7" name="文本框 8"/>
          <p:cNvSpPr txBox="1"/>
          <p:nvPr>
            <p:custDataLst>
              <p:tags r:id="rId2"/>
            </p:custDataLst>
          </p:nvPr>
        </p:nvSpPr>
        <p:spPr>
          <a:xfrm>
            <a:off x="-486108" y="-138040"/>
            <a:ext cx="3353465" cy="922020"/>
          </a:xfrm>
          <a:prstGeom prst="rect">
            <a:avLst/>
          </a:prstGeom>
          <a:noFill/>
          <a:ln>
            <a:noFill/>
          </a:ln>
        </p:spPr>
        <p:txBody>
          <a:bodyPr wrap="square" lIns="91440" tIns="45720" rIns="91440" bIns="45720" rtlCol="0">
            <a:spAutoFit/>
          </a:bodyPr>
          <a:lstStyle/>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重要短语</a:t>
            </a:r>
            <a:endParaRPr lang="zh-CN" altLang="en-US" sz="3600"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181610" y="1177925"/>
            <a:ext cx="4968875" cy="4009390"/>
          </a:xfrm>
          <a:prstGeom prst="rect">
            <a:avLst/>
          </a:prstGeom>
        </p:spPr>
        <p:txBody>
          <a:bodyPr>
            <a:noAutofit/>
          </a:bodyPr>
          <a:lstStyle/>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AI-generated animal videos </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false information </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widen the gap </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made-up</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deal with risks </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stop the spread of… </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generate /</a:t>
            </a:r>
            <a:r>
              <a:rPr lang="en-US" altLang="en-US" sz="2800" dirty="0">
                <a:solidFill>
                  <a:schemeClr val="tx1"/>
                </a:solidFill>
                <a:latin typeface="Times New Roman" panose="02020603050405020304"/>
                <a:ea typeface="宋体" panose="02010600030101010101" pitchFamily="2" charset="-122"/>
              </a:rPr>
              <a:t>ˈ</a:t>
            </a:r>
            <a:r>
              <a:rPr lang="en-US" altLang="zh-CN" sz="2800" dirty="0">
                <a:solidFill>
                  <a:schemeClr val="tx1"/>
                </a:solidFill>
                <a:latin typeface="Times New Roman" panose="02020603050405020304"/>
                <a:ea typeface="宋体" panose="02010600030101010101" pitchFamily="2" charset="-122"/>
              </a:rPr>
              <a:t>d</a:t>
            </a:r>
            <a:r>
              <a:rPr lang="en-US" altLang="en-US" sz="2800" dirty="0">
                <a:solidFill>
                  <a:schemeClr val="tx1"/>
                </a:solidFill>
                <a:latin typeface="Times New Roman" panose="02020603050405020304"/>
                <a:ea typeface="宋体" panose="02010600030101010101" pitchFamily="2" charset="-122"/>
              </a:rPr>
              <a:t>ʒ</a:t>
            </a:r>
            <a:r>
              <a:rPr lang="en-US" altLang="zh-CN" sz="2800" dirty="0">
                <a:solidFill>
                  <a:schemeClr val="tx1"/>
                </a:solidFill>
                <a:latin typeface="Times New Roman" panose="02020603050405020304"/>
                <a:ea typeface="宋体" panose="02010600030101010101" pitchFamily="2" charset="-122"/>
              </a:rPr>
              <a:t>en</a:t>
            </a:r>
            <a:r>
              <a:rPr lang="en-US" altLang="en-US" sz="2800" dirty="0">
                <a:solidFill>
                  <a:schemeClr val="tx1"/>
                </a:solidFill>
                <a:latin typeface="Times New Roman" panose="02020603050405020304"/>
                <a:ea typeface="宋体" panose="02010600030101010101" pitchFamily="2" charset="-122"/>
              </a:rPr>
              <a:t>ə</a:t>
            </a:r>
            <a:r>
              <a:rPr lang="en-US" altLang="zh-CN" sz="2800" dirty="0">
                <a:solidFill>
                  <a:schemeClr val="tx1"/>
                </a:solidFill>
                <a:latin typeface="Times New Roman" panose="02020603050405020304"/>
                <a:ea typeface="宋体" panose="02010600030101010101" pitchFamily="2" charset="-122"/>
              </a:rPr>
              <a:t>re</a:t>
            </a:r>
            <a:r>
              <a:rPr lang="en-US" altLang="en-US" sz="2800" dirty="0">
                <a:solidFill>
                  <a:schemeClr val="tx1"/>
                </a:solidFill>
                <a:latin typeface="Times New Roman" panose="02020603050405020304"/>
                <a:ea typeface="宋体" panose="02010600030101010101" pitchFamily="2" charset="-122"/>
              </a:rPr>
              <a:t>ɪ</a:t>
            </a:r>
            <a:r>
              <a:rPr lang="en-US" altLang="zh-CN" sz="2800" dirty="0">
                <a:solidFill>
                  <a:schemeClr val="tx1"/>
                </a:solidFill>
                <a:latin typeface="Times New Roman" panose="02020603050405020304"/>
                <a:ea typeface="宋体" panose="02010600030101010101" pitchFamily="2" charset="-122"/>
              </a:rPr>
              <a:t>t/</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stress </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unnatural /</a:t>
            </a:r>
            <a:r>
              <a:rPr lang="en-US" altLang="en-US" sz="2800" dirty="0">
                <a:solidFill>
                  <a:schemeClr val="tx1"/>
                </a:solidFill>
                <a:latin typeface="Times New Roman" panose="02020603050405020304"/>
                <a:ea typeface="宋体" panose="02010600030101010101" pitchFamily="2" charset="-122"/>
              </a:rPr>
              <a:t>ʌ</a:t>
            </a:r>
            <a:r>
              <a:rPr lang="en-US" altLang="zh-CN" sz="2800" dirty="0">
                <a:solidFill>
                  <a:schemeClr val="tx1"/>
                </a:solidFill>
                <a:latin typeface="Times New Roman" panose="02020603050405020304"/>
                <a:ea typeface="宋体" panose="02010600030101010101" pitchFamily="2" charset="-122"/>
              </a:rPr>
              <a:t>n</a:t>
            </a:r>
            <a:r>
              <a:rPr lang="en-US" altLang="en-US" sz="2800" dirty="0">
                <a:solidFill>
                  <a:schemeClr val="tx1"/>
                </a:solidFill>
                <a:latin typeface="Times New Roman" panose="02020603050405020304"/>
                <a:ea typeface="宋体" panose="02010600030101010101" pitchFamily="2" charset="-122"/>
              </a:rPr>
              <a:t>ˈ</a:t>
            </a:r>
            <a:r>
              <a:rPr lang="en-US" altLang="zh-CN" sz="2800" dirty="0">
                <a:solidFill>
                  <a:schemeClr val="tx1"/>
                </a:solidFill>
                <a:latin typeface="Times New Roman" panose="02020603050405020304"/>
                <a:ea typeface="宋体" panose="02010600030101010101" pitchFamily="2" charset="-122"/>
              </a:rPr>
              <a:t>n</a:t>
            </a:r>
            <a:r>
              <a:rPr lang="en-US" altLang="en-US" sz="2800" dirty="0">
                <a:solidFill>
                  <a:schemeClr val="tx1"/>
                </a:solidFill>
                <a:latin typeface="Times New Roman" panose="02020603050405020304"/>
                <a:ea typeface="宋体" panose="02010600030101010101" pitchFamily="2" charset="-122"/>
              </a:rPr>
              <a:t>æ</a:t>
            </a:r>
            <a:r>
              <a:rPr lang="en-US" altLang="zh-CN" sz="2800" dirty="0">
                <a:solidFill>
                  <a:schemeClr val="tx1"/>
                </a:solidFill>
                <a:latin typeface="Times New Roman" panose="02020603050405020304"/>
                <a:ea typeface="宋体" panose="02010600030101010101" pitchFamily="2" charset="-122"/>
              </a:rPr>
              <a:t>t</a:t>
            </a:r>
            <a:r>
              <a:rPr lang="en-US" altLang="en-US" sz="2800" dirty="0">
                <a:solidFill>
                  <a:schemeClr val="tx1"/>
                </a:solidFill>
                <a:latin typeface="Times New Roman" panose="02020603050405020304"/>
                <a:ea typeface="宋体" panose="02010600030101010101" pitchFamily="2" charset="-122"/>
              </a:rPr>
              <a:t>ʃ</a:t>
            </a:r>
            <a:r>
              <a:rPr lang="en-US" altLang="zh-CN" sz="2800" dirty="0">
                <a:solidFill>
                  <a:schemeClr val="tx1"/>
                </a:solidFill>
                <a:latin typeface="Times New Roman" panose="02020603050405020304"/>
                <a:ea typeface="宋体" panose="02010600030101010101" pitchFamily="2" charset="-122"/>
              </a:rPr>
              <a:t>r</a:t>
            </a:r>
            <a:r>
              <a:rPr lang="en-US" altLang="en-US" sz="2800" dirty="0">
                <a:solidFill>
                  <a:schemeClr val="tx1"/>
                </a:solidFill>
                <a:latin typeface="Times New Roman" panose="02020603050405020304"/>
                <a:ea typeface="宋体" panose="02010600030101010101" pitchFamily="2" charset="-122"/>
              </a:rPr>
              <a:t>ə</a:t>
            </a:r>
            <a:r>
              <a:rPr lang="en-US" altLang="zh-CN" sz="2800" dirty="0">
                <a:solidFill>
                  <a:schemeClr val="tx1"/>
                </a:solidFill>
                <a:latin typeface="Times New Roman" panose="02020603050405020304"/>
                <a:ea typeface="宋体" panose="02010600030101010101" pitchFamily="2" charset="-122"/>
              </a:rPr>
              <a:t>l/</a:t>
            </a:r>
            <a:endParaRPr lang="zh-CN" altLang="en-US"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literacy /</a:t>
            </a:r>
            <a:r>
              <a:rPr lang="en-US" altLang="en-US" sz="2800" dirty="0">
                <a:solidFill>
                  <a:schemeClr val="tx1"/>
                </a:solidFill>
                <a:latin typeface="Times New Roman" panose="02020603050405020304"/>
                <a:ea typeface="宋体" panose="02010600030101010101" pitchFamily="2" charset="-122"/>
              </a:rPr>
              <a:t>ˈ</a:t>
            </a:r>
            <a:r>
              <a:rPr lang="en-US" altLang="zh-CN" sz="2800" dirty="0">
                <a:solidFill>
                  <a:schemeClr val="tx1"/>
                </a:solidFill>
                <a:latin typeface="Times New Roman" panose="02020603050405020304"/>
                <a:ea typeface="宋体" panose="02010600030101010101" pitchFamily="2" charset="-122"/>
              </a:rPr>
              <a:t>l</a:t>
            </a:r>
            <a:r>
              <a:rPr lang="en-US" altLang="en-US" sz="2800" dirty="0">
                <a:solidFill>
                  <a:schemeClr val="tx1"/>
                </a:solidFill>
                <a:latin typeface="Times New Roman" panose="02020603050405020304"/>
                <a:ea typeface="宋体" panose="02010600030101010101" pitchFamily="2" charset="-122"/>
              </a:rPr>
              <a:t>ɪ</a:t>
            </a:r>
            <a:r>
              <a:rPr lang="en-US" altLang="zh-CN" sz="2800" dirty="0">
                <a:solidFill>
                  <a:schemeClr val="tx1"/>
                </a:solidFill>
                <a:latin typeface="Times New Roman" panose="02020603050405020304"/>
                <a:ea typeface="宋体" panose="02010600030101010101" pitchFamily="2" charset="-122"/>
              </a:rPr>
              <a:t>t</a:t>
            </a:r>
            <a:r>
              <a:rPr lang="en-US" altLang="en-US" sz="2800" dirty="0">
                <a:solidFill>
                  <a:schemeClr val="tx1"/>
                </a:solidFill>
                <a:latin typeface="Times New Roman" panose="02020603050405020304"/>
                <a:ea typeface="宋体" panose="02010600030101010101" pitchFamily="2" charset="-122"/>
              </a:rPr>
              <a:t>ə</a:t>
            </a:r>
            <a:r>
              <a:rPr lang="en-US" altLang="zh-CN" sz="2800" dirty="0">
                <a:solidFill>
                  <a:schemeClr val="tx1"/>
                </a:solidFill>
                <a:latin typeface="Times New Roman" panose="02020603050405020304"/>
                <a:ea typeface="宋体" panose="02010600030101010101" pitchFamily="2" charset="-122"/>
              </a:rPr>
              <a:t>r</a:t>
            </a:r>
            <a:r>
              <a:rPr lang="en-US" altLang="en-US" sz="2800" dirty="0">
                <a:solidFill>
                  <a:schemeClr val="tx1"/>
                </a:solidFill>
                <a:latin typeface="Times New Roman" panose="02020603050405020304"/>
                <a:ea typeface="宋体" panose="02010600030101010101" pitchFamily="2" charset="-122"/>
              </a:rPr>
              <a:t>ə</a:t>
            </a:r>
            <a:r>
              <a:rPr lang="en-US" altLang="zh-CN" sz="2800" dirty="0">
                <a:solidFill>
                  <a:schemeClr val="tx1"/>
                </a:solidFill>
                <a:latin typeface="Times New Roman" panose="02020603050405020304"/>
                <a:ea typeface="宋体" panose="02010600030101010101" pitchFamily="2" charset="-122"/>
              </a:rPr>
              <a:t>si/</a:t>
            </a:r>
            <a:endParaRPr lang="en-US" altLang="zh-CN" sz="2800" dirty="0">
              <a:solidFill>
                <a:schemeClr val="tx1"/>
              </a:solidFill>
              <a:latin typeface="Times New Roman" panose="02020603050405020304"/>
              <a:ea typeface="宋体" panose="02010600030101010101" pitchFamily="2" charset="-122"/>
            </a:endParaRPr>
          </a:p>
          <a:p>
            <a:pPr marL="514350" indent="-514350" algn="just" defTabSz="266700" fontAlgn="auto">
              <a:lnSpc>
                <a:spcPct val="100000"/>
              </a:lnSpc>
              <a:spcBef>
                <a:spcPts val="0"/>
              </a:spcBef>
              <a:spcAft>
                <a:spcPts val="0"/>
              </a:spcAft>
              <a:buFont typeface="+mj-lt"/>
              <a:buAutoNum type="arabicPeriod"/>
            </a:pPr>
            <a:r>
              <a:rPr lang="en-US" altLang="zh-CN" sz="2800" dirty="0">
                <a:solidFill>
                  <a:schemeClr val="tx1"/>
                </a:solidFill>
                <a:latin typeface="Times New Roman" panose="02020603050405020304"/>
                <a:ea typeface="宋体" panose="02010600030101010101" pitchFamily="2" charset="-122"/>
              </a:rPr>
              <a:t>put effort into</a:t>
            </a:r>
            <a:endParaRPr lang="en-US" altLang="zh-CN" sz="2800" dirty="0">
              <a:solidFill>
                <a:schemeClr val="tx1"/>
              </a:solidFill>
              <a:latin typeface="Times New Roman" panose="02020603050405020304"/>
              <a:ea typeface="宋体" panose="02010600030101010101" pitchFamily="2" charset="-122"/>
            </a:endParaRPr>
          </a:p>
          <a:p>
            <a:pPr indent="0" algn="just" defTabSz="266700" fontAlgn="auto">
              <a:lnSpc>
                <a:spcPct val="100000"/>
              </a:lnSpc>
              <a:spcBef>
                <a:spcPts val="0"/>
              </a:spcBef>
              <a:spcAft>
                <a:spcPts val="0"/>
              </a:spcAft>
              <a:buFont typeface="+mj-lt"/>
              <a:buNone/>
            </a:pPr>
            <a:endParaRPr lang="zh-CN" altLang="en-US" sz="2800" dirty="0">
              <a:solidFill>
                <a:schemeClr val="tx1"/>
              </a:solidFill>
              <a:latin typeface="Times New Roman" panose="02020603050405020304"/>
              <a:ea typeface="宋体" panose="02010600030101010101" pitchFamily="2" charset="-122"/>
            </a:endParaRPr>
          </a:p>
        </p:txBody>
      </p:sp>
      <p:sp>
        <p:nvSpPr>
          <p:cNvPr id="11" name="文本框 10"/>
          <p:cNvSpPr txBox="1"/>
          <p:nvPr/>
        </p:nvSpPr>
        <p:spPr>
          <a:xfrm>
            <a:off x="5531485" y="1177925"/>
            <a:ext cx="4893310" cy="4972050"/>
          </a:xfrm>
          <a:prstGeom prst="rect">
            <a:avLst/>
          </a:prstGeom>
          <a:noFill/>
        </p:spPr>
        <p:txBody>
          <a:bodyPr wrap="square" rtlCol="0" anchor="t">
            <a:spAutoFit/>
          </a:bodyPr>
          <a:lstStyle/>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AI 生成的动物视频</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虚假信息</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扩大隔阂/差距</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虚构的；编造的</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应对风险</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阻止… 的传播</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v. 产生；生成</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v. 强调；着重指出</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adj. 不自然的</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n. 素养；读写能力</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460"/>
              </a:lnSpc>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致力于；努力做</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5854700" y="728345"/>
            <a:ext cx="5835650" cy="1098550"/>
          </a:xfrm>
          <a:prstGeom prst="rect">
            <a:avLst/>
          </a:prstGeom>
          <a:noFill/>
        </p:spPr>
        <p:txBody>
          <a:bodyPr wrap="square" rtlCol="0">
            <a:noAutofit/>
          </a:bodyPr>
          <a:lstStyle/>
          <a:p>
            <a:pPr algn="just"/>
            <a:r>
              <a:rPr lang="zh-CN" altLang="en-US" sz="60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rPr>
              <a:t>七选五</a:t>
            </a:r>
            <a:endParaRPr lang="en-US" altLang="zh-CN" sz="60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endParaRPr lang="zh-CN" altLang="en-US" sz="3200" b="1" dirty="0">
              <a:solidFill>
                <a:srgbClr val="002060"/>
              </a:solidFill>
              <a:latin typeface="宋体" panose="02010600030101010101" pitchFamily="2" charset="-122"/>
              <a:ea typeface="宋体" panose="02010600030101010101" pitchFamily="2" charset="-122"/>
              <a:sym typeface="+mn-ea"/>
            </a:endParaRPr>
          </a:p>
        </p:txBody>
      </p:sp>
      <p:sp>
        <p:nvSpPr>
          <p:cNvPr id="2" name="文本框 1"/>
          <p:cNvSpPr txBox="1"/>
          <p:nvPr/>
        </p:nvSpPr>
        <p:spPr>
          <a:xfrm>
            <a:off x="3898900" y="1741170"/>
            <a:ext cx="8079105" cy="3322955"/>
          </a:xfrm>
          <a:prstGeom prst="rect">
            <a:avLst/>
          </a:prstGeom>
          <a:noFill/>
        </p:spPr>
        <p:txBody>
          <a:bodyPr wrap="square" rtlCol="0">
            <a:spAutoFit/>
          </a:bodyPr>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语篇类型：说明文</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主题语境：人与自然     </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话题：本文介绍世界蜜蜂日的由来、蜜蜂的社会分工、蜇人特性、人类对蜜蜂的利用与蜜蜂的迁徙栖息特点。</a:t>
            </a:r>
            <a:endParaRPr lang="zh-CN" altLang="en-US" sz="2800" b="1" dirty="0">
              <a:latin typeface="华文楷体" panose="02010600040101010101" charset="-122"/>
              <a:ea typeface="华文楷体" panose="02010600040101010101" charset="-122"/>
              <a:cs typeface="华文楷体" panose="02010600040101010101" charset="-122"/>
            </a:endParaRPr>
          </a:p>
        </p:txBody>
      </p:sp>
      <p:pic>
        <p:nvPicPr>
          <p:cNvPr id="5" name="图片 4"/>
          <p:cNvPicPr>
            <a:picLocks noChangeAspect="1"/>
          </p:cNvPicPr>
          <p:nvPr/>
        </p:nvPicPr>
        <p:blipFill>
          <a:blip r:embed="rId1"/>
          <a:stretch>
            <a:fillRect/>
          </a:stretch>
        </p:blipFill>
        <p:spPr>
          <a:xfrm>
            <a:off x="584200" y="1917700"/>
            <a:ext cx="3145790" cy="3145790"/>
          </a:xfrm>
          <a:prstGeom prst="rect">
            <a:avLst/>
          </a:prstGeom>
        </p:spPr>
      </p:pic>
    </p:spTree>
    <p:custDataLst>
      <p:tags r:id="rId2"/>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5822315" y="320675"/>
            <a:ext cx="5613400" cy="1383030"/>
          </a:xfrm>
          <a:prstGeom prst="rect">
            <a:avLst/>
          </a:prstGeom>
          <a:noFill/>
        </p:spPr>
        <p:txBody>
          <a:bodyPr wrap="square" rtlCol="0">
            <a:noAutofit/>
          </a:bodyPr>
          <a:lstStyle/>
          <a:p>
            <a:pPr algn="just">
              <a:lnSpc>
                <a:spcPct val="150000"/>
              </a:lnSpc>
            </a:pPr>
            <a:r>
              <a:rPr 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rPr>
              <a:t>Passage  A</a:t>
            </a:r>
            <a:endParaRPr 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lnSpc>
                <a:spcPct val="150000"/>
              </a:lnSpc>
            </a:pPr>
            <a:endParaRPr lang="zh-CN" altLang="en-US" sz="2800" b="1" dirty="0">
              <a:solidFill>
                <a:srgbClr val="002060"/>
              </a:solidFill>
              <a:latin typeface="宋体" panose="02010600030101010101" pitchFamily="2" charset="-122"/>
              <a:ea typeface="宋体" panose="02010600030101010101" pitchFamily="2" charset="-122"/>
              <a:sym typeface="+mn-ea"/>
            </a:endParaRPr>
          </a:p>
          <a:p>
            <a:pPr algn="just">
              <a:lnSpc>
                <a:spcPct val="150000"/>
              </a:lnSpc>
            </a:pPr>
            <a:endParaRPr lang="zh-CN" altLang="en-US" sz="28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3" name="文本框 2"/>
          <p:cNvSpPr txBox="1"/>
          <p:nvPr/>
        </p:nvSpPr>
        <p:spPr>
          <a:xfrm>
            <a:off x="5757545" y="1915160"/>
            <a:ext cx="6096000" cy="3322955"/>
          </a:xfrm>
          <a:prstGeom prst="rect">
            <a:avLst/>
          </a:prstGeom>
          <a:noFill/>
        </p:spPr>
        <p:txBody>
          <a:bodyPr wrap="square" rtlCol="0">
            <a:spAutoFit/>
          </a:bodyPr>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语篇类型：说明文</a:t>
            </a:r>
            <a:endPar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主题语境：人与社会</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话题：本文介绍了</a:t>
            </a:r>
            <a:r>
              <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rPr>
              <a:t> 2026 </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年一种新的旅行趋势</a:t>
            </a:r>
            <a:r>
              <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有意图的旅行</a:t>
            </a:r>
            <a:r>
              <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rPr>
              <a:t>travel with intention</a:t>
            </a: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pic>
        <p:nvPicPr>
          <p:cNvPr id="4" name="图片 3"/>
          <p:cNvPicPr>
            <a:picLocks noChangeAspect="1"/>
          </p:cNvPicPr>
          <p:nvPr/>
        </p:nvPicPr>
        <p:blipFill>
          <a:blip r:embed="rId1"/>
          <a:stretch>
            <a:fillRect/>
          </a:stretch>
        </p:blipFill>
        <p:spPr>
          <a:xfrm>
            <a:off x="736600" y="1732915"/>
            <a:ext cx="4535805" cy="3505200"/>
          </a:xfrm>
          <a:prstGeom prst="rect">
            <a:avLst/>
          </a:prstGeom>
        </p:spPr>
      </p:pic>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92075"/>
            <a:ext cx="12056745" cy="5193665"/>
          </a:xfrm>
          <a:prstGeom prst="rect">
            <a:avLst/>
          </a:prstGeom>
          <a:solidFill>
            <a:schemeClr val="bg1"/>
          </a:solidFill>
        </p:spPr>
        <p:txBody>
          <a:bodyPr wrap="square">
            <a:noAutofit/>
          </a:bodyPr>
          <a:lstStyle/>
          <a:p>
            <a:pPr indent="139065" algn="just" defTabSz="266700" fontAlgn="ctr">
              <a:lnSpc>
                <a:spcPct val="1000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      (P1)</a:t>
            </a:r>
            <a:r>
              <a:rPr lang="en-US" altLang="zh-CN" sz="2400">
                <a:solidFill>
                  <a:srgbClr val="000000"/>
                </a:solidFill>
                <a:latin typeface="Times New Roman" panose="02020603050405020304"/>
                <a:ea typeface="Times New Roman" panose="02020603050405020304"/>
              </a:rPr>
              <a:t>Happy World Bee Day! May 20 was chosen because it’s also the birthday of the pioneer of modern beekeeping, Anton Jansa of 18th-century Slovenia. 36 They pollinate 35% of the world’s food crops, including 75% of the fruits, vegetables and nuts grown in the U.S.</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ct val="1000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 (P2)</a:t>
            </a:r>
            <a:r>
              <a:rPr lang="en-US" altLang="zh-CN" sz="2400">
                <a:solidFill>
                  <a:srgbClr val="000000"/>
                </a:solidFill>
                <a:latin typeface="Times New Roman" panose="02020603050405020304"/>
                <a:ea typeface="Times New Roman" panose="02020603050405020304"/>
              </a:rPr>
              <a:t>The queen bee doesn’t rule the hive as you might think. 37 Without their constant care, the queen would die. And when her time does eventually come, the worker bees raisea new queen, which stings the old queen to death before taking over.</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ct val="1000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(P3)</a:t>
            </a:r>
            <a:r>
              <a:rPr lang="en-US" altLang="zh-CN" sz="2400">
                <a:solidFill>
                  <a:srgbClr val="000000"/>
                </a:solidFill>
                <a:latin typeface="Times New Roman" panose="02020603050405020304"/>
                <a:ea typeface="Times New Roman" panose="02020603050405020304"/>
              </a:rPr>
              <a:t>You may have heard that if a bee stings you, it dies. This is true only for honeybees. Other bees,including bumblebees and carpenter bees, can sting multiple times. In 1962, in what had to be one of the worst days of his life, a man in Zimbabwe survived getting stung more than 2,000 times! Roughly,500 bee species have no stingers at all. 38</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ct val="1000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 (P4)</a:t>
            </a:r>
            <a:r>
              <a:rPr lang="en-US" altLang="zh-CN" sz="2400">
                <a:solidFill>
                  <a:srgbClr val="000000"/>
                </a:solidFill>
                <a:latin typeface="Times New Roman" panose="02020603050405020304"/>
                <a:ea typeface="Times New Roman" panose="02020603050405020304"/>
              </a:rPr>
              <a:t>Fewer than 8% of Americans are allergic to bee stings, but it’s still a common fear. 39Researchers in Africa use beehives, as well as “buzz boxes” that send out the sound of bees, to prevent animals from destroying crops and living areas.</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ct val="100000"/>
              </a:lnSpc>
              <a:spcBef>
                <a:spcPts val="0"/>
              </a:spcBef>
              <a:spcAft>
                <a:spcPts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sym typeface="+mn-ea"/>
              </a:rPr>
              <a:t>(P5)</a:t>
            </a:r>
            <a:r>
              <a:rPr lang="en-US" altLang="zh-CN" sz="2400">
                <a:solidFill>
                  <a:srgbClr val="000000"/>
                </a:solidFill>
                <a:latin typeface="Times New Roman" panose="02020603050405020304"/>
                <a:ea typeface="Times New Roman" panose="02020603050405020304"/>
              </a:rPr>
              <a:t>Bees aren’t just limited to outdoor spaces like farms or gardens—they can also happen in unexpected public areas, sometimes causing unusual situations. Last May, a swarm of bees landed on the wing of a Delta Air Lines plane parked in Houston, putting off its departure for hours. 40They fly about a mile at a time, stopping to rest in open spaces like airports, many of which now use pollinator-friendly practices to protect bees and their staff.</a:t>
            </a:r>
            <a:endParaRPr lang="en-US" altLang="zh-CN" sz="2400">
              <a:solidFill>
                <a:srgbClr val="000000"/>
              </a:solidFill>
              <a:latin typeface="Times New Roman" panose="02020603050405020304"/>
              <a:ea typeface="Times New Roman" panose="02020603050405020304"/>
            </a:endParaRPr>
          </a:p>
        </p:txBody>
      </p:sp>
      <p:sp>
        <p:nvSpPr>
          <p:cNvPr id="8" name="矩形: 圆角 5"/>
          <p:cNvSpPr/>
          <p:nvPr>
            <p:custDataLst>
              <p:tags r:id="rId1"/>
            </p:custDataLst>
          </p:nvPr>
        </p:nvSpPr>
        <p:spPr>
          <a:xfrm>
            <a:off x="2764155" y="1358265"/>
            <a:ext cx="5835650" cy="51689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P2</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Social structure of bees</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2" name="矩形: 圆角 5"/>
          <p:cNvSpPr/>
          <p:nvPr>
            <p:custDataLst>
              <p:tags r:id="rId2"/>
            </p:custDataLst>
          </p:nvPr>
        </p:nvSpPr>
        <p:spPr>
          <a:xfrm>
            <a:off x="1497965" y="406400"/>
            <a:ext cx="10233025" cy="42418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 </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sym typeface="+mn-ea"/>
              </a:rPr>
              <a:t>Introduction(The origin of World Bee Day and bees' critical role in pollination)</a:t>
            </a:r>
            <a:endParaRPr lang="en-US" altLang="zh-CN" sz="24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7" name="矩形: 圆角 5"/>
          <p:cNvSpPr/>
          <p:nvPr>
            <p:custDataLst>
              <p:tags r:id="rId3"/>
            </p:custDataLst>
          </p:nvPr>
        </p:nvSpPr>
        <p:spPr>
          <a:xfrm>
            <a:off x="2764155" y="5422265"/>
            <a:ext cx="5793105" cy="52451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P5 </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Habitat &amp; behavior</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6" name="矩形: 圆角 5"/>
          <p:cNvSpPr/>
          <p:nvPr>
            <p:custDataLst>
              <p:tags r:id="rId4"/>
            </p:custDataLst>
          </p:nvPr>
        </p:nvSpPr>
        <p:spPr>
          <a:xfrm>
            <a:off x="2764155" y="2767965"/>
            <a:ext cx="5835650" cy="51689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Stinging facts of bees</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9" name="矩形: 圆角 5"/>
          <p:cNvSpPr/>
          <p:nvPr>
            <p:custDataLst>
              <p:tags r:id="rId5"/>
            </p:custDataLst>
          </p:nvPr>
        </p:nvSpPr>
        <p:spPr>
          <a:xfrm>
            <a:off x="2764155" y="4095115"/>
            <a:ext cx="5793105" cy="51689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zh-CN" altLang="en-US" sz="2400" dirty="0">
                <a:solidFill>
                  <a:schemeClr val="tx1"/>
                </a:solidFill>
                <a:latin typeface="华文楷体" panose="02010600040101010101" charset="-122"/>
                <a:ea typeface="华文楷体" panose="02010600040101010101" charset="-122"/>
                <a:cs typeface="华文楷体" panose="02010600040101010101" charset="-122"/>
                <a:sym typeface="+mn-ea"/>
              </a:rPr>
              <a:t>：</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Fear of bee stings &amp; applications</a:t>
            </a:r>
            <a:endPar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
        <p:nvSpPr>
          <p:cNvPr id="10" name="右大括号 9"/>
          <p:cNvSpPr/>
          <p:nvPr>
            <p:custDataLst>
              <p:tags r:id="rId6"/>
            </p:custDataLst>
          </p:nvPr>
        </p:nvSpPr>
        <p:spPr>
          <a:xfrm>
            <a:off x="9007475" y="1445895"/>
            <a:ext cx="490855" cy="4572000"/>
          </a:xfrm>
          <a:prstGeom prst="rightBrace">
            <a:avLst>
              <a:gd name="adj1" fmla="val 101797"/>
              <a:gd name="adj2" fmla="val 50000"/>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文本框 10"/>
          <p:cNvSpPr txBox="1"/>
          <p:nvPr>
            <p:custDataLst>
              <p:tags r:id="rId7"/>
            </p:custDataLst>
          </p:nvPr>
        </p:nvSpPr>
        <p:spPr>
          <a:xfrm>
            <a:off x="9752330" y="3416300"/>
            <a:ext cx="751840" cy="768350"/>
          </a:xfrm>
          <a:prstGeom prst="rect">
            <a:avLst/>
          </a:prstGeom>
          <a:solidFill>
            <a:schemeClr val="bg1"/>
          </a:solidFill>
        </p:spPr>
        <p:txBody>
          <a:bodyPr wrap="square">
            <a:spAutoFit/>
          </a:bodyPr>
          <a:lstStyle/>
          <a:p>
            <a:pPr algn="l"/>
            <a:r>
              <a:rPr lang="zh-CN" altLang="en-US" sz="4400" b="1">
                <a:solidFill>
                  <a:srgbClr val="FF0000"/>
                </a:solidFill>
                <a:latin typeface="Arial" panose="020B0604020202020204" pitchFamily="34" charset="0"/>
                <a:ea typeface="微软雅黑" panose="020B0503020204020204" pitchFamily="34" charset="-122"/>
              </a:rPr>
              <a:t>分</a:t>
            </a:r>
            <a:endParaRPr lang="zh-CN" altLang="en-US" sz="4400" b="1">
              <a:solidFill>
                <a:srgbClr val="FF0000"/>
              </a:solidFill>
              <a:latin typeface="Arial" panose="020B0604020202020204" pitchFamily="34" charset="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1"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amond(in)">
                                      <p:cBhvr>
                                        <p:cTn id="4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P spid="3" grpId="0" bldLvl="0" animBg="1"/>
      <p:bldP spid="3" grpId="1" animBg="1"/>
      <p:bldP spid="6" grpId="0" bldLvl="0" animBg="1"/>
      <p:bldP spid="9" grpId="0" bldLvl="0" animBg="1"/>
      <p:bldP spid="10" grpId="0" animBg="1"/>
      <p:bldP spid="10" grpId="1" bldLvl="0" animBg="1"/>
      <p:bldP spid="11" grpId="0"/>
      <p:bldP spid="11" grpId="1"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04470" y="0"/>
            <a:ext cx="5890895" cy="1685290"/>
          </a:xfrm>
          <a:prstGeom prst="rect">
            <a:avLst/>
          </a:prstGeom>
          <a:noFill/>
        </p:spPr>
        <p:txBody>
          <a:bodyPr wrap="square" rtlCol="0">
            <a:noAutofit/>
          </a:bodyPr>
          <a:lstStyle/>
          <a:p>
            <a:r>
              <a:rPr lang="zh-CN" altLang="en-US" sz="3200" b="1" dirty="0">
                <a:solidFill>
                  <a:srgbClr val="002060"/>
                </a:solidFill>
              </a:rPr>
              <a:t>标记表示逻辑关系的</a:t>
            </a:r>
            <a:r>
              <a:rPr lang="zh-CN" altLang="en-US" sz="3200" b="1" dirty="0">
                <a:solidFill>
                  <a:srgbClr val="FF0000"/>
                </a:solidFill>
              </a:rPr>
              <a:t>副词</a:t>
            </a:r>
            <a:r>
              <a:rPr lang="zh-CN" altLang="en-US" sz="3200" b="1" dirty="0">
                <a:solidFill>
                  <a:srgbClr val="002060"/>
                </a:solidFill>
              </a:rPr>
              <a:t>及</a:t>
            </a:r>
            <a:r>
              <a:rPr lang="zh-CN" altLang="en-US" sz="3200" b="1" dirty="0">
                <a:solidFill>
                  <a:srgbClr val="FF0000"/>
                </a:solidFill>
              </a:rPr>
              <a:t>连词       </a:t>
            </a:r>
            <a:r>
              <a:rPr lang="en-US" altLang="zh-CN" sz="3200" b="1" dirty="0">
                <a:solidFill>
                  <a:srgbClr val="002060"/>
                </a:solidFill>
              </a:rPr>
              <a:t> </a:t>
            </a:r>
            <a:endParaRPr lang="en-US" altLang="zh-CN" sz="3200" b="1" dirty="0">
              <a:solidFill>
                <a:srgbClr val="002060"/>
              </a:solidFill>
            </a:endParaRPr>
          </a:p>
          <a:p>
            <a:r>
              <a:rPr lang="zh-CN" altLang="en-US" sz="3200" b="1" dirty="0">
                <a:solidFill>
                  <a:srgbClr val="002060"/>
                </a:solidFill>
              </a:rPr>
              <a:t>标记代词</a:t>
            </a:r>
            <a:endParaRPr lang="en-US" altLang="zh-CN" sz="3200" b="1" dirty="0">
              <a:solidFill>
                <a:srgbClr val="002060"/>
              </a:solidFill>
            </a:endParaRPr>
          </a:p>
          <a:p>
            <a:r>
              <a:rPr lang="zh-CN" altLang="en-US" sz="3200" b="1" dirty="0">
                <a:solidFill>
                  <a:srgbClr val="002060"/>
                </a:solidFill>
              </a:rPr>
              <a:t>标记核心</a:t>
            </a:r>
            <a:r>
              <a:rPr lang="zh-CN" altLang="en-US" sz="3200" b="1" dirty="0">
                <a:solidFill>
                  <a:srgbClr val="FF0000"/>
                </a:solidFill>
              </a:rPr>
              <a:t>主题</a:t>
            </a:r>
            <a:r>
              <a:rPr lang="zh-CN" altLang="en-US" sz="3200" b="1" dirty="0">
                <a:solidFill>
                  <a:srgbClr val="002060"/>
                </a:solidFill>
              </a:rPr>
              <a:t>词汇</a:t>
            </a:r>
            <a:r>
              <a:rPr lang="en-US" altLang="zh-CN" sz="3200" b="1" dirty="0">
                <a:solidFill>
                  <a:srgbClr val="002060"/>
                </a:solidFill>
              </a:rPr>
              <a:t>               </a:t>
            </a:r>
            <a:endParaRPr lang="en-US" altLang="zh-CN" sz="3200" b="1" dirty="0">
              <a:solidFill>
                <a:srgbClr val="002060"/>
              </a:solidFill>
            </a:endParaRPr>
          </a:p>
        </p:txBody>
      </p:sp>
      <p:sp>
        <p:nvSpPr>
          <p:cNvPr id="4" name="矩形 3"/>
          <p:cNvSpPr/>
          <p:nvPr/>
        </p:nvSpPr>
        <p:spPr>
          <a:xfrm>
            <a:off x="6095365" y="127000"/>
            <a:ext cx="1117600" cy="406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12" name="矩形 11"/>
          <p:cNvSpPr/>
          <p:nvPr/>
        </p:nvSpPr>
        <p:spPr>
          <a:xfrm>
            <a:off x="520065" y="1685290"/>
            <a:ext cx="368935" cy="406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15" name="矩形 14"/>
          <p:cNvSpPr/>
          <p:nvPr/>
        </p:nvSpPr>
        <p:spPr>
          <a:xfrm>
            <a:off x="520065" y="2904490"/>
            <a:ext cx="749935" cy="406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19" name="矩形 18"/>
          <p:cNvSpPr/>
          <p:nvPr/>
        </p:nvSpPr>
        <p:spPr>
          <a:xfrm>
            <a:off x="3606165" y="4047490"/>
            <a:ext cx="737870" cy="406400"/>
          </a:xfrm>
          <a:prstGeom prst="rect">
            <a:avLst/>
          </a:prstGeom>
          <a:solidFill>
            <a:schemeClr val="accent2">
              <a:lumMod val="20000"/>
              <a:lumOff val="80000"/>
            </a:schemeClr>
          </a:solidFill>
          <a:ln>
            <a:solidFill>
              <a:schemeClr val="accent2">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21" name="矩形 20"/>
          <p:cNvSpPr/>
          <p:nvPr/>
        </p:nvSpPr>
        <p:spPr>
          <a:xfrm>
            <a:off x="2158365" y="571500"/>
            <a:ext cx="1117600"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25" name="矩形 24"/>
          <p:cNvSpPr/>
          <p:nvPr/>
        </p:nvSpPr>
        <p:spPr>
          <a:xfrm>
            <a:off x="2031365" y="1685290"/>
            <a:ext cx="1574800"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26" name="矩形 25"/>
          <p:cNvSpPr/>
          <p:nvPr/>
        </p:nvSpPr>
        <p:spPr>
          <a:xfrm>
            <a:off x="3720465" y="1685290"/>
            <a:ext cx="648335"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27" name="矩形 26"/>
          <p:cNvSpPr/>
          <p:nvPr/>
        </p:nvSpPr>
        <p:spPr>
          <a:xfrm>
            <a:off x="456565" y="4047490"/>
            <a:ext cx="546735"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1" name="矩形 30"/>
          <p:cNvSpPr/>
          <p:nvPr/>
        </p:nvSpPr>
        <p:spPr>
          <a:xfrm>
            <a:off x="8482965" y="4047490"/>
            <a:ext cx="441960"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2" name="矩形 31"/>
          <p:cNvSpPr/>
          <p:nvPr/>
        </p:nvSpPr>
        <p:spPr>
          <a:xfrm>
            <a:off x="456565" y="5190490"/>
            <a:ext cx="813435"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3" name="矩形 32"/>
          <p:cNvSpPr/>
          <p:nvPr/>
        </p:nvSpPr>
        <p:spPr>
          <a:xfrm>
            <a:off x="3606165" y="5190490"/>
            <a:ext cx="762000"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4" name="矩形 33"/>
          <p:cNvSpPr/>
          <p:nvPr/>
        </p:nvSpPr>
        <p:spPr>
          <a:xfrm>
            <a:off x="11149965" y="5190490"/>
            <a:ext cx="800100" cy="406400"/>
          </a:xfrm>
          <a:prstGeom prst="rect">
            <a:avLst/>
          </a:prstGeom>
          <a:solidFill>
            <a:schemeClr val="accent6">
              <a:lumMod val="40000"/>
              <a:lumOff val="60000"/>
            </a:schemeClr>
          </a:solidFill>
          <a:ln>
            <a:solidFill>
              <a:schemeClr val="accent6">
                <a:lumMod val="40000"/>
                <a:lumOff val="6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5" name="矩形 34"/>
          <p:cNvSpPr/>
          <p:nvPr/>
        </p:nvSpPr>
        <p:spPr>
          <a:xfrm>
            <a:off x="3796665" y="1041400"/>
            <a:ext cx="111760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6" name="矩形 35"/>
          <p:cNvSpPr/>
          <p:nvPr/>
        </p:nvSpPr>
        <p:spPr>
          <a:xfrm>
            <a:off x="1003300" y="1689100"/>
            <a:ext cx="88582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7" name="矩形 36"/>
          <p:cNvSpPr/>
          <p:nvPr/>
        </p:nvSpPr>
        <p:spPr>
          <a:xfrm>
            <a:off x="4483100" y="1689100"/>
            <a:ext cx="62293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8" name="矩形 37"/>
          <p:cNvSpPr/>
          <p:nvPr/>
        </p:nvSpPr>
        <p:spPr>
          <a:xfrm>
            <a:off x="456565" y="2296795"/>
            <a:ext cx="73660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9" name="矩形 38"/>
          <p:cNvSpPr/>
          <p:nvPr/>
        </p:nvSpPr>
        <p:spPr>
          <a:xfrm>
            <a:off x="3428365" y="2329180"/>
            <a:ext cx="167703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0" name="矩形 39"/>
          <p:cNvSpPr/>
          <p:nvPr/>
        </p:nvSpPr>
        <p:spPr>
          <a:xfrm>
            <a:off x="1270000" y="2904490"/>
            <a:ext cx="137160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1" name="矩形 40"/>
          <p:cNvSpPr/>
          <p:nvPr/>
        </p:nvSpPr>
        <p:spPr>
          <a:xfrm>
            <a:off x="3275965" y="2904490"/>
            <a:ext cx="111760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2" name="矩形 41"/>
          <p:cNvSpPr/>
          <p:nvPr/>
        </p:nvSpPr>
        <p:spPr>
          <a:xfrm>
            <a:off x="2399665" y="3479800"/>
            <a:ext cx="64833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3" name="矩形 42"/>
          <p:cNvSpPr/>
          <p:nvPr/>
        </p:nvSpPr>
        <p:spPr>
          <a:xfrm>
            <a:off x="6616065" y="3429000"/>
            <a:ext cx="170116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4" name="矩形 43"/>
          <p:cNvSpPr/>
          <p:nvPr/>
        </p:nvSpPr>
        <p:spPr>
          <a:xfrm>
            <a:off x="4483100" y="4047490"/>
            <a:ext cx="177736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5" name="矩形 44"/>
          <p:cNvSpPr/>
          <p:nvPr/>
        </p:nvSpPr>
        <p:spPr>
          <a:xfrm>
            <a:off x="5295265" y="4673600"/>
            <a:ext cx="175196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6" name="矩形 45"/>
          <p:cNvSpPr/>
          <p:nvPr/>
        </p:nvSpPr>
        <p:spPr>
          <a:xfrm>
            <a:off x="7490460" y="4673600"/>
            <a:ext cx="341503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7" name="矩形 46"/>
          <p:cNvSpPr/>
          <p:nvPr/>
        </p:nvSpPr>
        <p:spPr>
          <a:xfrm>
            <a:off x="2780665" y="5237480"/>
            <a:ext cx="82550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8" name="矩形 47"/>
          <p:cNvSpPr/>
          <p:nvPr/>
        </p:nvSpPr>
        <p:spPr>
          <a:xfrm>
            <a:off x="4483100" y="5237480"/>
            <a:ext cx="709930"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49" name="矩形 48"/>
          <p:cNvSpPr/>
          <p:nvPr/>
        </p:nvSpPr>
        <p:spPr>
          <a:xfrm>
            <a:off x="9371965" y="5190490"/>
            <a:ext cx="1282065" cy="4064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solidFill>
                  <a:schemeClr val="accent2">
                    <a:lumMod val="20000"/>
                    <a:lumOff val="80000"/>
                  </a:schemeClr>
                </a:solidFill>
              </a:ln>
              <a:solidFill>
                <a:schemeClr val="accent2">
                  <a:lumMod val="20000"/>
                  <a:lumOff val="80000"/>
                </a:schemeClr>
              </a:solidFill>
            </a:endParaRPr>
          </a:p>
        </p:txBody>
      </p:sp>
      <p:sp>
        <p:nvSpPr>
          <p:cNvPr id="3" name="内容占位符 2"/>
          <p:cNvSpPr>
            <a:spLocks noGrp="1"/>
          </p:cNvSpPr>
          <p:nvPr>
            <p:ph idx="1"/>
          </p:nvPr>
        </p:nvSpPr>
        <p:spPr>
          <a:xfrm>
            <a:off x="0" y="1596390"/>
            <a:ext cx="12315190" cy="4309110"/>
          </a:xfrm>
        </p:spPr>
        <p:txBody>
          <a:bodyPr>
            <a:noAutofit/>
          </a:bodyPr>
          <a:lstStyle/>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A. To defend themselves, they bite.</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B. Bees are well worth celebrating.</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C. Even elephants are terrified of bees.</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D. Today in the U.S., there are about 125,000 beekeepers.</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E. Her job is to lay eggs while worker bees clean and feed her.</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F. In spring, growing groups of bees fly together to search for larger homes.</a:t>
            </a:r>
            <a:endParaRPr lang="en-US" altLang="zh-CN">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a:latin typeface="Times New Roman" panose="02020603050405020304" pitchFamily="18" charset="0"/>
                <a:cs typeface="Times New Roman" panose="02020603050405020304" pitchFamily="18" charset="0"/>
              </a:rPr>
              <a:t>G. They will try to drive them away and won’t go near trees with beehives in them.</a:t>
            </a:r>
            <a:endParaRPr lang="en-US" altLang="zh-CN">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animBg="1"/>
      <p:bldP spid="26" grpId="0" animBg="1"/>
      <p:bldP spid="37" grpId="0" animBg="1"/>
      <p:bldP spid="36" grpId="0" animBg="1"/>
      <p:bldP spid="12" grpId="1" animBg="1"/>
      <p:bldP spid="25" grpId="1" animBg="1"/>
      <p:bldP spid="26" grpId="1" animBg="1"/>
      <p:bldP spid="37" grpId="1" animBg="1"/>
      <p:bldP spid="36" grpId="1" animBg="1"/>
      <p:bldP spid="38" grpId="0" animBg="1"/>
      <p:bldP spid="39" grpId="0" animBg="1"/>
      <p:bldP spid="38" grpId="1" animBg="1"/>
      <p:bldP spid="39" grpId="1" animBg="1"/>
      <p:bldP spid="15" grpId="0" animBg="1"/>
      <p:bldP spid="40" grpId="0" animBg="1"/>
      <p:bldP spid="41" grpId="0" animBg="1"/>
      <p:bldP spid="15" grpId="1" animBg="1"/>
      <p:bldP spid="40" grpId="1" animBg="1"/>
      <p:bldP spid="41" grpId="1" animBg="1"/>
      <p:bldP spid="42" grpId="0" animBg="1"/>
      <p:bldP spid="43" grpId="0" animBg="1"/>
      <p:bldP spid="42" grpId="1" animBg="1"/>
      <p:bldP spid="43" grpId="1" animBg="1"/>
      <p:bldP spid="27" grpId="0" animBg="1"/>
      <p:bldP spid="19" grpId="0" animBg="1"/>
      <p:bldP spid="44" grpId="0" animBg="1"/>
      <p:bldP spid="31" grpId="0" animBg="1"/>
      <p:bldP spid="27" grpId="1" animBg="1"/>
      <p:bldP spid="19" grpId="1" animBg="1"/>
      <p:bldP spid="44" grpId="1" animBg="1"/>
      <p:bldP spid="31" grpId="1" animBg="1"/>
      <p:bldP spid="45" grpId="0" animBg="1"/>
      <p:bldP spid="46" grpId="0" animBg="1"/>
      <p:bldP spid="45" grpId="1" animBg="1"/>
      <p:bldP spid="46" grpId="1" animBg="1"/>
      <p:bldP spid="32" grpId="0" animBg="1"/>
      <p:bldP spid="47" grpId="0" animBg="1"/>
      <p:bldP spid="33" grpId="0" animBg="1"/>
      <p:bldP spid="48" grpId="0" animBg="1"/>
      <p:bldP spid="49" grpId="0" animBg="1"/>
      <p:bldP spid="34" grpId="0" animBg="1"/>
      <p:bldP spid="32" grpId="1" animBg="1"/>
      <p:bldP spid="47" grpId="1" animBg="1"/>
      <p:bldP spid="33" grpId="1" animBg="1"/>
      <p:bldP spid="48" grpId="1" animBg="1"/>
      <p:bldP spid="49" grpId="1" animBg="1"/>
      <p:bldP spid="3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14300" y="2771140"/>
            <a:ext cx="12244070" cy="4311015"/>
          </a:xfrm>
          <a:prstGeom prst="rect">
            <a:avLst/>
          </a:prstGeom>
          <a:noFill/>
          <a:ln w="9525">
            <a:noFill/>
            <a:miter lim="800000"/>
          </a:ln>
          <a:effectLst/>
        </p:spPr>
        <p:txBody>
          <a:bodyPr vert="horz" wrap="square" lIns="91440" tIns="45720" rIns="91440" bIns="45720" numCol="1" anchor="ctr" anchorCtr="0" compatLnSpc="1">
            <a:noAutofit/>
          </a:bodyPr>
          <a:lstStyle/>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A. To defend themselves, they bite.</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B. Bees are well worth celebrating.</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C. Even elephants are terrified of bees.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D. Today in the U.S., there are about 125,000 beekeepers.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E. Her job is to lay eggs while worker bees clean and feed her.</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F. In spring, growing groups of bees fly together to search for larger homes.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G. They will try to drive them away and won’t go near trees with beehives in them.</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pic>
        <p:nvPicPr>
          <p:cNvPr id="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14300" y="3576955"/>
            <a:ext cx="429895" cy="40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114300" y="120015"/>
            <a:ext cx="7656830" cy="2676525"/>
          </a:xfrm>
          <a:prstGeom prst="rect">
            <a:avLst/>
          </a:prstGeom>
        </p:spPr>
        <p:txBody>
          <a:bodyPr wrap="square">
            <a:sp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①</a:t>
            </a:r>
            <a:r>
              <a:rPr lang="en-US" altLang="zh-CN" sz="2800">
                <a:solidFill>
                  <a:srgbClr val="000000"/>
                </a:solidFill>
                <a:latin typeface="Times New Roman" panose="02020603050405020304"/>
                <a:ea typeface="Times New Roman" panose="02020603050405020304"/>
              </a:rPr>
              <a:t>Happy World Bee Day! May 20 was chosen because it</a:t>
            </a:r>
            <a:r>
              <a:rPr lang="en-US" altLang="zh-CN" sz="2800">
                <a:solidFill>
                  <a:srgbClr val="000000"/>
                </a:solidFill>
                <a:latin typeface="Times New Roman" panose="02020603050405020304"/>
                <a:ea typeface="宋体" panose="02010600030101010101" pitchFamily="2" charset="-122"/>
              </a:rPr>
              <a:t>’</a:t>
            </a:r>
            <a:r>
              <a:rPr lang="en-US" altLang="zh-CN" sz="2800">
                <a:solidFill>
                  <a:srgbClr val="000000"/>
                </a:solidFill>
                <a:latin typeface="Times New Roman" panose="02020603050405020304"/>
                <a:ea typeface="Times New Roman" panose="02020603050405020304"/>
              </a:rPr>
              <a:t>s also the birthday of the pioneer of modern beekeeping, Anton Jansa of 18th-century Slovenia.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②</a:t>
            </a:r>
            <a:r>
              <a:rPr lang="en-US" altLang="zh-CN" sz="2800" u="sng">
                <a:solidFill>
                  <a:srgbClr val="000000"/>
                </a:solidFill>
                <a:latin typeface="Times New Roman" panose="02020603050405020304"/>
                <a:ea typeface="Times New Roman" panose="02020603050405020304"/>
              </a:rPr>
              <a:t>  36  </a:t>
            </a: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③</a:t>
            </a:r>
            <a:r>
              <a:rPr lang="en-US" altLang="zh-CN" sz="2800">
                <a:solidFill>
                  <a:srgbClr val="000000"/>
                </a:solidFill>
                <a:highlight>
                  <a:srgbClr val="FFFF00"/>
                </a:highlight>
                <a:latin typeface="Times New Roman" panose="02020603050405020304"/>
                <a:ea typeface="Times New Roman" panose="02020603050405020304"/>
              </a:rPr>
              <a:t>They</a:t>
            </a:r>
            <a:r>
              <a:rPr lang="en-US" altLang="zh-CN" sz="2800">
                <a:solidFill>
                  <a:srgbClr val="000000"/>
                </a:solidFill>
                <a:latin typeface="Times New Roman" panose="02020603050405020304"/>
                <a:ea typeface="Times New Roman" panose="02020603050405020304"/>
              </a:rPr>
              <a:t> pollinate 35% of the world</a:t>
            </a:r>
            <a:r>
              <a:rPr lang="en-US" altLang="zh-CN" sz="2800">
                <a:solidFill>
                  <a:srgbClr val="000000"/>
                </a:solidFill>
                <a:latin typeface="Times New Roman" panose="02020603050405020304"/>
                <a:ea typeface="宋体" panose="02010600030101010101" pitchFamily="2" charset="-122"/>
              </a:rPr>
              <a:t>’</a:t>
            </a:r>
            <a:r>
              <a:rPr lang="en-US" altLang="zh-CN" sz="2800">
                <a:solidFill>
                  <a:srgbClr val="000000"/>
                </a:solidFill>
                <a:latin typeface="Times New Roman" panose="02020603050405020304"/>
                <a:ea typeface="Times New Roman" panose="02020603050405020304"/>
              </a:rPr>
              <a:t>s food crops, including 75% of the fruits, vegetables and nuts grown in the U.S.</a:t>
            </a:r>
            <a:endParaRPr lang="en-US" altLang="zh-CN" sz="2800">
              <a:solidFill>
                <a:srgbClr val="000000"/>
              </a:solidFill>
              <a:latin typeface="Times New Roman" panose="02020603050405020304"/>
              <a:ea typeface="Times New Roman" panose="02020603050405020304"/>
            </a:endParaRPr>
          </a:p>
        </p:txBody>
      </p:sp>
      <p:sp>
        <p:nvSpPr>
          <p:cNvPr id="15" name="文本框 14"/>
          <p:cNvSpPr txBox="1"/>
          <p:nvPr/>
        </p:nvSpPr>
        <p:spPr>
          <a:xfrm>
            <a:off x="7847330" y="393065"/>
            <a:ext cx="4344670" cy="521970"/>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a:t>
            </a:r>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①</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：介绍</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庆祝蜜蜂日</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6" name="文本框 15"/>
          <p:cNvSpPr txBox="1"/>
          <p:nvPr/>
        </p:nvSpPr>
        <p:spPr>
          <a:xfrm>
            <a:off x="7847330" y="2526665"/>
            <a:ext cx="4344670" cy="521970"/>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句③：</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它们的作用</a:t>
            </a:r>
            <a:endParaRPr 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7847330" y="1196975"/>
            <a:ext cx="4344670" cy="1123950"/>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p>
            <a:pPr>
              <a:lnSpc>
                <a:spcPct val="80000"/>
              </a:lnSpc>
            </a:pP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句</a:t>
            </a:r>
            <a:r>
              <a:rPr lang="zh-CN" altLang="en-US" sz="2800" b="1">
                <a:latin typeface="华文楷体" panose="02010600040101010101" charset="-122"/>
                <a:ea typeface="华文楷体" panose="02010600040101010101" charset="-122"/>
                <a:cs typeface="华文楷体" panose="02010600040101010101" charset="-122"/>
                <a:sym typeface="+mn-ea"/>
              </a:rPr>
              <a:t>②</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sz="2800" b="1">
                <a:solidFill>
                  <a:schemeClr val="tx1"/>
                </a:solidFill>
                <a:latin typeface="华文楷体" panose="02010600040101010101" charset="-122"/>
                <a:ea typeface="华文楷体" panose="02010600040101010101" charset="-122"/>
                <a:cs typeface="华文楷体" panose="02010600040101010101" charset="-122"/>
                <a:sym typeface="+mn-ea"/>
              </a:rPr>
              <a:t>肯定出现句</a:t>
            </a:r>
            <a:r>
              <a:rPr lang="zh-CN" sz="2800" b="1">
                <a:latin typeface="华文楷体" panose="02010600040101010101" charset="-122"/>
                <a:ea typeface="华文楷体" panose="02010600040101010101" charset="-122"/>
                <a:cs typeface="华文楷体" panose="02010600040101010101" charset="-122"/>
                <a:sym typeface="+mn-ea"/>
              </a:rPr>
              <a:t>③</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它们</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的指代</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rPr>
              <a:t>bees)</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，且关于蜜蜂的价值</a:t>
            </a:r>
            <a:endPar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 name="矩形 17"/>
          <p:cNvSpPr/>
          <p:nvPr/>
        </p:nvSpPr>
        <p:spPr>
          <a:xfrm>
            <a:off x="579755" y="3576955"/>
            <a:ext cx="77787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矩形 18"/>
          <p:cNvSpPr/>
          <p:nvPr/>
        </p:nvSpPr>
        <p:spPr>
          <a:xfrm>
            <a:off x="1900555" y="3590290"/>
            <a:ext cx="324231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7" name="直接箭头连接符 36"/>
          <p:cNvCxnSpPr/>
          <p:nvPr/>
        </p:nvCxnSpPr>
        <p:spPr>
          <a:xfrm flipH="1">
            <a:off x="1021715" y="1830705"/>
            <a:ext cx="2728595" cy="168211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14300" y="120015"/>
            <a:ext cx="7289165" cy="2676525"/>
          </a:xfrm>
          <a:prstGeom prst="rect">
            <a:avLst/>
          </a:prstGeom>
        </p:spPr>
        <p:txBody>
          <a:bodyPr wrap="square">
            <a:sp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①</a:t>
            </a:r>
            <a:r>
              <a:rPr lang="en-US" altLang="zh-CN" sz="2800">
                <a:solidFill>
                  <a:srgbClr val="000000"/>
                </a:solidFill>
                <a:highlight>
                  <a:srgbClr val="FFFF00"/>
                </a:highlight>
                <a:latin typeface="Times New Roman" panose="02020603050405020304"/>
                <a:ea typeface="Times New Roman" panose="02020603050405020304"/>
              </a:rPr>
              <a:t>The queen bee</a:t>
            </a:r>
            <a:r>
              <a:rPr lang="en-US" altLang="zh-CN" sz="2800">
                <a:solidFill>
                  <a:srgbClr val="000000"/>
                </a:solidFill>
                <a:latin typeface="Times New Roman" panose="02020603050405020304"/>
                <a:ea typeface="Times New Roman" panose="02020603050405020304"/>
              </a:rPr>
              <a:t> </a:t>
            </a:r>
            <a:r>
              <a:rPr lang="en-US" altLang="zh-CN" sz="2800">
                <a:solidFill>
                  <a:srgbClr val="000000"/>
                </a:solidFill>
                <a:highlight>
                  <a:srgbClr val="FFFF00"/>
                </a:highlight>
                <a:latin typeface="Times New Roman" panose="02020603050405020304"/>
                <a:ea typeface="Times New Roman" panose="02020603050405020304"/>
              </a:rPr>
              <a:t>doesn’t rule</a:t>
            </a:r>
            <a:r>
              <a:rPr lang="en-US" altLang="zh-CN" sz="2800">
                <a:solidFill>
                  <a:srgbClr val="000000"/>
                </a:solidFill>
                <a:latin typeface="Times New Roman" panose="02020603050405020304"/>
                <a:ea typeface="Times New Roman" panose="02020603050405020304"/>
              </a:rPr>
              <a:t> the hive as you might think.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②</a:t>
            </a:r>
            <a:r>
              <a:rPr lang="en-US" altLang="zh-CN" sz="2800" u="sng">
                <a:solidFill>
                  <a:srgbClr val="000000"/>
                </a:solidFill>
                <a:latin typeface="Times New Roman" panose="02020603050405020304"/>
                <a:ea typeface="Times New Roman" panose="02020603050405020304"/>
              </a:rPr>
              <a:t>  37  </a:t>
            </a: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③</a:t>
            </a:r>
            <a:r>
              <a:rPr lang="en-US" altLang="zh-CN" sz="2800">
                <a:solidFill>
                  <a:srgbClr val="000000"/>
                </a:solidFill>
                <a:latin typeface="Times New Roman" panose="02020603050405020304"/>
                <a:ea typeface="Times New Roman" panose="02020603050405020304"/>
              </a:rPr>
              <a:t>Without </a:t>
            </a:r>
            <a:r>
              <a:rPr lang="en-US" altLang="zh-CN" sz="2800">
                <a:solidFill>
                  <a:srgbClr val="000000"/>
                </a:solidFill>
                <a:highlight>
                  <a:srgbClr val="FFFF00"/>
                </a:highlight>
                <a:latin typeface="Times New Roman" panose="02020603050405020304"/>
                <a:ea typeface="Times New Roman" panose="02020603050405020304"/>
              </a:rPr>
              <a:t>their</a:t>
            </a:r>
            <a:r>
              <a:rPr lang="en-US" altLang="zh-CN" sz="2800">
                <a:solidFill>
                  <a:srgbClr val="000000"/>
                </a:solidFill>
                <a:latin typeface="Times New Roman" panose="02020603050405020304"/>
                <a:ea typeface="Times New Roman" panose="02020603050405020304"/>
              </a:rPr>
              <a:t> constant care, the queen would die.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④</a:t>
            </a:r>
            <a:r>
              <a:rPr lang="en-US" altLang="zh-CN" sz="2800">
                <a:solidFill>
                  <a:srgbClr val="000000"/>
                </a:solidFill>
                <a:latin typeface="Times New Roman" panose="02020603050405020304"/>
                <a:ea typeface="Times New Roman" panose="02020603050405020304"/>
              </a:rPr>
              <a:t>And when her time does eventually come, the worker bees raise a new queen, which stings the old queen to death before taking over.</a:t>
            </a:r>
            <a:endParaRPr lang="en-US" altLang="zh-CN" sz="2800">
              <a:solidFill>
                <a:srgbClr val="000000"/>
              </a:solidFill>
              <a:latin typeface="Times New Roman" panose="02020603050405020304"/>
              <a:ea typeface="Times New Roman" panose="02020603050405020304"/>
            </a:endParaRPr>
          </a:p>
        </p:txBody>
      </p:sp>
      <p:sp>
        <p:nvSpPr>
          <p:cNvPr id="25602" name="Rectangle 2"/>
          <p:cNvSpPr>
            <a:spLocks noChangeArrowheads="1"/>
          </p:cNvSpPr>
          <p:nvPr/>
        </p:nvSpPr>
        <p:spPr bwMode="auto">
          <a:xfrm>
            <a:off x="181610" y="2796540"/>
            <a:ext cx="12244070" cy="4311015"/>
          </a:xfrm>
          <a:prstGeom prst="rect">
            <a:avLst/>
          </a:prstGeom>
          <a:noFill/>
          <a:ln w="9525">
            <a:noFill/>
            <a:miter lim="800000"/>
          </a:ln>
          <a:effectLst/>
        </p:spPr>
        <p:txBody>
          <a:bodyPr vert="horz" wrap="square" lIns="91440" tIns="45720" rIns="91440" bIns="45720" numCol="1" anchor="ctr" anchorCtr="0" compatLnSpc="1">
            <a:noAutofit/>
          </a:bodyPr>
          <a:lstStyle/>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A. To defend themselves, they bite.</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B. Bees are well worth celebrating.</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C. Even elephants are terrified of bees.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D. Today in the U.S., there are about 125,000 beekeepers.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E. Her job is to lay eggs while worker bees clean and feed her.</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F. In spring, growing groups of bees fly together to search for larger homes.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G. They will try to drive them away and won’t go near trees with beehives in them.</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7847330" y="311150"/>
            <a:ext cx="4344670" cy="521970"/>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a:t>
            </a:r>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①</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蜂后并不统治</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6" name="文本框 15"/>
          <p:cNvSpPr txBox="1"/>
          <p:nvPr/>
        </p:nvSpPr>
        <p:spPr>
          <a:xfrm>
            <a:off x="7847330" y="2644775"/>
            <a:ext cx="4344670" cy="953135"/>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句③：没有</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它们</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的</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，蜂后将会</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7847330" y="1078865"/>
            <a:ext cx="4344670" cy="1468755"/>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p>
            <a:pPr>
              <a:lnSpc>
                <a:spcPct val="80000"/>
              </a:lnSpc>
            </a:pP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句</a:t>
            </a:r>
            <a:r>
              <a:rPr lang="zh-CN" altLang="en-US" sz="2800" b="1">
                <a:latin typeface="华文楷体" panose="02010600040101010101" charset="-122"/>
                <a:ea typeface="华文楷体" panose="02010600040101010101" charset="-122"/>
                <a:cs typeface="华文楷体" panose="02010600040101010101" charset="-122"/>
                <a:sym typeface="+mn-ea"/>
              </a:rPr>
              <a:t>②</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sz="2800" b="1">
                <a:solidFill>
                  <a:schemeClr val="tx1"/>
                </a:solidFill>
                <a:latin typeface="华文楷体" panose="02010600040101010101" charset="-122"/>
                <a:ea typeface="华文楷体" panose="02010600040101010101" charset="-122"/>
                <a:cs typeface="华文楷体" panose="02010600040101010101" charset="-122"/>
                <a:sym typeface="+mn-ea"/>
              </a:rPr>
              <a:t>肯定出现句</a:t>
            </a:r>
            <a:r>
              <a:rPr lang="zh-CN" sz="2800" b="1">
                <a:latin typeface="华文楷体" panose="02010600040101010101" charset="-122"/>
                <a:ea typeface="华文楷体" panose="02010600040101010101" charset="-122"/>
                <a:cs typeface="华文楷体" panose="02010600040101010101" charset="-122"/>
                <a:sym typeface="+mn-ea"/>
              </a:rPr>
              <a:t>③</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它们</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的对应指代</a:t>
            </a:r>
            <a:r>
              <a:rPr lang="en-US" altLang="zh-CN" sz="2800" b="1">
                <a:latin typeface="华文楷体" panose="02010600040101010101" charset="-122"/>
                <a:ea typeface="华文楷体" panose="02010600040101010101" charset="-122"/>
                <a:cs typeface="华文楷体" panose="02010600040101010101" charset="-122"/>
                <a:sym typeface="+mn-ea"/>
              </a:rPr>
              <a:t>(worker </a:t>
            </a:r>
            <a:r>
              <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rPr>
              <a:t>bees)</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，且关于蜂王和工蜂的分工</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段落主题</a:t>
            </a:r>
            <a:r>
              <a:rPr lang="en-US" altLang="zh-CN" sz="2800" b="1">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 name="矩形 17"/>
          <p:cNvSpPr/>
          <p:nvPr/>
        </p:nvSpPr>
        <p:spPr>
          <a:xfrm>
            <a:off x="611505" y="5019675"/>
            <a:ext cx="114046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矩形 18"/>
          <p:cNvSpPr/>
          <p:nvPr/>
        </p:nvSpPr>
        <p:spPr>
          <a:xfrm>
            <a:off x="4682490" y="5019675"/>
            <a:ext cx="175514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81610" y="5019675"/>
            <a:ext cx="429895" cy="40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直接箭头连接符 36"/>
          <p:cNvCxnSpPr>
            <a:endCxn id="19" idx="0"/>
          </p:cNvCxnSpPr>
          <p:nvPr/>
        </p:nvCxnSpPr>
        <p:spPr>
          <a:xfrm>
            <a:off x="5483225" y="990600"/>
            <a:ext cx="76835" cy="402907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H="1">
            <a:off x="1010920" y="537210"/>
            <a:ext cx="1024890" cy="449008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81610" y="0"/>
            <a:ext cx="7289165" cy="3291840"/>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①</a:t>
            </a:r>
            <a:r>
              <a:rPr lang="en-US" altLang="zh-CN" sz="2600">
                <a:latin typeface="Times New Roman" panose="02020603050405020304" pitchFamily="18" charset="0"/>
                <a:cs typeface="Times New Roman" panose="02020603050405020304" pitchFamily="18" charset="0"/>
                <a:sym typeface="+mn-ea"/>
              </a:rPr>
              <a:t>You may have heard that if a bee stings you, it dies.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②</a:t>
            </a:r>
            <a:r>
              <a:rPr lang="en-US" altLang="zh-CN" sz="2600">
                <a:latin typeface="Times New Roman" panose="02020603050405020304" pitchFamily="18" charset="0"/>
                <a:cs typeface="Times New Roman" panose="02020603050405020304" pitchFamily="18" charset="0"/>
                <a:sym typeface="+mn-ea"/>
              </a:rPr>
              <a:t>This is true only for honeybees.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③</a:t>
            </a:r>
            <a:r>
              <a:rPr lang="en-US" altLang="zh-CN" sz="2600">
                <a:latin typeface="Times New Roman" panose="02020603050405020304" pitchFamily="18" charset="0"/>
                <a:cs typeface="Times New Roman" panose="02020603050405020304" pitchFamily="18" charset="0"/>
                <a:sym typeface="+mn-ea"/>
              </a:rPr>
              <a:t>Other bees,including bumblebees and carpenter bees, can sting multiple times.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④</a:t>
            </a:r>
            <a:r>
              <a:rPr lang="en-US" altLang="zh-CN" sz="2600">
                <a:latin typeface="Times New Roman" panose="02020603050405020304" pitchFamily="18" charset="0"/>
                <a:cs typeface="Times New Roman" panose="02020603050405020304" pitchFamily="18" charset="0"/>
                <a:sym typeface="+mn-ea"/>
              </a:rPr>
              <a:t>In 1962, in what had to be one of the worst days of his life, a man in Zimbabwe survived getting stung more than 2,000 times!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⑤</a:t>
            </a:r>
            <a:r>
              <a:rPr lang="en-US" altLang="zh-CN" sz="2600">
                <a:latin typeface="Times New Roman" panose="02020603050405020304" pitchFamily="18" charset="0"/>
                <a:cs typeface="Times New Roman" panose="02020603050405020304" pitchFamily="18" charset="0"/>
                <a:sym typeface="+mn-ea"/>
              </a:rPr>
              <a:t>Roughly,500 bee species </a:t>
            </a:r>
            <a:r>
              <a:rPr lang="en-US" altLang="zh-CN" sz="2600">
                <a:highlight>
                  <a:srgbClr val="FFFF00"/>
                </a:highlight>
                <a:latin typeface="Times New Roman" panose="02020603050405020304" pitchFamily="18" charset="0"/>
                <a:cs typeface="Times New Roman" panose="02020603050405020304" pitchFamily="18" charset="0"/>
                <a:sym typeface="+mn-ea"/>
              </a:rPr>
              <a:t>have no stingers at all</a:t>
            </a:r>
            <a:r>
              <a:rPr lang="en-US" altLang="zh-CN" sz="2600">
                <a:latin typeface="Times New Roman" panose="02020603050405020304" pitchFamily="18" charset="0"/>
                <a:cs typeface="Times New Roman" panose="02020603050405020304" pitchFamily="18" charset="0"/>
                <a:sym typeface="+mn-ea"/>
              </a:rPr>
              <a:t>.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⑥</a:t>
            </a:r>
            <a:r>
              <a:rPr lang="en-US" altLang="zh-CN" sz="2600" u="sng">
                <a:latin typeface="Times New Roman" panose="02020603050405020304" pitchFamily="18" charset="0"/>
                <a:cs typeface="Times New Roman" panose="02020603050405020304" pitchFamily="18" charset="0"/>
                <a:sym typeface="+mn-ea"/>
              </a:rPr>
              <a:t>38    </a:t>
            </a:r>
            <a:endParaRPr lang="en-US" altLang="zh-CN" sz="2600" u="sng">
              <a:solidFill>
                <a:srgbClr val="000000"/>
              </a:solidFill>
              <a:latin typeface="Times New Roman" panose="02020603050405020304"/>
              <a:ea typeface="Times New Roman" panose="02020603050405020304"/>
            </a:endParaRPr>
          </a:p>
        </p:txBody>
      </p:sp>
      <p:sp>
        <p:nvSpPr>
          <p:cNvPr id="25602" name="Rectangle 2"/>
          <p:cNvSpPr>
            <a:spLocks noChangeArrowheads="1"/>
          </p:cNvSpPr>
          <p:nvPr/>
        </p:nvSpPr>
        <p:spPr bwMode="auto">
          <a:xfrm>
            <a:off x="281305" y="3496310"/>
            <a:ext cx="12244070" cy="3361690"/>
          </a:xfrm>
          <a:prstGeom prst="rect">
            <a:avLst/>
          </a:prstGeom>
          <a:noFill/>
          <a:ln w="9525">
            <a:noFill/>
            <a:miter lim="800000"/>
          </a:ln>
          <a:effectLst/>
        </p:spPr>
        <p:txBody>
          <a:bodyPr vert="horz" wrap="square" lIns="91440" tIns="45720" rIns="91440" bIns="45720" numCol="1" anchor="ctr" anchorCtr="0" compatLnSpc="1">
            <a:noAutofit/>
          </a:bodyPr>
          <a:lstStyle/>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A. To defend themselves, they bite.</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B. Bees are well worth celebrating.</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C. Even elephants are terrified of bees.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D. Today in the U.S., there are about 125,000 beekeepers.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E. Her job is to lay eggs while worker bees clean and feed her.</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F. In spring, growing groups of bees fly together to search for larger homes.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G. They will try to drive them away and won’t go near trees with beehives in them.</a:t>
            </a:r>
            <a:endParaRPr lang="en-US" altLang="zh-CN" sz="2800" dirty="0">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7647305" y="220345"/>
            <a:ext cx="4344670" cy="1038860"/>
          </a:xfrm>
          <a:prstGeom prst="rect">
            <a:avLst/>
          </a:prstGeom>
          <a:solidFill>
            <a:schemeClr val="accent4">
              <a:lumMod val="20000"/>
              <a:lumOff val="80000"/>
            </a:schemeClr>
          </a:solidFill>
        </p:spPr>
        <p:txBody>
          <a:bodyPr wrap="square" rtlCol="0">
            <a:spAutoFit/>
          </a:bodyPr>
          <a:p>
            <a:pPr>
              <a:lnSpc>
                <a:spcPct val="110000"/>
              </a:lnSpc>
            </a:pPr>
            <a:r>
              <a:rPr lang="en-US" altLang="zh-CN" sz="2800" b="1" dirty="0">
                <a:highlight>
                  <a:srgbClr val="FFFF00"/>
                </a:highlight>
                <a:latin typeface="华文楷体" panose="02010600040101010101" charset="-122"/>
                <a:ea typeface="华文楷体" panose="02010600040101010101" charset="-122"/>
                <a:cs typeface="华文楷体" panose="02010600040101010101" charset="-122"/>
                <a:sym typeface="+mn-ea"/>
              </a:rPr>
              <a:t>P3</a:t>
            </a:r>
            <a:r>
              <a:rPr lang="zh-CN" altLang="en-US" sz="2800" dirty="0">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本段核心话题：蜜蜂的蜇刺</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自卫特性</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6" name="文本框 15"/>
          <p:cNvSpPr txBox="1"/>
          <p:nvPr/>
        </p:nvSpPr>
        <p:spPr>
          <a:xfrm>
            <a:off x="7647305" y="1483360"/>
            <a:ext cx="4344670" cy="953135"/>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句⑤：</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有</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500</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种蜜蜂没有刺针</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7647305" y="2660650"/>
            <a:ext cx="4344670" cy="779780"/>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p>
            <a:pPr>
              <a:lnSpc>
                <a:spcPct val="80000"/>
              </a:lnSpc>
            </a:pP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句</a:t>
            </a:r>
            <a:r>
              <a:rPr lang="zh-CN" altLang="en-US" sz="2800" b="1">
                <a:latin typeface="华文楷体" panose="02010600040101010101" charset="-122"/>
                <a:ea typeface="华文楷体" panose="02010600040101010101" charset="-122"/>
                <a:cs typeface="华文楷体" panose="02010600040101010101" charset="-122"/>
                <a:sym typeface="+mn-ea"/>
              </a:rPr>
              <a:t>⑥</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：衔接无刺时的自卫方式</a:t>
            </a:r>
            <a:endPar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 name="矩形 17"/>
          <p:cNvSpPr/>
          <p:nvPr/>
        </p:nvSpPr>
        <p:spPr>
          <a:xfrm>
            <a:off x="1228090" y="3658870"/>
            <a:ext cx="10045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矩形 18"/>
          <p:cNvSpPr/>
          <p:nvPr/>
        </p:nvSpPr>
        <p:spPr>
          <a:xfrm>
            <a:off x="4763770" y="3604260"/>
            <a:ext cx="61277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81305" y="3658870"/>
            <a:ext cx="429895" cy="40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直接箭头连接符 36"/>
          <p:cNvCxnSpPr/>
          <p:nvPr/>
        </p:nvCxnSpPr>
        <p:spPr>
          <a:xfrm>
            <a:off x="2900045" y="2828925"/>
            <a:ext cx="1529715" cy="91249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a:off x="2897505" y="2723515"/>
            <a:ext cx="44450" cy="98679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277495" y="120015"/>
            <a:ext cx="6844665" cy="2676525"/>
          </a:xfrm>
          <a:prstGeom prst="rect">
            <a:avLst/>
          </a:prstGeom>
        </p:spPr>
        <p:txBody>
          <a:bodyPr wrap="square">
            <a:sp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①</a:t>
            </a:r>
            <a:r>
              <a:rPr lang="en-US" altLang="zh-CN" sz="2800">
                <a:solidFill>
                  <a:srgbClr val="000000"/>
                </a:solidFill>
                <a:latin typeface="Times New Roman" panose="02020603050405020304"/>
                <a:ea typeface="Times New Roman" panose="02020603050405020304"/>
              </a:rPr>
              <a:t>Fewer than 8% of Americans are allergic to bee stings, </a:t>
            </a:r>
            <a:r>
              <a:rPr lang="en-US" altLang="zh-CN" sz="2800">
                <a:solidFill>
                  <a:srgbClr val="000000"/>
                </a:solidFill>
                <a:highlight>
                  <a:srgbClr val="FFFF00"/>
                </a:highlight>
                <a:latin typeface="Times New Roman" panose="02020603050405020304"/>
                <a:ea typeface="Times New Roman" panose="02020603050405020304"/>
              </a:rPr>
              <a:t>but</a:t>
            </a:r>
            <a:r>
              <a:rPr lang="en-US" altLang="zh-CN" sz="2800">
                <a:solidFill>
                  <a:srgbClr val="000000"/>
                </a:solidFill>
                <a:latin typeface="Times New Roman" panose="02020603050405020304"/>
                <a:ea typeface="Times New Roman" panose="02020603050405020304"/>
              </a:rPr>
              <a:t> it’s </a:t>
            </a:r>
            <a:r>
              <a:rPr lang="en-US" altLang="zh-CN" sz="2800">
                <a:solidFill>
                  <a:srgbClr val="000000"/>
                </a:solidFill>
                <a:highlight>
                  <a:srgbClr val="FFFF00"/>
                </a:highlight>
                <a:latin typeface="Times New Roman" panose="02020603050405020304"/>
                <a:ea typeface="Times New Roman" panose="02020603050405020304"/>
              </a:rPr>
              <a:t>still a common fear</a:t>
            </a:r>
            <a:r>
              <a:rPr lang="en-US" altLang="zh-CN" sz="2800">
                <a:solidFill>
                  <a:srgbClr val="000000"/>
                </a:solidFill>
                <a:latin typeface="Times New Roman" panose="02020603050405020304"/>
                <a:ea typeface="Times New Roman" panose="02020603050405020304"/>
              </a:rPr>
              <a:t>.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②</a:t>
            </a:r>
            <a:r>
              <a:rPr lang="en-US" altLang="zh-CN" sz="2800" u="sng">
                <a:solidFill>
                  <a:srgbClr val="000000"/>
                </a:solidFill>
                <a:latin typeface="Times New Roman" panose="02020603050405020304"/>
                <a:ea typeface="Times New Roman" panose="02020603050405020304"/>
              </a:rPr>
              <a:t>39   </a:t>
            </a:r>
            <a:r>
              <a:rPr lang="en-US" altLang="en-US" sz="28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③</a:t>
            </a:r>
            <a:r>
              <a:rPr lang="en-US" altLang="zh-CN" sz="2800">
                <a:solidFill>
                  <a:srgbClr val="000000"/>
                </a:solidFill>
                <a:latin typeface="Times New Roman" panose="02020603050405020304"/>
                <a:ea typeface="Times New Roman" panose="02020603050405020304"/>
              </a:rPr>
              <a:t>Researchers in Africa use beehives, as well as “buzz boxes” that send out the sound of bees, to prevent animals from destroying crops and living areas. </a:t>
            </a:r>
            <a:endParaRPr lang="en-US" altLang="zh-CN" sz="2800">
              <a:solidFill>
                <a:srgbClr val="000000"/>
              </a:solidFill>
              <a:latin typeface="Times New Roman" panose="02020603050405020304"/>
              <a:ea typeface="Times New Roman" panose="02020603050405020304"/>
            </a:endParaRPr>
          </a:p>
        </p:txBody>
      </p:sp>
      <p:sp>
        <p:nvSpPr>
          <p:cNvPr id="25602" name="Rectangle 2"/>
          <p:cNvSpPr>
            <a:spLocks noChangeArrowheads="1"/>
          </p:cNvSpPr>
          <p:nvPr/>
        </p:nvSpPr>
        <p:spPr bwMode="auto">
          <a:xfrm>
            <a:off x="339090" y="2796540"/>
            <a:ext cx="12244070" cy="4311015"/>
          </a:xfrm>
          <a:prstGeom prst="rect">
            <a:avLst/>
          </a:prstGeom>
          <a:noFill/>
          <a:ln w="9525">
            <a:noFill/>
            <a:miter lim="800000"/>
          </a:ln>
          <a:effectLst/>
        </p:spPr>
        <p:txBody>
          <a:bodyPr vert="horz" wrap="square" lIns="91440" tIns="45720" rIns="91440" bIns="45720" numCol="1" anchor="ctr" anchorCtr="0" compatLnSpc="1">
            <a:noAutofit/>
          </a:bodyPr>
          <a:lstStyle/>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A. To defend themselves, they bite.</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B. Bees are well worth celebrating.</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C. Even elephants are terrified of bees.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D. Today in the U.S., there are about 125,000 beekeepers.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E. Her job is to lay eggs while worker bees clean and feed her.</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F. In spring, growing groups of bees fly together to search for larger homes.</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a:latin typeface="Times New Roman" panose="02020603050405020304" pitchFamily="18" charset="0"/>
                <a:cs typeface="Times New Roman" panose="02020603050405020304" pitchFamily="18" charset="0"/>
                <a:sym typeface="+mn-ea"/>
              </a:rPr>
              <a:t>G. They will try to drive them away and won’t go near trees with beehives in them.</a:t>
            </a:r>
            <a:endParaRPr lang="en-US" altLang="zh-CN" sz="2800">
              <a:latin typeface="Times New Roman" panose="02020603050405020304" pitchFamily="18" charset="0"/>
              <a:cs typeface="Times New Roman" panose="02020603050405020304" pitchFamily="18" charset="0"/>
            </a:endParaRPr>
          </a:p>
          <a:p>
            <a:pPr marL="0" indent="0" fontAlgn="auto">
              <a:lnSpc>
                <a:spcPts val="3640"/>
              </a:lnSpc>
              <a:spcAft>
                <a:spcPts val="0"/>
              </a:spcAft>
              <a:buNone/>
            </a:pPr>
            <a:r>
              <a:rPr lang="en-US" altLang="zh-CN" sz="2800" dirty="0">
                <a:latin typeface="Times New Roman" panose="02020603050405020304" pitchFamily="18" charset="0"/>
                <a:cs typeface="Times New Roman" panose="02020603050405020304" pitchFamily="18" charset="0"/>
                <a:sym typeface="+mn-ea"/>
              </a:rPr>
              <a:t> </a:t>
            </a:r>
            <a:endParaRPr lang="en-US" altLang="zh-CN" sz="2800" dirty="0">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7566025" y="311150"/>
            <a:ext cx="4344670" cy="521970"/>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a:t>
            </a:r>
            <a:r>
              <a:rPr lang="en-US"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①</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讲人类怕</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蜂蜇</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6" name="文本框 15"/>
          <p:cNvSpPr txBox="1"/>
          <p:nvPr/>
        </p:nvSpPr>
        <p:spPr>
          <a:xfrm>
            <a:off x="7566025" y="2390775"/>
            <a:ext cx="4344670" cy="953135"/>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句③：非洲用蜜蜂声音</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蜂巢防动物破坏庄稼</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7566025" y="990600"/>
            <a:ext cx="4344670" cy="1123950"/>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p>
            <a:pPr>
              <a:lnSpc>
                <a:spcPct val="80000"/>
              </a:lnSpc>
            </a:pP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句</a:t>
            </a:r>
            <a:r>
              <a:rPr lang="zh-CN" altLang="en-US" sz="2800" b="1">
                <a:latin typeface="华文楷体" panose="02010600040101010101" charset="-122"/>
                <a:ea typeface="华文楷体" panose="02010600040101010101" charset="-122"/>
                <a:cs typeface="华文楷体" panose="02010600040101010101" charset="-122"/>
                <a:sym typeface="+mn-ea"/>
              </a:rPr>
              <a:t>②</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sz="2800" b="1">
                <a:solidFill>
                  <a:schemeClr val="tx1"/>
                </a:solidFill>
                <a:latin typeface="华文楷体" panose="02010600040101010101" charset="-122"/>
                <a:ea typeface="华文楷体" panose="02010600040101010101" charset="-122"/>
                <a:cs typeface="华文楷体" panose="02010600040101010101" charset="-122"/>
                <a:sym typeface="+mn-ea"/>
              </a:rPr>
              <a:t>仍旧围绕生物惧怕</a:t>
            </a:r>
            <a:r>
              <a:rPr lang="zh-CN" sz="2800" b="1">
                <a:latin typeface="华文楷体" panose="02010600040101010101" charset="-122"/>
                <a:ea typeface="华文楷体" panose="02010600040101010101" charset="-122"/>
                <a:cs typeface="华文楷体" panose="02010600040101010101" charset="-122"/>
                <a:sym typeface="+mn-ea"/>
              </a:rPr>
              <a:t>蜂蜇，引申到</a:t>
            </a:r>
            <a:r>
              <a:rPr lang="zh-CN" altLang="en-US" sz="2800" b="1">
                <a:latin typeface="华文楷体" panose="02010600040101010101" charset="-122"/>
                <a:ea typeface="华文楷体" panose="02010600040101010101" charset="-122"/>
                <a:cs typeface="华文楷体" panose="02010600040101010101" charset="-122"/>
                <a:sym typeface="+mn-ea"/>
              </a:rPr>
              <a:t>句③</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利用蜜蜂防护农作物的应用</a:t>
            </a:r>
            <a:endPar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 name="矩形 17"/>
          <p:cNvSpPr/>
          <p:nvPr/>
        </p:nvSpPr>
        <p:spPr>
          <a:xfrm>
            <a:off x="829310" y="4098925"/>
            <a:ext cx="221043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矩形 18"/>
          <p:cNvSpPr/>
          <p:nvPr/>
        </p:nvSpPr>
        <p:spPr>
          <a:xfrm>
            <a:off x="3611880" y="4098925"/>
            <a:ext cx="123825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39090" y="4085590"/>
            <a:ext cx="429895" cy="40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直接箭头连接符 36"/>
          <p:cNvCxnSpPr/>
          <p:nvPr/>
        </p:nvCxnSpPr>
        <p:spPr>
          <a:xfrm>
            <a:off x="829310" y="1414780"/>
            <a:ext cx="3493135" cy="267843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H="1">
            <a:off x="1138555" y="954405"/>
            <a:ext cx="5006975" cy="315722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3" name="文本框 2"/>
          <p:cNvSpPr txBox="1"/>
          <p:nvPr/>
        </p:nvSpPr>
        <p:spPr>
          <a:xfrm>
            <a:off x="1226820" y="2796540"/>
            <a:ext cx="1180465" cy="352425"/>
          </a:xfrm>
          <a:prstGeom prst="rect">
            <a:avLst/>
          </a:prstGeom>
          <a:noFill/>
          <a:ln w="28575">
            <a:noFill/>
          </a:ln>
        </p:spPr>
        <p:txBody>
          <a:bodyPr wrap="square" rtlCol="0">
            <a:noAutofit/>
          </a:bodyPr>
          <a:p>
            <a:pPr>
              <a:lnSpc>
                <a:spcPct val="80000"/>
              </a:lnSpc>
            </a:pPr>
            <a:r>
              <a:rPr lang="zh-CN" sz="2800" b="1">
                <a:solidFill>
                  <a:srgbClr val="FF0000"/>
                </a:solidFill>
                <a:effectLst>
                  <a:outerShdw blurRad="38100" dist="38100" dir="2700000" algn="tl">
                    <a:srgbClr val="000000">
                      <a:alpha val="43137"/>
                    </a:srgbClr>
                  </a:outerShdw>
                </a:effectLst>
                <a:latin typeface="楷体" panose="02010609060101010101" charset="-122"/>
                <a:ea typeface="楷体" panose="02010609060101010101" charset="-122"/>
              </a:rPr>
              <a:t>递进</a:t>
            </a:r>
            <a:endParaRPr lang="zh-CN" sz="2800" b="1">
              <a:solidFill>
                <a:srgbClr val="FF0000"/>
              </a:solidFill>
              <a:effectLst/>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3" grpId="0" bldLvl="0" animBg="1"/>
      <p:bldP spid="3"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0" y="48895"/>
            <a:ext cx="7506970" cy="3692525"/>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rPr>
              <a:t>①</a:t>
            </a:r>
            <a:r>
              <a:rPr lang="en-US" altLang="zh-CN" sz="2600">
                <a:solidFill>
                  <a:srgbClr val="000000"/>
                </a:solidFill>
                <a:latin typeface="Times New Roman" panose="02020603050405020304"/>
                <a:ea typeface="Times New Roman" panose="02020603050405020304"/>
              </a:rPr>
              <a:t>Bees aren’t just limited to outdoor spaces like farms or gardens—they can also happen in unexpected public areas, sometimes causing unusual situations.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②</a:t>
            </a:r>
            <a:r>
              <a:rPr lang="en-US" altLang="zh-CN" sz="2600">
                <a:solidFill>
                  <a:srgbClr val="000000"/>
                </a:solidFill>
                <a:latin typeface="Times New Roman" panose="02020603050405020304"/>
                <a:ea typeface="Times New Roman" panose="02020603050405020304"/>
              </a:rPr>
              <a:t>Last May, a swarm of bees landed on the wing of a Delta Air Lines plane parked in Houston, putting off its departure for hours.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③</a:t>
            </a:r>
            <a:r>
              <a:rPr lang="en-US" altLang="zh-CN" sz="2600" u="sng">
                <a:solidFill>
                  <a:srgbClr val="000000"/>
                </a:solidFill>
                <a:latin typeface="Times New Roman" panose="02020603050405020304"/>
                <a:ea typeface="Times New Roman" panose="02020603050405020304"/>
              </a:rPr>
              <a:t>40  </a:t>
            </a:r>
            <a:r>
              <a:rPr lang="en-US" altLang="en-US" sz="2600" b="1">
                <a:solidFill>
                  <a:srgbClr val="C00000"/>
                </a:solidFill>
                <a:effectLst>
                  <a:outerShdw blurRad="38100" dist="38100" dir="2700000" algn="tl">
                    <a:srgbClr val="000000">
                      <a:alpha val="43137"/>
                    </a:srgbClr>
                  </a:outerShdw>
                </a:effectLst>
                <a:latin typeface="Times New Roman" panose="02020603050405020304"/>
                <a:ea typeface="Times New Roman" panose="02020603050405020304"/>
                <a:sym typeface="+mn-ea"/>
              </a:rPr>
              <a:t>④</a:t>
            </a:r>
            <a:r>
              <a:rPr lang="en-US" altLang="zh-CN" sz="2600">
                <a:solidFill>
                  <a:srgbClr val="000000"/>
                </a:solidFill>
                <a:highlight>
                  <a:srgbClr val="FFFF00"/>
                </a:highlight>
                <a:latin typeface="Times New Roman" panose="02020603050405020304"/>
                <a:ea typeface="Times New Roman" panose="02020603050405020304"/>
              </a:rPr>
              <a:t>They</a:t>
            </a:r>
            <a:r>
              <a:rPr lang="en-US" altLang="zh-CN" sz="2600">
                <a:solidFill>
                  <a:srgbClr val="000000"/>
                </a:solidFill>
                <a:latin typeface="Times New Roman" panose="02020603050405020304"/>
                <a:ea typeface="Times New Roman" panose="02020603050405020304"/>
              </a:rPr>
              <a:t> fly about a mile at a time, stopping to rest in open spaces like airports, many of which now use pollinator-friendly practices to protect bees and their staff.</a:t>
            </a:r>
            <a:endParaRPr lang="en-US" altLang="zh-CN" sz="2600">
              <a:solidFill>
                <a:srgbClr val="000000"/>
              </a:solidFill>
              <a:latin typeface="Times New Roman" panose="02020603050405020304"/>
              <a:ea typeface="Times New Roman" panose="02020603050405020304"/>
            </a:endParaRPr>
          </a:p>
        </p:txBody>
      </p:sp>
      <p:sp>
        <p:nvSpPr>
          <p:cNvPr id="25602" name="Rectangle 2"/>
          <p:cNvSpPr>
            <a:spLocks noChangeArrowheads="1"/>
          </p:cNvSpPr>
          <p:nvPr/>
        </p:nvSpPr>
        <p:spPr bwMode="auto">
          <a:xfrm>
            <a:off x="325120" y="3576320"/>
            <a:ext cx="12244070" cy="3361690"/>
          </a:xfrm>
          <a:prstGeom prst="rect">
            <a:avLst/>
          </a:prstGeom>
          <a:noFill/>
          <a:ln w="9525">
            <a:noFill/>
            <a:miter lim="800000"/>
          </a:ln>
          <a:effectLst/>
        </p:spPr>
        <p:txBody>
          <a:bodyPr vert="horz" wrap="square" lIns="91440" tIns="45720" rIns="91440" bIns="45720" numCol="1" anchor="ctr" anchorCtr="0" compatLnSpc="1">
            <a:noAutofit/>
          </a:bodyPr>
          <a:lstStyle/>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A. To defend themselves, they bite.</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B. Bees are well worth celebrating.</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C. Even elephants are terrified of bees.</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D. Today in the U.S., there are about 125,000 beekeepers.</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E. Her job is to lay eggs while worker bees clean and feed her.</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F. In spring, growing groups of bees fly together to search for larger homes.</a:t>
            </a:r>
            <a:endParaRPr lang="en-US" altLang="zh-CN" sz="2400">
              <a:latin typeface="Times New Roman" panose="02020603050405020304" pitchFamily="18" charset="0"/>
              <a:cs typeface="Times New Roman" panose="02020603050405020304" pitchFamily="18" charset="0"/>
            </a:endParaRPr>
          </a:p>
          <a:p>
            <a:pPr marL="0" indent="0" fontAlgn="auto">
              <a:lnSpc>
                <a:spcPts val="3300"/>
              </a:lnSpc>
              <a:spcBef>
                <a:spcPts val="0"/>
              </a:spcBef>
              <a:spcAft>
                <a:spcPts val="0"/>
              </a:spcAft>
              <a:buNone/>
            </a:pPr>
            <a:r>
              <a:rPr lang="en-US" altLang="zh-CN" sz="2400">
                <a:latin typeface="Times New Roman" panose="02020603050405020304" pitchFamily="18" charset="0"/>
                <a:cs typeface="Times New Roman" panose="02020603050405020304" pitchFamily="18" charset="0"/>
                <a:sym typeface="+mn-ea"/>
              </a:rPr>
              <a:t>G. They will try to drive them away and won’t go near trees with beehives in them.</a:t>
            </a:r>
            <a:endParaRPr lang="en-US" altLang="zh-CN" sz="2400" dirty="0">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7647305" y="220345"/>
            <a:ext cx="4344670" cy="1038860"/>
          </a:xfrm>
          <a:prstGeom prst="rect">
            <a:avLst/>
          </a:prstGeom>
          <a:solidFill>
            <a:schemeClr val="accent4">
              <a:lumMod val="20000"/>
              <a:lumOff val="80000"/>
            </a:schemeClr>
          </a:solidFill>
        </p:spPr>
        <p:txBody>
          <a:bodyPr wrap="square" rtlCol="0">
            <a:spAutoFit/>
          </a:bodyPr>
          <a:p>
            <a:pPr>
              <a:lnSpc>
                <a:spcPct val="110000"/>
              </a:lnSpc>
            </a:pP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句②：蜂群出现在公共区域的意外事件</a:t>
            </a:r>
            <a:endPar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6" name="文本框 15"/>
          <p:cNvSpPr txBox="1"/>
          <p:nvPr/>
        </p:nvSpPr>
        <p:spPr>
          <a:xfrm>
            <a:off x="7647305" y="3168015"/>
            <a:ext cx="4344670" cy="521970"/>
          </a:xfrm>
          <a:prstGeom prst="rect">
            <a:avLst/>
          </a:prstGeom>
          <a:solidFill>
            <a:schemeClr val="accent4">
              <a:lumMod val="20000"/>
              <a:lumOff val="80000"/>
            </a:schemeClr>
          </a:solidFill>
        </p:spPr>
        <p:txBody>
          <a:bodyPr wrap="square" rtlCol="0">
            <a:spAutoFit/>
          </a:bodyPr>
          <a:p>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句</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④</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sz="2800" b="1">
                <a:solidFill>
                  <a:srgbClr val="FF0000"/>
                </a:solidFill>
                <a:latin typeface="华文楷体" panose="02010600040101010101" charset="-122"/>
                <a:ea typeface="华文楷体" panose="02010600040101010101" charset="-122"/>
                <a:cs typeface="华文楷体" panose="02010600040101010101" charset="-122"/>
                <a:sym typeface="+mn-ea"/>
              </a:rPr>
              <a:t>它们</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rgbClr val="FF0000"/>
                </a:solidFill>
                <a:latin typeface="华文楷体" panose="02010600040101010101" charset="-122"/>
                <a:ea typeface="华文楷体" panose="02010600040101010101" charset="-122"/>
                <a:cs typeface="华文楷体" panose="02010600040101010101" charset="-122"/>
                <a:sym typeface="+mn-ea"/>
              </a:rPr>
              <a:t>飞</a:t>
            </a:r>
            <a:r>
              <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rgbClr val="FF0000"/>
              </a:solidFill>
              <a:latin typeface="华文楷体" panose="02010600040101010101" charset="-122"/>
              <a:ea typeface="华文楷体" panose="02010600040101010101" charset="-122"/>
              <a:cs typeface="华文楷体" panose="02010600040101010101" charset="-122"/>
              <a:sym typeface="+mn-ea"/>
            </a:endParaRPr>
          </a:p>
        </p:txBody>
      </p:sp>
      <p:sp>
        <p:nvSpPr>
          <p:cNvPr id="17" name="文本框 16"/>
          <p:cNvSpPr txBox="1"/>
          <p:nvPr/>
        </p:nvSpPr>
        <p:spPr>
          <a:xfrm>
            <a:off x="7647305" y="1504950"/>
            <a:ext cx="4344670" cy="1468755"/>
          </a:xfrm>
          <a:prstGeom prst="rect">
            <a:avLst/>
          </a:prstGeom>
          <a:solidFill>
            <a:schemeClr val="accent6">
              <a:lumMod val="40000"/>
              <a:lumOff val="60000"/>
            </a:schemeClr>
          </a:solidFill>
          <a:ln>
            <a:solidFill>
              <a:schemeClr val="accent6">
                <a:lumMod val="40000"/>
                <a:lumOff val="60000"/>
              </a:schemeClr>
            </a:solidFill>
          </a:ln>
        </p:spPr>
        <p:txBody>
          <a:bodyPr wrap="square" rtlCol="0">
            <a:spAutoFit/>
          </a:bodyPr>
          <a:p>
            <a:pPr>
              <a:lnSpc>
                <a:spcPct val="80000"/>
              </a:lnSpc>
            </a:pP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句</a:t>
            </a:r>
            <a:r>
              <a:rPr lang="zh-CN" altLang="en-US" sz="2800" b="1">
                <a:latin typeface="华文楷体" panose="02010600040101010101" charset="-122"/>
                <a:ea typeface="华文楷体" panose="02010600040101010101" charset="-122"/>
                <a:cs typeface="华文楷体" panose="02010600040101010101" charset="-122"/>
                <a:sym typeface="+mn-ea"/>
              </a:rPr>
              <a:t>③</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sz="2800" b="1">
                <a:latin typeface="华文楷体" panose="02010600040101010101" charset="-122"/>
                <a:ea typeface="华文楷体" panose="02010600040101010101" charset="-122"/>
                <a:cs typeface="华文楷体" panose="02010600040101010101" charset="-122"/>
                <a:sym typeface="+mn-ea"/>
              </a:rPr>
              <a:t>肯定出现句</a:t>
            </a:r>
            <a:r>
              <a:rPr lang="zh-CN" altLang="en-US" sz="2800" b="1">
                <a:latin typeface="华文楷体" panose="02010600040101010101" charset="-122"/>
                <a:ea typeface="华文楷体" panose="02010600040101010101" charset="-122"/>
                <a:cs typeface="华文楷体" panose="02010600040101010101" charset="-122"/>
                <a:sym typeface="+mn-ea"/>
              </a:rPr>
              <a:t>④“它们</a:t>
            </a:r>
            <a:r>
              <a:rPr lang="en-US" altLang="zh-CN" sz="2800" b="1">
                <a:latin typeface="华文楷体" panose="02010600040101010101" charset="-122"/>
                <a:ea typeface="华文楷体" panose="02010600040101010101" charset="-122"/>
                <a:cs typeface="华文楷体" panose="02010600040101010101" charset="-122"/>
                <a:sym typeface="+mn-ea"/>
              </a:rPr>
              <a:t>”</a:t>
            </a:r>
            <a:r>
              <a:rPr lang="zh-CN" altLang="en-US" sz="2800" b="1">
                <a:latin typeface="华文楷体" panose="02010600040101010101" charset="-122"/>
                <a:ea typeface="华文楷体" panose="02010600040101010101" charset="-122"/>
                <a:cs typeface="华文楷体" panose="02010600040101010101" charset="-122"/>
                <a:sym typeface="+mn-ea"/>
              </a:rPr>
              <a:t>的对应指代</a:t>
            </a:r>
            <a:r>
              <a:rPr lang="en-US" altLang="zh-CN" sz="2800" b="1">
                <a:latin typeface="华文楷体" panose="02010600040101010101" charset="-122"/>
                <a:ea typeface="华文楷体" panose="02010600040101010101" charset="-122"/>
                <a:cs typeface="华文楷体" panose="02010600040101010101" charset="-122"/>
                <a:sym typeface="+mn-ea"/>
              </a:rPr>
              <a:t>(bees)</a:t>
            </a:r>
            <a:r>
              <a:rPr lang="zh-CN" altLang="en-US" sz="2800" b="1">
                <a:latin typeface="华文楷体" panose="02010600040101010101" charset="-122"/>
                <a:ea typeface="华文楷体" panose="02010600040101010101" charset="-122"/>
                <a:cs typeface="华文楷体" panose="02010600040101010101" charset="-122"/>
                <a:sym typeface="+mn-ea"/>
              </a:rPr>
              <a:t>，且关于</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蜂群移动</a:t>
            </a:r>
            <a:r>
              <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迁徙</a:t>
            </a:r>
            <a:r>
              <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rPr>
              <a:t>(</a:t>
            </a:r>
            <a:r>
              <a:rPr lang="zh-CN" altLang="en-US" sz="2800" b="1">
                <a:solidFill>
                  <a:schemeClr val="tx1"/>
                </a:solidFill>
                <a:latin typeface="华文楷体" panose="02010600040101010101" charset="-122"/>
                <a:ea typeface="华文楷体" panose="02010600040101010101" charset="-122"/>
                <a:cs typeface="华文楷体" panose="02010600040101010101" charset="-122"/>
                <a:sym typeface="+mn-ea"/>
              </a:rPr>
              <a:t>段落主题</a:t>
            </a:r>
            <a:r>
              <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rPr>
              <a:t>)</a:t>
            </a:r>
            <a:endParaRPr lang="en-US" altLang="zh-CN" sz="2800" b="1">
              <a:solidFill>
                <a:schemeClr val="tx1"/>
              </a:solidFill>
              <a:latin typeface="华文楷体" panose="02010600040101010101" charset="-122"/>
              <a:ea typeface="华文楷体" panose="02010600040101010101" charset="-122"/>
              <a:cs typeface="华文楷体" panose="02010600040101010101" charset="-122"/>
              <a:sym typeface="+mn-ea"/>
            </a:endParaRPr>
          </a:p>
        </p:txBody>
      </p:sp>
      <p:sp>
        <p:nvSpPr>
          <p:cNvPr id="18" name="矩形 17"/>
          <p:cNvSpPr/>
          <p:nvPr/>
        </p:nvSpPr>
        <p:spPr>
          <a:xfrm>
            <a:off x="1953895" y="5965825"/>
            <a:ext cx="2873375" cy="360680"/>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9" name="矩形 18"/>
          <p:cNvSpPr/>
          <p:nvPr/>
        </p:nvSpPr>
        <p:spPr>
          <a:xfrm>
            <a:off x="4700270" y="2116455"/>
            <a:ext cx="40449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pic>
        <p:nvPicPr>
          <p:cNvPr id="2"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71780" y="5925820"/>
            <a:ext cx="429895" cy="401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7" name="直接箭头连接符 36"/>
          <p:cNvCxnSpPr>
            <a:endCxn id="3" idx="0"/>
          </p:cNvCxnSpPr>
          <p:nvPr/>
        </p:nvCxnSpPr>
        <p:spPr>
          <a:xfrm>
            <a:off x="4846320" y="2579370"/>
            <a:ext cx="256540" cy="338645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21" name="直接箭头连接符 20"/>
          <p:cNvCxnSpPr/>
          <p:nvPr/>
        </p:nvCxnSpPr>
        <p:spPr>
          <a:xfrm flipH="1">
            <a:off x="3435985" y="2436495"/>
            <a:ext cx="758190" cy="349123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3" name="矩形 2"/>
          <p:cNvSpPr/>
          <p:nvPr/>
        </p:nvSpPr>
        <p:spPr>
          <a:xfrm>
            <a:off x="4900295" y="5965825"/>
            <a:ext cx="40449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18" grpId="0" bldLvl="0" animBg="1"/>
      <p:bldP spid="18" grpId="1" animBg="1"/>
      <p:bldP spid="19" grpId="0" bldLvl="0" animBg="1"/>
      <p:bldP spid="19" grpId="1" animBg="1"/>
      <p:bldP spid="3" grpId="0" bldLvl="0" animBg="1"/>
      <p:bldP spid="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8"/>
          <p:cNvSpPr txBox="1"/>
          <p:nvPr/>
        </p:nvSpPr>
        <p:spPr>
          <a:xfrm>
            <a:off x="-533733" y="-158995"/>
            <a:ext cx="3353465" cy="829945"/>
          </a:xfrm>
          <a:prstGeom prst="rect">
            <a:avLst/>
          </a:prstGeom>
          <a:noFill/>
          <a:ln>
            <a:noFill/>
          </a:ln>
        </p:spPr>
        <p:txBody>
          <a:bodyPr wrap="square" lIns="91440" tIns="45720" rIns="91440" bIns="45720" rtlCol="0">
            <a:spAutoFit/>
          </a:bodyPr>
          <a:lstStyle/>
          <a:p>
            <a:pPr algn="ctr">
              <a:lnSpc>
                <a:spcPct val="150000"/>
              </a:lnSpc>
            </a:pPr>
            <a:r>
              <a:rPr lang="zh-CN" altLang="en-US" sz="3200" b="1" dirty="0">
                <a:solidFill>
                  <a:srgbClr val="FF0000"/>
                </a:solidFill>
                <a:latin typeface="微软雅黑" panose="020B0503020204020204" pitchFamily="34" charset="-122"/>
                <a:ea typeface="微软雅黑" panose="020B0503020204020204" pitchFamily="34" charset="-122"/>
                <a:sym typeface="+mn-ea"/>
              </a:rPr>
              <a:t>重要词汇</a:t>
            </a:r>
            <a:endParaRPr lang="zh-CN" altLang="en-US" sz="32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0" y="0"/>
            <a:ext cx="2286000" cy="609600"/>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2" name="内容占位符 2"/>
          <p:cNvSpPr txBox="1"/>
          <p:nvPr/>
        </p:nvSpPr>
        <p:spPr>
          <a:xfrm>
            <a:off x="54610" y="671195"/>
            <a:ext cx="7199630" cy="61112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pioneer of modern beekeeping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pollinate food crops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worker bees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queen bee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be allergic to…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a swarm of bees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put off departure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search for larger homes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pollinator-friendly practices </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multiple /</a:t>
            </a:r>
            <a:r>
              <a:rPr lang="en-US" altLang="en-US" sz="2700" dirty="0">
                <a:latin typeface="Times New Roman" panose="02020603050405020304" pitchFamily="18" charset="0"/>
                <a:cs typeface="Times New Roman" panose="02020603050405020304" pitchFamily="18" charset="0"/>
                <a:sym typeface="+mn-ea"/>
              </a:rPr>
              <a:t>ˈ</a:t>
            </a:r>
            <a:r>
              <a:rPr lang="en-US" altLang="zh-CN" sz="2700" dirty="0">
                <a:latin typeface="Times New Roman" panose="02020603050405020304" pitchFamily="18" charset="0"/>
                <a:cs typeface="Times New Roman" panose="02020603050405020304" pitchFamily="18" charset="0"/>
                <a:sym typeface="+mn-ea"/>
              </a:rPr>
              <a:t>m</a:t>
            </a:r>
            <a:r>
              <a:rPr lang="en-US" altLang="en-US" sz="2700" dirty="0">
                <a:latin typeface="Times New Roman" panose="02020603050405020304" pitchFamily="18" charset="0"/>
                <a:cs typeface="Times New Roman" panose="02020603050405020304" pitchFamily="18" charset="0"/>
                <a:sym typeface="+mn-ea"/>
              </a:rPr>
              <a:t>ʌ</a:t>
            </a:r>
            <a:r>
              <a:rPr lang="en-US" altLang="zh-CN" sz="2700" dirty="0">
                <a:latin typeface="Times New Roman" panose="02020603050405020304" pitchFamily="18" charset="0"/>
                <a:cs typeface="Times New Roman" panose="02020603050405020304" pitchFamily="18" charset="0"/>
                <a:sym typeface="+mn-ea"/>
              </a:rPr>
              <a:t>lt</a:t>
            </a:r>
            <a:r>
              <a:rPr lang="en-US" altLang="en-US" sz="2700" dirty="0">
                <a:latin typeface="Times New Roman" panose="02020603050405020304" pitchFamily="18" charset="0"/>
                <a:cs typeface="Times New Roman" panose="02020603050405020304" pitchFamily="18" charset="0"/>
                <a:sym typeface="+mn-ea"/>
              </a:rPr>
              <a:t>ɪ</a:t>
            </a:r>
            <a:r>
              <a:rPr lang="en-US" altLang="zh-CN" sz="2700" dirty="0">
                <a:latin typeface="Times New Roman" panose="02020603050405020304" pitchFamily="18" charset="0"/>
                <a:cs typeface="Times New Roman" panose="02020603050405020304" pitchFamily="18" charset="0"/>
                <a:sym typeface="+mn-ea"/>
              </a:rPr>
              <a:t>pl/</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defend /d</a:t>
            </a:r>
            <a:r>
              <a:rPr lang="en-US" altLang="en-US" sz="2700" dirty="0">
                <a:latin typeface="Times New Roman" panose="02020603050405020304" pitchFamily="18" charset="0"/>
                <a:cs typeface="Times New Roman" panose="02020603050405020304" pitchFamily="18" charset="0"/>
                <a:sym typeface="+mn-ea"/>
              </a:rPr>
              <a:t>ɪˈ</a:t>
            </a:r>
            <a:r>
              <a:rPr lang="en-US" altLang="zh-CN" sz="2700" dirty="0">
                <a:latin typeface="Times New Roman" panose="02020603050405020304" pitchFamily="18" charset="0"/>
                <a:cs typeface="Times New Roman" panose="02020603050405020304" pitchFamily="18" charset="0"/>
                <a:sym typeface="+mn-ea"/>
              </a:rPr>
              <a:t>fend/</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terrify /</a:t>
            </a:r>
            <a:r>
              <a:rPr lang="en-US" altLang="en-US" sz="2700" dirty="0">
                <a:latin typeface="Times New Roman" panose="02020603050405020304" pitchFamily="18" charset="0"/>
                <a:cs typeface="Times New Roman" panose="02020603050405020304" pitchFamily="18" charset="0"/>
                <a:sym typeface="+mn-ea"/>
              </a:rPr>
              <a:t>ˈ</a:t>
            </a:r>
            <a:r>
              <a:rPr lang="en-US" altLang="zh-CN" sz="2700" dirty="0">
                <a:latin typeface="Times New Roman" panose="02020603050405020304" pitchFamily="18" charset="0"/>
                <a:cs typeface="Times New Roman" panose="02020603050405020304" pitchFamily="18" charset="0"/>
                <a:sym typeface="+mn-ea"/>
              </a:rPr>
              <a:t>ter</a:t>
            </a:r>
            <a:r>
              <a:rPr lang="en-US" altLang="en-US" sz="2700" dirty="0">
                <a:latin typeface="Times New Roman" panose="02020603050405020304" pitchFamily="18" charset="0"/>
                <a:cs typeface="Times New Roman" panose="02020603050405020304" pitchFamily="18" charset="0"/>
                <a:sym typeface="+mn-ea"/>
              </a:rPr>
              <a:t>ɪ</a:t>
            </a:r>
            <a:r>
              <a:rPr lang="en-US" altLang="zh-CN" sz="2700" dirty="0">
                <a:latin typeface="Times New Roman" panose="02020603050405020304" pitchFamily="18" charset="0"/>
                <a:cs typeface="Times New Roman" panose="02020603050405020304" pitchFamily="18" charset="0"/>
                <a:sym typeface="+mn-ea"/>
              </a:rPr>
              <a:t>fa</a:t>
            </a:r>
            <a:r>
              <a:rPr lang="en-US" altLang="en-US" sz="2700" dirty="0">
                <a:latin typeface="Times New Roman" panose="02020603050405020304" pitchFamily="18" charset="0"/>
                <a:cs typeface="Times New Roman" panose="02020603050405020304" pitchFamily="18" charset="0"/>
                <a:sym typeface="+mn-ea"/>
              </a:rPr>
              <a:t>ɪ</a:t>
            </a:r>
            <a:r>
              <a:rPr lang="en-US" altLang="zh-CN" sz="2700" dirty="0">
                <a:latin typeface="Times New Roman" panose="02020603050405020304" pitchFamily="18" charset="0"/>
                <a:cs typeface="Times New Roman" panose="02020603050405020304" pitchFamily="18" charset="0"/>
                <a:sym typeface="+mn-ea"/>
              </a:rPr>
              <a:t>/</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eventually /</a:t>
            </a:r>
            <a:r>
              <a:rPr lang="en-US" altLang="en-US" sz="2700" dirty="0">
                <a:latin typeface="Times New Roman" panose="02020603050405020304" pitchFamily="18" charset="0"/>
                <a:cs typeface="Times New Roman" panose="02020603050405020304" pitchFamily="18" charset="0"/>
                <a:sym typeface="+mn-ea"/>
              </a:rPr>
              <a:t>ɪˈ</a:t>
            </a:r>
            <a:r>
              <a:rPr lang="en-US" altLang="zh-CN" sz="2700" dirty="0">
                <a:latin typeface="Times New Roman" panose="02020603050405020304" pitchFamily="18" charset="0"/>
                <a:cs typeface="Times New Roman" panose="02020603050405020304" pitchFamily="18" charset="0"/>
                <a:sym typeface="+mn-ea"/>
              </a:rPr>
              <a:t>vent</a:t>
            </a:r>
            <a:r>
              <a:rPr lang="en-US" altLang="en-US" sz="2700" dirty="0">
                <a:latin typeface="Times New Roman" panose="02020603050405020304" pitchFamily="18" charset="0"/>
                <a:cs typeface="Times New Roman" panose="02020603050405020304" pitchFamily="18" charset="0"/>
                <a:sym typeface="+mn-ea"/>
              </a:rPr>
              <a:t>ʃ</a:t>
            </a:r>
            <a:r>
              <a:rPr lang="en-US" altLang="zh-CN" sz="2700" dirty="0">
                <a:latin typeface="Times New Roman" panose="02020603050405020304" pitchFamily="18" charset="0"/>
                <a:cs typeface="Times New Roman" panose="02020603050405020304" pitchFamily="18" charset="0"/>
                <a:sym typeface="+mn-ea"/>
              </a:rPr>
              <a:t>u</a:t>
            </a:r>
            <a:r>
              <a:rPr lang="en-US" altLang="en-US" sz="2700" dirty="0">
                <a:latin typeface="Times New Roman" panose="02020603050405020304" pitchFamily="18" charset="0"/>
                <a:cs typeface="Times New Roman" panose="02020603050405020304" pitchFamily="18" charset="0"/>
                <a:sym typeface="+mn-ea"/>
              </a:rPr>
              <a:t>ə</a:t>
            </a:r>
            <a:r>
              <a:rPr lang="en-US" altLang="zh-CN" sz="2700" dirty="0">
                <a:latin typeface="Times New Roman" panose="02020603050405020304" pitchFamily="18" charset="0"/>
                <a:cs typeface="Times New Roman" panose="02020603050405020304" pitchFamily="18" charset="0"/>
                <a:sym typeface="+mn-ea"/>
              </a:rPr>
              <a:t>li/</a:t>
            </a:r>
            <a:endParaRPr lang="zh-CN" altLang="en-US" sz="2700" dirty="0">
              <a:latin typeface="Times New Roman" panose="02020603050405020304" pitchFamily="18" charset="0"/>
              <a:cs typeface="Times New Roman" panose="02020603050405020304" pitchFamily="18" charset="0"/>
              <a:sym typeface="+mn-ea"/>
            </a:endParaRPr>
          </a:p>
          <a:p>
            <a:pPr marL="457200" indent="-457200" fontAlgn="auto">
              <a:lnSpc>
                <a:spcPct val="70000"/>
              </a:lnSpc>
              <a:spcAft>
                <a:spcPts val="0"/>
              </a:spcAft>
              <a:buFont typeface="+mj-lt"/>
              <a:buAutoNum type="arabicPeriod"/>
            </a:pPr>
            <a:r>
              <a:rPr lang="en-US" altLang="zh-CN" sz="2700" dirty="0">
                <a:latin typeface="Times New Roman" panose="02020603050405020304" pitchFamily="18" charset="0"/>
                <a:cs typeface="Times New Roman" panose="02020603050405020304" pitchFamily="18" charset="0"/>
                <a:sym typeface="+mn-ea"/>
              </a:rPr>
              <a:t>stinger /</a:t>
            </a:r>
            <a:r>
              <a:rPr lang="en-US" altLang="en-US" sz="2700" dirty="0">
                <a:latin typeface="Times New Roman" panose="02020603050405020304" pitchFamily="18" charset="0"/>
                <a:cs typeface="Times New Roman" panose="02020603050405020304" pitchFamily="18" charset="0"/>
                <a:sym typeface="+mn-ea"/>
              </a:rPr>
              <a:t>ˈ</a:t>
            </a:r>
            <a:r>
              <a:rPr lang="en-US" altLang="zh-CN" sz="2700" dirty="0">
                <a:latin typeface="Times New Roman" panose="02020603050405020304" pitchFamily="18" charset="0"/>
                <a:cs typeface="Times New Roman" panose="02020603050405020304" pitchFamily="18" charset="0"/>
                <a:sym typeface="+mn-ea"/>
              </a:rPr>
              <a:t>st</a:t>
            </a:r>
            <a:r>
              <a:rPr lang="en-US" altLang="en-US" sz="2700" dirty="0">
                <a:latin typeface="Times New Roman" panose="02020603050405020304" pitchFamily="18" charset="0"/>
                <a:cs typeface="Times New Roman" panose="02020603050405020304" pitchFamily="18" charset="0"/>
                <a:sym typeface="+mn-ea"/>
              </a:rPr>
              <a:t>ɪŋə</a:t>
            </a:r>
            <a:r>
              <a:rPr lang="en-US" altLang="zh-CN" sz="2700" dirty="0">
                <a:latin typeface="Times New Roman" panose="02020603050405020304" pitchFamily="18" charset="0"/>
                <a:cs typeface="Times New Roman" panose="02020603050405020304" pitchFamily="18" charset="0"/>
                <a:sym typeface="+mn-ea"/>
              </a:rPr>
              <a:t>(r)/</a:t>
            </a:r>
            <a:endParaRPr lang="zh-CN" altLang="en-US" sz="2700" dirty="0">
              <a:latin typeface="Times New Roman" panose="02020603050405020304" pitchFamily="18" charset="0"/>
              <a:cs typeface="Times New Roman" panose="02020603050405020304" pitchFamily="18" charset="0"/>
              <a:sym typeface="+mn-ea"/>
            </a:endParaRPr>
          </a:p>
          <a:p>
            <a:pPr marL="0" indent="0" fontAlgn="auto">
              <a:lnSpc>
                <a:spcPts val="2840"/>
              </a:lnSpc>
              <a:buNone/>
            </a:pPr>
            <a:endParaRPr lang="zh-CN" altLang="en-US" sz="2700" dirty="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6031230" y="511175"/>
            <a:ext cx="4893310" cy="5836285"/>
          </a:xfrm>
          <a:prstGeom prst="rect">
            <a:avLst/>
          </a:prstGeom>
          <a:noFill/>
        </p:spPr>
        <p:txBody>
          <a:bodyPr wrap="square" rtlCol="0" anchor="t">
            <a:spAutoFit/>
          </a:bodyPr>
          <a:lstStyle/>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现代养蜂先驱</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为粮食作物授粉</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工蜂</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蜂后</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对…过敏</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一大群蜜蜂</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延误起飞 / 出发</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寻找更大的巢穴</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益虫友好型保护措施</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adj. 多个的；多次的</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v. 防御；保卫</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v. 使恐惧；使害怕</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adv. 最终；终于</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n. （昆虫的）刺，蜇针</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211570" y="955675"/>
            <a:ext cx="5900420" cy="792480"/>
          </a:xfrm>
          <a:prstGeom prst="rect">
            <a:avLst/>
          </a:prstGeom>
          <a:noFill/>
        </p:spPr>
        <p:txBody>
          <a:bodyPr wrap="square" rtlCol="0">
            <a:noAutofit/>
          </a:bodyPr>
          <a:lstStyle/>
          <a:p>
            <a:r>
              <a:rPr lang="zh-CN" alt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rPr>
              <a:t>完形</a:t>
            </a:r>
            <a:endParaRPr sz="3600" b="1" dirty="0">
              <a:solidFill>
                <a:srgbClr val="002060"/>
              </a:solidFill>
              <a:ea typeface="隶书" panose="02010509060101010101" pitchFamily="49" charset="-122"/>
              <a:sym typeface="+mn-ea"/>
            </a:endParaRPr>
          </a:p>
        </p:txBody>
      </p:sp>
      <p:sp>
        <p:nvSpPr>
          <p:cNvPr id="3" name="文本框 2"/>
          <p:cNvSpPr txBox="1"/>
          <p:nvPr/>
        </p:nvSpPr>
        <p:spPr>
          <a:xfrm>
            <a:off x="4896485" y="1741170"/>
            <a:ext cx="7081520" cy="3969385"/>
          </a:xfrm>
          <a:prstGeom prst="rect">
            <a:avLst/>
          </a:prstGeom>
          <a:noFill/>
        </p:spPr>
        <p:txBody>
          <a:bodyPr wrap="square" rtlCol="0">
            <a:spAutoFit/>
          </a:bodyPr>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语篇类型：记叙文</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主题语境：人与自我     </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话题：</a:t>
            </a:r>
            <a:r>
              <a:rPr lang="en-US" altLang="zh-CN" sz="2800" b="1" dirty="0">
                <a:latin typeface="华文楷体" panose="02010600040101010101" charset="-122"/>
                <a:ea typeface="华文楷体" panose="02010600040101010101" charset="-122"/>
                <a:cs typeface="华文楷体" panose="02010600040101010101" charset="-122"/>
              </a:rPr>
              <a:t>J.K. </a:t>
            </a:r>
            <a:r>
              <a:rPr lang="zh-CN" altLang="en-US" sz="2800" b="1" dirty="0">
                <a:latin typeface="华文楷体" panose="02010600040101010101" charset="-122"/>
                <a:ea typeface="华文楷体" panose="02010600040101010101" charset="-122"/>
                <a:cs typeface="华文楷体" panose="02010600040101010101" charset="-122"/>
              </a:rPr>
              <a:t>罗琳历经经济困境、抑郁等多重逆境，坚持创作《哈利</a:t>
            </a:r>
            <a:r>
              <a:rPr lang="ja-JP" altLang="en-US" sz="2800" b="1" dirty="0">
                <a:latin typeface="华文楷体" panose="02010600040101010101" charset="-122"/>
                <a:ea typeface="华文楷体" panose="02010600040101010101" charset="-122"/>
                <a:cs typeface="华文楷体" panose="02010600040101010101" charset="-122"/>
              </a:rPr>
              <a:t>・</a:t>
            </a:r>
            <a:r>
              <a:rPr lang="zh-CN" altLang="en-US" sz="2800" b="1" dirty="0">
                <a:latin typeface="华文楷体" panose="02010600040101010101" charset="-122"/>
                <a:ea typeface="华文楷体" panose="02010600040101010101" charset="-122"/>
                <a:cs typeface="华文楷体" panose="02010600040101010101" charset="-122"/>
              </a:rPr>
              <a:t>波特》，最终获得全球成功，印证</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逆境考验自我与情感力量</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的人生感悟。</a:t>
            </a:r>
            <a:endParaRPr lang="zh-CN" altLang="en-US" sz="2800" b="1" dirty="0">
              <a:latin typeface="华文楷体" panose="02010600040101010101" charset="-122"/>
              <a:ea typeface="华文楷体" panose="02010600040101010101" charset="-122"/>
              <a:cs typeface="华文楷体" panose="02010600040101010101" charset="-122"/>
            </a:endParaRPr>
          </a:p>
        </p:txBody>
      </p:sp>
      <p:pic>
        <p:nvPicPr>
          <p:cNvPr id="4" name="图片 3"/>
          <p:cNvPicPr/>
          <p:nvPr/>
        </p:nvPicPr>
        <p:blipFill>
          <a:blip r:embed="rId1"/>
          <a:stretch>
            <a:fillRect/>
          </a:stretch>
        </p:blipFill>
        <p:spPr>
          <a:xfrm>
            <a:off x="688975" y="1748155"/>
            <a:ext cx="3674110" cy="3896995"/>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381000" y="3580765"/>
            <a:ext cx="9084310" cy="891540"/>
          </a:xfrm>
          <a:prstGeom prst="rect">
            <a:avLst/>
          </a:prstGeom>
        </p:spPr>
        <p:txBody>
          <a:bodyPr wrap="square">
            <a:spAutoFit/>
          </a:bodyPr>
          <a:p>
            <a:pPr marL="0" indent="0" algn="just" defTabSz="266700">
              <a:lnSpc>
                <a:spcPct val="100000"/>
              </a:lnSpc>
              <a:spcBef>
                <a:spcPct val="0"/>
              </a:spcBef>
              <a:spcAft>
                <a:spcPct val="0"/>
              </a:spcAft>
            </a:pPr>
            <a:r>
              <a:rPr lang="en-US" altLang="zh-CN" sz="2600">
                <a:latin typeface="Times New Roman" panose="02020603050405020304" pitchFamily="18" charset="0"/>
                <a:cs typeface="Times New Roman" panose="02020603050405020304" pitchFamily="18" charset="0"/>
              </a:rPr>
              <a:t>41. A. understands   B. faces         C. overcomes   D. remembers</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00000"/>
              </a:lnSpc>
              <a:spcBef>
                <a:spcPct val="0"/>
              </a:spcBef>
              <a:spcAft>
                <a:spcPct val="0"/>
              </a:spcAft>
            </a:pPr>
            <a:r>
              <a:rPr lang="en-US" altLang="zh-CN" sz="2600">
                <a:latin typeface="Times New Roman" panose="02020603050405020304" pitchFamily="18" charset="0"/>
                <a:cs typeface="Times New Roman" panose="02020603050405020304" pitchFamily="18" charset="0"/>
              </a:rPr>
              <a:t>42. A. efforts            B. struggles  C. reasons         D. strikes</a:t>
            </a:r>
            <a:endParaRPr lang="en-US" altLang="zh-CN" sz="260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34315" y="360796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181610" y="231140"/>
            <a:ext cx="9284335" cy="2491740"/>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zh-CN" sz="2600">
                <a:latin typeface="Times New Roman" panose="02020603050405020304" pitchFamily="18" charset="0"/>
                <a:cs typeface="Times New Roman" panose="02020603050405020304" pitchFamily="18" charset="0"/>
                <a:sym typeface="+mn-ea"/>
              </a:rPr>
              <a:t>“</a:t>
            </a:r>
            <a:r>
              <a:rPr lang="en-US" altLang="zh-CN" sz="2600">
                <a:highlight>
                  <a:srgbClr val="FFFF00"/>
                </a:highlight>
                <a:latin typeface="Times New Roman" panose="02020603050405020304" pitchFamily="18" charset="0"/>
                <a:cs typeface="Times New Roman" panose="02020603050405020304" pitchFamily="18" charset="0"/>
                <a:sym typeface="+mn-ea"/>
              </a:rPr>
              <a:t>You will never truly know yourself, or the strength of your relationships, until both have been tested by adversity.</a:t>
            </a:r>
            <a:r>
              <a:rPr lang="en-US" altLang="zh-CN" sz="2600">
                <a:latin typeface="Times New Roman" panose="02020603050405020304" pitchFamily="18" charset="0"/>
                <a:cs typeface="Times New Roman" panose="02020603050405020304" pitchFamily="18" charset="0"/>
                <a:sym typeface="+mn-ea"/>
              </a:rPr>
              <a:t>” These are the words of J K Rowling, who </a:t>
            </a:r>
            <a:r>
              <a:rPr lang="en-US" altLang="zh-CN" sz="2600" u="sng">
                <a:latin typeface="Times New Roman" panose="02020603050405020304" pitchFamily="18" charset="0"/>
                <a:cs typeface="Times New Roman" panose="02020603050405020304" pitchFamily="18" charset="0"/>
                <a:sym typeface="+mn-ea"/>
              </a:rPr>
              <a:t>41</a:t>
            </a:r>
            <a:r>
              <a:rPr lang="en-US" altLang="zh-CN" sz="2600">
                <a:latin typeface="Times New Roman" panose="02020603050405020304" pitchFamily="18" charset="0"/>
                <a:cs typeface="Times New Roman" panose="02020603050405020304" pitchFamily="18" charset="0"/>
                <a:sym typeface="+mn-ea"/>
              </a:rPr>
              <a:t> adversity in its many forms, having lived through and learned from it herself. A great storyteller, Rowling has experienced personal troubles, </a:t>
            </a:r>
            <a:r>
              <a:rPr lang="en-US" altLang="zh-CN" sz="2600">
                <a:highlight>
                  <a:srgbClr val="FFFF00"/>
                </a:highlight>
                <a:latin typeface="Times New Roman" panose="02020603050405020304" pitchFamily="18" charset="0"/>
                <a:cs typeface="Times New Roman" panose="02020603050405020304" pitchFamily="18" charset="0"/>
                <a:sym typeface="+mn-ea"/>
              </a:rPr>
              <a:t>from</a:t>
            </a:r>
            <a:r>
              <a:rPr lang="en-US" altLang="zh-CN" sz="2600">
                <a:latin typeface="Times New Roman" panose="02020603050405020304" pitchFamily="18" charset="0"/>
                <a:cs typeface="Times New Roman" panose="02020603050405020304" pitchFamily="18" charset="0"/>
                <a:sym typeface="+mn-ea"/>
              </a:rPr>
              <a:t> economic </a:t>
            </a:r>
            <a:r>
              <a:rPr lang="en-US" altLang="zh-CN" sz="2600" u="sng">
                <a:latin typeface="Times New Roman" panose="02020603050405020304" pitchFamily="18" charset="0"/>
                <a:cs typeface="Times New Roman" panose="02020603050405020304" pitchFamily="18" charset="0"/>
                <a:sym typeface="+mn-ea"/>
              </a:rPr>
              <a:t>42</a:t>
            </a:r>
            <a:r>
              <a:rPr lang="en-US" altLang="zh-CN" sz="2600">
                <a:latin typeface="Times New Roman" panose="02020603050405020304" pitchFamily="18" charset="0"/>
                <a:cs typeface="Times New Roman" panose="02020603050405020304" pitchFamily="18" charset="0"/>
                <a:sym typeface="+mn-ea"/>
              </a:rPr>
              <a:t> </a:t>
            </a:r>
            <a:r>
              <a:rPr lang="en-US" altLang="zh-CN" sz="2600">
                <a:highlight>
                  <a:srgbClr val="FFFF00"/>
                </a:highlight>
                <a:latin typeface="Times New Roman" panose="02020603050405020304" pitchFamily="18" charset="0"/>
                <a:cs typeface="Times New Roman" panose="02020603050405020304" pitchFamily="18" charset="0"/>
                <a:sym typeface="+mn-ea"/>
              </a:rPr>
              <a:t>to</a:t>
            </a:r>
            <a:r>
              <a:rPr lang="en-US" altLang="zh-CN" sz="2600">
                <a:latin typeface="Times New Roman" panose="02020603050405020304" pitchFamily="18" charset="0"/>
                <a:cs typeface="Times New Roman" panose="02020603050405020304" pitchFamily="18" charset="0"/>
                <a:sym typeface="+mn-ea"/>
              </a:rPr>
              <a:t> depression, on her road to literary success. </a:t>
            </a:r>
            <a:endParaRPr lang="en-US" altLang="zh-CN" sz="2600">
              <a:solidFill>
                <a:srgbClr val="000000"/>
              </a:solidFill>
              <a:latin typeface="Times New Roman" panose="02020603050405020304"/>
              <a:ea typeface="Times New Roman" panose="02020603050405020304"/>
            </a:endParaRPr>
          </a:p>
        </p:txBody>
      </p:sp>
      <p:pic>
        <p:nvPicPr>
          <p:cNvPr id="16"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3083485" y="402706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文本框 16"/>
          <p:cNvSpPr txBox="1"/>
          <p:nvPr/>
        </p:nvSpPr>
        <p:spPr>
          <a:xfrm>
            <a:off x="3900805" y="2843530"/>
            <a:ext cx="6803390" cy="737235"/>
          </a:xfrm>
          <a:prstGeom prst="rect">
            <a:avLst/>
          </a:prstGeom>
          <a:noFill/>
          <a:ln>
            <a:solidFill>
              <a:schemeClr val="accent2">
                <a:lumMod val="75000"/>
              </a:schemeClr>
            </a:solidFill>
          </a:ln>
          <a:extLst>
            <a:ext uri="{909E8E84-426E-40DD-AFC4-6F175D3DCCD1}">
              <a14:hiddenFill xmlns:a14="http://schemas.microsoft.com/office/drawing/2010/main">
                <a:solidFill>
                  <a:srgbClr val="FFC000"/>
                </a:solidFill>
              </a14:hiddenFill>
            </a:ext>
          </a:extLst>
        </p:spPr>
        <p:txBody>
          <a:bodyPr wrap="square">
            <a:spAutoFit/>
          </a:bodyPr>
          <a:p>
            <a:r>
              <a:rPr lang="zh-CN" altLang="en-US" b="1">
                <a:latin typeface="楷体" panose="02010609060101010101" charset="-122"/>
                <a:ea typeface="楷体" panose="02010609060101010101" charset="-122"/>
                <a:cs typeface="楷体" panose="02010609060101010101" charset="-122"/>
              </a:rPr>
              <a:t>罗琳</a:t>
            </a:r>
            <a:r>
              <a:rPr lang="zh-CN" altLang="en-US" sz="24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深谙</a:t>
            </a:r>
            <a:r>
              <a:rPr lang="en-US" altLang="zh-CN" sz="24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a:t>
            </a:r>
            <a:r>
              <a:rPr lang="zh-CN" altLang="en-US" sz="24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楷体" panose="02010609060101010101" charset="-122"/>
              </a:rPr>
              <a:t>理解</a:t>
            </a:r>
            <a:r>
              <a:rPr lang="zh-CN" altLang="en-US" b="1">
                <a:latin typeface="楷体" panose="02010609060101010101" charset="-122"/>
                <a:ea typeface="楷体" panose="02010609060101010101" charset="-122"/>
                <a:cs typeface="楷体" panose="02010609060101010101" charset="-122"/>
              </a:rPr>
              <a:t>各种形式的逆境（因自身亲历），</a:t>
            </a:r>
            <a:r>
              <a:rPr lang="en-US" altLang="zh-CN" b="1">
                <a:latin typeface="楷体" panose="02010609060101010101" charset="-122"/>
                <a:ea typeface="楷体" panose="02010609060101010101" charset="-122"/>
                <a:cs typeface="楷体" panose="02010609060101010101" charset="-122"/>
              </a:rPr>
              <a:t>understand adversity</a:t>
            </a:r>
            <a:r>
              <a:rPr lang="zh-CN" altLang="en-US" b="1">
                <a:latin typeface="楷体" panose="02010609060101010101" charset="-122"/>
                <a:ea typeface="楷体" panose="02010609060101010101" charset="-122"/>
                <a:cs typeface="楷体" panose="02010609060101010101" charset="-122"/>
              </a:rPr>
              <a:t>契合“从经历中领悟道理”的名言逻辑。</a:t>
            </a:r>
            <a:endParaRPr lang="zh-CN" altLang="en-US" b="1">
              <a:latin typeface="楷体" panose="02010609060101010101" charset="-122"/>
              <a:ea typeface="楷体" panose="02010609060101010101" charset="-122"/>
              <a:cs typeface="楷体" panose="02010609060101010101" charset="-122"/>
            </a:endParaRPr>
          </a:p>
        </p:txBody>
      </p:sp>
      <p:cxnSp>
        <p:nvCxnSpPr>
          <p:cNvPr id="21" name="直接箭头连接符 20"/>
          <p:cNvCxnSpPr/>
          <p:nvPr/>
        </p:nvCxnSpPr>
        <p:spPr>
          <a:xfrm flipH="1">
            <a:off x="1795145" y="1039495"/>
            <a:ext cx="902335" cy="276796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flipH="1">
            <a:off x="1849755" y="1058545"/>
            <a:ext cx="6540500" cy="269430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8047990" y="670560"/>
            <a:ext cx="821690"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
        <p:nvSpPr>
          <p:cNvPr id="23" name="文本框 22"/>
          <p:cNvSpPr txBox="1"/>
          <p:nvPr/>
        </p:nvSpPr>
        <p:spPr>
          <a:xfrm>
            <a:off x="834390" y="4720590"/>
            <a:ext cx="10078085" cy="829945"/>
          </a:xfrm>
          <a:prstGeom prst="rect">
            <a:avLst/>
          </a:prstGeom>
          <a:noFill/>
          <a:ln>
            <a:solidFill>
              <a:schemeClr val="accent2">
                <a:lumMod val="75000"/>
              </a:schemeClr>
            </a:solidFill>
          </a:ln>
          <a:extLst>
            <a:ext uri="{909E8E84-426E-40DD-AFC4-6F175D3DCCD1}">
              <a14:hiddenFill xmlns:a14="http://schemas.microsoft.com/office/drawing/2010/main">
                <a:solidFill>
                  <a:srgbClr val="FFC000"/>
                </a:solidFill>
              </a14:hiddenFill>
            </a:ext>
          </a:extLst>
        </p:spPr>
        <p:txBody>
          <a:bodyPr wrap="square">
            <a:spAutoFit/>
          </a:bodyPr>
          <a:p>
            <a:r>
              <a:rPr lang="en-US" altLang="zh-CN" sz="2400" u="sng">
                <a:latin typeface="Times New Roman" panose="02020603050405020304" pitchFamily="18" charset="0"/>
                <a:cs typeface="Times New Roman" panose="02020603050405020304" pitchFamily="18" charset="0"/>
                <a:sym typeface="+mn-ea"/>
              </a:rPr>
              <a:t>from</a:t>
            </a:r>
            <a:r>
              <a:rPr lang="en-US" altLang="zh-CN" sz="2400">
                <a:latin typeface="Times New Roman" panose="02020603050405020304" pitchFamily="18" charset="0"/>
                <a:cs typeface="Times New Roman" panose="02020603050405020304" pitchFamily="18" charset="0"/>
                <a:sym typeface="+mn-ea"/>
              </a:rPr>
              <a:t> economic</a:t>
            </a:r>
            <a:r>
              <a:rPr lang="en-US" altLang="zh-CN" sz="2400" b="1">
                <a:latin typeface="Times New Roman" panose="02020603050405020304" pitchFamily="18" charset="0"/>
                <a:cs typeface="Times New Roman" panose="02020603050405020304" pitchFamily="18" charset="0"/>
                <a:sym typeface="+mn-ea"/>
              </a:rPr>
              <a:t> 42</a:t>
            </a:r>
            <a:r>
              <a:rPr lang="en-US" altLang="zh-CN" sz="2400">
                <a:latin typeface="Times New Roman" panose="02020603050405020304" pitchFamily="18" charset="0"/>
                <a:cs typeface="Times New Roman" panose="02020603050405020304" pitchFamily="18" charset="0"/>
                <a:sym typeface="+mn-ea"/>
              </a:rPr>
              <a:t> </a:t>
            </a:r>
            <a:r>
              <a:rPr lang="en-US" altLang="zh-CN" sz="2400" u="sng">
                <a:latin typeface="Times New Roman" panose="02020603050405020304" pitchFamily="18" charset="0"/>
                <a:cs typeface="Times New Roman" panose="02020603050405020304" pitchFamily="18" charset="0"/>
              </a:rPr>
              <a:t>to</a:t>
            </a:r>
            <a:r>
              <a:rPr lang="en-US" altLang="zh-CN" sz="2400">
                <a:latin typeface="Times New Roman" panose="02020603050405020304" pitchFamily="18" charset="0"/>
                <a:cs typeface="Times New Roman" panose="02020603050405020304" pitchFamily="18" charset="0"/>
              </a:rPr>
              <a:t> depressi</a:t>
            </a:r>
            <a:r>
              <a:rPr lang="en-US" altLang="zh-CN" sz="2400">
                <a:latin typeface="Times New Roman" panose="02020603050405020304" pitchFamily="18" charset="0"/>
                <a:cs typeface="Times New Roman" panose="02020603050405020304" pitchFamily="18" charset="0"/>
                <a:sym typeface="+mn-ea"/>
              </a:rPr>
              <a:t>on: </a:t>
            </a:r>
            <a:r>
              <a:rPr lang="en-US" altLang="zh-CN" sz="2400" b="1">
                <a:latin typeface="Times New Roman" panose="02020603050405020304" pitchFamily="18" charset="0"/>
                <a:cs typeface="Times New Roman" panose="02020603050405020304" pitchFamily="18" charset="0"/>
                <a:sym typeface="+mn-ea"/>
              </a:rPr>
              <a:t>42</a:t>
            </a:r>
            <a:r>
              <a:rPr lang="zh-CN" altLang="en-US" sz="2400">
                <a:latin typeface="Times New Roman" panose="02020603050405020304" pitchFamily="18" charset="0"/>
                <a:cs typeface="Times New Roman" panose="02020603050405020304" pitchFamily="18" charset="0"/>
                <a:sym typeface="+mn-ea"/>
              </a:rPr>
              <a:t>是前面</a:t>
            </a:r>
            <a:r>
              <a:rPr lang="en-US" altLang="zh-CN" sz="2400">
                <a:latin typeface="Times New Roman" panose="02020603050405020304" pitchFamily="18" charset="0"/>
                <a:cs typeface="Times New Roman" panose="02020603050405020304" pitchFamily="18" charset="0"/>
                <a:sym typeface="+mn-ea"/>
              </a:rPr>
              <a:t>_______________</a:t>
            </a:r>
            <a:r>
              <a:rPr lang="zh-CN" altLang="en-US" sz="2400">
                <a:latin typeface="Times New Roman" panose="02020603050405020304" pitchFamily="18" charset="0"/>
                <a:cs typeface="Times New Roman" panose="02020603050405020304" pitchFamily="18" charset="0"/>
                <a:sym typeface="+mn-ea"/>
              </a:rPr>
              <a:t>的具体内容，与</a:t>
            </a:r>
            <a:r>
              <a:rPr lang="en-US" altLang="zh-CN" sz="2400">
                <a:latin typeface="Times New Roman" panose="02020603050405020304" pitchFamily="18" charset="0"/>
                <a:cs typeface="Times New Roman" panose="02020603050405020304" pitchFamily="18" charset="0"/>
                <a:sym typeface="+mn-ea"/>
              </a:rPr>
              <a:t>to</a:t>
            </a:r>
            <a:r>
              <a:rPr lang="zh-CN" altLang="en-US" sz="2400">
                <a:latin typeface="Times New Roman" panose="02020603050405020304" pitchFamily="18" charset="0"/>
                <a:cs typeface="Times New Roman" panose="02020603050405020304" pitchFamily="18" charset="0"/>
                <a:sym typeface="+mn-ea"/>
              </a:rPr>
              <a:t>后面的</a:t>
            </a:r>
            <a:r>
              <a:rPr lang="en-US" altLang="zh-CN" sz="2400">
                <a:latin typeface="Times New Roman" panose="02020603050405020304" pitchFamily="18" charset="0"/>
                <a:cs typeface="Times New Roman" panose="02020603050405020304" pitchFamily="18" charset="0"/>
                <a:sym typeface="+mn-ea"/>
              </a:rPr>
              <a:t>depression</a:t>
            </a:r>
            <a:r>
              <a:rPr lang="zh-CN" altLang="en-US" sz="2400">
                <a:latin typeface="Times New Roman" panose="02020603050405020304" pitchFamily="18" charset="0"/>
                <a:cs typeface="Times New Roman" panose="02020603050405020304" pitchFamily="18" charset="0"/>
                <a:sym typeface="+mn-ea"/>
              </a:rPr>
              <a:t>呈</a:t>
            </a:r>
            <a:r>
              <a:rPr lang="en-US" altLang="zh-CN" sz="2400">
                <a:latin typeface="Times New Roman" panose="02020603050405020304" pitchFamily="18" charset="0"/>
                <a:cs typeface="Times New Roman" panose="02020603050405020304" pitchFamily="18" charset="0"/>
                <a:sym typeface="+mn-ea"/>
              </a:rPr>
              <a:t>______</a:t>
            </a:r>
            <a:r>
              <a:rPr lang="zh-CN" altLang="en-US" sz="2400">
                <a:latin typeface="Times New Roman" panose="02020603050405020304" pitchFamily="18" charset="0"/>
                <a:cs typeface="Times New Roman" panose="02020603050405020304" pitchFamily="18" charset="0"/>
                <a:sym typeface="+mn-ea"/>
              </a:rPr>
              <a:t>关系</a:t>
            </a:r>
            <a:endParaRPr lang="zh-CN" altLang="en-US" sz="2400" b="1">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24" name="文本框 23"/>
          <p:cNvSpPr txBox="1"/>
          <p:nvPr/>
        </p:nvSpPr>
        <p:spPr>
          <a:xfrm>
            <a:off x="6175375" y="4720590"/>
            <a:ext cx="2629535" cy="460375"/>
          </a:xfrm>
          <a:prstGeom prst="rect">
            <a:avLst/>
          </a:prstGeom>
          <a:noFill/>
        </p:spPr>
        <p:txBody>
          <a:bodyPr wrap="square" rtlCol="0">
            <a:spAutoFit/>
          </a:bodyPr>
          <a:p>
            <a:r>
              <a:rPr lang="en-US" altLang="zh-CN" sz="2400" b="1">
                <a:solidFill>
                  <a:srgbClr val="C00000"/>
                </a:solidFill>
                <a:latin typeface="Times New Roman" panose="02020603050405020304" pitchFamily="18" charset="0"/>
                <a:cs typeface="Times New Roman" panose="02020603050405020304" pitchFamily="18" charset="0"/>
                <a:sym typeface="+mn-ea"/>
              </a:rPr>
              <a:t>personal troubles</a:t>
            </a:r>
            <a:endParaRPr lang="en-US" altLang="zh-CN" sz="2400" b="1">
              <a:solidFill>
                <a:srgbClr val="C00000"/>
              </a:solidFill>
              <a:latin typeface="Times New Roman" panose="02020603050405020304" pitchFamily="18" charset="0"/>
              <a:cs typeface="Times New Roman" panose="02020603050405020304" pitchFamily="18" charset="0"/>
              <a:sym typeface="+mn-ea"/>
            </a:endParaRPr>
          </a:p>
        </p:txBody>
      </p:sp>
      <p:sp>
        <p:nvSpPr>
          <p:cNvPr id="25" name="文本框 24"/>
          <p:cNvSpPr txBox="1"/>
          <p:nvPr/>
        </p:nvSpPr>
        <p:spPr>
          <a:xfrm>
            <a:off x="3655695" y="5090160"/>
            <a:ext cx="1007745" cy="460375"/>
          </a:xfrm>
          <a:prstGeom prst="rect">
            <a:avLst/>
          </a:prstGeom>
          <a:noFill/>
        </p:spPr>
        <p:txBody>
          <a:bodyPr wrap="square" rtlCol="0">
            <a:spAutoFit/>
          </a:bodyPr>
          <a:p>
            <a:r>
              <a:rPr lang="zh-CN" altLang="en-US" sz="2400" b="1">
                <a:solidFill>
                  <a:srgbClr val="C00000"/>
                </a:solidFill>
                <a:latin typeface="Times New Roman" panose="02020603050405020304" pitchFamily="18" charset="0"/>
                <a:cs typeface="Times New Roman" panose="02020603050405020304" pitchFamily="18" charset="0"/>
                <a:sym typeface="+mn-ea"/>
              </a:rPr>
              <a:t>并列</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p:txBody>
      </p:sp>
      <p:sp>
        <p:nvSpPr>
          <p:cNvPr id="26" name="文本框 25"/>
          <p:cNvSpPr txBox="1"/>
          <p:nvPr/>
        </p:nvSpPr>
        <p:spPr>
          <a:xfrm>
            <a:off x="1522095" y="5678805"/>
            <a:ext cx="8071485" cy="471170"/>
          </a:xfrm>
          <a:prstGeom prst="rect">
            <a:avLst/>
          </a:prstGeom>
          <a:solidFill>
            <a:srgbClr val="FFC000"/>
          </a:solidFill>
          <a:ln>
            <a:solidFill>
              <a:schemeClr val="accent2">
                <a:lumMod val="75000"/>
              </a:schemeClr>
            </a:solidFill>
          </a:ln>
        </p:spPr>
        <p:txBody>
          <a:bodyPr wrap="square">
            <a:noAutofit/>
          </a:bodyPr>
          <a:p>
            <a:pPr marL="0" indent="0">
              <a:lnSpc>
                <a:spcPct val="100000"/>
              </a:lnSpc>
              <a:spcBef>
                <a:spcPct val="0"/>
              </a:spcBef>
              <a:spcAft>
                <a:spcPct val="0"/>
              </a:spcAft>
            </a:pPr>
            <a:r>
              <a:rPr lang="en-US" altLang="zh-CN" sz="2500">
                <a:latin typeface="Times New Roman" panose="02020603050405020304" pitchFamily="18" charset="0"/>
                <a:cs typeface="Times New Roman" panose="02020603050405020304" pitchFamily="18" charset="0"/>
              </a:rPr>
              <a:t>economic struggles: </a:t>
            </a:r>
            <a:r>
              <a:rPr lang="en-US" altLang="zh-CN" sz="2500">
                <a:latin typeface="楷体" panose="02010609060101010101" charset="-122"/>
                <a:ea typeface="楷体" panose="02010609060101010101" charset="-122"/>
                <a:cs typeface="楷体" panose="02010609060101010101" charset="-122"/>
              </a:rPr>
              <a:t>(</a:t>
            </a:r>
            <a:r>
              <a:rPr lang="zh-CN" altLang="en-US" sz="2500">
                <a:latin typeface="楷体" panose="02010609060101010101" charset="-122"/>
                <a:ea typeface="楷体" panose="02010609060101010101" charset="-122"/>
                <a:cs typeface="楷体" panose="02010609060101010101" charset="-122"/>
              </a:rPr>
              <a:t>固定搭配</a:t>
            </a:r>
            <a:r>
              <a:rPr lang="en-US" altLang="zh-CN" sz="2500">
                <a:latin typeface="楷体" panose="02010609060101010101" charset="-122"/>
                <a:ea typeface="楷体" panose="02010609060101010101" charset="-122"/>
                <a:cs typeface="楷体" panose="02010609060101010101" charset="-122"/>
              </a:rPr>
              <a:t>)</a:t>
            </a:r>
            <a:r>
              <a:rPr lang="zh-CN" altLang="en-US" sz="2500">
                <a:latin typeface="楷体" panose="02010609060101010101" charset="-122"/>
                <a:ea typeface="楷体" panose="02010609060101010101" charset="-122"/>
                <a:cs typeface="楷体" panose="02010609060101010101" charset="-122"/>
              </a:rPr>
              <a:t>经济困顿、经济上的挣扎</a:t>
            </a:r>
            <a:endParaRPr lang="zh-CN" altLang="en-US" sz="25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17" grpId="0" bldLvl="0" animBg="1"/>
      <p:bldP spid="17" grpId="1" animBg="1"/>
      <p:bldP spid="23" grpId="0" bldLvl="0" animBg="1"/>
      <p:bldP spid="23" grpId="1" animBg="1"/>
      <p:bldP spid="24" grpId="0"/>
      <p:bldP spid="24" grpId="1"/>
      <p:bldP spid="25" grpId="0"/>
      <p:bldP spid="25" grpId="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35" y="74295"/>
            <a:ext cx="12056745" cy="11355070"/>
          </a:xfrm>
          <a:prstGeom prst="rect">
            <a:avLst/>
          </a:prstGeom>
        </p:spPr>
        <p:txBody>
          <a:bodyPr wrap="square">
            <a:noAutofit/>
          </a:bodyPr>
          <a:lstStyle/>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Tired of feeling worn out after a trip? You’re not alone. A quiet travel change is on the way for2026, where rest, choice, and real connection matter more than busy plans—known as “travel with intention”.</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Comfort in What You Know</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Long trips often make known things more attractive than new ones. A 2025 study by the Global Travel Association shows that almost 48% of travelers now like to cook their own meals during holidays, not just to save money, but to keep a normal and comforting daily life. Because of this, a new idea, “hushpitality”—mixing “hush” and “hospitality”—is becoming popular. Hotels now say that peace and quiet are their main attraction.</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The Need for Control</a:t>
            </a:r>
            <a:endParaRPr lang="en-US" altLang="zh-CN" sz="2400" b="1">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The return of the road trip shows another strong wish—control. A study by Travel Insights found that 62% of young people like trips they plan themselves more than ready-made tours, valuing the freedom to decide when to stop or where to eat. Today’s travelers see themselves more as active planners and creators of their trips, not just tourists following a guide.</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a:t>
            </a:r>
            <a:r>
              <a:rPr lang="en-US" altLang="zh-CN" sz="2400" b="1">
                <a:solidFill>
                  <a:srgbClr val="000000"/>
                </a:solidFill>
                <a:latin typeface="Times New Roman" panose="02020603050405020304"/>
                <a:ea typeface="Times New Roman" panose="02020603050405020304"/>
              </a:rPr>
              <a:t>Connection Without Pressure</a:t>
            </a:r>
            <a:endParaRPr lang="en-US" altLang="zh-CN" sz="2400" b="1">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Wanting control does not mean being alone. More and more families are purposefully looking for good time together in places like quiet beach houses or national parks, staying away from phones and computers on purpose. This thoughtful way, often called a “whycation”, means the goal of the trip decides the place. In the same way, connection can also mean finding time for yourself through quiet and personal space.</a:t>
            </a:r>
            <a:endParaRPr lang="en-US" altLang="zh-CN" sz="2400">
              <a:solidFill>
                <a:srgbClr val="000000"/>
              </a:solidFill>
              <a:latin typeface="Times New Roman" panose="02020603050405020304"/>
              <a:ea typeface="Times New Roman" panose="02020603050405020304"/>
            </a:endParaRPr>
          </a:p>
          <a:p>
            <a:pPr indent="139065" algn="just" defTabSz="266700" fontAlgn="ctr">
              <a:lnSpc>
                <a:spcPts val="2300"/>
              </a:lnSpc>
              <a:spcBef>
                <a:spcPct val="0"/>
              </a:spcBef>
              <a:spcAft>
                <a:spcPct val="0"/>
              </a:spcAft>
            </a:pPr>
            <a:r>
              <a:rPr lang="en-US" altLang="zh-CN" sz="2400">
                <a:solidFill>
                  <a:srgbClr val="000000"/>
                </a:solidFill>
                <a:latin typeface="Times New Roman" panose="02020603050405020304"/>
                <a:ea typeface="Times New Roman" panose="02020603050405020304"/>
              </a:rPr>
              <a:t>        In short, the perfect holiday for 2026 is slow and helps you feel better. Choosing known hotels or relaxing by the pool isn’t boring, but a move toward more meaningful travel.</a:t>
            </a:r>
            <a:endParaRPr lang="en-US" altLang="zh-CN" sz="2400">
              <a:solidFill>
                <a:srgbClr val="000000"/>
              </a:solidFill>
              <a:latin typeface="Times New Roman" panose="02020603050405020304"/>
              <a:ea typeface="Times New Roman" panose="02020603050405020304"/>
            </a:endParaRPr>
          </a:p>
        </p:txBody>
      </p:sp>
      <p:sp>
        <p:nvSpPr>
          <p:cNvPr id="2" name="矩形: 圆角 5"/>
          <p:cNvSpPr/>
          <p:nvPr>
            <p:custDataLst>
              <p:tags r:id="rId1"/>
            </p:custDataLst>
          </p:nvPr>
        </p:nvSpPr>
        <p:spPr>
          <a:xfrm>
            <a:off x="1137920" y="337185"/>
            <a:ext cx="7598410" cy="43561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a:t>
            </a:r>
            <a:r>
              <a:rPr lang="en-US" altLang="zh-CN" sz="2400" b="1" dirty="0">
                <a:solidFill>
                  <a:schemeClr val="tx1"/>
                </a:solidFill>
                <a:highlight>
                  <a:srgbClr val="000000">
                    <a:alpha val="0"/>
                  </a:srgbClr>
                </a:highlight>
                <a:latin typeface="华文楷体" panose="02010600040101010101" charset="-122"/>
                <a:ea typeface="华文楷体" panose="02010600040101010101" charset="-122"/>
                <a:cs typeface="华文楷体" panose="02010600040101010101" charset="-122"/>
                <a:sym typeface="+mn-ea"/>
              </a:rPr>
              <a:t>: </a:t>
            </a:r>
            <a:r>
              <a:rPr lang="en-US" sz="2400" b="1" dirty="0">
                <a:solidFill>
                  <a:srgbClr val="002060"/>
                </a:solidFill>
                <a:latin typeface="华文楷体" panose="02010600040101010101" charset="-122"/>
                <a:ea typeface="华文楷体" panose="02010600040101010101" charset="-122"/>
                <a:cs typeface="华文楷体" panose="02010600040101010101" charset="-122"/>
                <a:sym typeface="+mn-ea"/>
              </a:rPr>
              <a:t>Lead in the topic—</a:t>
            </a:r>
            <a:r>
              <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rPr>
              <a:t>travel with intention</a:t>
            </a:r>
            <a:endParaRPr lang="en-US" altLang="zh-CN"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7" name="矩形: 圆角 5"/>
          <p:cNvSpPr/>
          <p:nvPr>
            <p:custDataLst>
              <p:tags r:id="rId2"/>
            </p:custDataLst>
          </p:nvPr>
        </p:nvSpPr>
        <p:spPr>
          <a:xfrm>
            <a:off x="1137920" y="6226810"/>
            <a:ext cx="7651750" cy="43561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1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P5</a:t>
            </a:r>
            <a:r>
              <a:rPr lang="en-US" altLang="zh-CN" sz="2400" b="1"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en-US" sz="2400" b="1" dirty="0">
                <a:solidFill>
                  <a:srgbClr val="002060"/>
                </a:solidFill>
                <a:latin typeface="华文楷体" panose="02010600040101010101" charset="-122"/>
                <a:ea typeface="华文楷体" panose="02010600040101010101" charset="-122"/>
                <a:cs typeface="华文楷体" panose="02010600040101010101" charset="-122"/>
                <a:sym typeface="+mn-ea"/>
              </a:rPr>
              <a:t>Conclusion (In short, ……)</a:t>
            </a:r>
            <a:endParaRPr lang="en-US" sz="2400" b="1" dirty="0">
              <a:solidFill>
                <a:srgbClr val="002060"/>
              </a:solidFill>
              <a:latin typeface="华文楷体" panose="02010600040101010101" charset="-122"/>
              <a:ea typeface="华文楷体" panose="02010600040101010101" charset="-122"/>
              <a:cs typeface="华文楷体" panose="02010600040101010101" charset="-122"/>
              <a:sym typeface="+mn-ea"/>
            </a:endParaRPr>
          </a:p>
        </p:txBody>
      </p:sp>
      <p:sp>
        <p:nvSpPr>
          <p:cNvPr id="8" name="矩形: 圆角 5"/>
          <p:cNvSpPr/>
          <p:nvPr>
            <p:custDataLst>
              <p:tags r:id="rId3"/>
            </p:custDataLst>
          </p:nvPr>
        </p:nvSpPr>
        <p:spPr>
          <a:xfrm>
            <a:off x="4863465" y="2004695"/>
            <a:ext cx="6030595" cy="1572260"/>
          </a:xfrm>
          <a:prstGeom prst="roundRect">
            <a:avLst/>
          </a:prstGeom>
          <a:solidFill>
            <a:srgbClr val="ECF4E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nSpc>
                <a:spcPct val="13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P1</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rPr>
              <a:t>Comfort in What You Know</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 (subtitle)</a:t>
            </a:r>
            <a:endPar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a:p>
            <a:pPr>
              <a:lnSpc>
                <a:spcPct val="13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P2</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rPr>
              <a:t>The Need for Control</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 (subtitle)</a:t>
            </a:r>
            <a:endPar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a:p>
            <a:pPr>
              <a:lnSpc>
                <a:spcPct val="130000"/>
              </a:lnSpc>
            </a:pPr>
            <a:r>
              <a:rPr lang="en-US" altLang="zh-CN" sz="2400" b="1" dirty="0">
                <a:solidFill>
                  <a:schemeClr val="tx1"/>
                </a:solidFill>
                <a:highlight>
                  <a:srgbClr val="FFFF00"/>
                </a:highlight>
                <a:latin typeface="华文楷体" panose="02010600040101010101" charset="-122"/>
                <a:ea typeface="华文楷体" panose="02010600040101010101" charset="-122"/>
                <a:cs typeface="华文楷体" panose="02010600040101010101" charset="-122"/>
                <a:sym typeface="+mn-ea"/>
              </a:rPr>
              <a:t>P3</a:t>
            </a:r>
            <a:r>
              <a:rPr lang="en-US" altLang="zh-CN" sz="2400" dirty="0">
                <a:solidFill>
                  <a:schemeClr val="tx1"/>
                </a:solidFill>
                <a:latin typeface="华文楷体" panose="02010600040101010101" charset="-122"/>
                <a:ea typeface="华文楷体" panose="02010600040101010101" charset="-122"/>
                <a:cs typeface="华文楷体" panose="02010600040101010101" charset="-122"/>
                <a:sym typeface="+mn-ea"/>
              </a:rPr>
              <a:t>: </a:t>
            </a:r>
            <a:r>
              <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rPr>
              <a:t>Connection Without Pressure</a:t>
            </a:r>
            <a:r>
              <a:rPr lang="en-US" altLang="zh-CN" sz="2400" b="1" dirty="0">
                <a:solidFill>
                  <a:srgbClr val="0070C0"/>
                </a:solidFill>
                <a:latin typeface="华文楷体" panose="02010600040101010101" charset="-122"/>
                <a:ea typeface="华文楷体" panose="02010600040101010101" charset="-122"/>
                <a:cs typeface="华文楷体" panose="02010600040101010101" charset="-122"/>
                <a:sym typeface="+mn-ea"/>
              </a:rPr>
              <a:t> (subtitle)</a:t>
            </a:r>
            <a:endParaRPr lang="zh-CN" altLang="en-US" sz="2400" b="1" dirty="0">
              <a:solidFill>
                <a:srgbClr val="0070C0"/>
              </a:solidFill>
              <a:latin typeface="华文楷体" panose="02010600040101010101" charset="-122"/>
              <a:ea typeface="华文楷体" panose="02010600040101010101" charset="-122"/>
              <a:cs typeface="华文楷体" panose="02010600040101010101"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80060" y="2660650"/>
            <a:ext cx="10196195" cy="3489325"/>
          </a:xfrm>
          <a:prstGeom prst="rect">
            <a:avLst/>
          </a:prstGeom>
        </p:spPr>
        <p:txBody>
          <a:bodyPr wrap="square">
            <a:spAutoFit/>
          </a:bodyPr>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43 A. delayed           B. taught               C. began               D. finished</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44 A. created            B. designed           C. discovered       D. invented</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45 A. share               B. provide             C. equip                D. present</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46 A. concentration  B. determination   C. contribution     D. description</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47 A. talking about   B. giving in           C. working out     D. turning to</a:t>
            </a:r>
            <a:endParaRPr lang="en-US" altLang="zh-CN" sz="260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5641900" y="292724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181610" y="231140"/>
            <a:ext cx="11098530" cy="2091690"/>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zh-CN" sz="2600">
                <a:latin typeface="Times New Roman" panose="02020603050405020304" pitchFamily="18" charset="0"/>
                <a:cs typeface="Times New Roman" panose="02020603050405020304" pitchFamily="18" charset="0"/>
                <a:sym typeface="+mn-ea"/>
              </a:rPr>
              <a:t> </a:t>
            </a:r>
            <a:r>
              <a:rPr lang="en-US" altLang="zh-CN" sz="2600">
                <a:solidFill>
                  <a:srgbClr val="000000"/>
                </a:solidFill>
                <a:latin typeface="Times New Roman" panose="02020603050405020304"/>
                <a:ea typeface="Times New Roman" panose="02020603050405020304"/>
              </a:rPr>
              <a:t>However, it was in this helpless space that Rowling </a:t>
            </a:r>
            <a:r>
              <a:rPr lang="en-US" altLang="zh-CN" sz="2600" u="sng">
                <a:solidFill>
                  <a:srgbClr val="000000"/>
                </a:solidFill>
                <a:latin typeface="Times New Roman" panose="02020603050405020304"/>
                <a:ea typeface="Times New Roman" panose="02020603050405020304"/>
              </a:rPr>
              <a:t>43</a:t>
            </a:r>
            <a:r>
              <a:rPr lang="en-US" altLang="zh-CN" sz="2600">
                <a:solidFill>
                  <a:srgbClr val="000000"/>
                </a:solidFill>
                <a:latin typeface="Times New Roman" panose="02020603050405020304"/>
                <a:ea typeface="Times New Roman" panose="02020603050405020304"/>
              </a:rPr>
              <a:t> writing her first novel. It struck Rowling that the magical story of Harry Potter could be </a:t>
            </a:r>
            <a:r>
              <a:rPr lang="en-US" altLang="zh-CN" sz="2600" u="sng">
                <a:solidFill>
                  <a:srgbClr val="000000"/>
                </a:solidFill>
                <a:latin typeface="Times New Roman" panose="02020603050405020304"/>
                <a:ea typeface="Times New Roman" panose="02020603050405020304"/>
              </a:rPr>
              <a:t>44</a:t>
            </a:r>
            <a:r>
              <a:rPr lang="en-US" altLang="zh-CN" sz="2600">
                <a:solidFill>
                  <a:srgbClr val="000000"/>
                </a:solidFill>
                <a:latin typeface="Times New Roman" panose="02020603050405020304"/>
                <a:ea typeface="Times New Roman" panose="02020603050405020304"/>
              </a:rPr>
              <a:t> while she was on a train journey.With the story growing, Rowling had a dream—to </a:t>
            </a:r>
            <a:r>
              <a:rPr lang="en-US" altLang="zh-CN" sz="2600" u="sng">
                <a:solidFill>
                  <a:srgbClr val="000000"/>
                </a:solidFill>
                <a:latin typeface="Times New Roman" panose="02020603050405020304"/>
                <a:ea typeface="Times New Roman" panose="02020603050405020304"/>
              </a:rPr>
              <a:t>45</a:t>
            </a:r>
            <a:r>
              <a:rPr lang="en-US" altLang="zh-CN" sz="2600">
                <a:solidFill>
                  <a:srgbClr val="000000"/>
                </a:solidFill>
                <a:latin typeface="Times New Roman" panose="02020603050405020304"/>
                <a:ea typeface="Times New Roman" panose="02020603050405020304"/>
              </a:rPr>
              <a:t> this story with readers, both young and old. With great </a:t>
            </a:r>
            <a:r>
              <a:rPr lang="en-US" altLang="zh-CN" sz="2600" u="sng">
                <a:solidFill>
                  <a:srgbClr val="000000"/>
                </a:solidFill>
                <a:latin typeface="Times New Roman" panose="02020603050405020304"/>
                <a:ea typeface="Times New Roman" panose="02020603050405020304"/>
              </a:rPr>
              <a:t>46</a:t>
            </a:r>
            <a:r>
              <a:rPr lang="en-US" altLang="zh-CN" sz="2600">
                <a:solidFill>
                  <a:srgbClr val="000000"/>
                </a:solidFill>
                <a:latin typeface="Times New Roman" panose="02020603050405020304"/>
                <a:ea typeface="Times New Roman" panose="02020603050405020304"/>
              </a:rPr>
              <a:t>, Rowling spent hours in nearby cafes enthusiastically </a:t>
            </a:r>
            <a:r>
              <a:rPr lang="en-US" altLang="zh-CN" sz="2600" u="sng">
                <a:solidFill>
                  <a:srgbClr val="000000"/>
                </a:solidFill>
                <a:latin typeface="Times New Roman" panose="02020603050405020304"/>
                <a:ea typeface="Times New Roman" panose="02020603050405020304"/>
              </a:rPr>
              <a:t>47</a:t>
            </a:r>
            <a:r>
              <a:rPr lang="en-US" altLang="zh-CN" sz="2600">
                <a:solidFill>
                  <a:srgbClr val="000000"/>
                </a:solidFill>
                <a:latin typeface="Times New Roman" panose="02020603050405020304"/>
                <a:ea typeface="Times New Roman" panose="02020603050405020304"/>
              </a:rPr>
              <a:t> her story—her daughter in her baby carriage nearby.</a:t>
            </a:r>
            <a:endParaRPr lang="en-US" altLang="zh-CN" sz="2600">
              <a:solidFill>
                <a:srgbClr val="000000"/>
              </a:solidFill>
              <a:latin typeface="Times New Roman" panose="02020603050405020304"/>
              <a:ea typeface="Times New Roman" panose="02020603050405020304"/>
            </a:endParaRPr>
          </a:p>
        </p:txBody>
      </p:sp>
      <p:pic>
        <p:nvPicPr>
          <p:cNvPr id="16"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87655" y="360796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直接箭头连接符 20"/>
          <p:cNvCxnSpPr/>
          <p:nvPr/>
        </p:nvCxnSpPr>
        <p:spPr>
          <a:xfrm flipH="1">
            <a:off x="6667500" y="687705"/>
            <a:ext cx="3041650" cy="232981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18" name="直接箭头连接符 17"/>
          <p:cNvCxnSpPr/>
          <p:nvPr/>
        </p:nvCxnSpPr>
        <p:spPr>
          <a:xfrm flipH="1">
            <a:off x="1845945" y="1049020"/>
            <a:ext cx="2498725" cy="27305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9709150" y="299085"/>
            <a:ext cx="140271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
        <p:nvSpPr>
          <p:cNvPr id="24" name="文本框 23"/>
          <p:cNvSpPr txBox="1"/>
          <p:nvPr/>
        </p:nvSpPr>
        <p:spPr>
          <a:xfrm>
            <a:off x="1341755" y="3856355"/>
            <a:ext cx="4599305" cy="445135"/>
          </a:xfrm>
          <a:prstGeom prst="rect">
            <a:avLst/>
          </a:prstGeom>
          <a:noFill/>
        </p:spPr>
        <p:txBody>
          <a:bodyPr wrap="square" rtlCol="0">
            <a:spAutoFit/>
          </a:bodyPr>
          <a:p>
            <a:r>
              <a:rPr lang="en-US" altLang="zh-CN" sz="2300" b="1">
                <a:solidFill>
                  <a:srgbClr val="C00000"/>
                </a:solidFill>
                <a:latin typeface="Times New Roman" panose="02020603050405020304" pitchFamily="18" charset="0"/>
                <a:cs typeface="Times New Roman" panose="02020603050405020304" pitchFamily="18" charset="0"/>
                <a:sym typeface="+mn-ea"/>
              </a:rPr>
              <a:t>create a story</a:t>
            </a:r>
            <a:r>
              <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rPr>
              <a:t>为文学创作常用搭配</a:t>
            </a:r>
            <a:endPar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endParaRPr>
          </a:p>
        </p:txBody>
      </p:sp>
      <p:sp>
        <p:nvSpPr>
          <p:cNvPr id="26" name="文本框 25"/>
          <p:cNvSpPr txBox="1"/>
          <p:nvPr/>
        </p:nvSpPr>
        <p:spPr>
          <a:xfrm>
            <a:off x="5308600" y="5970270"/>
            <a:ext cx="3265170" cy="706755"/>
          </a:xfrm>
          <a:prstGeom prst="rect">
            <a:avLst/>
          </a:prstGeom>
          <a:solidFill>
            <a:srgbClr val="FFC000"/>
          </a:solidFill>
          <a:ln>
            <a:solidFill>
              <a:schemeClr val="accent2">
                <a:lumMod val="75000"/>
              </a:schemeClr>
            </a:solidFill>
          </a:ln>
        </p:spPr>
        <p:txBody>
          <a:bodyPr wrap="square">
            <a:noAutofit/>
          </a:bodyPr>
          <a:p>
            <a:pPr marL="0" indent="0">
              <a:lnSpc>
                <a:spcPct val="100000"/>
              </a:lnSpc>
              <a:spcBef>
                <a:spcPct val="0"/>
              </a:spcBef>
              <a:spcAft>
                <a:spcPct val="0"/>
              </a:spcAft>
            </a:pPr>
            <a:r>
              <a:rPr lang="en-US" altLang="zh-CN" sz="2400">
                <a:latin typeface="Times New Roman" panose="02020603050405020304" pitchFamily="18" charset="0"/>
                <a:cs typeface="Times New Roman" panose="02020603050405020304" pitchFamily="18" charset="0"/>
              </a:rPr>
              <a:t>work out: </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固定搭配</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此处</a:t>
            </a:r>
            <a:endParaRPr lang="zh-CN" altLang="en-US" sz="2000">
              <a:latin typeface="楷体" panose="02010609060101010101" charset="-122"/>
              <a:ea typeface="楷体" panose="02010609060101010101" charset="-122"/>
              <a:cs typeface="楷体" panose="02010609060101010101" charset="-122"/>
            </a:endParaRPr>
          </a:p>
          <a:p>
            <a:pPr marL="0" indent="0">
              <a:lnSpc>
                <a:spcPct val="100000"/>
              </a:lnSpc>
              <a:spcBef>
                <a:spcPct val="0"/>
              </a:spcBef>
              <a:spcAft>
                <a:spcPct val="0"/>
              </a:spcAft>
            </a:pPr>
            <a:r>
              <a:rPr lang="zh-CN" altLang="en-US" sz="2000">
                <a:latin typeface="楷体" panose="02010609060101010101" charset="-122"/>
                <a:ea typeface="楷体" panose="02010609060101010101" charset="-122"/>
                <a:cs typeface="楷体" panose="02010609060101010101" charset="-122"/>
              </a:rPr>
              <a:t>表示构思、创作、打磨故事</a:t>
            </a:r>
            <a:endParaRPr lang="zh-CN" altLang="en-US" sz="2000">
              <a:latin typeface="楷体" panose="02010609060101010101" charset="-122"/>
              <a:ea typeface="楷体" panose="02010609060101010101" charset="-122"/>
              <a:cs typeface="楷体" panose="02010609060101010101" charset="-122"/>
            </a:endParaRPr>
          </a:p>
        </p:txBody>
      </p:sp>
      <p:pic>
        <p:nvPicPr>
          <p:cNvPr id="2"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87655" y="430138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3201595" y="4958614"/>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5721275" y="561202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3201670" y="687705"/>
            <a:ext cx="4368800"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
        <p:nvSpPr>
          <p:cNvPr id="6" name="矩形 5"/>
          <p:cNvSpPr/>
          <p:nvPr/>
        </p:nvSpPr>
        <p:spPr>
          <a:xfrm>
            <a:off x="274955" y="1514475"/>
            <a:ext cx="172910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cxnSp>
        <p:nvCxnSpPr>
          <p:cNvPr id="8" name="直接箭头连接符 7"/>
          <p:cNvCxnSpPr/>
          <p:nvPr/>
        </p:nvCxnSpPr>
        <p:spPr>
          <a:xfrm>
            <a:off x="688340" y="1902460"/>
            <a:ext cx="709930" cy="253936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1196975" y="4630420"/>
            <a:ext cx="2004695" cy="445135"/>
          </a:xfrm>
          <a:prstGeom prst="rect">
            <a:avLst/>
          </a:prstGeom>
          <a:noFill/>
        </p:spPr>
        <p:txBody>
          <a:bodyPr wrap="square" rtlCol="0">
            <a:spAutoFit/>
          </a:bodyPr>
          <a:p>
            <a:r>
              <a:rPr lang="en-US" sz="2300" b="1">
                <a:solidFill>
                  <a:srgbClr val="C00000"/>
                </a:solidFill>
                <a:latin typeface="Times New Roman" panose="02020603050405020304" pitchFamily="18" charset="0"/>
                <a:cs typeface="Times New Roman" panose="02020603050405020304" pitchFamily="18" charset="0"/>
                <a:sym typeface="+mn-ea"/>
              </a:rPr>
              <a:t>share with sb.</a:t>
            </a:r>
            <a:endParaRPr 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 fill="hold"/>
                                        <p:tgtEl>
                                          <p:spTgt spid="2"/>
                                        </p:tgtEl>
                                        <p:attrNameLst>
                                          <p:attrName>ppt_x</p:attrName>
                                        </p:attrNameLst>
                                      </p:cBhvr>
                                      <p:tavLst>
                                        <p:tav tm="0">
                                          <p:val>
                                            <p:strVal val="#ppt_x"/>
                                          </p:val>
                                        </p:tav>
                                        <p:tav tm="100000">
                                          <p:val>
                                            <p:strVal val="#ppt_x"/>
                                          </p:val>
                                        </p:tav>
                                      </p:tavLst>
                                    </p:anim>
                                    <p:anim calcmode="lin" valueType="num">
                                      <p:cBhvr additive="base">
                                        <p:cTn id="4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4" grpId="0"/>
      <p:bldP spid="24" grpId="1"/>
      <p:bldP spid="26" grpId="0" bldLvl="0" animBg="1"/>
      <p:bldP spid="26" grpId="1" animBg="1"/>
      <p:bldP spid="5" grpId="0" bldLvl="0" animBg="1"/>
      <p:bldP spid="5" grpId="1" animBg="1"/>
      <p:bldP spid="6" grpId="0" bldLvl="0" animBg="1"/>
      <p:bldP spid="6" grpId="1" animBg="1"/>
      <p:bldP spid="9" grpId="0"/>
      <p:bldP spid="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80060" y="2491740"/>
            <a:ext cx="10196195" cy="4169410"/>
          </a:xfrm>
          <a:prstGeom prst="rect">
            <a:avLst/>
          </a:prstGeom>
        </p:spPr>
        <p:txBody>
          <a:bodyPr wrap="square">
            <a:spAutoFit/>
          </a:bodyPr>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48A. librarians      B. printers               C. friends              D. publishers</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49A. revised          B. recommended    C. recognized        D. refused</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50A. thumbs          B. hands                  C. fingers              D. arms</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51A. global            B. social                  C. limited              D. formal</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52A. products        B. projects               C. works                D. series</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53A. established    B. regarded              C. presented          D. saw</a:t>
            </a:r>
            <a:endParaRPr lang="en-US" altLang="zh-CN" sz="2600">
              <a:latin typeface="Times New Roman" panose="02020603050405020304" pitchFamily="18" charset="0"/>
              <a:cs typeface="Times New Roman" panose="02020603050405020304" pitchFamily="18" charset="0"/>
            </a:endParaRPr>
          </a:p>
        </p:txBody>
      </p:sp>
      <p:sp>
        <p:nvSpPr>
          <p:cNvPr id="26" name="文本框 25"/>
          <p:cNvSpPr txBox="1"/>
          <p:nvPr/>
        </p:nvSpPr>
        <p:spPr>
          <a:xfrm>
            <a:off x="480060" y="4441825"/>
            <a:ext cx="6432550" cy="379095"/>
          </a:xfrm>
          <a:prstGeom prst="rect">
            <a:avLst/>
          </a:prstGeom>
          <a:solidFill>
            <a:srgbClr val="FFC000"/>
          </a:solidFill>
          <a:ln>
            <a:solidFill>
              <a:schemeClr val="accent2">
                <a:lumMod val="75000"/>
              </a:schemeClr>
            </a:solidFill>
          </a:ln>
        </p:spPr>
        <p:txBody>
          <a:bodyPr wrap="square">
            <a:noAutofit/>
          </a:bodyPr>
          <a:p>
            <a:pPr marL="0" indent="0">
              <a:lnSpc>
                <a:spcPct val="100000"/>
              </a:lnSpc>
              <a:spcBef>
                <a:spcPct val="0"/>
              </a:spcBef>
              <a:spcAft>
                <a:spcPct val="0"/>
              </a:spcAft>
            </a:pPr>
            <a:r>
              <a:rPr lang="en-US" altLang="zh-CN" sz="2400">
                <a:latin typeface="Times New Roman" panose="02020603050405020304" pitchFamily="18" charset="0"/>
                <a:cs typeface="Times New Roman" panose="02020603050405020304" pitchFamily="18" charset="0"/>
              </a:rPr>
              <a:t>give sb. the thumb up: </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固定搭配</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认可、赞许、通过</a:t>
            </a:r>
            <a:endParaRPr lang="zh-CN" altLang="en-US" sz="2000">
              <a:latin typeface="楷体" panose="02010609060101010101" charset="-122"/>
              <a:ea typeface="楷体" panose="02010609060101010101" charset="-122"/>
              <a:cs typeface="楷体" panose="02010609060101010101" charset="-122"/>
            </a:endParaRPr>
          </a:p>
        </p:txBody>
      </p:sp>
      <p:pic>
        <p:nvPicPr>
          <p:cNvPr id="7"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046010" y="350636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181610" y="231140"/>
            <a:ext cx="11470005" cy="2491740"/>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zh-CN" sz="2600">
                <a:latin typeface="Times New Roman" panose="02020603050405020304" pitchFamily="18" charset="0"/>
                <a:cs typeface="Times New Roman" panose="02020603050405020304" pitchFamily="18" charset="0"/>
                <a:sym typeface="+mn-ea"/>
              </a:rPr>
              <a:t> </a:t>
            </a:r>
            <a:r>
              <a:rPr lang="en-US" altLang="zh-CN" sz="2600">
                <a:solidFill>
                  <a:srgbClr val="000000"/>
                </a:solidFill>
                <a:latin typeface="Times New Roman" panose="02020603050405020304"/>
                <a:ea typeface="Times New Roman" panose="02020603050405020304"/>
              </a:rPr>
              <a:t>Once the first three chapters were completed, Rowling sent it to several </a:t>
            </a:r>
            <a:r>
              <a:rPr lang="en-US" altLang="zh-CN" sz="2600" u="sng">
                <a:solidFill>
                  <a:srgbClr val="000000"/>
                </a:solidFill>
                <a:latin typeface="Times New Roman" panose="02020603050405020304"/>
                <a:ea typeface="Times New Roman" panose="02020603050405020304"/>
              </a:rPr>
              <a:t>48 </a:t>
            </a:r>
            <a:r>
              <a:rPr lang="en-US" altLang="zh-CN" sz="2600">
                <a:solidFill>
                  <a:srgbClr val="000000"/>
                </a:solidFill>
                <a:latin typeface="Times New Roman" panose="02020603050405020304"/>
                <a:ea typeface="Times New Roman" panose="02020603050405020304"/>
              </a:rPr>
              <a:t>. Twelve </a:t>
            </a:r>
            <a:r>
              <a:rPr lang="en-US" altLang="zh-CN" sz="2600" u="sng">
                <a:solidFill>
                  <a:srgbClr val="000000"/>
                </a:solidFill>
                <a:latin typeface="Times New Roman" panose="02020603050405020304"/>
                <a:ea typeface="Times New Roman" panose="02020603050405020304"/>
              </a:rPr>
              <a:t>49</a:t>
            </a:r>
            <a:r>
              <a:rPr lang="en-US" altLang="zh-CN" sz="2600">
                <a:solidFill>
                  <a:srgbClr val="000000"/>
                </a:solidFill>
                <a:latin typeface="Times New Roman" panose="02020603050405020304"/>
                <a:ea typeface="Times New Roman" panose="02020603050405020304"/>
              </a:rPr>
              <a:t> it </a:t>
            </a:r>
            <a:r>
              <a:rPr lang="en-US" altLang="zh-CN" sz="2600">
                <a:solidFill>
                  <a:srgbClr val="000000"/>
                </a:solidFill>
                <a:highlight>
                  <a:srgbClr val="FFFF00"/>
                </a:highlight>
                <a:latin typeface="Times New Roman" panose="02020603050405020304"/>
                <a:ea typeface="Times New Roman" panose="02020603050405020304"/>
              </a:rPr>
              <a:t>while</a:t>
            </a:r>
            <a:r>
              <a:rPr lang="en-US" altLang="zh-CN" sz="2600">
                <a:solidFill>
                  <a:srgbClr val="000000"/>
                </a:solidFill>
                <a:latin typeface="Times New Roman" panose="02020603050405020304"/>
                <a:ea typeface="Times New Roman" panose="02020603050405020304"/>
              </a:rPr>
              <a:t> the thirteenth gave her the </a:t>
            </a:r>
            <a:r>
              <a:rPr lang="en-US" altLang="zh-CN" sz="2600" u="sng">
                <a:solidFill>
                  <a:srgbClr val="000000"/>
                </a:solidFill>
                <a:latin typeface="Times New Roman" panose="02020603050405020304"/>
                <a:ea typeface="Times New Roman" panose="02020603050405020304"/>
              </a:rPr>
              <a:t>50</a:t>
            </a:r>
            <a:r>
              <a:rPr lang="en-US" altLang="zh-CN" sz="2600">
                <a:solidFill>
                  <a:srgbClr val="000000"/>
                </a:solidFill>
                <a:latin typeface="Times New Roman" panose="02020603050405020304"/>
                <a:ea typeface="Times New Roman" panose="02020603050405020304"/>
              </a:rPr>
              <a:t> up. In 1997, Harry Potter and the Philosopher’s Stone </a:t>
            </a:r>
            <a:r>
              <a:rPr lang="en-US" altLang="zh-CN" sz="2600" u="sng">
                <a:solidFill>
                  <a:srgbClr val="000000"/>
                </a:solidFill>
                <a:latin typeface="Times New Roman" panose="02020603050405020304"/>
                <a:ea typeface="Times New Roman" panose="02020603050405020304"/>
              </a:rPr>
              <a:t>hit the shelves</a:t>
            </a:r>
            <a:r>
              <a:rPr lang="en-US" altLang="zh-CN" sz="2600">
                <a:solidFill>
                  <a:srgbClr val="000000"/>
                </a:solidFill>
                <a:latin typeface="Times New Roman" panose="02020603050405020304"/>
                <a:ea typeface="Times New Roman" panose="02020603050405020304"/>
              </a:rPr>
              <a:t> and became a </a:t>
            </a:r>
            <a:r>
              <a:rPr lang="en-US" altLang="zh-CN" sz="2600" u="sng">
                <a:solidFill>
                  <a:srgbClr val="000000"/>
                </a:solidFill>
                <a:latin typeface="Times New Roman" panose="02020603050405020304"/>
                <a:ea typeface="Times New Roman" panose="02020603050405020304"/>
              </a:rPr>
              <a:t>51</a:t>
            </a:r>
            <a:r>
              <a:rPr lang="en-US" altLang="zh-CN" sz="2600">
                <a:solidFill>
                  <a:srgbClr val="000000"/>
                </a:solidFill>
                <a:latin typeface="Times New Roman" panose="02020603050405020304"/>
                <a:ea typeface="Times New Roman" panose="02020603050405020304"/>
              </a:rPr>
              <a:t> success, marking the beginning of the “Potter Era”. The seven-book </a:t>
            </a:r>
            <a:r>
              <a:rPr lang="en-US" altLang="zh-CN" sz="2600" u="sng">
                <a:solidFill>
                  <a:srgbClr val="000000"/>
                </a:solidFill>
                <a:latin typeface="Times New Roman" panose="02020603050405020304"/>
                <a:ea typeface="Times New Roman" panose="02020603050405020304"/>
              </a:rPr>
              <a:t>52</a:t>
            </a:r>
            <a:r>
              <a:rPr lang="en-US" altLang="zh-CN" sz="2600">
                <a:solidFill>
                  <a:srgbClr val="000000"/>
                </a:solidFill>
                <a:latin typeface="Times New Roman" panose="02020603050405020304"/>
                <a:ea typeface="Times New Roman" panose="02020603050405020304"/>
              </a:rPr>
              <a:t> had sold 450 million copies in 78 languages worldwide. Within a decade,Rowling made a multi-million dollar fortune and </a:t>
            </a:r>
            <a:r>
              <a:rPr lang="en-US" altLang="zh-CN" sz="2600" u="sng">
                <a:solidFill>
                  <a:srgbClr val="000000"/>
                </a:solidFill>
                <a:latin typeface="Times New Roman" panose="02020603050405020304"/>
                <a:ea typeface="Times New Roman" panose="02020603050405020304"/>
              </a:rPr>
              <a:t>53</a:t>
            </a:r>
            <a:r>
              <a:rPr lang="en-US" altLang="zh-CN" sz="2600">
                <a:solidFill>
                  <a:srgbClr val="000000"/>
                </a:solidFill>
                <a:latin typeface="Times New Roman" panose="02020603050405020304"/>
                <a:ea typeface="Times New Roman" panose="02020603050405020304"/>
              </a:rPr>
              <a:t> herself as the most successful literary author.</a:t>
            </a:r>
            <a:endParaRPr lang="en-US" altLang="zh-CN" sz="2600">
              <a:solidFill>
                <a:srgbClr val="000000"/>
              </a:solidFill>
              <a:latin typeface="Times New Roman" panose="02020603050405020304"/>
              <a:ea typeface="Times New Roman" panose="02020603050405020304"/>
            </a:endParaRPr>
          </a:p>
        </p:txBody>
      </p:sp>
      <p:pic>
        <p:nvPicPr>
          <p:cNvPr id="16"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87655" y="409691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直接箭头连接符 17"/>
          <p:cNvCxnSpPr/>
          <p:nvPr/>
        </p:nvCxnSpPr>
        <p:spPr>
          <a:xfrm>
            <a:off x="3896995" y="1442720"/>
            <a:ext cx="5298440" cy="143383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22" name="矩形 21"/>
          <p:cNvSpPr/>
          <p:nvPr/>
        </p:nvSpPr>
        <p:spPr>
          <a:xfrm>
            <a:off x="4801235" y="687705"/>
            <a:ext cx="2527300"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
        <p:nvSpPr>
          <p:cNvPr id="24" name="文本框 23"/>
          <p:cNvSpPr txBox="1"/>
          <p:nvPr/>
        </p:nvSpPr>
        <p:spPr>
          <a:xfrm>
            <a:off x="8571865" y="3061335"/>
            <a:ext cx="1143000" cy="445135"/>
          </a:xfrm>
          <a:prstGeom prst="rect">
            <a:avLst/>
          </a:prstGeom>
          <a:noFill/>
        </p:spPr>
        <p:txBody>
          <a:bodyPr wrap="square" rtlCol="0">
            <a:spAutoFit/>
          </a:bodyPr>
          <a:p>
            <a:r>
              <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rPr>
              <a:t>出版商</a:t>
            </a:r>
            <a:endPar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endParaRPr>
          </a:p>
        </p:txBody>
      </p:sp>
      <p:pic>
        <p:nvPicPr>
          <p:cNvPr id="2"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87655" y="479033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190790" y="5447564"/>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742875" y="6167654"/>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398270" y="687705"/>
            <a:ext cx="62293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cxnSp>
        <p:nvCxnSpPr>
          <p:cNvPr id="8" name="直接箭头连接符 7"/>
          <p:cNvCxnSpPr/>
          <p:nvPr/>
        </p:nvCxnSpPr>
        <p:spPr>
          <a:xfrm>
            <a:off x="688340" y="1902460"/>
            <a:ext cx="709930" cy="253936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2092960" y="920115"/>
            <a:ext cx="980440" cy="398780"/>
          </a:xfrm>
          <a:prstGeom prst="rect">
            <a:avLst/>
          </a:prstGeom>
          <a:noFill/>
        </p:spPr>
        <p:txBody>
          <a:bodyPr wrap="square" rtlCol="0">
            <a:spAutoFit/>
          </a:bodyPr>
          <a:p>
            <a:r>
              <a:rPr lang="zh-CN" altLang="en-US" sz="20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Times New Roman" panose="02020603050405020304" pitchFamily="18" charset="0"/>
                <a:sym typeface="+mn-ea"/>
              </a:rPr>
              <a:t>表对比</a:t>
            </a:r>
            <a:endParaRPr lang="zh-CN" altLang="en-US" sz="2000" b="1" spc="-200">
              <a:solidFill>
                <a:srgbClr val="C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Times New Roman" panose="02020603050405020304" pitchFamily="18" charset="0"/>
              <a:sym typeface="+mn-ea"/>
            </a:endParaRPr>
          </a:p>
        </p:txBody>
      </p:sp>
      <p:sp>
        <p:nvSpPr>
          <p:cNvPr id="10" name="文本框 9"/>
          <p:cNvSpPr txBox="1"/>
          <p:nvPr/>
        </p:nvSpPr>
        <p:spPr>
          <a:xfrm>
            <a:off x="8214995" y="2253615"/>
            <a:ext cx="1786890" cy="398780"/>
          </a:xfrm>
          <a:prstGeom prst="rect">
            <a:avLst/>
          </a:prstGeom>
          <a:noFill/>
        </p:spPr>
        <p:txBody>
          <a:bodyPr wrap="square" rtlCol="0">
            <a:spAutoFit/>
          </a:bodyPr>
          <a:p>
            <a:r>
              <a:rPr lang="zh-CN" altLang="en-US" sz="2000" b="1">
                <a:solidFill>
                  <a:srgbClr val="C00000"/>
                </a:solidFill>
                <a:effectLst>
                  <a:outerShdw blurRad="38100" dist="38100" dir="2700000" algn="tl">
                    <a:srgbClr val="000000">
                      <a:alpha val="43137"/>
                    </a:srgbClr>
                  </a:outerShdw>
                </a:effectLst>
                <a:latin typeface="楷体" panose="02010609060101010101" charset="-122"/>
                <a:ea typeface="楷体" panose="02010609060101010101" charset="-122"/>
                <a:cs typeface="Times New Roman" panose="02020603050405020304" pitchFamily="18" charset="0"/>
                <a:sym typeface="+mn-ea"/>
              </a:rPr>
              <a:t>开始出售</a:t>
            </a:r>
            <a:endParaRPr lang="zh-CN" altLang="en-US" sz="2000" b="1" spc="-200">
              <a:solidFill>
                <a:srgbClr val="C00000"/>
              </a:solidFill>
              <a:effectLst>
                <a:outerShdw blurRad="38100" dist="38100" dir="2700000" algn="tl">
                  <a:srgbClr val="000000">
                    <a:alpha val="43137"/>
                  </a:srgbClr>
                </a:outerShdw>
              </a:effectLst>
              <a:uFillTx/>
              <a:latin typeface="楷体" panose="02010609060101010101" charset="-122"/>
              <a:ea typeface="楷体" panose="02010609060101010101" charset="-122"/>
              <a:cs typeface="Times New Roman" panose="02020603050405020304" pitchFamily="18" charset="0"/>
              <a:sym typeface="+mn-ea"/>
            </a:endParaRPr>
          </a:p>
        </p:txBody>
      </p:sp>
      <p:pic>
        <p:nvPicPr>
          <p:cNvPr id="11"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8046010" y="272277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06450" y="5147310"/>
            <a:ext cx="2059305" cy="445135"/>
          </a:xfrm>
          <a:prstGeom prst="rect">
            <a:avLst/>
          </a:prstGeom>
          <a:noFill/>
        </p:spPr>
        <p:txBody>
          <a:bodyPr wrap="square" rtlCol="0">
            <a:spAutoFit/>
          </a:bodyPr>
          <a:p>
            <a:r>
              <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rPr>
              <a:t>获得全球成功</a:t>
            </a:r>
            <a:endPar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endParaRPr>
          </a:p>
        </p:txBody>
      </p:sp>
      <p:sp>
        <p:nvSpPr>
          <p:cNvPr id="13" name="文本框 12"/>
          <p:cNvSpPr txBox="1"/>
          <p:nvPr/>
        </p:nvSpPr>
        <p:spPr>
          <a:xfrm>
            <a:off x="6911975" y="5782310"/>
            <a:ext cx="5170805" cy="445135"/>
          </a:xfrm>
          <a:prstGeom prst="rect">
            <a:avLst/>
          </a:prstGeom>
          <a:noFill/>
        </p:spPr>
        <p:txBody>
          <a:bodyPr wrap="square" rtlCol="0">
            <a:spAutoFit/>
          </a:bodyPr>
          <a:p>
            <a:r>
              <a:rPr lang="en-US" altLang="zh-CN" sz="2300" b="1" spc="-200">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rPr>
              <a:t>seven-book series :</a:t>
            </a:r>
            <a:r>
              <a:rPr lang="zh-CN" altLang="en-US" sz="2300" b="1" spc="-200">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rPr>
              <a:t>(固定表达)七本系列丛书</a:t>
            </a:r>
            <a:r>
              <a:rPr lang="en-US" altLang="zh-CN" sz="2300" b="1" spc="-200">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rPr>
              <a:t> </a:t>
            </a:r>
            <a:endParaRPr lang="en-US" altLang="zh-CN" sz="2300" b="1" spc="-200">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17" name="文本框 16"/>
          <p:cNvSpPr txBox="1"/>
          <p:nvPr/>
        </p:nvSpPr>
        <p:spPr>
          <a:xfrm>
            <a:off x="479425" y="6478905"/>
            <a:ext cx="6950075" cy="324485"/>
          </a:xfrm>
          <a:prstGeom prst="rect">
            <a:avLst/>
          </a:prstGeom>
          <a:solidFill>
            <a:srgbClr val="FFC000"/>
          </a:solidFill>
          <a:ln>
            <a:solidFill>
              <a:schemeClr val="accent2">
                <a:lumMod val="75000"/>
              </a:schemeClr>
            </a:solidFill>
          </a:ln>
        </p:spPr>
        <p:txBody>
          <a:bodyPr wrap="square">
            <a:noAutofit/>
          </a:bodyPr>
          <a:p>
            <a:pPr marL="0" indent="0">
              <a:lnSpc>
                <a:spcPct val="70000"/>
              </a:lnSpc>
              <a:spcBef>
                <a:spcPts val="0"/>
              </a:spcBef>
              <a:spcAft>
                <a:spcPts val="0"/>
              </a:spcAft>
            </a:pPr>
            <a:r>
              <a:rPr lang="en-US" altLang="zh-CN" sz="2400">
                <a:latin typeface="Times New Roman" panose="02020603050405020304" pitchFamily="18" charset="0"/>
                <a:cs typeface="Times New Roman" panose="02020603050405020304" pitchFamily="18" charset="0"/>
              </a:rPr>
              <a:t>establish oneself as…: </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固定搭配</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确立某人</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的地位</a:t>
            </a:r>
            <a:r>
              <a:rPr lang="en-US" altLang="zh-CN" sz="2000">
                <a:latin typeface="楷体" panose="02010609060101010101" charset="-122"/>
                <a:ea typeface="楷体" panose="02010609060101010101" charset="-122"/>
                <a:cs typeface="楷体" panose="02010609060101010101" charset="-122"/>
              </a:rPr>
              <a:t>/</a:t>
            </a:r>
            <a:r>
              <a:rPr lang="zh-CN" altLang="en-US" sz="2000">
                <a:latin typeface="楷体" panose="02010609060101010101" charset="-122"/>
                <a:ea typeface="楷体" panose="02010609060101010101" charset="-122"/>
                <a:cs typeface="楷体" panose="02010609060101010101" charset="-122"/>
              </a:rPr>
              <a:t>身份</a:t>
            </a:r>
            <a:endParaRPr lang="zh-CN" altLang="en-US" sz="20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fill="hold"/>
                                        <p:tgtEl>
                                          <p:spTgt spid="2"/>
                                        </p:tgtEl>
                                        <p:attrNameLst>
                                          <p:attrName>ppt_x</p:attrName>
                                        </p:attrNameLst>
                                      </p:cBhvr>
                                      <p:tavLst>
                                        <p:tav tm="0">
                                          <p:val>
                                            <p:strVal val="#ppt_x"/>
                                          </p:val>
                                        </p:tav>
                                        <p:tav tm="100000">
                                          <p:val>
                                            <p:strVal val="#ppt_x"/>
                                          </p:val>
                                        </p:tav>
                                      </p:tavLst>
                                    </p:anim>
                                    <p:anim calcmode="lin" valueType="num">
                                      <p:cBhvr additive="base">
                                        <p:cTn id="5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4" grpId="0"/>
      <p:bldP spid="24" grpId="1"/>
      <p:bldP spid="26" grpId="0" bldLvl="0" animBg="1"/>
      <p:bldP spid="26" grpId="1" animBg="1"/>
      <p:bldP spid="6" grpId="0" bldLvl="0" animBg="1"/>
      <p:bldP spid="6" grpId="1" animBg="1"/>
      <p:bldP spid="9" grpId="0"/>
      <p:bldP spid="9" grpId="1"/>
      <p:bldP spid="10" grpId="0"/>
      <p:bldP spid="10" grpId="1"/>
      <p:bldP spid="12" grpId="0"/>
      <p:bldP spid="12" grpId="1"/>
      <p:bldP spid="13" grpId="0"/>
      <p:bldP spid="13" grpId="1"/>
      <p:bldP spid="17" grpId="0" bldLvl="0" animBg="1"/>
      <p:bldP spid="17"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480060" y="2660650"/>
            <a:ext cx="10196195" cy="1450340"/>
          </a:xfrm>
          <a:prstGeom prst="rect">
            <a:avLst/>
          </a:prstGeom>
        </p:spPr>
        <p:txBody>
          <a:bodyPr wrap="square">
            <a:spAutoFit/>
          </a:bodyPr>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54A. recover      B. appear            C. shine              D. develop</a:t>
            </a:r>
            <a:endParaRPr lang="en-US" altLang="zh-CN" sz="2600">
              <a:latin typeface="Times New Roman" panose="02020603050405020304" pitchFamily="18" charset="0"/>
              <a:cs typeface="Times New Roman" panose="02020603050405020304" pitchFamily="18" charset="0"/>
            </a:endParaRPr>
          </a:p>
          <a:p>
            <a:pPr marL="0" indent="0" algn="just" defTabSz="266700">
              <a:lnSpc>
                <a:spcPct val="170000"/>
              </a:lnSpc>
              <a:spcBef>
                <a:spcPct val="0"/>
              </a:spcBef>
              <a:spcAft>
                <a:spcPct val="0"/>
              </a:spcAft>
            </a:pPr>
            <a:r>
              <a:rPr lang="en-US" altLang="zh-CN" sz="2600">
                <a:latin typeface="Times New Roman" panose="02020603050405020304" pitchFamily="18" charset="0"/>
                <a:cs typeface="Times New Roman" panose="02020603050405020304" pitchFamily="18" charset="0"/>
              </a:rPr>
              <a:t>55A. helpless     B. imaginative    C. hopeless        D. magical</a:t>
            </a:r>
            <a:endParaRPr lang="en-US" altLang="zh-CN" sz="2600">
              <a:latin typeface="Times New Roman" panose="02020603050405020304" pitchFamily="18" charset="0"/>
              <a:cs typeface="Times New Roman" panose="02020603050405020304" pitchFamily="18" charset="0"/>
            </a:endParaRPr>
          </a:p>
        </p:txBody>
      </p:sp>
      <p:pic>
        <p:nvPicPr>
          <p:cNvPr id="7"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4961180" y="292724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文本框 13"/>
          <p:cNvSpPr txBox="1"/>
          <p:nvPr/>
        </p:nvSpPr>
        <p:spPr>
          <a:xfrm>
            <a:off x="181610" y="231140"/>
            <a:ext cx="11098530" cy="1291590"/>
          </a:xfrm>
          <a:prstGeom prst="rect">
            <a:avLst/>
          </a:prstGeom>
        </p:spPr>
        <p:txBody>
          <a:bodyPr wrap="square">
            <a:spAutoFit/>
          </a:bodyPr>
          <a:p>
            <a:pPr marL="0" indent="266700" algn="just" defTabSz="266700">
              <a:lnSpc>
                <a:spcPct val="100000"/>
              </a:lnSpc>
              <a:spcBef>
                <a:spcPct val="0"/>
              </a:spcBef>
              <a:spcAft>
                <a:spcPct val="0"/>
              </a:spcAft>
            </a:pPr>
            <a:r>
              <a:rPr lang="en-US" altLang="zh-CN" sz="2600">
                <a:solidFill>
                  <a:srgbClr val="000000"/>
                </a:solidFill>
                <a:latin typeface="Times New Roman" panose="02020603050405020304"/>
                <a:ea typeface="Times New Roman" panose="02020603050405020304"/>
              </a:rPr>
              <a:t> </a:t>
            </a:r>
            <a:r>
              <a:rPr lang="en-US" altLang="zh-CN" sz="2600">
                <a:latin typeface="Times New Roman" panose="02020603050405020304" pitchFamily="18" charset="0"/>
                <a:cs typeface="Times New Roman" panose="02020603050405020304" pitchFamily="18" charset="0"/>
                <a:sym typeface="+mn-ea"/>
              </a:rPr>
              <a:t> </a:t>
            </a:r>
            <a:r>
              <a:rPr lang="en-US" altLang="zh-CN" sz="2600">
                <a:solidFill>
                  <a:srgbClr val="000000"/>
                </a:solidFill>
                <a:latin typeface="Times New Roman" panose="02020603050405020304"/>
                <a:ea typeface="Times New Roman" panose="02020603050405020304"/>
              </a:rPr>
              <a:t>It took many years of determination and hard work for Rowling’s creative talent to </a:t>
            </a:r>
            <a:r>
              <a:rPr lang="en-US" altLang="zh-CN" sz="2600" u="sng">
                <a:solidFill>
                  <a:srgbClr val="000000"/>
                </a:solidFill>
                <a:latin typeface="Times New Roman" panose="02020603050405020304"/>
                <a:ea typeface="Times New Roman" panose="02020603050405020304"/>
              </a:rPr>
              <a:t>54 .</a:t>
            </a:r>
            <a:r>
              <a:rPr lang="en-US" altLang="zh-CN" sz="2600">
                <a:solidFill>
                  <a:srgbClr val="000000"/>
                </a:solidFill>
                <a:latin typeface="Times New Roman" panose="02020603050405020304"/>
                <a:ea typeface="Times New Roman" panose="02020603050405020304"/>
              </a:rPr>
              <a:t> But when the story was published, her life was changed </a:t>
            </a:r>
            <a:r>
              <a:rPr lang="en-US" altLang="zh-CN" sz="2600">
                <a:solidFill>
                  <a:srgbClr val="000000"/>
                </a:solidFill>
                <a:highlight>
                  <a:srgbClr val="FFFF00"/>
                </a:highlight>
                <a:latin typeface="Times New Roman" panose="02020603050405020304"/>
                <a:ea typeface="Times New Roman" panose="02020603050405020304"/>
              </a:rPr>
              <a:t>from</a:t>
            </a:r>
            <a:r>
              <a:rPr lang="en-US" altLang="zh-CN" sz="2600">
                <a:solidFill>
                  <a:srgbClr val="000000"/>
                </a:solidFill>
                <a:latin typeface="Times New Roman" panose="02020603050405020304"/>
                <a:ea typeface="Times New Roman" panose="02020603050405020304"/>
              </a:rPr>
              <a:t> the ordinary </a:t>
            </a:r>
            <a:r>
              <a:rPr lang="en-US" altLang="zh-CN" sz="2600">
                <a:solidFill>
                  <a:srgbClr val="000000"/>
                </a:solidFill>
                <a:highlight>
                  <a:srgbClr val="FFFF00"/>
                </a:highlight>
                <a:latin typeface="Times New Roman" panose="02020603050405020304"/>
                <a:ea typeface="Times New Roman" panose="02020603050405020304"/>
              </a:rPr>
              <a:t>to</a:t>
            </a:r>
            <a:r>
              <a:rPr lang="en-US" altLang="zh-CN" sz="2600">
                <a:solidFill>
                  <a:srgbClr val="000000"/>
                </a:solidFill>
                <a:latin typeface="Times New Roman" panose="02020603050405020304"/>
                <a:ea typeface="Times New Roman" panose="02020603050405020304"/>
              </a:rPr>
              <a:t> the </a:t>
            </a:r>
            <a:r>
              <a:rPr lang="en-US" altLang="zh-CN" sz="2600" u="sng">
                <a:solidFill>
                  <a:srgbClr val="000000"/>
                </a:solidFill>
                <a:latin typeface="Times New Roman" panose="02020603050405020304"/>
                <a:ea typeface="Times New Roman" panose="02020603050405020304"/>
              </a:rPr>
              <a:t>55 </a:t>
            </a:r>
            <a:r>
              <a:rPr lang="en-US" altLang="zh-CN" sz="2600">
                <a:solidFill>
                  <a:srgbClr val="000000"/>
                </a:solidFill>
                <a:latin typeface="Times New Roman" panose="02020603050405020304"/>
                <a:ea typeface="Times New Roman" panose="02020603050405020304"/>
              </a:rPr>
              <a:t>.</a:t>
            </a:r>
            <a:endParaRPr lang="en-US" altLang="zh-CN" sz="2600">
              <a:solidFill>
                <a:srgbClr val="000000"/>
              </a:solidFill>
              <a:latin typeface="Times New Roman" panose="02020603050405020304"/>
              <a:ea typeface="Times New Roman" panose="02020603050405020304"/>
            </a:endParaRPr>
          </a:p>
        </p:txBody>
      </p:sp>
      <p:pic>
        <p:nvPicPr>
          <p:cNvPr id="16" name="Picture 4"/>
          <p:cNvPicPr>
            <a:picLocks noChangeAspect="1" noChangeArrowheads="1"/>
          </p:cNvPicPr>
          <p:nvPr/>
        </p:nvPicPr>
        <p:blipFill>
          <a:blip r:embed="rId1" cstate="print">
            <a:clrChange>
              <a:clrFrom>
                <a:srgbClr val="FEFEFE">
                  <a:alpha val="100000"/>
                </a:srgbClr>
              </a:clrFrom>
              <a:clrTo>
                <a:srgbClr val="FEFEFE">
                  <a:alpha val="100000"/>
                  <a:alpha val="0"/>
                </a:srgbClr>
              </a:clrTo>
            </a:clrChange>
            <a:extLst>
              <a:ext uri="{28A0092B-C50C-407E-A947-70E740481C1C}">
                <a14:useLocalDpi xmlns:a14="http://schemas.microsoft.com/office/drawing/2010/main" val="0"/>
              </a:ext>
            </a:extLst>
          </a:blip>
          <a:srcRect/>
          <a:stretch>
            <a:fillRect/>
          </a:stretch>
        </p:blipFill>
        <p:spPr bwMode="auto">
          <a:xfrm>
            <a:off x="7116370" y="3607969"/>
            <a:ext cx="4540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181610" y="687705"/>
            <a:ext cx="921385" cy="387985"/>
          </a:xfrm>
          <a:prstGeom prst="rect">
            <a:avLst/>
          </a:prstGeom>
          <a:ln w="50800" cmpd="sng">
            <a:solidFill>
              <a:srgbClr val="1D41D5"/>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solidFill>
                <a:srgbClr val="1D41D5"/>
              </a:solidFill>
            </a:endParaRPr>
          </a:p>
        </p:txBody>
      </p:sp>
      <p:sp>
        <p:nvSpPr>
          <p:cNvPr id="24" name="文本框 23"/>
          <p:cNvSpPr txBox="1"/>
          <p:nvPr/>
        </p:nvSpPr>
        <p:spPr>
          <a:xfrm>
            <a:off x="3806190" y="1522730"/>
            <a:ext cx="3764280" cy="798830"/>
          </a:xfrm>
          <a:prstGeom prst="rect">
            <a:avLst/>
          </a:prstGeom>
          <a:noFill/>
        </p:spPr>
        <p:txBody>
          <a:bodyPr wrap="square" rtlCol="0">
            <a:spAutoFit/>
          </a:bodyPr>
          <a:p>
            <a:r>
              <a:rPr lang="en-US" altLang="zh-CN" sz="2300" b="1">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rPr>
              <a:t>talent shines</a:t>
            </a:r>
            <a:r>
              <a:rPr lang="zh-CN" altLang="en-US" sz="2300" b="1">
                <a:solidFill>
                  <a:srgbClr val="C00000"/>
                </a:solidFill>
                <a:uFillTx/>
                <a:latin typeface="Times New Roman" panose="02020603050405020304" pitchFamily="18" charset="0"/>
                <a:ea typeface="楷体" panose="02010609060101010101" charset="-122"/>
                <a:cs typeface="Times New Roman" panose="02020603050405020304" pitchFamily="18" charset="0"/>
                <a:sym typeface="+mn-ea"/>
              </a:rPr>
              <a:t>：</a:t>
            </a:r>
            <a:r>
              <a:rPr lang="zh-CN" altLang="en-US"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rPr>
              <a:t>罗琳的创作才华历经多年终于绽放、闪耀</a:t>
            </a:r>
            <a:endParaRPr lang="en-US" altLang="zh-CN" sz="2300" b="1" spc="-200">
              <a:solidFill>
                <a:srgbClr val="C00000"/>
              </a:solidFill>
              <a:uFillTx/>
              <a:latin typeface="楷体" panose="02010609060101010101" charset="-122"/>
              <a:ea typeface="楷体" panose="02010609060101010101" charset="-122"/>
              <a:cs typeface="Times New Roman" panose="02020603050405020304" pitchFamily="18" charset="0"/>
              <a:sym typeface="+mn-ea"/>
            </a:endParaRPr>
          </a:p>
        </p:txBody>
      </p:sp>
      <p:cxnSp>
        <p:nvCxnSpPr>
          <p:cNvPr id="8" name="直接箭头连接符 7"/>
          <p:cNvCxnSpPr/>
          <p:nvPr/>
        </p:nvCxnSpPr>
        <p:spPr>
          <a:xfrm>
            <a:off x="1102995" y="1075690"/>
            <a:ext cx="4548505" cy="193548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9" name="文本框 8"/>
          <p:cNvSpPr txBox="1"/>
          <p:nvPr/>
        </p:nvSpPr>
        <p:spPr>
          <a:xfrm>
            <a:off x="1230630" y="4110990"/>
            <a:ext cx="7746365" cy="445135"/>
          </a:xfrm>
          <a:prstGeom prst="rect">
            <a:avLst/>
          </a:prstGeom>
          <a:noFill/>
          <a:ln>
            <a:solidFill>
              <a:schemeClr val="accent2">
                <a:lumMod val="75000"/>
              </a:schemeClr>
            </a:solidFill>
          </a:ln>
        </p:spPr>
        <p:txBody>
          <a:bodyPr wrap="square" rtlCol="0">
            <a:spAutoFit/>
          </a:bodyPr>
          <a:p>
            <a:r>
              <a:rPr lang="en-US" sz="2300" b="1">
                <a:solidFill>
                  <a:schemeClr val="tx1"/>
                </a:solidFill>
                <a:latin typeface="Times New Roman" panose="02020603050405020304" pitchFamily="18" charset="0"/>
                <a:cs typeface="Times New Roman" panose="02020603050405020304" pitchFamily="18" charset="0"/>
                <a:sym typeface="+mn-ea"/>
              </a:rPr>
              <a:t>from ordinary to 55: </a:t>
            </a:r>
            <a:r>
              <a:rPr lang="en-US" altLang="zh-CN" sz="2300" b="1">
                <a:solidFill>
                  <a:schemeClr val="tx1"/>
                </a:solidFill>
                <a:latin typeface="Times New Roman" panose="02020603050405020304" pitchFamily="18" charset="0"/>
                <a:cs typeface="Times New Roman" panose="02020603050405020304" pitchFamily="18" charset="0"/>
                <a:sym typeface="+mn-ea"/>
              </a:rPr>
              <a:t>55</a:t>
            </a:r>
            <a:r>
              <a:rPr lang="zh-CN" altLang="en-US" sz="2300" b="1">
                <a:solidFill>
                  <a:schemeClr val="tx1"/>
                </a:solidFill>
                <a:latin typeface="Times New Roman" panose="02020603050405020304" pitchFamily="18" charset="0"/>
                <a:cs typeface="Times New Roman" panose="02020603050405020304" pitchFamily="18" charset="0"/>
                <a:sym typeface="+mn-ea"/>
              </a:rPr>
              <a:t>应与</a:t>
            </a:r>
            <a:r>
              <a:rPr lang="en-US" altLang="zh-CN" sz="2300" b="1">
                <a:solidFill>
                  <a:schemeClr val="tx1"/>
                </a:solidFill>
                <a:latin typeface="Times New Roman" panose="02020603050405020304" pitchFamily="18" charset="0"/>
                <a:cs typeface="Times New Roman" panose="02020603050405020304" pitchFamily="18" charset="0"/>
                <a:sym typeface="+mn-ea"/>
              </a:rPr>
              <a:t>ordinary</a:t>
            </a:r>
            <a:r>
              <a:rPr lang="zh-CN" altLang="en-US" sz="2300" b="1">
                <a:solidFill>
                  <a:schemeClr val="tx1"/>
                </a:solidFill>
                <a:latin typeface="Times New Roman" panose="02020603050405020304" pitchFamily="18" charset="0"/>
                <a:cs typeface="Times New Roman" panose="02020603050405020304" pitchFamily="18" charset="0"/>
                <a:sym typeface="+mn-ea"/>
              </a:rPr>
              <a:t>呈</a:t>
            </a:r>
            <a:r>
              <a:rPr lang="en-US" altLang="zh-CN" sz="2300" b="1">
                <a:solidFill>
                  <a:schemeClr val="tx1"/>
                </a:solidFill>
                <a:latin typeface="Times New Roman" panose="02020603050405020304" pitchFamily="18" charset="0"/>
                <a:cs typeface="Times New Roman" panose="02020603050405020304" pitchFamily="18" charset="0"/>
                <a:sym typeface="+mn-ea"/>
              </a:rPr>
              <a:t>___________</a:t>
            </a:r>
            <a:r>
              <a:rPr lang="zh-CN" altLang="en-US" sz="2300" b="1">
                <a:solidFill>
                  <a:schemeClr val="tx1"/>
                </a:solidFill>
                <a:latin typeface="Times New Roman" panose="02020603050405020304" pitchFamily="18" charset="0"/>
                <a:cs typeface="Times New Roman" panose="02020603050405020304" pitchFamily="18" charset="0"/>
                <a:sym typeface="+mn-ea"/>
              </a:rPr>
              <a:t>关系</a:t>
            </a:r>
            <a:endParaRPr lang="zh-CN" altLang="en-US" sz="2300" b="1" spc="-200">
              <a:solidFill>
                <a:schemeClr val="tx1"/>
              </a:solidFill>
              <a:uFillTx/>
              <a:latin typeface="Times New Roman" panose="02020603050405020304" pitchFamily="18" charset="0"/>
              <a:ea typeface="楷体" panose="02010609060101010101" charset="-122"/>
              <a:cs typeface="Times New Roman" panose="02020603050405020304" pitchFamily="18" charset="0"/>
              <a:sym typeface="+mn-ea"/>
            </a:endParaRPr>
          </a:p>
        </p:txBody>
      </p:sp>
      <p:sp>
        <p:nvSpPr>
          <p:cNvPr id="25" name="文本框 24"/>
          <p:cNvSpPr txBox="1"/>
          <p:nvPr/>
        </p:nvSpPr>
        <p:spPr>
          <a:xfrm>
            <a:off x="6250305" y="4110990"/>
            <a:ext cx="1786890" cy="460375"/>
          </a:xfrm>
          <a:prstGeom prst="rect">
            <a:avLst/>
          </a:prstGeom>
          <a:noFill/>
        </p:spPr>
        <p:txBody>
          <a:bodyPr wrap="square" rtlCol="0">
            <a:spAutoFit/>
          </a:bodyPr>
          <a:p>
            <a:r>
              <a:rPr lang="zh-CN" altLang="en-US" sz="2400" b="1">
                <a:solidFill>
                  <a:srgbClr val="C00000"/>
                </a:solidFill>
                <a:latin typeface="Times New Roman" panose="02020603050405020304" pitchFamily="18" charset="0"/>
                <a:cs typeface="Times New Roman" panose="02020603050405020304" pitchFamily="18" charset="0"/>
                <a:sym typeface="+mn-ea"/>
              </a:rPr>
              <a:t>相对</a:t>
            </a:r>
            <a:r>
              <a:rPr lang="en-US" altLang="zh-CN" sz="2400" b="1">
                <a:solidFill>
                  <a:srgbClr val="C00000"/>
                </a:solidFill>
                <a:latin typeface="Times New Roman" panose="02020603050405020304" pitchFamily="18" charset="0"/>
                <a:cs typeface="Times New Roman" panose="02020603050405020304" pitchFamily="18" charset="0"/>
                <a:sym typeface="+mn-ea"/>
              </a:rPr>
              <a:t>/</a:t>
            </a:r>
            <a:r>
              <a:rPr lang="zh-CN" altLang="en-US" sz="2400" b="1">
                <a:solidFill>
                  <a:srgbClr val="C00000"/>
                </a:solidFill>
                <a:latin typeface="Times New Roman" panose="02020603050405020304" pitchFamily="18" charset="0"/>
                <a:cs typeface="Times New Roman" panose="02020603050405020304" pitchFamily="18" charset="0"/>
                <a:sym typeface="+mn-ea"/>
              </a:rPr>
              <a:t>相反</a:t>
            </a:r>
            <a:endParaRPr lang="zh-CN" altLang="en-US" sz="2400" b="1">
              <a:solidFill>
                <a:srgbClr val="C0000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2" grpId="1" animBg="1"/>
      <p:bldP spid="24" grpId="0"/>
      <p:bldP spid="24" grpId="1"/>
      <p:bldP spid="9" grpId="0" bldLvl="0" animBg="1"/>
      <p:bldP spid="9" grpId="1"/>
      <p:bldP spid="25" grpId="0"/>
      <p:bldP spid="25"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8"/>
          <p:cNvSpPr txBox="1"/>
          <p:nvPr/>
        </p:nvSpPr>
        <p:spPr>
          <a:xfrm>
            <a:off x="407035" y="-88900"/>
            <a:ext cx="2238375" cy="702310"/>
          </a:xfrm>
          <a:prstGeom prst="rect">
            <a:avLst/>
          </a:prstGeom>
          <a:noFill/>
          <a:ln>
            <a:noFill/>
          </a:ln>
        </p:spPr>
        <p:txBody>
          <a:bodyPr wrap="square" lIns="91440" tIns="45720" rIns="91440" bIns="45720" rtlCol="0">
            <a:noAutofit/>
          </a:bodyPr>
          <a:lstStyle/>
          <a:p>
            <a:pPr algn="ct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sym typeface="+mn-ea"/>
              </a:rPr>
              <a:t>重要词块</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407035" y="31750"/>
            <a:ext cx="2084070" cy="581660"/>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2" name="内容占位符 2"/>
          <p:cNvSpPr txBox="1"/>
          <p:nvPr/>
        </p:nvSpPr>
        <p:spPr>
          <a:xfrm>
            <a:off x="0" y="613410"/>
            <a:ext cx="6623050" cy="5794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live through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test sb. in adversity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work out a story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send sth. to publishers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give sb. the thumbs up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establish oneself as…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hit the shelves</a:t>
            </a:r>
            <a:endParaRPr lang="en-US" altLang="zh-CN"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economic struggle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in adversity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depression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a seven-book series </a:t>
            </a:r>
            <a:endParaRPr lang="zh-CN" altLang="en-US"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creative talent shines</a:t>
            </a:r>
            <a:endParaRPr lang="en-US" altLang="zh-CN" dirty="0">
              <a:latin typeface="Times New Roman" panose="02020603050405020304" pitchFamily="18" charset="0"/>
              <a:cs typeface="Times New Roman" panose="02020603050405020304" pitchFamily="18" charset="0"/>
              <a:sym typeface="+mn-ea"/>
            </a:endParaRPr>
          </a:p>
          <a:p>
            <a:pPr marL="514350" indent="-514350" fontAlgn="auto">
              <a:lnSpc>
                <a:spcPts val="3300"/>
              </a:lnSpc>
              <a:spcBef>
                <a:spcPts val="0"/>
              </a:spcBef>
              <a:buAutoNum type="arabicPeriod"/>
            </a:pPr>
            <a:r>
              <a:rPr lang="en-US" altLang="zh-CN" dirty="0">
                <a:latin typeface="Times New Roman" panose="02020603050405020304" pitchFamily="18" charset="0"/>
                <a:cs typeface="Times New Roman" panose="02020603050405020304" pitchFamily="18" charset="0"/>
                <a:sym typeface="+mn-ea"/>
              </a:rPr>
              <a:t>from the ordinary to the magical</a:t>
            </a:r>
            <a:endParaRPr lang="en-US" altLang="zh-CN" dirty="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5813425" y="613410"/>
            <a:ext cx="4893310" cy="5451475"/>
          </a:xfrm>
          <a:prstGeom prst="rect">
            <a:avLst/>
          </a:prstGeom>
          <a:noFill/>
        </p:spPr>
        <p:txBody>
          <a:bodyPr wrap="square" rtlCol="0" anchor="t">
            <a:spAutoFit/>
          </a:bodyPr>
          <a:lstStyle/>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经历（艰难、逆境）</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在逆境中考验某人</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构思 / 打磨故事</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向出版商投稿</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赞成；认可；通过</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确立某人…… 的地位</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（书籍）上市，上架发行</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经济困境；经济挣扎</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在逆境中</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n. 抑郁；消沉</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algn="l">
              <a:lnSpc>
                <a:spcPts val="3200"/>
              </a:lnSpc>
              <a:spcBef>
                <a:spcPts val="0"/>
              </a:spcBef>
              <a:spcAft>
                <a:spcPts val="0"/>
              </a:spcAft>
              <a:buClrTx/>
              <a:buSzTx/>
              <a:buFont typeface="+mj-lt"/>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sym typeface="+mn-ea"/>
              </a:rPr>
              <a:t>v. 七本一套的系列丛书</a:t>
            </a:r>
            <a:endParaRPr lang="zh-CN" altLang="en-US" sz="2800" b="1" dirty="0">
              <a:solidFill>
                <a:srgbClr val="1D41D5"/>
              </a:solidFill>
              <a:latin typeface="楷体" panose="02010609060101010101" charset="-122"/>
              <a:ea typeface="楷体" panose="02010609060101010101" charset="-122"/>
              <a:cs typeface="楷体" panose="02010609060101010101" charset="-122"/>
              <a:sym typeface="+mn-ea"/>
            </a:endParaRPr>
          </a:p>
          <a:p>
            <a:pPr marL="514350" indent="-514350" fontAlgn="auto">
              <a:lnSpc>
                <a:spcPts val="3300"/>
              </a:lnSpc>
              <a:spcBef>
                <a:spcPts val="0"/>
              </a:spcBef>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创作才华闪耀</a:t>
            </a:r>
            <a:r>
              <a:rPr lang="en-US" altLang="zh-CN" sz="2800" b="1" dirty="0">
                <a:solidFill>
                  <a:srgbClr val="1D41D5"/>
                </a:solidFill>
                <a:latin typeface="楷体" panose="02010609060101010101" charset="-122"/>
                <a:ea typeface="楷体" panose="02010609060101010101" charset="-122"/>
                <a:cs typeface="楷体" panose="02010609060101010101" charset="-122"/>
              </a:rPr>
              <a:t>/</a:t>
            </a:r>
            <a:r>
              <a:rPr lang="zh-CN" altLang="en-US" sz="2800" b="1" dirty="0">
                <a:solidFill>
                  <a:srgbClr val="1D41D5"/>
                </a:solidFill>
                <a:latin typeface="楷体" panose="02010609060101010101" charset="-122"/>
                <a:ea typeface="楷体" panose="02010609060101010101" charset="-122"/>
                <a:cs typeface="楷体" panose="02010609060101010101" charset="-122"/>
              </a:rPr>
              <a:t>展露</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a:p>
            <a:pPr marL="514350" indent="-514350" fontAlgn="auto">
              <a:lnSpc>
                <a:spcPts val="3300"/>
              </a:lnSpc>
              <a:spcBef>
                <a:spcPts val="0"/>
              </a:spcBef>
              <a:buAutoNum type="arabicPeriod"/>
            </a:pPr>
            <a:r>
              <a:rPr lang="zh-CN" altLang="en-US" sz="2800" b="1" dirty="0">
                <a:solidFill>
                  <a:srgbClr val="1D41D5"/>
                </a:solidFill>
                <a:latin typeface="楷体" panose="02010609060101010101" charset="-122"/>
                <a:ea typeface="楷体" panose="02010609060101010101" charset="-122"/>
                <a:cs typeface="楷体" panose="02010609060101010101" charset="-122"/>
              </a:rPr>
              <a:t>从平凡到神奇</a:t>
            </a:r>
            <a:endParaRPr lang="zh-CN" altLang="en-US" sz="2800" b="1" dirty="0">
              <a:solidFill>
                <a:srgbClr val="1D41D5"/>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ldLvl="0" animBg="1"/>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6211570" y="955675"/>
            <a:ext cx="5900420" cy="792480"/>
          </a:xfrm>
          <a:prstGeom prst="rect">
            <a:avLst/>
          </a:prstGeom>
          <a:noFill/>
        </p:spPr>
        <p:txBody>
          <a:bodyPr wrap="square" rtlCol="0">
            <a:noAutofit/>
          </a:bodyPr>
          <a:lstStyle/>
          <a:p>
            <a:r>
              <a:rPr lang="zh-CN" alt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rPr>
              <a:t>语法填空</a:t>
            </a:r>
            <a:endParaRPr lang="zh-CN" alt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endParaRPr>
          </a:p>
        </p:txBody>
      </p:sp>
      <p:sp>
        <p:nvSpPr>
          <p:cNvPr id="3" name="文本框 2"/>
          <p:cNvSpPr txBox="1"/>
          <p:nvPr/>
        </p:nvSpPr>
        <p:spPr>
          <a:xfrm>
            <a:off x="4896485" y="1741170"/>
            <a:ext cx="7081520" cy="3969385"/>
          </a:xfrm>
          <a:prstGeom prst="rect">
            <a:avLst/>
          </a:prstGeom>
          <a:noFill/>
        </p:spPr>
        <p:txBody>
          <a:bodyPr wrap="square" rtlCol="0">
            <a:spAutoFit/>
          </a:bodyPr>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语篇类型：记叙文</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主题语境：人与社会     </a:t>
            </a:r>
            <a:endParaRPr lang="zh-CN" altLang="en-US" sz="2800" b="1" dirty="0">
              <a:latin typeface="华文楷体" panose="02010600040101010101" charset="-122"/>
              <a:ea typeface="华文楷体" panose="02010600040101010101" charset="-122"/>
              <a:cs typeface="华文楷体" panose="02010600040101010101" charset="-122"/>
              <a:sym typeface="+mn-ea"/>
            </a:endParaRPr>
          </a:p>
          <a:p>
            <a:pPr algn="just">
              <a:lnSpc>
                <a:spcPct val="150000"/>
              </a:lnSpc>
              <a:spcBef>
                <a:spcPts val="0"/>
              </a:spcBef>
              <a:buClrTx/>
              <a:buSzTx/>
              <a:buNone/>
            </a:pPr>
            <a:r>
              <a:rPr lang="zh-CN" altLang="en-US" sz="2800" b="1" dirty="0">
                <a:latin typeface="华文楷体" panose="02010600040101010101" charset="-122"/>
                <a:ea typeface="华文楷体" panose="02010600040101010101" charset="-122"/>
                <a:cs typeface="华文楷体" panose="02010600040101010101" charset="-122"/>
                <a:sym typeface="+mn-ea"/>
              </a:rPr>
              <a:t>话题：</a:t>
            </a:r>
            <a:r>
              <a:rPr lang="zh-CN" altLang="en-US" sz="2800" b="1" dirty="0">
                <a:latin typeface="华文楷体" panose="02010600040101010101" charset="-122"/>
                <a:ea typeface="华文楷体" panose="02010600040101010101" charset="-122"/>
                <a:cs typeface="华文楷体" panose="02010600040101010101" charset="-122"/>
              </a:rPr>
              <a:t>通过与邻居的对话和比利时专家的经历，展现中国的快速发展与国际认知的变化，印证</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眼见为实</a:t>
            </a:r>
            <a:r>
              <a:rPr lang="en-US" altLang="zh-CN" sz="2800" b="1" dirty="0">
                <a:latin typeface="华文楷体" panose="02010600040101010101" charset="-122"/>
                <a:ea typeface="华文楷体" panose="02010600040101010101" charset="-122"/>
                <a:cs typeface="华文楷体" panose="02010600040101010101" charset="-122"/>
              </a:rPr>
              <a:t>” </a:t>
            </a:r>
            <a:r>
              <a:rPr lang="zh-CN" altLang="en-US" sz="2800" b="1" dirty="0">
                <a:latin typeface="华文楷体" panose="02010600040101010101" charset="-122"/>
                <a:ea typeface="华文楷体" panose="02010600040101010101" charset="-122"/>
                <a:cs typeface="华文楷体" panose="02010600040101010101" charset="-122"/>
              </a:rPr>
              <a:t>的道理，鼓励人们超越刻板印象去理解真实的中国。</a:t>
            </a:r>
            <a:endParaRPr lang="zh-CN" altLang="en-US" sz="2800" b="1" dirty="0">
              <a:latin typeface="华文楷体" panose="02010600040101010101" charset="-122"/>
              <a:ea typeface="华文楷体" panose="02010600040101010101" charset="-122"/>
              <a:cs typeface="华文楷体" panose="02010600040101010101" charset="-122"/>
            </a:endParaRPr>
          </a:p>
        </p:txBody>
      </p:sp>
      <p:pic>
        <p:nvPicPr>
          <p:cNvPr id="5" name="图片 4"/>
          <p:cNvPicPr>
            <a:picLocks noChangeAspect="1"/>
          </p:cNvPicPr>
          <p:nvPr/>
        </p:nvPicPr>
        <p:blipFill>
          <a:blip r:embed="rId1"/>
          <a:stretch>
            <a:fillRect/>
          </a:stretch>
        </p:blipFill>
        <p:spPr>
          <a:xfrm>
            <a:off x="324485" y="2091055"/>
            <a:ext cx="4572000" cy="3270250"/>
          </a:xfrm>
          <a:prstGeom prst="rect">
            <a:avLst/>
          </a:prstGeom>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0" y="50800"/>
            <a:ext cx="7288530" cy="6875145"/>
          </a:xfrm>
          <a:prstGeom prst="rect">
            <a:avLst/>
          </a:prstGeom>
          <a:ln>
            <a:solidFill>
              <a:schemeClr val="bg1">
                <a:lumMod val="50000"/>
              </a:schemeClr>
            </a:solidFill>
          </a:ln>
        </p:spPr>
        <p:txBody>
          <a:bodyPr wrap="square">
            <a:spAutoFit/>
          </a:bodyPr>
          <a:p>
            <a:pPr marL="0" indent="0" algn="just" defTabSz="266700">
              <a:lnSpc>
                <a:spcPct val="80000"/>
              </a:lnSpc>
              <a:spcBef>
                <a:spcPts val="0"/>
              </a:spcBef>
              <a:spcAft>
                <a:spcPts val="0"/>
              </a:spcAft>
            </a:pPr>
            <a:r>
              <a:rPr lang="en-US" altLang="zh-CN" sz="2400">
                <a:solidFill>
                  <a:srgbClr val="000000"/>
                </a:solidFill>
                <a:latin typeface="Times New Roman" panose="02020603050405020304"/>
                <a:ea typeface="Times New Roman" panose="02020603050405020304"/>
              </a:rPr>
              <a:t>         My neighbor, Claire, is a friendly lady, likely in her late 70s. We often chat and I am glad to offerher </a:t>
            </a:r>
            <a:r>
              <a:rPr lang="en-US" altLang="zh-CN" sz="2400">
                <a:solidFill>
                  <a:srgbClr val="000000"/>
                </a:solidFill>
                <a:highlight>
                  <a:srgbClr val="FFFF00"/>
                </a:highlight>
                <a:latin typeface="Times New Roman" panose="02020603050405020304"/>
                <a:ea typeface="Times New Roman" panose="02020603050405020304"/>
              </a:rPr>
              <a:t>a </a:t>
            </a:r>
            <a:r>
              <a:rPr lang="en-US" altLang="zh-CN" sz="2400" u="sng">
                <a:solidFill>
                  <a:srgbClr val="000000"/>
                </a:solidFill>
                <a:highlight>
                  <a:srgbClr val="FFFF00"/>
                </a:highlight>
                <a:latin typeface="Times New Roman" panose="02020603050405020304"/>
                <a:ea typeface="Times New Roman" panose="02020603050405020304"/>
              </a:rPr>
              <a:t>56</a:t>
            </a:r>
            <a:r>
              <a:rPr lang="en-US" altLang="zh-CN" sz="2400">
                <a:solidFill>
                  <a:srgbClr val="000000"/>
                </a:solidFill>
                <a:highlight>
                  <a:srgbClr val="FFFF00"/>
                </a:highlight>
                <a:latin typeface="Times New Roman" panose="02020603050405020304"/>
                <a:ea typeface="Times New Roman" panose="02020603050405020304"/>
              </a:rPr>
              <a:t>    </a:t>
            </a:r>
            <a:r>
              <a:rPr lang="en-US" altLang="zh-CN" sz="2400" u="sng">
                <a:solidFill>
                  <a:srgbClr val="000000"/>
                </a:solidFill>
                <a:highlight>
                  <a:srgbClr val="FFFF00"/>
                </a:highlight>
                <a:latin typeface="Times New Roman" panose="02020603050405020304"/>
                <a:ea typeface="Times New Roman" panose="02020603050405020304"/>
              </a:rPr>
              <a:t>             </a:t>
            </a:r>
            <a:r>
              <a:rPr lang="en-US" altLang="zh-CN" sz="2400">
                <a:solidFill>
                  <a:srgbClr val="000000"/>
                </a:solidFill>
                <a:highlight>
                  <a:srgbClr val="FFFF00"/>
                </a:highlight>
                <a:latin typeface="Times New Roman" panose="02020603050405020304"/>
                <a:ea typeface="Times New Roman" panose="02020603050405020304"/>
              </a:rPr>
              <a:t>(help) hand</a:t>
            </a:r>
            <a:r>
              <a:rPr lang="en-US" altLang="zh-CN" sz="2400">
                <a:solidFill>
                  <a:srgbClr val="000000"/>
                </a:solidFill>
                <a:latin typeface="Times New Roman" panose="02020603050405020304"/>
                <a:ea typeface="Times New Roman" panose="02020603050405020304"/>
              </a:rPr>
              <a:t>, such as carrying her groceries upstairs. One day she asked me if China isstill like what it was in the old comic The Adventures of Tintin, </a:t>
            </a:r>
            <a:r>
              <a:rPr lang="en-US" altLang="zh-CN" sz="2400" u="sng">
                <a:solidFill>
                  <a:srgbClr val="000000"/>
                </a:solidFill>
                <a:latin typeface="Times New Roman" panose="02020603050405020304"/>
                <a:ea typeface="Times New Roman" panose="02020603050405020304"/>
              </a:rPr>
              <a:t>57          </a:t>
            </a:r>
            <a:r>
              <a:rPr lang="en-US" altLang="zh-CN" sz="2400">
                <a:solidFill>
                  <a:srgbClr val="000000"/>
                </a:solidFill>
                <a:latin typeface="Times New Roman" panose="02020603050405020304"/>
                <a:ea typeface="Times New Roman" panose="02020603050405020304"/>
              </a:rPr>
              <a:t> describes China in the 1930s.Of course not. China is changing so fast that I myself have </a:t>
            </a:r>
            <a:r>
              <a:rPr lang="en-US" altLang="zh-CN" sz="2400">
                <a:solidFill>
                  <a:srgbClr val="000000"/>
                </a:solidFill>
                <a:highlight>
                  <a:srgbClr val="FFFF00"/>
                </a:highlight>
                <a:latin typeface="Times New Roman" panose="02020603050405020304"/>
                <a:ea typeface="Times New Roman" panose="02020603050405020304"/>
              </a:rPr>
              <a:t>found </a:t>
            </a:r>
            <a:r>
              <a:rPr lang="en-US" altLang="zh-CN" sz="2400" u="sng">
                <a:solidFill>
                  <a:srgbClr val="000000"/>
                </a:solidFill>
                <a:highlight>
                  <a:srgbClr val="FFFF00"/>
                </a:highlight>
                <a:latin typeface="Times New Roman" panose="02020603050405020304"/>
                <a:ea typeface="Times New Roman" panose="02020603050405020304"/>
              </a:rPr>
              <a:t>58       </a:t>
            </a:r>
            <a:r>
              <a:rPr lang="en-US" altLang="zh-CN" sz="2400">
                <a:solidFill>
                  <a:srgbClr val="000000"/>
                </a:solidFill>
                <a:highlight>
                  <a:srgbClr val="FFFF00"/>
                </a:highlight>
                <a:latin typeface="Times New Roman" panose="02020603050405020304"/>
                <a:ea typeface="Times New Roman" panose="02020603050405020304"/>
              </a:rPr>
              <a:t> hard to</a:t>
            </a:r>
            <a:r>
              <a:rPr lang="en-US" altLang="zh-CN" sz="2400">
                <a:solidFill>
                  <a:srgbClr val="000000"/>
                </a:solidFill>
                <a:latin typeface="Times New Roman" panose="02020603050405020304"/>
                <a:ea typeface="Times New Roman" panose="02020603050405020304"/>
              </a:rPr>
              <a:t> keep updated. TakeYinchuan for example: a city in Ningxia once </a:t>
            </a:r>
            <a:r>
              <a:rPr lang="en-US" altLang="zh-CN" sz="2400" u="sng">
                <a:solidFill>
                  <a:srgbClr val="000000"/>
                </a:solidFill>
                <a:latin typeface="Times New Roman" panose="02020603050405020304"/>
                <a:ea typeface="Times New Roman" panose="02020603050405020304"/>
              </a:rPr>
              <a:t>59                 </a:t>
            </a:r>
            <a:r>
              <a:rPr lang="en-US" altLang="zh-CN" sz="2400">
                <a:solidFill>
                  <a:srgbClr val="000000"/>
                </a:solidFill>
                <a:latin typeface="Times New Roman" panose="02020603050405020304"/>
                <a:ea typeface="Times New Roman" panose="02020603050405020304"/>
              </a:rPr>
              <a:t>(consider) </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remote</a:t>
            </a:r>
            <a:r>
              <a:rPr lang="en-US" altLang="zh-CN" sz="2400">
                <a:solidFill>
                  <a:srgbClr val="000000"/>
                </a:solidFill>
                <a:latin typeface="Times New Roman" panose="02020603050405020304"/>
                <a:ea typeface="宋体" panose="02010600030101010101" pitchFamily="2" charset="-122"/>
              </a:rPr>
              <a:t>” </a:t>
            </a:r>
            <a:r>
              <a:rPr lang="en-US" altLang="zh-CN" sz="2400">
                <a:solidFill>
                  <a:srgbClr val="000000"/>
                </a:solidFill>
                <a:latin typeface="Times New Roman" panose="02020603050405020304"/>
                <a:ea typeface="Times New Roman" panose="02020603050405020304"/>
              </a:rPr>
              <a:t>now feels more modernthan many European cities.</a:t>
            </a:r>
            <a:endParaRPr lang="en-US" altLang="zh-CN" sz="2400">
              <a:solidFill>
                <a:srgbClr val="000000"/>
              </a:solidFill>
              <a:latin typeface="Times New Roman" panose="02020603050405020304"/>
              <a:ea typeface="Times New Roman" panose="02020603050405020304"/>
            </a:endParaRPr>
          </a:p>
          <a:p>
            <a:pPr marL="0" indent="0" algn="just" defTabSz="266700">
              <a:lnSpc>
                <a:spcPct val="80000"/>
              </a:lnSpc>
              <a:spcBef>
                <a:spcPts val="0"/>
              </a:spcBef>
              <a:spcAft>
                <a:spcPts val="0"/>
              </a:spcAft>
            </a:pPr>
            <a:r>
              <a:rPr lang="en-US" altLang="zh-CN" sz="2400">
                <a:solidFill>
                  <a:srgbClr val="000000"/>
                </a:solidFill>
                <a:latin typeface="Times New Roman" panose="02020603050405020304"/>
                <a:ea typeface="Times New Roman" panose="02020603050405020304"/>
              </a:rPr>
              <a:t>          A Belgian potato expert I interviewed </a:t>
            </a:r>
            <a:r>
              <a:rPr lang="en-US" altLang="zh-CN" sz="2400" u="sng">
                <a:solidFill>
                  <a:srgbClr val="000000"/>
                </a:solidFill>
                <a:latin typeface="Times New Roman" panose="02020603050405020304"/>
                <a:ea typeface="Times New Roman" panose="02020603050405020304"/>
              </a:rPr>
              <a:t>60             </a:t>
            </a:r>
            <a:r>
              <a:rPr lang="en-US" altLang="zh-CN" sz="2400">
                <a:solidFill>
                  <a:srgbClr val="000000"/>
                </a:solidFill>
                <a:latin typeface="Times New Roman" panose="02020603050405020304"/>
                <a:ea typeface="Times New Roman" panose="02020603050405020304"/>
              </a:rPr>
              <a:t>(visit) China dozens of times </a:t>
            </a:r>
            <a:r>
              <a:rPr lang="en-US" altLang="zh-CN" sz="2400">
                <a:solidFill>
                  <a:srgbClr val="000000"/>
                </a:solidFill>
                <a:highlight>
                  <a:srgbClr val="FFFF00"/>
                </a:highlight>
                <a:latin typeface="Times New Roman" panose="02020603050405020304"/>
                <a:ea typeface="Times New Roman" panose="02020603050405020304"/>
              </a:rPr>
              <a:t>in the past threedecades</a:t>
            </a:r>
            <a:r>
              <a:rPr lang="en-US" altLang="zh-CN" sz="2400">
                <a:solidFill>
                  <a:srgbClr val="000000"/>
                </a:solidFill>
                <a:latin typeface="Times New Roman" panose="02020603050405020304"/>
                <a:ea typeface="Times New Roman" panose="02020603050405020304"/>
              </a:rPr>
              <a:t> and </a:t>
            </a:r>
            <a:r>
              <a:rPr lang="en-US" altLang="zh-CN" sz="2400">
                <a:solidFill>
                  <a:srgbClr val="000000"/>
                </a:solidFill>
                <a:highlight>
                  <a:srgbClr val="FFFF00"/>
                </a:highlight>
                <a:latin typeface="Times New Roman" panose="02020603050405020304"/>
                <a:ea typeface="Times New Roman" panose="02020603050405020304"/>
              </a:rPr>
              <a:t>has </a:t>
            </a:r>
            <a:r>
              <a:rPr lang="en-US" altLang="zh-CN" sz="2400" u="sng">
                <a:solidFill>
                  <a:srgbClr val="000000"/>
                </a:solidFill>
                <a:highlight>
                  <a:srgbClr val="FFFF00"/>
                </a:highlight>
                <a:latin typeface="Times New Roman" panose="02020603050405020304"/>
                <a:ea typeface="Times New Roman" panose="02020603050405020304"/>
              </a:rPr>
              <a:t>61    </a:t>
            </a:r>
            <a:r>
              <a:rPr lang="en-US" altLang="zh-CN" sz="2400">
                <a:solidFill>
                  <a:srgbClr val="000000"/>
                </a:solidFill>
                <a:highlight>
                  <a:srgbClr val="FFFF00"/>
                </a:highlight>
                <a:latin typeface="Times New Roman" panose="02020603050405020304"/>
                <a:ea typeface="Times New Roman" panose="02020603050405020304"/>
              </a:rPr>
              <a:t> balanced understanding of</a:t>
            </a:r>
            <a:r>
              <a:rPr lang="en-US" altLang="zh-CN" sz="2400">
                <a:solidFill>
                  <a:srgbClr val="000000"/>
                </a:solidFill>
                <a:latin typeface="Times New Roman" panose="02020603050405020304"/>
                <a:ea typeface="Times New Roman" panose="02020603050405020304"/>
              </a:rPr>
              <a:t> the country. He has taken many of his students toChina, some of whom have said the trips </a:t>
            </a:r>
            <a:r>
              <a:rPr lang="en-US" altLang="zh-CN" sz="2400" u="sng">
                <a:solidFill>
                  <a:srgbClr val="000000"/>
                </a:solidFill>
                <a:latin typeface="Times New Roman" panose="02020603050405020304"/>
                <a:ea typeface="Times New Roman" panose="02020603050405020304"/>
              </a:rPr>
              <a:t>62      </a:t>
            </a:r>
            <a:r>
              <a:rPr lang="en-US" altLang="zh-CN" sz="2400">
                <a:solidFill>
                  <a:srgbClr val="000000"/>
                </a:solidFill>
                <a:latin typeface="Times New Roman" panose="02020603050405020304"/>
                <a:ea typeface="Times New Roman" panose="02020603050405020304"/>
              </a:rPr>
              <a:t>(complete) changed their view of the Asian nation,unlike what they heard in the Western media.</a:t>
            </a:r>
            <a:endParaRPr lang="en-US" altLang="zh-CN" sz="2400">
              <a:solidFill>
                <a:srgbClr val="000000"/>
              </a:solidFill>
              <a:latin typeface="Times New Roman" panose="02020603050405020304"/>
              <a:ea typeface="Times New Roman" panose="02020603050405020304"/>
            </a:endParaRPr>
          </a:p>
          <a:p>
            <a:pPr marL="0" indent="0" algn="just" defTabSz="266700">
              <a:lnSpc>
                <a:spcPct val="80000"/>
              </a:lnSpc>
              <a:spcBef>
                <a:spcPts val="0"/>
              </a:spcBef>
              <a:spcAft>
                <a:spcPts val="0"/>
              </a:spcAft>
            </a:pPr>
            <a:r>
              <a:rPr lang="en-US" altLang="zh-CN" sz="2400">
                <a:solidFill>
                  <a:srgbClr val="000000"/>
                </a:solidFill>
                <a:latin typeface="Times New Roman" panose="02020603050405020304"/>
                <a:ea typeface="Times New Roman" panose="02020603050405020304"/>
              </a:rPr>
              <a:t>         Fortunately, more Europeans can take advantage of </a:t>
            </a:r>
            <a:r>
              <a:rPr lang="en-US" altLang="zh-CN" sz="2400" u="sng">
                <a:solidFill>
                  <a:srgbClr val="000000"/>
                </a:solidFill>
                <a:latin typeface="Times New Roman" panose="02020603050405020304"/>
                <a:ea typeface="Times New Roman" panose="02020603050405020304"/>
              </a:rPr>
              <a:t>63      </a:t>
            </a:r>
            <a:r>
              <a:rPr lang="en-US" altLang="zh-CN" sz="2400">
                <a:solidFill>
                  <a:srgbClr val="000000"/>
                </a:solidFill>
                <a:latin typeface="Times New Roman" panose="02020603050405020304"/>
                <a:ea typeface="Times New Roman" panose="02020603050405020304"/>
              </a:rPr>
              <a:t>(China) visa-free policy to discoverthe country and to see for themselves both the good and bad things there. The good news is thatreservations for travel to China </a:t>
            </a:r>
            <a:r>
              <a:rPr lang="en-US" altLang="zh-CN" sz="2400">
                <a:solidFill>
                  <a:srgbClr val="000000"/>
                </a:solidFill>
                <a:highlight>
                  <a:srgbClr val="FFFF00"/>
                </a:highlight>
                <a:latin typeface="Times New Roman" panose="02020603050405020304"/>
                <a:ea typeface="Times New Roman" panose="02020603050405020304"/>
              </a:rPr>
              <a:t>are </a:t>
            </a:r>
            <a:r>
              <a:rPr lang="en-US" altLang="zh-CN" sz="2400" u="sng">
                <a:solidFill>
                  <a:srgbClr val="000000"/>
                </a:solidFill>
                <a:highlight>
                  <a:srgbClr val="FFFF00"/>
                </a:highlight>
                <a:latin typeface="Times New Roman" panose="02020603050405020304"/>
                <a:ea typeface="Times New Roman" panose="02020603050405020304"/>
              </a:rPr>
              <a:t>64        </a:t>
            </a:r>
            <a:r>
              <a:rPr lang="en-US" altLang="zh-CN" sz="2400">
                <a:solidFill>
                  <a:srgbClr val="000000"/>
                </a:solidFill>
                <a:highlight>
                  <a:srgbClr val="FFFF00"/>
                </a:highlight>
                <a:latin typeface="Times New Roman" panose="02020603050405020304"/>
                <a:ea typeface="Times New Roman" panose="02020603050405020304"/>
              </a:rPr>
              <a:t> the rise</a:t>
            </a:r>
            <a:r>
              <a:rPr lang="en-US" altLang="zh-CN" sz="2400">
                <a:solidFill>
                  <a:srgbClr val="000000"/>
                </a:solidFill>
                <a:latin typeface="Times New Roman" panose="02020603050405020304"/>
                <a:ea typeface="Times New Roman" panose="02020603050405020304"/>
              </a:rPr>
              <a:t> lately in several European countries.</a:t>
            </a:r>
            <a:endParaRPr lang="en-US" altLang="zh-CN" sz="2400">
              <a:solidFill>
                <a:srgbClr val="000000"/>
              </a:solidFill>
              <a:latin typeface="Times New Roman" panose="02020603050405020304"/>
              <a:ea typeface="Times New Roman" panose="02020603050405020304"/>
            </a:endParaRPr>
          </a:p>
          <a:p>
            <a:pPr marL="0" indent="0" algn="just" defTabSz="266700">
              <a:lnSpc>
                <a:spcPct val="80000"/>
              </a:lnSpc>
              <a:spcBef>
                <a:spcPts val="0"/>
              </a:spcBef>
              <a:spcAft>
                <a:spcPts val="0"/>
              </a:spcAft>
            </a:pPr>
            <a:r>
              <a:rPr lang="en-US" altLang="zh-CN" sz="2400">
                <a:solidFill>
                  <a:srgbClr val="000000"/>
                </a:solidFill>
                <a:latin typeface="Times New Roman" panose="02020603050405020304"/>
                <a:ea typeface="Times New Roman" panose="02020603050405020304"/>
              </a:rPr>
              <a:t>         Seeing is believing. </a:t>
            </a:r>
            <a:r>
              <a:rPr lang="en-US" altLang="zh-CN" sz="2400" u="sng">
                <a:solidFill>
                  <a:srgbClr val="000000"/>
                </a:solidFill>
                <a:latin typeface="Times New Roman" panose="02020603050405020304"/>
                <a:ea typeface="Times New Roman" panose="02020603050405020304"/>
              </a:rPr>
              <a:t>65        </a:t>
            </a:r>
            <a:r>
              <a:rPr lang="en-US" altLang="zh-CN" sz="2400">
                <a:solidFill>
                  <a:srgbClr val="000000"/>
                </a:solidFill>
                <a:latin typeface="Times New Roman" panose="02020603050405020304"/>
                <a:ea typeface="Times New Roman" panose="02020603050405020304"/>
              </a:rPr>
              <a:t>(understand) today</a:t>
            </a:r>
            <a:r>
              <a:rPr lang="en-US" altLang="zh-CN" sz="2400">
                <a:solidFill>
                  <a:srgbClr val="000000"/>
                </a:solidFill>
                <a:latin typeface="Times New Roman" panose="02020603050405020304"/>
                <a:ea typeface="宋体" panose="02010600030101010101" pitchFamily="2" charset="-122"/>
              </a:rPr>
              <a:t>’</a:t>
            </a:r>
            <a:r>
              <a:rPr lang="en-US" altLang="zh-CN" sz="2400">
                <a:solidFill>
                  <a:srgbClr val="000000"/>
                </a:solidFill>
                <a:latin typeface="Times New Roman" panose="02020603050405020304"/>
                <a:ea typeface="Times New Roman" panose="02020603050405020304"/>
              </a:rPr>
              <a:t>s China, one must look beyond old comics andbroken news.</a:t>
            </a:r>
            <a:endParaRPr lang="en-US" altLang="zh-CN" sz="2400">
              <a:solidFill>
                <a:srgbClr val="000000"/>
              </a:solidFill>
              <a:latin typeface="Times New Roman" panose="02020603050405020304"/>
              <a:ea typeface="Times New Roman" panose="02020603050405020304"/>
            </a:endParaRPr>
          </a:p>
        </p:txBody>
      </p:sp>
      <p:sp>
        <p:nvSpPr>
          <p:cNvPr id="5" name="文本框 4"/>
          <p:cNvSpPr txBox="1"/>
          <p:nvPr/>
        </p:nvSpPr>
        <p:spPr>
          <a:xfrm>
            <a:off x="7454900" y="50800"/>
            <a:ext cx="4427220" cy="645160"/>
          </a:xfrm>
          <a:prstGeom prst="rect">
            <a:avLst/>
          </a:prstGeom>
          <a:solidFill>
            <a:schemeClr val="accent6">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56.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helping</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a:t>
            </a:r>
            <a:r>
              <a:rPr lang="en-US" altLang="zh-CN">
                <a:latin typeface="华文中宋" panose="02010600040101010101" charset="-122"/>
                <a:ea typeface="华文中宋" panose="02010600040101010101" charset="-122"/>
                <a:cs typeface="华文中宋" panose="02010600040101010101" charset="-122"/>
              </a:rPr>
              <a:t>offer a helping hand” </a:t>
            </a:r>
            <a:r>
              <a:rPr lang="zh-CN" altLang="en-US">
                <a:latin typeface="华文中宋" panose="02010600040101010101" charset="-122"/>
                <a:ea typeface="华文中宋" panose="02010600040101010101" charset="-122"/>
                <a:cs typeface="华文中宋" panose="02010600040101010101" charset="-122"/>
              </a:rPr>
              <a:t>是固定表达，意为“伸出援手”</a:t>
            </a:r>
            <a:endParaRPr lang="zh-CN" altLang="en-US">
              <a:latin typeface="华文中宋" panose="02010600040101010101" charset="-122"/>
              <a:ea typeface="华文中宋" panose="02010600040101010101" charset="-122"/>
              <a:cs typeface="华文中宋" panose="02010600040101010101" charset="-122"/>
            </a:endParaRPr>
          </a:p>
        </p:txBody>
      </p:sp>
      <p:sp>
        <p:nvSpPr>
          <p:cNvPr id="6" name="文本框 5"/>
          <p:cNvSpPr txBox="1"/>
          <p:nvPr/>
        </p:nvSpPr>
        <p:spPr>
          <a:xfrm>
            <a:off x="7454900" y="764540"/>
            <a:ext cx="4427220" cy="922020"/>
          </a:xfrm>
          <a:prstGeom prst="rect">
            <a:avLst/>
          </a:prstGeom>
          <a:solidFill>
            <a:schemeClr val="accent4">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57.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which  </a:t>
            </a:r>
            <a:r>
              <a:rPr lang="zh-CN" altLang="en-US">
                <a:latin typeface="华文中宋" panose="02010600040101010101" charset="-122"/>
                <a:ea typeface="华文中宋" panose="02010600040101010101" charset="-122"/>
                <a:cs typeface="华文中宋" panose="02010600040101010101" charset="-122"/>
              </a:rPr>
              <a:t>关系代词引导非限制性定语从句”，先行词是</a:t>
            </a:r>
            <a:r>
              <a:rPr lang="en-US" altLang="zh-CN">
                <a:latin typeface="华文中宋" panose="02010600040101010101" charset="-122"/>
                <a:ea typeface="华文中宋" panose="02010600040101010101" charset="-122"/>
                <a:cs typeface="华文中宋" panose="02010600040101010101" charset="-122"/>
              </a:rPr>
              <a:t> the old comic The Adventures of Tintin</a:t>
            </a:r>
            <a:endParaRPr lang="en-US" altLang="zh-CN">
              <a:latin typeface="华文中宋" panose="02010600040101010101" charset="-122"/>
              <a:ea typeface="华文中宋" panose="02010600040101010101" charset="-122"/>
              <a:cs typeface="华文中宋" panose="02010600040101010101" charset="-122"/>
            </a:endParaRPr>
          </a:p>
        </p:txBody>
      </p:sp>
      <p:sp>
        <p:nvSpPr>
          <p:cNvPr id="7" name="文本框 6"/>
          <p:cNvSpPr txBox="1"/>
          <p:nvPr/>
        </p:nvSpPr>
        <p:spPr>
          <a:xfrm>
            <a:off x="7454900" y="1744980"/>
            <a:ext cx="4427220" cy="368300"/>
          </a:xfrm>
          <a:prstGeom prst="rect">
            <a:avLst/>
          </a:prstGeom>
          <a:solidFill>
            <a:schemeClr val="accent6">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58.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it</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sym typeface="+mn-ea"/>
              </a:rPr>
              <a:t>常见句型</a:t>
            </a:r>
            <a:r>
              <a:rPr lang="en-US" altLang="zh-CN">
                <a:latin typeface="华文中宋" panose="02010600040101010101" charset="-122"/>
                <a:ea typeface="华文中宋" panose="02010600040101010101" charset="-122"/>
                <a:cs typeface="华文中宋" panose="02010600040101010101" charset="-122"/>
              </a:rPr>
              <a:t>find it+adj.+to do sth.” </a:t>
            </a:r>
            <a:endParaRPr lang="zh-CN" altLang="en-US">
              <a:latin typeface="华文中宋" panose="02010600040101010101" charset="-122"/>
              <a:ea typeface="华文中宋" panose="02010600040101010101" charset="-122"/>
              <a:cs typeface="华文中宋" panose="02010600040101010101" charset="-122"/>
            </a:endParaRPr>
          </a:p>
        </p:txBody>
      </p:sp>
      <p:sp>
        <p:nvSpPr>
          <p:cNvPr id="8" name="文本框 7"/>
          <p:cNvSpPr txBox="1"/>
          <p:nvPr/>
        </p:nvSpPr>
        <p:spPr>
          <a:xfrm>
            <a:off x="7454900" y="2247900"/>
            <a:ext cx="4427220" cy="645160"/>
          </a:xfrm>
          <a:prstGeom prst="rect">
            <a:avLst/>
          </a:prstGeom>
          <a:solidFill>
            <a:schemeClr val="accent4">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59.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considered  </a:t>
            </a:r>
            <a:r>
              <a:rPr lang="zh-CN" altLang="en-US">
                <a:latin typeface="华文中宋" panose="02010600040101010101" charset="-122"/>
                <a:ea typeface="华文中宋" panose="02010600040101010101" charset="-122"/>
                <a:cs typeface="华文中宋" panose="02010600040101010101" charset="-122"/>
              </a:rPr>
              <a:t>非谓语动词（过去分词</a:t>
            </a:r>
            <a:r>
              <a:rPr lang="en-US" altLang="zh-CN">
                <a:latin typeface="华文中宋" panose="02010600040101010101" charset="-122"/>
                <a:ea typeface="华文中宋" panose="02010600040101010101" charset="-122"/>
                <a:cs typeface="华文中宋" panose="02010600040101010101" charset="-122"/>
              </a:rPr>
              <a:t> considered </a:t>
            </a:r>
            <a:r>
              <a:rPr lang="zh-CN" altLang="en-US">
                <a:latin typeface="华文中宋" panose="02010600040101010101" charset="-122"/>
                <a:ea typeface="华文中宋" panose="02010600040101010101" charset="-122"/>
                <a:cs typeface="华文中宋" panose="02010600040101010101" charset="-122"/>
              </a:rPr>
              <a:t>作后置定语）</a:t>
            </a:r>
            <a:endParaRPr lang="zh-CN" altLang="en-US">
              <a:latin typeface="华文中宋" panose="02010600040101010101" charset="-122"/>
              <a:ea typeface="华文中宋" panose="02010600040101010101" charset="-122"/>
              <a:cs typeface="华文中宋" panose="02010600040101010101" charset="-122"/>
            </a:endParaRPr>
          </a:p>
        </p:txBody>
      </p:sp>
      <p:sp>
        <p:nvSpPr>
          <p:cNvPr id="9" name="文本框 8"/>
          <p:cNvSpPr txBox="1"/>
          <p:nvPr/>
        </p:nvSpPr>
        <p:spPr>
          <a:xfrm>
            <a:off x="7454900" y="2969260"/>
            <a:ext cx="4427220" cy="645160"/>
          </a:xfrm>
          <a:prstGeom prst="rect">
            <a:avLst/>
          </a:prstGeom>
          <a:solidFill>
            <a:schemeClr val="accent6">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60.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has visited</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动词时态</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现在完成时</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时间状语</a:t>
            </a:r>
            <a:r>
              <a:rPr lang="en-US" altLang="zh-CN">
                <a:latin typeface="华文中宋" panose="02010600040101010101" charset="-122"/>
                <a:ea typeface="华文中宋" panose="02010600040101010101" charset="-122"/>
                <a:cs typeface="华文中宋" panose="02010600040101010101" charset="-122"/>
              </a:rPr>
              <a:t>in the past three decades</a:t>
            </a:r>
            <a:endParaRPr lang="zh-CN" altLang="en-US">
              <a:latin typeface="华文中宋" panose="02010600040101010101" charset="-122"/>
              <a:ea typeface="华文中宋" panose="02010600040101010101" charset="-122"/>
              <a:cs typeface="华文中宋" panose="02010600040101010101" charset="-122"/>
            </a:endParaRPr>
          </a:p>
        </p:txBody>
      </p:sp>
      <p:sp>
        <p:nvSpPr>
          <p:cNvPr id="10" name="文本框 9"/>
          <p:cNvSpPr txBox="1"/>
          <p:nvPr/>
        </p:nvSpPr>
        <p:spPr>
          <a:xfrm>
            <a:off x="7358380" y="3690620"/>
            <a:ext cx="4833620" cy="645160"/>
          </a:xfrm>
          <a:prstGeom prst="rect">
            <a:avLst/>
          </a:prstGeom>
          <a:solidFill>
            <a:schemeClr val="accent4">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61.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a  </a:t>
            </a:r>
            <a:r>
              <a:rPr lang="zh-CN" altLang="en-US">
                <a:latin typeface="华文中宋" panose="02010600040101010101" charset="-122"/>
                <a:ea typeface="华文中宋" panose="02010600040101010101" charset="-122"/>
                <a:cs typeface="华文中宋" panose="02010600040101010101" charset="-122"/>
              </a:rPr>
              <a:t>冠词用法。</a:t>
            </a:r>
            <a:r>
              <a:rPr lang="en-US" altLang="zh-CN">
                <a:latin typeface="华文中宋" panose="02010600040101010101" charset="-122"/>
                <a:ea typeface="华文中宋" panose="02010600040101010101" charset="-122"/>
                <a:cs typeface="华文中宋" panose="02010600040101010101" charset="-122"/>
              </a:rPr>
              <a:t>have a balanced understanding of…</a:t>
            </a:r>
            <a:r>
              <a:rPr lang="en-US">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对</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有一个全面的理解</a:t>
            </a:r>
            <a:endParaRPr lang="zh-CN" altLang="en-US">
              <a:latin typeface="华文中宋" panose="02010600040101010101" charset="-122"/>
              <a:ea typeface="华文中宋" panose="02010600040101010101" charset="-122"/>
              <a:cs typeface="华文中宋" panose="02010600040101010101" charset="-122"/>
            </a:endParaRPr>
          </a:p>
        </p:txBody>
      </p:sp>
      <p:sp>
        <p:nvSpPr>
          <p:cNvPr id="11" name="文本框 10"/>
          <p:cNvSpPr txBox="1"/>
          <p:nvPr/>
        </p:nvSpPr>
        <p:spPr>
          <a:xfrm>
            <a:off x="7381240" y="4411980"/>
            <a:ext cx="4500880" cy="368300"/>
          </a:xfrm>
          <a:prstGeom prst="rect">
            <a:avLst/>
          </a:prstGeom>
          <a:solidFill>
            <a:schemeClr val="accent6">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62.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completely  </a:t>
            </a:r>
            <a:r>
              <a:rPr lang="zh-CN" altLang="en-US">
                <a:latin typeface="华文中宋" panose="02010600040101010101" charset="-122"/>
                <a:ea typeface="华文中宋" panose="02010600040101010101" charset="-122"/>
                <a:cs typeface="华文中宋" panose="02010600040101010101" charset="-122"/>
              </a:rPr>
              <a:t>副词修饰动词</a:t>
            </a:r>
            <a:r>
              <a:rPr lang="en-US" altLang="zh-CN">
                <a:latin typeface="华文中宋" panose="02010600040101010101" charset="-122"/>
                <a:ea typeface="华文中宋" panose="02010600040101010101" charset="-122"/>
                <a:cs typeface="华文中宋" panose="02010600040101010101" charset="-122"/>
              </a:rPr>
              <a:t>changed</a:t>
            </a:r>
            <a:endParaRPr lang="en-US" altLang="zh-CN">
              <a:latin typeface="华文中宋" panose="02010600040101010101" charset="-122"/>
              <a:ea typeface="华文中宋" panose="02010600040101010101" charset="-122"/>
              <a:cs typeface="华文中宋" panose="02010600040101010101" charset="-122"/>
            </a:endParaRPr>
          </a:p>
        </p:txBody>
      </p:sp>
      <p:sp>
        <p:nvSpPr>
          <p:cNvPr id="12" name="文本框 11"/>
          <p:cNvSpPr txBox="1"/>
          <p:nvPr/>
        </p:nvSpPr>
        <p:spPr>
          <a:xfrm>
            <a:off x="7381240" y="4798695"/>
            <a:ext cx="4500880" cy="368300"/>
          </a:xfrm>
          <a:prstGeom prst="rect">
            <a:avLst/>
          </a:prstGeom>
          <a:solidFill>
            <a:schemeClr val="accent4">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63.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China's  </a:t>
            </a:r>
            <a:r>
              <a:rPr lang="zh-CN" altLang="en-US">
                <a:latin typeface="华文中宋" panose="02010600040101010101" charset="-122"/>
                <a:ea typeface="华文中宋" panose="02010600040101010101" charset="-122"/>
                <a:cs typeface="华文中宋" panose="02010600040101010101" charset="-122"/>
              </a:rPr>
              <a:t>名词所有格</a:t>
            </a:r>
            <a:r>
              <a:rPr lang="en-US" altLang="zh-CN">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表示所属关系</a:t>
            </a:r>
            <a:endParaRPr lang="zh-CN" altLang="en-US">
              <a:latin typeface="华文中宋" panose="02010600040101010101" charset="-122"/>
              <a:ea typeface="华文中宋" panose="02010600040101010101" charset="-122"/>
              <a:cs typeface="华文中宋" panose="02010600040101010101" charset="-122"/>
            </a:endParaRPr>
          </a:p>
        </p:txBody>
      </p:sp>
      <p:sp>
        <p:nvSpPr>
          <p:cNvPr id="13" name="文本框 12"/>
          <p:cNvSpPr txBox="1"/>
          <p:nvPr/>
        </p:nvSpPr>
        <p:spPr>
          <a:xfrm>
            <a:off x="7358380" y="5278755"/>
            <a:ext cx="4500880" cy="645160"/>
          </a:xfrm>
          <a:prstGeom prst="rect">
            <a:avLst/>
          </a:prstGeom>
          <a:solidFill>
            <a:schemeClr val="accent6">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64.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on  </a:t>
            </a:r>
            <a:r>
              <a:rPr lang="zh-CN" altLang="en-US">
                <a:latin typeface="华文中宋" panose="02010600040101010101" charset="-122"/>
                <a:ea typeface="华文中宋" panose="02010600040101010101" charset="-122"/>
                <a:cs typeface="华文中宋" panose="02010600040101010101" charset="-122"/>
              </a:rPr>
              <a:t>介词固定搭配。</a:t>
            </a:r>
            <a:r>
              <a:rPr lang="en-US" altLang="zh-CN">
                <a:latin typeface="华文中宋" panose="02010600040101010101" charset="-122"/>
                <a:ea typeface="华文中宋" panose="02010600040101010101" charset="-122"/>
                <a:cs typeface="华文中宋" panose="02010600040101010101" charset="-122"/>
              </a:rPr>
              <a:t>on the rise</a:t>
            </a:r>
            <a:r>
              <a:rPr lang="en-US">
                <a:latin typeface="华文中宋" panose="02010600040101010101" charset="-122"/>
                <a:ea typeface="华文中宋" panose="02010600040101010101" charset="-122"/>
                <a:cs typeface="华文中宋" panose="02010600040101010101" charset="-122"/>
              </a:rPr>
              <a:t>: </a:t>
            </a:r>
            <a:r>
              <a:rPr lang="zh-CN" altLang="en-US">
                <a:latin typeface="华文中宋" panose="02010600040101010101" charset="-122"/>
                <a:ea typeface="华文中宋" panose="02010600040101010101" charset="-122"/>
                <a:cs typeface="华文中宋" panose="02010600040101010101" charset="-122"/>
              </a:rPr>
              <a:t>固定短语，意为</a:t>
            </a:r>
            <a:r>
              <a:rPr lang="en-US" altLang="zh-CN">
                <a:latin typeface="华文中宋" panose="02010600040101010101" charset="-122"/>
                <a:ea typeface="华文中宋" panose="02010600040101010101" charset="-122"/>
                <a:cs typeface="华文中宋" panose="02010600040101010101" charset="-122"/>
              </a:rPr>
              <a:t>“</a:t>
            </a:r>
            <a:r>
              <a:rPr lang="zh-CN" altLang="en-US">
                <a:latin typeface="华文中宋" panose="02010600040101010101" charset="-122"/>
                <a:ea typeface="华文中宋" panose="02010600040101010101" charset="-122"/>
                <a:cs typeface="华文中宋" panose="02010600040101010101" charset="-122"/>
              </a:rPr>
              <a:t>在上升，在增加</a:t>
            </a:r>
            <a:r>
              <a:rPr lang="en-US" altLang="zh-CN">
                <a:latin typeface="华文中宋" panose="02010600040101010101" charset="-122"/>
                <a:ea typeface="华文中宋" panose="02010600040101010101" charset="-122"/>
                <a:cs typeface="华文中宋" panose="02010600040101010101" charset="-122"/>
              </a:rPr>
              <a:t>”</a:t>
            </a:r>
            <a:endParaRPr lang="en-US" altLang="zh-CN">
              <a:latin typeface="华文中宋" panose="02010600040101010101" charset="-122"/>
              <a:ea typeface="华文中宋" panose="02010600040101010101" charset="-122"/>
              <a:cs typeface="华文中宋" panose="02010600040101010101" charset="-122"/>
            </a:endParaRPr>
          </a:p>
        </p:txBody>
      </p:sp>
      <p:sp>
        <p:nvSpPr>
          <p:cNvPr id="14" name="文本框 13"/>
          <p:cNvSpPr txBox="1"/>
          <p:nvPr/>
        </p:nvSpPr>
        <p:spPr>
          <a:xfrm>
            <a:off x="7381240" y="6035675"/>
            <a:ext cx="4500880" cy="645160"/>
          </a:xfrm>
          <a:prstGeom prst="rect">
            <a:avLst/>
          </a:prstGeom>
          <a:solidFill>
            <a:schemeClr val="accent4">
              <a:lumMod val="20000"/>
              <a:lumOff val="80000"/>
            </a:schemeClr>
          </a:solidFill>
        </p:spPr>
        <p:txBody>
          <a:bodyPr wrap="square">
            <a:spAutoFit/>
          </a:bodyPr>
          <a:p>
            <a:pPr marL="0" indent="0">
              <a:lnSpc>
                <a:spcPct val="100000"/>
              </a:lnSpc>
              <a:spcBef>
                <a:spcPct val="0"/>
              </a:spcBef>
              <a:spcAft>
                <a:spcPct val="0"/>
              </a:spcAft>
            </a:pPr>
            <a:r>
              <a:rPr lang="en-US" altLang="zh-CN">
                <a:latin typeface="华文中宋" panose="02010600040101010101" charset="-122"/>
                <a:ea typeface="华文中宋" panose="02010600040101010101" charset="-122"/>
                <a:cs typeface="华文中宋" panose="02010600040101010101" charset="-122"/>
              </a:rPr>
              <a:t>65. </a:t>
            </a:r>
            <a:r>
              <a:rPr lang="en-US" altLang="zh-CN" b="1">
                <a:solidFill>
                  <a:srgbClr val="FF0000"/>
                </a:solidFill>
                <a:effectLst>
                  <a:outerShdw blurRad="38100" dist="38100" dir="2700000" algn="tl">
                    <a:srgbClr val="000000">
                      <a:alpha val="43137"/>
                    </a:srgbClr>
                  </a:outerShdw>
                </a:effectLst>
                <a:latin typeface="华文中宋" panose="02010600040101010101" charset="-122"/>
                <a:ea typeface="华文中宋" panose="02010600040101010101" charset="-122"/>
                <a:cs typeface="华文中宋" panose="02010600040101010101" charset="-122"/>
              </a:rPr>
              <a:t>To understand  </a:t>
            </a:r>
            <a:r>
              <a:rPr lang="zh-CN" altLang="en-US">
                <a:latin typeface="华文中宋" panose="02010600040101010101" charset="-122"/>
                <a:ea typeface="华文中宋" panose="02010600040101010101" charset="-122"/>
                <a:cs typeface="华文中宋" panose="02010600040101010101" charset="-122"/>
              </a:rPr>
              <a:t>非谓语动词（不定式作目的状语）</a:t>
            </a:r>
            <a:endParaRPr lang="zh-CN" altLang="en-US">
              <a:latin typeface="华文中宋" panose="02010600040101010101" charset="-122"/>
              <a:ea typeface="华文中宋" panose="02010600040101010101" charset="-122"/>
              <a:cs typeface="华文中宋" panose="0201060004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bldLvl="0" animBg="1"/>
      <p:bldP spid="6" grpId="1" animBg="1"/>
      <p:bldP spid="7" grpId="0" bldLvl="0" animBg="1"/>
      <p:bldP spid="7" grpId="1" animBg="1"/>
      <p:bldP spid="8" grpId="0" bldLvl="0" animBg="1"/>
      <p:bldP spid="8" grpId="1" animBg="1"/>
      <p:bldP spid="9" grpId="0" bldLvl="0" animBg="1"/>
      <p:bldP spid="9" grpId="1" animBg="1"/>
      <p:bldP spid="10" grpId="0" bldLvl="0" animBg="1"/>
      <p:bldP spid="10" grpId="1" animBg="1"/>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8"/>
          <p:cNvSpPr txBox="1"/>
          <p:nvPr/>
        </p:nvSpPr>
        <p:spPr>
          <a:xfrm>
            <a:off x="407035" y="-88900"/>
            <a:ext cx="2238375" cy="702310"/>
          </a:xfrm>
          <a:prstGeom prst="rect">
            <a:avLst/>
          </a:prstGeom>
          <a:noFill/>
          <a:ln>
            <a:noFill/>
          </a:ln>
        </p:spPr>
        <p:txBody>
          <a:bodyPr wrap="square" lIns="91440" tIns="45720" rIns="91440" bIns="45720" rtlCol="0">
            <a:noAutofit/>
          </a:bodyPr>
          <a:lstStyle/>
          <a:p>
            <a:pPr algn="ctr">
              <a:lnSpc>
                <a:spcPct val="150000"/>
              </a:lnSpc>
            </a:pPr>
            <a:r>
              <a:rPr lang="zh-CN" altLang="en-US" sz="2800" b="1" dirty="0">
                <a:solidFill>
                  <a:srgbClr val="FF0000"/>
                </a:solidFill>
                <a:latin typeface="微软雅黑" panose="020B0503020204020204" pitchFamily="34" charset="-122"/>
                <a:ea typeface="微软雅黑" panose="020B0503020204020204" pitchFamily="34" charset="-122"/>
                <a:sym typeface="+mn-ea"/>
              </a:rPr>
              <a:t>重要词块</a:t>
            </a:r>
            <a:endParaRPr lang="zh-CN" altLang="en-US" sz="2800" b="1" dirty="0">
              <a:solidFill>
                <a:srgbClr val="FF0000"/>
              </a:solidFill>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407035" y="31750"/>
            <a:ext cx="2084070" cy="581660"/>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2" name="内容占位符 2"/>
          <p:cNvSpPr txBox="1"/>
          <p:nvPr/>
        </p:nvSpPr>
        <p:spPr>
          <a:xfrm>
            <a:off x="0" y="613410"/>
            <a:ext cx="4519930" cy="579437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offer a helping hand</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groceries n.</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keep updated</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remote adj.</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take advantage of</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visa-free policy</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on the rise</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Seeing is believing</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look beyond</a:t>
            </a:r>
            <a:endParaRPr lang="en-US" altLang="zh-CN" sz="3000" dirty="0">
              <a:latin typeface="Times New Roman" panose="02020603050405020304" pitchFamily="18" charset="0"/>
              <a:cs typeface="Times New Roman" panose="02020603050405020304" pitchFamily="18" charset="0"/>
              <a:sym typeface="+mn-ea"/>
            </a:endParaRPr>
          </a:p>
          <a:p>
            <a:pPr marL="514350" indent="-514350" fontAlgn="auto">
              <a:lnSpc>
                <a:spcPts val="3600"/>
              </a:lnSpc>
              <a:spcBef>
                <a:spcPts val="0"/>
              </a:spcBef>
              <a:spcAft>
                <a:spcPts val="0"/>
              </a:spcAft>
              <a:buAutoNum type="arabicPeriod"/>
            </a:pPr>
            <a:r>
              <a:rPr lang="en-US" altLang="zh-CN" sz="3000" dirty="0">
                <a:latin typeface="Times New Roman" panose="02020603050405020304" pitchFamily="18" charset="0"/>
                <a:cs typeface="Times New Roman" panose="02020603050405020304" pitchFamily="18" charset="0"/>
                <a:sym typeface="+mn-ea"/>
              </a:rPr>
              <a:t>broken adj.</a:t>
            </a:r>
            <a:endParaRPr lang="en-US" altLang="zh-CN" sz="3000" dirty="0">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5813425" y="613410"/>
            <a:ext cx="4893310" cy="4707890"/>
          </a:xfrm>
          <a:prstGeom prst="rect">
            <a:avLst/>
          </a:prstGeom>
          <a:noFill/>
        </p:spPr>
        <p:txBody>
          <a:bodyPr wrap="square" rtlCol="0" anchor="t">
            <a:spAutoFit/>
          </a:bodyPr>
          <a:lstStyle/>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伸出援手</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食品杂货</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了解最新情况</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偏远的</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利用</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免签政策</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在上升</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眼见为实</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超越</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marL="514350" indent="-514350" algn="l">
              <a:lnSpc>
                <a:spcPts val="3600"/>
              </a:lnSpc>
              <a:spcBef>
                <a:spcPts val="0"/>
              </a:spcBef>
              <a:spcAft>
                <a:spcPts val="0"/>
              </a:spcAft>
              <a:buClrTx/>
              <a:buSzTx/>
              <a:buFont typeface="+mj-lt"/>
              <a:buAutoNum type="arabicPeriod"/>
            </a:pPr>
            <a:r>
              <a:rPr lang="zh-CN" altLang="en-US" sz="3200" b="1" dirty="0">
                <a:solidFill>
                  <a:srgbClr val="1D41D5"/>
                </a:solidFill>
                <a:latin typeface="楷体" panose="02010609060101010101" charset="-122"/>
                <a:ea typeface="楷体" panose="02010609060101010101" charset="-122"/>
                <a:cs typeface="楷体" panose="02010609060101010101" charset="-122"/>
              </a:rPr>
              <a:t>片面的</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par>
                                <p:cTn id="9" presetID="1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ldLvl="0" animBg="1"/>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35250" y="2320925"/>
            <a:ext cx="9115425" cy="38798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矩形 9"/>
          <p:cNvSpPr/>
          <p:nvPr/>
        </p:nvSpPr>
        <p:spPr>
          <a:xfrm>
            <a:off x="170180" y="2786380"/>
            <a:ext cx="7767320" cy="387985"/>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170180" y="128270"/>
            <a:ext cx="11580495" cy="2249170"/>
          </a:xfrm>
          <a:prstGeom prst="rect">
            <a:avLst/>
          </a:prstGeom>
          <a:solidFill>
            <a:schemeClr val="bg1"/>
          </a:solidFill>
        </p:spPr>
        <p:txBody>
          <a:bodyPr wrap="square" rtlCol="0" anchor="t">
            <a:noAutofit/>
          </a:bodyPr>
          <a:lstStyle/>
          <a:p>
            <a:pPr indent="139065" algn="just" defTabSz="266700" fontAlgn="ctr">
              <a:lnSpc>
                <a:spcPct val="100000"/>
              </a:lnSpc>
              <a:spcBef>
                <a:spcPct val="0"/>
              </a:spcBef>
              <a:spcAft>
                <a:spcPct val="0"/>
              </a:spcAft>
            </a:pPr>
            <a:r>
              <a:rPr lang="en-US" altLang="zh-CN" sz="2800" b="1">
                <a:solidFill>
                  <a:srgbClr val="000000"/>
                </a:solidFill>
                <a:latin typeface="Times New Roman" panose="02020603050405020304"/>
                <a:ea typeface="Times New Roman" panose="02020603050405020304"/>
                <a:sym typeface="+mn-ea"/>
              </a:rPr>
              <a:t>     Comfort in What You Know</a:t>
            </a:r>
            <a:endParaRPr lang="en-US" altLang="zh-CN" sz="2800">
              <a:solidFill>
                <a:srgbClr val="000000"/>
              </a:solidFill>
              <a:latin typeface="Times New Roman" panose="02020603050405020304"/>
              <a:ea typeface="Times New Roman" panose="02020603050405020304"/>
            </a:endParaRPr>
          </a:p>
          <a:p>
            <a:pPr indent="139065" algn="just" defTabSz="266700" fontAlgn="ctr">
              <a:lnSpc>
                <a:spcPct val="100000"/>
              </a:lnSpc>
              <a:spcBef>
                <a:spcPct val="0"/>
              </a:spcBef>
              <a:spcAft>
                <a:spcPct val="0"/>
              </a:spcAft>
            </a:pPr>
            <a:r>
              <a:rPr lang="en-US" altLang="zh-CN" sz="2800">
                <a:solidFill>
                  <a:srgbClr val="000000"/>
                </a:solidFill>
                <a:latin typeface="Times New Roman" panose="02020603050405020304"/>
                <a:ea typeface="Times New Roman" panose="02020603050405020304"/>
                <a:sym typeface="+mn-ea"/>
              </a:rPr>
              <a:t>     Long trips often make known things more attractive than new ones. A 2025 study by the Global Travel Association shows that almost 48% of travelers now like to cook their own meals during holidays, not just to save money, but to keep a normal and comforting daily life. Because of this, a new idea, “hushpitality”—mixing “hush” and “hospitality”—is becoming popular. Hotels now say that peace and quiet are their main attraction.</a:t>
            </a:r>
            <a:endParaRPr lang="en-US" altLang="zh-CN" sz="2800" dirty="0">
              <a:latin typeface="Times New Roman" panose="02020603050405020304" pitchFamily="18" charset="0"/>
            </a:endParaRPr>
          </a:p>
        </p:txBody>
      </p:sp>
      <p:pic>
        <p:nvPicPr>
          <p:cNvPr id="19"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本框 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21. What is “hushpitality” mainly about?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It promotes peace and quiet.</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It reduces travel costs.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It provides home-cooked meals.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It requires guests to stay silent.</a:t>
            </a:r>
            <a:endParaRPr lang="en-US" altLang="zh-CN" sz="2800" dirty="0">
              <a:latin typeface="Times New Roman" panose="02020603050405020304" pitchFamily="18" charset="0"/>
              <a:cs typeface="Times New Roman" panose="02020603050405020304" pitchFamily="18" charset="0"/>
            </a:endParaRPr>
          </a:p>
        </p:txBody>
      </p:sp>
      <p:sp>
        <p:nvSpPr>
          <p:cNvPr id="7" name="矩形 6"/>
          <p:cNvSpPr/>
          <p:nvPr/>
        </p:nvSpPr>
        <p:spPr>
          <a:xfrm>
            <a:off x="2141855" y="2786380"/>
            <a:ext cx="57416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pic>
        <p:nvPicPr>
          <p:cNvPr id="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4902200"/>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连接符 8"/>
          <p:cNvCxnSpPr/>
          <p:nvPr/>
        </p:nvCxnSpPr>
        <p:spPr>
          <a:xfrm>
            <a:off x="382270" y="2692400"/>
            <a:ext cx="1759585" cy="1651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004695" y="4787900"/>
            <a:ext cx="1759585" cy="1651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2332355" y="4959350"/>
            <a:ext cx="226314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 name="直接箭头连接符 2"/>
          <p:cNvCxnSpPr>
            <a:endCxn id="12" idx="0"/>
          </p:cNvCxnSpPr>
          <p:nvPr/>
        </p:nvCxnSpPr>
        <p:spPr>
          <a:xfrm flipH="1">
            <a:off x="3463925" y="3174365"/>
            <a:ext cx="677545" cy="178498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881380" y="5822315"/>
            <a:ext cx="1260475" cy="44069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15" name="文本框 14"/>
          <p:cNvSpPr txBox="1"/>
          <p:nvPr/>
        </p:nvSpPr>
        <p:spPr>
          <a:xfrm>
            <a:off x="881380" y="6337300"/>
            <a:ext cx="1260475" cy="44069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16" name="圆角矩形 15"/>
          <p:cNvSpPr/>
          <p:nvPr/>
        </p:nvSpPr>
        <p:spPr>
          <a:xfrm>
            <a:off x="3764280" y="5382260"/>
            <a:ext cx="8248015" cy="434975"/>
          </a:xfrm>
          <a:prstGeom prst="roundRect">
            <a:avLst/>
          </a:prstGeom>
          <a:solidFill>
            <a:schemeClr val="accent6">
              <a:lumMod val="20000"/>
              <a:lumOff val="80000"/>
            </a:schemeClr>
          </a:solidFill>
          <a:ln>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vertOverflow="overflow" horzOverflow="overflow" vert="horz" wrap="square" numCol="1" spcCol="0" rtlCol="0" fromWordArt="0" anchor="ctr" anchorCtr="0" forceAA="0" compatLnSpc="1">
            <a:noAutofit/>
          </a:bodyPr>
          <a:lstStyle/>
          <a:p>
            <a:pPr lvl="0" defTabSz="1087755"/>
            <a:r>
              <a:rPr 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B</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项文中提到自己做饭是为了省钱，并非</a:t>
            </a:r>
            <a:r>
              <a:rPr lang="en-US" altLang="zh-CN"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hushpitality</a:t>
            </a:r>
            <a:r>
              <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rPr>
              <a:t>内容，偷换概念</a:t>
            </a:r>
            <a:endParaRPr lang="zh-CN" altLang="en-US" sz="2400" spc="-200">
              <a:solidFill>
                <a:srgbClr val="000000"/>
              </a:solidFill>
              <a:highlight>
                <a:srgbClr val="FFFF00"/>
              </a:highlight>
              <a:uFillTx/>
              <a:latin typeface="华文楷体" panose="02010600040101010101" charset="-122"/>
              <a:ea typeface="华文楷体" panose="02010600040101010101" charset="-122"/>
              <a:cs typeface="华文楷体" panose="02010600040101010101" charset="-122"/>
              <a:sym typeface="+mn-ea"/>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21" presetClass="entr" presetSubtype="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heel(1)">
                                      <p:cBhvr>
                                        <p:cTn id="33" dur="20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6" grpId="1" animBg="1"/>
      <p:bldP spid="10" grpId="1" animBg="1"/>
      <p:bldP spid="7" grpId="0" animBg="1"/>
      <p:bldP spid="7" grpId="1" animBg="1"/>
      <p:bldP spid="12" grpId="0" bldLvl="0" animBg="1"/>
      <p:bldP spid="12" grpId="1" animBg="1"/>
      <p:bldP spid="4" grpId="0" animBg="1"/>
      <p:bldP spid="4" grpId="1" animBg="1"/>
      <p:bldP spid="14" grpId="0" bldLvl="0" animBg="1"/>
      <p:bldP spid="14" grpId="1"/>
      <p:bldP spid="15" grpId="0" bldLvl="0" animBg="1"/>
      <p:bldP spid="15" grpId="1"/>
      <p:bldP spid="16" grpId="0" bldLvl="0" animBg="1"/>
      <p:bldP spid="1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437255" y="2216150"/>
            <a:ext cx="485584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254000" y="1377950"/>
            <a:ext cx="432498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矩形 34"/>
          <p:cNvSpPr/>
          <p:nvPr/>
        </p:nvSpPr>
        <p:spPr>
          <a:xfrm>
            <a:off x="8802370" y="1797050"/>
            <a:ext cx="245237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9468485" y="958850"/>
            <a:ext cx="248412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170180" y="291465"/>
            <a:ext cx="11770360" cy="2507615"/>
          </a:xfrm>
          <a:prstGeom prst="rect">
            <a:avLst/>
          </a:prstGeom>
        </p:spPr>
        <p:txBody>
          <a:bodyPr wrap="square">
            <a:noAutofit/>
          </a:bodyPr>
          <a:p>
            <a:pPr marL="0" indent="266700" algn="just" defTabSz="266700">
              <a:lnSpc>
                <a:spcPts val="1200"/>
              </a:lnSpc>
              <a:spcBef>
                <a:spcPct val="0"/>
              </a:spcBef>
              <a:spcAft>
                <a:spcPct val="0"/>
              </a:spcAft>
            </a:pPr>
            <a:r>
              <a:rPr lang="en-US" altLang="zh-CN" sz="2800" b="1">
                <a:solidFill>
                  <a:srgbClr val="000000"/>
                </a:solidFill>
                <a:latin typeface="Times New Roman" panose="02020603050405020304"/>
                <a:ea typeface="宋体" panose="02010600030101010101" pitchFamily="2" charset="-122"/>
              </a:rPr>
              <a:t>   The Need for Control</a:t>
            </a:r>
            <a:endParaRPr lang="en-US" altLang="zh-CN" sz="2800" b="1">
              <a:solidFill>
                <a:srgbClr val="000000"/>
              </a:solidFill>
              <a:latin typeface="Times New Roman" panose="02020603050405020304"/>
              <a:ea typeface="宋体" panose="02010600030101010101" pitchFamily="2" charset="-122"/>
            </a:endParaRPr>
          </a:p>
          <a:p>
            <a:pPr algn="just" defTabSz="266700"/>
            <a:r>
              <a:rPr lang="en-US" altLang="zh-CN" sz="2800">
                <a:solidFill>
                  <a:srgbClr val="000000"/>
                </a:solidFill>
                <a:latin typeface="Times New Roman" panose="02020603050405020304"/>
                <a:ea typeface="宋体" panose="02010600030101010101" pitchFamily="2" charset="-122"/>
              </a:rPr>
              <a:t>      The return of the road trip shows another strong wish—control. A study by Travel Insights found that 62% of young people like trips they plan themselves more than ready-made tours, valuing the freedom to decide when to stop or where to eat. Today’s travelers see themselves more as active planners and creators of their trips, not just tourists following a guide.</a:t>
            </a:r>
            <a:endParaRPr lang="en-US" altLang="zh-CN" sz="2800">
              <a:solidFill>
                <a:srgbClr val="000000"/>
              </a:solidFill>
              <a:latin typeface="Times New Roman" panose="02020603050405020304"/>
              <a:ea typeface="宋体" panose="02010600030101010101" pitchFamily="2" charset="-122"/>
            </a:endParaRPr>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22. Which type of trip would best suit someone who travels with intention?</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A guided city tour.</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A ready-made boat trip.</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A self-planned road trip.</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A planned package tour.</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 y="581977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a:off x="4368800" y="4845050"/>
            <a:ext cx="65405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881380" y="5848350"/>
            <a:ext cx="1842770"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7" name="文本框 16"/>
          <p:cNvSpPr txBox="1"/>
          <p:nvPr/>
        </p:nvSpPr>
        <p:spPr>
          <a:xfrm>
            <a:off x="881380" y="4925060"/>
            <a:ext cx="1062355" cy="33782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18" name="文本框 17"/>
          <p:cNvSpPr txBox="1"/>
          <p:nvPr/>
        </p:nvSpPr>
        <p:spPr>
          <a:xfrm>
            <a:off x="881380" y="5432425"/>
            <a:ext cx="1720215" cy="314325"/>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sp>
        <p:nvSpPr>
          <p:cNvPr id="32" name="文本框 31"/>
          <p:cNvSpPr txBox="1"/>
          <p:nvPr/>
        </p:nvSpPr>
        <p:spPr>
          <a:xfrm>
            <a:off x="881380" y="6337935"/>
            <a:ext cx="1172845" cy="337820"/>
          </a:xfrm>
          <a:prstGeom prst="rect">
            <a:avLst/>
          </a:prstGeom>
          <a:noFill/>
          <a:ln w="28575">
            <a:solidFill>
              <a:srgbClr val="FF0000"/>
            </a:solidFill>
          </a:ln>
        </p:spPr>
        <p:txBody>
          <a:bodyPr wrap="square" rtlCol="0">
            <a:noAutofit/>
          </a:bodyPr>
          <a:p>
            <a:pPr>
              <a:lnSpc>
                <a:spcPct val="80000"/>
              </a:lnSpc>
            </a:pPr>
            <a:r>
              <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rPr>
              <a:t>  ×</a:t>
            </a:r>
            <a:endParaRPr lang="en-US" altLang="en-US" sz="3600" b="1">
              <a:solidFill>
                <a:srgbClr val="FF0000"/>
              </a:solidFill>
              <a:effectLst>
                <a:outerShdw blurRad="38100" dist="38100" dir="2700000" algn="tl">
                  <a:srgbClr val="000000">
                    <a:alpha val="43137"/>
                  </a:srgbClr>
                </a:outerShdw>
              </a:effectLst>
              <a:latin typeface="华文琥珀" panose="02010800040101010101" charset="-122"/>
              <a:ea typeface="华文琥珀" panose="02010800040101010101" charset="-122"/>
            </a:endParaRPr>
          </a:p>
        </p:txBody>
      </p:sp>
      <p:cxnSp>
        <p:nvCxnSpPr>
          <p:cNvPr id="36" name="直接箭头连接符 35"/>
          <p:cNvCxnSpPr/>
          <p:nvPr/>
        </p:nvCxnSpPr>
        <p:spPr>
          <a:xfrm flipH="1">
            <a:off x="2720340" y="1269365"/>
            <a:ext cx="7350760" cy="4572635"/>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a:off x="2736215" y="2159000"/>
            <a:ext cx="7580630" cy="369062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8" name="直接箭头连接符 37"/>
          <p:cNvCxnSpPr/>
          <p:nvPr/>
        </p:nvCxnSpPr>
        <p:spPr>
          <a:xfrm flipH="1">
            <a:off x="1867535" y="2641600"/>
            <a:ext cx="4055110" cy="226060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9" name="直接箭头连接符 38"/>
          <p:cNvCxnSpPr/>
          <p:nvPr/>
        </p:nvCxnSpPr>
        <p:spPr>
          <a:xfrm flipH="1">
            <a:off x="2020570" y="1797050"/>
            <a:ext cx="301625" cy="366395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17" grpId="0" bldLvl="0" animBg="1"/>
      <p:bldP spid="17" grpId="1"/>
      <p:bldP spid="18" grpId="0" bldLvl="0" animBg="1"/>
      <p:bldP spid="18" grpId="1"/>
      <p:bldP spid="31" grpId="0" bldLvl="0" animBg="1"/>
      <p:bldP spid="31" grpId="1" animBg="1"/>
      <p:bldP spid="32" grpId="0" bldLvl="0" animBg="1"/>
      <p:bldP spid="32" grpId="1"/>
      <p:bldP spid="33" grpId="0" bldLvl="0" animBg="1"/>
      <p:bldP spid="33" grpId="1" animBg="1"/>
      <p:bldP spid="34" grpId="0" bldLvl="0" animBg="1"/>
      <p:bldP spid="34" grpId="1" animBg="1"/>
      <p:bldP spid="35" grpId="0" bldLvl="0" animBg="1"/>
      <p:bldP spid="3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1576070" y="2051050"/>
            <a:ext cx="1023683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3" name="矩形 32"/>
          <p:cNvSpPr/>
          <p:nvPr/>
        </p:nvSpPr>
        <p:spPr>
          <a:xfrm>
            <a:off x="89535" y="793750"/>
            <a:ext cx="4667885"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1" name="矩形 30"/>
          <p:cNvSpPr/>
          <p:nvPr/>
        </p:nvSpPr>
        <p:spPr>
          <a:xfrm>
            <a:off x="9811385" y="387350"/>
            <a:ext cx="2129790" cy="419100"/>
          </a:xfrm>
          <a:prstGeom prst="rect">
            <a:avLst/>
          </a:prstGeom>
          <a:solidFill>
            <a:schemeClr val="accent4">
              <a:lumMod val="20000"/>
              <a:lumOff val="80000"/>
            </a:schemeClr>
          </a:solidFill>
          <a:ln>
            <a:solidFill>
              <a:schemeClr val="accent4">
                <a:lumMod val="20000"/>
                <a:lumOff val="80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9" name="文本框 28"/>
          <p:cNvSpPr txBox="1"/>
          <p:nvPr/>
        </p:nvSpPr>
        <p:spPr>
          <a:xfrm>
            <a:off x="170180" y="291465"/>
            <a:ext cx="11770360" cy="2616200"/>
          </a:xfrm>
          <a:prstGeom prst="rect">
            <a:avLst/>
          </a:prstGeom>
        </p:spPr>
        <p:txBody>
          <a:bodyPr wrap="square">
            <a:noAutofit/>
          </a:bodyPr>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(P1)Tired of feeling worn out after a trip? You’re not alone. A quiet travel change is on the way for2026, where rest, choice, and real connection matter more than busy plans—known as “travel with intention”.</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a:t>
            </a:r>
            <a:endParaRPr lang="en-US" altLang="zh-CN" sz="2800">
              <a:solidFill>
                <a:srgbClr val="000000"/>
              </a:solidFill>
              <a:latin typeface="Times New Roman" panose="02020603050405020304"/>
              <a:ea typeface="宋体" panose="02010600030101010101" pitchFamily="2" charset="-122"/>
            </a:endParaRPr>
          </a:p>
          <a:p>
            <a:pPr marL="0" indent="266700" algn="just" defTabSz="266700">
              <a:lnSpc>
                <a:spcPct val="100000"/>
              </a:lnSpc>
              <a:spcBef>
                <a:spcPct val="0"/>
              </a:spcBef>
              <a:spcAft>
                <a:spcPct val="0"/>
              </a:spcAft>
            </a:pPr>
            <a:r>
              <a:rPr lang="en-US" altLang="zh-CN" sz="2800">
                <a:solidFill>
                  <a:srgbClr val="000000"/>
                </a:solidFill>
                <a:latin typeface="Times New Roman" panose="02020603050405020304"/>
                <a:ea typeface="宋体" panose="02010600030101010101" pitchFamily="2" charset="-122"/>
              </a:rPr>
              <a:t>     (P5)In short, the perfect holiday for 2026 is slow and helps you feel better. Choosing known hotels or relaxing by the pool isn’t boring, but a move toward more meaningful travel.</a:t>
            </a:r>
            <a:endParaRPr lang="en-US" altLang="zh-CN" sz="2800">
              <a:solidFill>
                <a:srgbClr val="000000"/>
              </a:solidFill>
              <a:latin typeface="Times New Roman" panose="02020603050405020304"/>
              <a:ea typeface="宋体" panose="02010600030101010101" pitchFamily="2" charset="-122"/>
            </a:endParaRPr>
          </a:p>
        </p:txBody>
      </p:sp>
      <p:pic>
        <p:nvPicPr>
          <p:cNvPr id="6"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9909" y="5681735"/>
            <a:ext cx="558800" cy="51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文本框 11"/>
          <p:cNvSpPr txBox="1"/>
          <p:nvPr/>
        </p:nvSpPr>
        <p:spPr>
          <a:xfrm>
            <a:off x="89535" y="4354195"/>
            <a:ext cx="11851640" cy="2423795"/>
          </a:xfrm>
          <a:prstGeom prst="rect">
            <a:avLst/>
          </a:prstGeom>
          <a:solidFill>
            <a:srgbClr val="ECF4E5"/>
          </a:solidFill>
        </p:spPr>
        <p:txBody>
          <a:bodyPr wrap="square" rtlCol="0" anchor="t">
            <a:noAutofit/>
          </a:bodyPr>
          <a:lstStyle/>
          <a:p>
            <a:pPr indent="0" fontAlgn="auto">
              <a:lnSpc>
                <a:spcPts val="3600"/>
              </a:lnSpc>
            </a:pPr>
            <a:r>
              <a:rPr lang="en-US" altLang="zh-CN" sz="2800" dirty="0">
                <a:latin typeface="Times New Roman" panose="02020603050405020304" pitchFamily="18" charset="0"/>
                <a:cs typeface="Times New Roman" panose="02020603050405020304" pitchFamily="18" charset="0"/>
              </a:rPr>
              <a:t>23. What is the main purpose of the passage?</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A. To introduce modern hotel services.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B. To show a change in travel preferences.</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C. To discuss the changes in modern life.</a:t>
            </a:r>
            <a:endParaRPr lang="en-US" altLang="zh-CN" sz="2800" dirty="0">
              <a:latin typeface="Times New Roman" panose="02020603050405020304" pitchFamily="18" charset="0"/>
              <a:cs typeface="Times New Roman" panose="02020603050405020304" pitchFamily="18" charset="0"/>
            </a:endParaRPr>
          </a:p>
          <a:p>
            <a:pPr indent="0" fontAlgn="auto">
              <a:lnSpc>
                <a:spcPts val="3600"/>
              </a:lnSpc>
            </a:pPr>
            <a:r>
              <a:rPr lang="en-US" altLang="zh-CN" sz="2800" dirty="0">
                <a:latin typeface="Times New Roman" panose="02020603050405020304" pitchFamily="18" charset="0"/>
                <a:cs typeface="Times New Roman" panose="02020603050405020304" pitchFamily="18" charset="0"/>
              </a:rPr>
              <a:t>D. To explain the drop in traditional travel.</a:t>
            </a:r>
            <a:endParaRPr lang="en-US" altLang="zh-CN" sz="2800" dirty="0">
              <a:latin typeface="Times New Roman" panose="02020603050405020304" pitchFamily="18" charset="0"/>
              <a:cs typeface="Times New Roman" panose="02020603050405020304" pitchFamily="18" charset="0"/>
            </a:endParaRPr>
          </a:p>
        </p:txBody>
      </p:sp>
      <p:pic>
        <p:nvPicPr>
          <p:cNvPr id="1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180" y="5441315"/>
            <a:ext cx="409575" cy="378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直接连接符 14"/>
          <p:cNvCxnSpPr/>
          <p:nvPr/>
        </p:nvCxnSpPr>
        <p:spPr>
          <a:xfrm flipV="1">
            <a:off x="2374900" y="4826000"/>
            <a:ext cx="1953895" cy="1905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846580" y="5370195"/>
            <a:ext cx="4356735" cy="387985"/>
          </a:xfrm>
          <a:prstGeom prst="rect">
            <a:avLst/>
          </a:prstGeom>
          <a:ln w="50800" cmpd="sng">
            <a:solidFill>
              <a:srgbClr val="FF0000"/>
            </a:solidFill>
            <a:prstDash val="solid"/>
          </a:ln>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cxnSp>
        <p:nvCxnSpPr>
          <p:cNvPr id="36" name="直接箭头连接符 35"/>
          <p:cNvCxnSpPr/>
          <p:nvPr/>
        </p:nvCxnSpPr>
        <p:spPr>
          <a:xfrm>
            <a:off x="728980" y="1247140"/>
            <a:ext cx="1901825" cy="407416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cxnSp>
        <p:nvCxnSpPr>
          <p:cNvPr id="37" name="直接箭头连接符 36"/>
          <p:cNvCxnSpPr/>
          <p:nvPr/>
        </p:nvCxnSpPr>
        <p:spPr>
          <a:xfrm flipH="1">
            <a:off x="4401820" y="2470150"/>
            <a:ext cx="123825" cy="2863850"/>
          </a:xfrm>
          <a:prstGeom prst="straightConnector1">
            <a:avLst/>
          </a:prstGeom>
          <a:ln w="28575">
            <a:tailEnd type="arrow"/>
          </a:ln>
        </p:spPr>
        <p:style>
          <a:lnRef idx="2">
            <a:schemeClr val="accent1"/>
          </a:lnRef>
          <a:fillRef idx="0">
            <a:srgbClr val="FFFFFF"/>
          </a:fillRef>
          <a:effectRef idx="0">
            <a:srgbClr val="FFFFFF"/>
          </a:effectRef>
          <a:fontRef idx="minor">
            <a:schemeClr val="tx1"/>
          </a:fontRef>
        </p:style>
      </p:cxn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21" presetClass="entr" presetSubtype="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6" grpId="1" animBg="1"/>
      <p:bldP spid="31" grpId="0" bldLvl="0" animBg="1"/>
      <p:bldP spid="31" grpId="1" animBg="1"/>
      <p:bldP spid="33" grpId="0" bldLvl="0" animBg="1"/>
      <p:bldP spid="33" grpId="1" animBg="1"/>
      <p:bldP spid="35" grpId="0" bldLvl="0" animBg="1"/>
      <p:bldP spid="35" grpId="1" animBg="1"/>
      <p:bldP spid="29" grpId="0"/>
      <p:bldP spid="2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809740"/>
          </a:xfrm>
          <a:prstGeom prst="rect">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custDataLst>
              <p:tags r:id="rId1"/>
            </p:custDataLst>
          </p:nvPr>
        </p:nvSpPr>
        <p:spPr>
          <a:xfrm>
            <a:off x="0" y="0"/>
            <a:ext cx="2308225" cy="570865"/>
          </a:xfrm>
          <a:prstGeom prst="rect">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solidFill>
                <a:srgbClr val="FF0000"/>
              </a:solidFill>
            </a:endParaRPr>
          </a:p>
        </p:txBody>
      </p:sp>
      <p:sp>
        <p:nvSpPr>
          <p:cNvPr id="7" name="文本框 8"/>
          <p:cNvSpPr txBox="1"/>
          <p:nvPr>
            <p:custDataLst>
              <p:tags r:id="rId2"/>
            </p:custDataLst>
          </p:nvPr>
        </p:nvSpPr>
        <p:spPr>
          <a:xfrm>
            <a:off x="-391160" y="-172085"/>
            <a:ext cx="3265805" cy="647700"/>
          </a:xfrm>
          <a:prstGeom prst="rect">
            <a:avLst/>
          </a:prstGeom>
          <a:noFill/>
          <a:ln>
            <a:noFill/>
          </a:ln>
        </p:spPr>
        <p:txBody>
          <a:bodyPr wrap="square" lIns="91440" tIns="45720" rIns="91440" bIns="45720" rtlCol="0">
            <a:noAutofit/>
          </a:bodyPr>
          <a:lstStyle/>
          <a:p>
            <a:pPr algn="ctr">
              <a:lnSpc>
                <a:spcPct val="150000"/>
              </a:lnSpc>
            </a:pPr>
            <a:r>
              <a:rPr lang="zh-CN" altLang="en-US" sz="3600" b="1" dirty="0">
                <a:solidFill>
                  <a:srgbClr val="FF0000"/>
                </a:solidFill>
                <a:latin typeface="微软雅黑" panose="020B0503020204020204" pitchFamily="34" charset="-122"/>
                <a:ea typeface="微软雅黑" panose="020B0503020204020204" pitchFamily="34" charset="-122"/>
                <a:sym typeface="+mn-ea"/>
              </a:rPr>
              <a:t>重要词汇</a:t>
            </a:r>
            <a:endParaRPr lang="zh-CN" altLang="en-US" sz="3600" b="1" dirty="0">
              <a:solidFill>
                <a:srgbClr val="FF0000"/>
              </a:solidFill>
              <a:latin typeface="微软雅黑 Light" panose="020B0502040204020203" pitchFamily="34" charset="-122"/>
              <a:ea typeface="微软雅黑 Light" panose="020B0502040204020203" pitchFamily="34" charset="-122"/>
            </a:endParaRPr>
          </a:p>
        </p:txBody>
      </p:sp>
      <p:sp>
        <p:nvSpPr>
          <p:cNvPr id="4" name="文本框 3"/>
          <p:cNvSpPr txBox="1"/>
          <p:nvPr>
            <p:custDataLst>
              <p:tags r:id="rId3"/>
            </p:custDataLst>
          </p:nvPr>
        </p:nvSpPr>
        <p:spPr>
          <a:xfrm>
            <a:off x="546100" y="723900"/>
            <a:ext cx="4819015" cy="4759325"/>
          </a:xfrm>
          <a:prstGeom prst="rect">
            <a:avLst/>
          </a:prstGeom>
          <a:noFill/>
        </p:spPr>
        <p:txBody>
          <a:bodyPr wrap="square" rtlCol="0" anchor="t">
            <a:noAutofit/>
          </a:bodyPr>
          <a:lstStyle/>
          <a:p>
            <a:pPr eaLnBrk="0"/>
            <a:endParaRPr lang="zh-CN" altLang="zh-CN" sz="1800" dirty="0">
              <a:solidFill>
                <a:srgbClr val="000000"/>
              </a:solidFill>
              <a:effectLst/>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travel with intention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ready-made tours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purposefully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tendency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hospitality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real connection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self-planned road trip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package tour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personal space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a:p>
            <a:pPr marL="514350" indent="-514350">
              <a:lnSpc>
                <a:spcPts val="3440"/>
              </a:lnSpc>
              <a:buFont typeface="+mj-lt"/>
              <a:buAutoNum type="arabicPeriod"/>
            </a:pPr>
            <a:r>
              <a:rPr lang="en-US" altLang="zh-CN" sz="3200" dirty="0">
                <a:solidFill>
                  <a:srgbClr val="000000"/>
                </a:solidFill>
                <a:latin typeface="Times New Roman" panose="02020603050405020304" pitchFamily="18" charset="0"/>
                <a:ea typeface="华文楷体" panose="02010600040101010101" charset="-122"/>
                <a:cs typeface="Times New Roman" panose="02020603050405020304" pitchFamily="18" charset="0"/>
              </a:rPr>
              <a:t>a move toward </a:t>
            </a:r>
            <a:endParaRPr lang="zh-CN" altLang="en-US" sz="3200" dirty="0">
              <a:solidFill>
                <a:srgbClr val="000000"/>
              </a:solidFill>
              <a:latin typeface="Times New Roman" panose="02020603050405020304" pitchFamily="18" charset="0"/>
              <a:ea typeface="华文楷体" panose="02010600040101010101" charset="-122"/>
              <a:cs typeface="Times New Roman" panose="02020603050405020304" pitchFamily="18" charset="0"/>
            </a:endParaRPr>
          </a:p>
        </p:txBody>
      </p:sp>
      <p:sp>
        <p:nvSpPr>
          <p:cNvPr id="11" name="文本框 10"/>
          <p:cNvSpPr txBox="1"/>
          <p:nvPr/>
        </p:nvSpPr>
        <p:spPr>
          <a:xfrm>
            <a:off x="5365115" y="1031875"/>
            <a:ext cx="4829810" cy="4528185"/>
          </a:xfrm>
          <a:prstGeom prst="rect">
            <a:avLst/>
          </a:prstGeom>
          <a:noFill/>
        </p:spPr>
        <p:txBody>
          <a:bodyPr wrap="square" rtlCol="0" anchor="t">
            <a:spAutoFit/>
          </a:bodyPr>
          <a:lstStyle/>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1.</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有意图的旅行</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2.</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现成跟团游</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3.</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刻意地；有目的地</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4.</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趋势；倾向</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5.</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好客；殷勤款待</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6.</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真实联结</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7.</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自主规划的公路旅行</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8.</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包价旅游</a:t>
            </a:r>
            <a:r>
              <a:rPr lang="zh-CN" altLang="en-US" sz="3200" b="1" dirty="0">
                <a:solidFill>
                  <a:srgbClr val="1D41D5"/>
                </a:solidFill>
                <a:latin typeface="楷体" panose="02010609060101010101" charset="-122"/>
                <a:ea typeface="楷体" panose="02010609060101010101" charset="-122"/>
                <a:cs typeface="楷体" panose="02010609060101010101" charset="-122"/>
              </a:rPr>
              <a:t>  </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a:p>
            <a:pPr indent="0" fontAlgn="auto">
              <a:lnSpc>
                <a:spcPts val="3460"/>
              </a:lnSpc>
            </a:pPr>
            <a:r>
              <a:rPr lang="zh-CN" altLang="en-US" sz="3200" b="1" dirty="0">
                <a:solidFill>
                  <a:srgbClr val="1D41D5"/>
                </a:solidFill>
                <a:latin typeface="楷体" panose="02010609060101010101" charset="-122"/>
                <a:ea typeface="楷体" panose="02010609060101010101" charset="-122"/>
                <a:cs typeface="楷体" panose="02010609060101010101" charset="-122"/>
              </a:rPr>
              <a:t>9.</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私人空间</a:t>
            </a:r>
            <a:endParaRPr lang="zh-CN" altLang="en-US" sz="3200" b="1" dirty="0">
              <a:solidFill>
                <a:srgbClr val="1D41D5"/>
              </a:solidFill>
              <a:latin typeface="楷体" panose="02010609060101010101" charset="-122"/>
              <a:ea typeface="楷体" panose="02010609060101010101" charset="-122"/>
              <a:cs typeface="楷体" panose="02010609060101010101" charset="-122"/>
              <a:sym typeface="+mn-ea"/>
            </a:endParaRPr>
          </a:p>
          <a:p>
            <a:pPr indent="0" fontAlgn="auto">
              <a:lnSpc>
                <a:spcPts val="3460"/>
              </a:lnSpc>
            </a:pPr>
            <a:r>
              <a:rPr lang="en-US" altLang="zh-CN" sz="3200" b="1" dirty="0">
                <a:solidFill>
                  <a:srgbClr val="1D41D5"/>
                </a:solidFill>
                <a:latin typeface="楷体" panose="02010609060101010101" charset="-122"/>
                <a:ea typeface="楷体" panose="02010609060101010101" charset="-122"/>
                <a:cs typeface="楷体" panose="02010609060101010101" charset="-122"/>
                <a:sym typeface="+mn-ea"/>
              </a:rPr>
              <a:t>10</a:t>
            </a:r>
            <a:r>
              <a:rPr lang="zh-CN" altLang="en-US" sz="3200" b="1" dirty="0">
                <a:solidFill>
                  <a:srgbClr val="1D41D5"/>
                </a:solidFill>
                <a:latin typeface="楷体" panose="02010609060101010101" charset="-122"/>
                <a:ea typeface="楷体" panose="02010609060101010101" charset="-122"/>
                <a:cs typeface="楷体" panose="02010609060101010101" charset="-122"/>
                <a:sym typeface="+mn-ea"/>
              </a:rPr>
              <a:t>.向…的转变</a:t>
            </a:r>
            <a:endParaRPr lang="zh-CN" altLang="en-US" sz="3200" b="1" dirty="0">
              <a:solidFill>
                <a:srgbClr val="1D41D5"/>
              </a:solidFill>
              <a:latin typeface="楷体" panose="02010609060101010101" charset="-122"/>
              <a:ea typeface="楷体" panose="02010609060101010101" charset="-122"/>
              <a:cs typeface="楷体" panose="02010609060101010101" charset="-122"/>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6" end="6"/>
                                            </p:txEl>
                                          </p:spTgt>
                                        </p:tgtEl>
                                        <p:attrNameLst>
                                          <p:attrName>style.visibility</p:attrName>
                                        </p:attrNameLst>
                                      </p:cBhvr>
                                      <p:to>
                                        <p:strVal val="visible"/>
                                      </p:to>
                                    </p:set>
                                    <p:animEffect transition="in" filter="fade">
                                      <p:cBhvr>
                                        <p:cTn id="37" dur="500"/>
                                        <p:tgtEl>
                                          <p:spTgt spid="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xEl>
                                              <p:pRg st="7" end="7"/>
                                            </p:txEl>
                                          </p:spTgt>
                                        </p:tgtEl>
                                        <p:attrNameLst>
                                          <p:attrName>style.visibility</p:attrName>
                                        </p:attrNameLst>
                                      </p:cBhvr>
                                      <p:to>
                                        <p:strVal val="visible"/>
                                      </p:to>
                                    </p:set>
                                    <p:animEffect transition="in" filter="fade">
                                      <p:cBhvr>
                                        <p:cTn id="42" dur="500"/>
                                        <p:tgtEl>
                                          <p:spTgt spid="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xEl>
                                              <p:pRg st="8" end="8"/>
                                            </p:txEl>
                                          </p:spTgt>
                                        </p:tgtEl>
                                        <p:attrNameLst>
                                          <p:attrName>style.visibility</p:attrName>
                                        </p:attrNameLst>
                                      </p:cBhvr>
                                      <p:to>
                                        <p:strVal val="visible"/>
                                      </p:to>
                                    </p:set>
                                    <p:animEffect transition="in" filter="fade">
                                      <p:cBhvr>
                                        <p:cTn id="47" dur="500"/>
                                        <p:tgtEl>
                                          <p:spTgt spid="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1">
                                            <p:txEl>
                                              <p:pRg st="9" end="9"/>
                                            </p:txEl>
                                          </p:spTgt>
                                        </p:tgtEl>
                                        <p:attrNameLst>
                                          <p:attrName>style.visibility</p:attrName>
                                        </p:attrNameLst>
                                      </p:cBhvr>
                                      <p:to>
                                        <p:strVal val="visible"/>
                                      </p:to>
                                    </p:set>
                                    <p:animEffect transition="in" filter="fade">
                                      <p:cBhvr>
                                        <p:cTn id="52" dur="500"/>
                                        <p:tgtEl>
                                          <p:spTgt spid="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1"/>
          <p:cNvSpPr txBox="1"/>
          <p:nvPr/>
        </p:nvSpPr>
        <p:spPr>
          <a:xfrm>
            <a:off x="6226175" y="871220"/>
            <a:ext cx="5207000" cy="1076325"/>
          </a:xfrm>
          <a:prstGeom prst="rect">
            <a:avLst/>
          </a:prstGeom>
          <a:noFill/>
        </p:spPr>
        <p:txBody>
          <a:bodyPr wrap="square" rtlCol="0">
            <a:noAutofit/>
          </a:bodyPr>
          <a:lstStyle/>
          <a:p>
            <a:pPr algn="just">
              <a:lnSpc>
                <a:spcPct val="130000"/>
              </a:lnSpc>
            </a:pPr>
            <a:r>
              <a:rPr 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rPr>
              <a:t>Passage  B</a:t>
            </a:r>
            <a:endParaRPr lang="en-US" sz="4800" b="1" dirty="0">
              <a:solidFill>
                <a:srgbClr val="002060"/>
              </a:solidFill>
              <a:latin typeface="Times New Roman" panose="02020603050405020304" pitchFamily="18" charset="0"/>
              <a:ea typeface="隶书" panose="02010509060101010101" pitchFamily="49" charset="-122"/>
              <a:cs typeface="Times New Roman" panose="02020603050405020304" pitchFamily="18" charset="0"/>
              <a:sym typeface="+mn-ea"/>
            </a:endParaRPr>
          </a:p>
          <a:p>
            <a:pPr algn="just">
              <a:lnSpc>
                <a:spcPct val="130000"/>
              </a:lnSpc>
            </a:pPr>
            <a:endParaRPr lang="zh-CN" altLang="en-US" sz="2800" b="1" dirty="0">
              <a:solidFill>
                <a:srgbClr val="002060"/>
              </a:solidFill>
              <a:latin typeface="宋体" panose="02010600030101010101" pitchFamily="2" charset="-122"/>
              <a:ea typeface="宋体" panose="02010600030101010101" pitchFamily="2" charset="-122"/>
              <a:sym typeface="+mn-ea"/>
            </a:endParaRPr>
          </a:p>
        </p:txBody>
      </p:sp>
      <p:sp>
        <p:nvSpPr>
          <p:cNvPr id="3" name="文本框 2"/>
          <p:cNvSpPr txBox="1"/>
          <p:nvPr/>
        </p:nvSpPr>
        <p:spPr>
          <a:xfrm>
            <a:off x="5757545" y="1915160"/>
            <a:ext cx="6261100" cy="3969385"/>
          </a:xfrm>
          <a:prstGeom prst="rect">
            <a:avLst/>
          </a:prstGeom>
          <a:noFill/>
        </p:spPr>
        <p:txBody>
          <a:bodyPr wrap="square" rtlCol="0">
            <a:spAutoFit/>
          </a:bodyPr>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语篇类型：记叙文</a:t>
            </a:r>
            <a:endParaRPr lang="en-US" altLang="zh-CN"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主题语境：人与社会</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a:p>
            <a:pPr algn="just">
              <a:lnSpc>
                <a:spcPct val="150000"/>
              </a:lnSpc>
            </a:pPr>
            <a:r>
              <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rPr>
              <a:t>话题：本文讲述了荆州博物馆文物修复专家方北松，三十多年来致力于简牍修复的故事，通过具体事例展现了他的专业精神和简牍保护的艰辛与价值。</a:t>
            </a:r>
            <a:endParaRPr lang="zh-CN" altLang="en-US" sz="2800" b="1" dirty="0">
              <a:solidFill>
                <a:schemeClr val="tx1"/>
              </a:solidFill>
              <a:latin typeface="华文楷体" panose="02010600040101010101" charset="-122"/>
              <a:ea typeface="华文楷体" panose="02010600040101010101" charset="-122"/>
              <a:cs typeface="华文楷体" panose="02010600040101010101" charset="-122"/>
              <a:sym typeface="+mn-ea"/>
            </a:endParaRPr>
          </a:p>
        </p:txBody>
      </p:sp>
      <p:pic>
        <p:nvPicPr>
          <p:cNvPr id="4" name="图片 3"/>
          <p:cNvPicPr>
            <a:picLocks noChangeAspect="1"/>
          </p:cNvPicPr>
          <p:nvPr/>
        </p:nvPicPr>
        <p:blipFill>
          <a:blip r:embed="rId1"/>
          <a:stretch>
            <a:fillRect/>
          </a:stretch>
        </p:blipFill>
        <p:spPr>
          <a:xfrm>
            <a:off x="441325" y="1947545"/>
            <a:ext cx="5151755" cy="3467735"/>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BEAUTIFY_FLAG" val="#wm#"/>
  <p:tag name="KSO_WM_TEMPLATE_CATEGORY" val="diagram"/>
  <p:tag name="KSO_WM_TEMPLATE_INDEX" val="20212890"/>
  <p:tag name="KSO_WM_SLIDE_ID" val="diagram2021289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0-12-09T20:38:00&quot;,&quot;maxSize&quot;:{&quot;size1&quot;:31.100000000000001},&quot;minSize&quot;:{&quot;size1&quot;:20.100000000000001},&quot;normalSize&quot;:{&quot;size1&quot;:20.100000000000001},&quot;subLayout&quot;:[{&quot;id&quot;:&quot;2020-12-09T20:38:00&quot;,&quot;margin&quot;:{&quot;bottom&quot;:0.026000002399086952,&quot;left&quot;:1.6929999589920044,&quot;right&quot;:1.6929999589920044,&quot;top&quot;:1.6929999589920044},&quot;type&quot;:0},{&quot;id&quot;:&quot;2020-12-09T20:38:00&quot;,&quot;margin&quot;:{&quot;bottom&quot;:1.6929999589920044,&quot;left&quot;:1.6929999589920044,&quot;right&quot;:1.6929999589920044,&quot;top&quot;:0.81999999284744263},&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3"/>
  <p:tag name="KSO_WM_TEMPLATE_ASSEMBLE_XID" val="5fd0c5281fa9d42129dd6fd1"/>
  <p:tag name="KSO_WM_TEMPLATE_ASSEMBLE_GROUPID" val="5fd0c5281fa9d42129dd6fd1"/>
  <p:tag name="KSO_WM_FULL_TEXT_BEAUTIFY_COPY_ID" val="150995358"/>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BEAUTIFY_FLAG" val="#wm#"/>
  <p:tag name="KSO_WM_TEMPLATE_CATEGORY" val="diagram"/>
  <p:tag name="KSO_WM_TEMPLATE_INDEX" val="20212890"/>
  <p:tag name="KSO_WM_SLIDE_ID" val="diagram2021289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0-12-09T20:38:00&quot;,&quot;maxSize&quot;:{&quot;size1&quot;:31.100000000000001},&quot;minSize&quot;:{&quot;size1&quot;:20.100000000000001},&quot;normalSize&quot;:{&quot;size1&quot;:20.100000000000001},&quot;subLayout&quot;:[{&quot;id&quot;:&quot;2020-12-09T20:38:00&quot;,&quot;margin&quot;:{&quot;bottom&quot;:0.026000002399086952,&quot;left&quot;:1.6929999589920044,&quot;right&quot;:1.6929999589920044,&quot;top&quot;:1.6929999589920044},&quot;type&quot;:0},{&quot;id&quot;:&quot;2020-12-09T20:38:00&quot;,&quot;margin&quot;:{&quot;bottom&quot;:1.6929999589920044,&quot;left&quot;:1.6929999589920044,&quot;right&quot;:1.6929999589920044,&quot;top&quot;:0.81999999284744263},&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3"/>
  <p:tag name="KSO_WM_TEMPLATE_ASSEMBLE_XID" val="5fd0c5281fa9d42129dd6fd1"/>
  <p:tag name="KSO_WM_TEMPLATE_ASSEMBLE_GROUPID" val="5fd0c5281fa9d42129dd6fd1"/>
  <p:tag name="KSO_WM_FULL_TEXT_BEAUTIFY_COPY_ID" val="150995358"/>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SPECIAL_SOURCE" val="bdnull"/>
</p:tagLst>
</file>

<file path=ppt/tags/tag26.xml><?xml version="1.0" encoding="utf-8"?>
<p:tagLst xmlns:p="http://schemas.openxmlformats.org/presentationml/2006/main">
  <p:tag name="KSO_WM_BEAUTIFY_FLAG" val="#wm#"/>
  <p:tag name="KSO_WM_TEMPLATE_CATEGORY" val="diagram"/>
  <p:tag name="KSO_WM_TEMPLATE_INDEX" val="20212890"/>
  <p:tag name="KSO_WM_SLIDE_ID" val="diagram2021289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0-12-09T20:38:00&quot;,&quot;maxSize&quot;:{&quot;size1&quot;:31.100000000000001},&quot;minSize&quot;:{&quot;size1&quot;:20.100000000000001},&quot;normalSize&quot;:{&quot;size1&quot;:20.100000000000001},&quot;subLayout&quot;:[{&quot;id&quot;:&quot;2020-12-09T20:38:00&quot;,&quot;margin&quot;:{&quot;bottom&quot;:0.026000002399086952,&quot;left&quot;:1.6929999589920044,&quot;right&quot;:1.6929999589920044,&quot;top&quot;:1.6929999589920044},&quot;type&quot;:0},{&quot;id&quot;:&quot;2020-12-09T20:38:00&quot;,&quot;margin&quot;:{&quot;bottom&quot;:1.6929999589920044,&quot;left&quot;:1.6929999589920044,&quot;right&quot;:1.6929999589920044,&quot;top&quot;:0.81999999284744263},&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3"/>
  <p:tag name="KSO_WM_TEMPLATE_ASSEMBLE_XID" val="5fd0c5281fa9d42129dd6fd1"/>
  <p:tag name="KSO_WM_TEMPLATE_ASSEMBLE_GROUPID" val="5fd0c5281fa9d42129dd6fd1"/>
  <p:tag name="KSO_WM_FULL_TEXT_BEAUTIFY_COPY_ID" val="150995358"/>
  <p:tag name="KSO_WM_SPECIAL_SOURCE" val="bdnul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SPECIAL_SOURCE" val="bdnull"/>
</p:tagLst>
</file>

<file path=ppt/tags/tag37.xml><?xml version="1.0" encoding="utf-8"?>
<p:tagLst xmlns:p="http://schemas.openxmlformats.org/presentationml/2006/main">
  <p:tag name="KSO_WM_BEAUTIFY_FLAG" val="#wm#"/>
  <p:tag name="KSO_WM_TEMPLATE_CATEGORY" val="diagram"/>
  <p:tag name="KSO_WM_TEMPLATE_INDEX" val="20212890"/>
  <p:tag name="KSO_WM_SLIDE_ID" val="diagram2021289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0-12-09T20:38:00&quot;,&quot;maxSize&quot;:{&quot;size1&quot;:31.100000000000001},&quot;minSize&quot;:{&quot;size1&quot;:20.100000000000001},&quot;normalSize&quot;:{&quot;size1&quot;:20.100000000000001},&quot;subLayout&quot;:[{&quot;id&quot;:&quot;2020-12-09T20:38:00&quot;,&quot;margin&quot;:{&quot;bottom&quot;:0.026000002399086952,&quot;left&quot;:1.6929999589920044,&quot;right&quot;:1.6929999589920044,&quot;top&quot;:1.6929999589920044},&quot;type&quot;:0},{&quot;id&quot;:&quot;2020-12-09T20:38:00&quot;,&quot;margin&quot;:{&quot;bottom&quot;:1.6929999589920044,&quot;left&quot;:1.6929999589920044,&quot;right&quot;:1.6929999589920044,&quot;top&quot;:0.81999999284744263},&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3"/>
  <p:tag name="KSO_WM_TEMPLATE_ASSEMBLE_XID" val="5fd0c5281fa9d42129dd6fd1"/>
  <p:tag name="KSO_WM_TEMPLATE_ASSEMBLE_GROUPID" val="5fd0c5281fa9d42129dd6fd1"/>
  <p:tag name="KSO_WM_FULL_TEXT_BEAUTIFY_COPY_ID" val="150995358"/>
  <p:tag name="KSO_WM_SPECIAL_SOURCE" val="bdnul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Lst>
</file>

<file path=ppt/tags/tag49.xml><?xml version="1.0" encoding="utf-8"?>
<p:tagLst xmlns:p="http://schemas.openxmlformats.org/presentationml/2006/main">
  <p:tag name="KSO_WM_BEAUTIFY_FLAG" val="#wm#"/>
  <p:tag name="KSO_WM_TEMPLATE_CATEGORY" val="diagram"/>
  <p:tag name="KSO_WM_TEMPLATE_INDEX" val="20212890"/>
  <p:tag name="KSO_WM_SLIDE_ID" val="diagram20212890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0-12-09T20:38:00&quot;,&quot;maxSize&quot;:{&quot;size1&quot;:31.100000000000001},&quot;minSize&quot;:{&quot;size1&quot;:20.100000000000001},&quot;normalSize&quot;:{&quot;size1&quot;:20.100000000000001},&quot;subLayout&quot;:[{&quot;id&quot;:&quot;2020-12-09T20:38:00&quot;,&quot;margin&quot;:{&quot;bottom&quot;:0.026000002399086952,&quot;left&quot;:1.6929999589920044,&quot;right&quot;:1.6929999589920044,&quot;top&quot;:1.6929999589920044},&quot;type&quot;:0},{&quot;id&quot;:&quot;2020-12-09T20:38:00&quot;,&quot;margin&quot;:{&quot;bottom&quot;:1.6929999589920044,&quot;left&quot;:1.6929999589920044,&quot;right&quot;:1.6929999589920044,&quot;top&quot;:0.81999999284744263},&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d96349c98c299aacc02c7"/>
  <p:tag name="KSO_WM_CHIP_FILLPROP" val="[[{&quot;text_align&quot;:&quot;lm&quot;,&quot;text_direction&quot;:&quot;horizontal&quot;,&quot;support_big_font&quot;:false,&quot;picture_toward&quot;:0,&quot;picture_dockside&quot;:[],&quot;fill_id&quot;:&quot;511b1c75f1234b9e8830a0fc8507d58d&quot;,&quot;fill_align&quot;:&quot;lm&quot;,&quot;chip_types&quot;:[&quot;text&quot;,&quot;header&quot;]},{&quot;text_align&quot;:&quot;lm&quot;,&quot;text_direction&quot;:&quot;horizontal&quot;,&quot;support_features&quot;:[&quot;collage&quot;,&quot;carousel&quot;],&quot;support_big_font&quot;:false,&quot;picture_toward&quot;:0,&quot;picture_dockside&quot;:[],&quot;fill_id&quot;:&quot;f59f3e6f069b43bf81b59d708180a1f2&quot;,&quot;fill_align&quot;:&quot;cm&quot;,&quot;chip_types&quot;:[&quot;diagram&quot;,&quot;text&quot;,&quot;picture&quot;,&quot;chart&quot;,&quot;table&quot;,&quot;video&quot;]}]]"/>
  <p:tag name="KSO_WM_CHIP_DECFILLPROP" val="[]"/>
  <p:tag name="KSO_WM_SLIDE_CAN_ADD_NAVIGATION" val="1"/>
  <p:tag name="KSO_WM_CHIP_GROUPID" val="5f6c93987b7ee298d401b017"/>
  <p:tag name="KSO_WM_SLIDE_BK_DARK_LIGHT" val="2"/>
  <p:tag name="KSO_WM_SLIDE_BACKGROUND_TYPE" val="general"/>
  <p:tag name="KSO_WM_SLIDE_SUPPORT_FEATURE_TYPE" val="3"/>
  <p:tag name="KSO_WM_TEMPLATE_ASSEMBLE_XID" val="5fd0c5281fa9d42129dd6fd1"/>
  <p:tag name="KSO_WM_TEMPLATE_ASSEMBLE_GROUPID" val="5fd0c5281fa9d42129dd6fd1"/>
  <p:tag name="KSO_WM_FULL_TEXT_BEAUTIFY_COPY_ID" val="150995358"/>
</p:tagLst>
</file>

<file path=ppt/tags/tag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DIAGRAM_VIRTUALLY_FRAME" val="{&quot;height&quot;:497.65,&quot;left&quot;:-4.05,&quot;top&quot;:42.35,&quot;width&quot;:969.4}"/>
</p:tagLst>
</file>

<file path=ppt/tags/tag56.xml><?xml version="1.0" encoding="utf-8"?>
<p:tagLst xmlns:p="http://schemas.openxmlformats.org/presentationml/2006/main">
  <p:tag name="KSO_WM_DIAGRAM_VIRTUALLY_FRAME" val="{&quot;height&quot;:497.65,&quot;left&quot;:-4.05,&quot;top&quot;:42.35,&quot;width&quot;:969.4}"/>
</p:tagLst>
</file>

<file path=ppt/tags/tag6.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KSO_WM_SPECIAL_SOURCE" val="bdnul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35642</Words>
  <Application>WPS 演示</Application>
  <PresentationFormat>宽屏</PresentationFormat>
  <Paragraphs>756</Paragraphs>
  <Slides>46</Slides>
  <Notes>26</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46</vt:i4>
      </vt:variant>
    </vt:vector>
  </HeadingPairs>
  <TitlesOfParts>
    <vt:vector size="67" baseType="lpstr">
      <vt:lpstr>Arial</vt:lpstr>
      <vt:lpstr>宋体</vt:lpstr>
      <vt:lpstr>Wingdings</vt:lpstr>
      <vt:lpstr>微软雅黑</vt:lpstr>
      <vt:lpstr>Times New Roman</vt:lpstr>
      <vt:lpstr>隶书</vt:lpstr>
      <vt:lpstr>华文楷体</vt:lpstr>
      <vt:lpstr>Times New Roman</vt:lpstr>
      <vt:lpstr>华文琥珀</vt:lpstr>
      <vt:lpstr>微软雅黑 Light</vt:lpstr>
      <vt:lpstr>楷体</vt:lpstr>
      <vt:lpstr>Arial Unicode MS</vt:lpstr>
      <vt:lpstr>等线 Light</vt:lpstr>
      <vt:lpstr>等线</vt:lpstr>
      <vt:lpstr>Times New Roman Regular</vt:lpstr>
      <vt:lpstr>华文中宋</vt:lpstr>
      <vt:lpstr>MS PGothic</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331648920@qq.com</dc:creator>
  <cp:lastModifiedBy>Administrator</cp:lastModifiedBy>
  <cp:revision>109</cp:revision>
  <dcterms:created xsi:type="dcterms:W3CDTF">2024-02-28T07:39:00Z</dcterms:created>
  <dcterms:modified xsi:type="dcterms:W3CDTF">2026-02-09T06:55:50Z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4730D5E0EEC5412BB5BB756A6C633FF7_12</vt:lpwstr>
  </property>
  <property fmtid="{D5CDD505-2E9C-101B-9397-08002B2CF9AE}" pid="3" name="KSOProductBuildVer">
    <vt:lpwstr>2052-11.8.2.7978</vt:lpwstr>
  </property>
</Properties>
</file>