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36"/>
  </p:notesMasterIdLst>
  <p:handoutMasterIdLst>
    <p:handoutMasterId r:id="rId37"/>
  </p:handoutMasterIdLst>
  <p:sldIdLst>
    <p:sldId id="540" r:id="rId3"/>
    <p:sldId id="277" r:id="rId4"/>
    <p:sldId id="400" r:id="rId5"/>
    <p:sldId id="507" r:id="rId6"/>
    <p:sldId id="503" r:id="rId7"/>
    <p:sldId id="505" r:id="rId8"/>
    <p:sldId id="504" r:id="rId9"/>
    <p:sldId id="506" r:id="rId10"/>
    <p:sldId id="508" r:id="rId11"/>
    <p:sldId id="516" r:id="rId12"/>
    <p:sldId id="511" r:id="rId13"/>
    <p:sldId id="512" r:id="rId14"/>
    <p:sldId id="513" r:id="rId15"/>
    <p:sldId id="509" r:id="rId16"/>
    <p:sldId id="514" r:id="rId17"/>
    <p:sldId id="515" r:id="rId18"/>
    <p:sldId id="497" r:id="rId19"/>
    <p:sldId id="257" r:id="rId20"/>
    <p:sldId id="489" r:id="rId21"/>
    <p:sldId id="490" r:id="rId22"/>
    <p:sldId id="491" r:id="rId23"/>
    <p:sldId id="496" r:id="rId24"/>
    <p:sldId id="414" r:id="rId25"/>
    <p:sldId id="492" r:id="rId26"/>
    <p:sldId id="494" r:id="rId27"/>
    <p:sldId id="495" r:id="rId28"/>
    <p:sldId id="501" r:id="rId29"/>
    <p:sldId id="502" r:id="rId30"/>
    <p:sldId id="384" r:id="rId31"/>
    <p:sldId id="498" r:id="rId32"/>
    <p:sldId id="499" r:id="rId33"/>
    <p:sldId id="500" r:id="rId34"/>
    <p:sldId id="293" r:id="rId35"/>
  </p:sldIdLst>
  <p:sldSz cx="12192000" cy="6858000"/>
  <p:notesSz cx="6858000" cy="9144000"/>
  <p:embeddedFontLst>
    <p:embeddedFont>
      <p:font typeface="微软雅黑" panose="020B0503020204020204" pitchFamily="34" charset="-122"/>
      <p:regular r:id="rId41"/>
    </p:embeddedFont>
    <p:embeddedFont>
      <p:font typeface="等线" panose="02010600030101010101" charset="-122"/>
      <p:regular r:id="rId42"/>
    </p:embeddedFont>
    <p:embeddedFont>
      <p:font typeface="Calibri" panose="020F0502020204030204" pitchFamily="34" charset="0"/>
      <p:regular r:id="rId43"/>
      <p:bold r:id="rId44"/>
      <p:italic r:id="rId45"/>
      <p:boldItalic r:id="rId46"/>
    </p:embeddedFont>
    <p:embeddedFont>
      <p:font typeface="Cambria" panose="02040503050406030204" pitchFamily="18" charset="0"/>
      <p:regular r:id="rId47"/>
      <p:bold r:id="rId48"/>
      <p:italic r:id="rId49"/>
      <p:boldItalic r:id="rId50"/>
    </p:embeddedFont>
    <p:embeddedFont>
      <p:font typeface="Calibri" panose="020F0502020204030204"/>
      <p:regular r:id="rId51"/>
      <p:bold r:id="rId52"/>
      <p:italic r:id="rId53"/>
      <p:boldItalic r:id="rId54"/>
    </p:embeddedFont>
    <p:embeddedFont>
      <p:font typeface="Malgun Gothic" panose="020B0503020000020004" charset="-127"/>
      <p:regular r:id="rId55"/>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DEF"/>
    <a:srgbClr val="E97D64"/>
    <a:srgbClr val="DEEBF7"/>
    <a:srgbClr val="FBE5D6"/>
    <a:srgbClr val="F9C074"/>
    <a:srgbClr val="EF7A05"/>
    <a:srgbClr val="252420"/>
    <a:srgbClr val="7C906E"/>
    <a:srgbClr val="FCDFC2"/>
    <a:srgbClr val="EFD6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53" autoAdjust="0"/>
    <p:restoredTop sz="93765" autoAdjust="0"/>
  </p:normalViewPr>
  <p:slideViewPr>
    <p:cSldViewPr snapToGrid="0">
      <p:cViewPr varScale="1">
        <p:scale>
          <a:sx n="77" d="100"/>
          <a:sy n="77" d="100"/>
        </p:scale>
        <p:origin x="667" y="43"/>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066"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5" Type="http://schemas.openxmlformats.org/officeDocument/2006/relationships/font" Target="fonts/font15.fntdata"/><Relationship Id="rId54" Type="http://schemas.openxmlformats.org/officeDocument/2006/relationships/font" Target="fonts/font14.fntdata"/><Relationship Id="rId53" Type="http://schemas.openxmlformats.org/officeDocument/2006/relationships/font" Target="fonts/font13.fntdata"/><Relationship Id="rId52" Type="http://schemas.openxmlformats.org/officeDocument/2006/relationships/font" Target="fonts/font12.fntdata"/><Relationship Id="rId51" Type="http://schemas.openxmlformats.org/officeDocument/2006/relationships/font" Target="fonts/font11.fntdata"/><Relationship Id="rId50" Type="http://schemas.openxmlformats.org/officeDocument/2006/relationships/font" Target="fonts/font10.fntdata"/><Relationship Id="rId5" Type="http://schemas.openxmlformats.org/officeDocument/2006/relationships/slide" Target="slides/slide3.xml"/><Relationship Id="rId49" Type="http://schemas.openxmlformats.org/officeDocument/2006/relationships/font" Target="fonts/font9.fntdata"/><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notesMaster" Target="notesMasters/notesMaster1.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fld>
            <a:endParaRPr lang="ko-KR"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endParaRPr lang="ko-KR" altLang="en-US"/>
          </a:p>
          <a:p>
            <a:pPr lvl="1"/>
            <a:r>
              <a:rPr lang="ko-KR" altLang="en-US"/>
              <a:t>둘째 수준</a:t>
            </a:r>
            <a:endParaRPr lang="ko-KR" altLang="en-US"/>
          </a:p>
          <a:p>
            <a:pPr lvl="2"/>
            <a:r>
              <a:rPr lang="ko-KR" altLang="en-US"/>
              <a:t>셋째 수준</a:t>
            </a:r>
            <a:endParaRPr lang="ko-KR" altLang="en-US"/>
          </a:p>
          <a:p>
            <a:pPr lvl="3"/>
            <a:r>
              <a:rPr lang="ko-KR" altLang="en-US"/>
              <a:t>넷째 수준</a:t>
            </a:r>
            <a:endParaRPr lang="ko-KR" altLang="en-US"/>
          </a:p>
          <a:p>
            <a:pPr lvl="4"/>
            <a:r>
              <a:rPr lang="ko-KR" altLang="en-US"/>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fld>
            <a:endParaRPr lang="ko-KR" altLang="en-US"/>
          </a:p>
        </p:txBody>
      </p:sp>
    </p:spTree>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10" name="그림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9" name="그림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그림 개체 틀 11"/>
          <p:cNvSpPr>
            <a:spLocks noGrp="1"/>
          </p:cNvSpPr>
          <p:nvPr>
            <p:ph type="pic" sz="quarter" idx="10"/>
          </p:nvPr>
        </p:nvSpPr>
        <p:spPr>
          <a:xfrm>
            <a:off x="7874576" y="819753"/>
            <a:ext cx="2361624" cy="5218494"/>
          </a:xfrm>
          <a:prstGeom prst="roundRect">
            <a:avLst>
              <a:gd name="adj" fmla="val 20435"/>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pPr>
            <a:r>
              <a:rPr lang="en-US" altLang="ko-KR" dirty="0"/>
              <a:t>Click icon to add picture</a:t>
            </a:r>
            <a:endParaRPr lang="ko-KR"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9" name="그림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그림 개체 틀 5"/>
          <p:cNvSpPr>
            <a:spLocks noGrp="1"/>
          </p:cNvSpPr>
          <p:nvPr>
            <p:ph type="pic" sz="quarter" idx="10"/>
          </p:nvPr>
        </p:nvSpPr>
        <p:spPr>
          <a:xfrm>
            <a:off x="1374273" y="1109778"/>
            <a:ext cx="6988017" cy="4556788"/>
          </a:xfrm>
          <a:prstGeom prst="roundRect">
            <a:avLst>
              <a:gd name="adj" fmla="val 3110"/>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9" name="그림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그림 개체 틀 8"/>
          <p:cNvSpPr>
            <a:spLocks noGrp="1"/>
          </p:cNvSpPr>
          <p:nvPr>
            <p:ph type="pic" sz="quarter" idx="10"/>
          </p:nvPr>
        </p:nvSpPr>
        <p:spPr>
          <a:xfrm>
            <a:off x="4455051" y="1856521"/>
            <a:ext cx="6740399" cy="3865781"/>
          </a:xfrm>
          <a:prstGeom prst="roundRect">
            <a:avLst>
              <a:gd name="adj" fmla="val 1816"/>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0" name="그림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0" name="그림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10" name="그림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0" name="그림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0" name="그림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10" name="그림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pic>
        <p:nvPicPr>
          <p:cNvPr id="3" name="그림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10" name="그림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PPTMON custom">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pic>
        <p:nvPicPr>
          <p:cNvPr id="8" name="그림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pic>
        <p:nvPicPr>
          <p:cNvPr id="8" name="그림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3" name="그림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그림 개체 틀 12"/>
          <p:cNvSpPr>
            <a:spLocks noGrp="1"/>
          </p:cNvSpPr>
          <p:nvPr>
            <p:ph type="pic" sz="quarter" idx="23"/>
          </p:nvPr>
        </p:nvSpPr>
        <p:spPr>
          <a:xfrm>
            <a:off x="1067571" y="1651001"/>
            <a:ext cx="3987806" cy="3987798"/>
          </a:xfrm>
          <a:prstGeom prst="ellipse">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defRPr sz="14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defRPr/>
            </a:pPr>
            <a:r>
              <a:rPr lang="en-US" altLang="ko-KR" dirty="0"/>
              <a:t>Click icon to add picture</a:t>
            </a:r>
            <a:endParaRPr lang="ko-KR"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그림 개체 틀 4"/>
          <p:cNvSpPr>
            <a:spLocks noGrp="1"/>
          </p:cNvSpPr>
          <p:nvPr>
            <p:ph type="pic" sz="quarter" idx="11"/>
          </p:nvPr>
        </p:nvSpPr>
        <p:spPr>
          <a:xfrm>
            <a:off x="1085941" y="1733133"/>
            <a:ext cx="2870200" cy="2608942"/>
          </a:xfrm>
          <a:prstGeom prst="round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4" name="그림 개체 틀 4"/>
          <p:cNvSpPr>
            <a:spLocks noGrp="1"/>
          </p:cNvSpPr>
          <p:nvPr>
            <p:ph type="pic" sz="quarter" idx="12"/>
          </p:nvPr>
        </p:nvSpPr>
        <p:spPr>
          <a:xfrm>
            <a:off x="4660900" y="1733133"/>
            <a:ext cx="2870200" cy="2608942"/>
          </a:xfrm>
          <a:prstGeom prst="round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8" name="그림 개체 틀 4"/>
          <p:cNvSpPr>
            <a:spLocks noGrp="1"/>
          </p:cNvSpPr>
          <p:nvPr>
            <p:ph type="pic" sz="quarter" idx="13"/>
          </p:nvPr>
        </p:nvSpPr>
        <p:spPr>
          <a:xfrm>
            <a:off x="8211227" y="1733133"/>
            <a:ext cx="2870200" cy="2608942"/>
          </a:xfrm>
          <a:prstGeom prst="round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3" name="그림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그림 개체 틀 4"/>
          <p:cNvSpPr>
            <a:spLocks noGrp="1"/>
          </p:cNvSpPr>
          <p:nvPr>
            <p:ph type="pic" sz="quarter" idx="10"/>
          </p:nvPr>
        </p:nvSpPr>
        <p:spPr>
          <a:xfrm>
            <a:off x="4903973" y="2075240"/>
            <a:ext cx="2384054" cy="238405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4" name="그림 개체 틀 4"/>
          <p:cNvSpPr>
            <a:spLocks noGrp="1"/>
          </p:cNvSpPr>
          <p:nvPr>
            <p:ph type="pic" sz="quarter" idx="11"/>
          </p:nvPr>
        </p:nvSpPr>
        <p:spPr>
          <a:xfrm>
            <a:off x="1157473" y="2075240"/>
            <a:ext cx="2384054" cy="238405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8" name="그림 개체 틀 4"/>
          <p:cNvSpPr>
            <a:spLocks noGrp="1"/>
          </p:cNvSpPr>
          <p:nvPr>
            <p:ph type="pic" sz="quarter" idx="12"/>
          </p:nvPr>
        </p:nvSpPr>
        <p:spPr>
          <a:xfrm>
            <a:off x="8650473" y="2075240"/>
            <a:ext cx="2384054" cy="238405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1" name="그림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그림 개체 틀 4"/>
          <p:cNvSpPr>
            <a:spLocks noGrp="1"/>
          </p:cNvSpPr>
          <p:nvPr>
            <p:ph type="pic" sz="quarter" idx="10"/>
          </p:nvPr>
        </p:nvSpPr>
        <p:spPr>
          <a:xfrm>
            <a:off x="0" y="1"/>
            <a:ext cx="12192000" cy="3429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9.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9.jpeg"/><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9.jpeg"/><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9.jpeg"/><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9.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9.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9.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9.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9.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9.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9.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9.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9.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9.jpe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9.jpe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pic>
        <p:nvPicPr>
          <p:cNvPr id="2"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p:cNvSpPr>
            <a:spLocks noChangeArrowheads="1"/>
          </p:cNvSpPr>
          <p:nvPr/>
        </p:nvSpPr>
        <p:spPr bwMode="auto">
          <a:xfrm>
            <a:off x="268700" y="1532592"/>
            <a:ext cx="11747709" cy="532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indent="457200" algn="just" defTabSz="685800" latinLnBrk="0">
              <a:lnSpc>
                <a:spcPct val="100000"/>
              </a:lnSpc>
              <a:spcBef>
                <a:spcPct val="0"/>
              </a:spcBef>
              <a:buFontTx/>
              <a:buNone/>
            </a:pPr>
            <a:r>
              <a:rPr lang="en-US" altLang="zh-CN" sz="2200" b="1" dirty="0">
                <a:highlight>
                  <a:srgbClr val="FFFF00"/>
                </a:highlight>
                <a:latin typeface="Times New Roman" panose="02020603050405020304" pitchFamily="18" charset="0"/>
                <a:sym typeface="+mn-lt"/>
              </a:rPr>
              <a:t>Ursula</a:t>
            </a: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has always called </a:t>
            </a:r>
            <a:r>
              <a:rPr lang="en-US" altLang="zh-CN" sz="2200" dirty="0">
                <a:solidFill>
                  <a:prstClr val="black"/>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sym typeface="+mn-lt"/>
              </a:rPr>
              <a:t>the beautiful small town of Beaverton </a:t>
            </a:r>
            <a:r>
              <a:rPr lang="en-US" altLang="zh-CN" sz="2200" b="1" dirty="0">
                <a:highlight>
                  <a:srgbClr val="FFFF00"/>
                </a:highlight>
                <a:latin typeface="Times New Roman" panose="02020603050405020304" pitchFamily="18" charset="0"/>
                <a:sym typeface="+mn-lt"/>
              </a:rPr>
              <a:t>her home</a:t>
            </a: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Although she’d had childhood 41. _____ of exploring the world and studied international business with a desire to pursue a 42. _____ in Toronto, finding a job proved more 43. _____ than she’d expected.</a:t>
            </a:r>
            <a:endPar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“I decided that if nobody was going to 44. _____ me, I would </a:t>
            </a:r>
            <a:r>
              <a:rPr lang="en-US" altLang="zh-CN" sz="2200" dirty="0">
                <a:solidFill>
                  <a:prstClr val="black"/>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sym typeface="+mn-lt"/>
              </a:rPr>
              <a:t>just create </a:t>
            </a:r>
            <a:r>
              <a:rPr lang="en-US" altLang="zh-CN" sz="2200" b="1" dirty="0">
                <a:highlight>
                  <a:srgbClr val="FFFF00"/>
                </a:highlight>
                <a:latin typeface="Times New Roman" panose="02020603050405020304" pitchFamily="18" charset="0"/>
                <a:sym typeface="+mn-lt"/>
              </a:rPr>
              <a:t>a job </a:t>
            </a:r>
            <a:r>
              <a:rPr lang="en-US" altLang="zh-CN" sz="2200" dirty="0">
                <a:solidFill>
                  <a:prstClr val="black"/>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sym typeface="+mn-lt"/>
              </a:rPr>
              <a:t>for myself</a:t>
            </a: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says Ursula. She was born and raised </a:t>
            </a:r>
            <a:r>
              <a:rPr lang="en-US" altLang="zh-CN" sz="2200" dirty="0">
                <a:solidFill>
                  <a:prstClr val="black"/>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sym typeface="+mn-lt"/>
              </a:rPr>
              <a:t>on a large family farm</a:t>
            </a: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so the 45. _____ of </a:t>
            </a:r>
            <a:r>
              <a:rPr lang="en-US" altLang="zh-CN" sz="2200" dirty="0">
                <a:solidFill>
                  <a:prstClr val="black"/>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sym typeface="+mn-lt"/>
              </a:rPr>
              <a:t>an agriculture tourism business </a:t>
            </a: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came naturally to her and began to 46. _____.</a:t>
            </a:r>
            <a:endPar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“I 47. _____ the plan to my family, and asked if they could rent me a small 10 acre </a:t>
            </a:r>
            <a:r>
              <a:rPr lang="zh-CN" alt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（英亩）</a:t>
            </a: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They 48. _____ at first, unwilling to take a risk, but I finally 49. _____ to get the green light,” she says.</a:t>
            </a:r>
            <a:endPar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Four years later, those beautiful 10 acres of fields had turned into 20 acres filled with over 400,000 sunflowers. “50. _____, I had little confidence in the beginning,” says Ursula, “but the Sunflower Farm rose to fame and has become one of the most sought- after 51. _____in the province.”</a:t>
            </a:r>
            <a:endPar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While many visitors have never been to </a:t>
            </a:r>
            <a:r>
              <a:rPr lang="en-US" altLang="zh-CN" sz="2200" dirty="0">
                <a:solidFill>
                  <a:prstClr val="black"/>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sym typeface="+mn-lt"/>
              </a:rPr>
              <a:t>a farm</a:t>
            </a: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at all, 52. </a:t>
            </a:r>
            <a:r>
              <a:rPr lang="en-US" altLang="zh-CN" sz="2200" dirty="0">
                <a:solidFill>
                  <a:prstClr val="black"/>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sym typeface="+mn-lt"/>
              </a:rPr>
              <a:t>_____ a sunflower farm</a:t>
            </a: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the unique setting allows them to 53. _____ the city for a while, breathe in the fresh air, gain a newfound 54. _____ for agriculture, and maybe even 55. _____ with their farming roots and what they may have taken for granted for too long.</a:t>
            </a:r>
            <a:endPar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endPar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p:txBody>
      </p:sp>
      <p:sp>
        <p:nvSpPr>
          <p:cNvPr id="3" name="文本框 2"/>
          <p:cNvSpPr txBox="1"/>
          <p:nvPr/>
        </p:nvSpPr>
        <p:spPr>
          <a:xfrm>
            <a:off x="0" y="110369"/>
            <a:ext cx="5596152" cy="442674"/>
          </a:xfrm>
          <a:prstGeom prst="roundRect">
            <a:avLst/>
          </a:prstGeom>
          <a:solidFill>
            <a:srgbClr val="FFC000"/>
          </a:solidFill>
        </p:spPr>
        <p:txBody>
          <a:bodyPr wrap="square" rtlCol="0">
            <a:spAutoFit/>
          </a:bodyPr>
          <a:lstStyle/>
          <a:p>
            <a:pPr latinLnBrk="0">
              <a:defRPr/>
            </a:pPr>
            <a:r>
              <a:rPr lang="en-US" altLang="zh-CN" sz="2000" b="1" kern="0" dirty="0">
                <a:solidFill>
                  <a:prstClr val="black"/>
                </a:solidFill>
                <a:latin typeface="Cambria" panose="02040503050406030204" pitchFamily="18" charset="0"/>
                <a:ea typeface="Cambria" panose="02040503050406030204" pitchFamily="18" charset="0"/>
                <a:cs typeface="Calibri" panose="020F0502020204030204" pitchFamily="34" charset="0"/>
              </a:rPr>
              <a:t>Step1 </a:t>
            </a:r>
            <a:r>
              <a:rPr lang="zh-CN" altLang="en-US" sz="2000" b="1" kern="0" dirty="0">
                <a:solidFill>
                  <a:prstClr val="black"/>
                </a:solidFill>
                <a:latin typeface="Cambria" panose="02040503050406030204" pitchFamily="18" charset="0"/>
                <a:ea typeface="微软雅黑" panose="020B0503020204020204" pitchFamily="34" charset="-122"/>
                <a:cs typeface="Calibri" panose="020F0502020204030204" pitchFamily="34" charset="0"/>
              </a:rPr>
              <a:t>透内涵：首尾初读，了解文脉走向与内涵</a:t>
            </a:r>
            <a:endParaRPr lang="zh-CN" altLang="en-US" sz="2000" b="1" kern="0" dirty="0">
              <a:solidFill>
                <a:prstClr val="black"/>
              </a:solidFill>
              <a:latin typeface="Cambria" panose="02040503050406030204" pitchFamily="18" charset="0"/>
              <a:ea typeface="微软雅黑" panose="020B0503020204020204" pitchFamily="34" charset="-122"/>
              <a:cs typeface="Calibri" panose="020F0502020204030204" pitchFamily="34" charset="0"/>
            </a:endParaRPr>
          </a:p>
        </p:txBody>
      </p:sp>
      <p:sp>
        <p:nvSpPr>
          <p:cNvPr id="4" name="矩形 3"/>
          <p:cNvSpPr/>
          <p:nvPr/>
        </p:nvSpPr>
        <p:spPr>
          <a:xfrm>
            <a:off x="109330" y="1421296"/>
            <a:ext cx="12070150" cy="2117034"/>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5" name="矩形 4"/>
          <p:cNvSpPr/>
          <p:nvPr/>
        </p:nvSpPr>
        <p:spPr>
          <a:xfrm>
            <a:off x="91646" y="5234382"/>
            <a:ext cx="12059874" cy="142581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cxnSp>
        <p:nvCxnSpPr>
          <p:cNvPr id="6" name="直接箭头连接符 5"/>
          <p:cNvCxnSpPr/>
          <p:nvPr/>
        </p:nvCxnSpPr>
        <p:spPr>
          <a:xfrm flipH="1">
            <a:off x="8071220" y="1660412"/>
            <a:ext cx="339686" cy="368051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a:off x="8071220" y="2757872"/>
            <a:ext cx="1496936" cy="258305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5393635" y="3163741"/>
            <a:ext cx="2677585" cy="217718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a:off x="7979574" y="3048000"/>
            <a:ext cx="2769231" cy="229292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24814" y="585701"/>
            <a:ext cx="11323228" cy="461665"/>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The experience of Ursula returning to her hometown to start an agriculture business </a:t>
            </a:r>
            <a:endParaRPr lang="zh-CN" altLang="en-US" sz="2400" b="1"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0" y="1123424"/>
            <a:ext cx="1942006" cy="52322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none" rtlCol="0">
            <a:spAutoFit/>
          </a:bodyPr>
          <a:lstStyle/>
          <a:p>
            <a:pPr algn="ctr"/>
            <a:r>
              <a:rPr lang="en-US" altLang="zh-CN" sz="2800" b="1" i="1" dirty="0">
                <a:latin typeface="Calibri" panose="020F0502020204030204" pitchFamily="34" charset="0"/>
                <a:ea typeface="Calibri" panose="020F0502020204030204" pitchFamily="34" charset="0"/>
                <a:cs typeface="Calibri" panose="020F0502020204030204" pitchFamily="34" charset="0"/>
              </a:rPr>
              <a:t>background</a:t>
            </a:r>
            <a:endParaRPr lang="zh-CN" altLang="en-US" sz="2800" b="1" i="1" dirty="0">
              <a:latin typeface="Calibri" panose="020F0502020204030204" pitchFamily="34" charset="0"/>
              <a:cs typeface="Calibri" panose="020F0502020204030204" pitchFamily="34" charset="0"/>
            </a:endParaRPr>
          </a:p>
        </p:txBody>
      </p:sp>
      <p:sp>
        <p:nvSpPr>
          <p:cNvPr id="12" name="文本框 11"/>
          <p:cNvSpPr txBox="1"/>
          <p:nvPr/>
        </p:nvSpPr>
        <p:spPr>
          <a:xfrm>
            <a:off x="0" y="3346091"/>
            <a:ext cx="1879040" cy="52322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n-US" altLang="zh-CN" sz="2800" b="1" i="1" dirty="0">
                <a:latin typeface="Calibri" panose="020F0502020204030204" pitchFamily="34" charset="0"/>
                <a:ea typeface="Calibri" panose="020F0502020204030204" pitchFamily="34" charset="0"/>
                <a:cs typeface="Calibri" panose="020F0502020204030204" pitchFamily="34" charset="0"/>
              </a:rPr>
              <a:t>process</a:t>
            </a:r>
            <a:endParaRPr lang="zh-CN" altLang="en-US" sz="2800" b="1" i="1" dirty="0">
              <a:latin typeface="Calibri" panose="020F0502020204030204" pitchFamily="34" charset="0"/>
              <a:cs typeface="Calibri" panose="020F0502020204030204" pitchFamily="34" charset="0"/>
            </a:endParaRPr>
          </a:p>
        </p:txBody>
      </p:sp>
      <p:sp>
        <p:nvSpPr>
          <p:cNvPr id="13" name="文本框 12"/>
          <p:cNvSpPr txBox="1"/>
          <p:nvPr/>
        </p:nvSpPr>
        <p:spPr>
          <a:xfrm>
            <a:off x="0" y="4959571"/>
            <a:ext cx="1898374" cy="523220"/>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n-US" altLang="zh-CN" sz="2800" b="1" i="1" dirty="0">
                <a:latin typeface="Calibri" panose="020F0502020204030204" pitchFamily="34" charset="0"/>
                <a:ea typeface="Calibri" panose="020F0502020204030204" pitchFamily="34" charset="0"/>
                <a:cs typeface="Calibri" panose="020F0502020204030204" pitchFamily="34" charset="0"/>
              </a:rPr>
              <a:t>value</a:t>
            </a:r>
            <a:endParaRPr lang="zh-CN" altLang="en-US" sz="2800" b="1" i="1" dirty="0">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p:cNvSpPr>
            <a:spLocks noChangeArrowheads="1"/>
          </p:cNvSpPr>
          <p:nvPr/>
        </p:nvSpPr>
        <p:spPr bwMode="auto">
          <a:xfrm>
            <a:off x="219005" y="1264235"/>
            <a:ext cx="11747709" cy="532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indent="457200" algn="just" defTabSz="685800" latinLnBrk="0">
              <a:lnSpc>
                <a:spcPct val="100000"/>
              </a:lnSpc>
              <a:spcBef>
                <a:spcPct val="0"/>
              </a:spcBef>
              <a:buFontTx/>
              <a:buNone/>
            </a:pPr>
            <a:r>
              <a:rPr lang="en-US" altLang="zh-CN" sz="2200" b="1" dirty="0">
                <a:latin typeface="Times New Roman" panose="02020603050405020304" pitchFamily="18" charset="0"/>
                <a:sym typeface="+mn-lt"/>
              </a:rPr>
              <a:t>Ursula</a:t>
            </a: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has always called the beautiful small town of Beaverton </a:t>
            </a:r>
            <a:r>
              <a:rPr lang="en-US" altLang="zh-CN" sz="2200" b="1" dirty="0">
                <a:latin typeface="Times New Roman" panose="02020603050405020304" pitchFamily="18" charset="0"/>
                <a:sym typeface="+mn-lt"/>
              </a:rPr>
              <a:t>her home</a:t>
            </a: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Although she’d had childhood 41. _____ of exploring the world and studied international business with a desire to pursue a 42. _____ in Toronto, finding a job proved more 43. _____ than she’d expected.</a:t>
            </a:r>
            <a:endPar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“I decided that if nobody was going to 44. _____ me, I would just create </a:t>
            </a:r>
            <a:r>
              <a:rPr lang="en-US" altLang="zh-CN" sz="2200" b="1" dirty="0">
                <a:latin typeface="Times New Roman" panose="02020603050405020304" pitchFamily="18" charset="0"/>
                <a:sym typeface="+mn-lt"/>
              </a:rPr>
              <a:t>a job </a:t>
            </a: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for myself,” says Ursula. She was born and raised on a large family farm, so the 45. _____ of an agriculture tourism business came naturally to her and began to 46. _____.</a:t>
            </a:r>
            <a:endPar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“I 47. _____ the plan to my family, and asked if they could rent me a small 10 acre </a:t>
            </a:r>
            <a:r>
              <a:rPr lang="zh-CN" alt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（英亩）</a:t>
            </a: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They 48. _____ at first, unwilling to take a risk, but I finally 49. _____ to get the green light,” she says.</a:t>
            </a:r>
            <a:endPar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Four years later, those beautiful 10 acres of fields had turned into 20 acres filled with over 400,000 sunflowers. “50. _____, I had little confidence in the beginning,” says Ursula, “but the Sunflower Farm rose to fame and has become one of the most sought- after 51. _____in the province.”</a:t>
            </a:r>
            <a:endPar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While many visitors have never been to a farm at all, 52. _____ a sunflower farm, the unique setting allows them to 53. _____ the city for a while, breathe in the fresh air, gain a newfound 54. _____ for agriculture, and maybe even 55. _____ with their farming roots and what they may have taken for granted for too long.</a:t>
            </a:r>
            <a:endPar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endParaRPr lang="en-US" altLang="zh-CN"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p:txBody>
      </p:sp>
      <p:sp>
        <p:nvSpPr>
          <p:cNvPr id="2" name="文本框 1"/>
          <p:cNvSpPr txBox="1"/>
          <p:nvPr/>
        </p:nvSpPr>
        <p:spPr>
          <a:xfrm>
            <a:off x="0" y="110369"/>
            <a:ext cx="5596152" cy="442674"/>
          </a:xfrm>
          <a:prstGeom prst="roundRect">
            <a:avLst/>
          </a:prstGeom>
          <a:solidFill>
            <a:srgbClr val="FFC000"/>
          </a:solidFill>
        </p:spPr>
        <p:txBody>
          <a:bodyPr wrap="square" rtlCol="0">
            <a:spAutoFit/>
          </a:bodyPr>
          <a:lstStyle/>
          <a:p>
            <a:pPr latinLnBrk="0">
              <a:defRPr/>
            </a:pPr>
            <a:r>
              <a:rPr lang="en-US" altLang="zh-CN" sz="2000" b="1" kern="0" dirty="0">
                <a:solidFill>
                  <a:prstClr val="black"/>
                </a:solidFill>
                <a:latin typeface="Cambria" panose="02040503050406030204" pitchFamily="18" charset="0"/>
                <a:ea typeface="Cambria" panose="02040503050406030204" pitchFamily="18" charset="0"/>
                <a:cs typeface="Calibri" panose="020F0502020204030204" pitchFamily="34" charset="0"/>
              </a:rPr>
              <a:t>Step2 </a:t>
            </a:r>
            <a:r>
              <a:rPr lang="zh-CN" altLang="en-US" sz="2000" b="1" kern="0" dirty="0">
                <a:solidFill>
                  <a:prstClr val="black"/>
                </a:solidFill>
                <a:latin typeface="Cambria" panose="02040503050406030204" pitchFamily="18" charset="0"/>
                <a:ea typeface="微软雅黑" panose="020B0503020204020204" pitchFamily="34" charset="-122"/>
                <a:cs typeface="Calibri" panose="020F0502020204030204" pitchFamily="34" charset="0"/>
              </a:rPr>
              <a:t>明线索：全文细读，明晰文本内在线索</a:t>
            </a:r>
            <a:endParaRPr lang="zh-CN" altLang="en-US" sz="2000" b="1" kern="0" dirty="0">
              <a:solidFill>
                <a:prstClr val="black"/>
              </a:solidFill>
              <a:latin typeface="Cambria" panose="02040503050406030204" pitchFamily="18" charset="0"/>
              <a:ea typeface="微软雅黑" panose="020B0503020204020204" pitchFamily="34" charset="-122"/>
              <a:cs typeface="Calibri" panose="020F0502020204030204" pitchFamily="34" charset="0"/>
            </a:endParaRPr>
          </a:p>
        </p:txBody>
      </p:sp>
      <p:sp>
        <p:nvSpPr>
          <p:cNvPr id="4" name="文本框 3"/>
          <p:cNvSpPr txBox="1"/>
          <p:nvPr/>
        </p:nvSpPr>
        <p:spPr>
          <a:xfrm>
            <a:off x="482930" y="637204"/>
            <a:ext cx="11323228" cy="461665"/>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The </a:t>
            </a:r>
            <a:r>
              <a:rPr lang="en-US" altLang="zh-CN" sz="2400" b="1" dirty="0">
                <a:solidFill>
                  <a:srgbClr val="FF0000"/>
                </a:solidFill>
                <a:latin typeface="Times New Roman" panose="02020603050405020304" pitchFamily="18" charset="0"/>
                <a:cs typeface="Times New Roman" panose="02020603050405020304" pitchFamily="18" charset="0"/>
              </a:rPr>
              <a:t>experience</a:t>
            </a:r>
            <a:r>
              <a:rPr lang="en-US" altLang="zh-CN" sz="2400" b="1" dirty="0">
                <a:latin typeface="Times New Roman" panose="02020603050405020304" pitchFamily="18" charset="0"/>
                <a:cs typeface="Times New Roman" panose="02020603050405020304" pitchFamily="18" charset="0"/>
              </a:rPr>
              <a:t> of Ursula returning to her hometown to start an agriculture business </a:t>
            </a:r>
            <a:endParaRPr lang="zh-CN" altLang="en-US" sz="2400" b="1" dirty="0">
              <a:latin typeface="Times New Roman" panose="02020603050405020304" pitchFamily="18" charset="0"/>
              <a:cs typeface="Times New Roman" panose="02020603050405020304" pitchFamily="18" charset="0"/>
            </a:endParaRPr>
          </a:p>
        </p:txBody>
      </p:sp>
      <p:sp>
        <p:nvSpPr>
          <p:cNvPr id="6" name="矩形: 圆角 5"/>
          <p:cNvSpPr/>
          <p:nvPr/>
        </p:nvSpPr>
        <p:spPr>
          <a:xfrm>
            <a:off x="159025" y="1575171"/>
            <a:ext cx="2504662" cy="338930"/>
          </a:xfrm>
          <a:prstGeom prst="roundRect">
            <a:avLst/>
          </a:prstGeom>
          <a:solidFill>
            <a:srgbClr val="FFFF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矩形: 圆角 7"/>
          <p:cNvSpPr/>
          <p:nvPr/>
        </p:nvSpPr>
        <p:spPr>
          <a:xfrm>
            <a:off x="9750287" y="1600200"/>
            <a:ext cx="2365513" cy="308113"/>
          </a:xfrm>
          <a:prstGeom prst="roundRect">
            <a:avLst/>
          </a:prstGeom>
          <a:solidFill>
            <a:srgbClr val="FFFF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 name="矩形: 圆角 8"/>
          <p:cNvSpPr/>
          <p:nvPr/>
        </p:nvSpPr>
        <p:spPr>
          <a:xfrm>
            <a:off x="139147" y="1911626"/>
            <a:ext cx="1242392" cy="374374"/>
          </a:xfrm>
          <a:prstGeom prst="roundRect">
            <a:avLst/>
          </a:prstGeom>
          <a:solidFill>
            <a:srgbClr val="FFFF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框 9"/>
          <p:cNvSpPr txBox="1"/>
          <p:nvPr/>
        </p:nvSpPr>
        <p:spPr>
          <a:xfrm>
            <a:off x="406420" y="1894412"/>
            <a:ext cx="1137458" cy="400110"/>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000" b="1" i="1" dirty="0">
                <a:latin typeface="Calibri" panose="020F0502020204030204"/>
                <a:ea typeface="微软雅黑" panose="020B0503020204020204" pitchFamily="34" charset="-122"/>
              </a:rPr>
              <a:t>career</a:t>
            </a:r>
            <a:endParaRPr lang="zh-CN" altLang="en-US" sz="2000" b="1" i="1" dirty="0">
              <a:latin typeface="Calibri" panose="020F0502020204030204"/>
              <a:ea typeface="微软雅黑" panose="020B0503020204020204" pitchFamily="34" charset="-122"/>
            </a:endParaRPr>
          </a:p>
        </p:txBody>
      </p:sp>
      <p:sp>
        <p:nvSpPr>
          <p:cNvPr id="5" name="文本框 4"/>
          <p:cNvSpPr txBox="1"/>
          <p:nvPr/>
        </p:nvSpPr>
        <p:spPr>
          <a:xfrm>
            <a:off x="1476533" y="1543229"/>
            <a:ext cx="1137458" cy="400110"/>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000" b="1" i="1" dirty="0">
                <a:latin typeface="Calibri" panose="020F0502020204030204"/>
                <a:ea typeface="微软雅黑" panose="020B0503020204020204" pitchFamily="34" charset="-122"/>
              </a:rPr>
              <a:t>dream</a:t>
            </a:r>
            <a:endParaRPr lang="zh-CN" altLang="en-US" sz="2000" b="1" i="1" dirty="0">
              <a:latin typeface="Calibri" panose="020F0502020204030204"/>
              <a:ea typeface="微软雅黑" panose="020B0503020204020204" pitchFamily="34" charset="-122"/>
            </a:endParaRPr>
          </a:p>
        </p:txBody>
      </p:sp>
      <p:sp>
        <p:nvSpPr>
          <p:cNvPr id="11" name="矩形: 圆角 10"/>
          <p:cNvSpPr/>
          <p:nvPr/>
        </p:nvSpPr>
        <p:spPr>
          <a:xfrm>
            <a:off x="4987333" y="1924998"/>
            <a:ext cx="4146275" cy="338930"/>
          </a:xfrm>
          <a:prstGeom prst="roundRect">
            <a:avLst/>
          </a:prstGeom>
          <a:solidFill>
            <a:srgbClr val="FFFF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6" name="文本框 15"/>
          <p:cNvSpPr txBox="1"/>
          <p:nvPr/>
        </p:nvSpPr>
        <p:spPr>
          <a:xfrm>
            <a:off x="5722048" y="1905706"/>
            <a:ext cx="1137458" cy="400110"/>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000" b="1" i="1" dirty="0">
                <a:latin typeface="Calibri" panose="020F0502020204030204"/>
                <a:ea typeface="微软雅黑" panose="020B0503020204020204" pitchFamily="34" charset="-122"/>
              </a:rPr>
              <a:t>difficult</a:t>
            </a:r>
            <a:endParaRPr lang="zh-CN" altLang="en-US" sz="2000" b="1" i="1" dirty="0">
              <a:latin typeface="Calibri" panose="020F0502020204030204"/>
              <a:ea typeface="微软雅黑" panose="020B0503020204020204" pitchFamily="34" charset="-122"/>
            </a:endParaRPr>
          </a:p>
        </p:txBody>
      </p:sp>
      <p:sp>
        <p:nvSpPr>
          <p:cNvPr id="12" name="矩形: 圆角 11"/>
          <p:cNvSpPr/>
          <p:nvPr/>
        </p:nvSpPr>
        <p:spPr>
          <a:xfrm>
            <a:off x="2687479" y="2295607"/>
            <a:ext cx="4146275" cy="338930"/>
          </a:xfrm>
          <a:prstGeom prst="roundRect">
            <a:avLst/>
          </a:prstGeom>
          <a:solidFill>
            <a:srgbClr val="FFFF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7" name="文本框 16"/>
          <p:cNvSpPr txBox="1"/>
          <p:nvPr/>
        </p:nvSpPr>
        <p:spPr>
          <a:xfrm>
            <a:off x="5602507" y="2241980"/>
            <a:ext cx="851452" cy="400110"/>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000" b="1" i="1" dirty="0">
                <a:latin typeface="Calibri" panose="020F0502020204030204"/>
                <a:ea typeface="微软雅黑" panose="020B0503020204020204" pitchFamily="34" charset="-122"/>
              </a:rPr>
              <a:t>hire</a:t>
            </a:r>
            <a:endParaRPr lang="zh-CN" altLang="en-US" sz="2000" b="1" i="1" dirty="0">
              <a:latin typeface="Calibri" panose="020F0502020204030204"/>
              <a:ea typeface="微软雅黑" panose="020B0503020204020204" pitchFamily="34" charset="-122"/>
            </a:endParaRPr>
          </a:p>
        </p:txBody>
      </p:sp>
      <p:sp>
        <p:nvSpPr>
          <p:cNvPr id="13" name="矩形: 圆角 12"/>
          <p:cNvSpPr/>
          <p:nvPr/>
        </p:nvSpPr>
        <p:spPr>
          <a:xfrm>
            <a:off x="8530936" y="2264434"/>
            <a:ext cx="2770908" cy="338930"/>
          </a:xfrm>
          <a:prstGeom prst="roundRect">
            <a:avLst/>
          </a:prstGeom>
          <a:solidFill>
            <a:srgbClr val="E97D64">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箭头连接符 17"/>
          <p:cNvCxnSpPr/>
          <p:nvPr/>
        </p:nvCxnSpPr>
        <p:spPr>
          <a:xfrm>
            <a:off x="2616762" y="1683566"/>
            <a:ext cx="5841438" cy="758298"/>
          </a:xfrm>
          <a:prstGeom prst="straightConnector1">
            <a:avLst/>
          </a:prstGeom>
          <a:noFill/>
          <a:ln w="38100" cap="flat" cmpd="sng" algn="ctr">
            <a:solidFill>
              <a:srgbClr val="FFC000"/>
            </a:solidFill>
            <a:prstDash val="solid"/>
            <a:miter lim="800000"/>
            <a:tailEnd type="triangle"/>
          </a:ln>
          <a:effectLst/>
        </p:spPr>
      </p:cxnSp>
      <p:cxnSp>
        <p:nvCxnSpPr>
          <p:cNvPr id="27" name="直接箭头连接符 26"/>
          <p:cNvCxnSpPr/>
          <p:nvPr/>
        </p:nvCxnSpPr>
        <p:spPr>
          <a:xfrm>
            <a:off x="1355999" y="2106129"/>
            <a:ext cx="7122983" cy="356516"/>
          </a:xfrm>
          <a:prstGeom prst="straightConnector1">
            <a:avLst/>
          </a:prstGeom>
          <a:noFill/>
          <a:ln w="38100" cap="flat" cmpd="sng" algn="ctr">
            <a:solidFill>
              <a:srgbClr val="FFC000"/>
            </a:solidFill>
            <a:prstDash val="solid"/>
            <a:miter lim="800000"/>
            <a:tailEnd type="triangle"/>
          </a:ln>
          <a:effectLst/>
        </p:spPr>
      </p:cxnSp>
      <p:cxnSp>
        <p:nvCxnSpPr>
          <p:cNvPr id="31" name="直接箭头连接符 30"/>
          <p:cNvCxnSpPr/>
          <p:nvPr/>
        </p:nvCxnSpPr>
        <p:spPr>
          <a:xfrm>
            <a:off x="6863181" y="2023003"/>
            <a:ext cx="1595019" cy="450033"/>
          </a:xfrm>
          <a:prstGeom prst="straightConnector1">
            <a:avLst/>
          </a:prstGeom>
          <a:noFill/>
          <a:ln w="38100" cap="flat" cmpd="sng" algn="ctr">
            <a:solidFill>
              <a:srgbClr val="FFC000"/>
            </a:solidFill>
            <a:prstDash val="solid"/>
            <a:miter lim="800000"/>
            <a:tailEnd type="triangle"/>
          </a:ln>
          <a:effectLst/>
        </p:spPr>
      </p:cxnSp>
      <p:cxnSp>
        <p:nvCxnSpPr>
          <p:cNvPr id="34" name="直接箭头连接符 33"/>
          <p:cNvCxnSpPr/>
          <p:nvPr/>
        </p:nvCxnSpPr>
        <p:spPr>
          <a:xfrm>
            <a:off x="6444081" y="2518303"/>
            <a:ext cx="1889428" cy="0"/>
          </a:xfrm>
          <a:prstGeom prst="straightConnector1">
            <a:avLst/>
          </a:prstGeom>
          <a:noFill/>
          <a:ln w="38100" cap="flat" cmpd="sng" algn="ctr">
            <a:solidFill>
              <a:srgbClr val="FFC000"/>
            </a:solidFill>
            <a:prstDash val="solid"/>
            <a:miter lim="800000"/>
            <a:tailEnd type="triangle"/>
          </a:ln>
          <a:effectLst/>
        </p:spPr>
      </p:cxnSp>
      <p:sp>
        <p:nvSpPr>
          <p:cNvPr id="36" name="矩形: 圆角 35"/>
          <p:cNvSpPr/>
          <p:nvPr/>
        </p:nvSpPr>
        <p:spPr>
          <a:xfrm>
            <a:off x="4423063" y="2603870"/>
            <a:ext cx="2455719" cy="338930"/>
          </a:xfrm>
          <a:prstGeom prst="roundRect">
            <a:avLst/>
          </a:prstGeom>
          <a:solidFill>
            <a:srgbClr val="00B05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7" name="矩形: 圆角 36"/>
          <p:cNvSpPr/>
          <p:nvPr/>
        </p:nvSpPr>
        <p:spPr>
          <a:xfrm>
            <a:off x="7339445" y="2631579"/>
            <a:ext cx="4620491" cy="338930"/>
          </a:xfrm>
          <a:prstGeom prst="roundRect">
            <a:avLst/>
          </a:prstGeom>
          <a:solidFill>
            <a:srgbClr val="00B05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8" name="矩形: 圆角 37"/>
          <p:cNvSpPr/>
          <p:nvPr/>
        </p:nvSpPr>
        <p:spPr>
          <a:xfrm>
            <a:off x="155865" y="2919061"/>
            <a:ext cx="1735280" cy="338930"/>
          </a:xfrm>
          <a:prstGeom prst="roundRect">
            <a:avLst/>
          </a:prstGeom>
          <a:solidFill>
            <a:srgbClr val="00B05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9" name="矩形: 圆角 38"/>
          <p:cNvSpPr/>
          <p:nvPr/>
        </p:nvSpPr>
        <p:spPr>
          <a:xfrm>
            <a:off x="4080164" y="2946770"/>
            <a:ext cx="2299853" cy="338930"/>
          </a:xfrm>
          <a:prstGeom prst="roundRect">
            <a:avLst/>
          </a:prstGeom>
          <a:solidFill>
            <a:srgbClr val="00B05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 name="文本框 39"/>
          <p:cNvSpPr txBox="1"/>
          <p:nvPr/>
        </p:nvSpPr>
        <p:spPr>
          <a:xfrm>
            <a:off x="8129275" y="2608824"/>
            <a:ext cx="84847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000" b="1" i="1" dirty="0">
                <a:latin typeface="Calibri" panose="020F0502020204030204"/>
                <a:ea typeface="微软雅黑" panose="020B0503020204020204" pitchFamily="34" charset="-122"/>
              </a:rPr>
              <a:t>idea</a:t>
            </a:r>
            <a:endParaRPr lang="zh-CN" altLang="en-US" sz="2000" b="1" i="1" dirty="0">
              <a:latin typeface="Calibri" panose="020F0502020204030204"/>
              <a:ea typeface="微软雅黑" panose="020B0503020204020204" pitchFamily="34" charset="-122"/>
            </a:endParaRPr>
          </a:p>
        </p:txBody>
      </p:sp>
      <p:sp>
        <p:nvSpPr>
          <p:cNvPr id="41" name="文本框 40"/>
          <p:cNvSpPr txBox="1"/>
          <p:nvPr/>
        </p:nvSpPr>
        <p:spPr>
          <a:xfrm>
            <a:off x="5548865" y="2865133"/>
            <a:ext cx="125717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000" b="1" i="1" dirty="0">
                <a:latin typeface="Calibri" panose="020F0502020204030204"/>
                <a:ea typeface="微软雅黑" panose="020B0503020204020204" pitchFamily="34" charset="-122"/>
              </a:rPr>
              <a:t>take root</a:t>
            </a:r>
            <a:endParaRPr lang="zh-CN" altLang="en-US" sz="2000" b="1" i="1" dirty="0">
              <a:latin typeface="Calibri" panose="020F0502020204030204"/>
              <a:ea typeface="微软雅黑" panose="020B0503020204020204" pitchFamily="34" charset="-122"/>
            </a:endParaRPr>
          </a:p>
        </p:txBody>
      </p:sp>
      <p:cxnSp>
        <p:nvCxnSpPr>
          <p:cNvPr id="42" name="直接箭头连接符 41"/>
          <p:cNvCxnSpPr/>
          <p:nvPr/>
        </p:nvCxnSpPr>
        <p:spPr>
          <a:xfrm flipH="1">
            <a:off x="8920480" y="2579263"/>
            <a:ext cx="530961" cy="184257"/>
          </a:xfrm>
          <a:prstGeom prst="straightConnector1">
            <a:avLst/>
          </a:prstGeom>
          <a:noFill/>
          <a:ln w="38100" cap="flat" cmpd="sng" algn="ctr">
            <a:solidFill>
              <a:srgbClr val="00B050"/>
            </a:solidFill>
            <a:prstDash val="solid"/>
            <a:miter lim="800000"/>
            <a:tailEnd type="triangle"/>
          </a:ln>
          <a:effectLst/>
        </p:spPr>
      </p:cxnSp>
      <p:cxnSp>
        <p:nvCxnSpPr>
          <p:cNvPr id="45" name="直接箭头连接符 44"/>
          <p:cNvCxnSpPr>
            <a:endCxn id="41" idx="3"/>
          </p:cNvCxnSpPr>
          <p:nvPr/>
        </p:nvCxnSpPr>
        <p:spPr>
          <a:xfrm flipH="1">
            <a:off x="6806044" y="2980141"/>
            <a:ext cx="1296989" cy="85047"/>
          </a:xfrm>
          <a:prstGeom prst="straightConnector1">
            <a:avLst/>
          </a:prstGeom>
          <a:noFill/>
          <a:ln w="38100" cap="flat" cmpd="sng" algn="ctr">
            <a:solidFill>
              <a:srgbClr val="00B050"/>
            </a:solidFill>
            <a:prstDash val="solid"/>
            <a:miter lim="800000"/>
            <a:tailEnd type="triangle"/>
          </a:ln>
          <a:effectLst/>
        </p:spPr>
      </p:cxnSp>
      <p:sp>
        <p:nvSpPr>
          <p:cNvPr id="49" name="矩形: 圆角 48"/>
          <p:cNvSpPr/>
          <p:nvPr/>
        </p:nvSpPr>
        <p:spPr>
          <a:xfrm>
            <a:off x="893016" y="3278074"/>
            <a:ext cx="2299853" cy="338930"/>
          </a:xfrm>
          <a:prstGeom prst="roundRect">
            <a:avLst/>
          </a:prstGeom>
          <a:solidFill>
            <a:srgbClr val="00B05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47" name="直接箭头连接符 46"/>
          <p:cNvCxnSpPr/>
          <p:nvPr/>
        </p:nvCxnSpPr>
        <p:spPr>
          <a:xfrm flipH="1">
            <a:off x="2395330" y="3241872"/>
            <a:ext cx="1785060" cy="157311"/>
          </a:xfrm>
          <a:prstGeom prst="straightConnector1">
            <a:avLst/>
          </a:prstGeom>
          <a:noFill/>
          <a:ln w="38100" cap="flat" cmpd="sng" algn="ctr">
            <a:solidFill>
              <a:srgbClr val="00B050"/>
            </a:solidFill>
            <a:prstDash val="solid"/>
            <a:miter lim="800000"/>
            <a:tailEnd type="triangle"/>
          </a:ln>
          <a:effectLst/>
        </p:spPr>
      </p:cxnSp>
      <p:sp>
        <p:nvSpPr>
          <p:cNvPr id="50" name="文本框 49"/>
          <p:cNvSpPr txBox="1"/>
          <p:nvPr/>
        </p:nvSpPr>
        <p:spPr>
          <a:xfrm>
            <a:off x="940421" y="3186498"/>
            <a:ext cx="125717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000" b="1" i="1" dirty="0">
                <a:latin typeface="Calibri" panose="020F0502020204030204"/>
                <a:ea typeface="微软雅黑" panose="020B0503020204020204" pitchFamily="34" charset="-122"/>
              </a:rPr>
              <a:t>proposed</a:t>
            </a:r>
            <a:endParaRPr lang="zh-CN" altLang="en-US" sz="2000" b="1" i="1" dirty="0">
              <a:latin typeface="Calibri" panose="020F0502020204030204"/>
              <a:ea typeface="微软雅黑" panose="020B0503020204020204" pitchFamily="34" charset="-122"/>
            </a:endParaRPr>
          </a:p>
        </p:txBody>
      </p:sp>
      <p:sp>
        <p:nvSpPr>
          <p:cNvPr id="53" name="矩形: 圆角 52"/>
          <p:cNvSpPr/>
          <p:nvPr/>
        </p:nvSpPr>
        <p:spPr>
          <a:xfrm>
            <a:off x="488824" y="3639196"/>
            <a:ext cx="2741393" cy="338930"/>
          </a:xfrm>
          <a:prstGeom prst="roundRect">
            <a:avLst/>
          </a:prstGeom>
          <a:solidFill>
            <a:srgbClr val="00B05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51" name="直接箭头连接符 50"/>
          <p:cNvCxnSpPr/>
          <p:nvPr/>
        </p:nvCxnSpPr>
        <p:spPr>
          <a:xfrm flipH="1">
            <a:off x="1550504" y="3573176"/>
            <a:ext cx="506225" cy="193754"/>
          </a:xfrm>
          <a:prstGeom prst="straightConnector1">
            <a:avLst/>
          </a:prstGeom>
          <a:noFill/>
          <a:ln w="38100" cap="flat" cmpd="sng" algn="ctr">
            <a:solidFill>
              <a:srgbClr val="00B050"/>
            </a:solidFill>
            <a:prstDash val="solid"/>
            <a:miter lim="800000"/>
            <a:tailEnd type="triangle"/>
          </a:ln>
          <a:effectLst/>
        </p:spPr>
      </p:cxnSp>
      <p:sp>
        <p:nvSpPr>
          <p:cNvPr id="54" name="文本框 53"/>
          <p:cNvSpPr txBox="1"/>
          <p:nvPr/>
        </p:nvSpPr>
        <p:spPr>
          <a:xfrm>
            <a:off x="496956" y="3537681"/>
            <a:ext cx="99827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000" b="1" i="1" dirty="0">
                <a:latin typeface="Calibri" panose="020F0502020204030204"/>
                <a:ea typeface="微软雅黑" panose="020B0503020204020204" pitchFamily="34" charset="-122"/>
              </a:rPr>
              <a:t>refused</a:t>
            </a:r>
            <a:endParaRPr lang="zh-CN" altLang="en-US" sz="2000" b="1" i="1" dirty="0">
              <a:latin typeface="Calibri" panose="020F0502020204030204"/>
              <a:ea typeface="微软雅黑" panose="020B0503020204020204" pitchFamily="34" charset="-122"/>
            </a:endParaRPr>
          </a:p>
        </p:txBody>
      </p:sp>
      <p:cxnSp>
        <p:nvCxnSpPr>
          <p:cNvPr id="55" name="直接箭头连接符 54"/>
          <p:cNvCxnSpPr/>
          <p:nvPr/>
        </p:nvCxnSpPr>
        <p:spPr>
          <a:xfrm>
            <a:off x="3249425" y="3771959"/>
            <a:ext cx="2217097" cy="0"/>
          </a:xfrm>
          <a:prstGeom prst="straightConnector1">
            <a:avLst/>
          </a:prstGeom>
          <a:noFill/>
          <a:ln w="38100" cap="flat" cmpd="sng" algn="ctr">
            <a:solidFill>
              <a:srgbClr val="00B050"/>
            </a:solidFill>
            <a:prstDash val="solid"/>
            <a:miter lim="800000"/>
            <a:tailEnd type="triangle"/>
          </a:ln>
          <a:effectLst/>
        </p:spPr>
      </p:cxnSp>
      <p:sp>
        <p:nvSpPr>
          <p:cNvPr id="57" name="矩形: 圆角 56"/>
          <p:cNvSpPr/>
          <p:nvPr/>
        </p:nvSpPr>
        <p:spPr>
          <a:xfrm>
            <a:off x="5561093" y="3602753"/>
            <a:ext cx="2741393" cy="338930"/>
          </a:xfrm>
          <a:prstGeom prst="roundRect">
            <a:avLst/>
          </a:prstGeom>
          <a:solidFill>
            <a:srgbClr val="00B05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9" name="文本框 58"/>
          <p:cNvSpPr txBox="1"/>
          <p:nvPr/>
        </p:nvSpPr>
        <p:spPr>
          <a:xfrm>
            <a:off x="6261653" y="3570811"/>
            <a:ext cx="1230192"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000" b="1" i="1" dirty="0">
                <a:latin typeface="Calibri" panose="020F0502020204030204"/>
                <a:ea typeface="微软雅黑" panose="020B0503020204020204" pitchFamily="34" charset="-122"/>
              </a:rPr>
              <a:t>managed</a:t>
            </a:r>
            <a:endParaRPr lang="zh-CN" altLang="en-US" sz="2000" b="1" i="1" dirty="0">
              <a:latin typeface="Calibri" panose="020F0502020204030204"/>
              <a:ea typeface="微软雅黑" panose="020B0503020204020204" pitchFamily="34" charset="-122"/>
            </a:endParaRPr>
          </a:p>
        </p:txBody>
      </p:sp>
      <p:cxnSp>
        <p:nvCxnSpPr>
          <p:cNvPr id="60" name="直接箭头连接符 59"/>
          <p:cNvCxnSpPr/>
          <p:nvPr/>
        </p:nvCxnSpPr>
        <p:spPr>
          <a:xfrm>
            <a:off x="8249478" y="3856382"/>
            <a:ext cx="795131" cy="139148"/>
          </a:xfrm>
          <a:prstGeom prst="straightConnector1">
            <a:avLst/>
          </a:prstGeom>
          <a:noFill/>
          <a:ln w="38100" cap="flat" cmpd="sng" algn="ctr">
            <a:solidFill>
              <a:srgbClr val="00B050"/>
            </a:solidFill>
            <a:prstDash val="solid"/>
            <a:miter lim="800000"/>
            <a:tailEnd type="triangle"/>
          </a:ln>
          <a:effectLst/>
        </p:spPr>
      </p:cxnSp>
      <p:sp>
        <p:nvSpPr>
          <p:cNvPr id="63" name="矩形: 圆角 62"/>
          <p:cNvSpPr/>
          <p:nvPr/>
        </p:nvSpPr>
        <p:spPr>
          <a:xfrm>
            <a:off x="6936006" y="3983753"/>
            <a:ext cx="5030707" cy="338930"/>
          </a:xfrm>
          <a:prstGeom prst="roundRect">
            <a:avLst/>
          </a:prstGeom>
          <a:solidFill>
            <a:srgbClr val="00B05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66" name="直接箭头连接符 65"/>
          <p:cNvCxnSpPr/>
          <p:nvPr/>
        </p:nvCxnSpPr>
        <p:spPr>
          <a:xfrm flipH="1">
            <a:off x="7404652" y="4257260"/>
            <a:ext cx="1643270" cy="314740"/>
          </a:xfrm>
          <a:prstGeom prst="straightConnector1">
            <a:avLst/>
          </a:prstGeom>
          <a:noFill/>
          <a:ln w="38100" cap="flat" cmpd="sng" algn="ctr">
            <a:solidFill>
              <a:srgbClr val="00B050"/>
            </a:solidFill>
            <a:prstDash val="solid"/>
            <a:miter lim="800000"/>
            <a:tailEnd type="triangle"/>
          </a:ln>
          <a:effectLst/>
        </p:spPr>
      </p:cxnSp>
      <p:sp>
        <p:nvSpPr>
          <p:cNvPr id="68" name="矩形: 圆角 67"/>
          <p:cNvSpPr/>
          <p:nvPr/>
        </p:nvSpPr>
        <p:spPr>
          <a:xfrm>
            <a:off x="160833" y="4613231"/>
            <a:ext cx="1459246" cy="338930"/>
          </a:xfrm>
          <a:prstGeom prst="roundRect">
            <a:avLst/>
          </a:prstGeom>
          <a:solidFill>
            <a:srgbClr val="00B05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9" name="矩形: 圆角 68"/>
          <p:cNvSpPr/>
          <p:nvPr/>
        </p:nvSpPr>
        <p:spPr>
          <a:xfrm>
            <a:off x="4656632" y="4626483"/>
            <a:ext cx="3254915" cy="338930"/>
          </a:xfrm>
          <a:prstGeom prst="roundRect">
            <a:avLst/>
          </a:prstGeom>
          <a:solidFill>
            <a:srgbClr val="00B05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0" name="文本框 69"/>
          <p:cNvSpPr txBox="1"/>
          <p:nvPr/>
        </p:nvSpPr>
        <p:spPr>
          <a:xfrm>
            <a:off x="6831497" y="4627671"/>
            <a:ext cx="154719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000" b="1" i="1" dirty="0">
                <a:latin typeface="Calibri" panose="020F0502020204030204"/>
                <a:ea typeface="微软雅黑" panose="020B0503020204020204" pitchFamily="34" charset="-122"/>
              </a:rPr>
              <a:t>destinations</a:t>
            </a:r>
            <a:endParaRPr lang="zh-CN" altLang="en-US" sz="2000" b="1" i="1" dirty="0">
              <a:latin typeface="Calibri" panose="020F0502020204030204"/>
              <a:ea typeface="微软雅黑" panose="020B0503020204020204" pitchFamily="34" charset="-122"/>
            </a:endParaRPr>
          </a:p>
        </p:txBody>
      </p:sp>
      <p:sp>
        <p:nvSpPr>
          <p:cNvPr id="75" name="矩形 74"/>
          <p:cNvSpPr/>
          <p:nvPr/>
        </p:nvSpPr>
        <p:spPr>
          <a:xfrm>
            <a:off x="121850" y="1258736"/>
            <a:ext cx="12070150" cy="3790784"/>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76" name="矩形: 圆角 75"/>
          <p:cNvSpPr/>
          <p:nvPr/>
        </p:nvSpPr>
        <p:spPr>
          <a:xfrm>
            <a:off x="1683096" y="5281954"/>
            <a:ext cx="2770908" cy="338930"/>
          </a:xfrm>
          <a:prstGeom prst="roundRect">
            <a:avLst/>
          </a:prstGeom>
          <a:solidFill>
            <a:srgbClr val="E97D64">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7" name="文本框 76"/>
          <p:cNvSpPr txBox="1"/>
          <p:nvPr/>
        </p:nvSpPr>
        <p:spPr>
          <a:xfrm>
            <a:off x="2310297" y="5257591"/>
            <a:ext cx="890103" cy="400110"/>
          </a:xfrm>
          <a:prstGeom prst="rect">
            <a:avLst/>
          </a:prstGeom>
          <a:solidFill>
            <a:srgbClr val="E97D64"/>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000" b="1" i="1" dirty="0">
                <a:latin typeface="Calibri" panose="020F0502020204030204"/>
                <a:ea typeface="微软雅黑" panose="020B0503020204020204" pitchFamily="34" charset="-122"/>
              </a:rPr>
              <a:t>leave</a:t>
            </a:r>
            <a:endParaRPr lang="zh-CN" altLang="en-US" sz="2000" b="1" i="1" dirty="0">
              <a:latin typeface="Calibri" panose="020F0502020204030204"/>
              <a:ea typeface="微软雅黑" panose="020B0503020204020204" pitchFamily="34" charset="-122"/>
            </a:endParaRPr>
          </a:p>
        </p:txBody>
      </p:sp>
      <p:cxnSp>
        <p:nvCxnSpPr>
          <p:cNvPr id="78" name="直接箭头连接符 77"/>
          <p:cNvCxnSpPr/>
          <p:nvPr/>
        </p:nvCxnSpPr>
        <p:spPr>
          <a:xfrm flipH="1">
            <a:off x="1194099" y="1021001"/>
            <a:ext cx="422082" cy="269916"/>
          </a:xfrm>
          <a:prstGeom prst="straightConnector1">
            <a:avLst/>
          </a:prstGeom>
          <a:noFill/>
          <a:ln w="38100" cap="flat" cmpd="sng" algn="ctr">
            <a:solidFill>
              <a:srgbClr val="C00000"/>
            </a:solidFill>
            <a:prstDash val="solid"/>
            <a:miter lim="800000"/>
            <a:tailEnd type="triangle"/>
          </a:ln>
          <a:effectLst/>
        </p:spPr>
      </p:cxnSp>
      <p:cxnSp>
        <p:nvCxnSpPr>
          <p:cNvPr id="80" name="直接箭头连接符 79"/>
          <p:cNvCxnSpPr/>
          <p:nvPr/>
        </p:nvCxnSpPr>
        <p:spPr>
          <a:xfrm>
            <a:off x="1534160" y="5059680"/>
            <a:ext cx="929341" cy="276113"/>
          </a:xfrm>
          <a:prstGeom prst="straightConnector1">
            <a:avLst/>
          </a:prstGeom>
          <a:noFill/>
          <a:ln w="38100" cap="flat" cmpd="sng" algn="ctr">
            <a:solidFill>
              <a:srgbClr val="C00000"/>
            </a:solidFill>
            <a:prstDash val="solid"/>
            <a:miter lim="800000"/>
            <a:tailEnd type="triangle"/>
          </a:ln>
          <a:effectLst/>
        </p:spPr>
      </p:cxnSp>
      <p:sp>
        <p:nvSpPr>
          <p:cNvPr id="84" name="矩形: 圆角 83"/>
          <p:cNvSpPr/>
          <p:nvPr/>
        </p:nvSpPr>
        <p:spPr>
          <a:xfrm>
            <a:off x="5503256" y="5322594"/>
            <a:ext cx="2770908" cy="338930"/>
          </a:xfrm>
          <a:prstGeom prst="roundRect">
            <a:avLst/>
          </a:prstGeom>
          <a:solidFill>
            <a:srgbClr val="E97D64">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5" name="矩形: 圆角 84"/>
          <p:cNvSpPr/>
          <p:nvPr/>
        </p:nvSpPr>
        <p:spPr>
          <a:xfrm>
            <a:off x="8419176" y="5312434"/>
            <a:ext cx="3254664" cy="338930"/>
          </a:xfrm>
          <a:prstGeom prst="roundRect">
            <a:avLst/>
          </a:prstGeom>
          <a:solidFill>
            <a:srgbClr val="E97D64">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6" name="文本框 85"/>
          <p:cNvSpPr txBox="1"/>
          <p:nvPr/>
        </p:nvSpPr>
        <p:spPr>
          <a:xfrm>
            <a:off x="10281920" y="5216951"/>
            <a:ext cx="1696719" cy="400110"/>
          </a:xfrm>
          <a:prstGeom prst="rect">
            <a:avLst/>
          </a:prstGeom>
          <a:solidFill>
            <a:srgbClr val="E97D64"/>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000" b="1" i="1" dirty="0">
                <a:latin typeface="Calibri" panose="020F0502020204030204"/>
                <a:ea typeface="微软雅黑" panose="020B0503020204020204" pitchFamily="34" charset="-122"/>
              </a:rPr>
              <a:t>appreciation</a:t>
            </a:r>
            <a:endParaRPr lang="zh-CN" altLang="en-US" sz="2000" b="1" i="1" dirty="0">
              <a:latin typeface="Calibri" panose="020F0502020204030204"/>
              <a:ea typeface="微软雅黑" panose="020B0503020204020204" pitchFamily="34" charset="-122"/>
            </a:endParaRPr>
          </a:p>
        </p:txBody>
      </p:sp>
      <p:sp>
        <p:nvSpPr>
          <p:cNvPr id="88" name="矩形: 圆角 87"/>
          <p:cNvSpPr/>
          <p:nvPr/>
        </p:nvSpPr>
        <p:spPr>
          <a:xfrm>
            <a:off x="3643976" y="5678194"/>
            <a:ext cx="4169064" cy="338930"/>
          </a:xfrm>
          <a:prstGeom prst="roundRect">
            <a:avLst/>
          </a:prstGeom>
          <a:solidFill>
            <a:srgbClr val="E97D64">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9" name="文本框 88"/>
          <p:cNvSpPr txBox="1"/>
          <p:nvPr/>
        </p:nvSpPr>
        <p:spPr>
          <a:xfrm>
            <a:off x="3657600" y="5592871"/>
            <a:ext cx="1361439" cy="400110"/>
          </a:xfrm>
          <a:prstGeom prst="rect">
            <a:avLst/>
          </a:prstGeom>
          <a:solidFill>
            <a:srgbClr val="E97D64"/>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000" b="1" i="1" dirty="0">
                <a:latin typeface="Calibri" panose="020F0502020204030204"/>
                <a:ea typeface="微软雅黑" panose="020B0503020204020204" pitchFamily="34" charset="-122"/>
              </a:rPr>
              <a:t>reconnect</a:t>
            </a:r>
            <a:endParaRPr lang="zh-CN" altLang="en-US" sz="2000" b="1" i="1" dirty="0">
              <a:latin typeface="Calibri" panose="020F0502020204030204"/>
              <a:ea typeface="微软雅黑" panose="020B0503020204020204" pitchFamily="34" charset="-122"/>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par>
                                <p:cTn id="53" presetID="22" presetClass="entr" presetSubtype="4"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00"/>
                                        <p:tgtEl>
                                          <p:spTgt spid="27"/>
                                        </p:tgtEl>
                                      </p:cBhvr>
                                    </p:animEffect>
                                  </p:childTnLst>
                                </p:cTn>
                              </p:par>
                              <p:par>
                                <p:cTn id="56" presetID="22" presetClass="entr" presetSubtype="4"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500"/>
                                        <p:tgtEl>
                                          <p:spTgt spid="31"/>
                                        </p:tgtEl>
                                      </p:cBhvr>
                                    </p:animEffect>
                                  </p:childTnLst>
                                </p:cTn>
                              </p:par>
                              <p:par>
                                <p:cTn id="59" presetID="22" presetClass="entr" presetSubtype="4"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down)">
                                      <p:cBhvr>
                                        <p:cTn id="61" dur="500"/>
                                        <p:tgtEl>
                                          <p:spTgt spid="34"/>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down)">
                                      <p:cBhvr>
                                        <p:cTn id="70" dur="500"/>
                                        <p:tgtEl>
                                          <p:spTgt spid="4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left)">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ipe(left)">
                                      <p:cBhvr>
                                        <p:cTn id="80" dur="500"/>
                                        <p:tgtEl>
                                          <p:spTgt spid="37"/>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wipe(left)">
                                      <p:cBhvr>
                                        <p:cTn id="84" dur="500"/>
                                        <p:tgtEl>
                                          <p:spTgt spid="38"/>
                                        </p:tgtEl>
                                      </p:cBhvr>
                                    </p:animEffect>
                                  </p:childTnLst>
                                </p:cTn>
                              </p:par>
                            </p:childTnLst>
                          </p:cTn>
                        </p:par>
                        <p:par>
                          <p:cTn id="85" fill="hold">
                            <p:stCondLst>
                              <p:cond delay="1000"/>
                            </p:stCondLst>
                            <p:childTnLst>
                              <p:par>
                                <p:cTn id="86" presetID="16" presetClass="entr" presetSubtype="21" fill="hold" grpId="0" nodeType="after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barn(inVertical)">
                                      <p:cBhvr>
                                        <p:cTn id="88" dur="500"/>
                                        <p:tgtEl>
                                          <p:spTgt spid="40"/>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down)">
                                      <p:cBhvr>
                                        <p:cTn id="93" dur="500"/>
                                        <p:tgtEl>
                                          <p:spTgt spid="45"/>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wipe(left)">
                                      <p:cBhvr>
                                        <p:cTn id="97" dur="500"/>
                                        <p:tgtEl>
                                          <p:spTgt spid="39"/>
                                        </p:tgtEl>
                                      </p:cBhvr>
                                    </p:animEffect>
                                  </p:childTnLst>
                                </p:cTn>
                              </p:par>
                            </p:childTnLst>
                          </p:cTn>
                        </p:par>
                        <p:par>
                          <p:cTn id="98" fill="hold">
                            <p:stCondLst>
                              <p:cond delay="1000"/>
                            </p:stCondLst>
                            <p:childTnLst>
                              <p:par>
                                <p:cTn id="99" presetID="16" presetClass="entr" presetSubtype="21" fill="hold" grpId="0" nodeType="after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barn(inVertical)">
                                      <p:cBhvr>
                                        <p:cTn id="101" dur="500"/>
                                        <p:tgtEl>
                                          <p:spTgt spid="41"/>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down)">
                                      <p:cBhvr>
                                        <p:cTn id="106" dur="500"/>
                                        <p:tgtEl>
                                          <p:spTgt spid="47"/>
                                        </p:tgtEl>
                                      </p:cBhvr>
                                    </p:animEffect>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49"/>
                                        </p:tgtEl>
                                        <p:attrNameLst>
                                          <p:attrName>style.visibility</p:attrName>
                                        </p:attrNameLst>
                                      </p:cBhvr>
                                      <p:to>
                                        <p:strVal val="visible"/>
                                      </p:to>
                                    </p:set>
                                    <p:animEffect transition="in" filter="wipe(left)">
                                      <p:cBhvr>
                                        <p:cTn id="110" dur="500"/>
                                        <p:tgtEl>
                                          <p:spTgt spid="49"/>
                                        </p:tgtEl>
                                      </p:cBhvr>
                                    </p:animEffect>
                                  </p:childTnLst>
                                </p:cTn>
                              </p:par>
                            </p:childTnLst>
                          </p:cTn>
                        </p:par>
                        <p:par>
                          <p:cTn id="111" fill="hold">
                            <p:stCondLst>
                              <p:cond delay="1000"/>
                            </p:stCondLst>
                            <p:childTnLst>
                              <p:par>
                                <p:cTn id="112" presetID="16" presetClass="entr" presetSubtype="21" fill="hold" grpId="0" nodeType="after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barn(inVertical)">
                                      <p:cBhvr>
                                        <p:cTn id="114" dur="500"/>
                                        <p:tgtEl>
                                          <p:spTgt spid="50"/>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51"/>
                                        </p:tgtEl>
                                        <p:attrNameLst>
                                          <p:attrName>style.visibility</p:attrName>
                                        </p:attrNameLst>
                                      </p:cBhvr>
                                      <p:to>
                                        <p:strVal val="visible"/>
                                      </p:to>
                                    </p:set>
                                    <p:animEffect transition="in" filter="wipe(down)">
                                      <p:cBhvr>
                                        <p:cTn id="119" dur="500"/>
                                        <p:tgtEl>
                                          <p:spTgt spid="51"/>
                                        </p:tgtEl>
                                      </p:cBhvr>
                                    </p:animEffect>
                                  </p:childTnLst>
                                </p:cTn>
                              </p:par>
                            </p:childTnLst>
                          </p:cTn>
                        </p:par>
                        <p:par>
                          <p:cTn id="120" fill="hold">
                            <p:stCondLst>
                              <p:cond delay="500"/>
                            </p:stCondLst>
                            <p:childTnLst>
                              <p:par>
                                <p:cTn id="121" presetID="22" presetClass="entr" presetSubtype="8" fill="hold" grpId="0" nodeType="after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wipe(left)">
                                      <p:cBhvr>
                                        <p:cTn id="123" dur="500"/>
                                        <p:tgtEl>
                                          <p:spTgt spid="53"/>
                                        </p:tgtEl>
                                      </p:cBhvr>
                                    </p:animEffect>
                                  </p:childTnLst>
                                </p:cTn>
                              </p:par>
                            </p:childTnLst>
                          </p:cTn>
                        </p:par>
                        <p:par>
                          <p:cTn id="124" fill="hold">
                            <p:stCondLst>
                              <p:cond delay="1000"/>
                            </p:stCondLst>
                            <p:childTnLst>
                              <p:par>
                                <p:cTn id="125" presetID="16" presetClass="entr" presetSubtype="21" fill="hold" grpId="0" nodeType="after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barn(inVertical)">
                                      <p:cBhvr>
                                        <p:cTn id="127" dur="500"/>
                                        <p:tgtEl>
                                          <p:spTgt spid="54"/>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nodeType="click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wipe(down)">
                                      <p:cBhvr>
                                        <p:cTn id="132" dur="500"/>
                                        <p:tgtEl>
                                          <p:spTgt spid="55"/>
                                        </p:tgtEl>
                                      </p:cBhvr>
                                    </p:animEffect>
                                  </p:childTnLst>
                                </p:cTn>
                              </p:par>
                            </p:childTnLst>
                          </p:cTn>
                        </p:par>
                        <p:par>
                          <p:cTn id="133" fill="hold">
                            <p:stCondLst>
                              <p:cond delay="500"/>
                            </p:stCondLst>
                            <p:childTnLst>
                              <p:par>
                                <p:cTn id="134" presetID="22" presetClass="entr" presetSubtype="8" fill="hold" grpId="0" nodeType="afterEffect">
                                  <p:stCondLst>
                                    <p:cond delay="0"/>
                                  </p:stCondLst>
                                  <p:childTnLst>
                                    <p:set>
                                      <p:cBhvr>
                                        <p:cTn id="135" dur="1" fill="hold">
                                          <p:stCondLst>
                                            <p:cond delay="0"/>
                                          </p:stCondLst>
                                        </p:cTn>
                                        <p:tgtEl>
                                          <p:spTgt spid="57"/>
                                        </p:tgtEl>
                                        <p:attrNameLst>
                                          <p:attrName>style.visibility</p:attrName>
                                        </p:attrNameLst>
                                      </p:cBhvr>
                                      <p:to>
                                        <p:strVal val="visible"/>
                                      </p:to>
                                    </p:set>
                                    <p:animEffect transition="in" filter="wipe(left)">
                                      <p:cBhvr>
                                        <p:cTn id="136" dur="500"/>
                                        <p:tgtEl>
                                          <p:spTgt spid="57"/>
                                        </p:tgtEl>
                                      </p:cBhvr>
                                    </p:animEffect>
                                  </p:childTnLst>
                                </p:cTn>
                              </p:par>
                            </p:childTnLst>
                          </p:cTn>
                        </p:par>
                        <p:par>
                          <p:cTn id="137" fill="hold">
                            <p:stCondLst>
                              <p:cond delay="1000"/>
                            </p:stCondLst>
                            <p:childTnLst>
                              <p:par>
                                <p:cTn id="138" presetID="16" presetClass="entr" presetSubtype="21" fill="hold" grpId="0" nodeType="afterEffect">
                                  <p:stCondLst>
                                    <p:cond delay="0"/>
                                  </p:stCondLst>
                                  <p:childTnLst>
                                    <p:set>
                                      <p:cBhvr>
                                        <p:cTn id="139" dur="1" fill="hold">
                                          <p:stCondLst>
                                            <p:cond delay="0"/>
                                          </p:stCondLst>
                                        </p:cTn>
                                        <p:tgtEl>
                                          <p:spTgt spid="59"/>
                                        </p:tgtEl>
                                        <p:attrNameLst>
                                          <p:attrName>style.visibility</p:attrName>
                                        </p:attrNameLst>
                                      </p:cBhvr>
                                      <p:to>
                                        <p:strVal val="visible"/>
                                      </p:to>
                                    </p:set>
                                    <p:animEffect transition="in" filter="barn(inVertical)">
                                      <p:cBhvr>
                                        <p:cTn id="140" dur="500"/>
                                        <p:tgtEl>
                                          <p:spTgt spid="59"/>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nodeType="clickEffect">
                                  <p:stCondLst>
                                    <p:cond delay="0"/>
                                  </p:stCondLst>
                                  <p:childTnLst>
                                    <p:set>
                                      <p:cBhvr>
                                        <p:cTn id="144" dur="1" fill="hold">
                                          <p:stCondLst>
                                            <p:cond delay="0"/>
                                          </p:stCondLst>
                                        </p:cTn>
                                        <p:tgtEl>
                                          <p:spTgt spid="60"/>
                                        </p:tgtEl>
                                        <p:attrNameLst>
                                          <p:attrName>style.visibility</p:attrName>
                                        </p:attrNameLst>
                                      </p:cBhvr>
                                      <p:to>
                                        <p:strVal val="visible"/>
                                      </p:to>
                                    </p:set>
                                    <p:animEffect transition="in" filter="wipe(down)">
                                      <p:cBhvr>
                                        <p:cTn id="145" dur="500"/>
                                        <p:tgtEl>
                                          <p:spTgt spid="60"/>
                                        </p:tgtEl>
                                      </p:cBhvr>
                                    </p:animEffect>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63"/>
                                        </p:tgtEl>
                                        <p:attrNameLst>
                                          <p:attrName>style.visibility</p:attrName>
                                        </p:attrNameLst>
                                      </p:cBhvr>
                                      <p:to>
                                        <p:strVal val="visible"/>
                                      </p:to>
                                    </p:set>
                                    <p:animEffect transition="in" filter="wipe(left)">
                                      <p:cBhvr>
                                        <p:cTn id="149" dur="500"/>
                                        <p:tgtEl>
                                          <p:spTgt spid="63"/>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66"/>
                                        </p:tgtEl>
                                        <p:attrNameLst>
                                          <p:attrName>style.visibility</p:attrName>
                                        </p:attrNameLst>
                                      </p:cBhvr>
                                      <p:to>
                                        <p:strVal val="visible"/>
                                      </p:to>
                                    </p:set>
                                    <p:animEffect transition="in" filter="wipe(down)">
                                      <p:cBhvr>
                                        <p:cTn id="154" dur="500"/>
                                        <p:tgtEl>
                                          <p:spTgt spid="66"/>
                                        </p:tgtEl>
                                      </p:cBhvr>
                                    </p:animEffect>
                                  </p:childTnLst>
                                </p:cTn>
                              </p:par>
                            </p:childTnLst>
                          </p:cTn>
                        </p:par>
                        <p:par>
                          <p:cTn id="155" fill="hold">
                            <p:stCondLst>
                              <p:cond delay="500"/>
                            </p:stCondLst>
                            <p:childTnLst>
                              <p:par>
                                <p:cTn id="156" presetID="22" presetClass="entr" presetSubtype="8" fill="hold" grpId="0" nodeType="afterEffect">
                                  <p:stCondLst>
                                    <p:cond delay="0"/>
                                  </p:stCondLst>
                                  <p:childTnLst>
                                    <p:set>
                                      <p:cBhvr>
                                        <p:cTn id="157" dur="1" fill="hold">
                                          <p:stCondLst>
                                            <p:cond delay="0"/>
                                          </p:stCondLst>
                                        </p:cTn>
                                        <p:tgtEl>
                                          <p:spTgt spid="68"/>
                                        </p:tgtEl>
                                        <p:attrNameLst>
                                          <p:attrName>style.visibility</p:attrName>
                                        </p:attrNameLst>
                                      </p:cBhvr>
                                      <p:to>
                                        <p:strVal val="visible"/>
                                      </p:to>
                                    </p:set>
                                    <p:animEffect transition="in" filter="wipe(left)">
                                      <p:cBhvr>
                                        <p:cTn id="158" dur="500"/>
                                        <p:tgtEl>
                                          <p:spTgt spid="68"/>
                                        </p:tgtEl>
                                      </p:cBhvr>
                                    </p:animEffect>
                                  </p:childTnLst>
                                </p:cTn>
                              </p:par>
                            </p:childTnLst>
                          </p:cTn>
                        </p:par>
                        <p:par>
                          <p:cTn id="159" fill="hold">
                            <p:stCondLst>
                              <p:cond delay="1000"/>
                            </p:stCondLst>
                            <p:childTnLst>
                              <p:par>
                                <p:cTn id="160" presetID="22" presetClass="entr" presetSubtype="8" fill="hold" grpId="0" nodeType="afterEffect">
                                  <p:stCondLst>
                                    <p:cond delay="0"/>
                                  </p:stCondLst>
                                  <p:childTnLst>
                                    <p:set>
                                      <p:cBhvr>
                                        <p:cTn id="161" dur="1" fill="hold">
                                          <p:stCondLst>
                                            <p:cond delay="0"/>
                                          </p:stCondLst>
                                        </p:cTn>
                                        <p:tgtEl>
                                          <p:spTgt spid="69"/>
                                        </p:tgtEl>
                                        <p:attrNameLst>
                                          <p:attrName>style.visibility</p:attrName>
                                        </p:attrNameLst>
                                      </p:cBhvr>
                                      <p:to>
                                        <p:strVal val="visible"/>
                                      </p:to>
                                    </p:set>
                                    <p:animEffect transition="in" filter="wipe(left)">
                                      <p:cBhvr>
                                        <p:cTn id="162" dur="500"/>
                                        <p:tgtEl>
                                          <p:spTgt spid="69"/>
                                        </p:tgtEl>
                                      </p:cBhvr>
                                    </p:animEffect>
                                  </p:childTnLst>
                                </p:cTn>
                              </p:par>
                            </p:childTnLst>
                          </p:cTn>
                        </p:par>
                        <p:par>
                          <p:cTn id="163" fill="hold">
                            <p:stCondLst>
                              <p:cond delay="1500"/>
                            </p:stCondLst>
                            <p:childTnLst>
                              <p:par>
                                <p:cTn id="164" presetID="16" presetClass="entr" presetSubtype="21" fill="hold" grpId="0" nodeType="afterEffect">
                                  <p:stCondLst>
                                    <p:cond delay="0"/>
                                  </p:stCondLst>
                                  <p:childTnLst>
                                    <p:set>
                                      <p:cBhvr>
                                        <p:cTn id="165" dur="1" fill="hold">
                                          <p:stCondLst>
                                            <p:cond delay="0"/>
                                          </p:stCondLst>
                                        </p:cTn>
                                        <p:tgtEl>
                                          <p:spTgt spid="70"/>
                                        </p:tgtEl>
                                        <p:attrNameLst>
                                          <p:attrName>style.visibility</p:attrName>
                                        </p:attrNameLst>
                                      </p:cBhvr>
                                      <p:to>
                                        <p:strVal val="visible"/>
                                      </p:to>
                                    </p:set>
                                    <p:animEffect transition="in" filter="barn(inVertical)">
                                      <p:cBhvr>
                                        <p:cTn id="166" dur="500"/>
                                        <p:tgtEl>
                                          <p:spTgt spid="70"/>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4" fill="hold" nodeType="clickEffect">
                                  <p:stCondLst>
                                    <p:cond delay="0"/>
                                  </p:stCondLst>
                                  <p:childTnLst>
                                    <p:set>
                                      <p:cBhvr>
                                        <p:cTn id="170" dur="1" fill="hold">
                                          <p:stCondLst>
                                            <p:cond delay="0"/>
                                          </p:stCondLst>
                                        </p:cTn>
                                        <p:tgtEl>
                                          <p:spTgt spid="78"/>
                                        </p:tgtEl>
                                        <p:attrNameLst>
                                          <p:attrName>style.visibility</p:attrName>
                                        </p:attrNameLst>
                                      </p:cBhvr>
                                      <p:to>
                                        <p:strVal val="visible"/>
                                      </p:to>
                                    </p:set>
                                    <p:animEffect transition="in" filter="wipe(down)">
                                      <p:cBhvr>
                                        <p:cTn id="171" dur="500"/>
                                        <p:tgtEl>
                                          <p:spTgt spid="78"/>
                                        </p:tgtEl>
                                      </p:cBhvr>
                                    </p:animEffect>
                                  </p:childTnLst>
                                </p:cTn>
                              </p:par>
                            </p:childTnLst>
                          </p:cTn>
                        </p:par>
                        <p:par>
                          <p:cTn id="172" fill="hold">
                            <p:stCondLst>
                              <p:cond delay="500"/>
                            </p:stCondLst>
                            <p:childTnLst>
                              <p:par>
                                <p:cTn id="173" presetID="22" presetClass="entr" presetSubtype="4" fill="hold" grpId="0" nodeType="afterEffect">
                                  <p:stCondLst>
                                    <p:cond delay="0"/>
                                  </p:stCondLst>
                                  <p:childTnLst>
                                    <p:set>
                                      <p:cBhvr>
                                        <p:cTn id="174" dur="1" fill="hold">
                                          <p:stCondLst>
                                            <p:cond delay="0"/>
                                          </p:stCondLst>
                                        </p:cTn>
                                        <p:tgtEl>
                                          <p:spTgt spid="75"/>
                                        </p:tgtEl>
                                        <p:attrNameLst>
                                          <p:attrName>style.visibility</p:attrName>
                                        </p:attrNameLst>
                                      </p:cBhvr>
                                      <p:to>
                                        <p:strVal val="visible"/>
                                      </p:to>
                                    </p:set>
                                    <p:animEffect transition="in" filter="wipe(down)">
                                      <p:cBhvr>
                                        <p:cTn id="175" dur="500"/>
                                        <p:tgtEl>
                                          <p:spTgt spid="75"/>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4" fill="hold" nodeType="clickEffect">
                                  <p:stCondLst>
                                    <p:cond delay="0"/>
                                  </p:stCondLst>
                                  <p:childTnLst>
                                    <p:set>
                                      <p:cBhvr>
                                        <p:cTn id="179" dur="1" fill="hold">
                                          <p:stCondLst>
                                            <p:cond delay="0"/>
                                          </p:stCondLst>
                                        </p:cTn>
                                        <p:tgtEl>
                                          <p:spTgt spid="80"/>
                                        </p:tgtEl>
                                        <p:attrNameLst>
                                          <p:attrName>style.visibility</p:attrName>
                                        </p:attrNameLst>
                                      </p:cBhvr>
                                      <p:to>
                                        <p:strVal val="visible"/>
                                      </p:to>
                                    </p:set>
                                    <p:animEffect transition="in" filter="wipe(down)">
                                      <p:cBhvr>
                                        <p:cTn id="180" dur="500"/>
                                        <p:tgtEl>
                                          <p:spTgt spid="80"/>
                                        </p:tgtEl>
                                      </p:cBhvr>
                                    </p:animEffect>
                                  </p:childTnLst>
                                </p:cTn>
                              </p:par>
                            </p:childTnLst>
                          </p:cTn>
                        </p:par>
                        <p:par>
                          <p:cTn id="181" fill="hold">
                            <p:stCondLst>
                              <p:cond delay="500"/>
                            </p:stCondLst>
                            <p:childTnLst>
                              <p:par>
                                <p:cTn id="182" presetID="22" presetClass="entr" presetSubtype="8" fill="hold" grpId="0" nodeType="afterEffect">
                                  <p:stCondLst>
                                    <p:cond delay="0"/>
                                  </p:stCondLst>
                                  <p:childTnLst>
                                    <p:set>
                                      <p:cBhvr>
                                        <p:cTn id="183" dur="1" fill="hold">
                                          <p:stCondLst>
                                            <p:cond delay="0"/>
                                          </p:stCondLst>
                                        </p:cTn>
                                        <p:tgtEl>
                                          <p:spTgt spid="76"/>
                                        </p:tgtEl>
                                        <p:attrNameLst>
                                          <p:attrName>style.visibility</p:attrName>
                                        </p:attrNameLst>
                                      </p:cBhvr>
                                      <p:to>
                                        <p:strVal val="visible"/>
                                      </p:to>
                                    </p:set>
                                    <p:animEffect transition="in" filter="wipe(left)">
                                      <p:cBhvr>
                                        <p:cTn id="184" dur="500"/>
                                        <p:tgtEl>
                                          <p:spTgt spid="76"/>
                                        </p:tgtEl>
                                      </p:cBhvr>
                                    </p:animEffect>
                                  </p:childTnLst>
                                </p:cTn>
                              </p:par>
                            </p:childTnLst>
                          </p:cTn>
                        </p:par>
                        <p:par>
                          <p:cTn id="185" fill="hold">
                            <p:stCondLst>
                              <p:cond delay="1000"/>
                            </p:stCondLst>
                            <p:childTnLst>
                              <p:par>
                                <p:cTn id="186" presetID="16" presetClass="entr" presetSubtype="21" fill="hold" grpId="0" nodeType="afterEffect">
                                  <p:stCondLst>
                                    <p:cond delay="0"/>
                                  </p:stCondLst>
                                  <p:childTnLst>
                                    <p:set>
                                      <p:cBhvr>
                                        <p:cTn id="187" dur="1" fill="hold">
                                          <p:stCondLst>
                                            <p:cond delay="0"/>
                                          </p:stCondLst>
                                        </p:cTn>
                                        <p:tgtEl>
                                          <p:spTgt spid="77"/>
                                        </p:tgtEl>
                                        <p:attrNameLst>
                                          <p:attrName>style.visibility</p:attrName>
                                        </p:attrNameLst>
                                      </p:cBhvr>
                                      <p:to>
                                        <p:strVal val="visible"/>
                                      </p:to>
                                    </p:set>
                                    <p:animEffect transition="in" filter="barn(inVertical)">
                                      <p:cBhvr>
                                        <p:cTn id="188" dur="500"/>
                                        <p:tgtEl>
                                          <p:spTgt spid="77"/>
                                        </p:tgtEl>
                                      </p:cBhvr>
                                    </p:animEffect>
                                  </p:childTnLst>
                                </p:cTn>
                              </p:par>
                            </p:childTnLst>
                          </p:cTn>
                        </p:par>
                        <p:par>
                          <p:cTn id="189" fill="hold">
                            <p:stCondLst>
                              <p:cond delay="1500"/>
                            </p:stCondLst>
                            <p:childTnLst>
                              <p:par>
                                <p:cTn id="190" presetID="22" presetClass="entr" presetSubtype="8" fill="hold" grpId="0" nodeType="afterEffect">
                                  <p:stCondLst>
                                    <p:cond delay="0"/>
                                  </p:stCondLst>
                                  <p:childTnLst>
                                    <p:set>
                                      <p:cBhvr>
                                        <p:cTn id="191" dur="1" fill="hold">
                                          <p:stCondLst>
                                            <p:cond delay="0"/>
                                          </p:stCondLst>
                                        </p:cTn>
                                        <p:tgtEl>
                                          <p:spTgt spid="84"/>
                                        </p:tgtEl>
                                        <p:attrNameLst>
                                          <p:attrName>style.visibility</p:attrName>
                                        </p:attrNameLst>
                                      </p:cBhvr>
                                      <p:to>
                                        <p:strVal val="visible"/>
                                      </p:to>
                                    </p:set>
                                    <p:animEffect transition="in" filter="wipe(left)">
                                      <p:cBhvr>
                                        <p:cTn id="192" dur="500"/>
                                        <p:tgtEl>
                                          <p:spTgt spid="84"/>
                                        </p:tgtEl>
                                      </p:cBhvr>
                                    </p:animEffect>
                                  </p:childTnLst>
                                </p:cTn>
                              </p:par>
                            </p:childTnLst>
                          </p:cTn>
                        </p:par>
                        <p:par>
                          <p:cTn id="193" fill="hold">
                            <p:stCondLst>
                              <p:cond delay="2000"/>
                            </p:stCondLst>
                            <p:childTnLst>
                              <p:par>
                                <p:cTn id="194" presetID="22" presetClass="entr" presetSubtype="8" fill="hold" grpId="0" nodeType="afterEffect">
                                  <p:stCondLst>
                                    <p:cond delay="0"/>
                                  </p:stCondLst>
                                  <p:childTnLst>
                                    <p:set>
                                      <p:cBhvr>
                                        <p:cTn id="195" dur="1" fill="hold">
                                          <p:stCondLst>
                                            <p:cond delay="0"/>
                                          </p:stCondLst>
                                        </p:cTn>
                                        <p:tgtEl>
                                          <p:spTgt spid="85"/>
                                        </p:tgtEl>
                                        <p:attrNameLst>
                                          <p:attrName>style.visibility</p:attrName>
                                        </p:attrNameLst>
                                      </p:cBhvr>
                                      <p:to>
                                        <p:strVal val="visible"/>
                                      </p:to>
                                    </p:set>
                                    <p:animEffect transition="in" filter="wipe(left)">
                                      <p:cBhvr>
                                        <p:cTn id="196" dur="500"/>
                                        <p:tgtEl>
                                          <p:spTgt spid="85"/>
                                        </p:tgtEl>
                                      </p:cBhvr>
                                    </p:animEffect>
                                  </p:childTnLst>
                                </p:cTn>
                              </p:par>
                            </p:childTnLst>
                          </p:cTn>
                        </p:par>
                        <p:par>
                          <p:cTn id="197" fill="hold">
                            <p:stCondLst>
                              <p:cond delay="2500"/>
                            </p:stCondLst>
                            <p:childTnLst>
                              <p:par>
                                <p:cTn id="198" presetID="16" presetClass="entr" presetSubtype="21" fill="hold" grpId="0" nodeType="afterEffect">
                                  <p:stCondLst>
                                    <p:cond delay="0"/>
                                  </p:stCondLst>
                                  <p:childTnLst>
                                    <p:set>
                                      <p:cBhvr>
                                        <p:cTn id="199" dur="1" fill="hold">
                                          <p:stCondLst>
                                            <p:cond delay="0"/>
                                          </p:stCondLst>
                                        </p:cTn>
                                        <p:tgtEl>
                                          <p:spTgt spid="86"/>
                                        </p:tgtEl>
                                        <p:attrNameLst>
                                          <p:attrName>style.visibility</p:attrName>
                                        </p:attrNameLst>
                                      </p:cBhvr>
                                      <p:to>
                                        <p:strVal val="visible"/>
                                      </p:to>
                                    </p:set>
                                    <p:animEffect transition="in" filter="barn(inVertical)">
                                      <p:cBhvr>
                                        <p:cTn id="200" dur="500"/>
                                        <p:tgtEl>
                                          <p:spTgt spid="86"/>
                                        </p:tgtEl>
                                      </p:cBhvr>
                                    </p:animEffect>
                                  </p:childTnLst>
                                </p:cTn>
                              </p:par>
                            </p:childTnLst>
                          </p:cTn>
                        </p:par>
                        <p:par>
                          <p:cTn id="201" fill="hold">
                            <p:stCondLst>
                              <p:cond delay="3000"/>
                            </p:stCondLst>
                            <p:childTnLst>
                              <p:par>
                                <p:cTn id="202" presetID="22" presetClass="entr" presetSubtype="8" fill="hold" grpId="0" nodeType="afterEffect">
                                  <p:stCondLst>
                                    <p:cond delay="0"/>
                                  </p:stCondLst>
                                  <p:childTnLst>
                                    <p:set>
                                      <p:cBhvr>
                                        <p:cTn id="203" dur="1" fill="hold">
                                          <p:stCondLst>
                                            <p:cond delay="0"/>
                                          </p:stCondLst>
                                        </p:cTn>
                                        <p:tgtEl>
                                          <p:spTgt spid="88"/>
                                        </p:tgtEl>
                                        <p:attrNameLst>
                                          <p:attrName>style.visibility</p:attrName>
                                        </p:attrNameLst>
                                      </p:cBhvr>
                                      <p:to>
                                        <p:strVal val="visible"/>
                                      </p:to>
                                    </p:set>
                                    <p:animEffect transition="in" filter="wipe(left)">
                                      <p:cBhvr>
                                        <p:cTn id="204" dur="500"/>
                                        <p:tgtEl>
                                          <p:spTgt spid="88"/>
                                        </p:tgtEl>
                                      </p:cBhvr>
                                    </p:animEffect>
                                  </p:childTnLst>
                                </p:cTn>
                              </p:par>
                            </p:childTnLst>
                          </p:cTn>
                        </p:par>
                        <p:par>
                          <p:cTn id="205" fill="hold">
                            <p:stCondLst>
                              <p:cond delay="3500"/>
                            </p:stCondLst>
                            <p:childTnLst>
                              <p:par>
                                <p:cTn id="206" presetID="16" presetClass="entr" presetSubtype="21" fill="hold" grpId="0" nodeType="afterEffect">
                                  <p:stCondLst>
                                    <p:cond delay="0"/>
                                  </p:stCondLst>
                                  <p:childTnLst>
                                    <p:set>
                                      <p:cBhvr>
                                        <p:cTn id="207" dur="1" fill="hold">
                                          <p:stCondLst>
                                            <p:cond delay="0"/>
                                          </p:stCondLst>
                                        </p:cTn>
                                        <p:tgtEl>
                                          <p:spTgt spid="89"/>
                                        </p:tgtEl>
                                        <p:attrNameLst>
                                          <p:attrName>style.visibility</p:attrName>
                                        </p:attrNameLst>
                                      </p:cBhvr>
                                      <p:to>
                                        <p:strVal val="visible"/>
                                      </p:to>
                                    </p:set>
                                    <p:animEffect transition="in" filter="barn(inVertical)">
                                      <p:cBhvr>
                                        <p:cTn id="208"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5" grpId="0" animBg="1"/>
      <p:bldP spid="11" grpId="0" animBg="1"/>
      <p:bldP spid="16" grpId="0" animBg="1"/>
      <p:bldP spid="12" grpId="0" animBg="1"/>
      <p:bldP spid="17" grpId="0" animBg="1"/>
      <p:bldP spid="13" grpId="0" animBg="1"/>
      <p:bldP spid="36" grpId="0" animBg="1"/>
      <p:bldP spid="37" grpId="0" animBg="1"/>
      <p:bldP spid="38" grpId="0" animBg="1"/>
      <p:bldP spid="39" grpId="0" animBg="1"/>
      <p:bldP spid="40" grpId="0" animBg="1"/>
      <p:bldP spid="41" grpId="0" animBg="1"/>
      <p:bldP spid="49" grpId="0" animBg="1"/>
      <p:bldP spid="50" grpId="0" animBg="1"/>
      <p:bldP spid="53" grpId="0" animBg="1"/>
      <p:bldP spid="54" grpId="0" animBg="1"/>
      <p:bldP spid="57" grpId="0" animBg="1"/>
      <p:bldP spid="59" grpId="0" animBg="1"/>
      <p:bldP spid="63" grpId="0" animBg="1"/>
      <p:bldP spid="68" grpId="0" animBg="1"/>
      <p:bldP spid="69" grpId="0" animBg="1"/>
      <p:bldP spid="70" grpId="0" animBg="1"/>
      <p:bldP spid="75" grpId="0" animBg="1"/>
      <p:bldP spid="76" grpId="0" animBg="1"/>
      <p:bldP spid="77" grpId="0" animBg="1"/>
      <p:bldP spid="84" grpId="0" animBg="1"/>
      <p:bldP spid="85" grpId="0" animBg="1"/>
      <p:bldP spid="86" grpId="0" animBg="1"/>
      <p:bldP spid="88" grpId="0" animBg="1"/>
      <p:bldP spid="8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10369"/>
            <a:ext cx="5596152" cy="442674"/>
          </a:xfrm>
          <a:prstGeom prst="roundRect">
            <a:avLst/>
          </a:prstGeom>
          <a:solidFill>
            <a:srgbClr val="FFC000"/>
          </a:solidFill>
        </p:spPr>
        <p:txBody>
          <a:bodyPr wrap="square" rtlCol="0">
            <a:spAutoFit/>
          </a:bodyPr>
          <a:lstStyle/>
          <a:p>
            <a:pPr latinLnBrk="0">
              <a:defRPr/>
            </a:pPr>
            <a:r>
              <a:rPr lang="en-US" altLang="zh-CN" sz="2000" b="1" kern="0" dirty="0">
                <a:solidFill>
                  <a:prstClr val="black"/>
                </a:solidFill>
                <a:latin typeface="Cambria" panose="02040503050406030204" pitchFamily="18" charset="0"/>
                <a:ea typeface="Cambria" panose="02040503050406030204" pitchFamily="18" charset="0"/>
                <a:cs typeface="Calibri" panose="020F0502020204030204" pitchFamily="34" charset="0"/>
              </a:rPr>
              <a:t>Step3 </a:t>
            </a:r>
            <a:r>
              <a:rPr lang="zh-CN" altLang="en-US" sz="2000" b="1" kern="0" dirty="0">
                <a:solidFill>
                  <a:prstClr val="black"/>
                </a:solidFill>
                <a:latin typeface="Cambria" panose="02040503050406030204" pitchFamily="18" charset="0"/>
                <a:ea typeface="微软雅黑" panose="020B0503020204020204" pitchFamily="34" charset="-122"/>
                <a:cs typeface="Calibri" panose="020F0502020204030204" pitchFamily="34" charset="0"/>
              </a:rPr>
              <a:t>通逻辑：难点精读，辨析段间句间关系</a:t>
            </a:r>
            <a:endParaRPr lang="zh-CN" altLang="en-US" sz="2000" b="1" kern="0" dirty="0">
              <a:solidFill>
                <a:prstClr val="black"/>
              </a:solidFill>
              <a:latin typeface="Cambria" panose="02040503050406030204" pitchFamily="18" charset="0"/>
              <a:ea typeface="微软雅黑" panose="020B0503020204020204" pitchFamily="34" charset="-122"/>
              <a:cs typeface="Calibri" panose="020F0502020204030204" pitchFamily="34" charset="0"/>
            </a:endParaRPr>
          </a:p>
        </p:txBody>
      </p:sp>
      <p:sp>
        <p:nvSpPr>
          <p:cNvPr id="28" name="5"/>
          <p:cNvSpPr>
            <a:spLocks noChangeArrowheads="1"/>
          </p:cNvSpPr>
          <p:nvPr/>
        </p:nvSpPr>
        <p:spPr bwMode="auto">
          <a:xfrm>
            <a:off x="219005" y="1264235"/>
            <a:ext cx="11747709" cy="532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indent="457200" algn="just" defTabSz="685800" latinLnBrk="0">
              <a:lnSpc>
                <a:spcPct val="100000"/>
              </a:lnSpc>
              <a:spcBef>
                <a:spcPct val="0"/>
              </a:spcBef>
              <a:buFontTx/>
              <a:buNone/>
            </a:pPr>
            <a:r>
              <a:rPr lang="en-US" altLang="zh-CN" sz="2400" dirty="0">
                <a:latin typeface="Times New Roman" panose="02020603050405020304" pitchFamily="18" charset="0"/>
                <a:sym typeface="+mn-lt"/>
              </a:rPr>
              <a:t>Ursula</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has always called the beautiful small town of Beaverton </a:t>
            </a:r>
            <a:r>
              <a:rPr lang="en-US" altLang="zh-CN" sz="2400" dirty="0">
                <a:latin typeface="Times New Roman" panose="02020603050405020304" pitchFamily="18" charset="0"/>
                <a:sym typeface="+mn-lt"/>
              </a:rPr>
              <a:t>her home</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Although she’d had childhood 41. _____ of exploring the world and studied international business with a desire to pursue a 42. _____ in Toronto, finding a job proved more 43. _____ than she’d expected.</a:t>
            </a:r>
            <a:endPar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“I decided that if nobody was going to 44. _____ me, I would just create </a:t>
            </a:r>
            <a:r>
              <a:rPr lang="en-US" altLang="zh-CN" sz="2400" dirty="0">
                <a:latin typeface="Times New Roman" panose="02020603050405020304" pitchFamily="18" charset="0"/>
                <a:sym typeface="+mn-lt"/>
              </a:rPr>
              <a:t>a job </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for myself,” says Ursula. She was born and raised on a large family farm, </a:t>
            </a:r>
            <a:r>
              <a:rPr lang="en-US" altLang="zh-CN" sz="2400" dirty="0">
                <a:solidFill>
                  <a:prstClr val="black"/>
                </a:solidFill>
                <a:highlight>
                  <a:srgbClr val="00FFFF"/>
                </a:highlight>
                <a:latin typeface="Times New Roman" panose="02020603050405020304" pitchFamily="18" charset="0"/>
                <a:ea typeface="Calibri" panose="020F0502020204030204" pitchFamily="34" charset="0"/>
                <a:cs typeface="Times New Roman" panose="02020603050405020304" pitchFamily="18" charset="0"/>
                <a:sym typeface="+mn-lt"/>
              </a:rPr>
              <a:t>so</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the 45. _____ of an agriculture tourism business came naturally to her and began to 46. _____.</a:t>
            </a:r>
            <a:endPar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“I 47. _____ the plan to my family, and asked if they could rent me a small 10 acre </a:t>
            </a:r>
            <a:r>
              <a:rPr lang="zh-CN"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（英亩）</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They 48. _____ at first, unwilling to take a risk, but I finally 49. _____ to get the green light,” she says.</a:t>
            </a:r>
            <a:endPar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Four years later, those beautiful 10 acres of fields had turned into 20 acres filled with over 400,000 sunflowers. “50. _____, I had little confidence in the beginning,” says Ursula, “but the Sunflower Farm rose to fame and has become one of the most sought- after 51. _____in the province.”</a:t>
            </a:r>
            <a:endPar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While many visitors have never been to a farm at all, 52. _____ a sunflower farm, the unique setting allows them to 53. _____ the city for a while, breathe in the fresh air, gain a newfound 54. _____ for agriculture, and maybe even 55. _____ with their farming roots and what they may have taken for granted for too long.</a:t>
            </a:r>
            <a:endPar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endPar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p:txBody>
      </p:sp>
      <p:sp>
        <p:nvSpPr>
          <p:cNvPr id="30" name="矩形: 圆角 5"/>
          <p:cNvSpPr/>
          <p:nvPr/>
        </p:nvSpPr>
        <p:spPr>
          <a:xfrm>
            <a:off x="9968948" y="640044"/>
            <a:ext cx="1272210" cy="403566"/>
          </a:xfrm>
          <a:prstGeom prst="roundRect">
            <a:avLst/>
          </a:prstGeom>
          <a:no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1" name="矩形: 圆角 5"/>
          <p:cNvSpPr/>
          <p:nvPr/>
        </p:nvSpPr>
        <p:spPr>
          <a:xfrm>
            <a:off x="4207565" y="1368914"/>
            <a:ext cx="7351644" cy="403566"/>
          </a:xfrm>
          <a:prstGeom prst="roundRect">
            <a:avLst/>
          </a:prstGeom>
          <a:no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2" name="文本框 31"/>
          <p:cNvSpPr txBox="1"/>
          <p:nvPr/>
        </p:nvSpPr>
        <p:spPr>
          <a:xfrm>
            <a:off x="7657936" y="1341324"/>
            <a:ext cx="1267403" cy="46166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400" b="1" dirty="0">
                <a:solidFill>
                  <a:prstClr val="white"/>
                </a:solidFill>
                <a:latin typeface="Calibri" panose="020F0502020204030204"/>
                <a:ea typeface="微软雅黑" panose="020B0503020204020204" pitchFamily="34" charset="-122"/>
              </a:rPr>
              <a:t>difficult</a:t>
            </a:r>
            <a:endParaRPr lang="zh-CN" altLang="en-US" sz="2400" b="1" dirty="0">
              <a:solidFill>
                <a:prstClr val="white"/>
              </a:solidFill>
              <a:latin typeface="Calibri" panose="020F0502020204030204"/>
              <a:ea typeface="微软雅黑" panose="020B0503020204020204" pitchFamily="34" charset="-122"/>
            </a:endParaRPr>
          </a:p>
        </p:txBody>
      </p:sp>
      <p:sp>
        <p:nvSpPr>
          <p:cNvPr id="29" name="文本框 28"/>
          <p:cNvSpPr txBox="1"/>
          <p:nvPr/>
        </p:nvSpPr>
        <p:spPr>
          <a:xfrm>
            <a:off x="10960265" y="1386626"/>
            <a:ext cx="1160895" cy="369332"/>
          </a:xfrm>
          <a:prstGeom prst="rect">
            <a:avLst/>
          </a:prstGeom>
          <a:solidFill>
            <a:srgbClr val="0070C0"/>
          </a:solidFill>
          <a:effectLst>
            <a:outerShdw blurRad="50800" dist="38100" dir="5400000" algn="t" rotWithShape="0">
              <a:prstClr val="black">
                <a:alpha val="40000"/>
              </a:prstClr>
            </a:outerShdw>
          </a:effectLst>
        </p:spPr>
        <p:txBody>
          <a:bodyPr wrap="none" rtlCol="0">
            <a:spAutoFit/>
          </a:bodyPr>
          <a:lstStyle/>
          <a:p>
            <a:pPr latinLnBrk="0">
              <a:defRPr/>
            </a:pP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zh-CN" altLang="en-US" b="1" dirty="0">
                <a:solidFill>
                  <a:prstClr val="white"/>
                </a:solidFill>
                <a:latin typeface="Calibri" panose="020F0502020204030204" pitchFamily="34" charset="0"/>
                <a:ea typeface="Calibri" panose="020F0502020204030204" pitchFamily="34" charset="0"/>
                <a:cs typeface="Calibri" panose="020F0502020204030204" pitchFamily="34" charset="0"/>
              </a:rPr>
              <a:t>转折关系</a:t>
            </a:r>
            <a:endParaRPr lang="zh-CN" altLang="en-US" b="1" dirty="0">
              <a:solidFill>
                <a:prstClr val="white"/>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33" name="矩形: 圆角 5"/>
          <p:cNvSpPr/>
          <p:nvPr/>
        </p:nvSpPr>
        <p:spPr>
          <a:xfrm>
            <a:off x="1752600" y="2094470"/>
            <a:ext cx="10293626" cy="403566"/>
          </a:xfrm>
          <a:prstGeom prst="roundRect">
            <a:avLst/>
          </a:prstGeom>
          <a:no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4" name="矩形: 圆角 5"/>
          <p:cNvSpPr/>
          <p:nvPr/>
        </p:nvSpPr>
        <p:spPr>
          <a:xfrm>
            <a:off x="205409" y="2495349"/>
            <a:ext cx="7924800" cy="403566"/>
          </a:xfrm>
          <a:prstGeom prst="roundRect">
            <a:avLst/>
          </a:prstGeom>
          <a:no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5" name="文本框 34"/>
          <p:cNvSpPr txBox="1"/>
          <p:nvPr/>
        </p:nvSpPr>
        <p:spPr>
          <a:xfrm>
            <a:off x="8903641" y="2100011"/>
            <a:ext cx="816830" cy="46166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400" b="1" dirty="0">
                <a:solidFill>
                  <a:prstClr val="white"/>
                </a:solidFill>
                <a:latin typeface="Calibri" panose="020F0502020204030204"/>
                <a:ea typeface="微软雅黑" panose="020B0503020204020204" pitchFamily="34" charset="-122"/>
              </a:rPr>
              <a:t>idea</a:t>
            </a:r>
            <a:endParaRPr lang="zh-CN" altLang="en-US" sz="2400" b="1" dirty="0">
              <a:solidFill>
                <a:prstClr val="white"/>
              </a:solidFill>
              <a:latin typeface="Calibri" panose="020F0502020204030204"/>
              <a:ea typeface="微软雅黑" panose="020B0503020204020204" pitchFamily="34" charset="-122"/>
            </a:endParaRPr>
          </a:p>
        </p:txBody>
      </p:sp>
      <p:sp>
        <p:nvSpPr>
          <p:cNvPr id="36" name="文本框 35"/>
          <p:cNvSpPr txBox="1"/>
          <p:nvPr/>
        </p:nvSpPr>
        <p:spPr>
          <a:xfrm>
            <a:off x="7038397" y="2431315"/>
            <a:ext cx="1449620" cy="46166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400" b="1" dirty="0">
                <a:solidFill>
                  <a:prstClr val="white"/>
                </a:solidFill>
                <a:latin typeface="Calibri" panose="020F0502020204030204"/>
                <a:ea typeface="微软雅黑" panose="020B0503020204020204" pitchFamily="34" charset="-122"/>
              </a:rPr>
              <a:t>take root</a:t>
            </a:r>
            <a:endParaRPr lang="zh-CN" altLang="en-US" sz="2400" b="1" dirty="0">
              <a:solidFill>
                <a:prstClr val="white"/>
              </a:solidFill>
              <a:latin typeface="Calibri" panose="020F0502020204030204"/>
              <a:ea typeface="微软雅黑" panose="020B0503020204020204" pitchFamily="34" charset="-122"/>
            </a:endParaRPr>
          </a:p>
        </p:txBody>
      </p:sp>
      <p:sp>
        <p:nvSpPr>
          <p:cNvPr id="37" name="文本框 36"/>
          <p:cNvSpPr txBox="1"/>
          <p:nvPr/>
        </p:nvSpPr>
        <p:spPr>
          <a:xfrm>
            <a:off x="10933760" y="2513060"/>
            <a:ext cx="1107996" cy="369332"/>
          </a:xfrm>
          <a:prstGeom prst="rect">
            <a:avLst/>
          </a:prstGeom>
          <a:solidFill>
            <a:srgbClr val="0070C0"/>
          </a:solidFill>
          <a:effectLst>
            <a:outerShdw blurRad="50800" dist="38100" dir="5400000" algn="t" rotWithShape="0">
              <a:prstClr val="black">
                <a:alpha val="40000"/>
              </a:prstClr>
            </a:outerShdw>
          </a:effectLst>
        </p:spPr>
        <p:txBody>
          <a:bodyPr wrap="none" rtlCol="0">
            <a:spAutoFit/>
          </a:bodyPr>
          <a:lstStyle/>
          <a:p>
            <a:pPr latinLnBrk="0">
              <a:defRPr/>
            </a:pPr>
            <a:r>
              <a:rPr lang="zh-CN" altLang="en-US" b="1" dirty="0">
                <a:solidFill>
                  <a:schemeClr val="bg1"/>
                </a:solidFill>
                <a:latin typeface="Calibri" panose="020F0502020204030204" pitchFamily="34" charset="0"/>
                <a:ea typeface="Calibri" panose="020F0502020204030204" pitchFamily="34" charset="0"/>
                <a:cs typeface="Calibri" panose="020F0502020204030204" pitchFamily="34" charset="0"/>
              </a:rPr>
              <a:t>因果关系</a:t>
            </a:r>
            <a:endParaRPr lang="zh-CN" altLang="en-US"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39" name="矩形: 圆角 5"/>
          <p:cNvSpPr/>
          <p:nvPr/>
        </p:nvSpPr>
        <p:spPr>
          <a:xfrm>
            <a:off x="1709530" y="3203135"/>
            <a:ext cx="3508513" cy="444526"/>
          </a:xfrm>
          <a:prstGeom prst="roundRect">
            <a:avLst/>
          </a:prstGeom>
          <a:no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40" name="矩形: 圆角 5"/>
          <p:cNvSpPr/>
          <p:nvPr/>
        </p:nvSpPr>
        <p:spPr>
          <a:xfrm>
            <a:off x="7079974" y="3186570"/>
            <a:ext cx="453887" cy="444526"/>
          </a:xfrm>
          <a:prstGeom prst="roundRect">
            <a:avLst/>
          </a:prstGeom>
          <a:no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41" name="文本框 40"/>
          <p:cNvSpPr txBox="1"/>
          <p:nvPr/>
        </p:nvSpPr>
        <p:spPr>
          <a:xfrm>
            <a:off x="1787223" y="3133680"/>
            <a:ext cx="1267403" cy="46166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400" b="1" dirty="0">
                <a:solidFill>
                  <a:prstClr val="white"/>
                </a:solidFill>
                <a:latin typeface="Calibri" panose="020F0502020204030204"/>
                <a:ea typeface="微软雅黑" panose="020B0503020204020204" pitchFamily="34" charset="-122"/>
              </a:rPr>
              <a:t>refused</a:t>
            </a:r>
            <a:endParaRPr lang="zh-CN" altLang="en-US" sz="2400" b="1" dirty="0">
              <a:solidFill>
                <a:prstClr val="white"/>
              </a:solidFill>
              <a:latin typeface="Calibri" panose="020F0502020204030204"/>
              <a:ea typeface="微软雅黑" panose="020B0503020204020204" pitchFamily="34" charset="-122"/>
            </a:endParaRPr>
          </a:p>
        </p:txBody>
      </p:sp>
      <p:sp>
        <p:nvSpPr>
          <p:cNvPr id="42" name="文本框 41"/>
          <p:cNvSpPr txBox="1"/>
          <p:nvPr/>
        </p:nvSpPr>
        <p:spPr>
          <a:xfrm>
            <a:off x="8698231" y="3127054"/>
            <a:ext cx="1380047" cy="46166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400" b="1" dirty="0">
                <a:solidFill>
                  <a:prstClr val="white"/>
                </a:solidFill>
                <a:latin typeface="Calibri" panose="020F0502020204030204"/>
                <a:ea typeface="微软雅黑" panose="020B0503020204020204" pitchFamily="34" charset="-122"/>
              </a:rPr>
              <a:t>managed</a:t>
            </a:r>
            <a:endParaRPr lang="zh-CN" altLang="en-US" sz="2400" b="1" dirty="0">
              <a:solidFill>
                <a:prstClr val="white"/>
              </a:solidFill>
              <a:latin typeface="Calibri" panose="020F0502020204030204"/>
              <a:ea typeface="微软雅黑" panose="020B0503020204020204" pitchFamily="34" charset="-122"/>
            </a:endParaRPr>
          </a:p>
        </p:txBody>
      </p:sp>
      <p:sp>
        <p:nvSpPr>
          <p:cNvPr id="43" name="文本框 42"/>
          <p:cNvSpPr txBox="1"/>
          <p:nvPr/>
        </p:nvSpPr>
        <p:spPr>
          <a:xfrm>
            <a:off x="10923821" y="3506973"/>
            <a:ext cx="1160895" cy="369332"/>
          </a:xfrm>
          <a:prstGeom prst="rect">
            <a:avLst/>
          </a:prstGeom>
          <a:solidFill>
            <a:srgbClr val="0070C0"/>
          </a:solidFill>
          <a:effectLst>
            <a:outerShdw blurRad="50800" dist="38100" dir="5400000" algn="t" rotWithShape="0">
              <a:prstClr val="black">
                <a:alpha val="40000"/>
              </a:prstClr>
            </a:outerShdw>
          </a:effectLst>
        </p:spPr>
        <p:txBody>
          <a:bodyPr wrap="none" rtlCol="0">
            <a:spAutoFit/>
          </a:bodyPr>
          <a:lstStyle/>
          <a:p>
            <a:pPr latinLnBrk="0">
              <a:defRPr/>
            </a:pP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zh-CN" altLang="en-US" b="1" dirty="0">
                <a:solidFill>
                  <a:prstClr val="white"/>
                </a:solidFill>
                <a:latin typeface="Calibri" panose="020F0502020204030204" pitchFamily="34" charset="0"/>
                <a:ea typeface="Calibri" panose="020F0502020204030204" pitchFamily="34" charset="0"/>
                <a:cs typeface="Calibri" panose="020F0502020204030204" pitchFamily="34" charset="0"/>
              </a:rPr>
              <a:t>转折关系</a:t>
            </a:r>
            <a:endParaRPr lang="zh-CN" altLang="en-US" b="1" dirty="0">
              <a:solidFill>
                <a:prstClr val="white"/>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44" name="矩形: 圆角 5"/>
          <p:cNvSpPr/>
          <p:nvPr/>
        </p:nvSpPr>
        <p:spPr>
          <a:xfrm>
            <a:off x="2915478" y="4299752"/>
            <a:ext cx="4141305" cy="444526"/>
          </a:xfrm>
          <a:prstGeom prst="roundRect">
            <a:avLst/>
          </a:prstGeom>
          <a:no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45" name="矩形: 圆角 5"/>
          <p:cNvSpPr/>
          <p:nvPr/>
        </p:nvSpPr>
        <p:spPr>
          <a:xfrm>
            <a:off x="10982740" y="4283186"/>
            <a:ext cx="616225" cy="444526"/>
          </a:xfrm>
          <a:prstGeom prst="roundRect">
            <a:avLst/>
          </a:prstGeom>
          <a:no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46" name="文本框 45"/>
          <p:cNvSpPr txBox="1"/>
          <p:nvPr/>
        </p:nvSpPr>
        <p:spPr>
          <a:xfrm>
            <a:off x="2817579" y="4303184"/>
            <a:ext cx="1754421" cy="46166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400" b="1" dirty="0">
                <a:solidFill>
                  <a:prstClr val="white"/>
                </a:solidFill>
                <a:latin typeface="Calibri" panose="020F0502020204030204"/>
                <a:ea typeface="微软雅黑" panose="020B0503020204020204" pitchFamily="34" charset="-122"/>
              </a:rPr>
              <a:t>Admittedly</a:t>
            </a:r>
            <a:endParaRPr lang="zh-CN" altLang="en-US" sz="2400" b="1" dirty="0">
              <a:solidFill>
                <a:prstClr val="white"/>
              </a:solidFill>
              <a:latin typeface="Calibri" panose="020F0502020204030204"/>
              <a:ea typeface="微软雅黑" panose="020B0503020204020204" pitchFamily="34" charset="-122"/>
            </a:endParaRPr>
          </a:p>
        </p:txBody>
      </p:sp>
      <p:sp>
        <p:nvSpPr>
          <p:cNvPr id="47" name="文本框 46"/>
          <p:cNvSpPr txBox="1"/>
          <p:nvPr/>
        </p:nvSpPr>
        <p:spPr>
          <a:xfrm>
            <a:off x="10907255" y="4961399"/>
            <a:ext cx="1160895" cy="369332"/>
          </a:xfrm>
          <a:prstGeom prst="rect">
            <a:avLst/>
          </a:prstGeom>
          <a:solidFill>
            <a:srgbClr val="0070C0"/>
          </a:solidFill>
          <a:effectLst>
            <a:outerShdw blurRad="50800" dist="38100" dir="5400000" algn="t" rotWithShape="0">
              <a:prstClr val="black">
                <a:alpha val="40000"/>
              </a:prstClr>
            </a:outerShdw>
          </a:effectLst>
        </p:spPr>
        <p:txBody>
          <a:bodyPr wrap="none" rtlCol="0">
            <a:spAutoFit/>
          </a:bodyPr>
          <a:lstStyle/>
          <a:p>
            <a:pPr latinLnBrk="0">
              <a:defRPr/>
            </a:pPr>
            <a:r>
              <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zh-CN" altLang="en-US" b="1" dirty="0">
                <a:solidFill>
                  <a:prstClr val="white"/>
                </a:solidFill>
                <a:latin typeface="Calibri" panose="020F0502020204030204" pitchFamily="34" charset="0"/>
                <a:ea typeface="Calibri" panose="020F0502020204030204" pitchFamily="34" charset="0"/>
                <a:cs typeface="Calibri" panose="020F0502020204030204" pitchFamily="34" charset="0"/>
              </a:rPr>
              <a:t>转折关系</a:t>
            </a:r>
            <a:endParaRPr lang="zh-CN" altLang="en-US" b="1" dirty="0">
              <a:solidFill>
                <a:prstClr val="white"/>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48" name="矩形: 圆角 5"/>
          <p:cNvSpPr/>
          <p:nvPr/>
        </p:nvSpPr>
        <p:spPr>
          <a:xfrm>
            <a:off x="529951" y="5355771"/>
            <a:ext cx="1000269" cy="473968"/>
          </a:xfrm>
          <a:prstGeom prst="roundRect">
            <a:avLst/>
          </a:prstGeom>
          <a:no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49" name="矩形: 圆角 5"/>
          <p:cNvSpPr/>
          <p:nvPr/>
        </p:nvSpPr>
        <p:spPr>
          <a:xfrm>
            <a:off x="7717632" y="5340219"/>
            <a:ext cx="3759021" cy="426099"/>
          </a:xfrm>
          <a:prstGeom prst="roundRect">
            <a:avLst/>
          </a:prstGeom>
          <a:no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50" name="文本框 49"/>
          <p:cNvSpPr txBox="1"/>
          <p:nvPr/>
        </p:nvSpPr>
        <p:spPr>
          <a:xfrm>
            <a:off x="7765914" y="5314001"/>
            <a:ext cx="1490054" cy="46166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pPr algn="ctr" latinLnBrk="0"/>
            <a:r>
              <a:rPr lang="en-US" altLang="zh-CN" sz="2400" b="1" dirty="0">
                <a:solidFill>
                  <a:prstClr val="white"/>
                </a:solidFill>
                <a:latin typeface="Calibri" panose="020F0502020204030204"/>
                <a:ea typeface="微软雅黑" panose="020B0503020204020204" pitchFamily="34" charset="-122"/>
              </a:rPr>
              <a:t>let alone</a:t>
            </a:r>
            <a:endParaRPr lang="zh-CN" altLang="en-US" sz="2400" b="1" dirty="0">
              <a:solidFill>
                <a:prstClr val="white"/>
              </a:solidFill>
              <a:latin typeface="Calibri" panose="020F0502020204030204"/>
              <a:ea typeface="微软雅黑" panose="020B0503020204020204" pitchFamily="34" charset="-122"/>
            </a:endParaRPr>
          </a:p>
        </p:txBody>
      </p:sp>
      <p:sp>
        <p:nvSpPr>
          <p:cNvPr id="51" name="文本框 50"/>
          <p:cNvSpPr txBox="1"/>
          <p:nvPr/>
        </p:nvSpPr>
        <p:spPr>
          <a:xfrm>
            <a:off x="11005122" y="5827073"/>
            <a:ext cx="1107996" cy="369332"/>
          </a:xfrm>
          <a:prstGeom prst="rect">
            <a:avLst/>
          </a:prstGeom>
          <a:solidFill>
            <a:srgbClr val="0070C0"/>
          </a:solidFill>
          <a:effectLst>
            <a:outerShdw blurRad="50800" dist="38100" dir="5400000" algn="t" rotWithShape="0">
              <a:prstClr val="black">
                <a:alpha val="40000"/>
              </a:prstClr>
            </a:outerShdw>
          </a:effectLst>
        </p:spPr>
        <p:txBody>
          <a:bodyPr wrap="none" rtlCol="0">
            <a:spAutoFit/>
          </a:bodyPr>
          <a:lstStyle/>
          <a:p>
            <a:pPr latinLnBrk="0">
              <a:defRPr/>
            </a:pPr>
            <a:r>
              <a:rPr lang="zh-CN" altLang="en-US" b="1" dirty="0">
                <a:solidFill>
                  <a:schemeClr val="bg1"/>
                </a:solidFill>
                <a:latin typeface="Calibri" panose="020F0502020204030204" pitchFamily="34" charset="0"/>
                <a:ea typeface="Calibri" panose="020F0502020204030204" pitchFamily="34" charset="0"/>
                <a:cs typeface="Calibri" panose="020F0502020204030204" pitchFamily="34" charset="0"/>
              </a:rPr>
              <a:t>递进关系</a:t>
            </a:r>
            <a:endParaRPr lang="zh-CN" altLang="en-US"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inVertical)">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childTnLst>
                          </p:cTn>
                        </p:par>
                        <p:par>
                          <p:cTn id="34" fill="hold">
                            <p:stCondLst>
                              <p:cond delay="1000"/>
                            </p:stCondLst>
                            <p:childTnLst>
                              <p:par>
                                <p:cTn id="35" presetID="16" presetClass="entr" presetSubtype="21"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barn(inVertical)">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par>
                          <p:cTn id="54" fill="hold">
                            <p:stCondLst>
                              <p:cond delay="1000"/>
                            </p:stCondLst>
                            <p:childTnLst>
                              <p:par>
                                <p:cTn id="55" presetID="16" presetClass="entr" presetSubtype="21" fill="hold" grpId="0"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childTnLst>
                          </p:cTn>
                        </p:par>
                        <p:par>
                          <p:cTn id="58" fill="hold">
                            <p:stCondLst>
                              <p:cond delay="1500"/>
                            </p:stCondLst>
                            <p:childTnLst>
                              <p:par>
                                <p:cTn id="59" presetID="16" presetClass="entr" presetSubtype="21" fill="hold" grpId="0"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barn(inVertic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43"/>
                                        </p:tgtEl>
                                        <p:attrNameLst>
                                          <p:attrName>style.visibility</p:attrName>
                                        </p:attrNameLst>
                                      </p:cBhvr>
                                      <p:to>
                                        <p:strVal val="visible"/>
                                      </p:to>
                                    </p:set>
                                    <p:anim calcmode="lin" valueType="num">
                                      <p:cBhvr>
                                        <p:cTn id="66" dur="500" fill="hold"/>
                                        <p:tgtEl>
                                          <p:spTgt spid="43"/>
                                        </p:tgtEl>
                                        <p:attrNameLst>
                                          <p:attrName>ppt_w</p:attrName>
                                        </p:attrNameLst>
                                      </p:cBhvr>
                                      <p:tavLst>
                                        <p:tav tm="0">
                                          <p:val>
                                            <p:fltVal val="0"/>
                                          </p:val>
                                        </p:tav>
                                        <p:tav tm="100000">
                                          <p:val>
                                            <p:strVal val="#ppt_w"/>
                                          </p:val>
                                        </p:tav>
                                      </p:tavLst>
                                    </p:anim>
                                    <p:anim calcmode="lin" valueType="num">
                                      <p:cBhvr>
                                        <p:cTn id="67" dur="500" fill="hold"/>
                                        <p:tgtEl>
                                          <p:spTgt spid="43"/>
                                        </p:tgtEl>
                                        <p:attrNameLst>
                                          <p:attrName>ppt_h</p:attrName>
                                        </p:attrNameLst>
                                      </p:cBhvr>
                                      <p:tavLst>
                                        <p:tav tm="0">
                                          <p:val>
                                            <p:fltVal val="0"/>
                                          </p:val>
                                        </p:tav>
                                        <p:tav tm="100000">
                                          <p:val>
                                            <p:strVal val="#ppt_h"/>
                                          </p:val>
                                        </p:tav>
                                      </p:tavLst>
                                    </p:anim>
                                    <p:animEffect transition="in" filter="fade">
                                      <p:cBhvr>
                                        <p:cTn id="68" dur="500"/>
                                        <p:tgtEl>
                                          <p:spTgt spid="4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wipe(left)">
                                      <p:cBhvr>
                                        <p:cTn id="73" dur="500"/>
                                        <p:tgtEl>
                                          <p:spTgt spid="44"/>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wipe(left)">
                                      <p:cBhvr>
                                        <p:cTn id="77" dur="500"/>
                                        <p:tgtEl>
                                          <p:spTgt spid="45"/>
                                        </p:tgtEl>
                                      </p:cBhvr>
                                    </p:animEffect>
                                  </p:childTnLst>
                                </p:cTn>
                              </p:par>
                            </p:childTnLst>
                          </p:cTn>
                        </p:par>
                        <p:par>
                          <p:cTn id="78" fill="hold">
                            <p:stCondLst>
                              <p:cond delay="1000"/>
                            </p:stCondLst>
                            <p:childTnLst>
                              <p:par>
                                <p:cTn id="79" presetID="16" presetClass="entr" presetSubtype="21" fill="hold" grpId="0" nodeType="after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barn(inVertical)">
                                      <p:cBhvr>
                                        <p:cTn id="81" dur="500"/>
                                        <p:tgtEl>
                                          <p:spTgt spid="46"/>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47"/>
                                        </p:tgtEl>
                                        <p:attrNameLst>
                                          <p:attrName>style.visibility</p:attrName>
                                        </p:attrNameLst>
                                      </p:cBhvr>
                                      <p:to>
                                        <p:strVal val="visible"/>
                                      </p:to>
                                    </p:set>
                                    <p:anim calcmode="lin" valueType="num">
                                      <p:cBhvr>
                                        <p:cTn id="86" dur="500" fill="hold"/>
                                        <p:tgtEl>
                                          <p:spTgt spid="47"/>
                                        </p:tgtEl>
                                        <p:attrNameLst>
                                          <p:attrName>ppt_w</p:attrName>
                                        </p:attrNameLst>
                                      </p:cBhvr>
                                      <p:tavLst>
                                        <p:tav tm="0">
                                          <p:val>
                                            <p:fltVal val="0"/>
                                          </p:val>
                                        </p:tav>
                                        <p:tav tm="100000">
                                          <p:val>
                                            <p:strVal val="#ppt_w"/>
                                          </p:val>
                                        </p:tav>
                                      </p:tavLst>
                                    </p:anim>
                                    <p:anim calcmode="lin" valueType="num">
                                      <p:cBhvr>
                                        <p:cTn id="87" dur="500" fill="hold"/>
                                        <p:tgtEl>
                                          <p:spTgt spid="47"/>
                                        </p:tgtEl>
                                        <p:attrNameLst>
                                          <p:attrName>ppt_h</p:attrName>
                                        </p:attrNameLst>
                                      </p:cBhvr>
                                      <p:tavLst>
                                        <p:tav tm="0">
                                          <p:val>
                                            <p:fltVal val="0"/>
                                          </p:val>
                                        </p:tav>
                                        <p:tav tm="100000">
                                          <p:val>
                                            <p:strVal val="#ppt_h"/>
                                          </p:val>
                                        </p:tav>
                                      </p:tavLst>
                                    </p:anim>
                                    <p:animEffect transition="in" filter="fade">
                                      <p:cBhvr>
                                        <p:cTn id="88" dur="500"/>
                                        <p:tgtEl>
                                          <p:spTgt spid="4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wipe(left)">
                                      <p:cBhvr>
                                        <p:cTn id="93" dur="500"/>
                                        <p:tgtEl>
                                          <p:spTgt spid="48"/>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wipe(left)">
                                      <p:cBhvr>
                                        <p:cTn id="97" dur="500"/>
                                        <p:tgtEl>
                                          <p:spTgt spid="49"/>
                                        </p:tgtEl>
                                      </p:cBhvr>
                                    </p:animEffect>
                                  </p:childTnLst>
                                </p:cTn>
                              </p:par>
                            </p:childTnLst>
                          </p:cTn>
                        </p:par>
                        <p:par>
                          <p:cTn id="98" fill="hold">
                            <p:stCondLst>
                              <p:cond delay="1000"/>
                            </p:stCondLst>
                            <p:childTnLst>
                              <p:par>
                                <p:cTn id="99" presetID="16" presetClass="entr" presetSubtype="21" fill="hold" grpId="0" nodeType="afterEffect">
                                  <p:stCondLst>
                                    <p:cond delay="0"/>
                                  </p:stCondLst>
                                  <p:childTnLst>
                                    <p:set>
                                      <p:cBhvr>
                                        <p:cTn id="100" dur="1" fill="hold">
                                          <p:stCondLst>
                                            <p:cond delay="0"/>
                                          </p:stCondLst>
                                        </p:cTn>
                                        <p:tgtEl>
                                          <p:spTgt spid="50"/>
                                        </p:tgtEl>
                                        <p:attrNameLst>
                                          <p:attrName>style.visibility</p:attrName>
                                        </p:attrNameLst>
                                      </p:cBhvr>
                                      <p:to>
                                        <p:strVal val="visible"/>
                                      </p:to>
                                    </p:set>
                                    <p:animEffect transition="in" filter="barn(inVertical)">
                                      <p:cBhvr>
                                        <p:cTn id="101" dur="500"/>
                                        <p:tgtEl>
                                          <p:spTgt spid="50"/>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51"/>
                                        </p:tgtEl>
                                        <p:attrNameLst>
                                          <p:attrName>style.visibility</p:attrName>
                                        </p:attrNameLst>
                                      </p:cBhvr>
                                      <p:to>
                                        <p:strVal val="visible"/>
                                      </p:to>
                                    </p:set>
                                    <p:anim calcmode="lin" valueType="num">
                                      <p:cBhvr>
                                        <p:cTn id="106" dur="500" fill="hold"/>
                                        <p:tgtEl>
                                          <p:spTgt spid="51"/>
                                        </p:tgtEl>
                                        <p:attrNameLst>
                                          <p:attrName>ppt_w</p:attrName>
                                        </p:attrNameLst>
                                      </p:cBhvr>
                                      <p:tavLst>
                                        <p:tav tm="0">
                                          <p:val>
                                            <p:fltVal val="0"/>
                                          </p:val>
                                        </p:tav>
                                        <p:tav tm="100000">
                                          <p:val>
                                            <p:strVal val="#ppt_w"/>
                                          </p:val>
                                        </p:tav>
                                      </p:tavLst>
                                    </p:anim>
                                    <p:anim calcmode="lin" valueType="num">
                                      <p:cBhvr>
                                        <p:cTn id="107" dur="500" fill="hold"/>
                                        <p:tgtEl>
                                          <p:spTgt spid="51"/>
                                        </p:tgtEl>
                                        <p:attrNameLst>
                                          <p:attrName>ppt_h</p:attrName>
                                        </p:attrNameLst>
                                      </p:cBhvr>
                                      <p:tavLst>
                                        <p:tav tm="0">
                                          <p:val>
                                            <p:fltVal val="0"/>
                                          </p:val>
                                        </p:tav>
                                        <p:tav tm="100000">
                                          <p:val>
                                            <p:strVal val="#ppt_h"/>
                                          </p:val>
                                        </p:tav>
                                      </p:tavLst>
                                    </p:anim>
                                    <p:animEffect transition="in" filter="fade">
                                      <p:cBhvr>
                                        <p:cTn id="10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29" grpId="0" bldLvl="0" animBg="1"/>
      <p:bldP spid="33" grpId="0" animBg="1"/>
      <p:bldP spid="34" grpId="0" animBg="1"/>
      <p:bldP spid="35" grpId="0" animBg="1"/>
      <p:bldP spid="36" grpId="0" animBg="1"/>
      <p:bldP spid="37" grpId="0" bldLvl="0" animBg="1"/>
      <p:bldP spid="39" grpId="0" animBg="1"/>
      <p:bldP spid="40" grpId="0" animBg="1"/>
      <p:bldP spid="41" grpId="0" animBg="1"/>
      <p:bldP spid="42" grpId="0" animBg="1"/>
      <p:bldP spid="43" grpId="0" bldLvl="0" animBg="1"/>
      <p:bldP spid="44" grpId="0" animBg="1"/>
      <p:bldP spid="45" grpId="0" animBg="1"/>
      <p:bldP spid="46" grpId="0" animBg="1"/>
      <p:bldP spid="47" grpId="0" bldLvl="0" animBg="1"/>
      <p:bldP spid="48" grpId="0" animBg="1"/>
      <p:bldP spid="49" grpId="0" animBg="1"/>
      <p:bldP spid="50" grpId="0" animBg="1"/>
      <p:bldP spid="5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10369"/>
            <a:ext cx="5596152" cy="442674"/>
          </a:xfrm>
          <a:prstGeom prst="roundRect">
            <a:avLst/>
          </a:prstGeom>
          <a:solidFill>
            <a:srgbClr val="FFC000"/>
          </a:solidFill>
        </p:spPr>
        <p:txBody>
          <a:bodyPr wrap="square" rtlCol="0">
            <a:spAutoFit/>
          </a:bodyPr>
          <a:lstStyle/>
          <a:p>
            <a:pPr latinLnBrk="0">
              <a:defRPr/>
            </a:pPr>
            <a:r>
              <a:rPr lang="en-US" altLang="zh-CN" sz="2000" b="1" kern="0" dirty="0">
                <a:solidFill>
                  <a:prstClr val="black"/>
                </a:solidFill>
                <a:latin typeface="Cambria" panose="02040503050406030204" pitchFamily="18" charset="0"/>
                <a:ea typeface="Cambria" panose="02040503050406030204" pitchFamily="18" charset="0"/>
                <a:cs typeface="Calibri" panose="020F0502020204030204" pitchFamily="34" charset="0"/>
              </a:rPr>
              <a:t>Step4  </a:t>
            </a:r>
            <a:r>
              <a:rPr lang="zh-CN" altLang="en-US" sz="2000" b="1" kern="0" dirty="0">
                <a:solidFill>
                  <a:prstClr val="black"/>
                </a:solidFill>
                <a:latin typeface="Cambria" panose="02040503050406030204" pitchFamily="18" charset="0"/>
                <a:ea typeface="微软雅黑" panose="020B0503020204020204" pitchFamily="34" charset="-122"/>
                <a:cs typeface="Calibri" panose="020F0502020204030204" pitchFamily="34" charset="0"/>
                <a:sym typeface="+mn-lt"/>
              </a:rPr>
              <a:t>定选项：选项回读，关注三类词汇复现</a:t>
            </a:r>
            <a:endParaRPr lang="zh-CN" altLang="en-US" sz="2000" b="1" kern="0" dirty="0">
              <a:solidFill>
                <a:prstClr val="black"/>
              </a:solidFill>
              <a:latin typeface="Cambria" panose="02040503050406030204" pitchFamily="18" charset="0"/>
              <a:ea typeface="微软雅黑" panose="020B0503020204020204" pitchFamily="34" charset="-122"/>
              <a:cs typeface="Calibri" panose="020F0502020204030204" pitchFamily="34" charset="0"/>
            </a:endParaRPr>
          </a:p>
        </p:txBody>
      </p:sp>
      <p:sp>
        <p:nvSpPr>
          <p:cNvPr id="4" name="矩形 3"/>
          <p:cNvSpPr/>
          <p:nvPr/>
        </p:nvSpPr>
        <p:spPr>
          <a:xfrm>
            <a:off x="6097922" y="178580"/>
            <a:ext cx="1204641" cy="40144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5" name="文本框 4"/>
          <p:cNvSpPr txBox="1"/>
          <p:nvPr/>
        </p:nvSpPr>
        <p:spPr>
          <a:xfrm>
            <a:off x="6137050" y="209731"/>
            <a:ext cx="5359159" cy="400110"/>
          </a:xfrm>
          <a:prstGeom prst="rect">
            <a:avLst/>
          </a:prstGeom>
          <a:noFill/>
        </p:spPr>
        <p:txBody>
          <a:bodyPr wrap="none" rtlCol="0">
            <a:spAutoFit/>
          </a:bodyPr>
          <a:lstStyle/>
          <a:p>
            <a:r>
              <a:rPr lang="zh-CN" altLang="en-US" sz="2000" b="1" kern="0" dirty="0">
                <a:ea typeface="微软雅黑" panose="020B0503020204020204" pitchFamily="34" charset="-122"/>
                <a:cs typeface="+mn-ea"/>
              </a:rPr>
              <a:t>原词复现           同根词复现            语义关联复现</a:t>
            </a:r>
            <a:endParaRPr lang="zh-CN" altLang="en-US" sz="2000" b="1" kern="0" dirty="0">
              <a:ea typeface="微软雅黑" panose="020B0503020204020204" pitchFamily="34" charset="-122"/>
              <a:cs typeface="+mn-ea"/>
            </a:endParaRPr>
          </a:p>
        </p:txBody>
      </p:sp>
      <p:sp>
        <p:nvSpPr>
          <p:cNvPr id="6" name="矩形 5"/>
          <p:cNvSpPr/>
          <p:nvPr/>
        </p:nvSpPr>
        <p:spPr>
          <a:xfrm>
            <a:off x="6258684" y="2114712"/>
            <a:ext cx="780585" cy="3464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zh-CN" altLang="en-US" sz="2400" dirty="0">
              <a:solidFill>
                <a:schemeClr val="bg1"/>
              </a:solidFill>
              <a:latin typeface="+mj-lt"/>
            </a:endParaRPr>
          </a:p>
        </p:txBody>
      </p:sp>
      <p:sp>
        <p:nvSpPr>
          <p:cNvPr id="7" name="矩形 6"/>
          <p:cNvSpPr/>
          <p:nvPr/>
        </p:nvSpPr>
        <p:spPr>
          <a:xfrm>
            <a:off x="6213323" y="5363917"/>
            <a:ext cx="780585" cy="40144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zh-CN" altLang="en-US" sz="2400" dirty="0">
              <a:solidFill>
                <a:schemeClr val="bg1"/>
              </a:solidFill>
              <a:latin typeface="+mj-lt"/>
            </a:endParaRPr>
          </a:p>
        </p:txBody>
      </p:sp>
      <p:sp>
        <p:nvSpPr>
          <p:cNvPr id="8" name="矩形 7"/>
          <p:cNvSpPr/>
          <p:nvPr/>
        </p:nvSpPr>
        <p:spPr>
          <a:xfrm>
            <a:off x="9563153" y="5395592"/>
            <a:ext cx="2070648" cy="40011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zh-CN" altLang="en-US" sz="2400" dirty="0">
              <a:solidFill>
                <a:schemeClr val="bg1"/>
              </a:solidFill>
              <a:latin typeface="+mj-lt"/>
            </a:endParaRPr>
          </a:p>
        </p:txBody>
      </p:sp>
      <p:sp>
        <p:nvSpPr>
          <p:cNvPr id="9" name="矩形 8"/>
          <p:cNvSpPr/>
          <p:nvPr/>
        </p:nvSpPr>
        <p:spPr>
          <a:xfrm>
            <a:off x="11111947" y="6146694"/>
            <a:ext cx="1030137" cy="32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zh-CN" altLang="en-US" sz="2400" dirty="0">
              <a:solidFill>
                <a:schemeClr val="bg1"/>
              </a:solidFill>
              <a:latin typeface="+mj-lt"/>
            </a:endParaRPr>
          </a:p>
        </p:txBody>
      </p:sp>
      <p:sp>
        <p:nvSpPr>
          <p:cNvPr id="10" name="矩形: 圆角 5"/>
          <p:cNvSpPr/>
          <p:nvPr/>
        </p:nvSpPr>
        <p:spPr>
          <a:xfrm>
            <a:off x="7650793" y="217500"/>
            <a:ext cx="1621931" cy="369796"/>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 name="矩形: 圆角 5"/>
          <p:cNvSpPr/>
          <p:nvPr/>
        </p:nvSpPr>
        <p:spPr>
          <a:xfrm>
            <a:off x="10570069" y="2115572"/>
            <a:ext cx="1621931" cy="369796"/>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矩形: 圆角 5"/>
          <p:cNvSpPr/>
          <p:nvPr/>
        </p:nvSpPr>
        <p:spPr>
          <a:xfrm>
            <a:off x="3928622" y="6103572"/>
            <a:ext cx="1621931" cy="369796"/>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矩形: 圆角 5"/>
          <p:cNvSpPr/>
          <p:nvPr/>
        </p:nvSpPr>
        <p:spPr>
          <a:xfrm>
            <a:off x="8348870" y="6060202"/>
            <a:ext cx="3843130" cy="475228"/>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4" name="椭圆 13"/>
          <p:cNvSpPr/>
          <p:nvPr/>
        </p:nvSpPr>
        <p:spPr>
          <a:xfrm>
            <a:off x="9535504" y="173742"/>
            <a:ext cx="2067720" cy="40144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15" name="椭圆 14"/>
          <p:cNvSpPr/>
          <p:nvPr/>
        </p:nvSpPr>
        <p:spPr>
          <a:xfrm>
            <a:off x="446922" y="1337524"/>
            <a:ext cx="2656496" cy="46356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16" name="椭圆 15"/>
          <p:cNvSpPr/>
          <p:nvPr/>
        </p:nvSpPr>
        <p:spPr>
          <a:xfrm>
            <a:off x="4270777" y="1337524"/>
            <a:ext cx="1755950" cy="46356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17" name="椭圆 16"/>
          <p:cNvSpPr/>
          <p:nvPr/>
        </p:nvSpPr>
        <p:spPr>
          <a:xfrm>
            <a:off x="5312578" y="1644132"/>
            <a:ext cx="1755950" cy="46356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18" name="椭圆 17"/>
          <p:cNvSpPr/>
          <p:nvPr/>
        </p:nvSpPr>
        <p:spPr>
          <a:xfrm>
            <a:off x="8526832" y="1657987"/>
            <a:ext cx="1755950" cy="46356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20" name="椭圆 19"/>
          <p:cNvSpPr/>
          <p:nvPr/>
        </p:nvSpPr>
        <p:spPr>
          <a:xfrm>
            <a:off x="4298484" y="3166325"/>
            <a:ext cx="2517951" cy="46356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22" name="椭圆 21"/>
          <p:cNvSpPr/>
          <p:nvPr/>
        </p:nvSpPr>
        <p:spPr>
          <a:xfrm>
            <a:off x="921409" y="2848815"/>
            <a:ext cx="2517951" cy="463567"/>
          </a:xfrm>
          <a:prstGeom prst="ellipse">
            <a:avLst/>
          </a:prstGeom>
          <a:noFill/>
          <a:ln w="38100">
            <a:solidFill>
              <a:srgbClr val="055DE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23" name="椭圆 22"/>
          <p:cNvSpPr/>
          <p:nvPr/>
        </p:nvSpPr>
        <p:spPr>
          <a:xfrm>
            <a:off x="8646703" y="3151768"/>
            <a:ext cx="3369706" cy="463567"/>
          </a:xfrm>
          <a:prstGeom prst="ellipse">
            <a:avLst/>
          </a:prstGeom>
          <a:noFill/>
          <a:ln w="38100">
            <a:solidFill>
              <a:srgbClr val="055DE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24" name="椭圆 23"/>
          <p:cNvSpPr/>
          <p:nvPr/>
        </p:nvSpPr>
        <p:spPr>
          <a:xfrm>
            <a:off x="4513230" y="4295471"/>
            <a:ext cx="2517951" cy="46356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25" name="椭圆 24"/>
          <p:cNvSpPr/>
          <p:nvPr/>
        </p:nvSpPr>
        <p:spPr>
          <a:xfrm>
            <a:off x="2248011" y="4621053"/>
            <a:ext cx="1866789" cy="46356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26" name="椭圆 25"/>
          <p:cNvSpPr/>
          <p:nvPr/>
        </p:nvSpPr>
        <p:spPr>
          <a:xfrm>
            <a:off x="8357865" y="4593344"/>
            <a:ext cx="2905880" cy="46356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27" name="椭圆 26"/>
          <p:cNvSpPr/>
          <p:nvPr/>
        </p:nvSpPr>
        <p:spPr>
          <a:xfrm>
            <a:off x="121639" y="5699901"/>
            <a:ext cx="1945700" cy="46356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28" name="椭圆 27"/>
          <p:cNvSpPr/>
          <p:nvPr/>
        </p:nvSpPr>
        <p:spPr>
          <a:xfrm>
            <a:off x="9578573" y="117421"/>
            <a:ext cx="2067720" cy="401443"/>
          </a:xfrm>
          <a:prstGeom prst="ellipse">
            <a:avLst/>
          </a:prstGeom>
          <a:noFill/>
          <a:ln w="38100">
            <a:solidFill>
              <a:srgbClr val="055DE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29" name="椭圆 28"/>
          <p:cNvSpPr/>
          <p:nvPr/>
        </p:nvSpPr>
        <p:spPr>
          <a:xfrm>
            <a:off x="9634154" y="226791"/>
            <a:ext cx="2067720" cy="40144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30" name="椭圆 29"/>
          <p:cNvSpPr/>
          <p:nvPr/>
        </p:nvSpPr>
        <p:spPr>
          <a:xfrm>
            <a:off x="9657462" y="131765"/>
            <a:ext cx="2067720" cy="40144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400" dirty="0">
              <a:solidFill>
                <a:schemeClr val="bg1"/>
              </a:solidFill>
              <a:latin typeface="+mj-lt"/>
            </a:endParaRPr>
          </a:p>
        </p:txBody>
      </p:sp>
      <p:sp>
        <p:nvSpPr>
          <p:cNvPr id="3" name="5"/>
          <p:cNvSpPr>
            <a:spLocks noChangeArrowheads="1"/>
          </p:cNvSpPr>
          <p:nvPr/>
        </p:nvSpPr>
        <p:spPr bwMode="auto">
          <a:xfrm>
            <a:off x="219005" y="1264235"/>
            <a:ext cx="11886856" cy="532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indent="457200" algn="just" defTabSz="685800" latinLnBrk="0">
              <a:lnSpc>
                <a:spcPct val="100000"/>
              </a:lnSpc>
              <a:spcBef>
                <a:spcPct val="0"/>
              </a:spcBef>
              <a:buFontTx/>
              <a:buNone/>
            </a:pPr>
            <a:r>
              <a:rPr lang="en-US" altLang="zh-CN" sz="2400" dirty="0">
                <a:latin typeface="Times New Roman" panose="02020603050405020304" pitchFamily="18" charset="0"/>
                <a:sym typeface="+mn-lt"/>
              </a:rPr>
              <a:t>Ursula</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has always called the beautiful small town of Beaverton </a:t>
            </a:r>
            <a:r>
              <a:rPr lang="en-US" altLang="zh-CN" sz="2400" dirty="0">
                <a:latin typeface="Times New Roman" panose="02020603050405020304" pitchFamily="18" charset="0"/>
                <a:sym typeface="+mn-lt"/>
              </a:rPr>
              <a:t>her home</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Although she’d had childhood 41. </a:t>
            </a:r>
            <a:r>
              <a:rPr lang="en-US" altLang="zh-CN" sz="2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dreams</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of exploring the world and studied international business with a desire to pursue a 42. </a:t>
            </a:r>
            <a:r>
              <a:rPr lang="en-US" altLang="zh-CN" sz="2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career</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in Toronto, finding a job proved more 43. </a:t>
            </a:r>
            <a:r>
              <a:rPr lang="en-US" altLang="zh-CN" sz="2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difficult</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than she’d expected.</a:t>
            </a:r>
            <a:endPar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“I decided that if nobody was going to 44. </a:t>
            </a:r>
            <a:r>
              <a:rPr lang="en-US" altLang="zh-CN" sz="2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hire</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me, I would just create </a:t>
            </a:r>
            <a:r>
              <a:rPr lang="en-US" altLang="zh-CN" sz="2400" dirty="0">
                <a:latin typeface="Times New Roman" panose="02020603050405020304" pitchFamily="18" charset="0"/>
                <a:sym typeface="+mn-lt"/>
              </a:rPr>
              <a:t>a job </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for myself,” says Ursula. She was born and raised on a large family farm, so the 45. </a:t>
            </a:r>
            <a:r>
              <a:rPr lang="en-US" altLang="zh-CN" sz="2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idea</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of an agriculture tourism business came naturally to her and began to 46. </a:t>
            </a:r>
            <a:r>
              <a:rPr lang="en-US" altLang="zh-CN" sz="2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take root</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a:t>
            </a:r>
            <a:endPar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“I 47. </a:t>
            </a:r>
            <a:r>
              <a:rPr lang="en-US" altLang="zh-CN" sz="2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proposed</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the plan to my family, and asked if they could rent me a small 10 acre </a:t>
            </a:r>
            <a:r>
              <a:rPr lang="zh-CN"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（英亩）</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They 48. </a:t>
            </a:r>
            <a:r>
              <a:rPr lang="en-US" altLang="zh-CN" sz="2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refused</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at first, unwilling to take a risk, but I finally 49. </a:t>
            </a:r>
            <a:r>
              <a:rPr lang="en-US" altLang="zh-CN" sz="2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managed</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to get the green light,” she says.</a:t>
            </a:r>
            <a:endPar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Four years later, those beautiful 10 acres of fields had turned into 20 acres filled with over 400,000 sunflowers. “50. </a:t>
            </a:r>
            <a:r>
              <a:rPr lang="en-US" altLang="zh-CN" sz="2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Admittedly</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I had little confidence in the beginning,” says Ursula, “but the Sunflower Farm rose to fame and has become one of the most sought- after 51. </a:t>
            </a:r>
            <a:r>
              <a:rPr lang="en-US" altLang="zh-CN" sz="2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destinations</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in the province.”</a:t>
            </a:r>
            <a:endPar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While many visitors have never been to a farm at all, 52. </a:t>
            </a:r>
            <a:r>
              <a:rPr lang="en-US" altLang="zh-CN" sz="2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let alone </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a sunflower farm, the unique setting allows them to 53. </a:t>
            </a:r>
            <a:r>
              <a:rPr lang="en-US" altLang="zh-CN" sz="2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leave</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the city for a while, breathe in the fresh air, gain a newfound 54. </a:t>
            </a:r>
            <a:r>
              <a:rPr lang="en-US" altLang="zh-CN" sz="2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appreciation</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for agriculture, and maybe even 55. </a:t>
            </a:r>
            <a:r>
              <a:rPr lang="en-US" altLang="zh-CN" sz="2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reconnect</a:t>
            </a:r>
            <a:r>
              <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with their farming roots and what they may have taken for granted for too long.</a:t>
            </a:r>
            <a:endPar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endParaRPr lang="en-US" altLang="zh-C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p:txBody>
      </p:sp>
      <p:sp>
        <p:nvSpPr>
          <p:cNvPr id="31" name="矩形 30"/>
          <p:cNvSpPr/>
          <p:nvPr/>
        </p:nvSpPr>
        <p:spPr>
          <a:xfrm>
            <a:off x="92765" y="6534320"/>
            <a:ext cx="821635" cy="32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zh-CN" altLang="en-US" sz="2400" dirty="0">
              <a:solidFill>
                <a:schemeClr val="bg1"/>
              </a:solidFill>
              <a:latin typeface="+mj-lt"/>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00"/>
                                        <p:tgtEl>
                                          <p:spTgt spid="1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down)">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500"/>
                                        <p:tgtEl>
                                          <p:spTgt spid="22"/>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down)">
                                      <p:cBhvr>
                                        <p:cTn id="76" dur="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down)">
                                      <p:cBhvr>
                                        <p:cTn id="81" dur="500"/>
                                        <p:tgtEl>
                                          <p:spTgt spid="20"/>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down)">
                                      <p:cBhvr>
                                        <p:cTn id="84" dur="500"/>
                                        <p:tgtEl>
                                          <p:spTgt spid="2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down)">
                                      <p:cBhvr>
                                        <p:cTn id="89" dur="500"/>
                                        <p:tgtEl>
                                          <p:spTgt spid="25"/>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down)">
                                      <p:cBhvr>
                                        <p:cTn id="92" dur="500"/>
                                        <p:tgtEl>
                                          <p:spTgt spid="26"/>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wipe(down)">
                                      <p:cBhvr>
                                        <p:cTn id="9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3333393" y="2300977"/>
            <a:ext cx="5864715" cy="2170686"/>
          </a:xfrm>
          <a:prstGeom prst="roundRect">
            <a:avLst>
              <a:gd name="adj" fmla="val 11346"/>
            </a:avLst>
          </a:prstGeom>
          <a:solidFill>
            <a:schemeClr val="bg1"/>
          </a:soli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 name="TextBox 71"/>
          <p:cNvSpPr txBox="1"/>
          <p:nvPr/>
        </p:nvSpPr>
        <p:spPr>
          <a:xfrm>
            <a:off x="4400193" y="3070358"/>
            <a:ext cx="3777343" cy="707886"/>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Par3 </a:t>
            </a:r>
            <a:r>
              <a:rPr kumimoji="0" lang="zh-CN" altLang="en-US" sz="4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备考启发</a:t>
            </a:r>
            <a:endParaRPr kumimoji="0" lang="zh-CN" altLang="zh-CN" sz="4000" b="0" i="0" u="none" strike="noStrike" kern="1200" cap="none" spc="0" normalizeH="0" baseline="0" noProof="0" dirty="0">
              <a:ln>
                <a:noFill/>
              </a:ln>
              <a:solidFill>
                <a:prstClr val="black"/>
              </a:solidFill>
              <a:effectLst/>
              <a:uLnTx/>
              <a:uFillTx/>
              <a:latin typeface="Quicksand"/>
              <a:cs typeface="+mn-cs"/>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9561" y="1165893"/>
            <a:ext cx="11547577" cy="5600508"/>
          </a:xfrm>
          <a:prstGeom prst="rect">
            <a:avLst/>
          </a:prstGeom>
          <a:solidFill>
            <a:schemeClr val="bg1"/>
          </a:solidFill>
        </p:spPr>
        <p:txBody>
          <a:bodyPr wrap="square">
            <a:spAutoFit/>
          </a:bodyPr>
          <a:lstStyle/>
          <a:p>
            <a:pPr>
              <a:lnSpc>
                <a:spcPct val="120000"/>
              </a:lnSpc>
            </a:pPr>
            <a:r>
              <a:rPr lang="zh-CN" altLang="en-US" sz="2000" dirty="0">
                <a:latin typeface="微软雅黑" panose="020B0503020204020204" pitchFamily="34" charset="-122"/>
                <a:ea typeface="微软雅黑" panose="020B0503020204020204" pitchFamily="34" charset="-122"/>
              </a:rPr>
              <a:t>         这篇完形填空以 </a:t>
            </a:r>
            <a:r>
              <a:rPr lang="en-US" altLang="zh-CN" sz="2000" dirty="0">
                <a:latin typeface="微软雅黑" panose="020B0503020204020204" pitchFamily="34" charset="-122"/>
                <a:ea typeface="微软雅黑" panose="020B0503020204020204" pitchFamily="34" charset="-122"/>
              </a:rPr>
              <a:t>Ursula </a:t>
            </a:r>
            <a:r>
              <a:rPr lang="zh-CN" altLang="en-US" sz="2000" dirty="0">
                <a:latin typeface="微软雅黑" panose="020B0503020204020204" pitchFamily="34" charset="-122"/>
                <a:ea typeface="微软雅黑" panose="020B0503020204020204" pitchFamily="34" charset="-122"/>
              </a:rPr>
              <a:t>返乡创业、打造向日葵农场的故事为载体，重点考查了词汇复现、语境逻辑、语篇理解等核心能力，非常贴合高考完形 “重语篇、轻孤立” 的命题趋势。结合其考点，备考建议如下：</a:t>
            </a:r>
            <a:endParaRPr lang="zh-CN" altLang="en-US" sz="2000" dirty="0">
              <a:latin typeface="微软雅黑" panose="020B0503020204020204" pitchFamily="34" charset="-122"/>
              <a:ea typeface="微软雅黑" panose="020B0503020204020204" pitchFamily="34" charset="-122"/>
            </a:endParaRPr>
          </a:p>
          <a:p>
            <a:pPr>
              <a:lnSpc>
                <a:spcPct val="120000"/>
              </a:lnSpc>
            </a:pPr>
            <a:r>
              <a:rPr lang="zh-CN" altLang="en-US" sz="2000" b="1" dirty="0">
                <a:latin typeface="微软雅黑" panose="020B0503020204020204" pitchFamily="34" charset="-122"/>
                <a:ea typeface="微软雅黑" panose="020B0503020204020204" pitchFamily="34" charset="-122"/>
              </a:rPr>
              <a:t>一、聚焦词汇复现，夯实核心考点</a:t>
            </a:r>
            <a:endParaRPr lang="zh-CN" altLang="en-US" sz="2000" b="1" dirty="0">
              <a:latin typeface="微软雅黑" panose="020B0503020204020204" pitchFamily="34" charset="-122"/>
              <a:ea typeface="微软雅黑" panose="020B0503020204020204" pitchFamily="34" charset="-122"/>
            </a:endParaRPr>
          </a:p>
          <a:p>
            <a:pPr>
              <a:lnSpc>
                <a:spcPct val="120000"/>
              </a:lnSpc>
            </a:pPr>
            <a:r>
              <a:rPr lang="zh-CN" altLang="en-US" sz="2000" dirty="0">
                <a:latin typeface="微软雅黑" panose="020B0503020204020204" pitchFamily="34" charset="-122"/>
                <a:ea typeface="微软雅黑" panose="020B0503020204020204" pitchFamily="34" charset="-122"/>
              </a:rPr>
              <a:t>  原词复现、同根词复现、语义关联复现是高考完形的高频考点。备考时将真题中出现的复现词对、复现句进行分类整理。训练时，有意识地圈画文中的复现线索。</a:t>
            </a:r>
            <a:endParaRPr lang="zh-CN" altLang="en-US" sz="2000" dirty="0">
              <a:latin typeface="微软雅黑" panose="020B0503020204020204" pitchFamily="34" charset="-122"/>
              <a:ea typeface="微软雅黑" panose="020B0503020204020204" pitchFamily="34" charset="-122"/>
            </a:endParaRPr>
          </a:p>
          <a:p>
            <a:pPr>
              <a:lnSpc>
                <a:spcPct val="120000"/>
              </a:lnSpc>
            </a:pPr>
            <a:r>
              <a:rPr lang="zh-CN" altLang="en-US" sz="2000" b="1" dirty="0">
                <a:latin typeface="微软雅黑" panose="020B0503020204020204" pitchFamily="34" charset="-122"/>
                <a:ea typeface="微软雅黑" panose="020B0503020204020204" pitchFamily="34" charset="-122"/>
              </a:rPr>
              <a:t>二、强化语境逻辑，突破解题关键</a:t>
            </a:r>
            <a:endParaRPr lang="zh-CN" altLang="en-US" sz="2000" b="1" dirty="0">
              <a:latin typeface="微软雅黑" panose="020B0503020204020204" pitchFamily="34" charset="-122"/>
              <a:ea typeface="微软雅黑" panose="020B0503020204020204" pitchFamily="34" charset="-122"/>
            </a:endParaRPr>
          </a:p>
          <a:p>
            <a:pPr>
              <a:lnSpc>
                <a:spcPct val="120000"/>
              </a:lnSpc>
            </a:pPr>
            <a:r>
              <a:rPr lang="zh-CN" altLang="en-US" sz="2000" dirty="0">
                <a:latin typeface="微软雅黑" panose="020B0503020204020204" pitchFamily="34" charset="-122"/>
                <a:ea typeface="微软雅黑" panose="020B0503020204020204" pitchFamily="34" charset="-122"/>
              </a:rPr>
              <a:t>  训练时，关注逻辑连接词，重点分析逻辑连接词前后的语义关系，培养 “逻辑先行” 的思维。</a:t>
            </a:r>
            <a:endParaRPr lang="zh-CN" altLang="en-US" sz="2000" dirty="0">
              <a:latin typeface="微软雅黑" panose="020B0503020204020204" pitchFamily="34" charset="-122"/>
              <a:ea typeface="微软雅黑" panose="020B0503020204020204" pitchFamily="34" charset="-122"/>
            </a:endParaRPr>
          </a:p>
          <a:p>
            <a:pPr>
              <a:lnSpc>
                <a:spcPct val="120000"/>
              </a:lnSpc>
            </a:pPr>
            <a:r>
              <a:rPr lang="zh-CN" altLang="en-US" sz="2000" b="1" dirty="0">
                <a:latin typeface="微软雅黑" panose="020B0503020204020204" pitchFamily="34" charset="-122"/>
                <a:ea typeface="微软雅黑" panose="020B0503020204020204" pitchFamily="34" charset="-122"/>
              </a:rPr>
              <a:t>三、精做真题，总结命题规律</a:t>
            </a:r>
            <a:endParaRPr lang="zh-CN" altLang="en-US" sz="2000" b="1" dirty="0">
              <a:latin typeface="微软雅黑" panose="020B0503020204020204" pitchFamily="34" charset="-122"/>
              <a:ea typeface="微软雅黑" panose="020B0503020204020204" pitchFamily="34" charset="-122"/>
            </a:endParaRPr>
          </a:p>
          <a:p>
            <a:pPr>
              <a:lnSpc>
                <a:spcPct val="120000"/>
              </a:lnSpc>
            </a:pPr>
            <a:r>
              <a:rPr lang="zh-CN" altLang="en-US" sz="2000" dirty="0">
                <a:latin typeface="微软雅黑" panose="020B0503020204020204" pitchFamily="34" charset="-122"/>
                <a:ea typeface="微软雅黑" panose="020B0503020204020204" pitchFamily="34" charset="-122"/>
              </a:rPr>
              <a:t>  优先使用近年高考全国卷和新高考卷的完形真题，精做精读。建立错题档案，按 “词汇不熟、逻辑判断失误、语境理解偏差” 等类型整理错题。 定期复盘，针对薄弱点进行专项训练。</a:t>
            </a:r>
            <a:endParaRPr lang="zh-CN" altLang="en-US" sz="2000" dirty="0">
              <a:latin typeface="微软雅黑" panose="020B0503020204020204" pitchFamily="34" charset="-122"/>
              <a:ea typeface="微软雅黑" panose="020B0503020204020204" pitchFamily="34" charset="-122"/>
            </a:endParaRPr>
          </a:p>
          <a:p>
            <a:pPr>
              <a:lnSpc>
                <a:spcPct val="120000"/>
              </a:lnSpc>
            </a:pPr>
            <a:r>
              <a:rPr lang="zh-CN" altLang="en-US" sz="2000" b="1" dirty="0">
                <a:latin typeface="微软雅黑" panose="020B0503020204020204" pitchFamily="34" charset="-122"/>
                <a:ea typeface="微软雅黑" panose="020B0503020204020204" pitchFamily="34" charset="-122"/>
              </a:rPr>
              <a:t>四、拓展语料，提升语篇敏感度</a:t>
            </a:r>
            <a:endParaRPr lang="en-US" altLang="zh-CN" sz="2000" b="1" dirty="0">
              <a:latin typeface="微软雅黑" panose="020B0503020204020204" pitchFamily="34" charset="-122"/>
              <a:ea typeface="微软雅黑" panose="020B0503020204020204" pitchFamily="34" charset="-122"/>
            </a:endParaRPr>
          </a:p>
          <a:p>
            <a:pPr>
              <a:lnSpc>
                <a:spcPct val="120000"/>
              </a:lnSpc>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选择关于个人成长、创业故事、乡村振兴等主题的记叙文和夹叙夹议文，熟悉这类文章的叙事结构和情感表达。积累如</a:t>
            </a:r>
            <a:r>
              <a:rPr lang="en-US" altLang="zh-CN" sz="2000" dirty="0">
                <a:latin typeface="微软雅黑" panose="020B0503020204020204" pitchFamily="34" charset="-122"/>
                <a:ea typeface="微软雅黑" panose="020B0503020204020204" pitchFamily="34" charset="-122"/>
              </a:rPr>
              <a:t>take root</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green light</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rose to fame</a:t>
            </a:r>
            <a:r>
              <a:rPr lang="zh-CN" altLang="en-US" sz="2000" dirty="0">
                <a:latin typeface="微软雅黑" panose="020B0503020204020204" pitchFamily="34" charset="-122"/>
                <a:ea typeface="微软雅黑" panose="020B0503020204020204" pitchFamily="34" charset="-122"/>
              </a:rPr>
              <a:t>等在语境中具有特殊含义的短语，提升对地道表达的敏感度。</a:t>
            </a:r>
            <a:endParaRPr lang="zh-CN" altLang="en-US" sz="20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0" y="199668"/>
            <a:ext cx="3352800" cy="738305"/>
            <a:chOff x="312997" y="480210"/>
            <a:chExt cx="4030259" cy="738305"/>
          </a:xfrm>
        </p:grpSpPr>
        <p:sp>
          <p:nvSpPr>
            <p:cNvPr id="4"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sp>
          <p:nvSpPr>
            <p:cNvPr id="5" name="等腰三角形 4"/>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grpSp>
      <p:sp>
        <p:nvSpPr>
          <p:cNvPr id="6" name="TextBox 8"/>
          <p:cNvSpPr txBox="1"/>
          <p:nvPr/>
        </p:nvSpPr>
        <p:spPr>
          <a:xfrm>
            <a:off x="128577" y="347584"/>
            <a:ext cx="2794732" cy="523220"/>
          </a:xfrm>
          <a:prstGeom prst="rect">
            <a:avLst/>
          </a:prstGeom>
          <a:noFill/>
          <a:ln>
            <a:noFill/>
          </a:ln>
        </p:spPr>
        <p:txBody>
          <a:bodyPr wrap="square" rtlCol="0">
            <a:spAutoFit/>
          </a:bodyPr>
          <a:lstStyle/>
          <a:p>
            <a:pPr algn="just">
              <a:spcBef>
                <a:spcPct val="0"/>
              </a:spcBef>
            </a:pPr>
            <a:r>
              <a:rPr lang="en-US" altLang="zh-CN" sz="2800" b="1" kern="0" dirty="0">
                <a:ea typeface="微软雅黑" panose="020B0503020204020204" pitchFamily="34" charset="-122"/>
                <a:cs typeface="+mn-ea"/>
                <a:sym typeface="+mn-lt"/>
              </a:rPr>
              <a:t>01</a:t>
            </a:r>
            <a:r>
              <a:rPr lang="zh-CN" altLang="en-US" sz="2800" b="1" kern="0" dirty="0">
                <a:ea typeface="微软雅黑" panose="020B0503020204020204" pitchFamily="34" charset="-122"/>
                <a:cs typeface="+mn-ea"/>
                <a:sym typeface="+mn-lt"/>
              </a:rPr>
              <a:t>备考建议</a:t>
            </a:r>
            <a:endParaRPr lang="en-US" altLang="zh-CN" sz="2800" b="1" kern="0" dirty="0">
              <a:ea typeface="微软雅黑" panose="020B0503020204020204" pitchFamily="34" charset="-122"/>
              <a:cs typeface="+mn-ea"/>
              <a:sym typeface="+mn-lt"/>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99668"/>
            <a:ext cx="3352800" cy="738305"/>
            <a:chOff x="312997" y="480210"/>
            <a:chExt cx="4030259" cy="738305"/>
          </a:xfrm>
        </p:grpSpPr>
        <p:sp>
          <p:nvSpPr>
            <p:cNvPr id="4"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sp>
          <p:nvSpPr>
            <p:cNvPr id="5" name="等腰三角形 4"/>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grpSp>
      <p:sp>
        <p:nvSpPr>
          <p:cNvPr id="6" name="TextBox 8"/>
          <p:cNvSpPr txBox="1"/>
          <p:nvPr/>
        </p:nvSpPr>
        <p:spPr>
          <a:xfrm>
            <a:off x="128577" y="347584"/>
            <a:ext cx="2794732" cy="523220"/>
          </a:xfrm>
          <a:prstGeom prst="rect">
            <a:avLst/>
          </a:prstGeom>
          <a:noFill/>
          <a:ln>
            <a:noFill/>
          </a:ln>
        </p:spPr>
        <p:txBody>
          <a:bodyPr wrap="square" rtlCol="0">
            <a:spAutoFit/>
          </a:bodyPr>
          <a:lstStyle/>
          <a:p>
            <a:pPr algn="just">
              <a:spcBef>
                <a:spcPct val="0"/>
              </a:spcBef>
            </a:pPr>
            <a:r>
              <a:rPr lang="en-US" altLang="zh-CN" sz="2800" b="1" kern="0" dirty="0">
                <a:ea typeface="微软雅黑" panose="020B0503020204020204" pitchFamily="34" charset="-122"/>
                <a:cs typeface="+mn-ea"/>
                <a:sym typeface="+mn-lt"/>
              </a:rPr>
              <a:t>02</a:t>
            </a:r>
            <a:r>
              <a:rPr lang="zh-CN" altLang="en-US" sz="2800" b="1" kern="0" dirty="0">
                <a:ea typeface="微软雅黑" panose="020B0503020204020204" pitchFamily="34" charset="-122"/>
                <a:cs typeface="+mn-ea"/>
                <a:sym typeface="+mn-lt"/>
              </a:rPr>
              <a:t>语言积累</a:t>
            </a:r>
            <a:endParaRPr lang="en-US" altLang="zh-CN" sz="2800" b="1" kern="0" dirty="0">
              <a:ea typeface="微软雅黑" panose="020B0503020204020204" pitchFamily="34" charset="-122"/>
              <a:cs typeface="+mn-ea"/>
              <a:sym typeface="+mn-lt"/>
            </a:endParaRPr>
          </a:p>
        </p:txBody>
      </p:sp>
      <p:sp>
        <p:nvSpPr>
          <p:cNvPr id="7" name="文本框 6"/>
          <p:cNvSpPr txBox="1"/>
          <p:nvPr/>
        </p:nvSpPr>
        <p:spPr>
          <a:xfrm>
            <a:off x="243145" y="963127"/>
            <a:ext cx="11713629" cy="4276684"/>
          </a:xfrm>
          <a:prstGeom prst="rect">
            <a:avLst/>
          </a:prstGeom>
          <a:solidFill>
            <a:schemeClr val="bg1"/>
          </a:solidFill>
        </p:spPr>
        <p:txBody>
          <a:bodyPr wrap="square">
            <a:spAutoFit/>
          </a:bodyPr>
          <a:lstStyle/>
          <a:p>
            <a:pPr>
              <a:lnSpc>
                <a:spcPct val="120000"/>
              </a:lnSpc>
            </a:pPr>
            <a:r>
              <a:rPr lang="en-US" altLang="zh-CN" sz="2000" b="1" dirty="0">
                <a:latin typeface="Calibri" panose="020F0502020204030204" pitchFamily="34" charset="0"/>
                <a:ea typeface="Calibri" panose="020F0502020204030204" pitchFamily="34" charset="0"/>
                <a:cs typeface="Calibri" panose="020F0502020204030204" pitchFamily="34" charset="0"/>
              </a:rPr>
              <a:t>1. </a:t>
            </a:r>
            <a:r>
              <a:rPr lang="en-US" altLang="zh-CN" sz="2400" b="1" i="1" dirty="0">
                <a:latin typeface="Calibri" panose="020F0502020204030204" pitchFamily="34" charset="0"/>
                <a:ea typeface="Calibri" panose="020F0502020204030204" pitchFamily="34" charset="0"/>
                <a:cs typeface="Calibri" panose="020F0502020204030204" pitchFamily="34" charset="0"/>
              </a:rPr>
              <a:t>pursue a career                         	</a:t>
            </a:r>
            <a:r>
              <a:rPr lang="zh-CN" altLang="en-US" sz="2000" dirty="0">
                <a:latin typeface="Calibri" panose="020F0502020204030204" pitchFamily="34" charset="0"/>
                <a:ea typeface="微软雅黑" panose="020B0503020204020204" pitchFamily="34" charset="-122"/>
                <a:cs typeface="Calibri" panose="020F0502020204030204" pitchFamily="34" charset="0"/>
              </a:rPr>
              <a:t>追求事业 </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zh-CN" altLang="en-US" sz="2000" dirty="0">
                <a:latin typeface="Calibri" panose="020F0502020204030204" pitchFamily="34" charset="0"/>
                <a:ea typeface="微软雅黑" panose="020B0503020204020204" pitchFamily="34" charset="-122"/>
                <a:cs typeface="Calibri" panose="020F0502020204030204" pitchFamily="34" charset="0"/>
              </a:rPr>
              <a:t>从事职业</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a:p>
            <a:pPr>
              <a:lnSpc>
                <a:spcPct val="120000"/>
              </a:lnSpc>
            </a:pPr>
            <a:r>
              <a:rPr lang="en-US" altLang="zh-CN" sz="2000" b="1" dirty="0">
                <a:latin typeface="Calibri" panose="020F0502020204030204" pitchFamily="34" charset="0"/>
                <a:ea typeface="Calibri" panose="020F0502020204030204" pitchFamily="34" charset="0"/>
                <a:cs typeface="Calibri" panose="020F0502020204030204" pitchFamily="34" charset="0"/>
              </a:rPr>
              <a:t>2. </a:t>
            </a:r>
            <a:r>
              <a:rPr lang="en-US" altLang="zh-CN" sz="2400" b="1" i="1" dirty="0">
                <a:latin typeface="Calibri" panose="020F0502020204030204" pitchFamily="34" charset="0"/>
                <a:ea typeface="Calibri" panose="020F0502020204030204" pitchFamily="34" charset="0"/>
                <a:cs typeface="Calibri" panose="020F0502020204030204" pitchFamily="34" charset="0"/>
              </a:rPr>
              <a:t>take root                                    	</a:t>
            </a:r>
            <a:r>
              <a:rPr lang="zh-CN" altLang="en-US" sz="2000" dirty="0">
                <a:latin typeface="Calibri" panose="020F0502020204030204" pitchFamily="34" charset="0"/>
                <a:ea typeface="微软雅黑" panose="020B0503020204020204" pitchFamily="34" charset="-122"/>
                <a:cs typeface="Calibri" panose="020F0502020204030204" pitchFamily="34" charset="0"/>
              </a:rPr>
              <a:t>生根；深入人心；开始发展</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a:p>
            <a:pPr>
              <a:lnSpc>
                <a:spcPct val="120000"/>
              </a:lnSpc>
            </a:pPr>
            <a:r>
              <a:rPr lang="en-US" altLang="zh-CN" sz="2000" b="1" dirty="0">
                <a:latin typeface="Calibri" panose="020F0502020204030204" pitchFamily="34" charset="0"/>
                <a:ea typeface="Calibri" panose="020F0502020204030204" pitchFamily="34" charset="0"/>
                <a:cs typeface="Calibri" panose="020F0502020204030204" pitchFamily="34" charset="0"/>
              </a:rPr>
              <a:t>3. </a:t>
            </a:r>
            <a:r>
              <a:rPr lang="en-US" altLang="zh-CN" sz="2400" b="1" i="1" dirty="0">
                <a:latin typeface="Calibri" panose="020F0502020204030204" pitchFamily="34" charset="0"/>
                <a:ea typeface="Calibri" panose="020F0502020204030204" pitchFamily="34" charset="0"/>
                <a:cs typeface="Calibri" panose="020F0502020204030204" pitchFamily="34" charset="0"/>
              </a:rPr>
              <a:t>get the green light                    	</a:t>
            </a:r>
            <a:r>
              <a:rPr lang="zh-CN" altLang="en-US" sz="2000" dirty="0">
                <a:latin typeface="Calibri" panose="020F0502020204030204" pitchFamily="34" charset="0"/>
                <a:ea typeface="微软雅黑" panose="020B0503020204020204" pitchFamily="34" charset="-122"/>
                <a:cs typeface="Calibri" panose="020F0502020204030204" pitchFamily="34" charset="0"/>
              </a:rPr>
              <a:t>获得许可 </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zh-CN" altLang="en-US" sz="2000" dirty="0">
                <a:latin typeface="Calibri" panose="020F0502020204030204" pitchFamily="34" charset="0"/>
                <a:ea typeface="微软雅黑" panose="020B0503020204020204" pitchFamily="34" charset="-122"/>
                <a:cs typeface="Calibri" panose="020F0502020204030204" pitchFamily="34" charset="0"/>
              </a:rPr>
              <a:t>得到批准</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a:p>
            <a:pPr>
              <a:lnSpc>
                <a:spcPct val="120000"/>
              </a:lnSpc>
            </a:pPr>
            <a:r>
              <a:rPr lang="en-US" altLang="zh-CN" sz="2000" b="1" dirty="0">
                <a:latin typeface="Calibri" panose="020F0502020204030204" pitchFamily="34" charset="0"/>
                <a:ea typeface="Calibri" panose="020F0502020204030204" pitchFamily="34" charset="0"/>
                <a:cs typeface="Calibri" panose="020F0502020204030204" pitchFamily="34" charset="0"/>
              </a:rPr>
              <a:t>4. </a:t>
            </a:r>
            <a:r>
              <a:rPr lang="en-US" altLang="zh-CN" sz="2400" b="1" i="1" dirty="0">
                <a:latin typeface="Calibri" panose="020F0502020204030204" pitchFamily="34" charset="0"/>
                <a:ea typeface="Calibri" panose="020F0502020204030204" pitchFamily="34" charset="0"/>
                <a:cs typeface="Calibri" panose="020F0502020204030204" pitchFamily="34" charset="0"/>
              </a:rPr>
              <a:t>rise to fame                                	</a:t>
            </a:r>
            <a:r>
              <a:rPr lang="zh-CN" altLang="en-US" sz="2000" dirty="0">
                <a:latin typeface="Calibri" panose="020F0502020204030204" pitchFamily="34" charset="0"/>
                <a:ea typeface="微软雅黑" panose="020B0503020204020204" pitchFamily="34" charset="-122"/>
                <a:cs typeface="Calibri" panose="020F0502020204030204" pitchFamily="34" charset="0"/>
              </a:rPr>
              <a:t>声名鹊起 </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zh-CN" altLang="en-US" sz="2000" dirty="0">
                <a:latin typeface="Calibri" panose="020F0502020204030204" pitchFamily="34" charset="0"/>
                <a:ea typeface="微软雅黑" panose="020B0503020204020204" pitchFamily="34" charset="-122"/>
                <a:cs typeface="Calibri" panose="020F0502020204030204" pitchFamily="34" charset="0"/>
              </a:rPr>
              <a:t>一举成名</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a:p>
            <a:pPr>
              <a:lnSpc>
                <a:spcPct val="120000"/>
              </a:lnSpc>
            </a:pPr>
            <a:r>
              <a:rPr lang="en-US" altLang="zh-CN" sz="2000" b="1" dirty="0">
                <a:latin typeface="Calibri" panose="020F0502020204030204" pitchFamily="34" charset="0"/>
                <a:ea typeface="Calibri" panose="020F0502020204030204" pitchFamily="34" charset="0"/>
                <a:cs typeface="Calibri" panose="020F0502020204030204" pitchFamily="34" charset="0"/>
              </a:rPr>
              <a:t>5. </a:t>
            </a:r>
            <a:r>
              <a:rPr lang="en-US" altLang="zh-CN" sz="2400" b="1" i="1" dirty="0">
                <a:latin typeface="Calibri" panose="020F0502020204030204" pitchFamily="34" charset="0"/>
                <a:ea typeface="Calibri" panose="020F0502020204030204" pitchFamily="34" charset="0"/>
                <a:cs typeface="Calibri" panose="020F0502020204030204" pitchFamily="34" charset="0"/>
              </a:rPr>
              <a:t>sought-after</a:t>
            </a:r>
            <a:r>
              <a:rPr lang="en-US" altLang="zh-CN" sz="2000" b="1" dirty="0">
                <a:latin typeface="Calibri" panose="020F0502020204030204" pitchFamily="34" charset="0"/>
                <a:ea typeface="Calibri" panose="020F0502020204030204" pitchFamily="34" charset="0"/>
                <a:cs typeface="Calibri" panose="020F0502020204030204" pitchFamily="34" charset="0"/>
              </a:rPr>
              <a:t>                               		</a:t>
            </a:r>
            <a:r>
              <a:rPr lang="zh-CN" altLang="en-US" sz="2000" dirty="0">
                <a:latin typeface="Calibri" panose="020F0502020204030204" pitchFamily="34" charset="0"/>
                <a:ea typeface="微软雅黑" panose="020B0503020204020204" pitchFamily="34" charset="-122"/>
                <a:cs typeface="Calibri" panose="020F0502020204030204" pitchFamily="34" charset="0"/>
              </a:rPr>
              <a:t>受欢迎的；广受欢迎的；抢手的</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a:p>
            <a:pPr>
              <a:lnSpc>
                <a:spcPct val="120000"/>
              </a:lnSpc>
            </a:pPr>
            <a:r>
              <a:rPr lang="en-US" altLang="zh-CN" sz="2000" b="1" dirty="0">
                <a:latin typeface="Calibri" panose="020F0502020204030204" pitchFamily="34" charset="0"/>
                <a:ea typeface="Calibri" panose="020F0502020204030204" pitchFamily="34" charset="0"/>
                <a:cs typeface="Calibri" panose="020F0502020204030204" pitchFamily="34" charset="0"/>
              </a:rPr>
              <a:t>6. </a:t>
            </a:r>
            <a:r>
              <a:rPr lang="en-US" altLang="zh-CN" sz="2400" b="1" i="1" dirty="0">
                <a:latin typeface="Calibri" panose="020F0502020204030204" pitchFamily="34" charset="0"/>
                <a:ea typeface="Calibri" panose="020F0502020204030204" pitchFamily="34" charset="0"/>
                <a:cs typeface="Calibri" panose="020F0502020204030204" pitchFamily="34" charset="0"/>
              </a:rPr>
              <a:t>let alone                                      	</a:t>
            </a:r>
            <a:r>
              <a:rPr lang="zh-CN" altLang="en-US" sz="2000" dirty="0">
                <a:latin typeface="Calibri" panose="020F0502020204030204" pitchFamily="34" charset="0"/>
                <a:ea typeface="微软雅黑" panose="020B0503020204020204" pitchFamily="34" charset="-122"/>
                <a:cs typeface="Calibri" panose="020F0502020204030204" pitchFamily="34" charset="0"/>
              </a:rPr>
              <a:t>更不用说；更别提</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a:p>
            <a:pPr>
              <a:lnSpc>
                <a:spcPct val="120000"/>
              </a:lnSpc>
            </a:pPr>
            <a:r>
              <a:rPr lang="en-US" altLang="zh-CN" sz="2000" b="1" dirty="0">
                <a:latin typeface="Calibri" panose="020F0502020204030204" pitchFamily="34" charset="0"/>
                <a:ea typeface="Calibri" panose="020F0502020204030204" pitchFamily="34" charset="0"/>
                <a:cs typeface="Calibri" panose="020F0502020204030204" pitchFamily="34" charset="0"/>
              </a:rPr>
              <a:t>7. </a:t>
            </a:r>
            <a:r>
              <a:rPr lang="en-US" altLang="zh-CN" sz="2400" b="1" i="1" dirty="0">
                <a:latin typeface="Calibri" panose="020F0502020204030204" pitchFamily="34" charset="0"/>
                <a:ea typeface="Calibri" panose="020F0502020204030204" pitchFamily="34" charset="0"/>
                <a:cs typeface="Calibri" panose="020F0502020204030204" pitchFamily="34" charset="0"/>
              </a:rPr>
              <a:t>reconnect with one’s roots       	</a:t>
            </a:r>
            <a:r>
              <a:rPr lang="zh-CN" altLang="en-US" sz="2000" dirty="0">
                <a:latin typeface="Calibri" panose="020F0502020204030204" pitchFamily="34" charset="0"/>
                <a:ea typeface="微软雅黑" panose="020B0503020204020204" pitchFamily="34" charset="-122"/>
                <a:cs typeface="Calibri" panose="020F0502020204030204" pitchFamily="34" charset="0"/>
              </a:rPr>
              <a:t>重新与自己的根 </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zh-CN" altLang="en-US" sz="2000" dirty="0">
                <a:latin typeface="Calibri" panose="020F0502020204030204" pitchFamily="34" charset="0"/>
                <a:ea typeface="微软雅黑" panose="020B0503020204020204" pitchFamily="34" charset="-122"/>
                <a:cs typeface="Calibri" panose="020F0502020204030204" pitchFamily="34" charset="0"/>
              </a:rPr>
              <a:t>本源建立联系</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a:p>
            <a:pPr>
              <a:lnSpc>
                <a:spcPct val="120000"/>
              </a:lnSpc>
            </a:pPr>
            <a:r>
              <a:rPr lang="en-US" altLang="zh-CN" sz="2000" b="1" dirty="0">
                <a:latin typeface="Calibri" panose="020F0502020204030204" pitchFamily="34" charset="0"/>
                <a:ea typeface="Calibri" panose="020F0502020204030204" pitchFamily="34" charset="0"/>
                <a:cs typeface="Calibri" panose="020F0502020204030204" pitchFamily="34" charset="0"/>
              </a:rPr>
              <a:t>8. </a:t>
            </a:r>
            <a:r>
              <a:rPr lang="zh-CN" altLang="en-US" sz="2000" dirty="0">
                <a:latin typeface="Calibri" panose="020F0502020204030204" pitchFamily="34" charset="0"/>
                <a:ea typeface="微软雅黑" panose="020B0503020204020204" pitchFamily="34" charset="-122"/>
                <a:cs typeface="Calibri" panose="020F0502020204030204" pitchFamily="34" charset="0"/>
              </a:rPr>
              <a:t>对比强调句</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zh-CN" altLang="en-US" sz="2000" dirty="0">
                <a:latin typeface="Calibri" panose="020F0502020204030204" pitchFamily="34" charset="0"/>
                <a:ea typeface="微软雅黑" panose="020B0503020204020204" pitchFamily="34" charset="-122"/>
                <a:cs typeface="Calibri" panose="020F0502020204030204" pitchFamily="34" charset="0"/>
              </a:rPr>
              <a:t>虽然许多游客根本从未去过农场，更不用说向日葵农场了，但这个独特的环境让他们可以暂时离开城市，在清新的空气中呼吸，对农业产生新的欣赏，甚至可能重新与他们的农耕根源以及那些他们可能认为理所当然太久的东西建立联系。</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2" name="5"/>
          <p:cNvSpPr>
            <a:spLocks noChangeArrowheads="1"/>
          </p:cNvSpPr>
          <p:nvPr/>
        </p:nvSpPr>
        <p:spPr bwMode="auto">
          <a:xfrm>
            <a:off x="168339" y="5506279"/>
            <a:ext cx="11609530" cy="123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indent="457200" algn="just" defTabSz="685800" latinLnBrk="0">
              <a:lnSpc>
                <a:spcPct val="100000"/>
              </a:lnSpc>
              <a:spcBef>
                <a:spcPct val="0"/>
              </a:spcBef>
              <a:buFontTx/>
              <a:buNone/>
            </a:pPr>
            <a:r>
              <a:rPr lang="en-US" altLang="zh-CN" sz="2400" b="1" i="1" dirty="0">
                <a:solidFill>
                  <a:prstClr val="black"/>
                </a:solidFill>
                <a:ea typeface="Calibri" panose="020F0502020204030204" pitchFamily="34" charset="0"/>
                <a:cs typeface="Calibri" panose="020F0502020204030204" pitchFamily="34" charset="0"/>
                <a:sym typeface="+mn-lt"/>
              </a:rPr>
              <a:t>While many visitors have never been to a farm at all, let alone a sunflower farm, the unique setting allows them to leave the city for a while, breathe in the fresh air, gain a new-found appreciation for agriculture, and maybe even reconnect with their farming roots and what they may have taken for granted for too long.</a:t>
            </a:r>
            <a:endParaRPr lang="en-US" altLang="zh-CN" sz="2400" b="1" i="1" dirty="0">
              <a:solidFill>
                <a:prstClr val="black"/>
              </a:solidFill>
              <a:ea typeface="Calibri" panose="020F0502020204030204" pitchFamily="34" charset="0"/>
              <a:cs typeface="Calibri" panose="020F0502020204030204" pitchFamily="34" charset="0"/>
              <a:sym typeface="+mn-lt"/>
            </a:endParaRPr>
          </a:p>
          <a:p>
            <a:pPr indent="457200" algn="just" defTabSz="685800" latinLnBrk="0">
              <a:lnSpc>
                <a:spcPct val="100000"/>
              </a:lnSpc>
              <a:spcBef>
                <a:spcPct val="0"/>
              </a:spcBef>
              <a:buFontTx/>
              <a:buNone/>
            </a:pPr>
            <a:endParaRPr lang="en-US" altLang="zh-CN" sz="2400" b="1" i="1" dirty="0">
              <a:solidFill>
                <a:prstClr val="black"/>
              </a:solidFill>
              <a:ea typeface="Calibri" panose="020F0502020204030204" pitchFamily="34" charset="0"/>
              <a:cs typeface="Calibri" panose="020F0502020204030204" pitchFamily="34" charset="0"/>
              <a:sym typeface="+mn-lt"/>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378203" y="3013505"/>
            <a:ext cx="5435598" cy="830997"/>
          </a:xfrm>
          <a:prstGeom prst="rect">
            <a:avLst/>
          </a:prstGeom>
        </p:spPr>
        <p:txBody>
          <a:bodyPr wrap="square" anchor="ctr" anchorCtr="0">
            <a:spAutoFit/>
          </a:bodyPr>
          <a:lstStyle/>
          <a:p>
            <a:pPr algn="ctr"/>
            <a:r>
              <a:rPr lang="zh-CN" altLang="en-US" sz="4800" b="1" dirty="0">
                <a:solidFill>
                  <a:prstClr val="black"/>
                </a:solidFill>
                <a:latin typeface="等线" panose="02010600030101010101" charset="-122"/>
                <a:ea typeface="微软雅黑" panose="020B0503020204020204" pitchFamily="34" charset="-122"/>
              </a:rPr>
              <a:t>语法填空 分析</a:t>
            </a:r>
            <a:endParaRPr lang="ko-KR" altLang="en-US" sz="4800" dirty="0">
              <a:solidFill>
                <a:srgbClr val="252420"/>
              </a:solidFill>
              <a:latin typeface="+mj-lt"/>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3333393" y="2300977"/>
            <a:ext cx="5864715" cy="2170686"/>
          </a:xfrm>
          <a:prstGeom prst="roundRect">
            <a:avLst>
              <a:gd name="adj" fmla="val 11346"/>
            </a:avLst>
          </a:prstGeom>
          <a:solidFill>
            <a:schemeClr val="bg1"/>
          </a:soli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TextBox 71"/>
          <p:cNvSpPr txBox="1"/>
          <p:nvPr/>
        </p:nvSpPr>
        <p:spPr>
          <a:xfrm>
            <a:off x="4400193" y="3070358"/>
            <a:ext cx="3777343" cy="707886"/>
          </a:xfrm>
          <a:prstGeom prst="rect">
            <a:avLst/>
          </a:prstGeom>
          <a:noFill/>
        </p:spPr>
        <p:txBody>
          <a:bodyPr wrap="square" rtlCol="0">
            <a:spAutoFit/>
          </a:bodyPr>
          <a:lstStyle/>
          <a:p>
            <a:r>
              <a:rPr lang="en-US" altLang="zh-CN" sz="4000" b="1" dirty="0">
                <a:latin typeface="微软雅黑" panose="020B0503020204020204" pitchFamily="34" charset="-122"/>
                <a:ea typeface="微软雅黑" panose="020B0503020204020204" pitchFamily="34" charset="-122"/>
              </a:rPr>
              <a:t>Par1 </a:t>
            </a:r>
            <a:r>
              <a:rPr lang="zh-CN" altLang="en-US" sz="4000" b="1" dirty="0">
                <a:latin typeface="微软雅黑" panose="020B0503020204020204" pitchFamily="34" charset="-122"/>
                <a:ea typeface="微软雅黑" panose="020B0503020204020204" pitchFamily="34" charset="-122"/>
              </a:rPr>
              <a:t>试题评析</a:t>
            </a:r>
            <a:endParaRPr lang="zh-CN" altLang="zh-CN" sz="4000"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199668"/>
            <a:ext cx="2654708" cy="738305"/>
            <a:chOff x="312997" y="480210"/>
            <a:chExt cx="4030259" cy="738305"/>
          </a:xfrm>
        </p:grpSpPr>
        <p:sp>
          <p:nvSpPr>
            <p:cNvPr id="7"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sp>
          <p:nvSpPr>
            <p:cNvPr id="8" name="等腰三角形 7"/>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grpSp>
      <p:sp>
        <p:nvSpPr>
          <p:cNvPr id="9" name="TextBox 8"/>
          <p:cNvSpPr txBox="1"/>
          <p:nvPr/>
        </p:nvSpPr>
        <p:spPr>
          <a:xfrm>
            <a:off x="128577" y="347584"/>
            <a:ext cx="2240550" cy="523220"/>
          </a:xfrm>
          <a:prstGeom prst="rect">
            <a:avLst/>
          </a:prstGeom>
          <a:noFill/>
          <a:ln>
            <a:noFill/>
          </a:ln>
        </p:spPr>
        <p:txBody>
          <a:bodyPr wrap="square" rtlCol="0">
            <a:spAutoFit/>
          </a:bodyPr>
          <a:lstStyle/>
          <a:p>
            <a:pPr algn="just">
              <a:spcBef>
                <a:spcPct val="0"/>
              </a:spcBef>
            </a:pPr>
            <a:r>
              <a:rPr lang="en-US" altLang="zh-CN" sz="2800" b="1" kern="0" dirty="0">
                <a:ea typeface="微软雅黑" panose="020B0503020204020204" pitchFamily="34" charset="-122"/>
                <a:cs typeface="+mn-ea"/>
                <a:sym typeface="+mn-lt"/>
              </a:rPr>
              <a:t>01 </a:t>
            </a:r>
            <a:r>
              <a:rPr lang="zh-CN" altLang="en-US" sz="2800" b="1" kern="0" dirty="0">
                <a:ea typeface="微软雅黑" panose="020B0503020204020204" pitchFamily="34" charset="-122"/>
                <a:cs typeface="+mn-ea"/>
                <a:sym typeface="+mn-lt"/>
              </a:rPr>
              <a:t>原题呈现</a:t>
            </a:r>
            <a:endParaRPr lang="en-US" altLang="zh-CN" sz="2800" b="1" kern="0" dirty="0">
              <a:ea typeface="微软雅黑" panose="020B0503020204020204" pitchFamily="34" charset="-122"/>
              <a:cs typeface="+mn-ea"/>
              <a:sym typeface="+mn-lt"/>
            </a:endParaRPr>
          </a:p>
        </p:txBody>
      </p:sp>
      <p:sp>
        <p:nvSpPr>
          <p:cNvPr id="27" name="5"/>
          <p:cNvSpPr>
            <a:spLocks noChangeArrowheads="1"/>
          </p:cNvSpPr>
          <p:nvPr/>
        </p:nvSpPr>
        <p:spPr bwMode="auto">
          <a:xfrm>
            <a:off x="317426" y="1517073"/>
            <a:ext cx="9159084" cy="495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indent="457200" algn="just" defTabSz="685800" latinLnBrk="0">
              <a:lnSpc>
                <a:spcPct val="100000"/>
              </a:lnSpc>
              <a:spcBef>
                <a:spcPct val="0"/>
              </a:spcBef>
              <a:buFontTx/>
              <a:buNone/>
            </a:pPr>
            <a:r>
              <a:rPr lang="en-US" altLang="zh-C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There are few people who could find joy in waiting for a microwave</a:t>
            </a:r>
            <a:r>
              <a:rPr lang="zh-CN" alt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（微波炉）</a:t>
            </a:r>
            <a:r>
              <a:rPr lang="en-US" altLang="zh-C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56._________ (finish) heating, but my mum did it. One of my earliest memories is being held  57.  _________  her  arms,  counting  down  the  flashing  green  58.  _________ (number) together. Mum is small, but I remember feeling so high up there. She would dance us  left  and  right  around  the  kitchen,  our  eyes  59.  _________  (watch)  the microwave like it was a space rocket countdown, 60. _________ (excite) and tension building to that  final  moment:  BEEP!  The microwave had  a  loud  alarm,  but  we overshadowed that noise with  our  own  performance, tipping  our  heads back  and shouting into the air - a scream 61. _________ always ended in laughter.</a:t>
            </a:r>
            <a:endParaRPr lang="en-US" altLang="zh-C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My mum would find fun even when  completing the most boring  of tasks. I remember 62. _________ (push) in a supermarket trolley</a:t>
            </a:r>
            <a:r>
              <a:rPr lang="zh-CN" alt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（手推车）</a:t>
            </a:r>
            <a:r>
              <a:rPr lang="en-US" altLang="zh-C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over 63. _________ uneven car park ground like riding a rollercoaster. She would speed up, the wind blowing our hair back 64. _________ my tiny voice singing out, “</a:t>
            </a:r>
            <a:r>
              <a:rPr lang="en-US" altLang="zh-CN"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Weeee-eee-eee</a:t>
            </a:r>
            <a:r>
              <a:rPr lang="en-US" altLang="zh-C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a:t>
            </a:r>
            <a:endParaRPr lang="en-US" altLang="zh-C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I </a:t>
            </a:r>
            <a:r>
              <a:rPr lang="en-US" altLang="zh-CN"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realise</a:t>
            </a:r>
            <a:r>
              <a:rPr lang="en-US" altLang="zh-C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now that Mum didn’t find the joy in these tasks: she created it. Who cares if </a:t>
            </a:r>
            <a:r>
              <a:rPr lang="en-US" altLang="zh-CN"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neighbours</a:t>
            </a:r>
            <a:r>
              <a:rPr lang="en-US" altLang="zh-C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can hear you singing along to a microwave? Life is full of so many 65. _________  (seeming)  uneventful  moments,  but  we  can  turn  any  of  them  into  a celebration.</a:t>
            </a:r>
            <a:endParaRPr lang="en-US" altLang="zh-C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endParaRPr lang="en-US" altLang="zh-C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9610725" y="3429000"/>
            <a:ext cx="2581275" cy="3429000"/>
          </a:xfrm>
          <a:prstGeom prst="rect">
            <a:avLst/>
          </a:prstGeom>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438400" y="1841215"/>
            <a:ext cx="7315200" cy="2026580"/>
          </a:xfrm>
          <a:prstGeom prst="rect">
            <a:avLst/>
          </a:prstGeom>
          <a:noFill/>
          <a:effectLst/>
        </p:spPr>
        <p:txBody>
          <a:bodyPr wrap="square"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2026</a:t>
            </a:r>
            <a:r>
              <a:rPr kumimoji="0" lang="zh-CN" altLang="en-US"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a:t>
            </a:r>
            <a:r>
              <a:rPr kumimoji="0" lang="zh-CN" altLang="en-US"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r>
              <a:rPr lang="zh-CN" altLang="en-US" sz="4800" b="1" dirty="0">
                <a:solidFill>
                  <a:prstClr val="black"/>
                </a:solidFill>
                <a:latin typeface="等线" panose="02010600030101010101" charset="-122"/>
                <a:ea typeface="微软雅黑" panose="020B0503020204020204" pitchFamily="34" charset="-122"/>
              </a:rPr>
              <a:t>浙江首考 英语</a:t>
            </a:r>
            <a:endParaRPr kumimoji="0" lang="en-US" altLang="zh-CN" sz="4800" b="1" i="0" u="none" strike="noStrike" kern="1200" cap="none" spc="0" normalizeH="0" baseline="0" noProof="0" dirty="0">
              <a:ln>
                <a:noFill/>
              </a:ln>
              <a:solidFill>
                <a:prstClr val="black"/>
              </a:solidFill>
              <a:effectLst/>
              <a:uLnTx/>
              <a:uFillTx/>
              <a:latin typeface="等线" panose="02010600030101010101" charset="-122"/>
              <a:ea typeface="微软雅黑"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4000" b="1" i="0" u="none" strike="noStrike" kern="1200" cap="none" spc="0" normalizeH="0" baseline="0" noProof="0" dirty="0">
                <a:ln>
                  <a:noFill/>
                </a:ln>
                <a:solidFill>
                  <a:prstClr val="black"/>
                </a:solidFill>
                <a:effectLst/>
                <a:uLnTx/>
                <a:uFillTx/>
                <a:latin typeface="等线" panose="02010600030101010101" charset="-122"/>
                <a:ea typeface="微软雅黑" panose="020B0503020204020204" pitchFamily="34" charset="-122"/>
                <a:cs typeface="+mn-cs"/>
              </a:rPr>
              <a:t>完形填空</a:t>
            </a:r>
            <a:r>
              <a:rPr kumimoji="0" lang="en-US" altLang="zh-CN" sz="4000" b="1" i="0" u="none" strike="noStrike" kern="1200" cap="none" spc="0" normalizeH="0" baseline="0" noProof="0" dirty="0">
                <a:ln>
                  <a:noFill/>
                </a:ln>
                <a:solidFill>
                  <a:prstClr val="black"/>
                </a:solidFill>
                <a:effectLst/>
                <a:uLnTx/>
                <a:uFillTx/>
                <a:latin typeface="等线" panose="02010600030101010101" charset="-122"/>
                <a:ea typeface="微软雅黑" panose="020B0503020204020204" pitchFamily="34" charset="-122"/>
                <a:cs typeface="+mn-cs"/>
              </a:rPr>
              <a:t>&amp;</a:t>
            </a:r>
            <a:r>
              <a:rPr kumimoji="0" lang="zh-CN" altLang="en-US" sz="4000" b="1" i="0" u="none" strike="noStrike" kern="1200" cap="none" spc="0" normalizeH="0" baseline="0" noProof="0" dirty="0">
                <a:ln>
                  <a:noFill/>
                </a:ln>
                <a:solidFill>
                  <a:prstClr val="black"/>
                </a:solidFill>
                <a:effectLst/>
                <a:uLnTx/>
                <a:uFillTx/>
                <a:latin typeface="等线" panose="02010600030101010101" charset="-122"/>
                <a:ea typeface="微软雅黑" panose="020B0503020204020204" pitchFamily="34" charset="-122"/>
                <a:cs typeface="+mn-cs"/>
              </a:rPr>
              <a:t>语法填空 分析</a:t>
            </a:r>
            <a:endParaRPr kumimoji="0" lang="zh-CN" altLang="zh-CN" sz="4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18" name="사각형: 둥근 모서리 17"/>
          <p:cNvSpPr/>
          <p:nvPr/>
        </p:nvSpPr>
        <p:spPr>
          <a:xfrm>
            <a:off x="3657600" y="4118171"/>
            <a:ext cx="4876800" cy="499608"/>
          </a:xfrm>
          <a:prstGeom prst="roundRect">
            <a:avLst>
              <a:gd name="adj" fmla="val 50000"/>
            </a:avLst>
          </a:prstGeom>
          <a:solidFill>
            <a:srgbClr val="E97D64"/>
          </a:solidFill>
          <a:ln w="9525" cap="flat">
            <a:noFill/>
            <a:prstDash val="solid"/>
            <a:miter/>
          </a:ln>
        </p:spPr>
        <p:txBody>
          <a:bodyPr rtlCol="0" anchor="ctr" anchorCtr="0"/>
          <a:lstStyle/>
          <a:p>
            <a:pPr algn="ctr"/>
            <a:r>
              <a:rPr lang="zh-CN" altLang="en-US" sz="1400" b="1" dirty="0">
                <a:solidFill>
                  <a:schemeClr val="bg1"/>
                </a:solidFill>
                <a:latin typeface="微软雅黑" panose="020B0503020204020204" pitchFamily="34" charset="-122"/>
                <a:ea typeface="微软雅黑" panose="020B0503020204020204" pitchFamily="34" charset="-122"/>
              </a:rPr>
              <a:t>北师大嘉兴附中 吴晨华</a:t>
            </a:r>
            <a:endParaRPr lang="ko-KR" altLang="en-US" sz="1400" b="1" dirty="0">
              <a:solidFill>
                <a:schemeClr val="bg1"/>
              </a:solidFill>
              <a:latin typeface="微软雅黑" panose="020B0503020204020204" pitchFamily="34" charset="-122"/>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668"/>
            <a:ext cx="2654708" cy="738305"/>
            <a:chOff x="312997" y="480210"/>
            <a:chExt cx="4030259" cy="738305"/>
          </a:xfrm>
        </p:grpSpPr>
        <p:sp>
          <p:nvSpPr>
            <p:cNvPr id="3"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sp>
          <p:nvSpPr>
            <p:cNvPr id="4" name="等腰三角形 3"/>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grpSp>
      <p:sp>
        <p:nvSpPr>
          <p:cNvPr id="5" name="TextBox 8"/>
          <p:cNvSpPr txBox="1"/>
          <p:nvPr/>
        </p:nvSpPr>
        <p:spPr>
          <a:xfrm>
            <a:off x="128577" y="347584"/>
            <a:ext cx="2240550" cy="523220"/>
          </a:xfrm>
          <a:prstGeom prst="rect">
            <a:avLst/>
          </a:prstGeom>
          <a:noFill/>
          <a:ln>
            <a:noFill/>
          </a:ln>
        </p:spPr>
        <p:txBody>
          <a:bodyPr wrap="square" rtlCol="0">
            <a:spAutoFit/>
          </a:bodyPr>
          <a:lstStyle/>
          <a:p>
            <a:pPr algn="just">
              <a:spcBef>
                <a:spcPct val="0"/>
              </a:spcBef>
            </a:pPr>
            <a:r>
              <a:rPr lang="en-US" altLang="zh-CN" sz="2800" b="1" kern="0" dirty="0">
                <a:ea typeface="微软雅黑" panose="020B0503020204020204" pitchFamily="34" charset="-122"/>
                <a:cs typeface="+mn-ea"/>
                <a:sym typeface="+mn-lt"/>
              </a:rPr>
              <a:t>02 </a:t>
            </a:r>
            <a:r>
              <a:rPr lang="zh-CN" altLang="en-US" sz="2800" b="1" kern="0" dirty="0">
                <a:ea typeface="微软雅黑" panose="020B0503020204020204" pitchFamily="34" charset="-122"/>
                <a:cs typeface="+mn-ea"/>
                <a:sym typeface="+mn-lt"/>
              </a:rPr>
              <a:t>题源分析</a:t>
            </a:r>
            <a:endParaRPr lang="en-US" altLang="zh-CN" sz="2800" b="1" kern="0" dirty="0">
              <a:ea typeface="微软雅黑" panose="020B0503020204020204" pitchFamily="34" charset="-122"/>
              <a:cs typeface="+mn-ea"/>
              <a:sym typeface="+mn-lt"/>
            </a:endParaRPr>
          </a:p>
        </p:txBody>
      </p:sp>
      <p:pic>
        <p:nvPicPr>
          <p:cNvPr id="7" name="图片 6" descr="图形用户界面, 网站&#10;&#10;AI 生成的内容可能不正确。"/>
          <p:cNvPicPr>
            <a:picLocks noChangeAspect="1"/>
          </p:cNvPicPr>
          <p:nvPr/>
        </p:nvPicPr>
        <p:blipFill>
          <a:blip r:embed="rId1"/>
          <a:stretch>
            <a:fillRect/>
          </a:stretch>
        </p:blipFill>
        <p:spPr>
          <a:xfrm>
            <a:off x="0" y="1117354"/>
            <a:ext cx="5661160" cy="3538729"/>
          </a:xfrm>
          <a:prstGeom prst="rect">
            <a:avLst/>
          </a:prstGeom>
        </p:spPr>
      </p:pic>
      <p:sp>
        <p:nvSpPr>
          <p:cNvPr id="8" name="Rectangle 1"/>
          <p:cNvSpPr>
            <a:spLocks noChangeArrowheads="1"/>
          </p:cNvSpPr>
          <p:nvPr/>
        </p:nvSpPr>
        <p:spPr bwMode="auto">
          <a:xfrm>
            <a:off x="5757207" y="496122"/>
            <a:ext cx="6056746" cy="60016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88290" algn="just" defTabSz="914400" rtl="0" eaLnBrk="0" fontAlgn="base" latinLnBrk="0" hangingPunct="0">
              <a:spcBef>
                <a:spcPct val="0"/>
              </a:spcBef>
              <a:spcAft>
                <a:spcPct val="0"/>
              </a:spcAft>
              <a:buClrTx/>
              <a:buSzTx/>
              <a:buFontTx/>
              <a:buNone/>
            </a:pPr>
            <a:r>
              <a:rPr kumimoji="0" lang="en-US" altLang="zh-CN" sz="1600" b="1"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DEIRDRE FIDGE </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There are few people who could find joy in waiting for a microwave </a:t>
            </a:r>
            <a:r>
              <a:rPr kumimoji="0" lang="en-US" altLang="zh-CN" sz="1600" b="1" i="0" u="sng"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to finish </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heating, but somehow, my mum did it. One of my earliest memories is being held </a:t>
            </a:r>
            <a:r>
              <a:rPr lang="en-US" altLang="zh-CN" sz="1600" b="1" u="sng" dirty="0">
                <a:solidFill>
                  <a:srgbClr val="FF0000"/>
                </a:solidFill>
                <a:latin typeface="Times New Roman" panose="02020603050405020304" pitchFamily="18" charset="0"/>
                <a:cs typeface="Times New Roman" panose="02020603050405020304" pitchFamily="18" charset="0"/>
              </a:rPr>
              <a:t>in</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 her arms, counting down the flashing green </a:t>
            </a:r>
            <a:r>
              <a:rPr lang="en-US" altLang="zh-CN" sz="1600" b="1" u="sng" dirty="0">
                <a:solidFill>
                  <a:srgbClr val="FF0000"/>
                </a:solidFill>
                <a:latin typeface="Times New Roman" panose="02020603050405020304" pitchFamily="18" charset="0"/>
                <a:cs typeface="Times New Roman" panose="02020603050405020304" pitchFamily="18" charset="0"/>
              </a:rPr>
              <a:t>numbers</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 together. Mum is petite, and I now stand a good head taller than her, but I remember feeling so high up there. She’d dance us left and right around the kitchen, our eyes </a:t>
            </a:r>
            <a:r>
              <a:rPr lang="en-US" altLang="zh-CN" sz="1600" b="1" u="sng" dirty="0">
                <a:solidFill>
                  <a:srgbClr val="FF0000"/>
                </a:solidFill>
                <a:latin typeface="Times New Roman" panose="02020603050405020304" pitchFamily="18" charset="0"/>
                <a:cs typeface="Times New Roman" panose="02020603050405020304" pitchFamily="18" charset="0"/>
              </a:rPr>
              <a:t>watching</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 the appliance like it was a space shuttle countdown on television, </a:t>
            </a:r>
            <a:r>
              <a:rPr lang="en-US" altLang="zh-CN" sz="1600" b="1" u="sng" dirty="0">
                <a:solidFill>
                  <a:srgbClr val="FF0000"/>
                </a:solidFill>
                <a:latin typeface="Times New Roman" panose="02020603050405020304" pitchFamily="18" charset="0"/>
                <a:cs typeface="Times New Roman" panose="02020603050405020304" pitchFamily="18" charset="0"/>
              </a:rPr>
              <a:t>excitement</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 and tension building to that final moment: BEEEEEP! This was a 1980s microwave, and </a:t>
            </a:r>
            <a:r>
              <a:rPr kumimoji="0" lang="en-US" altLang="zh-CN" sz="1600" i="0" u="none" strike="noStrike" cap="none" normalizeH="0" baseline="0" dirty="0" err="1">
                <a:ln>
                  <a:noFill/>
                </a:ln>
                <a:solidFill>
                  <a:srgbClr val="414040"/>
                </a:solidFill>
                <a:effectLst/>
                <a:latin typeface="Times New Roman" panose="02020603050405020304" pitchFamily="18" charset="0"/>
                <a:cs typeface="Times New Roman" panose="02020603050405020304" pitchFamily="18" charset="0"/>
              </a:rPr>
              <a:t>hoo</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-boy, did it have a shrill alarm. But don’t worry, we overshadowed that noise with our own performance, heads tipping back after the 3, 2, 1; wailing into the air as the alarm dinged – a hooty squeal </a:t>
            </a:r>
            <a:r>
              <a:rPr lang="en-US" altLang="zh-CN" sz="1600" b="1" u="sng" dirty="0">
                <a:solidFill>
                  <a:srgbClr val="FF0000"/>
                </a:solidFill>
                <a:latin typeface="Times New Roman" panose="02020603050405020304" pitchFamily="18" charset="0"/>
                <a:cs typeface="Times New Roman" panose="02020603050405020304" pitchFamily="18" charset="0"/>
              </a:rPr>
              <a:t>that</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 always ended in laughter.</a:t>
            </a:r>
            <a:endPar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endParaRPr>
          </a:p>
          <a:p>
            <a:pPr marL="0" marR="0" lvl="0" indent="288290" algn="just" defTabSz="914400" rtl="0" eaLnBrk="0" fontAlgn="base" latinLnBrk="0" hangingPunct="0">
              <a:spcBef>
                <a:spcPct val="0"/>
              </a:spcBef>
              <a:spcAft>
                <a:spcPct val="0"/>
              </a:spcAft>
              <a:buClrTx/>
              <a:buSzTx/>
              <a:buFontTx/>
              <a:buNone/>
            </a:pPr>
            <a:endPar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endParaRPr>
          </a:p>
          <a:p>
            <a:pPr marL="0" marR="0" lvl="0" indent="288290" algn="just" defTabSz="914400" rtl="0" eaLnBrk="0" fontAlgn="base" latinLnBrk="0" hangingPunct="0">
              <a:spcBef>
                <a:spcPct val="0"/>
              </a:spcBef>
              <a:spcAft>
                <a:spcPct val="0"/>
              </a:spcAft>
              <a:buClrTx/>
              <a:buSzTx/>
              <a:buFontTx/>
              <a:buNone/>
            </a:pP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The self-consciousness I carry as an adult did not come from my mum, who finds fun even when completing the most mundane of tasks. As a kid, </a:t>
            </a:r>
            <a:r>
              <a:rPr lang="en-US" altLang="zh-CN" sz="1600" b="1" u="sng" dirty="0">
                <a:solidFill>
                  <a:srgbClr val="FF0000"/>
                </a:solidFill>
                <a:latin typeface="Times New Roman" panose="02020603050405020304" pitchFamily="18" charset="0"/>
                <a:cs typeface="Times New Roman" panose="02020603050405020304" pitchFamily="18" charset="0"/>
              </a:rPr>
              <a:t>being</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 </a:t>
            </a:r>
            <a:r>
              <a:rPr lang="en-US" altLang="zh-CN" sz="1600" b="1" u="sng" dirty="0">
                <a:solidFill>
                  <a:srgbClr val="FF0000"/>
                </a:solidFill>
                <a:latin typeface="Times New Roman" panose="02020603050405020304" pitchFamily="18" charset="0"/>
                <a:cs typeface="Times New Roman" panose="02020603050405020304" pitchFamily="18" charset="0"/>
              </a:rPr>
              <a:t>pushed</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 in a supermarket trolley on </a:t>
            </a:r>
            <a:r>
              <a:rPr lang="en-US" altLang="zh-CN" sz="1600" b="1" u="sng" dirty="0">
                <a:solidFill>
                  <a:srgbClr val="FF0000"/>
                </a:solidFill>
                <a:latin typeface="Times New Roman" panose="02020603050405020304" pitchFamily="18" charset="0"/>
                <a:cs typeface="Times New Roman" panose="02020603050405020304" pitchFamily="18" charset="0"/>
              </a:rPr>
              <a:t>the</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 bumpy car park gravel became a rollercoaster ride. She’d speed up, the wind pushing our hair back, my tiny voice singing out, “</a:t>
            </a:r>
            <a:r>
              <a:rPr kumimoji="0" lang="en-US" altLang="zh-CN" sz="1600" i="0" u="none" strike="noStrike" cap="none" normalizeH="0" baseline="0" dirty="0" err="1">
                <a:ln>
                  <a:noFill/>
                </a:ln>
                <a:solidFill>
                  <a:srgbClr val="414040"/>
                </a:solidFill>
                <a:effectLst/>
                <a:latin typeface="Times New Roman" panose="02020603050405020304" pitchFamily="18" charset="0"/>
                <a:cs typeface="Times New Roman" panose="02020603050405020304" pitchFamily="18" charset="0"/>
              </a:rPr>
              <a:t>Weeee-eee-eee</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 </a:t>
            </a:r>
            <a:r>
              <a:rPr lang="en-US" altLang="zh-CN" sz="1600" b="1" u="sng" dirty="0">
                <a:solidFill>
                  <a:srgbClr val="FF0000"/>
                </a:solidFill>
                <a:latin typeface="Times New Roman" panose="02020603050405020304" pitchFamily="18" charset="0"/>
                <a:cs typeface="Times New Roman" panose="02020603050405020304" pitchFamily="18" charset="0"/>
              </a:rPr>
              <a:t>and</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 jolting with every bump.</a:t>
            </a:r>
            <a:endPar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endParaRPr>
          </a:p>
          <a:p>
            <a:pPr marL="0" marR="0" lvl="0" indent="288290" algn="just" defTabSz="914400" rtl="0" eaLnBrk="0" fontAlgn="base" latinLnBrk="0" hangingPunct="0">
              <a:spcBef>
                <a:spcPct val="0"/>
              </a:spcBef>
              <a:spcAft>
                <a:spcPct val="0"/>
              </a:spcAft>
              <a:buClrTx/>
              <a:buSzTx/>
              <a:buFontTx/>
              <a:buNone/>
            </a:pPr>
            <a:endPar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endParaRPr>
          </a:p>
          <a:p>
            <a:pPr marL="0" marR="0" lvl="0" indent="288290" algn="just" defTabSz="914400" rtl="0" eaLnBrk="0" fontAlgn="base" latinLnBrk="0" hangingPunct="0">
              <a:spcBef>
                <a:spcPct val="0"/>
              </a:spcBef>
              <a:spcAft>
                <a:spcPct val="0"/>
              </a:spcAft>
              <a:buClrTx/>
              <a:buSzTx/>
              <a:buFontTx/>
              <a:buNone/>
            </a:pP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I </a:t>
            </a:r>
            <a:r>
              <a:rPr kumimoji="0" lang="en-US" altLang="zh-CN" sz="1600" i="0" u="none" strike="noStrike" cap="none" normalizeH="0" baseline="0" dirty="0" err="1">
                <a:ln>
                  <a:noFill/>
                </a:ln>
                <a:solidFill>
                  <a:srgbClr val="414040"/>
                </a:solidFill>
                <a:effectLst/>
                <a:latin typeface="Times New Roman" panose="02020603050405020304" pitchFamily="18" charset="0"/>
                <a:cs typeface="Times New Roman" panose="02020603050405020304" pitchFamily="18" charset="0"/>
              </a:rPr>
              <a:t>realise</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 now that Mum didn’t find the joy in these tasks: she created it. Who cares if </a:t>
            </a:r>
            <a:r>
              <a:rPr kumimoji="0" lang="en-US" altLang="zh-CN" sz="1600" i="0" u="none" strike="noStrike" cap="none" normalizeH="0" baseline="0" dirty="0" err="1">
                <a:ln>
                  <a:noFill/>
                </a:ln>
                <a:solidFill>
                  <a:srgbClr val="414040"/>
                </a:solidFill>
                <a:effectLst/>
                <a:latin typeface="Times New Roman" panose="02020603050405020304" pitchFamily="18" charset="0"/>
                <a:cs typeface="Times New Roman" panose="02020603050405020304" pitchFamily="18" charset="0"/>
              </a:rPr>
              <a:t>neighbours</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 can hear you singing along to a microwave? Life is full of so many </a:t>
            </a:r>
            <a:r>
              <a:rPr lang="en-US" altLang="zh-CN" sz="1600" b="1" u="sng" dirty="0">
                <a:solidFill>
                  <a:srgbClr val="FF0000"/>
                </a:solidFill>
                <a:latin typeface="Times New Roman" panose="02020603050405020304" pitchFamily="18" charset="0"/>
                <a:cs typeface="Times New Roman" panose="02020603050405020304" pitchFamily="18" charset="0"/>
              </a:rPr>
              <a:t>seemingly</a:t>
            </a:r>
            <a:r>
              <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rPr>
              <a:t> uneventful moments, but we can turn any of them into a celebration.</a:t>
            </a:r>
            <a:endParaRPr kumimoji="0" lang="en-US" altLang="zh-CN" sz="1600" i="0" u="none" strike="noStrike" cap="none" normalizeH="0" baseline="0" dirty="0">
              <a:ln>
                <a:noFill/>
              </a:ln>
              <a:solidFill>
                <a:srgbClr val="414040"/>
              </a:solidFill>
              <a:effectLst/>
              <a:latin typeface="Times New Roman" panose="02020603050405020304" pitchFamily="18" charset="0"/>
              <a:cs typeface="Times New Roman" panose="02020603050405020304" pitchFamily="18" charset="0"/>
            </a:endParaRPr>
          </a:p>
        </p:txBody>
      </p:sp>
      <p:sp>
        <p:nvSpPr>
          <p:cNvPr id="10" name="文本框 9"/>
          <p:cNvSpPr txBox="1"/>
          <p:nvPr/>
        </p:nvSpPr>
        <p:spPr>
          <a:xfrm>
            <a:off x="157655" y="5147469"/>
            <a:ext cx="4971393" cy="646331"/>
          </a:xfrm>
          <a:prstGeom prst="rect">
            <a:avLst/>
          </a:prstGeom>
          <a:noFill/>
        </p:spPr>
        <p:txBody>
          <a:bodyPr wrap="square">
            <a:spAutoFit/>
          </a:bodyPr>
          <a:lstStyle/>
          <a:p>
            <a:r>
              <a:rPr lang="en-US" altLang="zh-CN" u="sng" dirty="0"/>
              <a:t>https://www.frankie.com.au/article/an-ode-to-our-mums-563160</a:t>
            </a:r>
            <a:endParaRPr lang="zh-CN" altLang="en-US" dirty="0"/>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668"/>
            <a:ext cx="2654708" cy="738305"/>
            <a:chOff x="312997" y="480210"/>
            <a:chExt cx="4030259" cy="738305"/>
          </a:xfrm>
        </p:grpSpPr>
        <p:sp>
          <p:nvSpPr>
            <p:cNvPr id="3"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sp>
          <p:nvSpPr>
            <p:cNvPr id="4" name="等腰三角形 3"/>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grpSp>
      <p:sp>
        <p:nvSpPr>
          <p:cNvPr id="5" name="TextBox 8"/>
          <p:cNvSpPr txBox="1"/>
          <p:nvPr/>
        </p:nvSpPr>
        <p:spPr>
          <a:xfrm>
            <a:off x="128577" y="347584"/>
            <a:ext cx="2240550" cy="523220"/>
          </a:xfrm>
          <a:prstGeom prst="rect">
            <a:avLst/>
          </a:prstGeom>
          <a:noFill/>
          <a:ln>
            <a:noFill/>
          </a:ln>
        </p:spPr>
        <p:txBody>
          <a:bodyPr wrap="square" rtlCol="0">
            <a:spAutoFit/>
          </a:bodyPr>
          <a:lstStyle/>
          <a:p>
            <a:pPr algn="just">
              <a:spcBef>
                <a:spcPct val="0"/>
              </a:spcBef>
            </a:pPr>
            <a:r>
              <a:rPr lang="en-US" altLang="zh-CN" sz="2800" b="1" kern="0" dirty="0">
                <a:ea typeface="微软雅黑" panose="020B0503020204020204" pitchFamily="34" charset="-122"/>
                <a:cs typeface="+mn-ea"/>
                <a:sym typeface="+mn-lt"/>
              </a:rPr>
              <a:t>03 </a:t>
            </a:r>
            <a:r>
              <a:rPr lang="zh-CN" altLang="en-US" sz="2800" b="1" kern="0" dirty="0">
                <a:ea typeface="微软雅黑" panose="020B0503020204020204" pitchFamily="34" charset="-122"/>
                <a:cs typeface="+mn-ea"/>
                <a:sym typeface="+mn-lt"/>
              </a:rPr>
              <a:t>试题分析</a:t>
            </a:r>
            <a:endParaRPr lang="en-US" altLang="zh-CN" sz="2800" b="1" kern="0" dirty="0">
              <a:ea typeface="微软雅黑" panose="020B0503020204020204" pitchFamily="34" charset="-122"/>
              <a:cs typeface="+mn-ea"/>
              <a:sym typeface="+mn-lt"/>
            </a:endParaRPr>
          </a:p>
        </p:txBody>
      </p:sp>
      <p:sp>
        <p:nvSpPr>
          <p:cNvPr id="8" name="文本框 7"/>
          <p:cNvSpPr txBox="1"/>
          <p:nvPr/>
        </p:nvSpPr>
        <p:spPr>
          <a:xfrm>
            <a:off x="384957" y="1080931"/>
            <a:ext cx="11488387" cy="4459041"/>
          </a:xfrm>
          <a:prstGeom prst="rect">
            <a:avLst/>
          </a:prstGeom>
          <a:noFill/>
        </p:spPr>
        <p:txBody>
          <a:bodyPr wrap="square">
            <a:spAutoFit/>
          </a:bodyPr>
          <a:lstStyle/>
          <a:p>
            <a:pPr marL="285750" marR="0" lvl="0" indent="-285750" algn="just" defTabSz="685800" rtl="0" eaLnBrk="1" fontAlgn="auto" latinLnBrk="0" hangingPunct="1">
              <a:lnSpc>
                <a:spcPct val="150000"/>
              </a:lnSpc>
              <a:spcBef>
                <a:spcPct val="0"/>
              </a:spcBef>
              <a:spcAft>
                <a:spcPts val="0"/>
              </a:spcAft>
              <a:buClrTx/>
              <a:buSzTx/>
              <a:buFont typeface="Wingdings" panose="05000000000000000000" pitchFamily="2" charset="2"/>
              <a:buChar char="n"/>
              <a:defRPr/>
            </a:pPr>
            <a:r>
              <a:rPr lang="zh-CN" altLang="en-US" sz="2400" dirty="0">
                <a:solidFill>
                  <a:prstClr val="black"/>
                </a:solidFill>
                <a:latin typeface="微软雅黑" panose="020B0503020204020204" pitchFamily="34" charset="-122"/>
                <a:ea typeface="微软雅黑" panose="020B0503020204020204" pitchFamily="34" charset="-122"/>
                <a:cs typeface="Calibri" panose="020F0502020204030204" pitchFamily="34" charset="0"/>
                <a:sym typeface="+mn-lt"/>
              </a:rPr>
              <a:t>本试题是一篇温暖的回忆性散文，</a:t>
            </a:r>
            <a:r>
              <a:rPr lang="zh-CN" altLang="en-US" sz="2400"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该语篇首尾呼应，</a:t>
            </a:r>
            <a:r>
              <a:rPr lang="zh-CN" altLang="en-US" sz="2400" b="1" u="sng"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以“</a:t>
            </a:r>
            <a:r>
              <a:rPr lang="en-US" altLang="zh-CN" sz="2400" b="1" u="sng"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find joy</a:t>
            </a:r>
            <a:r>
              <a:rPr lang="zh-CN" altLang="en-US" sz="2400" b="1" u="sng"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”为核心</a:t>
            </a:r>
            <a:r>
              <a:rPr lang="zh-CN" altLang="en-US" sz="2400"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，讲述了母亲如何将平凡琐事转化为欢乐时刻。最终，作者领悟到，母亲</a:t>
            </a:r>
            <a:r>
              <a:rPr lang="zh-CN" altLang="en-US" sz="2400" b="1" u="sng"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并非是“</a:t>
            </a:r>
            <a:r>
              <a:rPr lang="en-US" altLang="zh-CN" sz="2400" b="1" u="sng"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find joy</a:t>
            </a:r>
            <a:r>
              <a:rPr lang="zh-CN" altLang="en-US" sz="2400" b="1" u="sng"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”而是“</a:t>
            </a:r>
            <a:r>
              <a:rPr lang="en-US" altLang="zh-CN" sz="2400" b="1" u="sng"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create joy</a:t>
            </a:r>
            <a:r>
              <a:rPr lang="zh-CN" altLang="en-US" sz="2400" b="1" u="sng"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2400"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，以此来表达对童年时光的怀念、对母亲乐观生活智慧的感激与领悟。</a:t>
            </a:r>
            <a:endParaRPr lang="en-US" altLang="zh-CN" sz="2400" dirty="0">
              <a:solidFill>
                <a:prstClr val="black"/>
              </a:solidFill>
              <a:latin typeface="微软雅黑" panose="020B0503020204020204" pitchFamily="34" charset="-122"/>
              <a:ea typeface="微软雅黑" panose="020B0503020204020204" pitchFamily="34" charset="-122"/>
              <a:cs typeface="Calibri" panose="020F0502020204030204" pitchFamily="34" charset="0"/>
            </a:endParaRPr>
          </a:p>
          <a:p>
            <a:pPr marL="285750" marR="0" lvl="0" indent="-285750" algn="just" defTabSz="685800" rtl="0" eaLnBrk="1" fontAlgn="auto" latinLnBrk="0" hangingPunct="1">
              <a:lnSpc>
                <a:spcPct val="150000"/>
              </a:lnSpc>
              <a:spcBef>
                <a:spcPct val="0"/>
              </a:spcBef>
              <a:spcAft>
                <a:spcPts val="0"/>
              </a:spcAft>
              <a:buClrTx/>
              <a:buSzTx/>
              <a:buFont typeface="Wingdings" panose="05000000000000000000" pitchFamily="2" charset="2"/>
              <a:buChar char="n"/>
              <a:defRPr/>
            </a:pPr>
            <a:r>
              <a:rPr lang="zh-CN" altLang="en-US" sz="2400"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情境是落实考查内容和考查要求的载体。本试题</a:t>
            </a:r>
            <a:r>
              <a:rPr lang="zh-CN" altLang="en-US" sz="2400" b="1" u="sng"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情境紧密联系学生的生活实际，具有真实交际意义</a:t>
            </a:r>
            <a:r>
              <a:rPr lang="zh-CN" altLang="en-US" sz="2400"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。（引自浙江省教育考试院）</a:t>
            </a:r>
            <a:endParaRPr lang="en-US" altLang="zh-CN" sz="2400" dirty="0">
              <a:solidFill>
                <a:prstClr val="black"/>
              </a:solidFill>
              <a:latin typeface="微软雅黑" panose="020B0503020204020204" pitchFamily="34" charset="-122"/>
              <a:ea typeface="微软雅黑" panose="020B0503020204020204" pitchFamily="34" charset="-122"/>
              <a:cs typeface="Calibri" panose="020F0502020204030204" pitchFamily="34" charset="0"/>
            </a:endParaRPr>
          </a:p>
          <a:p>
            <a:pPr marL="285750" marR="0" lvl="0" indent="-285750" algn="just" defTabSz="685800" rtl="0" eaLnBrk="1" fontAlgn="auto" latinLnBrk="0" hangingPunct="1">
              <a:lnSpc>
                <a:spcPct val="150000"/>
              </a:lnSpc>
              <a:spcBef>
                <a:spcPct val="0"/>
              </a:spcBef>
              <a:spcAft>
                <a:spcPts val="0"/>
              </a:spcAft>
              <a:buClrTx/>
              <a:buSzTx/>
              <a:buFont typeface="Wingdings" panose="05000000000000000000" pitchFamily="2" charset="2"/>
              <a:buChar char="n"/>
              <a:defRPr/>
            </a:pPr>
            <a:r>
              <a:rPr lang="zh-CN" altLang="en-US" sz="2400"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语法填空考点覆盖</a:t>
            </a:r>
            <a:r>
              <a:rPr lang="zh-CN" altLang="en-US" sz="2400" b="1" u="sng"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从句、冠词、动词、名词、非谓语动词、词性转换</a:t>
            </a:r>
            <a:r>
              <a:rPr lang="zh-CN" altLang="en-US" sz="2400"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等基础语法，同时渗透对</a:t>
            </a:r>
            <a:r>
              <a:rPr lang="zh-CN" altLang="en-US" sz="2400" b="1" u="sng"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语境逻辑</a:t>
            </a:r>
            <a:r>
              <a:rPr lang="zh-CN" altLang="en-US" sz="2400"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的理解。</a:t>
            </a:r>
            <a:endParaRPr lang="zh-CN" altLang="en-US" sz="2400" dirty="0">
              <a:solidFill>
                <a:prstClr val="black"/>
              </a:solidFill>
              <a:latin typeface="微软雅黑" panose="020B0503020204020204" pitchFamily="34" charset="-122"/>
              <a:ea typeface="微软雅黑" panose="020B0503020204020204" pitchFamily="34" charset="-122"/>
              <a:cs typeface="Calibri" panose="020F0502020204030204" pitchFamily="34"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668"/>
            <a:ext cx="2654708" cy="738305"/>
            <a:chOff x="312997" y="480210"/>
            <a:chExt cx="4030259" cy="738305"/>
          </a:xfrm>
        </p:grpSpPr>
        <p:sp>
          <p:nvSpPr>
            <p:cNvPr id="3"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sp>
          <p:nvSpPr>
            <p:cNvPr id="4" name="等腰三角形 3"/>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grpSp>
      <p:sp>
        <p:nvSpPr>
          <p:cNvPr id="5" name="TextBox 8"/>
          <p:cNvSpPr txBox="1"/>
          <p:nvPr/>
        </p:nvSpPr>
        <p:spPr>
          <a:xfrm>
            <a:off x="128577" y="347584"/>
            <a:ext cx="2240550" cy="523220"/>
          </a:xfrm>
          <a:prstGeom prst="rect">
            <a:avLst/>
          </a:prstGeom>
          <a:noFill/>
          <a:ln>
            <a:noFill/>
          </a:ln>
        </p:spPr>
        <p:txBody>
          <a:bodyPr wrap="square" rtlCol="0">
            <a:spAutoFit/>
          </a:bodyPr>
          <a:lstStyle/>
          <a:p>
            <a:pPr algn="just">
              <a:spcBef>
                <a:spcPct val="0"/>
              </a:spcBef>
            </a:pPr>
            <a:r>
              <a:rPr lang="en-US" altLang="zh-CN" sz="2800" b="1" kern="0" dirty="0">
                <a:ea typeface="微软雅黑" panose="020B0503020204020204" pitchFamily="34" charset="-122"/>
                <a:cs typeface="+mn-ea"/>
                <a:sym typeface="+mn-lt"/>
              </a:rPr>
              <a:t>04 </a:t>
            </a:r>
            <a:r>
              <a:rPr lang="zh-CN" altLang="en-US" sz="2800" b="1" kern="0" dirty="0">
                <a:ea typeface="微软雅黑" panose="020B0503020204020204" pitchFamily="34" charset="-122"/>
                <a:cs typeface="+mn-ea"/>
                <a:sym typeface="+mn-lt"/>
              </a:rPr>
              <a:t>考点分析</a:t>
            </a:r>
            <a:endParaRPr lang="en-US" altLang="zh-CN" sz="2800" b="1" kern="0" dirty="0">
              <a:ea typeface="微软雅黑" panose="020B0503020204020204" pitchFamily="34" charset="-122"/>
              <a:cs typeface="+mn-ea"/>
              <a:sym typeface="+mn-lt"/>
            </a:endParaRPr>
          </a:p>
        </p:txBody>
      </p:sp>
      <p:graphicFrame>
        <p:nvGraphicFramePr>
          <p:cNvPr id="6" name="表格 5"/>
          <p:cNvGraphicFramePr>
            <a:graphicFrameLocks noGrp="1"/>
          </p:cNvGraphicFramePr>
          <p:nvPr/>
        </p:nvGraphicFramePr>
        <p:xfrm>
          <a:off x="1251572" y="1468016"/>
          <a:ext cx="9060542" cy="3408318"/>
        </p:xfrm>
        <a:graphic>
          <a:graphicData uri="http://schemas.openxmlformats.org/drawingml/2006/table">
            <a:tbl>
              <a:tblPr firstRow="1" bandRow="1">
                <a:tableStyleId>{5FD0F851-EC5A-4D38-B0AD-8093EC10F338}</a:tableStyleId>
              </a:tblPr>
              <a:tblGrid>
                <a:gridCol w="2055329"/>
                <a:gridCol w="4730099"/>
                <a:gridCol w="2275114"/>
              </a:tblGrid>
              <a:tr h="378702">
                <a:tc>
                  <a:txBody>
                    <a:bodyPr/>
                    <a:lstStyle/>
                    <a:p>
                      <a:r>
                        <a:rPr lang="zh-CN" altLang="en-US" b="1" dirty="0">
                          <a:latin typeface="微软雅黑" panose="020B0503020204020204" pitchFamily="34" charset="-122"/>
                          <a:ea typeface="微软雅黑" panose="020B0503020204020204" pitchFamily="34" charset="-122"/>
                        </a:rPr>
                        <a:t>考点</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zh-CN" altLang="en-US" b="1" dirty="0">
                          <a:latin typeface="微软雅黑" panose="020B0503020204020204" pitchFamily="34" charset="-122"/>
                          <a:ea typeface="微软雅黑" panose="020B0503020204020204" pitchFamily="34" charset="-122"/>
                        </a:rPr>
                        <a:t>考察点</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zh-CN" altLang="en-US" b="1" dirty="0">
                          <a:latin typeface="微软雅黑" panose="020B0503020204020204" pitchFamily="34" charset="-122"/>
                          <a:ea typeface="微软雅黑" panose="020B0503020204020204" pitchFamily="34" charset="-122"/>
                        </a:rPr>
                        <a:t>题目</a:t>
                      </a:r>
                      <a:endParaRPr lang="zh-CN" altLang="en-US" b="1" dirty="0">
                        <a:latin typeface="微软雅黑" panose="020B0503020204020204" pitchFamily="34" charset="-122"/>
                        <a:ea typeface="微软雅黑" panose="020B0503020204020204" pitchFamily="34" charset="-122"/>
                      </a:endParaRPr>
                    </a:p>
                  </a:txBody>
                  <a:tcPr/>
                </a:tc>
              </a:tr>
              <a:tr h="378702">
                <a:tc>
                  <a:txBody>
                    <a:bodyPr/>
                    <a:lstStyle/>
                    <a:p>
                      <a:r>
                        <a:rPr lang="zh-CN" altLang="en-US" sz="1800" b="1" kern="1200" dirty="0">
                          <a:solidFill>
                            <a:schemeClr val="tx1"/>
                          </a:solidFill>
                          <a:latin typeface="微软雅黑" panose="020B0503020204020204" pitchFamily="34" charset="-122"/>
                          <a:ea typeface="微软雅黑" panose="020B0503020204020204" pitchFamily="34" charset="-122"/>
                          <a:cs typeface="+mn-cs"/>
                        </a:rPr>
                        <a:t>动词</a:t>
                      </a:r>
                      <a:endParaRPr lang="zh-CN" altLang="en-US" sz="1800" b="1" kern="1200" dirty="0">
                        <a:solidFill>
                          <a:schemeClr val="tx1"/>
                        </a:solidFill>
                        <a:latin typeface="微软雅黑" panose="020B0503020204020204" pitchFamily="34" charset="-122"/>
                        <a:ea typeface="微软雅黑" panose="020B0503020204020204" pitchFamily="34" charset="-122"/>
                        <a:cs typeface="+mn-cs"/>
                      </a:endParaRPr>
                    </a:p>
                  </a:txBody>
                  <a:tcPr/>
                </a:tc>
                <a:tc>
                  <a:txBody>
                    <a:bodyPr/>
                    <a:lstStyle/>
                    <a:p>
                      <a:r>
                        <a:rPr lang="zh-CN" altLang="en-US" b="1" dirty="0">
                          <a:latin typeface="微软雅黑" panose="020B0503020204020204" pitchFamily="34" charset="-122"/>
                          <a:ea typeface="微软雅黑" panose="020B0503020204020204" pitchFamily="34" charset="-122"/>
                        </a:rPr>
                        <a:t>非谓语：不定式、</a:t>
                      </a:r>
                      <a:r>
                        <a:rPr lang="en-US" altLang="zh-CN" b="1" dirty="0">
                          <a:latin typeface="微软雅黑" panose="020B0503020204020204" pitchFamily="34" charset="-122"/>
                          <a:ea typeface="微软雅黑" panose="020B0503020204020204" pitchFamily="34" charset="-122"/>
                        </a:rPr>
                        <a:t>doing</a:t>
                      </a:r>
                      <a:r>
                        <a:rPr lang="zh-CN" altLang="en-US" b="1" dirty="0">
                          <a:latin typeface="微软雅黑" panose="020B0503020204020204" pitchFamily="34" charset="-122"/>
                          <a:ea typeface="微软雅黑" panose="020B0503020204020204" pitchFamily="34" charset="-122"/>
                        </a:rPr>
                        <a:t>、</a:t>
                      </a:r>
                      <a:r>
                        <a:rPr lang="en-US" altLang="zh-CN" b="1" dirty="0">
                          <a:latin typeface="微软雅黑" panose="020B0503020204020204" pitchFamily="34" charset="-122"/>
                          <a:ea typeface="微软雅黑" panose="020B0503020204020204" pitchFamily="34" charset="-122"/>
                        </a:rPr>
                        <a:t>done</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en-US" altLang="zh-CN" b="1" dirty="0">
                          <a:latin typeface="微软雅黑" panose="020B0503020204020204" pitchFamily="34" charset="-122"/>
                          <a:ea typeface="微软雅黑" panose="020B0503020204020204" pitchFamily="34" charset="-122"/>
                        </a:rPr>
                        <a:t>56</a:t>
                      </a:r>
                      <a:r>
                        <a:rPr lang="zh-CN" altLang="en-US" b="1" dirty="0">
                          <a:latin typeface="微软雅黑" panose="020B0503020204020204" pitchFamily="34" charset="-122"/>
                          <a:ea typeface="微软雅黑" panose="020B0503020204020204" pitchFamily="34" charset="-122"/>
                        </a:rPr>
                        <a:t>、</a:t>
                      </a:r>
                      <a:r>
                        <a:rPr lang="en-US" altLang="zh-CN" b="1" dirty="0">
                          <a:latin typeface="微软雅黑" panose="020B0503020204020204" pitchFamily="34" charset="-122"/>
                          <a:ea typeface="微软雅黑" panose="020B0503020204020204" pitchFamily="34" charset="-122"/>
                        </a:rPr>
                        <a:t>59</a:t>
                      </a:r>
                      <a:r>
                        <a:rPr lang="zh-CN" altLang="en-US" b="1" dirty="0">
                          <a:latin typeface="微软雅黑" panose="020B0503020204020204" pitchFamily="34" charset="-122"/>
                          <a:ea typeface="微软雅黑" panose="020B0503020204020204" pitchFamily="34" charset="-122"/>
                        </a:rPr>
                        <a:t>、</a:t>
                      </a:r>
                      <a:r>
                        <a:rPr lang="en-US" altLang="zh-CN" b="1" dirty="0">
                          <a:latin typeface="微软雅黑" panose="020B0503020204020204" pitchFamily="34" charset="-122"/>
                          <a:ea typeface="微软雅黑" panose="020B0503020204020204" pitchFamily="34" charset="-122"/>
                        </a:rPr>
                        <a:t>62</a:t>
                      </a:r>
                      <a:endParaRPr lang="zh-CN" altLang="en-US" b="1" dirty="0">
                        <a:latin typeface="微软雅黑" panose="020B0503020204020204" pitchFamily="34" charset="-122"/>
                        <a:ea typeface="微软雅黑" panose="020B0503020204020204" pitchFamily="34" charset="-122"/>
                      </a:endParaRPr>
                    </a:p>
                  </a:txBody>
                  <a:tcPr/>
                </a:tc>
              </a:tr>
              <a:tr h="378702">
                <a:tc rowSpan="2">
                  <a:txBody>
                    <a:bodyPr/>
                    <a:lstStyle/>
                    <a:p>
                      <a:r>
                        <a:rPr lang="zh-CN" altLang="en-US" b="1" dirty="0">
                          <a:latin typeface="微软雅黑" panose="020B0503020204020204" pitchFamily="34" charset="-122"/>
                          <a:ea typeface="微软雅黑" panose="020B0503020204020204" pitchFamily="34" charset="-122"/>
                        </a:rPr>
                        <a:t>名词</a:t>
                      </a:r>
                      <a:endParaRPr lang="zh-CN" altLang="en-US" b="1" dirty="0">
                        <a:latin typeface="微软雅黑" panose="020B0503020204020204" pitchFamily="34" charset="-122"/>
                        <a:ea typeface="微软雅黑" panose="020B0503020204020204" pitchFamily="34" charset="-122"/>
                      </a:endParaRPr>
                    </a:p>
                  </a:txBody>
                  <a:tcPr>
                    <a:solidFill>
                      <a:srgbClr val="DEEBF7"/>
                    </a:solidFill>
                  </a:tcPr>
                </a:tc>
                <a:tc>
                  <a:txBody>
                    <a:bodyPr/>
                    <a:lstStyle/>
                    <a:p>
                      <a:r>
                        <a:rPr lang="zh-CN" altLang="en-US" b="1" dirty="0">
                          <a:latin typeface="微软雅黑" panose="020B0503020204020204" pitchFamily="34" charset="-122"/>
                          <a:ea typeface="微软雅黑" panose="020B0503020204020204" pitchFamily="34" charset="-122"/>
                        </a:rPr>
                        <a:t>单复数</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en-US" altLang="zh-CN" b="1" dirty="0">
                          <a:latin typeface="微软雅黑" panose="020B0503020204020204" pitchFamily="34" charset="-122"/>
                          <a:ea typeface="微软雅黑" panose="020B0503020204020204" pitchFamily="34" charset="-122"/>
                        </a:rPr>
                        <a:t>58</a:t>
                      </a:r>
                      <a:endParaRPr lang="zh-CN" altLang="en-US" b="1" dirty="0">
                        <a:latin typeface="微软雅黑" panose="020B0503020204020204" pitchFamily="34" charset="-122"/>
                        <a:ea typeface="微软雅黑" panose="020B0503020204020204" pitchFamily="34" charset="-122"/>
                      </a:endParaRPr>
                    </a:p>
                  </a:txBody>
                  <a:tcPr/>
                </a:tc>
              </a:tr>
              <a:tr h="378702">
                <a:tc vMerge="1">
                  <a:tcPr/>
                </a:tc>
                <a:tc>
                  <a:txBody>
                    <a:bodyPr/>
                    <a:lstStyle/>
                    <a:p>
                      <a:pPr marL="0" marR="0" lvl="0" indent="0" algn="l" defTabSz="914400" rtl="0" eaLnBrk="1" fontAlgn="auto" latinLnBrk="1" hangingPunct="1">
                        <a:lnSpc>
                          <a:spcPct val="100000"/>
                        </a:lnSpc>
                        <a:spcBef>
                          <a:spcPts val="0"/>
                        </a:spcBef>
                        <a:spcAft>
                          <a:spcPts val="0"/>
                        </a:spcAft>
                        <a:buClrTx/>
                        <a:buSzTx/>
                        <a:buFontTx/>
                        <a:buNone/>
                        <a:defRPr/>
                      </a:pPr>
                      <a:r>
                        <a:rPr lang="zh-CN" altLang="en-US" b="1" dirty="0">
                          <a:latin typeface="微软雅黑" panose="020B0503020204020204" pitchFamily="34" charset="-122"/>
                          <a:ea typeface="微软雅黑" panose="020B0503020204020204" pitchFamily="34" charset="-122"/>
                        </a:rPr>
                        <a:t>词</a:t>
                      </a:r>
                      <a:r>
                        <a:rPr lang="zh-CN" altLang="en-US" b="1" dirty="0">
                          <a:latin typeface="Calibri" panose="020F0502020204030204" pitchFamily="34" charset="0"/>
                          <a:ea typeface="微软雅黑" panose="020B0503020204020204" pitchFamily="34" charset="-122"/>
                          <a:cs typeface="Calibri" panose="020F0502020204030204" pitchFamily="34" charset="0"/>
                        </a:rPr>
                        <a:t>性</a:t>
                      </a:r>
                      <a:r>
                        <a:rPr lang="zh-CN" altLang="en-US" b="1" dirty="0">
                          <a:latin typeface="微软雅黑" panose="020B0503020204020204" pitchFamily="34" charset="-122"/>
                          <a:ea typeface="微软雅黑" panose="020B0503020204020204" pitchFamily="34" charset="-122"/>
                        </a:rPr>
                        <a:t>转换</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en-US" altLang="zh-CN" b="1" dirty="0">
                          <a:latin typeface="微软雅黑" panose="020B0503020204020204" pitchFamily="34" charset="-122"/>
                          <a:ea typeface="微软雅黑" panose="020B0503020204020204" pitchFamily="34" charset="-122"/>
                        </a:rPr>
                        <a:t>60</a:t>
                      </a:r>
                      <a:endParaRPr lang="zh-CN" altLang="en-US" b="1" dirty="0">
                        <a:latin typeface="微软雅黑" panose="020B0503020204020204" pitchFamily="34" charset="-122"/>
                        <a:ea typeface="微软雅黑" panose="020B0503020204020204" pitchFamily="34" charset="-122"/>
                      </a:endParaRPr>
                    </a:p>
                  </a:txBody>
                  <a:tcPr/>
                </a:tc>
              </a:tr>
              <a:tr h="378702">
                <a:tc>
                  <a:txBody>
                    <a:bodyPr/>
                    <a:lstStyle/>
                    <a:p>
                      <a:r>
                        <a:rPr lang="zh-CN" altLang="en-US" b="1" dirty="0">
                          <a:latin typeface="微软雅黑" panose="020B0503020204020204" pitchFamily="34" charset="-122"/>
                          <a:ea typeface="微软雅黑" panose="020B0503020204020204" pitchFamily="34" charset="-122"/>
                        </a:rPr>
                        <a:t>形容词</a:t>
                      </a:r>
                      <a:endParaRPr lang="zh-CN" altLang="en-US" b="1" dirty="0">
                        <a:latin typeface="微软雅黑" panose="020B0503020204020204" pitchFamily="34" charset="-122"/>
                        <a:ea typeface="微软雅黑" panose="020B0503020204020204" pitchFamily="34" charset="-122"/>
                      </a:endParaRPr>
                    </a:p>
                  </a:txBody>
                  <a:tcPr>
                    <a:solidFill>
                      <a:srgbClr val="DEEBF7"/>
                    </a:solidFill>
                  </a:tcPr>
                </a:tc>
                <a:tc>
                  <a:txBody>
                    <a:bodyPr/>
                    <a:lstStyle/>
                    <a:p>
                      <a:r>
                        <a:rPr lang="zh-CN" altLang="en-US" b="1" dirty="0">
                          <a:latin typeface="微软雅黑" panose="020B0503020204020204" pitchFamily="34" charset="-122"/>
                          <a:ea typeface="微软雅黑" panose="020B0503020204020204" pitchFamily="34" charset="-122"/>
                        </a:rPr>
                        <a:t>词</a:t>
                      </a:r>
                      <a:r>
                        <a:rPr lang="zh-CN" altLang="en-US" b="1" dirty="0">
                          <a:latin typeface="Calibri" panose="020F0502020204030204" pitchFamily="34" charset="0"/>
                          <a:ea typeface="微软雅黑" panose="020B0503020204020204" pitchFamily="34" charset="-122"/>
                          <a:cs typeface="Calibri" panose="020F0502020204030204" pitchFamily="34" charset="0"/>
                        </a:rPr>
                        <a:t>性</a:t>
                      </a:r>
                      <a:r>
                        <a:rPr lang="zh-CN" altLang="en-US" b="1" dirty="0">
                          <a:latin typeface="微软雅黑" panose="020B0503020204020204" pitchFamily="34" charset="-122"/>
                          <a:ea typeface="微软雅黑" panose="020B0503020204020204" pitchFamily="34" charset="-122"/>
                        </a:rPr>
                        <a:t>转换</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en-US" altLang="zh-CN" b="1" dirty="0">
                          <a:latin typeface="微软雅黑" panose="020B0503020204020204" pitchFamily="34" charset="-122"/>
                          <a:ea typeface="微软雅黑" panose="020B0503020204020204" pitchFamily="34" charset="-122"/>
                        </a:rPr>
                        <a:t>65</a:t>
                      </a:r>
                      <a:endParaRPr lang="zh-CN" altLang="en-US" b="1" dirty="0">
                        <a:latin typeface="微软雅黑" panose="020B0503020204020204" pitchFamily="34" charset="-122"/>
                        <a:ea typeface="微软雅黑" panose="020B0503020204020204" pitchFamily="34" charset="-122"/>
                      </a:endParaRPr>
                    </a:p>
                  </a:txBody>
                  <a:tcPr/>
                </a:tc>
              </a:tr>
              <a:tr h="378702">
                <a:tc rowSpan="2">
                  <a:txBody>
                    <a:bodyPr/>
                    <a:lstStyle/>
                    <a:p>
                      <a:r>
                        <a:rPr lang="zh-CN" altLang="en-US" b="1" dirty="0">
                          <a:latin typeface="微软雅黑" panose="020B0503020204020204" pitchFamily="34" charset="-122"/>
                          <a:ea typeface="微软雅黑" panose="020B0503020204020204" pitchFamily="34" charset="-122"/>
                        </a:rPr>
                        <a:t>连词</a:t>
                      </a:r>
                      <a:endParaRPr lang="zh-CN" altLang="en-US" b="1" dirty="0">
                        <a:latin typeface="微软雅黑" panose="020B0503020204020204" pitchFamily="34" charset="-122"/>
                        <a:ea typeface="微软雅黑" panose="020B0503020204020204" pitchFamily="34" charset="-122"/>
                      </a:endParaRPr>
                    </a:p>
                  </a:txBody>
                  <a:tcPr>
                    <a:solidFill>
                      <a:srgbClr val="DEEBF7"/>
                    </a:solidFill>
                  </a:tcPr>
                </a:tc>
                <a:tc>
                  <a:txBody>
                    <a:bodyPr/>
                    <a:lstStyle/>
                    <a:p>
                      <a:r>
                        <a:rPr lang="zh-CN" altLang="en-US" b="1" dirty="0">
                          <a:latin typeface="微软雅黑" panose="020B0503020204020204" pitchFamily="34" charset="-122"/>
                          <a:ea typeface="微软雅黑" panose="020B0503020204020204" pitchFamily="34" charset="-122"/>
                        </a:rPr>
                        <a:t>并列连词：</a:t>
                      </a:r>
                      <a:r>
                        <a:rPr lang="en-US" altLang="zh-CN" b="1" dirty="0">
                          <a:latin typeface="微软雅黑" panose="020B0503020204020204" pitchFamily="34" charset="-122"/>
                          <a:ea typeface="微软雅黑" panose="020B0503020204020204" pitchFamily="34" charset="-122"/>
                        </a:rPr>
                        <a:t>and</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en-US" altLang="zh-CN" b="1" dirty="0">
                          <a:latin typeface="微软雅黑" panose="020B0503020204020204" pitchFamily="34" charset="-122"/>
                          <a:ea typeface="微软雅黑" panose="020B0503020204020204" pitchFamily="34" charset="-122"/>
                        </a:rPr>
                        <a:t>64</a:t>
                      </a:r>
                      <a:endParaRPr lang="zh-CN" altLang="en-US" b="1" dirty="0">
                        <a:latin typeface="微软雅黑" panose="020B0503020204020204" pitchFamily="34" charset="-122"/>
                        <a:ea typeface="微软雅黑" panose="020B0503020204020204" pitchFamily="34" charset="-122"/>
                      </a:endParaRPr>
                    </a:p>
                  </a:txBody>
                  <a:tcPr/>
                </a:tc>
              </a:tr>
              <a:tr h="378702">
                <a:tc vMerge="1">
                  <a:tcPr/>
                </a:tc>
                <a:tc>
                  <a:txBody>
                    <a:bodyPr/>
                    <a:lstStyle/>
                    <a:p>
                      <a:r>
                        <a:rPr lang="zh-CN" altLang="en-US" b="1" dirty="0">
                          <a:latin typeface="微软雅黑" panose="020B0503020204020204" pitchFamily="34" charset="-122"/>
                          <a:ea typeface="微软雅黑" panose="020B0503020204020204" pitchFamily="34" charset="-122"/>
                        </a:rPr>
                        <a:t>从属连词：限制性定语从句</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en-US" altLang="zh-CN" b="1" dirty="0">
                          <a:latin typeface="微软雅黑" panose="020B0503020204020204" pitchFamily="34" charset="-122"/>
                          <a:ea typeface="微软雅黑" panose="020B0503020204020204" pitchFamily="34" charset="-122"/>
                        </a:rPr>
                        <a:t>61</a:t>
                      </a:r>
                      <a:endParaRPr lang="zh-CN" altLang="en-US" b="1" dirty="0">
                        <a:latin typeface="微软雅黑" panose="020B0503020204020204" pitchFamily="34" charset="-122"/>
                        <a:ea typeface="微软雅黑" panose="020B0503020204020204" pitchFamily="34" charset="-122"/>
                      </a:endParaRPr>
                    </a:p>
                  </a:txBody>
                  <a:tcPr/>
                </a:tc>
              </a:tr>
              <a:tr h="378702">
                <a:tc>
                  <a:txBody>
                    <a:bodyPr/>
                    <a:lstStyle/>
                    <a:p>
                      <a:r>
                        <a:rPr lang="zh-CN" altLang="en-US" b="1" dirty="0">
                          <a:latin typeface="微软雅黑" panose="020B0503020204020204" pitchFamily="34" charset="-122"/>
                          <a:ea typeface="微软雅黑" panose="020B0503020204020204" pitchFamily="34" charset="-122"/>
                        </a:rPr>
                        <a:t>介词</a:t>
                      </a:r>
                      <a:endParaRPr lang="zh-CN" altLang="en-US" b="1" dirty="0">
                        <a:latin typeface="微软雅黑" panose="020B0503020204020204" pitchFamily="34" charset="-122"/>
                        <a:ea typeface="微软雅黑" panose="020B0503020204020204" pitchFamily="34" charset="-122"/>
                      </a:endParaRPr>
                    </a:p>
                  </a:txBody>
                  <a:tcPr>
                    <a:solidFill>
                      <a:srgbClr val="DEEBF7"/>
                    </a:solidFill>
                  </a:tcPr>
                </a:tc>
                <a:tc>
                  <a:txBody>
                    <a:bodyPr/>
                    <a:lstStyle/>
                    <a:p>
                      <a:r>
                        <a:rPr lang="zh-CN" altLang="en-US" b="1" dirty="0">
                          <a:latin typeface="微软雅黑" panose="020B0503020204020204" pitchFamily="34" charset="-122"/>
                          <a:ea typeface="微软雅黑" panose="020B0503020204020204" pitchFamily="34" charset="-122"/>
                        </a:rPr>
                        <a:t>固定搭配</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en-US" altLang="zh-CN" b="1" dirty="0">
                          <a:latin typeface="微软雅黑" panose="020B0503020204020204" pitchFamily="34" charset="-122"/>
                          <a:ea typeface="微软雅黑" panose="020B0503020204020204" pitchFamily="34" charset="-122"/>
                        </a:rPr>
                        <a:t>57</a:t>
                      </a:r>
                      <a:endParaRPr lang="zh-CN" altLang="en-US" b="1" dirty="0">
                        <a:latin typeface="微软雅黑" panose="020B0503020204020204" pitchFamily="34" charset="-122"/>
                        <a:ea typeface="微软雅黑" panose="020B0503020204020204" pitchFamily="34" charset="-122"/>
                      </a:endParaRPr>
                    </a:p>
                  </a:txBody>
                  <a:tcPr/>
                </a:tc>
              </a:tr>
              <a:tr h="378702">
                <a:tc>
                  <a:txBody>
                    <a:bodyPr/>
                    <a:lstStyle/>
                    <a:p>
                      <a:r>
                        <a:rPr lang="zh-CN" altLang="en-US" b="1" dirty="0">
                          <a:latin typeface="微软雅黑" panose="020B0503020204020204" pitchFamily="34" charset="-122"/>
                          <a:ea typeface="微软雅黑" panose="020B0503020204020204" pitchFamily="34" charset="-122"/>
                        </a:rPr>
                        <a:t>冠词</a:t>
                      </a:r>
                      <a:endParaRPr lang="zh-CN" altLang="en-US" b="1" dirty="0">
                        <a:latin typeface="微软雅黑" panose="020B0503020204020204" pitchFamily="34" charset="-122"/>
                        <a:ea typeface="微软雅黑" panose="020B0503020204020204" pitchFamily="34" charset="-122"/>
                      </a:endParaRPr>
                    </a:p>
                  </a:txBody>
                  <a:tcPr>
                    <a:solidFill>
                      <a:srgbClr val="DEEBF7"/>
                    </a:solidFill>
                  </a:tcPr>
                </a:tc>
                <a:tc>
                  <a:txBody>
                    <a:bodyPr/>
                    <a:lstStyle/>
                    <a:p>
                      <a:r>
                        <a:rPr lang="zh-CN" altLang="en-US" b="1" dirty="0">
                          <a:latin typeface="微软雅黑" panose="020B0503020204020204" pitchFamily="34" charset="-122"/>
                          <a:ea typeface="微软雅黑" panose="020B0503020204020204" pitchFamily="34" charset="-122"/>
                        </a:rPr>
                        <a:t>定冠词：特指</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en-US" altLang="zh-CN" b="1" dirty="0">
                          <a:latin typeface="微软雅黑" panose="020B0503020204020204" pitchFamily="34" charset="-122"/>
                          <a:ea typeface="微软雅黑" panose="020B0503020204020204" pitchFamily="34" charset="-122"/>
                        </a:rPr>
                        <a:t>63</a:t>
                      </a:r>
                      <a:endParaRPr lang="zh-CN" altLang="en-US" b="1" dirty="0">
                        <a:latin typeface="微软雅黑" panose="020B0503020204020204" pitchFamily="34" charset="-122"/>
                        <a:ea typeface="微软雅黑" panose="020B0503020204020204" pitchFamily="34" charset="-122"/>
                      </a:endParaRPr>
                    </a:p>
                  </a:txBody>
                  <a:tcPr/>
                </a:tc>
              </a:tr>
            </a:tbl>
          </a:graphicData>
        </a:graphic>
      </p:graphicFrame>
      <p:sp>
        <p:nvSpPr>
          <p:cNvPr id="8" name="文本框 7"/>
          <p:cNvSpPr txBox="1"/>
          <p:nvPr/>
        </p:nvSpPr>
        <p:spPr>
          <a:xfrm>
            <a:off x="1593025" y="5165229"/>
            <a:ext cx="8890907" cy="1384995"/>
          </a:xfrm>
          <a:prstGeom prst="rect">
            <a:avLst/>
          </a:prstGeom>
          <a:noFill/>
        </p:spPr>
        <p:txBody>
          <a:bodyPr wrap="square">
            <a:spAutoFit/>
          </a:bodyPr>
          <a:lstStyle/>
          <a:p>
            <a:pPr marL="342900" indent="-342900" algn="just" defTabSz="685800" latinLnBrk="0">
              <a:spcBef>
                <a:spcPct val="0"/>
              </a:spcBef>
              <a:buFont typeface="Wingdings" panose="05000000000000000000" pitchFamily="2" charset="2"/>
              <a:buChar char="n"/>
              <a:defRPr/>
            </a:pPr>
            <a:r>
              <a:rPr lang="zh-CN" alt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试题难度阶梯设计科学合理：</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457200" indent="-457200" algn="just" defTabSz="685800" latinLnBrk="0">
              <a:spcBef>
                <a:spcPct val="0"/>
              </a:spcBef>
              <a:buFont typeface="Arial" panose="020B0604020202020204" pitchFamily="34" charset="0"/>
              <a:buChar char="•"/>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考点覆盖课标核心语法点</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457200" indent="-457200" algn="just" defTabSz="685800" latinLnBrk="0">
              <a:spcBef>
                <a:spcPct val="0"/>
              </a:spcBef>
              <a:buFont typeface="Arial" panose="020B0604020202020204" pitchFamily="34" charset="0"/>
              <a:buChar char="•"/>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强调在语篇语境中精准运用语言知识</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457200" indent="-457200" algn="just" defTabSz="685800" latinLnBrk="0">
              <a:spcBef>
                <a:spcPct val="0"/>
              </a:spcBef>
              <a:buFont typeface="Arial" panose="020B0604020202020204" pitchFamily="34" charset="0"/>
              <a:buChar char="•"/>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实现“文化传承与价值引领”的有机统一</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26215" y="5198165"/>
            <a:ext cx="2489753" cy="1659835"/>
          </a:xfrm>
          <a:prstGeom prst="rect">
            <a:avLst/>
          </a:prstGeom>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3333393" y="2300977"/>
            <a:ext cx="5864715" cy="2170686"/>
          </a:xfrm>
          <a:prstGeom prst="roundRect">
            <a:avLst>
              <a:gd name="adj" fmla="val 11346"/>
            </a:avLst>
          </a:prstGeom>
          <a:solidFill>
            <a:schemeClr val="bg1"/>
          </a:soli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 name="TextBox 71"/>
          <p:cNvSpPr txBox="1"/>
          <p:nvPr/>
        </p:nvSpPr>
        <p:spPr>
          <a:xfrm>
            <a:off x="4400193" y="3070358"/>
            <a:ext cx="3777343" cy="707886"/>
          </a:xfrm>
          <a:prstGeom prst="rect">
            <a:avLst/>
          </a:prstGeom>
          <a:noFill/>
        </p:spPr>
        <p:txBody>
          <a:bodyPr wrap="square" rtlCol="0">
            <a:spAutoFit/>
          </a:bodyPr>
          <a:lstStyle/>
          <a:p>
            <a:r>
              <a:rPr lang="en-US" altLang="zh-CN" sz="4000" b="1" dirty="0">
                <a:latin typeface="微软雅黑" panose="020B0503020204020204" pitchFamily="34" charset="-122"/>
                <a:ea typeface="微软雅黑" panose="020B0503020204020204" pitchFamily="34" charset="-122"/>
              </a:rPr>
              <a:t>Par2 </a:t>
            </a:r>
            <a:r>
              <a:rPr lang="zh-CN" altLang="en-US" sz="4000" b="1" dirty="0">
                <a:latin typeface="微软雅黑" panose="020B0503020204020204" pitchFamily="34" charset="-122"/>
                <a:ea typeface="微软雅黑" panose="020B0503020204020204" pitchFamily="34" charset="-122"/>
              </a:rPr>
              <a:t>解题思路</a:t>
            </a:r>
            <a:endParaRPr lang="zh-CN" altLang="zh-CN" sz="4000"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57626"/>
            <a:ext cx="3920359" cy="738305"/>
            <a:chOff x="312997" y="480210"/>
            <a:chExt cx="4030259" cy="738305"/>
          </a:xfrm>
        </p:grpSpPr>
        <p:sp>
          <p:nvSpPr>
            <p:cNvPr id="3"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sp>
          <p:nvSpPr>
            <p:cNvPr id="4" name="等腰三角形 3"/>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grpSp>
      <p:sp>
        <p:nvSpPr>
          <p:cNvPr id="5" name="TextBox 8"/>
          <p:cNvSpPr txBox="1"/>
          <p:nvPr/>
        </p:nvSpPr>
        <p:spPr>
          <a:xfrm>
            <a:off x="139088" y="284522"/>
            <a:ext cx="3465961" cy="523220"/>
          </a:xfrm>
          <a:prstGeom prst="rect">
            <a:avLst/>
          </a:prstGeom>
          <a:noFill/>
          <a:ln>
            <a:noFill/>
          </a:ln>
        </p:spPr>
        <p:txBody>
          <a:bodyPr wrap="square" rtlCol="0">
            <a:spAutoFit/>
          </a:bodyPr>
          <a:lstStyle/>
          <a:p>
            <a:pPr algn="just">
              <a:spcBef>
                <a:spcPct val="0"/>
              </a:spcBef>
            </a:pPr>
            <a:r>
              <a:rPr lang="zh-CN" altLang="en-US" sz="2800" b="1" kern="0" dirty="0">
                <a:ea typeface="微软雅黑" panose="020B0503020204020204" pitchFamily="34" charset="-122"/>
                <a:cs typeface="+mn-ea"/>
                <a:sym typeface="+mn-lt"/>
              </a:rPr>
              <a:t>解题步骤①寻找主干</a:t>
            </a:r>
            <a:endParaRPr lang="zh-CN" altLang="en-US" sz="2800" b="1" kern="0" dirty="0">
              <a:ea typeface="微软雅黑" panose="020B0503020204020204" pitchFamily="34" charset="-122"/>
              <a:cs typeface="+mn-ea"/>
              <a:sym typeface="+mn-lt"/>
            </a:endParaRPr>
          </a:p>
        </p:txBody>
      </p:sp>
      <p:sp>
        <p:nvSpPr>
          <p:cNvPr id="6" name="5"/>
          <p:cNvSpPr>
            <a:spLocks noChangeArrowheads="1"/>
          </p:cNvSpPr>
          <p:nvPr/>
        </p:nvSpPr>
        <p:spPr bwMode="auto">
          <a:xfrm>
            <a:off x="128239" y="1345324"/>
            <a:ext cx="11801002" cy="532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indent="457200" algn="just" defTabSz="685800" latinLnBrk="0">
              <a:lnSpc>
                <a:spcPct val="100000"/>
              </a:lnSpc>
              <a:spcBef>
                <a:spcPct val="0"/>
              </a:spcBef>
              <a:buFontTx/>
              <a:buNone/>
            </a:pPr>
            <a:r>
              <a:rPr lang="en-US" altLang="zh-CN" sz="2200" b="1" i="1" dirty="0">
                <a:solidFill>
                  <a:prstClr val="black"/>
                </a:solidFill>
                <a:ea typeface="Calibri" panose="020F0502020204030204" pitchFamily="34" charset="0"/>
                <a:cs typeface="Calibri" panose="020F0502020204030204" pitchFamily="34" charset="0"/>
                <a:sym typeface="+mn-lt"/>
              </a:rPr>
              <a:t>There are few people who could find joy in waiting for a microwave</a:t>
            </a:r>
            <a:r>
              <a:rPr lang="zh-CN" altLang="en-US" sz="2200" b="1" i="1" dirty="0">
                <a:solidFill>
                  <a:prstClr val="black"/>
                </a:solidFill>
                <a:ea typeface="Calibri" panose="020F0502020204030204" pitchFamily="34" charset="0"/>
                <a:cs typeface="Calibri" panose="020F0502020204030204" pitchFamily="34" charset="0"/>
                <a:sym typeface="+mn-lt"/>
              </a:rPr>
              <a:t>（微波炉）</a:t>
            </a:r>
            <a:r>
              <a:rPr lang="en-US" altLang="zh-CN" sz="2200" b="1" i="1" dirty="0">
                <a:solidFill>
                  <a:prstClr val="black"/>
                </a:solidFill>
                <a:ea typeface="Calibri" panose="020F0502020204030204" pitchFamily="34" charset="0"/>
                <a:cs typeface="Calibri" panose="020F0502020204030204" pitchFamily="34" charset="0"/>
                <a:sym typeface="+mn-lt"/>
              </a:rPr>
              <a:t>56._________ (finish) heating, but my mum did it. One of my earliest memories is being held  57.  _________  her  arms,  counting  down  the  flashing  green  58.  _________ (number) together. Mum is small, but I remember feeling so high up there. She would dance us  left  and  right  around  the  kitchen,  our  eyes  59.  _________  (watch)  the microwave like it was a space rocket countdown, 60. _________ (excite) and tension building to that  final  moment:  BEEP!  The microwave had  a  loud  alarm,  but  we overshadowed that noise with  our  own  performance, tipping  our  heads back  and shouting into the air –a scream 61. _________ always ended in laughter.</a:t>
            </a:r>
            <a:endParaRPr lang="en-US" altLang="zh-CN" sz="2200" b="1" i="1" dirty="0">
              <a:solidFill>
                <a:prstClr val="black"/>
              </a:solidFill>
              <a:ea typeface="Calibri" panose="020F0502020204030204" pitchFamily="34" charset="0"/>
              <a:cs typeface="Calibri" panose="020F0502020204030204" pitchFamily="34" charset="0"/>
              <a:sym typeface="+mn-lt"/>
            </a:endParaRPr>
          </a:p>
          <a:p>
            <a:pPr indent="457200" algn="just" defTabSz="685800" latinLnBrk="0">
              <a:lnSpc>
                <a:spcPct val="100000"/>
              </a:lnSpc>
              <a:spcBef>
                <a:spcPct val="0"/>
              </a:spcBef>
              <a:buFontTx/>
              <a:buNone/>
            </a:pPr>
            <a:r>
              <a:rPr lang="en-US" altLang="zh-CN" sz="2200" b="1" i="1" dirty="0">
                <a:solidFill>
                  <a:prstClr val="black"/>
                </a:solidFill>
                <a:ea typeface="Calibri" panose="020F0502020204030204" pitchFamily="34" charset="0"/>
                <a:cs typeface="Calibri" panose="020F0502020204030204" pitchFamily="34" charset="0"/>
                <a:sym typeface="+mn-lt"/>
              </a:rPr>
              <a:t>My mum would find fun even when  completing the most boring  of tasks. I remember 62. _________ (push) in a supermarket trolley</a:t>
            </a:r>
            <a:r>
              <a:rPr lang="zh-CN" altLang="en-US" sz="2200" b="1" i="1" dirty="0">
                <a:solidFill>
                  <a:prstClr val="black"/>
                </a:solidFill>
                <a:ea typeface="Calibri" panose="020F0502020204030204" pitchFamily="34" charset="0"/>
                <a:cs typeface="Calibri" panose="020F0502020204030204" pitchFamily="34" charset="0"/>
                <a:sym typeface="+mn-lt"/>
              </a:rPr>
              <a:t>（手推车）</a:t>
            </a:r>
            <a:r>
              <a:rPr lang="en-US" altLang="zh-CN" sz="2200" b="1" i="1" dirty="0">
                <a:solidFill>
                  <a:prstClr val="black"/>
                </a:solidFill>
                <a:ea typeface="Calibri" panose="020F0502020204030204" pitchFamily="34" charset="0"/>
                <a:cs typeface="Calibri" panose="020F0502020204030204" pitchFamily="34" charset="0"/>
                <a:sym typeface="+mn-lt"/>
              </a:rPr>
              <a:t>over 63. _________ uneven car park ground like riding a rollercoaster. She would speed up, the wind blowing our hair back 64. _________ my tiny voice singing out, “</a:t>
            </a:r>
            <a:r>
              <a:rPr lang="en-US" altLang="zh-CN" sz="2200" b="1" i="1" dirty="0" err="1">
                <a:solidFill>
                  <a:prstClr val="black"/>
                </a:solidFill>
                <a:ea typeface="Calibri" panose="020F0502020204030204" pitchFamily="34" charset="0"/>
                <a:cs typeface="Calibri" panose="020F0502020204030204" pitchFamily="34" charset="0"/>
                <a:sym typeface="+mn-lt"/>
              </a:rPr>
              <a:t>Weeee-eee-eee</a:t>
            </a:r>
            <a:r>
              <a:rPr lang="en-US" altLang="zh-CN" sz="2200" b="1" i="1" dirty="0">
                <a:solidFill>
                  <a:prstClr val="black"/>
                </a:solidFill>
                <a:ea typeface="Calibri" panose="020F0502020204030204" pitchFamily="34" charset="0"/>
                <a:cs typeface="Calibri" panose="020F0502020204030204" pitchFamily="34" charset="0"/>
                <a:sym typeface="+mn-lt"/>
              </a:rPr>
              <a:t>!”</a:t>
            </a:r>
            <a:endParaRPr lang="en-US" altLang="zh-CN" sz="2200" b="1" i="1" dirty="0">
              <a:solidFill>
                <a:prstClr val="black"/>
              </a:solidFill>
              <a:ea typeface="Calibri" panose="020F0502020204030204" pitchFamily="34" charset="0"/>
              <a:cs typeface="Calibri" panose="020F0502020204030204" pitchFamily="34" charset="0"/>
              <a:sym typeface="+mn-lt"/>
            </a:endParaRPr>
          </a:p>
          <a:p>
            <a:pPr indent="457200" algn="just" defTabSz="685800" latinLnBrk="0">
              <a:lnSpc>
                <a:spcPct val="100000"/>
              </a:lnSpc>
              <a:spcBef>
                <a:spcPct val="0"/>
              </a:spcBef>
              <a:buFontTx/>
              <a:buNone/>
            </a:pPr>
            <a:r>
              <a:rPr lang="en-US" altLang="zh-CN" sz="2200" b="1" i="1" dirty="0">
                <a:solidFill>
                  <a:prstClr val="black"/>
                </a:solidFill>
                <a:ea typeface="Calibri" panose="020F0502020204030204" pitchFamily="34" charset="0"/>
                <a:cs typeface="Calibri" panose="020F0502020204030204" pitchFamily="34" charset="0"/>
                <a:sym typeface="+mn-lt"/>
              </a:rPr>
              <a:t>I </a:t>
            </a:r>
            <a:r>
              <a:rPr lang="en-US" altLang="zh-CN" sz="2200" b="1" i="1" dirty="0" err="1">
                <a:solidFill>
                  <a:prstClr val="black"/>
                </a:solidFill>
                <a:ea typeface="Calibri" panose="020F0502020204030204" pitchFamily="34" charset="0"/>
                <a:cs typeface="Calibri" panose="020F0502020204030204" pitchFamily="34" charset="0"/>
                <a:sym typeface="+mn-lt"/>
              </a:rPr>
              <a:t>realise</a:t>
            </a:r>
            <a:r>
              <a:rPr lang="en-US" altLang="zh-CN" sz="2200" b="1" i="1" dirty="0">
                <a:solidFill>
                  <a:prstClr val="black"/>
                </a:solidFill>
                <a:ea typeface="Calibri" panose="020F0502020204030204" pitchFamily="34" charset="0"/>
                <a:cs typeface="Calibri" panose="020F0502020204030204" pitchFamily="34" charset="0"/>
                <a:sym typeface="+mn-lt"/>
              </a:rPr>
              <a:t> now that Mum didn’t find the joy in these tasks: she created it. Who cares if </a:t>
            </a:r>
            <a:r>
              <a:rPr lang="en-US" altLang="zh-CN" sz="2200" b="1" i="1" dirty="0" err="1">
                <a:solidFill>
                  <a:prstClr val="black"/>
                </a:solidFill>
                <a:ea typeface="Calibri" panose="020F0502020204030204" pitchFamily="34" charset="0"/>
                <a:cs typeface="Calibri" panose="020F0502020204030204" pitchFamily="34" charset="0"/>
                <a:sym typeface="+mn-lt"/>
              </a:rPr>
              <a:t>neighbours</a:t>
            </a:r>
            <a:r>
              <a:rPr lang="en-US" altLang="zh-CN" sz="2200" b="1" i="1" dirty="0">
                <a:solidFill>
                  <a:prstClr val="black"/>
                </a:solidFill>
                <a:ea typeface="Calibri" panose="020F0502020204030204" pitchFamily="34" charset="0"/>
                <a:cs typeface="Calibri" panose="020F0502020204030204" pitchFamily="34" charset="0"/>
                <a:sym typeface="+mn-lt"/>
              </a:rPr>
              <a:t> can hear you singing along to a microwave? Life is full of so many 65. _________  (seeming)  uneventful  moments,  but  we  can  turn  any  of  them  into  a celebration.</a:t>
            </a:r>
            <a:endParaRPr lang="en-US" altLang="zh-CN" sz="2200" b="1" i="1" dirty="0">
              <a:solidFill>
                <a:prstClr val="black"/>
              </a:solidFill>
              <a:ea typeface="Calibri" panose="020F0502020204030204" pitchFamily="34" charset="0"/>
              <a:cs typeface="Calibri" panose="020F0502020204030204" pitchFamily="34" charset="0"/>
              <a:sym typeface="+mn-lt"/>
            </a:endParaRPr>
          </a:p>
          <a:p>
            <a:pPr indent="457200" algn="just" defTabSz="685800" latinLnBrk="0">
              <a:lnSpc>
                <a:spcPct val="100000"/>
              </a:lnSpc>
              <a:spcBef>
                <a:spcPct val="0"/>
              </a:spcBef>
              <a:buFontTx/>
              <a:buNone/>
            </a:pPr>
            <a:endParaRPr lang="en-US" altLang="zh-CN" sz="2200" b="1" i="1" dirty="0">
              <a:solidFill>
                <a:prstClr val="black"/>
              </a:solidFill>
              <a:ea typeface="Calibri" panose="020F0502020204030204" pitchFamily="34" charset="0"/>
              <a:cs typeface="Calibri" panose="020F0502020204030204" pitchFamily="34" charset="0"/>
              <a:sym typeface="+mn-lt"/>
            </a:endParaRPr>
          </a:p>
        </p:txBody>
      </p:sp>
      <p:sp>
        <p:nvSpPr>
          <p:cNvPr id="7" name="矩形: 圆角 6"/>
          <p:cNvSpPr/>
          <p:nvPr/>
        </p:nvSpPr>
        <p:spPr>
          <a:xfrm>
            <a:off x="533729" y="1360433"/>
            <a:ext cx="2682437" cy="289692"/>
          </a:xfrm>
          <a:prstGeom prst="roundRect">
            <a:avLst/>
          </a:prstGeom>
          <a:solidFill>
            <a:srgbClr val="FFC000">
              <a:alpha val="3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矩形: 圆角 7"/>
          <p:cNvSpPr/>
          <p:nvPr/>
        </p:nvSpPr>
        <p:spPr>
          <a:xfrm>
            <a:off x="3301233" y="1401490"/>
            <a:ext cx="566574" cy="259143"/>
          </a:xfrm>
          <a:prstGeom prst="roundRect">
            <a:avLst/>
          </a:prstGeom>
          <a:solidFill>
            <a:srgbClr val="00B0F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6677026" y="1712529"/>
            <a:ext cx="2682437" cy="289692"/>
          </a:xfrm>
          <a:prstGeom prst="roundRect">
            <a:avLst/>
          </a:prstGeom>
          <a:solidFill>
            <a:srgbClr val="FFC000">
              <a:alpha val="3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矩形: 圆角 9"/>
          <p:cNvSpPr/>
          <p:nvPr/>
        </p:nvSpPr>
        <p:spPr>
          <a:xfrm>
            <a:off x="9539121" y="1711545"/>
            <a:ext cx="2453181" cy="295931"/>
          </a:xfrm>
          <a:prstGeom prst="roundRect">
            <a:avLst/>
          </a:prstGeom>
          <a:solidFill>
            <a:srgbClr val="00B0F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174405" y="2058387"/>
            <a:ext cx="566574" cy="259143"/>
          </a:xfrm>
          <a:prstGeom prst="roundRect">
            <a:avLst/>
          </a:prstGeom>
          <a:solidFill>
            <a:srgbClr val="00B0F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862832" y="2053133"/>
            <a:ext cx="1985472" cy="248634"/>
          </a:xfrm>
          <a:prstGeom prst="roundRect">
            <a:avLst/>
          </a:prstGeom>
          <a:solidFill>
            <a:srgbClr val="00B0F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11326773" y="2054867"/>
            <a:ext cx="522515" cy="258534"/>
          </a:xfrm>
          <a:prstGeom prst="roundRect">
            <a:avLst/>
          </a:prstGeom>
          <a:solidFill>
            <a:srgbClr val="FF00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p:cNvSpPr/>
          <p:nvPr/>
        </p:nvSpPr>
        <p:spPr>
          <a:xfrm>
            <a:off x="4375260" y="2343149"/>
            <a:ext cx="2435443" cy="315967"/>
          </a:xfrm>
          <a:prstGeom prst="roundRect">
            <a:avLst/>
          </a:prstGeom>
          <a:solidFill>
            <a:srgbClr val="FFC000">
              <a:alpha val="3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6" name="矩形: 圆角 15"/>
          <p:cNvSpPr/>
          <p:nvPr/>
        </p:nvSpPr>
        <p:spPr>
          <a:xfrm>
            <a:off x="11487807" y="2357931"/>
            <a:ext cx="499240" cy="311697"/>
          </a:xfrm>
          <a:prstGeom prst="roundRect">
            <a:avLst/>
          </a:prstGeom>
          <a:solidFill>
            <a:srgbClr val="00B0F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120868" y="2699517"/>
            <a:ext cx="5491655" cy="295931"/>
          </a:xfrm>
          <a:prstGeom prst="roundRect">
            <a:avLst/>
          </a:prstGeom>
          <a:solidFill>
            <a:srgbClr val="00B0F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1021380" y="3037584"/>
            <a:ext cx="522515" cy="258534"/>
          </a:xfrm>
          <a:prstGeom prst="roundRect">
            <a:avLst/>
          </a:prstGeom>
          <a:solidFill>
            <a:srgbClr val="FF00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圆角 18"/>
          <p:cNvSpPr/>
          <p:nvPr/>
        </p:nvSpPr>
        <p:spPr>
          <a:xfrm>
            <a:off x="11505449" y="3053349"/>
            <a:ext cx="522515" cy="258534"/>
          </a:xfrm>
          <a:prstGeom prst="roundRect">
            <a:avLst/>
          </a:prstGeom>
          <a:solidFill>
            <a:srgbClr val="FF00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圆角 19"/>
          <p:cNvSpPr/>
          <p:nvPr/>
        </p:nvSpPr>
        <p:spPr>
          <a:xfrm>
            <a:off x="7218309" y="3000045"/>
            <a:ext cx="4069801" cy="331734"/>
          </a:xfrm>
          <a:prstGeom prst="roundRect">
            <a:avLst/>
          </a:prstGeom>
          <a:solidFill>
            <a:srgbClr val="FFC000">
              <a:alpha val="3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1" name="矩形: 圆角 20"/>
          <p:cNvSpPr/>
          <p:nvPr/>
        </p:nvSpPr>
        <p:spPr>
          <a:xfrm>
            <a:off x="181633" y="3373163"/>
            <a:ext cx="3297291" cy="315968"/>
          </a:xfrm>
          <a:prstGeom prst="roundRect">
            <a:avLst/>
          </a:prstGeom>
          <a:solidFill>
            <a:srgbClr val="FFC000">
              <a:alpha val="3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矩形: 圆角 21"/>
          <p:cNvSpPr/>
          <p:nvPr/>
        </p:nvSpPr>
        <p:spPr>
          <a:xfrm>
            <a:off x="6894785" y="3398455"/>
            <a:ext cx="966953" cy="269655"/>
          </a:xfrm>
          <a:prstGeom prst="roundRect">
            <a:avLst/>
          </a:prstGeom>
          <a:solidFill>
            <a:srgbClr val="00B0F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p:cNvSpPr/>
          <p:nvPr/>
        </p:nvSpPr>
        <p:spPr>
          <a:xfrm>
            <a:off x="9871091" y="3363404"/>
            <a:ext cx="522515" cy="258534"/>
          </a:xfrm>
          <a:prstGeom prst="roundRect">
            <a:avLst/>
          </a:prstGeom>
          <a:solidFill>
            <a:srgbClr val="FF00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圆角 23"/>
          <p:cNvSpPr/>
          <p:nvPr/>
        </p:nvSpPr>
        <p:spPr>
          <a:xfrm>
            <a:off x="10421006" y="3393199"/>
            <a:ext cx="966953" cy="269655"/>
          </a:xfrm>
          <a:prstGeom prst="roundRect">
            <a:avLst/>
          </a:prstGeom>
          <a:solidFill>
            <a:srgbClr val="00B0F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p:cNvSpPr/>
          <p:nvPr/>
        </p:nvSpPr>
        <p:spPr>
          <a:xfrm>
            <a:off x="2233447" y="3750552"/>
            <a:ext cx="4724401" cy="232869"/>
          </a:xfrm>
          <a:prstGeom prst="roundRect">
            <a:avLst/>
          </a:prstGeom>
          <a:solidFill>
            <a:srgbClr val="00B0F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533730" y="4040570"/>
            <a:ext cx="3081830" cy="289692"/>
          </a:xfrm>
          <a:prstGeom prst="roundRect">
            <a:avLst/>
          </a:prstGeom>
          <a:solidFill>
            <a:srgbClr val="FFC000">
              <a:alpha val="3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7" name="矩形: 圆角 26"/>
          <p:cNvSpPr/>
          <p:nvPr/>
        </p:nvSpPr>
        <p:spPr>
          <a:xfrm>
            <a:off x="9956254" y="4003783"/>
            <a:ext cx="1573594" cy="305457"/>
          </a:xfrm>
          <a:prstGeom prst="roundRect">
            <a:avLst/>
          </a:prstGeom>
          <a:solidFill>
            <a:srgbClr val="FFC000">
              <a:alpha val="3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8" name="矩形: 圆角 27"/>
          <p:cNvSpPr/>
          <p:nvPr/>
        </p:nvSpPr>
        <p:spPr>
          <a:xfrm>
            <a:off x="94592" y="4417959"/>
            <a:ext cx="2196663" cy="238124"/>
          </a:xfrm>
          <a:prstGeom prst="roundRect">
            <a:avLst/>
          </a:prstGeom>
          <a:solidFill>
            <a:srgbClr val="00B0F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圆角 29"/>
          <p:cNvSpPr/>
          <p:nvPr/>
        </p:nvSpPr>
        <p:spPr>
          <a:xfrm>
            <a:off x="3077233" y="4681700"/>
            <a:ext cx="2367126" cy="363266"/>
          </a:xfrm>
          <a:prstGeom prst="roundRect">
            <a:avLst/>
          </a:prstGeom>
          <a:solidFill>
            <a:srgbClr val="FFC000">
              <a:alpha val="3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1" name="矩形: 圆角 30"/>
          <p:cNvSpPr/>
          <p:nvPr/>
        </p:nvSpPr>
        <p:spPr>
          <a:xfrm>
            <a:off x="5623033" y="4701738"/>
            <a:ext cx="3668111" cy="301186"/>
          </a:xfrm>
          <a:prstGeom prst="roundRect">
            <a:avLst/>
          </a:prstGeom>
          <a:solidFill>
            <a:srgbClr val="00B0F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31"/>
          <p:cNvSpPr/>
          <p:nvPr/>
        </p:nvSpPr>
        <p:spPr>
          <a:xfrm>
            <a:off x="9298277" y="4713983"/>
            <a:ext cx="1695544" cy="267919"/>
          </a:xfrm>
          <a:prstGeom prst="roundRect">
            <a:avLst/>
          </a:prstGeom>
          <a:solidFill>
            <a:srgbClr val="FF00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矩形: 圆角 32"/>
          <p:cNvSpPr/>
          <p:nvPr/>
        </p:nvSpPr>
        <p:spPr>
          <a:xfrm>
            <a:off x="11030606" y="4761185"/>
            <a:ext cx="940678" cy="257503"/>
          </a:xfrm>
          <a:prstGeom prst="roundRect">
            <a:avLst/>
          </a:prstGeom>
          <a:solidFill>
            <a:srgbClr val="00B0F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圆角 33"/>
          <p:cNvSpPr/>
          <p:nvPr/>
        </p:nvSpPr>
        <p:spPr>
          <a:xfrm>
            <a:off x="126123" y="5029199"/>
            <a:ext cx="1975945" cy="310056"/>
          </a:xfrm>
          <a:prstGeom prst="roundRect">
            <a:avLst/>
          </a:prstGeom>
          <a:solidFill>
            <a:srgbClr val="00B0F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圆角 34"/>
          <p:cNvSpPr/>
          <p:nvPr/>
        </p:nvSpPr>
        <p:spPr>
          <a:xfrm>
            <a:off x="517965" y="5359617"/>
            <a:ext cx="2130642" cy="363266"/>
          </a:xfrm>
          <a:prstGeom prst="roundRect">
            <a:avLst/>
          </a:prstGeom>
          <a:solidFill>
            <a:srgbClr val="FFC000">
              <a:alpha val="3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8" name="矩形: 圆角 37"/>
          <p:cNvSpPr/>
          <p:nvPr/>
        </p:nvSpPr>
        <p:spPr>
          <a:xfrm>
            <a:off x="2760842" y="6059307"/>
            <a:ext cx="522515" cy="258534"/>
          </a:xfrm>
          <a:prstGeom prst="roundRect">
            <a:avLst/>
          </a:prstGeom>
          <a:solidFill>
            <a:srgbClr val="FF00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矩形: 圆角 38"/>
          <p:cNvSpPr/>
          <p:nvPr/>
        </p:nvSpPr>
        <p:spPr>
          <a:xfrm>
            <a:off x="4312200" y="272610"/>
            <a:ext cx="1405428" cy="426327"/>
          </a:xfrm>
          <a:prstGeom prst="roundRect">
            <a:avLst/>
          </a:prstGeom>
          <a:solidFill>
            <a:srgbClr val="FFC000">
              <a:alpha val="34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b="1" kern="0" dirty="0">
                <a:latin typeface="微软雅黑" panose="020B0503020204020204" pitchFamily="34" charset="-122"/>
                <a:ea typeface="微软雅黑" panose="020B0503020204020204" pitchFamily="34" charset="-122"/>
              </a:rPr>
              <a:t>句子主干</a:t>
            </a:r>
            <a:endParaRPr kumimoji="0" lang="zh-CN" altLang="en-US" sz="1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40" name="矩形: 圆角 39"/>
          <p:cNvSpPr/>
          <p:nvPr/>
        </p:nvSpPr>
        <p:spPr>
          <a:xfrm>
            <a:off x="5965604" y="282138"/>
            <a:ext cx="2327058" cy="390524"/>
          </a:xfrm>
          <a:prstGeom prst="roundRect">
            <a:avLst/>
          </a:prstGeom>
          <a:solidFill>
            <a:srgbClr val="00B0F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latinLnBrk="0">
              <a:defRPr/>
            </a:pPr>
            <a:r>
              <a:rPr lang="zh-CN" altLang="en-US" b="1" kern="0" dirty="0">
                <a:solidFill>
                  <a:prstClr val="black"/>
                </a:solidFill>
                <a:latin typeface="微软雅黑" panose="020B0503020204020204" pitchFamily="34" charset="-122"/>
                <a:ea typeface="微软雅黑" panose="020B0503020204020204" pitchFamily="34" charset="-122"/>
              </a:rPr>
              <a:t>从句、状语、非谓语</a:t>
            </a:r>
            <a:endParaRPr lang="zh-CN" altLang="en-US" b="1" kern="0" dirty="0">
              <a:solidFill>
                <a:prstClr val="black"/>
              </a:solidFill>
              <a:latin typeface="微软雅黑" panose="020B0503020204020204" pitchFamily="34" charset="-122"/>
              <a:ea typeface="微软雅黑" panose="020B0503020204020204" pitchFamily="34" charset="-122"/>
            </a:endParaRPr>
          </a:p>
        </p:txBody>
      </p:sp>
      <p:sp>
        <p:nvSpPr>
          <p:cNvPr id="41" name="矩形: 圆角 40"/>
          <p:cNvSpPr/>
          <p:nvPr/>
        </p:nvSpPr>
        <p:spPr>
          <a:xfrm>
            <a:off x="8457448" y="289127"/>
            <a:ext cx="1233089" cy="362513"/>
          </a:xfrm>
          <a:prstGeom prst="roundRect">
            <a:avLst/>
          </a:prstGeom>
          <a:solidFill>
            <a:srgbClr val="FF00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kern="0" dirty="0">
                <a:solidFill>
                  <a:prstClr val="black"/>
                </a:solidFill>
                <a:latin typeface="微软雅黑" panose="020B0503020204020204" pitchFamily="34" charset="-122"/>
                <a:ea typeface="微软雅黑" panose="020B0503020204020204" pitchFamily="34" charset="-122"/>
              </a:rPr>
              <a:t>并列关系</a:t>
            </a:r>
            <a:endParaRPr lang="zh-CN" altLang="en-US" b="1" kern="0" dirty="0">
              <a:solidFill>
                <a:prstClr val="black"/>
              </a:solidFill>
              <a:latin typeface="微软雅黑" panose="020B0503020204020204" pitchFamily="34" charset="-122"/>
              <a:ea typeface="微软雅黑" panose="020B0503020204020204" pitchFamily="34" charset="-122"/>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left)">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left)">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left)">
                                      <p:cBhvr>
                                        <p:cTn id="76" dur="500"/>
                                        <p:tgtEl>
                                          <p:spTgt spid="22"/>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wipe(left)">
                                      <p:cBhvr>
                                        <p:cTn id="80" dur="500"/>
                                        <p:tgtEl>
                                          <p:spTgt spid="24"/>
                                        </p:tgtEl>
                                      </p:cBhvr>
                                    </p:animEffect>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left)">
                                      <p:cBhvr>
                                        <p:cTn id="84" dur="500"/>
                                        <p:tgtEl>
                                          <p:spTgt spid="2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left)">
                                      <p:cBhvr>
                                        <p:cTn id="89" dur="5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left)">
                                      <p:cBhvr>
                                        <p:cTn id="94" dur="500"/>
                                        <p:tgtEl>
                                          <p:spTgt spid="27"/>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wipe(left)">
                                      <p:cBhvr>
                                        <p:cTn id="103" dur="500"/>
                                        <p:tgtEl>
                                          <p:spTgt spid="30"/>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wipe(left)">
                                      <p:cBhvr>
                                        <p:cTn id="108" dur="500"/>
                                        <p:tgtEl>
                                          <p:spTgt spid="32"/>
                                        </p:tgtEl>
                                      </p:cBhvr>
                                    </p:animEffect>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wipe(left)">
                                      <p:cBhvr>
                                        <p:cTn id="112" dur="500"/>
                                        <p:tgtEl>
                                          <p:spTgt spid="31"/>
                                        </p:tgtEl>
                                      </p:cBhvr>
                                    </p:animEffect>
                                  </p:childTnLst>
                                </p:cTn>
                              </p:par>
                            </p:childTnLst>
                          </p:cTn>
                        </p:par>
                        <p:par>
                          <p:cTn id="113" fill="hold">
                            <p:stCondLst>
                              <p:cond delay="1000"/>
                            </p:stCondLst>
                            <p:childTnLst>
                              <p:par>
                                <p:cTn id="114" presetID="22" presetClass="entr" presetSubtype="8" fill="hold" grpId="0" nodeType="after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wipe(left)">
                                      <p:cBhvr>
                                        <p:cTn id="116" dur="500"/>
                                        <p:tgtEl>
                                          <p:spTgt spid="33"/>
                                        </p:tgtEl>
                                      </p:cBhvr>
                                    </p:animEffect>
                                  </p:childTnLst>
                                </p:cTn>
                              </p:par>
                            </p:childTnLst>
                          </p:cTn>
                        </p:par>
                        <p:par>
                          <p:cTn id="117" fill="hold">
                            <p:stCondLst>
                              <p:cond delay="1500"/>
                            </p:stCondLst>
                            <p:childTnLst>
                              <p:par>
                                <p:cTn id="118" presetID="22" presetClass="entr" presetSubtype="8" fill="hold" grpId="0" nodeType="afterEffect">
                                  <p:stCondLst>
                                    <p:cond delay="0"/>
                                  </p:stCondLst>
                                  <p:childTnLst>
                                    <p:set>
                                      <p:cBhvr>
                                        <p:cTn id="119" dur="1" fill="hold">
                                          <p:stCondLst>
                                            <p:cond delay="0"/>
                                          </p:stCondLst>
                                        </p:cTn>
                                        <p:tgtEl>
                                          <p:spTgt spid="34"/>
                                        </p:tgtEl>
                                        <p:attrNameLst>
                                          <p:attrName>style.visibility</p:attrName>
                                        </p:attrNameLst>
                                      </p:cBhvr>
                                      <p:to>
                                        <p:strVal val="visible"/>
                                      </p:to>
                                    </p:set>
                                    <p:animEffect transition="in" filter="wipe(left)">
                                      <p:cBhvr>
                                        <p:cTn id="120" dur="500"/>
                                        <p:tgtEl>
                                          <p:spTgt spid="3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wipe(left)">
                                      <p:cBhvr>
                                        <p:cTn id="125" dur="500"/>
                                        <p:tgtEl>
                                          <p:spTgt spid="35"/>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wipe(left)">
                                      <p:cBhvr>
                                        <p:cTn id="13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57626"/>
            <a:ext cx="3920359" cy="738305"/>
            <a:chOff x="312997" y="480210"/>
            <a:chExt cx="4030259" cy="738305"/>
          </a:xfrm>
        </p:grpSpPr>
        <p:sp>
          <p:nvSpPr>
            <p:cNvPr id="3"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prstClr val="white"/>
                </a:solidFill>
                <a:effectLst/>
                <a:uLnTx/>
                <a:uFillTx/>
                <a:latin typeface="Quicksand"/>
                <a:cs typeface="+mn-ea"/>
                <a:sym typeface="+mn-lt"/>
              </a:endParaRPr>
            </a:p>
          </p:txBody>
        </p:sp>
        <p:sp>
          <p:nvSpPr>
            <p:cNvPr id="4" name="等腰三角形 3"/>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prstClr val="white"/>
                </a:solidFill>
                <a:effectLst/>
                <a:uLnTx/>
                <a:uFillTx/>
                <a:latin typeface="Quicksand"/>
                <a:cs typeface="+mn-ea"/>
                <a:sym typeface="+mn-lt"/>
              </a:endParaRPr>
            </a:p>
          </p:txBody>
        </p:sp>
      </p:grpSp>
      <p:sp>
        <p:nvSpPr>
          <p:cNvPr id="5" name="TextBox 8"/>
          <p:cNvSpPr txBox="1"/>
          <p:nvPr/>
        </p:nvSpPr>
        <p:spPr>
          <a:xfrm>
            <a:off x="139088" y="284522"/>
            <a:ext cx="3465961" cy="523220"/>
          </a:xfrm>
          <a:prstGeom prst="rect">
            <a:avLst/>
          </a:prstGeom>
          <a:noFill/>
          <a:ln>
            <a:noFill/>
          </a:ln>
        </p:spPr>
        <p:txBody>
          <a:bodyPr wrap="square" rtlCol="0">
            <a:spAutoFit/>
          </a:bodyPr>
          <a:lstStyle/>
          <a:p>
            <a:pPr marL="0" marR="0" lvl="0" indent="0" algn="just" defTabSz="914400" rtl="0" eaLnBrk="1" fontAlgn="auto" latinLnBrk="1" hangingPunct="1">
              <a:lnSpc>
                <a:spcPct val="100000"/>
              </a:lnSpc>
              <a:spcBef>
                <a:spcPct val="0"/>
              </a:spcBef>
              <a:spcAft>
                <a:spcPts val="0"/>
              </a:spcAft>
              <a:buClrTx/>
              <a:buSzTx/>
              <a:buFontTx/>
              <a:buNone/>
              <a:defRPr/>
            </a:pPr>
            <a:r>
              <a:rPr kumimoji="0" lang="zh-CN" altLang="en-US" sz="2800" b="1" i="0" u="none" strike="noStrike" kern="0" cap="none" spc="0" normalizeH="0" baseline="0" noProof="0" dirty="0">
                <a:ln>
                  <a:noFill/>
                </a:ln>
                <a:solidFill>
                  <a:prstClr val="black"/>
                </a:solidFill>
                <a:effectLst/>
                <a:uLnTx/>
                <a:uFillTx/>
                <a:latin typeface="Quicksand"/>
                <a:ea typeface="微软雅黑" panose="020B0503020204020204" pitchFamily="34" charset="-122"/>
                <a:cs typeface="+mn-ea"/>
                <a:sym typeface="+mn-lt"/>
              </a:rPr>
              <a:t>解题步骤②逐题分析</a:t>
            </a:r>
            <a:endParaRPr kumimoji="0" lang="zh-CN" altLang="en-US" sz="2800" b="1" i="0" u="none" strike="noStrike" kern="0" cap="none" spc="0" normalizeH="0" baseline="0" noProof="0" dirty="0">
              <a:ln>
                <a:noFill/>
              </a:ln>
              <a:solidFill>
                <a:prstClr val="black"/>
              </a:solidFill>
              <a:effectLst/>
              <a:uLnTx/>
              <a:uFillTx/>
              <a:latin typeface="Quicksand"/>
              <a:ea typeface="微软雅黑" panose="020B0503020204020204" pitchFamily="34" charset="-122"/>
              <a:cs typeface="+mn-ea"/>
              <a:sym typeface="+mn-lt"/>
            </a:endParaRPr>
          </a:p>
        </p:txBody>
      </p:sp>
      <p:sp>
        <p:nvSpPr>
          <p:cNvPr id="6" name="5"/>
          <p:cNvSpPr>
            <a:spLocks noChangeArrowheads="1"/>
          </p:cNvSpPr>
          <p:nvPr/>
        </p:nvSpPr>
        <p:spPr bwMode="auto">
          <a:xfrm>
            <a:off x="4614040" y="136634"/>
            <a:ext cx="7501759" cy="684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457200" algn="just" defTabSz="685800" rtl="0" eaLnBrk="1" fontAlgn="auto" latinLnBrk="0" hangingPunct="1">
              <a:lnSpc>
                <a:spcPct val="100000"/>
              </a:lnSpc>
              <a:spcBef>
                <a:spcPct val="0"/>
              </a:spcBef>
              <a:spcAft>
                <a:spcPts val="0"/>
              </a:spcAft>
              <a:buClrTx/>
              <a:buSzTx/>
              <a:buFontTx/>
              <a:buNone/>
              <a:defRPr/>
            </a:pPr>
            <a:r>
              <a:rPr kumimoji="0" lang="en-US" altLang="zh-CN" sz="20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mn-lt"/>
              </a:rPr>
              <a:t>There are few people</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who could find joy in waiting for a microwave</a:t>
            </a:r>
            <a:r>
              <a:rPr kumimoji="0" lang="zh-CN" altLang="en-US"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（微波炉）</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56._________ (finish) heating, but my mum did it. One of my earliest </a:t>
            </a:r>
            <a:r>
              <a:rPr kumimoji="0" lang="en-US" altLang="zh-CN" sz="20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mn-lt"/>
              </a:rPr>
              <a:t>memories is being held  </a:t>
            </a:r>
            <a:r>
              <a:rPr kumimoji="0" lang="en-US" altLang="zh-CN" sz="2000" b="1"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mn-lt"/>
              </a:rPr>
              <a:t>57.  _________  her  arms</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en-US" altLang="zh-CN" sz="2000" b="1"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mn-lt"/>
              </a:rPr>
              <a:t>counting  down  </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the  flashing  green  58.  _________ (number) together. Mum is small, </a:t>
            </a:r>
            <a:r>
              <a:rPr kumimoji="0" lang="en-US" altLang="zh-CN" sz="2000" b="1"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sym typeface="+mn-lt"/>
              </a:rPr>
              <a:t>but</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I remember feeling so high up there. </a:t>
            </a:r>
            <a:r>
              <a:rPr kumimoji="0" lang="en-US" altLang="zh-CN" sz="20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mn-lt"/>
              </a:rPr>
              <a:t>She would dance us  </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left  and  right  around  the  kitchen,  </a:t>
            </a:r>
            <a:r>
              <a:rPr kumimoji="0" lang="en-US" altLang="zh-CN" sz="2000" b="1"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mn-lt"/>
              </a:rPr>
              <a:t>our</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en-US" altLang="zh-CN" sz="2000" b="1"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mn-lt"/>
              </a:rPr>
              <a:t>eyes  59.  _________(watch) the microwave </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like it was a space rocket countdown, 60. _________ (excite) </a:t>
            </a:r>
            <a:r>
              <a:rPr kumimoji="0" lang="en-US" altLang="zh-CN" sz="2000" b="1"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sym typeface="+mn-lt"/>
              </a:rPr>
              <a:t>and</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tension building to that  final  moment:  BEEP!  </a:t>
            </a:r>
            <a:r>
              <a:rPr kumimoji="0" lang="en-US" altLang="zh-CN" sz="20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mn-lt"/>
              </a:rPr>
              <a:t>The microwave had  a  loud  alarm</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en-US" altLang="zh-CN" sz="2000" b="1"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sym typeface="+mn-lt"/>
              </a:rPr>
              <a:t>but</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en-US" altLang="zh-CN" sz="20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mn-lt"/>
              </a:rPr>
              <a:t>we overshadowed that noise </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with our own performance, </a:t>
            </a:r>
            <a:r>
              <a:rPr kumimoji="0" lang="en-US" altLang="zh-CN" sz="2000" b="1"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mn-lt"/>
              </a:rPr>
              <a:t>tipping</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our heads back  </a:t>
            </a:r>
            <a:r>
              <a:rPr kumimoji="0" lang="en-US" altLang="zh-CN" sz="2000" b="1"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sym typeface="+mn-lt"/>
              </a:rPr>
              <a:t>and</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en-US" altLang="zh-CN" sz="2000" b="1"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mn-lt"/>
              </a:rPr>
              <a:t>shouting</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into the air –a scream </a:t>
            </a:r>
            <a:r>
              <a:rPr kumimoji="0" lang="en-US" altLang="zh-CN" sz="2000" b="1"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mn-lt"/>
              </a:rPr>
              <a:t>61. _________ always ended in laughter</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a:t>
            </a:r>
            <a:endPar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457200" algn="just" defTabSz="685800" rtl="0" eaLnBrk="1" fontAlgn="auto" latinLnBrk="0" hangingPunct="1">
              <a:lnSpc>
                <a:spcPct val="100000"/>
              </a:lnSpc>
              <a:spcBef>
                <a:spcPct val="0"/>
              </a:spcBef>
              <a:spcAft>
                <a:spcPts val="0"/>
              </a:spcAft>
              <a:buClrTx/>
              <a:buSzTx/>
              <a:buFontTx/>
              <a:buNone/>
              <a:defRPr/>
            </a:pPr>
            <a:r>
              <a:rPr kumimoji="0" lang="en-US" altLang="zh-CN" sz="20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mn-lt"/>
              </a:rPr>
              <a:t>My mum would find fun </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even when  completing the most boring  of tasks. </a:t>
            </a:r>
            <a:r>
              <a:rPr kumimoji="0" lang="en-US" altLang="zh-CN" sz="20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mn-lt"/>
              </a:rPr>
              <a:t>I remember </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62. </a:t>
            </a:r>
            <a:r>
              <a:rPr kumimoji="0" lang="en-US" altLang="zh-CN" sz="2000" b="1"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mn-lt"/>
              </a:rPr>
              <a:t>_________ (push) </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in a supermarket trolley</a:t>
            </a:r>
            <a:r>
              <a:rPr kumimoji="0" lang="zh-CN" altLang="en-US"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（手推车）</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over 63. _________ uneven car park ground like riding a rollercoaster. </a:t>
            </a:r>
            <a:r>
              <a:rPr kumimoji="0" lang="en-US" altLang="zh-CN" sz="20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mn-lt"/>
              </a:rPr>
              <a:t>She would speed up</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the wind blowing our hair back </a:t>
            </a:r>
            <a:r>
              <a:rPr kumimoji="0" lang="en-US" altLang="zh-CN" sz="2000" b="1"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sym typeface="+mn-lt"/>
              </a:rPr>
              <a:t>64. _________ </a:t>
            </a:r>
            <a:r>
              <a:rPr kumimoji="0" lang="en-US" altLang="zh-CN" sz="2000" b="1"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mn-lt"/>
              </a:rPr>
              <a:t>my tiny voice singing out</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en-US" altLang="zh-CN" sz="20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Weeee-eee-eee</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a:t>
            </a:r>
            <a:endPar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457200" algn="just" defTabSz="685800" rtl="0" eaLnBrk="1" fontAlgn="auto" latinLnBrk="0" hangingPunct="1">
              <a:lnSpc>
                <a:spcPct val="100000"/>
              </a:lnSpc>
              <a:spcBef>
                <a:spcPct val="0"/>
              </a:spcBef>
              <a:spcAft>
                <a:spcPts val="0"/>
              </a:spcAft>
              <a:buClrTx/>
              <a:buSzTx/>
              <a:buFontTx/>
              <a:buNone/>
              <a:defRPr/>
            </a:pPr>
            <a:r>
              <a:rPr kumimoji="0" lang="en-US" altLang="zh-CN" sz="20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mn-lt"/>
              </a:rPr>
              <a:t>I </a:t>
            </a:r>
            <a:r>
              <a:rPr kumimoji="0" lang="en-US" altLang="zh-CN" sz="2000" b="1" i="1"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mn-lt"/>
              </a:rPr>
              <a:t>realise</a:t>
            </a:r>
            <a:r>
              <a:rPr kumimoji="0" lang="en-US" altLang="zh-CN" sz="20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mn-lt"/>
              </a:rPr>
              <a:t> now that </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Mum didn’t find the joy in these tasks: she created it. Who cares if </a:t>
            </a:r>
            <a:r>
              <a:rPr kumimoji="0" lang="en-US" altLang="zh-CN" sz="20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neighbours</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can hear you singing along to a microwave? Life is full of so many 65. _________ (seeming)  uneventful  moments,  </a:t>
            </a:r>
            <a:r>
              <a:rPr kumimoji="0" lang="en-US" altLang="zh-CN" sz="2000" b="1"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sym typeface="+mn-lt"/>
              </a:rPr>
              <a:t>but</a:t>
            </a:r>
            <a:r>
              <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we  can  turn  any  of  them  into  a celebration.</a:t>
            </a:r>
            <a:endParaRPr kumimoji="0" lang="en-US" altLang="zh-CN"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p:txBody>
      </p:sp>
      <p:sp>
        <p:nvSpPr>
          <p:cNvPr id="7" name="5"/>
          <p:cNvSpPr>
            <a:spLocks noChangeArrowheads="1"/>
          </p:cNvSpPr>
          <p:nvPr/>
        </p:nvSpPr>
        <p:spPr bwMode="auto">
          <a:xfrm>
            <a:off x="190997" y="957944"/>
            <a:ext cx="4062348" cy="5761512"/>
          </a:xfrm>
          <a:prstGeom prst="rect">
            <a:avLst/>
          </a:prstGeom>
          <a:solidFill>
            <a:sysClr val="window" lastClr="FFFFFF"/>
          </a:solidFill>
          <a:ln w="9525">
            <a:solidFill>
              <a:srgbClr val="000000"/>
            </a:solidFill>
            <a:miter lim="800000"/>
          </a:ln>
          <a:effectLst>
            <a:outerShdw blurRad="50800" dist="38100" dir="5400000" algn="t" rotWithShape="0">
              <a:prstClr val="black">
                <a:alpha val="40000"/>
              </a:prstClr>
            </a:outerShdw>
          </a:effec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56.</a:t>
            </a:r>
            <a:r>
              <a:rPr kumimoji="0" lang="zh-CN" altLang="en-US" sz="18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en-US" altLang="zh-CN" sz="18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to finish </a:t>
            </a:r>
            <a:endParaRPr kumimoji="0" lang="en-US" altLang="zh-CN" sz="18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zh-CN"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动词不定式作后置定语</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57. </a:t>
            </a:r>
            <a:r>
              <a:rPr kumimoji="0" lang="en-US" altLang="zh-CN" sz="18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in</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zh-CN"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固定搭配，</a:t>
            </a: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in one’s arms</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58. </a:t>
            </a:r>
            <a:r>
              <a:rPr kumimoji="0" lang="en-US" altLang="zh-CN" sz="18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numbers</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lang="zh-CN" altLang="en-US" sz="1800" b="1" kern="0" dirty="0">
                <a:solidFill>
                  <a:prstClr val="black"/>
                </a:solidFill>
                <a:ea typeface="Calibri" panose="020F0502020204030204" pitchFamily="34" charset="0"/>
                <a:cs typeface="Calibri" panose="020F0502020204030204" pitchFamily="34" charset="0"/>
                <a:sym typeface="+mn-lt"/>
              </a:rPr>
              <a:t>名词，复数</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59. </a:t>
            </a:r>
            <a:r>
              <a:rPr kumimoji="0" lang="en-US" altLang="zh-CN" sz="18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watching</a:t>
            </a: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zh-CN"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独立主格结构，主动关系</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60. </a:t>
            </a:r>
            <a:r>
              <a:rPr kumimoji="0" lang="en-US" altLang="zh-CN" sz="18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excitement</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zh-CN"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与 </a:t>
            </a: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tension </a:t>
            </a:r>
            <a:r>
              <a:rPr kumimoji="0" lang="zh-CN"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并列作介词 </a:t>
            </a: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to </a:t>
            </a:r>
            <a:r>
              <a:rPr kumimoji="0" lang="zh-CN"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的宾语</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61. </a:t>
            </a:r>
            <a:r>
              <a:rPr kumimoji="0" lang="en-US" altLang="zh-CN" sz="18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which/that</a:t>
            </a: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zh-CN"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定语从句修饰 </a:t>
            </a: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scream</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62. </a:t>
            </a:r>
            <a:r>
              <a:rPr kumimoji="0" lang="en-US" altLang="zh-CN" sz="18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being pushed</a:t>
            </a: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zh-CN"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动名词，表示“记得做过某事”</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63. </a:t>
            </a:r>
            <a:r>
              <a:rPr kumimoji="0" lang="en-US" altLang="zh-CN" sz="18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the</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zh-CN"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特指，定冠词 </a:t>
            </a: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the</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64.</a:t>
            </a:r>
            <a:r>
              <a:rPr kumimoji="0" lang="zh-CN"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en-US" altLang="zh-CN" sz="18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and</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zh-CN"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并列连词</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65. </a:t>
            </a:r>
            <a:r>
              <a:rPr kumimoji="0" lang="en-US" altLang="zh-CN" sz="1800" b="1" i="1"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seemingly</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	</a:t>
            </a:r>
            <a:r>
              <a:rPr kumimoji="0" lang="zh-CN" altLang="en-US"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rPr>
              <a:t>副词，修饰形容词</a:t>
            </a:r>
            <a:endParaRPr kumimoji="0" lang="en-US" altLang="zh-CN" sz="18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57626"/>
            <a:ext cx="3920359" cy="738305"/>
            <a:chOff x="312997" y="480210"/>
            <a:chExt cx="4030259" cy="738305"/>
          </a:xfrm>
        </p:grpSpPr>
        <p:sp>
          <p:nvSpPr>
            <p:cNvPr id="3"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prstClr val="white"/>
                </a:solidFill>
                <a:effectLst/>
                <a:uLnTx/>
                <a:uFillTx/>
                <a:latin typeface="Quicksand"/>
                <a:cs typeface="+mn-ea"/>
                <a:sym typeface="+mn-lt"/>
              </a:endParaRPr>
            </a:p>
          </p:txBody>
        </p:sp>
        <p:sp>
          <p:nvSpPr>
            <p:cNvPr id="4" name="等腰三角形 3"/>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prstClr val="white"/>
                </a:solidFill>
                <a:effectLst/>
                <a:uLnTx/>
                <a:uFillTx/>
                <a:latin typeface="Quicksand"/>
                <a:cs typeface="+mn-ea"/>
                <a:sym typeface="+mn-lt"/>
              </a:endParaRPr>
            </a:p>
          </p:txBody>
        </p:sp>
      </p:grpSp>
      <p:sp>
        <p:nvSpPr>
          <p:cNvPr id="5" name="TextBox 8"/>
          <p:cNvSpPr txBox="1"/>
          <p:nvPr/>
        </p:nvSpPr>
        <p:spPr>
          <a:xfrm>
            <a:off x="139088" y="284522"/>
            <a:ext cx="3465961" cy="523220"/>
          </a:xfrm>
          <a:prstGeom prst="rect">
            <a:avLst/>
          </a:prstGeom>
          <a:noFill/>
          <a:ln>
            <a:noFill/>
          </a:ln>
        </p:spPr>
        <p:txBody>
          <a:bodyPr wrap="square" rtlCol="0">
            <a:spAutoFit/>
          </a:bodyPr>
          <a:lstStyle/>
          <a:p>
            <a:pPr marL="0" marR="0" lvl="0" indent="0" algn="just" defTabSz="914400" rtl="0" eaLnBrk="1" fontAlgn="auto" latinLnBrk="1" hangingPunct="1">
              <a:lnSpc>
                <a:spcPct val="100000"/>
              </a:lnSpc>
              <a:spcBef>
                <a:spcPct val="0"/>
              </a:spcBef>
              <a:spcAft>
                <a:spcPts val="0"/>
              </a:spcAft>
              <a:buClrTx/>
              <a:buSzTx/>
              <a:buFontTx/>
              <a:buNone/>
              <a:defRPr/>
            </a:pPr>
            <a:r>
              <a:rPr kumimoji="0" lang="zh-CN" altLang="en-US" sz="2800" b="1" i="0" u="none" strike="noStrike" kern="0" cap="none" spc="0" normalizeH="0" baseline="0" noProof="0" dirty="0">
                <a:ln>
                  <a:noFill/>
                </a:ln>
                <a:solidFill>
                  <a:prstClr val="black"/>
                </a:solidFill>
                <a:effectLst/>
                <a:uLnTx/>
                <a:uFillTx/>
                <a:latin typeface="Quicksand"/>
                <a:ea typeface="微软雅黑" panose="020B0503020204020204" pitchFamily="34" charset="-122"/>
                <a:cs typeface="+mn-ea"/>
                <a:sym typeface="+mn-lt"/>
              </a:rPr>
              <a:t>解题步骤③重点突破</a:t>
            </a:r>
            <a:endParaRPr kumimoji="0" lang="zh-CN" altLang="en-US" sz="2800" b="1" i="0" u="none" strike="noStrike" kern="0" cap="none" spc="0" normalizeH="0" baseline="0" noProof="0" dirty="0">
              <a:ln>
                <a:noFill/>
              </a:ln>
              <a:solidFill>
                <a:prstClr val="black"/>
              </a:solidFill>
              <a:effectLst/>
              <a:uLnTx/>
              <a:uFillTx/>
              <a:latin typeface="Quicksand"/>
              <a:ea typeface="微软雅黑" panose="020B0503020204020204" pitchFamily="34" charset="-122"/>
              <a:cs typeface="+mn-ea"/>
              <a:sym typeface="+mn-lt"/>
            </a:endParaRPr>
          </a:p>
        </p:txBody>
      </p:sp>
      <p:sp>
        <p:nvSpPr>
          <p:cNvPr id="6" name="文本框 5"/>
          <p:cNvSpPr txBox="1"/>
          <p:nvPr/>
        </p:nvSpPr>
        <p:spPr>
          <a:xfrm>
            <a:off x="90754" y="979468"/>
            <a:ext cx="11985289" cy="5570756"/>
          </a:xfrm>
          <a:prstGeom prst="rect">
            <a:avLst/>
          </a:prstGeom>
          <a:noFill/>
        </p:spPr>
        <p:txBody>
          <a:bodyPr wrap="square">
            <a:spAutoFit/>
          </a:bodyPr>
          <a:lstStyle/>
          <a:p>
            <a:pPr algn="just" defTabSz="685800" latinLnBrk="0">
              <a:spcBef>
                <a:spcPct val="0"/>
              </a:spcBef>
              <a:defRPr/>
            </a:pPr>
            <a:r>
              <a:rPr lang="zh-CN" altLang="en-US" sz="2400" b="1" u="sng"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长难句</a:t>
            </a:r>
            <a:r>
              <a:rPr lang="en-US" altLang="zh-CN" sz="2400" b="1" u="sng"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1</a:t>
            </a:r>
            <a:endParaRPr lang="en-US" altLang="zh-CN" sz="2400" b="1" u="sng"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algn="just" defTabSz="685800" latinLnBrk="0">
              <a:spcBef>
                <a:spcPct val="0"/>
              </a:spcBef>
              <a:defRPr/>
            </a:pPr>
            <a:r>
              <a:rPr lang="en-US" altLang="zh-CN" sz="2400" b="1" i="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She would dance us  left  and  right  around  the  kitchen,  our  eyes  59.  _________  (watch)  the microwave like it was a space rocket countdown, 60. _________ (excite) and tension building to that  final  moment:  BEEP! </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algn="just" defTabSz="685800" latinLnBrk="0">
              <a:spcBef>
                <a:spcPct val="0"/>
              </a:spcBef>
              <a:defRPr/>
            </a:pPr>
            <a:r>
              <a:rPr lang="zh-CN" altLang="en-US" sz="2400" b="1" u="sng"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分析</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indent="-342900" algn="just" defTabSz="685800" latinLnBrk="0">
              <a:spcBef>
                <a:spcPct val="0"/>
              </a:spcBef>
              <a:buFont typeface="Arial" panose="020B0604020202020204" pitchFamily="34" charset="0"/>
              <a:buChar char="•"/>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该句涉及</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2</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个考点，这</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2</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个均位于独立主格之中。其中</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59</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题考查独立主格结构中的动词形式，</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60</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题考查独立主格中的名词并列关系。</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indent="-342900" algn="just" defTabSz="685800" latinLnBrk="0">
              <a:spcBef>
                <a:spcPct val="0"/>
              </a:spcBef>
              <a:buFont typeface="Wingdings" panose="05000000000000000000" pitchFamily="2" charset="2"/>
              <a:buChar char="n"/>
              <a:defRPr/>
            </a:pPr>
            <a:r>
              <a:rPr lang="zh-CN" altLang="en-US" sz="20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sym typeface="+mn-lt"/>
              </a:rPr>
              <a:t>破解：</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考生需要判断</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watch</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在句中为谓语或非谓语，再分析动词</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watch</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与主语</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our eyes</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之间的关系，可以得到答案</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watching</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algn="just" defTabSz="685800" latinLnBrk="0">
              <a:spcBef>
                <a:spcPct val="0"/>
              </a:spcBef>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                     </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考生需要关注</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and</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的并列关系，根据</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tension</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这一名词，判断此处应为与之并列的名词，从而得到答案</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excitement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indent="-342900" algn="just" defTabSz="685800" latinLnBrk="0">
              <a:spcBef>
                <a:spcPct val="0"/>
              </a:spcBef>
              <a:buFont typeface="Wingdings" panose="05000000000000000000" pitchFamily="2" charset="2"/>
              <a:buChar char="n"/>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根据</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originate</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用法</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——originate in sp., </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及根据句意</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game</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”与“</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originate</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”搭配，可判定此处缺从属连词，为非限制定语从句的关系代词，故填</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which</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indent="-342900" algn="just" defTabSz="685800" latinLnBrk="0">
              <a:spcBef>
                <a:spcPct val="0"/>
              </a:spcBef>
              <a:buFont typeface="Wingdings" panose="05000000000000000000" pitchFamily="2" charset="2"/>
              <a:buChar char="n"/>
              <a:defRPr/>
            </a:pPr>
            <a:r>
              <a:rPr lang="zh-CN" altLang="en-US" sz="20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sym typeface="+mn-lt"/>
              </a:rPr>
              <a:t>启发：</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分析句子结构，判断逻辑关系</a:t>
            </a:r>
            <a:endPar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lvl="0" indent="-342900" algn="just" defTabSz="685800" latinLnBrk="0">
              <a:spcBef>
                <a:spcPct val="0"/>
              </a:spcBef>
              <a:buFont typeface="Wingdings" panose="05000000000000000000" pitchFamily="2" charset="2"/>
              <a:buChar char="n"/>
              <a:defRPr/>
            </a:pPr>
            <a:r>
              <a:rPr lang="zh-CN" altLang="en-US"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sym typeface="+mn-lt"/>
              </a:rPr>
              <a:t>类似拓展：</a:t>
            </a:r>
            <a:endPar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algn="just" defTabSz="685800" latinLnBrk="0">
              <a:spcBef>
                <a:spcPct val="0"/>
              </a:spcBef>
              <a:defRPr/>
            </a:pPr>
            <a:r>
              <a:rPr lang="en-US" altLang="zh-CN" sz="2000" b="1" i="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She would speed up, the wind blowing our hair back 64. _________ my tiny voice singing out, “</a:t>
            </a:r>
            <a:r>
              <a:rPr lang="en-US" altLang="zh-CN" sz="2000" b="1" i="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mn-lt"/>
              </a:rPr>
              <a:t>Weeee-eee-eee</a:t>
            </a:r>
            <a:r>
              <a:rPr lang="en-US" altLang="zh-CN" sz="2000" b="1" i="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a:t>
            </a:r>
            <a:endParaRPr lang="en-US" altLang="zh-CN" sz="2000" b="1" i="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indent="-342900" algn="just" defTabSz="685800" latinLnBrk="0">
              <a:spcBef>
                <a:spcPct val="0"/>
              </a:spcBef>
              <a:buFont typeface="Arial" panose="020B0604020202020204" pitchFamily="34" charset="0"/>
              <a:buChar char="•"/>
              <a:defRPr/>
            </a:pPr>
            <a:r>
              <a:rPr lang="zh-CN" altLang="en-US" b="1" dirty="0">
                <a:solidFill>
                  <a:prstClr val="black"/>
                </a:solidFill>
                <a:latin typeface="Calibri" panose="020F0502020204030204" pitchFamily="34" charset="0"/>
                <a:cs typeface="Calibri" panose="020F0502020204030204" pitchFamily="34" charset="0"/>
                <a:sym typeface="+mn-lt"/>
              </a:rPr>
              <a:t>该句所设空为独立主格结构中，即，前后两个独立主格结构为并列关系，故答案为</a:t>
            </a:r>
            <a:r>
              <a:rPr lang="en-US" altLang="zh-CN" b="1" dirty="0">
                <a:solidFill>
                  <a:prstClr val="black"/>
                </a:solidFill>
                <a:latin typeface="Calibri" panose="020F0502020204030204" pitchFamily="34" charset="0"/>
                <a:cs typeface="Calibri" panose="020F0502020204030204" pitchFamily="34" charset="0"/>
                <a:sym typeface="+mn-lt"/>
              </a:rPr>
              <a:t>and</a:t>
            </a:r>
            <a:endParaRPr lang="en-US" altLang="zh-CN"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57626"/>
            <a:ext cx="3920359" cy="738305"/>
            <a:chOff x="312997" y="480210"/>
            <a:chExt cx="4030259" cy="738305"/>
          </a:xfrm>
        </p:grpSpPr>
        <p:sp>
          <p:nvSpPr>
            <p:cNvPr id="3"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prstClr val="white"/>
                </a:solidFill>
                <a:effectLst/>
                <a:uLnTx/>
                <a:uFillTx/>
                <a:latin typeface="Quicksand"/>
                <a:cs typeface="+mn-ea"/>
                <a:sym typeface="+mn-lt"/>
              </a:endParaRPr>
            </a:p>
          </p:txBody>
        </p:sp>
        <p:sp>
          <p:nvSpPr>
            <p:cNvPr id="4" name="等腰三角形 3"/>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prstClr val="white"/>
                </a:solidFill>
                <a:effectLst/>
                <a:uLnTx/>
                <a:uFillTx/>
                <a:latin typeface="Quicksand"/>
                <a:cs typeface="+mn-ea"/>
                <a:sym typeface="+mn-lt"/>
              </a:endParaRPr>
            </a:p>
          </p:txBody>
        </p:sp>
      </p:grpSp>
      <p:sp>
        <p:nvSpPr>
          <p:cNvPr id="5" name="TextBox 8"/>
          <p:cNvSpPr txBox="1"/>
          <p:nvPr/>
        </p:nvSpPr>
        <p:spPr>
          <a:xfrm>
            <a:off x="139088" y="284522"/>
            <a:ext cx="3465961" cy="523220"/>
          </a:xfrm>
          <a:prstGeom prst="rect">
            <a:avLst/>
          </a:prstGeom>
          <a:noFill/>
          <a:ln>
            <a:noFill/>
          </a:ln>
        </p:spPr>
        <p:txBody>
          <a:bodyPr wrap="square" rtlCol="0">
            <a:spAutoFit/>
          </a:bodyPr>
          <a:lstStyle/>
          <a:p>
            <a:pPr marL="0" marR="0" lvl="0" indent="0" algn="just" defTabSz="914400" rtl="0" eaLnBrk="1" fontAlgn="auto" latinLnBrk="1" hangingPunct="1">
              <a:lnSpc>
                <a:spcPct val="100000"/>
              </a:lnSpc>
              <a:spcBef>
                <a:spcPct val="0"/>
              </a:spcBef>
              <a:spcAft>
                <a:spcPts val="0"/>
              </a:spcAft>
              <a:buClrTx/>
              <a:buSzTx/>
              <a:buFontTx/>
              <a:buNone/>
              <a:defRPr/>
            </a:pPr>
            <a:r>
              <a:rPr kumimoji="0" lang="zh-CN" altLang="en-US" sz="2800" b="1" i="0" u="none" strike="noStrike" kern="0" cap="none" spc="0" normalizeH="0" baseline="0" noProof="0" dirty="0">
                <a:ln>
                  <a:noFill/>
                </a:ln>
                <a:solidFill>
                  <a:prstClr val="black"/>
                </a:solidFill>
                <a:effectLst/>
                <a:uLnTx/>
                <a:uFillTx/>
                <a:latin typeface="Quicksand"/>
                <a:ea typeface="微软雅黑" panose="020B0503020204020204" pitchFamily="34" charset="-122"/>
                <a:cs typeface="+mn-ea"/>
                <a:sym typeface="+mn-lt"/>
              </a:rPr>
              <a:t>解题步骤③重点突破</a:t>
            </a:r>
            <a:endParaRPr kumimoji="0" lang="zh-CN" altLang="en-US" sz="2800" b="1" i="0" u="none" strike="noStrike" kern="0" cap="none" spc="0" normalizeH="0" baseline="0" noProof="0" dirty="0">
              <a:ln>
                <a:noFill/>
              </a:ln>
              <a:solidFill>
                <a:prstClr val="black"/>
              </a:solidFill>
              <a:effectLst/>
              <a:uLnTx/>
              <a:uFillTx/>
              <a:latin typeface="Quicksand"/>
              <a:ea typeface="微软雅黑" panose="020B0503020204020204" pitchFamily="34" charset="-122"/>
              <a:cs typeface="+mn-ea"/>
              <a:sym typeface="+mn-lt"/>
            </a:endParaRPr>
          </a:p>
        </p:txBody>
      </p:sp>
      <p:sp>
        <p:nvSpPr>
          <p:cNvPr id="6" name="文本框 5"/>
          <p:cNvSpPr txBox="1"/>
          <p:nvPr/>
        </p:nvSpPr>
        <p:spPr>
          <a:xfrm>
            <a:off x="329293" y="1121229"/>
            <a:ext cx="11634107" cy="3785652"/>
          </a:xfrm>
          <a:prstGeom prst="rect">
            <a:avLst/>
          </a:prstGeom>
          <a:noFill/>
        </p:spPr>
        <p:txBody>
          <a:bodyPr wrap="square">
            <a:spAutoFit/>
          </a:bodyPr>
          <a:lstStyle/>
          <a:p>
            <a:pPr algn="just" defTabSz="685800" latinLnBrk="0">
              <a:spcBef>
                <a:spcPct val="0"/>
              </a:spcBef>
              <a:defRPr/>
            </a:pPr>
            <a:r>
              <a:rPr lang="zh-CN" altLang="en-US" sz="2400" b="1" u="sng"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长难句</a:t>
            </a:r>
            <a:r>
              <a:rPr lang="en-US" altLang="zh-CN" sz="2400" b="1" u="sng"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2</a:t>
            </a:r>
            <a:endParaRPr lang="en-US" altLang="zh-CN" sz="2400" b="1" u="sng"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algn="just" defTabSz="685800" latinLnBrk="0">
              <a:spcBef>
                <a:spcPct val="0"/>
              </a:spcBef>
              <a:defRPr/>
            </a:pPr>
            <a:r>
              <a:rPr lang="en-US" altLang="zh-CN" sz="2400" b="1" i="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The microwave had a loud alarm, but we overshadowed that noise with our own performance, tipping our heads back  and shouting into the air –a scream 61. _________ always ended in laughter.</a:t>
            </a:r>
            <a:endParaRPr lang="en-US" altLang="zh-CN" sz="2400" b="1" i="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algn="just" defTabSz="685800" latinLnBrk="0">
              <a:spcBef>
                <a:spcPct val="0"/>
              </a:spcBef>
              <a:defRPr/>
            </a:pPr>
            <a:r>
              <a:rPr lang="zh-CN" altLang="en-US" sz="2400" b="1" u="sng"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分析</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indent="-342900" algn="just" defTabSz="685800" latinLnBrk="0">
              <a:spcBef>
                <a:spcPct val="0"/>
              </a:spcBef>
              <a:buFont typeface="Arial" panose="020B0604020202020204" pitchFamily="34" charset="0"/>
              <a:buChar char="•"/>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该句存在用</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but</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连接的两个主谓关系，以及非谓语结构、定语从句。</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indent="-342900" algn="just" defTabSz="685800" latinLnBrk="0">
              <a:spcBef>
                <a:spcPct val="0"/>
              </a:spcBef>
              <a:buFont typeface="Arial" panose="020B0604020202020204" pitchFamily="34" charset="0"/>
              <a:buChar char="•"/>
              <a:defRPr/>
            </a:pP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indent="-342900" algn="just" defTabSz="685800" latinLnBrk="0">
              <a:spcBef>
                <a:spcPct val="0"/>
              </a:spcBef>
              <a:buFont typeface="Wingdings" panose="05000000000000000000" pitchFamily="2" charset="2"/>
              <a:buChar char="n"/>
              <a:defRPr/>
            </a:pPr>
            <a:r>
              <a:rPr lang="zh-CN" altLang="en-US" sz="20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sym typeface="+mn-lt"/>
              </a:rPr>
              <a:t>破解：</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考生需要判断</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a scream</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在从句中所作的成分，即为作从句主语，进而判断其为定语从句的关系代词，故答案为</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that/which</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indent="-342900" algn="just" defTabSz="685800" latinLnBrk="0">
              <a:spcBef>
                <a:spcPct val="0"/>
              </a:spcBef>
              <a:buFont typeface="Wingdings" panose="05000000000000000000" pitchFamily="2" charset="2"/>
              <a:buChar char="n"/>
              <a:defRPr/>
            </a:pP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indent="-342900" algn="just" defTabSz="685800" latinLnBrk="0">
              <a:spcBef>
                <a:spcPct val="0"/>
              </a:spcBef>
              <a:buFont typeface="Wingdings" panose="05000000000000000000" pitchFamily="2" charset="2"/>
              <a:buChar char="n"/>
              <a:defRPr/>
            </a:pPr>
            <a:r>
              <a:rPr lang="zh-CN" altLang="en-US" sz="20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sym typeface="+mn-lt"/>
              </a:rPr>
              <a:t>启发：</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分析句子结构，判断逻辑关系</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57626"/>
            <a:ext cx="3920359" cy="738305"/>
            <a:chOff x="312997" y="480210"/>
            <a:chExt cx="4030259" cy="738305"/>
          </a:xfrm>
        </p:grpSpPr>
        <p:sp>
          <p:nvSpPr>
            <p:cNvPr id="3"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prstClr val="white"/>
                </a:solidFill>
                <a:effectLst/>
                <a:uLnTx/>
                <a:uFillTx/>
                <a:latin typeface="Quicksand"/>
                <a:cs typeface="+mn-ea"/>
                <a:sym typeface="+mn-lt"/>
              </a:endParaRPr>
            </a:p>
          </p:txBody>
        </p:sp>
        <p:sp>
          <p:nvSpPr>
            <p:cNvPr id="4" name="等腰三角形 3"/>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prstClr val="white"/>
                </a:solidFill>
                <a:effectLst/>
                <a:uLnTx/>
                <a:uFillTx/>
                <a:latin typeface="Quicksand"/>
                <a:cs typeface="+mn-ea"/>
                <a:sym typeface="+mn-lt"/>
              </a:endParaRPr>
            </a:p>
          </p:txBody>
        </p:sp>
      </p:grpSp>
      <p:sp>
        <p:nvSpPr>
          <p:cNvPr id="5" name="TextBox 8"/>
          <p:cNvSpPr txBox="1"/>
          <p:nvPr/>
        </p:nvSpPr>
        <p:spPr>
          <a:xfrm>
            <a:off x="139088" y="284522"/>
            <a:ext cx="3465961" cy="523220"/>
          </a:xfrm>
          <a:prstGeom prst="rect">
            <a:avLst/>
          </a:prstGeom>
          <a:noFill/>
          <a:ln>
            <a:noFill/>
          </a:ln>
        </p:spPr>
        <p:txBody>
          <a:bodyPr wrap="square" rtlCol="0">
            <a:spAutoFit/>
          </a:bodyPr>
          <a:lstStyle/>
          <a:p>
            <a:pPr marL="0" marR="0" lvl="0" indent="0" algn="just" defTabSz="914400" rtl="0" eaLnBrk="1" fontAlgn="auto" latinLnBrk="1" hangingPunct="1">
              <a:lnSpc>
                <a:spcPct val="100000"/>
              </a:lnSpc>
              <a:spcBef>
                <a:spcPct val="0"/>
              </a:spcBef>
              <a:spcAft>
                <a:spcPts val="0"/>
              </a:spcAft>
              <a:buClrTx/>
              <a:buSzTx/>
              <a:buFontTx/>
              <a:buNone/>
              <a:defRPr/>
            </a:pPr>
            <a:r>
              <a:rPr kumimoji="0" lang="zh-CN" altLang="en-US" sz="2800" b="1" i="0" u="none" strike="noStrike" kern="0" cap="none" spc="0" normalizeH="0" baseline="0" noProof="0" dirty="0">
                <a:ln>
                  <a:noFill/>
                </a:ln>
                <a:solidFill>
                  <a:prstClr val="black"/>
                </a:solidFill>
                <a:effectLst/>
                <a:uLnTx/>
                <a:uFillTx/>
                <a:latin typeface="Quicksand"/>
                <a:ea typeface="微软雅黑" panose="020B0503020204020204" pitchFamily="34" charset="-122"/>
                <a:cs typeface="+mn-ea"/>
                <a:sym typeface="+mn-lt"/>
              </a:rPr>
              <a:t>解题步骤③重点突破</a:t>
            </a:r>
            <a:endParaRPr kumimoji="0" lang="zh-CN" altLang="en-US" sz="2800" b="1" i="0" u="none" strike="noStrike" kern="0" cap="none" spc="0" normalizeH="0" baseline="0" noProof="0" dirty="0">
              <a:ln>
                <a:noFill/>
              </a:ln>
              <a:solidFill>
                <a:prstClr val="black"/>
              </a:solidFill>
              <a:effectLst/>
              <a:uLnTx/>
              <a:uFillTx/>
              <a:latin typeface="Quicksand"/>
              <a:ea typeface="微软雅黑" panose="020B0503020204020204" pitchFamily="34" charset="-122"/>
              <a:cs typeface="+mn-ea"/>
              <a:sym typeface="+mn-lt"/>
            </a:endParaRPr>
          </a:p>
        </p:txBody>
      </p:sp>
      <p:sp>
        <p:nvSpPr>
          <p:cNvPr id="6" name="文本框 5"/>
          <p:cNvSpPr txBox="1"/>
          <p:nvPr/>
        </p:nvSpPr>
        <p:spPr>
          <a:xfrm>
            <a:off x="329293" y="1121229"/>
            <a:ext cx="11634107" cy="4647426"/>
          </a:xfrm>
          <a:prstGeom prst="rect">
            <a:avLst/>
          </a:prstGeom>
          <a:noFill/>
        </p:spPr>
        <p:txBody>
          <a:bodyPr wrap="square">
            <a:spAutoFit/>
          </a:bodyPr>
          <a:lstStyle/>
          <a:p>
            <a:pPr algn="just" defTabSz="685800" latinLnBrk="0">
              <a:spcBef>
                <a:spcPct val="0"/>
              </a:spcBef>
              <a:defRPr/>
            </a:pPr>
            <a:r>
              <a:rPr lang="zh-CN" altLang="en-US" sz="2400" b="1" u="sng"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长难句</a:t>
            </a:r>
            <a:r>
              <a:rPr lang="en-US" altLang="zh-CN" sz="2400" b="1" u="sng"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3</a:t>
            </a:r>
            <a:endParaRPr lang="en-US" altLang="zh-CN" sz="2400" b="1" u="sng"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algn="just" defTabSz="685800" latinLnBrk="0">
              <a:spcBef>
                <a:spcPct val="0"/>
              </a:spcBef>
              <a:defRPr/>
            </a:pPr>
            <a:r>
              <a:rPr lang="en-US" altLang="zh-CN" sz="2400" b="1" i="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I remember 62. _________ (push) in a supermarket trolley</a:t>
            </a:r>
            <a:r>
              <a:rPr lang="zh-CN" altLang="en-US" sz="2400" b="1" i="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（手推车）</a:t>
            </a:r>
            <a:r>
              <a:rPr lang="en-US" altLang="zh-CN" sz="2400" b="1" i="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over 63. _________ uneven car park ground like riding a rollercoaster.</a:t>
            </a:r>
            <a:endParaRPr lang="en-US" altLang="zh-CN" sz="2400" b="1" i="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algn="just" defTabSz="685800" latinLnBrk="0">
              <a:spcBef>
                <a:spcPct val="0"/>
              </a:spcBef>
              <a:defRPr/>
            </a:pPr>
            <a:r>
              <a:rPr lang="zh-CN" altLang="en-US" sz="2400" b="1" u="sng"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分析</a:t>
            </a:r>
            <a:endParaRPr lang="en-US" altLang="zh-CN" sz="24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indent="-342900" algn="just" defTabSz="685800" latinLnBrk="0">
              <a:spcBef>
                <a:spcPct val="0"/>
              </a:spcBef>
              <a:buFont typeface="Arial" panose="020B0604020202020204" pitchFamily="34" charset="0"/>
              <a:buChar char="•"/>
              <a:defRPr/>
            </a:pP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该句设有两个考点。其中，</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62</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题考查学生对</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remember to do</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和</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remember doing</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两个表达的理解；</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63</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题考查冠词的准确判断。</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indent="-342900" algn="just" defTabSz="685800" latinLnBrk="0">
              <a:spcBef>
                <a:spcPct val="0"/>
              </a:spcBef>
              <a:buFont typeface="Arial" panose="020B0604020202020204" pitchFamily="34" charset="0"/>
              <a:buChar char="•"/>
              <a:defRPr/>
            </a:pP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indent="-342900" algn="just" defTabSz="685800" latinLnBrk="0">
              <a:spcBef>
                <a:spcPct val="0"/>
              </a:spcBef>
              <a:buFont typeface="Wingdings" panose="05000000000000000000" pitchFamily="2" charset="2"/>
              <a:buChar char="n"/>
              <a:defRPr/>
            </a:pPr>
            <a:r>
              <a:rPr lang="zh-CN" altLang="en-US" sz="20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sym typeface="+mn-lt"/>
              </a:rPr>
              <a:t>破解：</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考生需要判断句中表达的为“我记得做过某事”，另“</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I</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”和“</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push</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”为被动关系，故答案为</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being pushed;</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lvl="1" algn="just" defTabSz="685800" latinLnBrk="0">
              <a:spcBef>
                <a:spcPct val="0"/>
              </a:spcBef>
              <a:defRPr/>
            </a:pP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	        </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考生根据语境，发现</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uneven car park ground</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虽前文未提及，但是可依据生活经验、情境共识和叙事视角发现，这一对象本身是可以被识别的，符合定冠词</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the</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强调的是“在特定语境中可以被识别的对象”这一内涵，故答案为</a:t>
            </a:r>
            <a:r>
              <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the</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indent="-342900" algn="just" defTabSz="685800" latinLnBrk="0">
              <a:spcBef>
                <a:spcPct val="0"/>
              </a:spcBef>
              <a:buFont typeface="Wingdings" panose="05000000000000000000" pitchFamily="2" charset="2"/>
              <a:buChar char="n"/>
              <a:defRPr/>
            </a:pP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a:p>
            <a:pPr marL="342900" indent="-342900" algn="just" defTabSz="685800" latinLnBrk="0">
              <a:spcBef>
                <a:spcPct val="0"/>
              </a:spcBef>
              <a:buFont typeface="Wingdings" panose="05000000000000000000" pitchFamily="2" charset="2"/>
              <a:buChar char="n"/>
              <a:defRPr/>
            </a:pPr>
            <a:r>
              <a:rPr lang="zh-CN" altLang="en-US" sz="2000" b="1" dirty="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sym typeface="+mn-lt"/>
              </a:rPr>
              <a:t>启发：</a:t>
            </a:r>
            <a:r>
              <a:rPr lang="zh-CN" alt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rPr>
              <a:t>分析句子所在的情景和语境，而非单纯依据所学语法规则。</a:t>
            </a:r>
            <a:endParaRPr lang="en-US" altLang="zh-CN" sz="2000" b="1" dirty="0">
              <a:solidFill>
                <a:prstClr val="black"/>
              </a:solidFill>
              <a:latin typeface="Calibri" panose="020F0502020204030204" pitchFamily="34" charset="0"/>
              <a:ea typeface="Calibri" panose="020F0502020204030204" pitchFamily="34" charset="0"/>
              <a:cs typeface="Calibri" panose="020F0502020204030204" pitchFamily="34" charset="0"/>
              <a:sym typeface="+mn-lt"/>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3333393" y="2300977"/>
            <a:ext cx="5864715" cy="2170686"/>
          </a:xfrm>
          <a:prstGeom prst="roundRect">
            <a:avLst>
              <a:gd name="adj" fmla="val 11346"/>
            </a:avLst>
          </a:prstGeom>
          <a:solidFill>
            <a:schemeClr val="bg1"/>
          </a:soli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 name="TextBox 71"/>
          <p:cNvSpPr txBox="1"/>
          <p:nvPr/>
        </p:nvSpPr>
        <p:spPr>
          <a:xfrm>
            <a:off x="4400193" y="3070358"/>
            <a:ext cx="3777343" cy="707886"/>
          </a:xfrm>
          <a:prstGeom prst="rect">
            <a:avLst/>
          </a:prstGeom>
          <a:noFill/>
        </p:spPr>
        <p:txBody>
          <a:bodyPr wrap="square" rtlCol="0">
            <a:spAutoFit/>
          </a:bodyPr>
          <a:lstStyle/>
          <a:p>
            <a:r>
              <a:rPr lang="en-US" altLang="zh-CN" sz="4000" b="1" dirty="0">
                <a:latin typeface="微软雅黑" panose="020B0503020204020204" pitchFamily="34" charset="-122"/>
                <a:ea typeface="微软雅黑" panose="020B0503020204020204" pitchFamily="34" charset="-122"/>
              </a:rPr>
              <a:t>Par3 </a:t>
            </a:r>
            <a:r>
              <a:rPr lang="zh-CN" altLang="en-US" sz="4000" b="1" dirty="0">
                <a:latin typeface="微软雅黑" panose="020B0503020204020204" pitchFamily="34" charset="-122"/>
                <a:ea typeface="微软雅黑" panose="020B0503020204020204" pitchFamily="34" charset="-122"/>
              </a:rPr>
              <a:t>备考启发</a:t>
            </a:r>
            <a:endParaRPr lang="zh-CN" altLang="zh-CN" sz="4000"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378203" y="3013504"/>
            <a:ext cx="5435598" cy="830997"/>
          </a:xfrm>
          <a:prstGeom prst="rect">
            <a:avLst/>
          </a:prstGeom>
        </p:spPr>
        <p:txBody>
          <a:bodyPr wrap="square"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252420"/>
                </a:solidFill>
                <a:effectLst/>
                <a:uLnTx/>
                <a:uFillTx/>
                <a:latin typeface="微软雅黑" panose="020B0503020204020204" pitchFamily="34" charset="-122"/>
                <a:ea typeface="微软雅黑" panose="020B0503020204020204" pitchFamily="34" charset="-122"/>
                <a:cs typeface="+mn-cs"/>
              </a:rPr>
              <a:t>完形填空 分析</a:t>
            </a:r>
            <a:endParaRPr kumimoji="0" lang="ko-KR" altLang="en-US" sz="4800" b="1" i="0" u="none" strike="noStrike" kern="1200" cap="none" spc="0" normalizeH="0" baseline="0" noProof="0" dirty="0">
              <a:ln>
                <a:noFill/>
              </a:ln>
              <a:solidFill>
                <a:srgbClr val="252420"/>
              </a:solidFill>
              <a:effectLst/>
              <a:uLnTx/>
              <a:uFillTx/>
              <a:latin typeface="微软雅黑" panose="020B0503020204020204" pitchFamily="34" charset="-122"/>
              <a:cs typeface="+mn-cs"/>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668"/>
            <a:ext cx="3352800" cy="738305"/>
            <a:chOff x="312997" y="480210"/>
            <a:chExt cx="4030259" cy="738305"/>
          </a:xfrm>
        </p:grpSpPr>
        <p:sp>
          <p:nvSpPr>
            <p:cNvPr id="3"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sp>
          <p:nvSpPr>
            <p:cNvPr id="4" name="等腰三角形 3"/>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grpSp>
      <p:sp>
        <p:nvSpPr>
          <p:cNvPr id="5" name="TextBox 8"/>
          <p:cNvSpPr txBox="1"/>
          <p:nvPr/>
        </p:nvSpPr>
        <p:spPr>
          <a:xfrm>
            <a:off x="128577" y="347584"/>
            <a:ext cx="2794732" cy="523220"/>
          </a:xfrm>
          <a:prstGeom prst="rect">
            <a:avLst/>
          </a:prstGeom>
          <a:noFill/>
          <a:ln>
            <a:noFill/>
          </a:ln>
        </p:spPr>
        <p:txBody>
          <a:bodyPr wrap="square" rtlCol="0">
            <a:spAutoFit/>
          </a:bodyPr>
          <a:lstStyle/>
          <a:p>
            <a:pPr algn="just">
              <a:spcBef>
                <a:spcPct val="0"/>
              </a:spcBef>
            </a:pPr>
            <a:r>
              <a:rPr lang="en-US" altLang="zh-CN" sz="2800" b="1" kern="0" dirty="0">
                <a:ea typeface="微软雅黑" panose="020B0503020204020204" pitchFamily="34" charset="-122"/>
                <a:cs typeface="+mn-ea"/>
                <a:sym typeface="+mn-lt"/>
              </a:rPr>
              <a:t>01</a:t>
            </a:r>
            <a:r>
              <a:rPr lang="zh-CN" altLang="en-US" sz="2800" b="1" kern="0" dirty="0">
                <a:ea typeface="微软雅黑" panose="020B0503020204020204" pitchFamily="34" charset="-122"/>
                <a:cs typeface="+mn-ea"/>
                <a:sym typeface="+mn-lt"/>
              </a:rPr>
              <a:t>历年考点分析</a:t>
            </a:r>
            <a:endParaRPr lang="en-US" altLang="zh-CN" sz="2800" b="1" kern="0" dirty="0">
              <a:ea typeface="微软雅黑" panose="020B0503020204020204" pitchFamily="34" charset="-122"/>
              <a:cs typeface="+mn-ea"/>
              <a:sym typeface="+mn-lt"/>
            </a:endParaRPr>
          </a:p>
        </p:txBody>
      </p:sp>
      <p:graphicFrame>
        <p:nvGraphicFramePr>
          <p:cNvPr id="6" name="表格 5"/>
          <p:cNvGraphicFramePr>
            <a:graphicFrameLocks noGrp="1"/>
          </p:cNvGraphicFramePr>
          <p:nvPr/>
        </p:nvGraphicFramePr>
        <p:xfrm>
          <a:off x="-2" y="1068608"/>
          <a:ext cx="12192001" cy="5341330"/>
        </p:xfrm>
        <a:graphic>
          <a:graphicData uri="http://schemas.openxmlformats.org/drawingml/2006/table">
            <a:tbl>
              <a:tblPr firstRow="1" bandRow="1">
                <a:tableStyleId>{7DF18680-E054-41AD-8BC1-D1AEF772440D}</a:tableStyleId>
              </a:tblPr>
              <a:tblGrid>
                <a:gridCol w="719557"/>
                <a:gridCol w="1491661"/>
                <a:gridCol w="2443298"/>
                <a:gridCol w="1136686"/>
                <a:gridCol w="2447294"/>
                <a:gridCol w="1570524"/>
                <a:gridCol w="2382981"/>
              </a:tblGrid>
              <a:tr h="259419">
                <a:tc gridSpan="7">
                  <a:txBody>
                    <a:bodyPr/>
                    <a:lstStyle/>
                    <a:p>
                      <a:pPr algn="ctr"/>
                      <a:r>
                        <a:rPr lang="zh-CN" altLang="en-US" b="1" dirty="0">
                          <a:latin typeface="Calibri" panose="020F0502020204030204" pitchFamily="34" charset="0"/>
                          <a:ea typeface="微软雅黑" panose="020B0503020204020204" pitchFamily="34" charset="-122"/>
                          <a:cs typeface="Calibri" panose="020F0502020204030204" pitchFamily="34" charset="0"/>
                        </a:rPr>
                        <a:t>三年浙江首考卷语法填空考点对比分析</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hMerge="1">
                  <a:tcPr/>
                </a:tc>
                <a:tc hMerge="1">
                  <a:tcPr/>
                </a:tc>
                <a:tc hMerge="1">
                  <a:tcPr/>
                </a:tc>
                <a:tc hMerge="1">
                  <a:tcPr/>
                </a:tc>
                <a:tc hMerge="1">
                  <a:tcPr/>
                </a:tc>
                <a:tc hMerge="1">
                  <a:tcPr/>
                </a:tc>
              </a:tr>
              <a:tr h="259419">
                <a:tc>
                  <a:txBody>
                    <a:bodyPr/>
                    <a:lstStyle/>
                    <a:p>
                      <a:pPr algn="ct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1" dirty="0">
                          <a:latin typeface="Calibri" panose="020F0502020204030204" pitchFamily="34" charset="0"/>
                          <a:ea typeface="Calibri" panose="020F0502020204030204" pitchFamily="34" charset="0"/>
                          <a:cs typeface="Calibri" panose="020F0502020204030204" pitchFamily="34" charset="0"/>
                        </a:rPr>
                        <a:t>2024</a:t>
                      </a:r>
                      <a:r>
                        <a:rPr lang="zh-CN" altLang="en-US" b="1" dirty="0">
                          <a:latin typeface="Calibri" panose="020F0502020204030204" pitchFamily="34" charset="0"/>
                          <a:ea typeface="微软雅黑" panose="020B0503020204020204" pitchFamily="34" charset="-122"/>
                          <a:cs typeface="Calibri" panose="020F0502020204030204" pitchFamily="34" charset="0"/>
                        </a:rPr>
                        <a:t>浙江首考</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hMerge="1">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dirty="0">
                          <a:latin typeface="Calibri" panose="020F0502020204030204" pitchFamily="34" charset="0"/>
                          <a:ea typeface="Calibri" panose="020F0502020204030204" pitchFamily="34" charset="0"/>
                          <a:cs typeface="Calibri" panose="020F0502020204030204" pitchFamily="34" charset="0"/>
                        </a:rPr>
                        <a:t>2025</a:t>
                      </a:r>
                      <a:r>
                        <a:rPr lang="zh-CN" altLang="en-US" b="1" dirty="0">
                          <a:latin typeface="Calibri" panose="020F0502020204030204" pitchFamily="34" charset="0"/>
                          <a:ea typeface="微软雅黑" panose="020B0503020204020204" pitchFamily="34" charset="-122"/>
                          <a:cs typeface="Calibri" panose="020F0502020204030204" pitchFamily="34" charset="0"/>
                        </a:rPr>
                        <a:t>浙江首考</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hMerge="1">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dirty="0">
                          <a:latin typeface="Calibri" panose="020F0502020204030204" pitchFamily="34" charset="0"/>
                          <a:ea typeface="Calibri" panose="020F0502020204030204" pitchFamily="34" charset="0"/>
                          <a:cs typeface="Calibri" panose="020F0502020204030204" pitchFamily="34" charset="0"/>
                        </a:rPr>
                        <a:t>2026</a:t>
                      </a:r>
                      <a:r>
                        <a:rPr lang="zh-CN" altLang="en-US" b="1" dirty="0">
                          <a:latin typeface="Calibri" panose="020F0502020204030204" pitchFamily="34" charset="0"/>
                          <a:ea typeface="微软雅黑" panose="020B0503020204020204" pitchFamily="34" charset="-122"/>
                          <a:cs typeface="Calibri" panose="020F0502020204030204" pitchFamily="34" charset="0"/>
                        </a:rPr>
                        <a:t>浙江首考</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hMerge="1">
                  <a:tcPr/>
                </a:tc>
              </a:tr>
              <a:tr h="259419">
                <a:tc>
                  <a:txBody>
                    <a:bodyPr/>
                    <a:lstStyle/>
                    <a:p>
                      <a:pPr algn="ctr"/>
                      <a:r>
                        <a:rPr lang="zh-CN" altLang="en-US" b="1" dirty="0">
                          <a:latin typeface="Calibri" panose="020F0502020204030204" pitchFamily="34" charset="0"/>
                          <a:ea typeface="微软雅黑" panose="020B0503020204020204" pitchFamily="34" charset="-122"/>
                          <a:cs typeface="Calibri" panose="020F0502020204030204" pitchFamily="34" charset="0"/>
                        </a:rPr>
                        <a:t>题号</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algn="ctr"/>
                      <a:r>
                        <a:rPr lang="zh-CN" altLang="en-US" b="1" dirty="0">
                          <a:latin typeface="Calibri" panose="020F0502020204030204" pitchFamily="34" charset="0"/>
                          <a:ea typeface="微软雅黑" panose="020B0503020204020204" pitchFamily="34" charset="-122"/>
                          <a:cs typeface="Calibri" panose="020F0502020204030204" pitchFamily="34" charset="0"/>
                        </a:rPr>
                        <a:t>答案</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algn="ctr"/>
                      <a:r>
                        <a:rPr lang="zh-CN" altLang="en-US" b="1" dirty="0">
                          <a:latin typeface="Calibri" panose="020F0502020204030204" pitchFamily="34" charset="0"/>
                          <a:ea typeface="微软雅黑" panose="020B0503020204020204" pitchFamily="34" charset="-122"/>
                          <a:cs typeface="Calibri" panose="020F0502020204030204" pitchFamily="34" charset="0"/>
                        </a:rPr>
                        <a:t>考点</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algn="ctr"/>
                      <a:r>
                        <a:rPr lang="zh-CN" altLang="en-US" b="1" dirty="0">
                          <a:latin typeface="Calibri" panose="020F0502020204030204" pitchFamily="34" charset="0"/>
                          <a:ea typeface="微软雅黑" panose="020B0503020204020204" pitchFamily="34" charset="-122"/>
                          <a:cs typeface="Calibri" panose="020F0502020204030204" pitchFamily="34" charset="0"/>
                        </a:rPr>
                        <a:t>答案</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algn="ctr"/>
                      <a:r>
                        <a:rPr lang="zh-CN" altLang="en-US" b="1" dirty="0">
                          <a:latin typeface="Calibri" panose="020F0502020204030204" pitchFamily="34" charset="0"/>
                          <a:ea typeface="微软雅黑" panose="020B0503020204020204" pitchFamily="34" charset="-122"/>
                          <a:cs typeface="Calibri" panose="020F0502020204030204" pitchFamily="34" charset="0"/>
                        </a:rPr>
                        <a:t>考点</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algn="ctr"/>
                      <a:r>
                        <a:rPr lang="zh-CN" altLang="en-US" b="1" dirty="0">
                          <a:latin typeface="Calibri" panose="020F0502020204030204" pitchFamily="34" charset="0"/>
                          <a:ea typeface="微软雅黑" panose="020B0503020204020204" pitchFamily="34" charset="-122"/>
                          <a:cs typeface="Calibri" panose="020F0502020204030204" pitchFamily="34" charset="0"/>
                        </a:rPr>
                        <a:t>答案</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algn="ctr"/>
                      <a:r>
                        <a:rPr lang="zh-CN" altLang="en-US" b="1" dirty="0">
                          <a:latin typeface="Calibri" panose="020F0502020204030204" pitchFamily="34" charset="0"/>
                          <a:ea typeface="微软雅黑" panose="020B0503020204020204" pitchFamily="34" charset="-122"/>
                          <a:cs typeface="Calibri" panose="020F0502020204030204" pitchFamily="34" charset="0"/>
                        </a:rPr>
                        <a:t>考点</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r>
              <a:tr h="453984">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56</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to benefit</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不定式</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a</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1" dirty="0">
                          <a:latin typeface="Calibri" panose="020F0502020204030204" pitchFamily="34" charset="0"/>
                          <a:ea typeface="微软雅黑" panose="020B0503020204020204" pitchFamily="34" charset="-122"/>
                          <a:cs typeface="Calibri" panose="020F0502020204030204" pitchFamily="34" charset="0"/>
                        </a:rPr>
                        <a:t>不定冠词</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to finish</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不定式</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r>
              <a:tr h="393893">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57</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or</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either…or</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times</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1" dirty="0">
                          <a:latin typeface="Calibri" panose="020F0502020204030204" pitchFamily="34" charset="0"/>
                          <a:ea typeface="微软雅黑" panose="020B0503020204020204" pitchFamily="34" charset="-122"/>
                          <a:cs typeface="Calibri" panose="020F0502020204030204" pitchFamily="34" charset="0"/>
                        </a:rPr>
                        <a:t>名词（复数）</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in</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介词（固定搭配）</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r>
              <a:tr h="269278">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58</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that/which</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从属连词（定语从句）</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on</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介词（固定搭配）</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numbers</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名词（复数）</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r>
              <a:tr h="453984">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59</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what</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从属连词（表语从句）</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and</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并列连词</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watching</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独立主格</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r>
              <a:tr h="269278">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60</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criticism</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词性转换</a:t>
                      </a:r>
                      <a:r>
                        <a:rPr lang="en-US" altLang="zh-CN" b="1" dirty="0" err="1">
                          <a:latin typeface="Calibri" panose="020F0502020204030204" pitchFamily="34" charset="0"/>
                          <a:ea typeface="微软雅黑" panose="020B0503020204020204" pitchFamily="34" charset="-122"/>
                          <a:cs typeface="Calibri" panose="020F0502020204030204" pitchFamily="34" charset="0"/>
                        </a:rPr>
                        <a:t>v.</a:t>
                      </a:r>
                      <a:r>
                        <a:rPr lang="en-US" altLang="zh-CN" b="1" dirty="0" err="1">
                          <a:latin typeface="Calibri" panose="020F0502020204030204" pitchFamily="34" charset="0"/>
                          <a:ea typeface="微软雅黑" panose="020B0503020204020204" pitchFamily="34" charset="-122"/>
                          <a:cs typeface="Calibri" panose="020F0502020204030204" pitchFamily="34" charset="0"/>
                          <a:sym typeface="Wingdings" panose="05000000000000000000" pitchFamily="2" charset="2"/>
                        </a:rPr>
                        <a:t>n</a:t>
                      </a:r>
                      <a:r>
                        <a:rPr lang="en-US" altLang="zh-CN" b="1" dirty="0">
                          <a:latin typeface="Calibri" panose="020F0502020204030204" pitchFamily="34" charset="0"/>
                          <a:ea typeface="微软雅黑" panose="020B0503020204020204" pitchFamily="34" charset="-122"/>
                          <a:cs typeface="Calibri" panose="020F0502020204030204" pitchFamily="34" charset="0"/>
                          <a:sym typeface="Wingdings" panose="05000000000000000000" pitchFamily="2" charset="2"/>
                        </a:rPr>
                        <a:t>.</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to rent</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不定式</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excitement</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词性转换</a:t>
                      </a:r>
                      <a:r>
                        <a:rPr lang="en-US" altLang="zh-CN" b="1" dirty="0" err="1">
                          <a:latin typeface="Calibri" panose="020F0502020204030204" pitchFamily="34" charset="0"/>
                          <a:ea typeface="微软雅黑" panose="020B0503020204020204" pitchFamily="34" charset="-122"/>
                          <a:cs typeface="Calibri" panose="020F0502020204030204" pitchFamily="34" charset="0"/>
                        </a:rPr>
                        <a:t>v.</a:t>
                      </a:r>
                      <a:r>
                        <a:rPr lang="en-US" altLang="zh-CN" b="1" dirty="0" err="1">
                          <a:latin typeface="Calibri" panose="020F0502020204030204" pitchFamily="34" charset="0"/>
                          <a:ea typeface="微软雅黑" panose="020B0503020204020204" pitchFamily="34" charset="-122"/>
                          <a:cs typeface="Calibri" panose="020F0502020204030204" pitchFamily="34" charset="0"/>
                          <a:sym typeface="Wingdings" panose="05000000000000000000" pitchFamily="2" charset="2"/>
                        </a:rPr>
                        <a:t>n</a:t>
                      </a:r>
                      <a:r>
                        <a:rPr lang="en-US" altLang="zh-CN" b="1" dirty="0">
                          <a:latin typeface="Calibri" panose="020F0502020204030204" pitchFamily="34" charset="0"/>
                          <a:ea typeface="微软雅黑" panose="020B0503020204020204" pitchFamily="34" charset="-122"/>
                          <a:cs typeface="Calibri" panose="020F0502020204030204" pitchFamily="34" charset="0"/>
                          <a:sym typeface="Wingdings" panose="05000000000000000000" pitchFamily="2" charset="2"/>
                        </a:rPr>
                        <a:t>.</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r>
              <a:tr h="259419">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61</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be offered</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谓语（被动语态）</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solution</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词性转换</a:t>
                      </a:r>
                      <a:r>
                        <a:rPr lang="en-US" altLang="zh-CN" b="1" dirty="0" err="1">
                          <a:latin typeface="Calibri" panose="020F0502020204030204" pitchFamily="34" charset="0"/>
                          <a:ea typeface="微软雅黑" panose="020B0503020204020204" pitchFamily="34" charset="-122"/>
                          <a:cs typeface="Calibri" panose="020F0502020204030204" pitchFamily="34" charset="0"/>
                        </a:rPr>
                        <a:t>v.</a:t>
                      </a:r>
                      <a:r>
                        <a:rPr lang="en-US" altLang="zh-CN" b="1" dirty="0" err="1">
                          <a:latin typeface="Calibri" panose="020F0502020204030204" pitchFamily="34" charset="0"/>
                          <a:ea typeface="微软雅黑" panose="020B0503020204020204" pitchFamily="34" charset="-122"/>
                          <a:cs typeface="Calibri" panose="020F0502020204030204" pitchFamily="34" charset="0"/>
                          <a:sym typeface="Wingdings" panose="05000000000000000000" pitchFamily="2" charset="2"/>
                        </a:rPr>
                        <a:t>n</a:t>
                      </a:r>
                      <a:r>
                        <a:rPr lang="en-US" altLang="zh-CN" b="1" dirty="0">
                          <a:latin typeface="Calibri" panose="020F0502020204030204" pitchFamily="34" charset="0"/>
                          <a:ea typeface="微软雅黑" panose="020B0503020204020204" pitchFamily="34" charset="-122"/>
                          <a:cs typeface="Calibri" panose="020F0502020204030204" pitchFamily="34" charset="0"/>
                          <a:sym typeface="Wingdings" panose="05000000000000000000" pitchFamily="2" charset="2"/>
                        </a:rPr>
                        <a:t>.</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which/that</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从属连词（定语从句）</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r>
              <a:tr h="259419">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62</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have started</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谓语（时态、语态、主谓一致）</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is</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谓语（时态、语态、主谓一致）</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being pushed</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非谓语 （</a:t>
                      </a:r>
                      <a:r>
                        <a:rPr lang="en-US" altLang="zh-CN" b="1" dirty="0">
                          <a:latin typeface="Calibri" panose="020F0502020204030204" pitchFamily="34" charset="0"/>
                          <a:ea typeface="微软雅黑" panose="020B0503020204020204" pitchFamily="34" charset="-122"/>
                          <a:cs typeface="Calibri" panose="020F0502020204030204" pitchFamily="34" charset="0"/>
                        </a:rPr>
                        <a:t>doing</a:t>
                      </a:r>
                      <a:r>
                        <a:rPr lang="zh-CN" altLang="en-US" b="1" dirty="0">
                          <a:latin typeface="Calibri" panose="020F0502020204030204" pitchFamily="34" charset="0"/>
                          <a:ea typeface="微软雅黑" panose="020B0503020204020204" pitchFamily="34" charset="-122"/>
                          <a:cs typeface="Calibri" panose="020F0502020204030204" pitchFamily="34" charset="0"/>
                        </a:rPr>
                        <a:t>）</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r>
              <a:tr h="385085">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63</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designed</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非谓语（</a:t>
                      </a:r>
                      <a:r>
                        <a:rPr lang="en-US" altLang="zh-CN" b="1" dirty="0">
                          <a:latin typeface="Calibri" panose="020F0502020204030204" pitchFamily="34" charset="0"/>
                          <a:ea typeface="微软雅黑" panose="020B0503020204020204" pitchFamily="34" charset="-122"/>
                          <a:cs typeface="Calibri" panose="020F0502020204030204" pitchFamily="34" charset="0"/>
                        </a:rPr>
                        <a:t>done</a:t>
                      </a:r>
                      <a:r>
                        <a:rPr lang="zh-CN" altLang="en-US" b="1" dirty="0">
                          <a:latin typeface="Calibri" panose="020F0502020204030204" pitchFamily="34" charset="0"/>
                          <a:ea typeface="微软雅黑" panose="020B0503020204020204" pitchFamily="34" charset="-122"/>
                          <a:cs typeface="Calibri" panose="020F0502020204030204" pitchFamily="34" charset="0"/>
                        </a:rPr>
                        <a:t>）</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which</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defRPr/>
                      </a:pPr>
                      <a:r>
                        <a:rPr lang="zh-CN" altLang="en-US" b="1" dirty="0">
                          <a:latin typeface="Calibri" panose="020F0502020204030204" pitchFamily="34" charset="0"/>
                          <a:ea typeface="微软雅黑" panose="020B0503020204020204" pitchFamily="34" charset="-122"/>
                          <a:cs typeface="Calibri" panose="020F0502020204030204" pitchFamily="34" charset="0"/>
                        </a:rPr>
                        <a:t>从属连词（定语从句）</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the</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定冠词</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r>
              <a:tr h="269278">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64</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the</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定冠词</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people’s</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名词（所属关系）</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and</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并列连词</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r>
              <a:tr h="453984">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65</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ones</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代词（复数）</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returning</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非谓语（</a:t>
                      </a:r>
                      <a:r>
                        <a:rPr lang="en-US" altLang="zh-CN" b="1" dirty="0">
                          <a:latin typeface="Calibri" panose="020F0502020204030204" pitchFamily="34" charset="0"/>
                          <a:ea typeface="微软雅黑" panose="020B0503020204020204" pitchFamily="34" charset="-122"/>
                          <a:cs typeface="Calibri" panose="020F0502020204030204" pitchFamily="34" charset="0"/>
                        </a:rPr>
                        <a:t>doing</a:t>
                      </a:r>
                      <a:r>
                        <a:rPr lang="zh-CN" altLang="en-US" b="1" dirty="0">
                          <a:latin typeface="Calibri" panose="020F0502020204030204" pitchFamily="34" charset="0"/>
                          <a:ea typeface="微软雅黑" panose="020B0503020204020204" pitchFamily="34" charset="-122"/>
                          <a:cs typeface="Calibri" panose="020F0502020204030204" pitchFamily="34" charset="0"/>
                        </a:rPr>
                        <a:t>）</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seemingly</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r>
                        <a:rPr lang="zh-CN" altLang="en-US" b="1" dirty="0">
                          <a:latin typeface="Calibri" panose="020F0502020204030204" pitchFamily="34" charset="0"/>
                          <a:ea typeface="微软雅黑" panose="020B0503020204020204" pitchFamily="34" charset="-122"/>
                          <a:cs typeface="Calibri" panose="020F0502020204030204" pitchFamily="34" charset="0"/>
                        </a:rPr>
                        <a:t>词性转换</a:t>
                      </a:r>
                      <a:r>
                        <a:rPr lang="en-US" altLang="zh-CN" b="1" dirty="0" err="1">
                          <a:latin typeface="Calibri" panose="020F0502020204030204" pitchFamily="34" charset="0"/>
                          <a:ea typeface="微软雅黑" panose="020B0503020204020204" pitchFamily="34" charset="-122"/>
                          <a:cs typeface="Calibri" panose="020F0502020204030204" pitchFamily="34" charset="0"/>
                        </a:rPr>
                        <a:t>adj.</a:t>
                      </a:r>
                      <a:r>
                        <a:rPr lang="en-US" altLang="zh-CN" b="1" dirty="0" err="1">
                          <a:latin typeface="Calibri" panose="020F0502020204030204" pitchFamily="34" charset="0"/>
                          <a:ea typeface="微软雅黑" panose="020B0503020204020204" pitchFamily="34" charset="-122"/>
                          <a:cs typeface="Calibri" panose="020F0502020204030204" pitchFamily="34" charset="0"/>
                          <a:sym typeface="Wingdings" panose="05000000000000000000" pitchFamily="2" charset="2"/>
                        </a:rPr>
                        <a:t>adv</a:t>
                      </a:r>
                      <a:r>
                        <a:rPr lang="en-US" altLang="zh-CN" b="1" dirty="0">
                          <a:latin typeface="Calibri" panose="020F0502020204030204" pitchFamily="34" charset="0"/>
                          <a:ea typeface="微软雅黑" panose="020B0503020204020204" pitchFamily="34" charset="-122"/>
                          <a:cs typeface="Calibri" panose="020F0502020204030204" pitchFamily="34" charset="0"/>
                          <a:sym typeface="Wingdings" panose="05000000000000000000" pitchFamily="2" charset="2"/>
                        </a:rPr>
                        <a:t>.</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a:txBody>
                  <a:tcPr/>
                </a:tc>
              </a:tr>
            </a:tbl>
          </a:graphicData>
        </a:graphic>
      </p:graphicFrame>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668"/>
            <a:ext cx="3352800" cy="738305"/>
            <a:chOff x="312997" y="480210"/>
            <a:chExt cx="4030259" cy="738305"/>
          </a:xfrm>
        </p:grpSpPr>
        <p:sp>
          <p:nvSpPr>
            <p:cNvPr id="3"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sp>
          <p:nvSpPr>
            <p:cNvPr id="4" name="等腰三角形 3"/>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grpSp>
      <p:sp>
        <p:nvSpPr>
          <p:cNvPr id="5" name="TextBox 8"/>
          <p:cNvSpPr txBox="1"/>
          <p:nvPr/>
        </p:nvSpPr>
        <p:spPr>
          <a:xfrm>
            <a:off x="128577" y="347584"/>
            <a:ext cx="2794732" cy="523220"/>
          </a:xfrm>
          <a:prstGeom prst="rect">
            <a:avLst/>
          </a:prstGeom>
          <a:noFill/>
          <a:ln>
            <a:noFill/>
          </a:ln>
        </p:spPr>
        <p:txBody>
          <a:bodyPr wrap="square" rtlCol="0">
            <a:spAutoFit/>
          </a:bodyPr>
          <a:lstStyle/>
          <a:p>
            <a:pPr algn="just">
              <a:spcBef>
                <a:spcPct val="0"/>
              </a:spcBef>
            </a:pPr>
            <a:r>
              <a:rPr lang="en-US" altLang="zh-CN" sz="2800" b="1" kern="0" dirty="0">
                <a:ea typeface="微软雅黑" panose="020B0503020204020204" pitchFamily="34" charset="-122"/>
                <a:cs typeface="+mn-ea"/>
                <a:sym typeface="+mn-lt"/>
              </a:rPr>
              <a:t>02</a:t>
            </a:r>
            <a:r>
              <a:rPr lang="zh-CN" altLang="en-US" sz="2800" b="1" kern="0" dirty="0">
                <a:ea typeface="微软雅黑" panose="020B0503020204020204" pitchFamily="34" charset="-122"/>
                <a:cs typeface="+mn-ea"/>
                <a:sym typeface="+mn-lt"/>
              </a:rPr>
              <a:t>备考建议</a:t>
            </a:r>
            <a:endParaRPr lang="en-US" altLang="zh-CN" sz="2800" b="1" kern="0" dirty="0">
              <a:ea typeface="微软雅黑" panose="020B0503020204020204" pitchFamily="34" charset="-122"/>
              <a:cs typeface="+mn-ea"/>
              <a:sym typeface="+mn-lt"/>
            </a:endParaRPr>
          </a:p>
        </p:txBody>
      </p:sp>
      <p:sp>
        <p:nvSpPr>
          <p:cNvPr id="6" name="文本框 5"/>
          <p:cNvSpPr txBox="1"/>
          <p:nvPr/>
        </p:nvSpPr>
        <p:spPr>
          <a:xfrm>
            <a:off x="96982" y="1158807"/>
            <a:ext cx="11582400" cy="461665"/>
          </a:xfrm>
          <a:prstGeom prst="rect">
            <a:avLst/>
          </a:prstGeom>
          <a:noFill/>
        </p:spPr>
        <p:txBody>
          <a:bodyPr wrap="square">
            <a:spAutoFit/>
          </a:bodyPr>
          <a:lstStyle/>
          <a:p>
            <a:pPr marL="0" marR="0" lvl="0" indent="0" algn="just" defTabSz="685800" rtl="0" eaLnBrk="1" fontAlgn="auto" latinLnBrk="0" hangingPunct="1">
              <a:lnSpc>
                <a:spcPct val="100000"/>
              </a:lnSpc>
              <a:spcBef>
                <a:spcPct val="0"/>
              </a:spcBef>
              <a:spcAft>
                <a:spcPts val="0"/>
              </a:spcAft>
              <a:buClrTx/>
              <a:buSzTx/>
              <a:buFontTx/>
              <a:buNone/>
              <a:defRPr/>
            </a:pPr>
            <a:r>
              <a:rPr kumimoji="0" lang="zh-CN" altLang="en-US" sz="2400" b="1" u="none" strike="noStrike" kern="1200" cap="none" spc="0" normalizeH="0" baseline="0" noProof="0" dirty="0">
                <a:ln>
                  <a:noFill/>
                </a:ln>
                <a:solidFill>
                  <a:prstClr val="black"/>
                </a:solidFill>
                <a:effectLst/>
                <a:uLnTx/>
                <a:uFillTx/>
                <a:latin typeface="等线" panose="02010600030101010101" charset="-122"/>
                <a:ea typeface="Calibri" panose="020F0502020204030204" pitchFamily="34" charset="0"/>
                <a:cs typeface="Calibri" panose="020F0502020204030204" pitchFamily="34" charset="0"/>
                <a:sym typeface="+mn-lt"/>
              </a:rPr>
              <a:t>启发一 避免“语法规则单纯记忆” ，考查学生“在意义理解中分析结构”的能力</a:t>
            </a:r>
            <a:endParaRPr kumimoji="0" lang="en-US" altLang="zh-CN" sz="2400" b="1" u="none" strike="noStrike" kern="1200" cap="none" spc="0" normalizeH="0" baseline="0" noProof="0" dirty="0">
              <a:ln>
                <a:noFill/>
              </a:ln>
              <a:solidFill>
                <a:prstClr val="black"/>
              </a:solidFill>
              <a:effectLst/>
              <a:uLnTx/>
              <a:uFillTx/>
              <a:latin typeface="等线" panose="02010600030101010101" charset="-122"/>
              <a:ea typeface="Calibri" panose="020F0502020204030204" pitchFamily="34" charset="0"/>
              <a:cs typeface="Calibri" panose="020F0502020204030204" pitchFamily="34" charset="0"/>
              <a:sym typeface="+mn-lt"/>
            </a:endParaRPr>
          </a:p>
        </p:txBody>
      </p:sp>
      <p:sp>
        <p:nvSpPr>
          <p:cNvPr id="7" name="文本框 6"/>
          <p:cNvSpPr txBox="1"/>
          <p:nvPr/>
        </p:nvSpPr>
        <p:spPr>
          <a:xfrm>
            <a:off x="90356" y="2527695"/>
            <a:ext cx="11582400" cy="461665"/>
          </a:xfrm>
          <a:prstGeom prst="rect">
            <a:avLst/>
          </a:prstGeom>
          <a:noFill/>
        </p:spPr>
        <p:txBody>
          <a:bodyPr wrap="square">
            <a:spAutoFit/>
          </a:bodyPr>
          <a:lstStyle/>
          <a:p>
            <a:pPr marL="0" marR="0" lvl="0" indent="0" algn="just" defTabSz="685800" rtl="0" eaLnBrk="1" fontAlgn="auto" latinLnBrk="0" hangingPunct="1">
              <a:lnSpc>
                <a:spcPct val="100000"/>
              </a:lnSpc>
              <a:spcBef>
                <a:spcPct val="0"/>
              </a:spcBef>
              <a:spcAft>
                <a:spcPts val="0"/>
              </a:spcAft>
              <a:buClrTx/>
              <a:buSzTx/>
              <a:buFontTx/>
              <a:buNone/>
              <a:defRPr/>
            </a:pPr>
            <a:r>
              <a:rPr kumimoji="0" lang="zh-CN" altLang="en-US" sz="2400" b="1" u="none" strike="noStrike" kern="1200" cap="none" spc="0" normalizeH="0" baseline="0" noProof="0" dirty="0">
                <a:ln>
                  <a:noFill/>
                </a:ln>
                <a:solidFill>
                  <a:prstClr val="black"/>
                </a:solidFill>
                <a:effectLst/>
                <a:uLnTx/>
                <a:uFillTx/>
                <a:latin typeface="等线" panose="02010600030101010101" charset="-122"/>
                <a:ea typeface="Calibri" panose="020F0502020204030204" pitchFamily="34" charset="0"/>
                <a:cs typeface="Calibri" panose="020F0502020204030204" pitchFamily="34" charset="0"/>
                <a:sym typeface="+mn-lt"/>
              </a:rPr>
              <a:t>启发二 避免“固定短语机械背诵” ，考查学生 “在语义场景中活用句式” 的能力</a:t>
            </a:r>
            <a:endParaRPr kumimoji="0" lang="en-US" altLang="zh-CN" sz="2400" b="1" u="none" strike="noStrike" kern="1200" cap="none" spc="0" normalizeH="0" baseline="0" noProof="0" dirty="0">
              <a:ln>
                <a:noFill/>
              </a:ln>
              <a:solidFill>
                <a:prstClr val="black"/>
              </a:solidFill>
              <a:effectLst/>
              <a:uLnTx/>
              <a:uFillTx/>
              <a:latin typeface="等线" panose="02010600030101010101" charset="-122"/>
              <a:ea typeface="Calibri" panose="020F0502020204030204" pitchFamily="34" charset="0"/>
              <a:cs typeface="Calibri" panose="020F0502020204030204" pitchFamily="34" charset="0"/>
              <a:sym typeface="+mn-lt"/>
            </a:endParaRPr>
          </a:p>
        </p:txBody>
      </p:sp>
      <p:sp>
        <p:nvSpPr>
          <p:cNvPr id="8" name="文本框 7"/>
          <p:cNvSpPr txBox="1"/>
          <p:nvPr/>
        </p:nvSpPr>
        <p:spPr>
          <a:xfrm>
            <a:off x="1046849" y="1610084"/>
            <a:ext cx="10824088" cy="707886"/>
          </a:xfrm>
          <a:prstGeom prst="rect">
            <a:avLst/>
          </a:prstGeom>
          <a:noFill/>
        </p:spPr>
        <p:txBody>
          <a:bodyPr wrap="square">
            <a:spAutoFit/>
          </a:bodyPr>
          <a:lstStyle/>
          <a:p>
            <a:pPr algn="just"/>
            <a:r>
              <a:rPr kumimoji="0" lang="zh-CN" altLang="en-US"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如</a:t>
            </a:r>
            <a:r>
              <a:rPr kumimoji="0" lang="en-US" altLang="zh-CN"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59</a:t>
            </a:r>
            <a:r>
              <a:rPr kumimoji="0" lang="zh-CN" altLang="en-US"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题考查“独立主格表伴随动作”的功能，而非单纯的“非谓语形式记忆”</a:t>
            </a:r>
            <a:endParaRPr kumimoji="0" lang="en-US" altLang="zh-CN"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2000" b="1" kern="100" dirty="0">
                <a:highlight>
                  <a:srgbClr val="FDFDFE"/>
                </a:highlight>
                <a:latin typeface="Times New Roman" panose="02020603050405020304" pitchFamily="18" charset="0"/>
                <a:ea typeface="宋体" panose="02010600030101010101" pitchFamily="2" charset="-122"/>
                <a:cs typeface="Times New Roman" panose="02020603050405020304" pitchFamily="18" charset="0"/>
              </a:rPr>
              <a:t>     64</a:t>
            </a:r>
            <a:r>
              <a:rPr lang="zh-CN" altLang="en-US" sz="2000" b="1" kern="100" dirty="0">
                <a:highlight>
                  <a:srgbClr val="FDFDFE"/>
                </a:highlight>
                <a:latin typeface="Times New Roman" panose="02020603050405020304" pitchFamily="18" charset="0"/>
                <a:ea typeface="宋体" panose="02010600030101010101" pitchFamily="2" charset="-122"/>
                <a:cs typeface="Times New Roman" panose="02020603050405020304" pitchFamily="18" charset="0"/>
              </a:rPr>
              <a:t>题考查“并列结构的逻辑衔接”，而非孤立的“连词选择”</a:t>
            </a:r>
            <a:endParaRPr lang="zh-CN" altLang="en-US" sz="1600" dirty="0">
              <a:highlight>
                <a:srgbClr val="FDFDFE"/>
              </a:highlight>
            </a:endParaRPr>
          </a:p>
        </p:txBody>
      </p:sp>
      <p:sp>
        <p:nvSpPr>
          <p:cNvPr id="9" name="文本框 8"/>
          <p:cNvSpPr txBox="1"/>
          <p:nvPr/>
        </p:nvSpPr>
        <p:spPr>
          <a:xfrm>
            <a:off x="1044741" y="3003069"/>
            <a:ext cx="10824088" cy="1015663"/>
          </a:xfrm>
          <a:prstGeom prst="rect">
            <a:avLst/>
          </a:prstGeom>
          <a:noFill/>
        </p:spPr>
        <p:txBody>
          <a:bodyPr wrap="square">
            <a:spAutoFit/>
          </a:bodyPr>
          <a:lstStyle/>
          <a:p>
            <a:pPr algn="just"/>
            <a:r>
              <a:rPr kumimoji="0" lang="zh-CN" altLang="en-US"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如 </a:t>
            </a:r>
            <a:r>
              <a:rPr kumimoji="0" lang="en-US" altLang="zh-CN"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57 </a:t>
            </a:r>
            <a:r>
              <a:rPr kumimoji="0" lang="zh-CN" altLang="en-US"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题 “</a:t>
            </a:r>
            <a:r>
              <a:rPr kumimoji="0" lang="en-US" altLang="zh-CN"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held in her arms” </a:t>
            </a:r>
            <a:r>
              <a:rPr kumimoji="0" lang="zh-CN" altLang="en-US"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并非单纯考查介词搭配，而是结合 “被抱着” 的场景语义来判断；</a:t>
            </a:r>
            <a:endParaRPr kumimoji="0" lang="en-US" altLang="zh-CN"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2000" b="1" kern="100" dirty="0">
                <a:highlight>
                  <a:srgbClr val="FDFDFE"/>
                </a:highligh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62 </a:t>
            </a:r>
            <a:r>
              <a:rPr kumimoji="0" lang="zh-CN" altLang="en-US"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题 “</a:t>
            </a:r>
            <a:r>
              <a:rPr kumimoji="0" lang="en-US" altLang="zh-CN"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remember doing” </a:t>
            </a:r>
            <a:r>
              <a:rPr kumimoji="0" lang="zh-CN" altLang="en-US"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也不是孤立的短语记忆，而是通过 “回忆童年场景” 的语境来确认用法</a:t>
            </a:r>
            <a:endParaRPr lang="zh-CN" altLang="en-US" sz="1600" dirty="0">
              <a:highlight>
                <a:srgbClr val="FDFDFE"/>
              </a:highlight>
            </a:endParaRPr>
          </a:p>
        </p:txBody>
      </p:sp>
      <p:sp>
        <p:nvSpPr>
          <p:cNvPr id="10" name="文本框 9"/>
          <p:cNvSpPr txBox="1"/>
          <p:nvPr/>
        </p:nvSpPr>
        <p:spPr>
          <a:xfrm>
            <a:off x="96379" y="4190543"/>
            <a:ext cx="11582400" cy="461665"/>
          </a:xfrm>
          <a:prstGeom prst="rect">
            <a:avLst/>
          </a:prstGeom>
          <a:noFill/>
        </p:spPr>
        <p:txBody>
          <a:bodyPr wrap="square">
            <a:spAutoFit/>
          </a:bodyPr>
          <a:lstStyle/>
          <a:p>
            <a:pPr marL="0" marR="0" lvl="0" indent="0" algn="just" defTabSz="685800" rtl="0" eaLnBrk="1" fontAlgn="auto" latinLnBrk="0" hangingPunct="1">
              <a:lnSpc>
                <a:spcPct val="100000"/>
              </a:lnSpc>
              <a:spcBef>
                <a:spcPct val="0"/>
              </a:spcBef>
              <a:spcAft>
                <a:spcPts val="0"/>
              </a:spcAft>
              <a:buClrTx/>
              <a:buSzTx/>
              <a:buFontTx/>
              <a:buNone/>
              <a:defRPr/>
            </a:pPr>
            <a:r>
              <a:rPr kumimoji="0" lang="zh-CN" altLang="en-US" sz="2400" b="1" u="none" strike="noStrike" kern="1200" cap="none" spc="0" normalizeH="0" baseline="0" noProof="0" dirty="0">
                <a:ln>
                  <a:noFill/>
                </a:ln>
                <a:solidFill>
                  <a:prstClr val="black"/>
                </a:solidFill>
                <a:effectLst/>
                <a:uLnTx/>
                <a:uFillTx/>
                <a:latin typeface="等线" panose="02010600030101010101" charset="-122"/>
                <a:ea typeface="Calibri" panose="020F0502020204030204" pitchFamily="34" charset="0"/>
                <a:cs typeface="Calibri" panose="020F0502020204030204" pitchFamily="34" charset="0"/>
                <a:sym typeface="+mn-lt"/>
              </a:rPr>
              <a:t>启发三 避免“冠词规则死记硬背” ，考查学生 “在语境指代中判断特指对象” 的能力</a:t>
            </a:r>
            <a:endParaRPr kumimoji="0" lang="en-US" altLang="zh-CN" sz="2400" b="1" u="none" strike="noStrike" kern="1200" cap="none" spc="0" normalizeH="0" baseline="0" noProof="0" dirty="0">
              <a:ln>
                <a:noFill/>
              </a:ln>
              <a:solidFill>
                <a:prstClr val="black"/>
              </a:solidFill>
              <a:effectLst/>
              <a:uLnTx/>
              <a:uFillTx/>
              <a:latin typeface="等线" panose="02010600030101010101" charset="-122"/>
              <a:ea typeface="Calibri" panose="020F0502020204030204" pitchFamily="34" charset="0"/>
              <a:cs typeface="Calibri" panose="020F0502020204030204" pitchFamily="34" charset="0"/>
              <a:sym typeface="+mn-lt"/>
            </a:endParaRPr>
          </a:p>
        </p:txBody>
      </p:sp>
      <p:sp>
        <p:nvSpPr>
          <p:cNvPr id="11" name="文本框 10"/>
          <p:cNvSpPr txBox="1"/>
          <p:nvPr/>
        </p:nvSpPr>
        <p:spPr>
          <a:xfrm>
            <a:off x="1101966" y="4844820"/>
            <a:ext cx="10824088" cy="1631216"/>
          </a:xfrm>
          <a:prstGeom prst="rect">
            <a:avLst/>
          </a:prstGeom>
          <a:noFill/>
        </p:spPr>
        <p:txBody>
          <a:bodyPr wrap="square">
            <a:spAutoFit/>
          </a:bodyPr>
          <a:lstStyle/>
          <a:p>
            <a:pPr algn="just"/>
            <a:r>
              <a:rPr kumimoji="0" lang="zh-CN" altLang="en-US"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如 </a:t>
            </a:r>
            <a:r>
              <a:rPr kumimoji="0" lang="en-US" altLang="zh-CN"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63 </a:t>
            </a:r>
            <a:r>
              <a:rPr kumimoji="0" lang="zh-CN" altLang="en-US"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题 “</a:t>
            </a:r>
            <a:r>
              <a:rPr kumimoji="0" lang="en-US" altLang="zh-CN"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the uneven car park ground” </a:t>
            </a:r>
            <a:r>
              <a:rPr kumimoji="0" lang="zh-CN" altLang="en-US"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并非单纯考查 “特指某一处不平整的停车场地面” 的规则，而是结合 “在超市停车场推手推车” 的场景，判断出此处是特指当时所在的、具体的那片不平整地面；</a:t>
            </a:r>
            <a:endParaRPr kumimoji="0" lang="en-US" altLang="zh-CN"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2000" b="1" kern="100" dirty="0">
                <a:highlight>
                  <a:srgbClr val="FDFDFE"/>
                </a:highligh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文中 “</a:t>
            </a:r>
            <a:r>
              <a:rPr kumimoji="0" lang="en-US" altLang="zh-CN"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the microwave”</a:t>
            </a:r>
            <a:r>
              <a:rPr lang="en-US" altLang="zh-CN" sz="2000" b="1" kern="100" dirty="0">
                <a:highlight>
                  <a:srgbClr val="FDFDFE"/>
                </a:highligh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 “the kitchen” </a:t>
            </a:r>
            <a:r>
              <a:rPr kumimoji="0" lang="zh-CN" altLang="en-US"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等用法，也不是孤立的 “独一无二事物用 </a:t>
            </a:r>
            <a:r>
              <a:rPr kumimoji="0" lang="en-US" altLang="zh-CN"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the” </a:t>
            </a:r>
            <a:r>
              <a:rPr kumimoji="0" lang="zh-CN" altLang="en-US" sz="2000" b="1" i="0" strike="noStrike" kern="100" cap="none" spc="0" normalizeH="0" baseline="0" noProof="0" dirty="0">
                <a:ln>
                  <a:noFill/>
                </a:ln>
                <a:effectLst/>
                <a:highlight>
                  <a:srgbClr val="FDFDFE"/>
                </a:highlight>
                <a:uLnTx/>
                <a:uFillTx/>
                <a:latin typeface="Times New Roman" panose="02020603050405020304" pitchFamily="18" charset="0"/>
                <a:ea typeface="宋体" panose="02010600030101010101" pitchFamily="2" charset="-122"/>
                <a:cs typeface="Times New Roman" panose="02020603050405020304" pitchFamily="18" charset="0"/>
              </a:rPr>
              <a:t>的记忆，而是通过叙事场景明确指代特定的事物</a:t>
            </a:r>
            <a:endParaRPr lang="zh-CN" altLang="en-US" sz="1600" dirty="0">
              <a:highlight>
                <a:srgbClr val="FDFDFE"/>
              </a:highlight>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668"/>
            <a:ext cx="3352800" cy="738305"/>
            <a:chOff x="312997" y="480210"/>
            <a:chExt cx="4030259" cy="738305"/>
          </a:xfrm>
        </p:grpSpPr>
        <p:sp>
          <p:nvSpPr>
            <p:cNvPr id="3"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sp>
          <p:nvSpPr>
            <p:cNvPr id="4" name="等腰三角形 3"/>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grpSp>
      <p:sp>
        <p:nvSpPr>
          <p:cNvPr id="5" name="TextBox 8"/>
          <p:cNvSpPr txBox="1"/>
          <p:nvPr/>
        </p:nvSpPr>
        <p:spPr>
          <a:xfrm>
            <a:off x="128577" y="347584"/>
            <a:ext cx="2794732" cy="523220"/>
          </a:xfrm>
          <a:prstGeom prst="rect">
            <a:avLst/>
          </a:prstGeom>
          <a:noFill/>
          <a:ln>
            <a:noFill/>
          </a:ln>
        </p:spPr>
        <p:txBody>
          <a:bodyPr wrap="square" rtlCol="0">
            <a:spAutoFit/>
          </a:bodyPr>
          <a:lstStyle/>
          <a:p>
            <a:pPr algn="just">
              <a:spcBef>
                <a:spcPct val="0"/>
              </a:spcBef>
            </a:pPr>
            <a:r>
              <a:rPr lang="en-US" altLang="zh-CN" sz="2800" b="1" kern="0" dirty="0">
                <a:ea typeface="微软雅黑" panose="020B0503020204020204" pitchFamily="34" charset="-122"/>
                <a:cs typeface="+mn-ea"/>
                <a:sym typeface="+mn-lt"/>
              </a:rPr>
              <a:t>03</a:t>
            </a:r>
            <a:r>
              <a:rPr lang="zh-CN" altLang="en-US" sz="2800" b="1" kern="0" dirty="0">
                <a:ea typeface="微软雅黑" panose="020B0503020204020204" pitchFamily="34" charset="-122"/>
                <a:cs typeface="+mn-ea"/>
                <a:sym typeface="+mn-lt"/>
              </a:rPr>
              <a:t>语法再填空</a:t>
            </a:r>
            <a:endParaRPr lang="en-US" altLang="zh-CN" sz="2800" b="1" kern="0" dirty="0">
              <a:ea typeface="微软雅黑" panose="020B0503020204020204" pitchFamily="34" charset="-122"/>
              <a:cs typeface="+mn-ea"/>
              <a:sym typeface="+mn-lt"/>
            </a:endParaRPr>
          </a:p>
        </p:txBody>
      </p:sp>
      <p:sp>
        <p:nvSpPr>
          <p:cNvPr id="6" name="5"/>
          <p:cNvSpPr>
            <a:spLocks noChangeArrowheads="1"/>
          </p:cNvSpPr>
          <p:nvPr/>
        </p:nvSpPr>
        <p:spPr bwMode="auto">
          <a:xfrm>
            <a:off x="268231" y="964096"/>
            <a:ext cx="11595777" cy="589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457200" algn="just" defTabSz="685800" rtl="0" eaLnBrk="1" fontAlgn="auto" latinLnBrk="0" hangingPunct="1">
              <a:lnSpc>
                <a:spcPct val="100000"/>
              </a:lnSpc>
              <a:spcBef>
                <a:spcPct val="0"/>
              </a:spcBef>
              <a:spcAft>
                <a:spcPts val="0"/>
              </a:spcAft>
              <a:buClrTx/>
              <a:buSzTx/>
              <a:buFontTx/>
              <a:buNone/>
              <a:defRPr/>
            </a:pPr>
            <a:r>
              <a:rPr kumimoji="0" lang="en-US" altLang="zh-CN" sz="2400" b="1" i="1" u="none" strike="noStrike" kern="1200" cap="none" spc="0" normalizeH="0" baseline="0" noProof="0" dirty="0">
                <a:ln>
                  <a:noFill/>
                </a:ln>
                <a:effectLst/>
                <a:uLnTx/>
                <a:uFillTx/>
                <a:ea typeface="Calibri" panose="020F0502020204030204" pitchFamily="34" charset="0"/>
                <a:cs typeface="Calibri" panose="020F0502020204030204" pitchFamily="34" charset="0"/>
                <a:sym typeface="+mn-lt"/>
              </a:rPr>
              <a:t>There are few people who could find joy in waiting for a microwave</a:t>
            </a:r>
            <a:r>
              <a:rPr kumimoji="0" lang="zh-CN" altLang="en-US" sz="2400" b="1" i="1" u="none" strike="noStrike" kern="1200" cap="none" spc="0" normalizeH="0" baseline="0" noProof="0" dirty="0">
                <a:ln>
                  <a:noFill/>
                </a:ln>
                <a:effectLst/>
                <a:uLnTx/>
                <a:uFillTx/>
                <a:ea typeface="Calibri" panose="020F0502020204030204" pitchFamily="34" charset="0"/>
                <a:cs typeface="Calibri" panose="020F0502020204030204" pitchFamily="34" charset="0"/>
                <a:sym typeface="+mn-lt"/>
              </a:rPr>
              <a:t>（微波炉）</a:t>
            </a:r>
            <a:r>
              <a:rPr lang="en-US" altLang="zh-CN" sz="2400" b="1" i="1" dirty="0">
                <a:ea typeface="Calibri" panose="020F0502020204030204" pitchFamily="34" charset="0"/>
                <a:cs typeface="Calibri" panose="020F0502020204030204" pitchFamily="34" charset="0"/>
                <a:sym typeface="+mn-lt"/>
              </a:rPr>
              <a:t>to</a:t>
            </a:r>
            <a:r>
              <a:rPr lang="zh-CN" altLang="en-US" sz="2400" b="1" i="1" dirty="0">
                <a:ea typeface="Calibri" panose="020F0502020204030204" pitchFamily="34" charset="0"/>
                <a:cs typeface="Calibri" panose="020F0502020204030204" pitchFamily="34" charset="0"/>
                <a:sym typeface="+mn-lt"/>
              </a:rPr>
              <a:t> </a:t>
            </a:r>
            <a:r>
              <a:rPr lang="en-US" altLang="zh-CN" sz="2400" b="1" i="1" dirty="0">
                <a:ea typeface="Calibri" panose="020F0502020204030204" pitchFamily="34" charset="0"/>
                <a:cs typeface="Calibri" panose="020F0502020204030204" pitchFamily="34" charset="0"/>
                <a:sym typeface="+mn-lt"/>
              </a:rPr>
              <a:t>finish</a:t>
            </a:r>
            <a:r>
              <a:rPr lang="zh-CN" altLang="en-US" sz="2400" b="1" i="1" dirty="0">
                <a:ea typeface="Calibri" panose="020F0502020204030204" pitchFamily="34" charset="0"/>
                <a:cs typeface="Calibri" panose="020F0502020204030204" pitchFamily="34" charset="0"/>
                <a:sym typeface="+mn-lt"/>
              </a:rPr>
              <a:t> </a:t>
            </a:r>
            <a:r>
              <a:rPr kumimoji="0" lang="en-US" altLang="zh-CN" sz="2400" b="1" i="1" u="none" strike="noStrike" kern="1200" cap="none" spc="0" normalizeH="0" baseline="0" noProof="0" dirty="0">
                <a:ln>
                  <a:noFill/>
                </a:ln>
                <a:effectLst/>
                <a:uLnTx/>
                <a:uFillTx/>
                <a:ea typeface="Calibri" panose="020F0502020204030204" pitchFamily="34" charset="0"/>
                <a:cs typeface="Calibri" panose="020F0502020204030204" pitchFamily="34" charset="0"/>
                <a:sym typeface="+mn-lt"/>
              </a:rPr>
              <a:t>heating, _____ my mum did it. One of my earliest memories is being held  in her  arms,  __________  down  the  flashing  green  </a:t>
            </a:r>
            <a:r>
              <a:rPr lang="en-US" altLang="zh-CN" sz="2400" b="1" i="1" dirty="0">
                <a:ea typeface="Calibri" panose="020F0502020204030204" pitchFamily="34" charset="0"/>
                <a:cs typeface="Calibri" panose="020F0502020204030204" pitchFamily="34" charset="0"/>
                <a:sym typeface="+mn-lt"/>
              </a:rPr>
              <a:t>numbers </a:t>
            </a:r>
            <a:r>
              <a:rPr kumimoji="0" lang="en-US" altLang="zh-CN" sz="2400" b="1" i="1" u="none" strike="noStrike" kern="1200" cap="none" spc="0" normalizeH="0" baseline="0" noProof="0" dirty="0">
                <a:ln>
                  <a:noFill/>
                </a:ln>
                <a:effectLst/>
                <a:uLnTx/>
                <a:uFillTx/>
                <a:ea typeface="Calibri" panose="020F0502020204030204" pitchFamily="34" charset="0"/>
                <a:cs typeface="Calibri" panose="020F0502020204030204" pitchFamily="34" charset="0"/>
                <a:sym typeface="+mn-lt"/>
              </a:rPr>
              <a:t>together. Mum is small, but I remember feeling so high up there. She would dance us  left  and  right  around  the  kitchen,  our  eyes  watching the microwave like it was _____ space rocket countdown, excitement and tension building to that  final  moment:  BEEP!  The microwave had  a  loud  alarm,  but  we ____________(overshadow) that noise with  our  own  performance, tipping  our  heads back  and shouting into the air –a scream that always ended in laughter.</a:t>
            </a:r>
            <a:endParaRPr kumimoji="0" lang="en-US" altLang="zh-CN" sz="2400" b="1" i="1" u="none" strike="noStrike" kern="1200" cap="none" spc="0" normalizeH="0" baseline="0" noProof="0" dirty="0">
              <a:ln>
                <a:noFill/>
              </a:ln>
              <a:effectLst/>
              <a:uLnTx/>
              <a:uFillTx/>
              <a:ea typeface="Calibri" panose="020F0502020204030204" pitchFamily="34" charset="0"/>
              <a:cs typeface="Calibri" panose="020F0502020204030204" pitchFamily="34" charset="0"/>
              <a:sym typeface="+mn-lt"/>
            </a:endParaRPr>
          </a:p>
          <a:p>
            <a:pPr marL="0" marR="0" lvl="0" indent="457200" algn="just" defTabSz="685800" rtl="0" eaLnBrk="1" fontAlgn="auto" latinLnBrk="0" hangingPunct="1">
              <a:lnSpc>
                <a:spcPct val="100000"/>
              </a:lnSpc>
              <a:spcBef>
                <a:spcPct val="0"/>
              </a:spcBef>
              <a:spcAft>
                <a:spcPts val="0"/>
              </a:spcAft>
              <a:buClrTx/>
              <a:buSzTx/>
              <a:buFontTx/>
              <a:buNone/>
              <a:defRPr/>
            </a:pPr>
            <a:r>
              <a:rPr kumimoji="0" lang="en-US" altLang="zh-CN" sz="2400" b="1" i="1" u="none" strike="noStrike" kern="1200" cap="none" spc="0" normalizeH="0" baseline="0" noProof="0" dirty="0">
                <a:ln>
                  <a:noFill/>
                </a:ln>
                <a:effectLst/>
                <a:uLnTx/>
                <a:uFillTx/>
                <a:ea typeface="Calibri" panose="020F0502020204030204" pitchFamily="34" charset="0"/>
                <a:cs typeface="Calibri" panose="020F0502020204030204" pitchFamily="34" charset="0"/>
                <a:sym typeface="+mn-lt"/>
              </a:rPr>
              <a:t>My mum would find fun even when completing the most boring of ________(task). I remember being pushed in a supermarket trolley</a:t>
            </a:r>
            <a:r>
              <a:rPr kumimoji="0" lang="zh-CN" altLang="en-US" sz="2400" b="1" i="1" u="none" strike="noStrike" kern="1200" cap="none" spc="0" normalizeH="0" baseline="0" noProof="0" dirty="0">
                <a:ln>
                  <a:noFill/>
                </a:ln>
                <a:effectLst/>
                <a:uLnTx/>
                <a:uFillTx/>
                <a:ea typeface="Calibri" panose="020F0502020204030204" pitchFamily="34" charset="0"/>
                <a:cs typeface="Calibri" panose="020F0502020204030204" pitchFamily="34" charset="0"/>
                <a:sym typeface="+mn-lt"/>
              </a:rPr>
              <a:t>（手推车）</a:t>
            </a:r>
            <a:r>
              <a:rPr kumimoji="0" lang="en-US" altLang="zh-CN" sz="2400" b="1" i="1" u="none" strike="noStrike" kern="1200" cap="none" spc="0" normalizeH="0" baseline="0" noProof="0" dirty="0">
                <a:ln>
                  <a:noFill/>
                </a:ln>
                <a:effectLst/>
                <a:uLnTx/>
                <a:uFillTx/>
                <a:ea typeface="Calibri" panose="020F0502020204030204" pitchFamily="34" charset="0"/>
                <a:cs typeface="Calibri" panose="020F0502020204030204" pitchFamily="34" charset="0"/>
                <a:sym typeface="+mn-lt"/>
              </a:rPr>
              <a:t>over the uneven car park ground like riding a rollercoaster. She would speed up, the wind __________(blow) our hair back and my tiny voice singing out, “</a:t>
            </a:r>
            <a:r>
              <a:rPr kumimoji="0" lang="en-US" altLang="zh-CN" sz="2400" b="1" i="1" u="none" strike="noStrike" kern="1200" cap="none" spc="0" normalizeH="0" baseline="0" noProof="0" dirty="0" err="1">
                <a:ln>
                  <a:noFill/>
                </a:ln>
                <a:effectLst/>
                <a:uLnTx/>
                <a:uFillTx/>
                <a:ea typeface="Calibri" panose="020F0502020204030204" pitchFamily="34" charset="0"/>
                <a:cs typeface="Calibri" panose="020F0502020204030204" pitchFamily="34" charset="0"/>
                <a:sym typeface="+mn-lt"/>
              </a:rPr>
              <a:t>Weeee-eee-eee</a:t>
            </a:r>
            <a:r>
              <a:rPr kumimoji="0" lang="en-US" altLang="zh-CN" sz="2400" b="1" i="1" u="none" strike="noStrike" kern="1200" cap="none" spc="0" normalizeH="0" baseline="0" noProof="0" dirty="0">
                <a:ln>
                  <a:noFill/>
                </a:ln>
                <a:effectLst/>
                <a:uLnTx/>
                <a:uFillTx/>
                <a:ea typeface="Calibri" panose="020F0502020204030204" pitchFamily="34" charset="0"/>
                <a:cs typeface="Calibri" panose="020F0502020204030204" pitchFamily="34" charset="0"/>
                <a:sym typeface="+mn-lt"/>
              </a:rPr>
              <a:t>!”</a:t>
            </a:r>
            <a:endParaRPr kumimoji="0" lang="en-US" altLang="zh-CN" sz="2400" b="1" i="1" u="none" strike="noStrike" kern="1200" cap="none" spc="0" normalizeH="0" baseline="0" noProof="0" dirty="0">
              <a:ln>
                <a:noFill/>
              </a:ln>
              <a:effectLst/>
              <a:uLnTx/>
              <a:uFillTx/>
              <a:ea typeface="Calibri" panose="020F0502020204030204" pitchFamily="34" charset="0"/>
              <a:cs typeface="Calibri" panose="020F0502020204030204" pitchFamily="34" charset="0"/>
              <a:sym typeface="+mn-lt"/>
            </a:endParaRPr>
          </a:p>
          <a:p>
            <a:pPr marL="0" marR="0" lvl="0" indent="457200" algn="just" defTabSz="685800" rtl="0" eaLnBrk="1" fontAlgn="auto" latinLnBrk="0" hangingPunct="1">
              <a:lnSpc>
                <a:spcPct val="100000"/>
              </a:lnSpc>
              <a:spcBef>
                <a:spcPct val="0"/>
              </a:spcBef>
              <a:spcAft>
                <a:spcPts val="0"/>
              </a:spcAft>
              <a:buClrTx/>
              <a:buSzTx/>
              <a:buFontTx/>
              <a:buNone/>
              <a:defRPr/>
            </a:pPr>
            <a:r>
              <a:rPr kumimoji="0" lang="en-US" altLang="zh-CN" sz="2400" b="1" i="1" u="none" strike="noStrike" kern="1200" cap="none" spc="0" normalizeH="0" baseline="0" noProof="0" dirty="0">
                <a:ln>
                  <a:noFill/>
                </a:ln>
                <a:effectLst/>
                <a:uLnTx/>
                <a:uFillTx/>
                <a:ea typeface="Calibri" panose="020F0502020204030204" pitchFamily="34" charset="0"/>
                <a:cs typeface="Calibri" panose="020F0502020204030204" pitchFamily="34" charset="0"/>
                <a:sym typeface="+mn-lt"/>
              </a:rPr>
              <a:t>I </a:t>
            </a:r>
            <a:r>
              <a:rPr kumimoji="0" lang="en-US" altLang="zh-CN" sz="2400" b="1" i="1" u="none" strike="noStrike" kern="1200" cap="none" spc="0" normalizeH="0" baseline="0" noProof="0" dirty="0" err="1">
                <a:ln>
                  <a:noFill/>
                </a:ln>
                <a:effectLst/>
                <a:uLnTx/>
                <a:uFillTx/>
                <a:ea typeface="Calibri" panose="020F0502020204030204" pitchFamily="34" charset="0"/>
                <a:cs typeface="Calibri" panose="020F0502020204030204" pitchFamily="34" charset="0"/>
                <a:sym typeface="+mn-lt"/>
              </a:rPr>
              <a:t>realise</a:t>
            </a:r>
            <a:r>
              <a:rPr kumimoji="0" lang="en-US" altLang="zh-CN" sz="2400" b="1" i="1" u="none" strike="noStrike" kern="1200" cap="none" spc="0" normalizeH="0" baseline="0" noProof="0" dirty="0">
                <a:ln>
                  <a:noFill/>
                </a:ln>
                <a:effectLst/>
                <a:uLnTx/>
                <a:uFillTx/>
                <a:ea typeface="Calibri" panose="020F0502020204030204" pitchFamily="34" charset="0"/>
                <a:cs typeface="Calibri" panose="020F0502020204030204" pitchFamily="34" charset="0"/>
                <a:sym typeface="+mn-lt"/>
              </a:rPr>
              <a:t> now that Mum didn’t find the joy in these tasks: she created ____. Who cares if </a:t>
            </a:r>
            <a:r>
              <a:rPr kumimoji="0" lang="en-US" altLang="zh-CN" sz="2400" b="1" i="1" u="none" strike="noStrike" kern="1200" cap="none" spc="0" normalizeH="0" baseline="0" noProof="0" dirty="0" err="1">
                <a:ln>
                  <a:noFill/>
                </a:ln>
                <a:effectLst/>
                <a:uLnTx/>
                <a:uFillTx/>
                <a:ea typeface="Calibri" panose="020F0502020204030204" pitchFamily="34" charset="0"/>
                <a:cs typeface="Calibri" panose="020F0502020204030204" pitchFamily="34" charset="0"/>
                <a:sym typeface="+mn-lt"/>
              </a:rPr>
              <a:t>neighbours</a:t>
            </a:r>
            <a:r>
              <a:rPr kumimoji="0" lang="en-US" altLang="zh-CN" sz="2400" b="1" i="1" u="none" strike="noStrike" kern="1200" cap="none" spc="0" normalizeH="0" baseline="0" noProof="0" dirty="0">
                <a:ln>
                  <a:noFill/>
                </a:ln>
                <a:effectLst/>
                <a:uLnTx/>
                <a:uFillTx/>
                <a:ea typeface="Calibri" panose="020F0502020204030204" pitchFamily="34" charset="0"/>
                <a:cs typeface="Calibri" panose="020F0502020204030204" pitchFamily="34" charset="0"/>
                <a:sym typeface="+mn-lt"/>
              </a:rPr>
              <a:t> can hear you singing along to a microwave? Life is full of so many seemingly uneventful  moments,  but  we  can  turn  any  of  them  into  a ___________(celebrate).</a:t>
            </a:r>
            <a:endParaRPr kumimoji="0" lang="en-US" altLang="zh-CN" sz="2400" b="1" i="1" u="none" strike="noStrike" kern="1200" cap="none" spc="0" normalizeH="0" baseline="0" noProof="0" dirty="0">
              <a:ln>
                <a:noFill/>
              </a:ln>
              <a:effectLst/>
              <a:uLnTx/>
              <a:uFillTx/>
              <a:ea typeface="Calibri" panose="020F0502020204030204" pitchFamily="34" charset="0"/>
              <a:cs typeface="Calibri" panose="020F0502020204030204" pitchFamily="34" charset="0"/>
              <a:sym typeface="+mn-lt"/>
            </a:endParaRPr>
          </a:p>
          <a:p>
            <a:pPr marL="0" marR="0" lvl="0" indent="457200" algn="just" defTabSz="685800" rtl="0" eaLnBrk="1" fontAlgn="auto" latinLnBrk="0" hangingPunct="1">
              <a:lnSpc>
                <a:spcPct val="100000"/>
              </a:lnSpc>
              <a:spcBef>
                <a:spcPct val="0"/>
              </a:spcBef>
              <a:spcAft>
                <a:spcPts val="0"/>
              </a:spcAft>
              <a:buClrTx/>
              <a:buSzTx/>
              <a:buFontTx/>
              <a:buNone/>
              <a:defRPr/>
            </a:pPr>
            <a:endParaRPr kumimoji="0" lang="en-US" altLang="zh-CN" sz="2400" b="1" i="1" u="none" strike="noStrike" kern="1200" cap="none" spc="0" normalizeH="0" baseline="0" noProof="0" dirty="0">
              <a:ln>
                <a:noFill/>
              </a:ln>
              <a:effectLst/>
              <a:uLnTx/>
              <a:uFillTx/>
              <a:ea typeface="Calibri" panose="020F0502020204030204" pitchFamily="34" charset="0"/>
              <a:cs typeface="Calibri" panose="020F0502020204030204" pitchFamily="34" charset="0"/>
              <a:sym typeface="+mn-lt"/>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664034" y="2728985"/>
            <a:ext cx="4974767" cy="19265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3333393" y="2300977"/>
            <a:ext cx="5864715" cy="2170686"/>
          </a:xfrm>
          <a:prstGeom prst="roundRect">
            <a:avLst>
              <a:gd name="adj" fmla="val 11346"/>
            </a:avLst>
          </a:prstGeom>
          <a:solidFill>
            <a:schemeClr val="bg1"/>
          </a:soli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TextBox 71"/>
          <p:cNvSpPr txBox="1"/>
          <p:nvPr/>
        </p:nvSpPr>
        <p:spPr>
          <a:xfrm>
            <a:off x="4400193" y="3070358"/>
            <a:ext cx="3777343" cy="707886"/>
          </a:xfrm>
          <a:prstGeom prst="rect">
            <a:avLst/>
          </a:prstGeom>
          <a:noFill/>
        </p:spPr>
        <p:txBody>
          <a:bodyPr wrap="square" rtlCol="0">
            <a:spAutoFit/>
          </a:bodyPr>
          <a:lstStyle/>
          <a:p>
            <a:r>
              <a:rPr lang="en-US" altLang="zh-CN" sz="4000" b="1" dirty="0">
                <a:latin typeface="微软雅黑" panose="020B0503020204020204" pitchFamily="34" charset="-122"/>
                <a:ea typeface="微软雅黑" panose="020B0503020204020204" pitchFamily="34" charset="-122"/>
              </a:rPr>
              <a:t>Par1 </a:t>
            </a:r>
            <a:r>
              <a:rPr lang="zh-CN" altLang="en-US" sz="4000" b="1" dirty="0">
                <a:latin typeface="微软雅黑" panose="020B0503020204020204" pitchFamily="34" charset="-122"/>
                <a:ea typeface="微软雅黑" panose="020B0503020204020204" pitchFamily="34" charset="-122"/>
              </a:rPr>
              <a:t>试题评析</a:t>
            </a:r>
            <a:endParaRPr lang="zh-CN" altLang="zh-CN" sz="4000"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199668"/>
            <a:ext cx="2654708" cy="738305"/>
            <a:chOff x="312997" y="480210"/>
            <a:chExt cx="4030259" cy="738305"/>
          </a:xfrm>
        </p:grpSpPr>
        <p:sp>
          <p:nvSpPr>
            <p:cNvPr id="7"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sp>
          <p:nvSpPr>
            <p:cNvPr id="8" name="等腰三角形 7"/>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grpSp>
      <p:sp>
        <p:nvSpPr>
          <p:cNvPr id="9" name="TextBox 8"/>
          <p:cNvSpPr txBox="1"/>
          <p:nvPr/>
        </p:nvSpPr>
        <p:spPr>
          <a:xfrm>
            <a:off x="128577" y="347584"/>
            <a:ext cx="2240550" cy="523220"/>
          </a:xfrm>
          <a:prstGeom prst="rect">
            <a:avLst/>
          </a:prstGeom>
          <a:noFill/>
          <a:ln>
            <a:noFill/>
          </a:ln>
        </p:spPr>
        <p:txBody>
          <a:bodyPr wrap="square" rtlCol="0">
            <a:spAutoFit/>
          </a:bodyPr>
          <a:lstStyle/>
          <a:p>
            <a:pPr algn="just">
              <a:spcBef>
                <a:spcPct val="0"/>
              </a:spcBef>
            </a:pPr>
            <a:r>
              <a:rPr lang="en-US" altLang="zh-CN" sz="2800" b="1" kern="0" dirty="0">
                <a:ea typeface="微软雅黑" panose="020B0503020204020204" pitchFamily="34" charset="-122"/>
                <a:cs typeface="+mn-ea"/>
                <a:sym typeface="+mn-lt"/>
              </a:rPr>
              <a:t>01 </a:t>
            </a:r>
            <a:r>
              <a:rPr lang="zh-CN" altLang="en-US" sz="2800" b="1" kern="0" dirty="0">
                <a:ea typeface="微软雅黑" panose="020B0503020204020204" pitchFamily="34" charset="-122"/>
                <a:cs typeface="+mn-ea"/>
                <a:sym typeface="+mn-lt"/>
              </a:rPr>
              <a:t>原题呈现</a:t>
            </a:r>
            <a:endParaRPr lang="en-US" altLang="zh-CN" sz="2800" b="1" kern="0" dirty="0">
              <a:ea typeface="微软雅黑" panose="020B0503020204020204" pitchFamily="34" charset="-122"/>
              <a:cs typeface="+mn-ea"/>
              <a:sym typeface="+mn-lt"/>
            </a:endParaRPr>
          </a:p>
        </p:txBody>
      </p:sp>
      <p:sp>
        <p:nvSpPr>
          <p:cNvPr id="27" name="5"/>
          <p:cNvSpPr>
            <a:spLocks noChangeArrowheads="1"/>
          </p:cNvSpPr>
          <p:nvPr/>
        </p:nvSpPr>
        <p:spPr bwMode="auto">
          <a:xfrm>
            <a:off x="189187" y="1527584"/>
            <a:ext cx="6936827" cy="495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indent="457200" algn="just" defTabSz="685800" latinLnBrk="0">
              <a:lnSpc>
                <a:spcPct val="100000"/>
              </a:lnSpc>
              <a:spcBef>
                <a:spcPct val="0"/>
              </a:spcBef>
              <a:buFontTx/>
              <a:buNone/>
            </a:pPr>
            <a:r>
              <a:rPr lang="en-US" altLang="zh-CN"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Ursula has always called the beautiful small town of Beaverton her home. Although she’d had childhood 41. _____ of exploring the world and studied international business with a desire to pursue a 42. _____ in Toronto, finding a job proved more 43. _____ than she’d expected.</a:t>
            </a:r>
            <a:endParaRPr lang="en-US" altLang="zh-CN"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“I decided that if nobody was going to 44. _____ me, I would just create a job for myself,” says Ursula. She was born and raised on a large family farm, so the 45. _____ of an agriculture tourism business came naturally to her and began to 46. _____.</a:t>
            </a:r>
            <a:endParaRPr lang="en-US" altLang="zh-CN"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“I 47. _____ the plan to my family, and asked if they could rent me a small 10 acre </a:t>
            </a:r>
            <a:r>
              <a:rPr lang="zh-CN" alt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（英亩）</a:t>
            </a:r>
            <a:r>
              <a:rPr lang="en-US" altLang="zh-CN"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They 48. _____ at first, unwilling to take a risk, but I finally 49. _____ to get the green light,” she says.</a:t>
            </a:r>
            <a:endParaRPr lang="en-US" altLang="zh-CN"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Four years later, those beautiful 10 acres of fields had turned into 20 acres filled with over 400,000 sunflowers. “50. _____, I had little confidence in the beginning,” says Ursula, “but the Sunflower Farm rose to fame and has become one of the most sought- after 51. _____in the province.”</a:t>
            </a:r>
            <a:endParaRPr lang="en-US" altLang="zh-CN"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r>
              <a:rPr lang="en-US" altLang="zh-CN"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While many visitors have never been to a farm at all, 52. _____ a sunflower farm, the unique setting allows them to 53. _____ the city for a while, breathe in the fresh air, gain a newfound 54. _____ for agriculture, and maybe even 55. _____ with their farming roots and what they may have taken for granted for too long.</a:t>
            </a:r>
            <a:endParaRPr lang="en-US" altLang="zh-CN"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ct val="100000"/>
              </a:lnSpc>
              <a:spcBef>
                <a:spcPct val="0"/>
              </a:spcBef>
              <a:buFontTx/>
              <a:buNone/>
            </a:pPr>
            <a:endParaRPr lang="en-US" altLang="zh-CN"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p:txBody>
      </p:sp>
      <p:sp>
        <p:nvSpPr>
          <p:cNvPr id="2" name="5"/>
          <p:cNvSpPr>
            <a:spLocks noChangeArrowheads="1"/>
          </p:cNvSpPr>
          <p:nvPr/>
        </p:nvSpPr>
        <p:spPr bwMode="auto">
          <a:xfrm>
            <a:off x="7294179" y="0"/>
            <a:ext cx="4897821" cy="6887623"/>
          </a:xfrm>
          <a:prstGeom prst="rect">
            <a:avLst/>
          </a:prstGeom>
          <a:solidFill>
            <a:sysClr val="window" lastClr="FFFFFF"/>
          </a:solidFill>
          <a:ln w="9525">
            <a:solidFill>
              <a:srgbClr val="000000"/>
            </a:solidFill>
            <a:miter lim="800000"/>
          </a:ln>
          <a:effectLst>
            <a:outerShdw blurRad="50800" dist="38100" dir="5400000" algn="t" rotWithShape="0">
              <a:prstClr val="black">
                <a:alpha val="40000"/>
              </a:prstClr>
            </a:outerShdw>
          </a:effec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41. A. stories	   B. needs  C. habits   D. dreams</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R="0" lvl="0" algn="just" defTabSz="685800" eaLnBrk="1" fontAlgn="auto" latinLnBrk="0" hangingPunct="1">
              <a:lnSpc>
                <a:spcPct val="100000"/>
              </a:lnSpc>
              <a:spcBef>
                <a:spcPct val="0"/>
              </a:spcBef>
              <a:spcAft>
                <a:spcPts val="0"/>
              </a:spcAft>
              <a:buClrTx/>
              <a:buSzTx/>
              <a:buNone/>
              <a:defRPr/>
            </a:pPr>
            <a:r>
              <a:rPr lang="en-US" altLang="zh-CN" sz="1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42.</a:t>
            </a: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A. career	   B. degree</a:t>
            </a:r>
            <a:r>
              <a:rPr lang="en-US" altLang="zh-CN" sz="1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a:t>
            </a: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C. hobby  D. project</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R="0" lvl="0" algn="just" defTabSz="685800" eaLnBrk="1" fontAlgn="auto" latinLnBrk="0" hangingPunct="1">
              <a:lnSpc>
                <a:spcPct val="100000"/>
              </a:lnSpc>
              <a:spcBef>
                <a:spcPct val="0"/>
              </a:spcBef>
              <a:spcAft>
                <a:spcPts val="0"/>
              </a:spcAft>
              <a:buClrTx/>
              <a:buSz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43. A. practical	B. important </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R="0" lvl="0" algn="just" defTabSz="685800" eaLnBrk="1" fontAlgn="auto" latinLnBrk="0" hangingPunct="1">
              <a:lnSpc>
                <a:spcPct val="100000"/>
              </a:lnSpc>
              <a:spcBef>
                <a:spcPct val="0"/>
              </a:spcBef>
              <a:spcAft>
                <a:spcPts val="0"/>
              </a:spcAft>
              <a:buClrTx/>
              <a:buSzTx/>
              <a:buNone/>
              <a:defRPr/>
            </a:pPr>
            <a:r>
              <a:rPr lang="en-US" altLang="zh-CN" sz="1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a:t>
            </a: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C. difficult	D. dangerous</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lang="en-US" altLang="zh-CN" sz="1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44. </a:t>
            </a: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A. invite        B. notice  C. hire     D. cover</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45. A. issue         B. idea     C. truth    D. founder</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46. A. gain ground	B. take root        </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lang="en-US" altLang="zh-CN" sz="1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a:t>
            </a: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C. work wonders	D. raise concerns</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47. A. proposed	B. adapted        </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lang="en-US" altLang="zh-CN" sz="1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a:t>
            </a: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C. preferred	D. proved</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48. A. apologized	B. refused        </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lang="en-US" altLang="zh-CN" sz="1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a:t>
            </a: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C. panicked      	D. regretted</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49. A. pretended      	B. returned        </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lang="en-US" altLang="zh-CN" sz="1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a:t>
            </a: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C. promised      	D. managed</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50. A. Supposedly    	B. Admittedly        </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lang="en-US" altLang="zh-CN" sz="1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a:t>
            </a: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C. Similarly        	D. Consequently</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51. A. occupations    	B. solutions        </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lang="en-US" altLang="zh-CN" sz="1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a:t>
            </a: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C. institutions     	D. destinations</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52. A. let alone        	B. except for         </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C. such as        	D. regardless of</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53. A. miss           B. leave    C. seize    D. tour</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54. A. demand        	B. support        </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C. appreciation    	D. excuse</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55. A. deal        	B. part  </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a:p>
            <a:pPr marL="0" marR="0" lvl="0" indent="0" algn="just" defTabSz="685800" eaLnBrk="1" fontAlgn="auto" latinLnBrk="0" hangingPunct="1">
              <a:lnSpc>
                <a:spcPct val="100000"/>
              </a:lnSpc>
              <a:spcBef>
                <a:spcPct val="0"/>
              </a:spcBef>
              <a:spcAft>
                <a:spcPts val="0"/>
              </a:spcAft>
              <a:buClrTx/>
              <a:buSzTx/>
              <a:buFontTx/>
              <a:buNone/>
              <a:defRPr/>
            </a:pPr>
            <a:r>
              <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rPr>
              <a:t>       C. compete   	D. reconnect</a:t>
            </a:r>
            <a:endParaRPr kumimoji="0" lang="en-US" altLang="zh-CN" sz="180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mn-lt"/>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668"/>
            <a:ext cx="2654708" cy="738305"/>
            <a:chOff x="312997" y="480210"/>
            <a:chExt cx="4030259" cy="738305"/>
          </a:xfrm>
        </p:grpSpPr>
        <p:sp>
          <p:nvSpPr>
            <p:cNvPr id="3"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prstClr val="white"/>
                </a:solidFill>
                <a:effectLst/>
                <a:uLnTx/>
                <a:uFillTx/>
                <a:latin typeface="Quicksand"/>
                <a:cs typeface="+mn-ea"/>
                <a:sym typeface="+mn-lt"/>
              </a:endParaRPr>
            </a:p>
          </p:txBody>
        </p:sp>
        <p:sp>
          <p:nvSpPr>
            <p:cNvPr id="4" name="等腰三角形 3"/>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prstClr val="white"/>
                </a:solidFill>
                <a:effectLst/>
                <a:uLnTx/>
                <a:uFillTx/>
                <a:latin typeface="Quicksand"/>
                <a:cs typeface="+mn-ea"/>
                <a:sym typeface="+mn-lt"/>
              </a:endParaRPr>
            </a:p>
          </p:txBody>
        </p:sp>
      </p:grpSp>
      <p:sp>
        <p:nvSpPr>
          <p:cNvPr id="5" name="TextBox 8"/>
          <p:cNvSpPr txBox="1"/>
          <p:nvPr/>
        </p:nvSpPr>
        <p:spPr>
          <a:xfrm>
            <a:off x="128577" y="347584"/>
            <a:ext cx="2240550" cy="523220"/>
          </a:xfrm>
          <a:prstGeom prst="rect">
            <a:avLst/>
          </a:prstGeom>
          <a:noFill/>
          <a:ln>
            <a:noFill/>
          </a:ln>
        </p:spPr>
        <p:txBody>
          <a:bodyPr wrap="square" rtlCol="0">
            <a:spAutoFit/>
          </a:bodyPr>
          <a:lstStyle/>
          <a:p>
            <a:pPr marL="0" marR="0" lvl="0" indent="0" algn="just" defTabSz="914400" rtl="0" eaLnBrk="1" fontAlgn="auto" latinLnBrk="1" hangingPunct="1">
              <a:lnSpc>
                <a:spcPct val="100000"/>
              </a:lnSpc>
              <a:spcBef>
                <a:spcPct val="0"/>
              </a:spcBef>
              <a:spcAft>
                <a:spcPts val="0"/>
              </a:spcAft>
              <a:buClrTx/>
              <a:buSzTx/>
              <a:buFontTx/>
              <a:buNone/>
              <a:defRPr/>
            </a:pPr>
            <a:r>
              <a:rPr kumimoji="0" lang="en-US" altLang="zh-CN" sz="2800" b="1" i="0" u="none" strike="noStrike" kern="0" cap="none" spc="0" normalizeH="0" baseline="0" noProof="0" dirty="0">
                <a:ln>
                  <a:noFill/>
                </a:ln>
                <a:solidFill>
                  <a:prstClr val="black"/>
                </a:solidFill>
                <a:effectLst/>
                <a:uLnTx/>
                <a:uFillTx/>
                <a:latin typeface="Quicksand"/>
                <a:ea typeface="微软雅黑" panose="020B0503020204020204" pitchFamily="34" charset="-122"/>
                <a:cs typeface="+mn-ea"/>
                <a:sym typeface="+mn-lt"/>
              </a:rPr>
              <a:t>02 </a:t>
            </a:r>
            <a:r>
              <a:rPr kumimoji="0" lang="zh-CN" altLang="en-US" sz="2800" b="1" i="0" u="none" strike="noStrike" kern="0" cap="none" spc="0" normalizeH="0" baseline="0" noProof="0" dirty="0">
                <a:ln>
                  <a:noFill/>
                </a:ln>
                <a:solidFill>
                  <a:prstClr val="black"/>
                </a:solidFill>
                <a:effectLst/>
                <a:uLnTx/>
                <a:uFillTx/>
                <a:latin typeface="Quicksand"/>
                <a:ea typeface="微软雅黑" panose="020B0503020204020204" pitchFamily="34" charset="-122"/>
                <a:cs typeface="+mn-ea"/>
                <a:sym typeface="+mn-lt"/>
              </a:rPr>
              <a:t>题源分析</a:t>
            </a:r>
            <a:endParaRPr kumimoji="0" lang="en-US" altLang="zh-CN" sz="2800" b="1" i="0" u="none" strike="noStrike" kern="0" cap="none" spc="0" normalizeH="0" baseline="0" noProof="0" dirty="0">
              <a:ln>
                <a:noFill/>
              </a:ln>
              <a:solidFill>
                <a:prstClr val="black"/>
              </a:solidFill>
              <a:effectLst/>
              <a:uLnTx/>
              <a:uFillTx/>
              <a:latin typeface="Quicksand"/>
              <a:ea typeface="微软雅黑" panose="020B0503020204020204" pitchFamily="34" charset="-122"/>
              <a:cs typeface="+mn-ea"/>
              <a:sym typeface="+mn-lt"/>
            </a:endParaRPr>
          </a:p>
        </p:txBody>
      </p:sp>
      <p:pic>
        <p:nvPicPr>
          <p:cNvPr id="9" name="图片 8"/>
          <p:cNvPicPr>
            <a:picLocks noChangeAspect="1"/>
          </p:cNvPicPr>
          <p:nvPr/>
        </p:nvPicPr>
        <p:blipFill>
          <a:blip r:embed="rId1"/>
          <a:srcRect b="7717"/>
          <a:stretch>
            <a:fillRect/>
          </a:stretch>
        </p:blipFill>
        <p:spPr>
          <a:xfrm>
            <a:off x="1" y="1156138"/>
            <a:ext cx="5460676" cy="4166976"/>
          </a:xfrm>
          <a:prstGeom prst="rect">
            <a:avLst/>
          </a:prstGeom>
        </p:spPr>
      </p:pic>
      <p:sp>
        <p:nvSpPr>
          <p:cNvPr id="12" name="文本框 11"/>
          <p:cNvSpPr txBox="1"/>
          <p:nvPr/>
        </p:nvSpPr>
        <p:spPr>
          <a:xfrm>
            <a:off x="483476" y="5969141"/>
            <a:ext cx="6096000" cy="369332"/>
          </a:xfrm>
          <a:prstGeom prst="rect">
            <a:avLst/>
          </a:prstGeom>
          <a:noFill/>
        </p:spPr>
        <p:txBody>
          <a:bodyPr wrap="square">
            <a:spAutoFit/>
          </a:bodyPr>
          <a:lstStyle/>
          <a:p>
            <a:r>
              <a:rPr lang="en-US" altLang="zh-CN" b="0" i="0" dirty="0">
                <a:effectLst/>
                <a:latin typeface="Times New Roman" panose="02020603050405020304" pitchFamily="18" charset="0"/>
              </a:rPr>
              <a:t>https://mycitylife.ca/tag/sunflower-farm/</a:t>
            </a:r>
            <a:endParaRPr lang="zh-CN" altLang="en-US" dirty="0"/>
          </a:p>
        </p:txBody>
      </p:sp>
      <p:sp>
        <p:nvSpPr>
          <p:cNvPr id="17" name="5"/>
          <p:cNvSpPr>
            <a:spLocks noChangeArrowheads="1"/>
          </p:cNvSpPr>
          <p:nvPr/>
        </p:nvSpPr>
        <p:spPr bwMode="auto">
          <a:xfrm>
            <a:off x="5682343" y="178675"/>
            <a:ext cx="6346371" cy="642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indent="457200" algn="just" defTabSz="685800" latinLnBrk="0">
              <a:lnSpc>
                <a:spcPct val="100000"/>
              </a:lnSpc>
              <a:spcBef>
                <a:spcPct val="0"/>
              </a:spcBef>
              <a:buFontTx/>
              <a:buNone/>
            </a:pPr>
            <a:r>
              <a:rPr lang="en-US" altLang="zh-CN" sz="1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Experience a glorious day on a stunning 20-acre sunflower farm, where self-reflection and a connection to nature can flourish.</a:t>
            </a:r>
            <a:endParaRPr lang="en-US" altLang="zh-CN"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ts val="1200"/>
              </a:lnSpc>
              <a:spcBef>
                <a:spcPct val="0"/>
              </a:spcBef>
              <a:buFontTx/>
              <a:buNone/>
            </a:pPr>
            <a:endParaRPr lang="en-US" altLang="zh-CN" sz="1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ts val="1200"/>
              </a:lnSpc>
              <a:spcBef>
                <a:spcPct val="0"/>
              </a:spcBef>
              <a:buFontTx/>
              <a:buNone/>
            </a:pPr>
            <a:r>
              <a:rPr lang="en-US" altLang="zh-CN" sz="1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Ursula </a:t>
            </a:r>
            <a:r>
              <a:rPr lang="en-US" altLang="zh-CN" sz="1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Kressibucher</a:t>
            </a:r>
            <a:r>
              <a:rPr lang="en-US" altLang="zh-CN" sz="1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has always called the charming small town of Beaverton, Ont., her home. Although she’d had childhood dreams of exploring the world the first chance she got and studied international development and business with professional aspirations to take on the corporate world in Toronto or the global development industry, finding a job proved harder than she’d expected.</a:t>
            </a:r>
            <a:endParaRPr lang="en-US" altLang="zh-CN" sz="1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ts val="1200"/>
              </a:lnSpc>
              <a:spcBef>
                <a:spcPct val="0"/>
              </a:spcBef>
              <a:buFontTx/>
              <a:buNone/>
            </a:pPr>
            <a:r>
              <a:rPr lang="en-US" altLang="zh-CN" sz="1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“Nobody would hire me, and I decided that if nobody’s going to hire me, then I’m just going to create a job and hire myself,” says </a:t>
            </a:r>
            <a:r>
              <a:rPr lang="en-US" altLang="zh-CN" sz="1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Kressibucher</a:t>
            </a:r>
            <a:r>
              <a:rPr lang="en-US" altLang="zh-CN" sz="1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a:t>
            </a:r>
            <a:endParaRPr lang="en-US" altLang="zh-CN" sz="1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ts val="1200"/>
              </a:lnSpc>
              <a:spcBef>
                <a:spcPct val="0"/>
              </a:spcBef>
              <a:buFontTx/>
              <a:buNone/>
            </a:pPr>
            <a:r>
              <a:rPr lang="en-US" altLang="zh-CN"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Kressibucher</a:t>
            </a:r>
            <a:r>
              <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had been born and raised on a family farm, so the idea of an agriculture tourism business came naturally to her and began to take root.</a:t>
            </a:r>
            <a:endPar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ts val="1200"/>
              </a:lnSpc>
              <a:spcBef>
                <a:spcPct val="0"/>
              </a:spcBef>
              <a:buFontTx/>
              <a:buNone/>
            </a:pPr>
            <a:r>
              <a:rPr lang="en-US" altLang="zh-CN" sz="1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“I proposed the business plan to my family, [who were] running a large crop farm, and asked if they could rent me a small 10 acres. At first, they were a bit reluctant, but then I got the green light!” she says.</a:t>
            </a:r>
            <a:endParaRPr lang="en-US" altLang="zh-CN" sz="1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ts val="1200"/>
              </a:lnSpc>
              <a:spcBef>
                <a:spcPct val="0"/>
              </a:spcBef>
              <a:buFontTx/>
              <a:buNone/>
            </a:pPr>
            <a:r>
              <a:rPr lang="en-US" altLang="zh-CN" sz="1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Four years later, those beautiful 10 acres of fields had turned into 20 acres filled with over 400,000 sunflowers. Admittedly, </a:t>
            </a:r>
            <a:r>
              <a:rPr lang="en-US" altLang="zh-CN" sz="1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Kressibucher</a:t>
            </a:r>
            <a:r>
              <a:rPr lang="en-US" altLang="zh-CN" sz="1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says, the Sunflower Farm was a gamble in 2020, the first year of the pandemic. But the farm took off right out of the gate and has become one of the most sought-after destinations in the province, known for having Canada’s first sunflower- shaped trail.</a:t>
            </a:r>
            <a:endParaRPr lang="en-US" altLang="zh-CN" sz="1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ts val="1200"/>
              </a:lnSpc>
              <a:spcBef>
                <a:spcPct val="0"/>
              </a:spcBef>
              <a:buFontTx/>
              <a:buNone/>
            </a:pPr>
            <a:r>
              <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When </a:t>
            </a:r>
            <a:r>
              <a:rPr lang="en-US" altLang="zh-CN"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Kressibucher</a:t>
            </a:r>
            <a:r>
              <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reflects on what laid the foundation for her success and entrepreneurial passion, she proudly credits her strong-minded and resilient Swiss grandmother. Unfortunately, this beloved grandmother passed away just weeks before The Sunflower Farm’s opening. But her grandmother’s teachings of trying everything and never giving up no matter what remained in </a:t>
            </a:r>
            <a:r>
              <a:rPr lang="en-US" altLang="zh-CN"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Kressibucher’s</a:t>
            </a:r>
            <a:r>
              <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heart.</a:t>
            </a:r>
            <a:endPar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ts val="1200"/>
              </a:lnSpc>
              <a:spcBef>
                <a:spcPct val="0"/>
              </a:spcBef>
              <a:buFontTx/>
              <a:buNone/>
            </a:pPr>
            <a:r>
              <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“Since I started, I have been overwhelmed with visitors and such positive feedback from the public,” says </a:t>
            </a:r>
            <a:r>
              <a:rPr lang="en-US" altLang="zh-CN"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Kressibucher</a:t>
            </a:r>
            <a:r>
              <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Visitors of all ages and backgrounds immerse themselves in the events, educational farming workshops and the sunflower-shaped trail cut through the serene blooming fields.</a:t>
            </a:r>
            <a:endPar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ts val="1200"/>
              </a:lnSpc>
              <a:spcBef>
                <a:spcPct val="0"/>
              </a:spcBef>
              <a:buFontTx/>
              <a:buNone/>
            </a:pPr>
            <a:r>
              <a:rPr lang="en-US" altLang="zh-CN" sz="1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While many visitors have never been to a farm at all, let alone a sunflower farm, the unique setting allows visitors to leave the hustle and bustle of the city for a while, breathe in the fresh air, embrace a newfound appreciation for agriculture, and maybe even reconnect with their farming roots and what they may have taken for granted for too long. </a:t>
            </a:r>
            <a:r>
              <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But </a:t>
            </a:r>
            <a:r>
              <a:rPr lang="en-US" altLang="zh-CN"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Kressibucher’s</a:t>
            </a:r>
            <a:r>
              <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primary aim from the outset was to build The Sunflower Farm into one of several successful businesses in her hometown.</a:t>
            </a:r>
            <a:endPar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ts val="1200"/>
              </a:lnSpc>
              <a:spcBef>
                <a:spcPct val="0"/>
              </a:spcBef>
              <a:buFontTx/>
              <a:buNone/>
            </a:pPr>
            <a:r>
              <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“Beaverton is such a town and a lot of people pass through it on their way to somewhere else,” says </a:t>
            </a:r>
            <a:r>
              <a:rPr lang="en-US" altLang="zh-CN"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Kressibucher</a:t>
            </a:r>
            <a:r>
              <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“So the goal has always been to bring our visitors and show them that Beaverton itself is a beautiful road-trip destination.”</a:t>
            </a:r>
            <a:endPar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a:p>
            <a:pPr indent="457200" algn="just" defTabSz="685800" latinLnBrk="0">
              <a:lnSpc>
                <a:spcPts val="1200"/>
              </a:lnSpc>
              <a:spcBef>
                <a:spcPct val="0"/>
              </a:spcBef>
              <a:buFontTx/>
              <a:buNone/>
            </a:pPr>
            <a:r>
              <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If you decide to explore the beauty of The Sunflower Farm, its opening date is July 30th. You can usually find </a:t>
            </a:r>
            <a:r>
              <a:rPr lang="en-US" altLang="zh-CN"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Kressibucher</a:t>
            </a:r>
            <a:r>
              <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rPr>
              <a:t> standing in the sunflower fields — she might be sporting overalls or a sunflower T-shirt, or a wild, messy hairdo — but you’ll always be able to identify her by her glowing smile.</a:t>
            </a:r>
            <a:endParaRPr lang="en-US" altLang="zh-C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lt"/>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668"/>
            <a:ext cx="2654708" cy="738305"/>
            <a:chOff x="312997" y="480210"/>
            <a:chExt cx="4030259" cy="738305"/>
          </a:xfrm>
        </p:grpSpPr>
        <p:sp>
          <p:nvSpPr>
            <p:cNvPr id="3"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sp>
          <p:nvSpPr>
            <p:cNvPr id="4" name="等腰三角形 3"/>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algn="ctr">
                <a:defRPr/>
              </a:pPr>
              <a:endParaRPr lang="zh-CN" altLang="en-US" sz="1050" kern="0">
                <a:solidFill>
                  <a:prstClr val="white"/>
                </a:solidFill>
                <a:cs typeface="+mn-ea"/>
                <a:sym typeface="+mn-lt"/>
              </a:endParaRPr>
            </a:p>
          </p:txBody>
        </p:sp>
      </p:grpSp>
      <p:sp>
        <p:nvSpPr>
          <p:cNvPr id="5" name="TextBox 8"/>
          <p:cNvSpPr txBox="1"/>
          <p:nvPr/>
        </p:nvSpPr>
        <p:spPr>
          <a:xfrm>
            <a:off x="128577" y="347584"/>
            <a:ext cx="2240550" cy="523220"/>
          </a:xfrm>
          <a:prstGeom prst="rect">
            <a:avLst/>
          </a:prstGeom>
          <a:noFill/>
          <a:ln>
            <a:noFill/>
          </a:ln>
        </p:spPr>
        <p:txBody>
          <a:bodyPr wrap="square" rtlCol="0">
            <a:spAutoFit/>
          </a:bodyPr>
          <a:lstStyle/>
          <a:p>
            <a:pPr algn="just">
              <a:spcBef>
                <a:spcPct val="0"/>
              </a:spcBef>
            </a:pPr>
            <a:r>
              <a:rPr lang="en-US" altLang="zh-CN" sz="2800" b="1" kern="0" dirty="0">
                <a:ea typeface="微软雅黑" panose="020B0503020204020204" pitchFamily="34" charset="-122"/>
                <a:cs typeface="+mn-ea"/>
                <a:sym typeface="+mn-lt"/>
              </a:rPr>
              <a:t>03 </a:t>
            </a:r>
            <a:r>
              <a:rPr lang="zh-CN" altLang="en-US" sz="2800" b="1" kern="0" dirty="0">
                <a:ea typeface="微软雅黑" panose="020B0503020204020204" pitchFamily="34" charset="-122"/>
                <a:cs typeface="+mn-ea"/>
                <a:sym typeface="+mn-lt"/>
              </a:rPr>
              <a:t>试题分析</a:t>
            </a:r>
            <a:endParaRPr lang="en-US" altLang="zh-CN" sz="2800" b="1" kern="0" dirty="0">
              <a:ea typeface="微软雅黑" panose="020B0503020204020204" pitchFamily="34" charset="-122"/>
              <a:cs typeface="+mn-ea"/>
              <a:sym typeface="+mn-lt"/>
            </a:endParaRPr>
          </a:p>
        </p:txBody>
      </p:sp>
      <p:sp>
        <p:nvSpPr>
          <p:cNvPr id="6" name="文本框 5"/>
          <p:cNvSpPr txBox="1"/>
          <p:nvPr/>
        </p:nvSpPr>
        <p:spPr>
          <a:xfrm>
            <a:off x="143219" y="1291137"/>
            <a:ext cx="11807043" cy="4458849"/>
          </a:xfrm>
          <a:prstGeom prst="rect">
            <a:avLst/>
          </a:prstGeom>
          <a:noFill/>
        </p:spPr>
        <p:txBody>
          <a:bodyPr wrap="square">
            <a:spAutoFit/>
          </a:bodyPr>
          <a:lstStyle/>
          <a:p>
            <a:pPr marL="285750" lvl="0" indent="-285750" algn="just" defTabSz="685800" latinLnBrk="0">
              <a:lnSpc>
                <a:spcPct val="150000"/>
              </a:lnSpc>
              <a:spcBef>
                <a:spcPct val="0"/>
              </a:spcBef>
              <a:buFont typeface="Wingdings" panose="05000000000000000000" pitchFamily="2" charset="2"/>
              <a:buChar char="n"/>
              <a:defRPr/>
            </a:pP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本试题以“立德树人”为根本任务，将价值观教育隐性融入语篇与设题之中，</a:t>
            </a:r>
            <a:r>
              <a:rPr lang="zh-CN" altLang="en-US" sz="2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关注劳动教育</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，传递“</a:t>
            </a:r>
            <a:r>
              <a:rPr lang="zh-CN" altLang="en-US" sz="2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劳动创造价值、平凡生活亦有乐趣”</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的理念。</a:t>
            </a:r>
            <a:endPar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285750" lvl="0" indent="-285750" algn="just" defTabSz="685800" latinLnBrk="0">
              <a:lnSpc>
                <a:spcPct val="150000"/>
              </a:lnSpc>
              <a:spcBef>
                <a:spcPct val="0"/>
              </a:spcBef>
              <a:buFont typeface="Wingdings" panose="05000000000000000000" pitchFamily="2" charset="2"/>
              <a:buChar char="n"/>
              <a:defRPr/>
            </a:pP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本试题文体为</a:t>
            </a:r>
            <a:r>
              <a:rPr lang="zh-CN" altLang="en-US" sz="2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夹叙夹议</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，其主题为“</a:t>
            </a:r>
            <a:r>
              <a:rPr lang="zh-CN" altLang="en-US" sz="2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青年扎根农场实现个人价值”</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，具体内容以</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Ursula</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放弃多伦多职业梦想、返乡创办向日葵农场的故事为线索，</a:t>
            </a:r>
            <a:r>
              <a:rPr lang="zh-CN" altLang="en-US" sz="2400" dirty="0">
                <a:solidFill>
                  <a:srgbClr val="000000"/>
                </a:solidFill>
                <a:latin typeface="Times New Roman" panose="02020603050405020304" pitchFamily="18" charset="0"/>
                <a:cs typeface="Times New Roman" panose="02020603050405020304" pitchFamily="18" charset="0"/>
              </a:rPr>
              <a:t>分为</a:t>
            </a:r>
            <a:r>
              <a:rPr lang="zh-CN" altLang="en-US" sz="2400" b="1" dirty="0">
                <a:solidFill>
                  <a:srgbClr val="000000"/>
                </a:solidFill>
                <a:latin typeface="Times New Roman" panose="02020603050405020304" pitchFamily="18" charset="0"/>
                <a:cs typeface="Times New Roman" panose="02020603050405020304" pitchFamily="18" charset="0"/>
              </a:rPr>
              <a:t>创业背景、行动实施、创业价值</a:t>
            </a:r>
            <a:r>
              <a:rPr lang="zh-CN" altLang="en-US" sz="2400" dirty="0">
                <a:solidFill>
                  <a:srgbClr val="000000"/>
                </a:solidFill>
                <a:latin typeface="Times New Roman" panose="02020603050405020304" pitchFamily="18" charset="0"/>
                <a:cs typeface="Times New Roman" panose="02020603050405020304" pitchFamily="18" charset="0"/>
              </a:rPr>
              <a:t>三个核心部分，</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传递</a:t>
            </a:r>
            <a:r>
              <a:rPr lang="zh-CN" altLang="en-US" sz="2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“坚守家乡、自主创业、实现价值”</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的正能量，贴近</a:t>
            </a:r>
            <a:r>
              <a:rPr lang="zh-CN" altLang="en-US" sz="2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“人与自我”</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的情感体验与人生价值，为学生提供了生涯规划与价值取向的范例。</a:t>
            </a:r>
            <a:endPar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285750" lvl="0" indent="-285750" algn="just" defTabSz="685800" latinLnBrk="0">
              <a:lnSpc>
                <a:spcPct val="150000"/>
              </a:lnSpc>
              <a:spcBef>
                <a:spcPct val="0"/>
              </a:spcBef>
              <a:buFont typeface="Wingdings" panose="05000000000000000000" pitchFamily="2" charset="2"/>
              <a:buChar char="n"/>
              <a:defRPr/>
            </a:pP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本试题考查</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“dream(</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梦想</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“career(</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职业</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“managed(</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设法做到</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“reconnect(</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重新联结</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等词汇的</a:t>
            </a:r>
            <a:r>
              <a:rPr lang="zh-CN" altLang="en-US" sz="2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语境适配能力</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，学生在作答时须</a:t>
            </a:r>
            <a:r>
              <a:rPr lang="zh-CN" altLang="en-US" sz="2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依托语篇逻辑与情感脉络推导</a:t>
            </a:r>
            <a:r>
              <a:rPr lang="zh-CN" altLang="en-US"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668"/>
            <a:ext cx="2654708" cy="738305"/>
            <a:chOff x="312997" y="480210"/>
            <a:chExt cx="4030259" cy="738305"/>
          </a:xfrm>
        </p:grpSpPr>
        <p:sp>
          <p:nvSpPr>
            <p:cNvPr id="3" name="12"/>
            <p:cNvSpPr/>
            <p:nvPr/>
          </p:nvSpPr>
          <p:spPr>
            <a:xfrm>
              <a:off x="312997" y="492702"/>
              <a:ext cx="3664995" cy="725813"/>
            </a:xfrm>
            <a:prstGeom prst="rect">
              <a:avLst/>
            </a:prstGeom>
            <a:solidFill>
              <a:srgbClr val="F9C074"/>
            </a:solidFill>
            <a:ln w="25400"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prstClr val="white"/>
                </a:solidFill>
                <a:effectLst/>
                <a:uLnTx/>
                <a:uFillTx/>
                <a:latin typeface="Quicksand"/>
                <a:cs typeface="+mn-ea"/>
                <a:sym typeface="+mn-lt"/>
              </a:endParaRPr>
            </a:p>
          </p:txBody>
        </p:sp>
        <p:sp>
          <p:nvSpPr>
            <p:cNvPr id="4" name="等腰三角形 3"/>
            <p:cNvSpPr/>
            <p:nvPr/>
          </p:nvSpPr>
          <p:spPr>
            <a:xfrm rot="5400000">
              <a:off x="3788084" y="660288"/>
              <a:ext cx="735250" cy="375094"/>
            </a:xfrm>
            <a:prstGeom prst="triangle">
              <a:avLst/>
            </a:prstGeom>
            <a:solidFill>
              <a:srgbClr val="F9C074"/>
            </a:solidFill>
            <a:ln w="25400" cap="flat" cmpd="sng" algn="ctr">
              <a:noFill/>
              <a:prstDash val="solid"/>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a:ln>
                  <a:noFill/>
                </a:ln>
                <a:solidFill>
                  <a:prstClr val="white"/>
                </a:solidFill>
                <a:effectLst/>
                <a:uLnTx/>
                <a:uFillTx/>
                <a:latin typeface="Quicksand"/>
                <a:cs typeface="+mn-ea"/>
                <a:sym typeface="+mn-lt"/>
              </a:endParaRPr>
            </a:p>
          </p:txBody>
        </p:sp>
      </p:grpSp>
      <p:sp>
        <p:nvSpPr>
          <p:cNvPr id="5" name="TextBox 8"/>
          <p:cNvSpPr txBox="1"/>
          <p:nvPr/>
        </p:nvSpPr>
        <p:spPr>
          <a:xfrm>
            <a:off x="128577" y="347584"/>
            <a:ext cx="2240550" cy="523220"/>
          </a:xfrm>
          <a:prstGeom prst="rect">
            <a:avLst/>
          </a:prstGeom>
          <a:noFill/>
          <a:ln>
            <a:noFill/>
          </a:ln>
        </p:spPr>
        <p:txBody>
          <a:bodyPr wrap="square" rtlCol="0">
            <a:spAutoFit/>
          </a:bodyPr>
          <a:lstStyle/>
          <a:p>
            <a:pPr marL="0" marR="0" lvl="0" indent="0" algn="just" defTabSz="914400" rtl="0" eaLnBrk="1" fontAlgn="auto" latinLnBrk="1" hangingPunct="1">
              <a:lnSpc>
                <a:spcPct val="100000"/>
              </a:lnSpc>
              <a:spcBef>
                <a:spcPct val="0"/>
              </a:spcBef>
              <a:spcAft>
                <a:spcPts val="0"/>
              </a:spcAft>
              <a:buClrTx/>
              <a:buSzTx/>
              <a:buFontTx/>
              <a:buNone/>
              <a:defRPr/>
            </a:pPr>
            <a:r>
              <a:rPr kumimoji="0" lang="en-US" altLang="zh-CN" sz="2800" b="1" i="0" u="none" strike="noStrike" kern="0" cap="none" spc="0" normalizeH="0" baseline="0" noProof="0" dirty="0">
                <a:ln>
                  <a:noFill/>
                </a:ln>
                <a:solidFill>
                  <a:prstClr val="black"/>
                </a:solidFill>
                <a:effectLst/>
                <a:uLnTx/>
                <a:uFillTx/>
                <a:latin typeface="Quicksand"/>
                <a:ea typeface="微软雅黑" panose="020B0503020204020204" pitchFamily="34" charset="-122"/>
                <a:cs typeface="+mn-ea"/>
                <a:sym typeface="+mn-lt"/>
              </a:rPr>
              <a:t>04 </a:t>
            </a:r>
            <a:r>
              <a:rPr kumimoji="0" lang="zh-CN" altLang="en-US" sz="2800" b="1" i="0" u="none" strike="noStrike" kern="0" cap="none" spc="0" normalizeH="0" baseline="0" noProof="0" dirty="0">
                <a:ln>
                  <a:noFill/>
                </a:ln>
                <a:solidFill>
                  <a:prstClr val="black"/>
                </a:solidFill>
                <a:effectLst/>
                <a:uLnTx/>
                <a:uFillTx/>
                <a:latin typeface="Quicksand"/>
                <a:ea typeface="微软雅黑" panose="020B0503020204020204" pitchFamily="34" charset="-122"/>
                <a:cs typeface="+mn-ea"/>
                <a:sym typeface="+mn-lt"/>
              </a:rPr>
              <a:t>考点分析</a:t>
            </a:r>
            <a:endParaRPr kumimoji="0" lang="en-US" altLang="zh-CN" sz="2800" b="1" i="0" u="none" strike="noStrike" kern="0" cap="none" spc="0" normalizeH="0" baseline="0" noProof="0" dirty="0">
              <a:ln>
                <a:noFill/>
              </a:ln>
              <a:solidFill>
                <a:prstClr val="black"/>
              </a:solidFill>
              <a:effectLst/>
              <a:uLnTx/>
              <a:uFillTx/>
              <a:latin typeface="Quicksand"/>
              <a:ea typeface="微软雅黑" panose="020B0503020204020204" pitchFamily="34" charset="-122"/>
              <a:cs typeface="+mn-ea"/>
              <a:sym typeface="+mn-lt"/>
            </a:endParaRPr>
          </a:p>
        </p:txBody>
      </p:sp>
      <p:graphicFrame>
        <p:nvGraphicFramePr>
          <p:cNvPr id="6" name="表格 5"/>
          <p:cNvGraphicFramePr>
            <a:graphicFrameLocks noGrp="1"/>
          </p:cNvGraphicFramePr>
          <p:nvPr/>
        </p:nvGraphicFramePr>
        <p:xfrm>
          <a:off x="1549100" y="1182016"/>
          <a:ext cx="7137700" cy="3405807"/>
        </p:xfrm>
        <a:graphic>
          <a:graphicData uri="http://schemas.openxmlformats.org/drawingml/2006/table">
            <a:tbl>
              <a:tblPr firstRow="1" bandRow="1">
                <a:tableStyleId>{5FD0F851-EC5A-4D38-B0AD-8093EC10F338}</a:tableStyleId>
              </a:tblPr>
              <a:tblGrid>
                <a:gridCol w="1510879"/>
                <a:gridCol w="4336348"/>
                <a:gridCol w="1290473"/>
              </a:tblGrid>
              <a:tr h="354349">
                <a:tc>
                  <a:txBody>
                    <a:bodyPr/>
                    <a:lstStyle/>
                    <a:p>
                      <a:r>
                        <a:rPr lang="zh-CN" altLang="en-US" b="1" dirty="0">
                          <a:latin typeface="微软雅黑" panose="020B0503020204020204" pitchFamily="34" charset="-122"/>
                          <a:ea typeface="微软雅黑" panose="020B0503020204020204" pitchFamily="34" charset="-122"/>
                        </a:rPr>
                        <a:t>考点</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zh-CN" altLang="en-US" b="1" dirty="0">
                          <a:latin typeface="微软雅黑" panose="020B0503020204020204" pitchFamily="34" charset="-122"/>
                          <a:ea typeface="微软雅黑" panose="020B0503020204020204" pitchFamily="34" charset="-122"/>
                        </a:rPr>
                        <a:t>题目</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zh-CN" altLang="en-US" b="1" dirty="0">
                          <a:latin typeface="微软雅黑" panose="020B0503020204020204" pitchFamily="34" charset="-122"/>
                          <a:ea typeface="微软雅黑" panose="020B0503020204020204" pitchFamily="34" charset="-122"/>
                        </a:rPr>
                        <a:t>总计</a:t>
                      </a:r>
                      <a:endParaRPr lang="zh-CN" altLang="en-US" b="1" dirty="0">
                        <a:latin typeface="微软雅黑" panose="020B0503020204020204" pitchFamily="34" charset="-122"/>
                        <a:ea typeface="微软雅黑" panose="020B0503020204020204" pitchFamily="34" charset="-122"/>
                      </a:endParaRPr>
                    </a:p>
                  </a:txBody>
                  <a:tcPr/>
                </a:tc>
              </a:tr>
              <a:tr h="499525">
                <a:tc>
                  <a:txBody>
                    <a:bodyPr/>
                    <a:lstStyle/>
                    <a:p>
                      <a:r>
                        <a:rPr lang="zh-CN" altLang="en-US" sz="1800" b="1" kern="1200" dirty="0">
                          <a:solidFill>
                            <a:schemeClr val="tx1"/>
                          </a:solidFill>
                          <a:latin typeface="微软雅黑" panose="020B0503020204020204" pitchFamily="34" charset="-122"/>
                          <a:ea typeface="微软雅黑" panose="020B0503020204020204" pitchFamily="34" charset="-122"/>
                          <a:cs typeface="+mn-cs"/>
                        </a:rPr>
                        <a:t>动词</a:t>
                      </a:r>
                      <a:endParaRPr lang="zh-CN" altLang="en-US" sz="1800" b="1" kern="1200" dirty="0">
                        <a:solidFill>
                          <a:schemeClr val="tx1"/>
                        </a:solidFill>
                        <a:latin typeface="微软雅黑" panose="020B0503020204020204" pitchFamily="34" charset="-122"/>
                        <a:ea typeface="微软雅黑" panose="020B0503020204020204" pitchFamily="34" charset="-122"/>
                        <a:cs typeface="+mn-cs"/>
                      </a:endParaRPr>
                    </a:p>
                  </a:txBody>
                  <a:tcPr/>
                </a:tc>
                <a:tc>
                  <a:txBody>
                    <a:bodyPr/>
                    <a:lstStyle/>
                    <a:p>
                      <a:r>
                        <a:rPr lang="en-US" altLang="zh-CN" b="1" dirty="0">
                          <a:latin typeface="微软雅黑" panose="020B0503020204020204" pitchFamily="34" charset="-122"/>
                          <a:ea typeface="微软雅黑" panose="020B0503020204020204" pitchFamily="34" charset="-122"/>
                        </a:rPr>
                        <a:t>44, 47, 48, 49, 53, 55</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en-US" altLang="zh-CN" b="1" dirty="0">
                          <a:latin typeface="微软雅黑" panose="020B0503020204020204" pitchFamily="34" charset="-122"/>
                          <a:ea typeface="微软雅黑" panose="020B0503020204020204" pitchFamily="34" charset="-122"/>
                        </a:rPr>
                        <a:t>6</a:t>
                      </a:r>
                      <a:endParaRPr lang="zh-CN" altLang="en-US" b="1" dirty="0">
                        <a:latin typeface="微软雅黑" panose="020B0503020204020204" pitchFamily="34" charset="-122"/>
                        <a:ea typeface="微软雅黑" panose="020B0503020204020204" pitchFamily="34" charset="-122"/>
                      </a:endParaRPr>
                    </a:p>
                  </a:txBody>
                  <a:tcPr/>
                </a:tc>
              </a:tr>
              <a:tr h="354349">
                <a:tc>
                  <a:txBody>
                    <a:bodyPr/>
                    <a:lstStyle/>
                    <a:p>
                      <a:r>
                        <a:rPr lang="zh-CN" altLang="en-US" b="1" dirty="0">
                          <a:latin typeface="微软雅黑" panose="020B0503020204020204" pitchFamily="34" charset="-122"/>
                          <a:ea typeface="微软雅黑" panose="020B0503020204020204" pitchFamily="34" charset="-122"/>
                        </a:rPr>
                        <a:t>名词</a:t>
                      </a:r>
                      <a:endParaRPr lang="zh-CN" altLang="en-US" b="1" dirty="0">
                        <a:latin typeface="微软雅黑" panose="020B0503020204020204" pitchFamily="34" charset="-122"/>
                        <a:ea typeface="微软雅黑" panose="020B0503020204020204" pitchFamily="34" charset="-122"/>
                      </a:endParaRPr>
                    </a:p>
                  </a:txBody>
                  <a:tcPr>
                    <a:solidFill>
                      <a:srgbClr val="DEEBF7"/>
                    </a:solidFill>
                  </a:tcPr>
                </a:tc>
                <a:tc>
                  <a:txBody>
                    <a:bodyPr/>
                    <a:lstStyle/>
                    <a:p>
                      <a:r>
                        <a:rPr lang="en-US" altLang="zh-CN" b="1" dirty="0">
                          <a:latin typeface="微软雅黑" panose="020B0503020204020204" pitchFamily="34" charset="-122"/>
                          <a:ea typeface="微软雅黑" panose="020B0503020204020204" pitchFamily="34" charset="-122"/>
                        </a:rPr>
                        <a:t>41, 42,</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45, 51, 54</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en-US" altLang="zh-CN" b="1" dirty="0">
                          <a:latin typeface="微软雅黑" panose="020B0503020204020204" pitchFamily="34" charset="-122"/>
                          <a:ea typeface="微软雅黑" panose="020B0503020204020204" pitchFamily="34" charset="-122"/>
                        </a:rPr>
                        <a:t>5</a:t>
                      </a:r>
                      <a:endParaRPr lang="zh-CN" altLang="en-US" b="1" dirty="0">
                        <a:latin typeface="微软雅黑" panose="020B0503020204020204" pitchFamily="34" charset="-122"/>
                        <a:ea typeface="微软雅黑" panose="020B0503020204020204" pitchFamily="34" charset="-122"/>
                      </a:endParaRPr>
                    </a:p>
                  </a:txBody>
                  <a:tcPr/>
                </a:tc>
              </a:tr>
              <a:tr h="506214">
                <a:tc>
                  <a:txBody>
                    <a:bodyPr/>
                    <a:lstStyle/>
                    <a:p>
                      <a:r>
                        <a:rPr lang="zh-CN" altLang="en-US" b="1" dirty="0">
                          <a:latin typeface="微软雅黑" panose="020B0503020204020204" pitchFamily="34" charset="-122"/>
                          <a:ea typeface="微软雅黑" panose="020B0503020204020204" pitchFamily="34" charset="-122"/>
                        </a:rPr>
                        <a:t>形容词</a:t>
                      </a:r>
                      <a:endParaRPr lang="zh-CN" altLang="en-US" b="1" dirty="0">
                        <a:latin typeface="微软雅黑" panose="020B0503020204020204" pitchFamily="34" charset="-122"/>
                        <a:ea typeface="微软雅黑" panose="020B0503020204020204" pitchFamily="34" charset="-122"/>
                      </a:endParaRPr>
                    </a:p>
                  </a:txBody>
                  <a:tcPr>
                    <a:solidFill>
                      <a:srgbClr val="DEEBF7"/>
                    </a:solidFill>
                  </a:tcPr>
                </a:tc>
                <a:tc>
                  <a:txBody>
                    <a:bodyPr/>
                    <a:lstStyle/>
                    <a:p>
                      <a:r>
                        <a:rPr lang="en-US" altLang="zh-CN" b="1" dirty="0">
                          <a:latin typeface="微软雅黑" panose="020B0503020204020204" pitchFamily="34" charset="-122"/>
                          <a:ea typeface="微软雅黑" panose="020B0503020204020204" pitchFamily="34" charset="-122"/>
                        </a:rPr>
                        <a:t>43</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en-US" altLang="zh-CN" b="1" dirty="0">
                          <a:latin typeface="微软雅黑" panose="020B0503020204020204" pitchFamily="34" charset="-122"/>
                          <a:ea typeface="微软雅黑" panose="020B0503020204020204" pitchFamily="34" charset="-122"/>
                        </a:rPr>
                        <a:t>1</a:t>
                      </a:r>
                      <a:endParaRPr lang="zh-CN" altLang="en-US" b="1" dirty="0">
                        <a:latin typeface="微软雅黑" panose="020B0503020204020204" pitchFamily="34" charset="-122"/>
                        <a:ea typeface="微软雅黑" panose="020B0503020204020204" pitchFamily="34" charset="-122"/>
                      </a:endParaRPr>
                    </a:p>
                  </a:txBody>
                  <a:tcPr/>
                </a:tc>
              </a:tr>
              <a:tr h="354349">
                <a:tc>
                  <a:txBody>
                    <a:bodyPr/>
                    <a:lstStyle/>
                    <a:p>
                      <a:r>
                        <a:rPr lang="zh-CN" altLang="en-US" b="1" dirty="0">
                          <a:latin typeface="微软雅黑" panose="020B0503020204020204" pitchFamily="34" charset="-122"/>
                          <a:ea typeface="微软雅黑" panose="020B0503020204020204" pitchFamily="34" charset="-122"/>
                        </a:rPr>
                        <a:t>副词</a:t>
                      </a:r>
                      <a:endParaRPr lang="zh-CN" altLang="en-US" b="1" dirty="0">
                        <a:latin typeface="微软雅黑" panose="020B0503020204020204" pitchFamily="34" charset="-122"/>
                        <a:ea typeface="微软雅黑" panose="020B0503020204020204" pitchFamily="34" charset="-122"/>
                      </a:endParaRPr>
                    </a:p>
                  </a:txBody>
                  <a:tcPr>
                    <a:solidFill>
                      <a:srgbClr val="DEEBF7"/>
                    </a:solidFill>
                  </a:tcPr>
                </a:tc>
                <a:tc>
                  <a:txBody>
                    <a:bodyPr/>
                    <a:lstStyle/>
                    <a:p>
                      <a:r>
                        <a:rPr lang="en-US" altLang="zh-CN" b="1" dirty="0">
                          <a:latin typeface="微软雅黑" panose="020B0503020204020204" pitchFamily="34" charset="-122"/>
                          <a:ea typeface="微软雅黑" panose="020B0503020204020204" pitchFamily="34" charset="-122"/>
                        </a:rPr>
                        <a:t>50</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en-US" altLang="zh-CN" b="1" dirty="0">
                          <a:latin typeface="微软雅黑" panose="020B0503020204020204" pitchFamily="34" charset="-122"/>
                          <a:ea typeface="微软雅黑" panose="020B0503020204020204" pitchFamily="34" charset="-122"/>
                        </a:rPr>
                        <a:t>1</a:t>
                      </a:r>
                      <a:endParaRPr lang="zh-CN" altLang="en-US" b="1" dirty="0">
                        <a:latin typeface="微软雅黑" panose="020B0503020204020204" pitchFamily="34" charset="-122"/>
                        <a:ea typeface="微软雅黑" panose="020B0503020204020204" pitchFamily="34" charset="-122"/>
                      </a:endParaRPr>
                    </a:p>
                  </a:txBody>
                  <a:tcPr/>
                </a:tc>
              </a:tr>
              <a:tr h="354349">
                <a:tc>
                  <a:txBody>
                    <a:bodyPr/>
                    <a:lstStyle/>
                    <a:p>
                      <a:r>
                        <a:rPr lang="zh-CN" altLang="en-US" b="1" dirty="0">
                          <a:latin typeface="微软雅黑" panose="020B0503020204020204" pitchFamily="34" charset="-122"/>
                          <a:ea typeface="微软雅黑" panose="020B0503020204020204" pitchFamily="34" charset="-122"/>
                        </a:rPr>
                        <a:t>短语</a:t>
                      </a:r>
                      <a:endParaRPr lang="zh-CN" altLang="en-US" b="1" dirty="0">
                        <a:latin typeface="微软雅黑" panose="020B0503020204020204" pitchFamily="34" charset="-122"/>
                        <a:ea typeface="微软雅黑" panose="020B0503020204020204" pitchFamily="34" charset="-122"/>
                      </a:endParaRPr>
                    </a:p>
                  </a:txBody>
                  <a:tcPr>
                    <a:solidFill>
                      <a:srgbClr val="DEEBF7"/>
                    </a:solidFill>
                  </a:tcPr>
                </a:tc>
                <a:tc>
                  <a:txBody>
                    <a:bodyPr/>
                    <a:lstStyle/>
                    <a:p>
                      <a:r>
                        <a:rPr lang="en-US" altLang="zh-CN" b="1" dirty="0">
                          <a:latin typeface="微软雅黑" panose="020B0503020204020204" pitchFamily="34" charset="-122"/>
                          <a:ea typeface="微软雅黑" panose="020B0503020204020204" pitchFamily="34" charset="-122"/>
                        </a:rPr>
                        <a:t>46, 52</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en-US" altLang="zh-CN" b="1" dirty="0">
                          <a:latin typeface="微软雅黑" panose="020B0503020204020204" pitchFamily="34" charset="-122"/>
                          <a:ea typeface="微软雅黑" panose="020B0503020204020204" pitchFamily="34" charset="-122"/>
                        </a:rPr>
                        <a:t>2</a:t>
                      </a:r>
                      <a:endParaRPr lang="zh-CN" altLang="en-US" b="1" dirty="0">
                        <a:latin typeface="微软雅黑" panose="020B0503020204020204" pitchFamily="34" charset="-122"/>
                        <a:ea typeface="微软雅黑" panose="020B0503020204020204" pitchFamily="34" charset="-122"/>
                      </a:endParaRPr>
                    </a:p>
                  </a:txBody>
                  <a:tcPr/>
                </a:tc>
              </a:tr>
              <a:tr h="468514">
                <a:tc>
                  <a:txBody>
                    <a:bodyPr/>
                    <a:lstStyle/>
                    <a:p>
                      <a:r>
                        <a:rPr lang="zh-CN" altLang="en-US" b="1" dirty="0">
                          <a:latin typeface="微软雅黑" panose="020B0503020204020204" pitchFamily="34" charset="-122"/>
                          <a:ea typeface="微软雅黑" panose="020B0503020204020204" pitchFamily="34" charset="-122"/>
                        </a:rPr>
                        <a:t>语境词汇</a:t>
                      </a:r>
                      <a:endParaRPr lang="zh-CN" altLang="en-US" b="1" dirty="0">
                        <a:latin typeface="微软雅黑" panose="020B0503020204020204" pitchFamily="34" charset="-122"/>
                        <a:ea typeface="微软雅黑" panose="020B0503020204020204" pitchFamily="34" charset="-122"/>
                      </a:endParaRPr>
                    </a:p>
                  </a:txBody>
                  <a:tcPr>
                    <a:solidFill>
                      <a:srgbClr val="DEEBF7"/>
                    </a:solidFill>
                  </a:tcPr>
                </a:tc>
                <a:tc>
                  <a:txBody>
                    <a:bodyPr/>
                    <a:lstStyle/>
                    <a:p>
                      <a:r>
                        <a:rPr lang="en-US" altLang="zh-CN" b="1" dirty="0">
                          <a:latin typeface="微软雅黑" panose="020B0503020204020204" pitchFamily="34" charset="-122"/>
                          <a:ea typeface="微软雅黑" panose="020B0503020204020204" pitchFamily="34" charset="-122"/>
                        </a:rPr>
                        <a:t>41, 42, 44, 45, 51, 54, 55</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en-US" altLang="zh-CN" b="1" dirty="0">
                          <a:latin typeface="微软雅黑" panose="020B0503020204020204" pitchFamily="34" charset="-122"/>
                          <a:ea typeface="微软雅黑" panose="020B0503020204020204" pitchFamily="34" charset="-122"/>
                        </a:rPr>
                        <a:t>7</a:t>
                      </a:r>
                      <a:endParaRPr lang="zh-CN" altLang="en-US" b="1" dirty="0">
                        <a:latin typeface="微软雅黑" panose="020B0503020204020204" pitchFamily="34" charset="-122"/>
                        <a:ea typeface="微软雅黑" panose="020B0503020204020204" pitchFamily="34" charset="-122"/>
                      </a:endParaRPr>
                    </a:p>
                  </a:txBody>
                  <a:tcPr/>
                </a:tc>
              </a:tr>
              <a:tr h="468514">
                <a:tc>
                  <a:txBody>
                    <a:bodyPr/>
                    <a:lstStyle/>
                    <a:p>
                      <a:r>
                        <a:rPr lang="zh-CN" altLang="en-US" b="1" dirty="0">
                          <a:latin typeface="微软雅黑" panose="020B0503020204020204" pitchFamily="34" charset="-122"/>
                          <a:ea typeface="微软雅黑" panose="020B0503020204020204" pitchFamily="34" charset="-122"/>
                        </a:rPr>
                        <a:t>逻辑衔接</a:t>
                      </a:r>
                      <a:endParaRPr lang="zh-CN" altLang="en-US" b="1" dirty="0">
                        <a:latin typeface="微软雅黑" panose="020B0503020204020204" pitchFamily="34" charset="-122"/>
                        <a:ea typeface="微软雅黑" panose="020B0503020204020204" pitchFamily="34" charset="-122"/>
                      </a:endParaRPr>
                    </a:p>
                  </a:txBody>
                  <a:tcPr>
                    <a:solidFill>
                      <a:srgbClr val="DEEBF7"/>
                    </a:solidFill>
                  </a:tcPr>
                </a:tc>
                <a:tc>
                  <a:txBody>
                    <a:bodyPr/>
                    <a:lstStyle/>
                    <a:p>
                      <a:r>
                        <a:rPr lang="en-US" altLang="zh-CN" b="1" dirty="0">
                          <a:latin typeface="微软雅黑" panose="020B0503020204020204" pitchFamily="34" charset="-122"/>
                          <a:ea typeface="微软雅黑" panose="020B0503020204020204" pitchFamily="34" charset="-122"/>
                        </a:rPr>
                        <a:t>43, 48, 50, 52</a:t>
                      </a:r>
                      <a:endParaRPr lang="zh-CN" altLang="en-US" b="1" dirty="0">
                        <a:latin typeface="微软雅黑" panose="020B0503020204020204" pitchFamily="34" charset="-122"/>
                        <a:ea typeface="微软雅黑" panose="020B0503020204020204" pitchFamily="34" charset="-122"/>
                      </a:endParaRPr>
                    </a:p>
                  </a:txBody>
                  <a:tcPr/>
                </a:tc>
                <a:tc>
                  <a:txBody>
                    <a:bodyPr/>
                    <a:lstStyle/>
                    <a:p>
                      <a:r>
                        <a:rPr lang="en-US" altLang="zh-CN" b="1" dirty="0">
                          <a:latin typeface="微软雅黑" panose="020B0503020204020204" pitchFamily="34" charset="-122"/>
                          <a:ea typeface="微软雅黑" panose="020B0503020204020204" pitchFamily="34" charset="-122"/>
                        </a:rPr>
                        <a:t>4</a:t>
                      </a:r>
                      <a:endParaRPr lang="zh-CN" altLang="en-US" b="1" dirty="0">
                        <a:latin typeface="微软雅黑" panose="020B0503020204020204" pitchFamily="34" charset="-122"/>
                        <a:ea typeface="微软雅黑" panose="020B0503020204020204" pitchFamily="34" charset="-122"/>
                      </a:endParaRPr>
                    </a:p>
                  </a:txBody>
                  <a:tcPr/>
                </a:tc>
              </a:tr>
            </a:tbl>
          </a:graphicData>
        </a:graphic>
      </p:graphicFrame>
      <p:pic>
        <p:nvPicPr>
          <p:cNvPr id="9" name="图片 8"/>
          <p:cNvPicPr>
            <a:picLocks noChangeAspect="1"/>
          </p:cNvPicPr>
          <p:nvPr/>
        </p:nvPicPr>
        <p:blipFill>
          <a:blip r:embed="rId1">
            <a:extLst>
              <a:ext uri="{28A0092B-C50C-407E-A947-70E740481C1C}">
                <a14:useLocalDpi xmlns:a14="http://schemas.microsoft.com/office/drawing/2010/main" val="0"/>
              </a:ext>
            </a:extLst>
          </a:blip>
          <a:srcRect b="5916"/>
          <a:stretch>
            <a:fillRect/>
          </a:stretch>
        </p:blipFill>
        <p:spPr>
          <a:xfrm>
            <a:off x="9654540" y="3187337"/>
            <a:ext cx="2537460" cy="3670663"/>
          </a:xfrm>
          <a:prstGeom prst="rect">
            <a:avLst/>
          </a:prstGeom>
        </p:spPr>
      </p:pic>
      <p:sp>
        <p:nvSpPr>
          <p:cNvPr id="7" name="文本框 6"/>
          <p:cNvSpPr txBox="1"/>
          <p:nvPr/>
        </p:nvSpPr>
        <p:spPr>
          <a:xfrm>
            <a:off x="1544506" y="4681306"/>
            <a:ext cx="8334991" cy="2007729"/>
          </a:xfrm>
          <a:prstGeom prst="rect">
            <a:avLst/>
          </a:prstGeom>
          <a:noFill/>
        </p:spPr>
        <p:txBody>
          <a:bodyPr wrap="square">
            <a:spAutoFit/>
          </a:bodyPr>
          <a:lstStyle/>
          <a:p>
            <a:pPr marL="342900" marR="0" lvl="0" indent="-342900" algn="l" defTabSz="1216025" rtl="0" eaLnBrk="1" fontAlgn="auto" latinLnBrk="0" hangingPunct="1">
              <a:lnSpc>
                <a:spcPct val="150000"/>
              </a:lnSpc>
              <a:spcBef>
                <a:spcPct val="20000"/>
              </a:spcBef>
              <a:spcAft>
                <a:spcPts val="0"/>
              </a:spcAft>
              <a:buClrTx/>
              <a:buSzTx/>
              <a:buFont typeface="Wingdings" panose="05000000000000000000" pitchFamily="2" charset="2"/>
              <a:buChar char="u"/>
              <a:defRPr/>
            </a:pPr>
            <a:r>
              <a:rPr lang="zh-CN" altLang="en-US" sz="2000" b="1" dirty="0">
                <a:solidFill>
                  <a:srgbClr val="404040"/>
                </a:solidFill>
                <a:latin typeface="微软雅黑" panose="020B0503020204020204" pitchFamily="34" charset="-122"/>
                <a:ea typeface="微软雅黑" panose="020B0503020204020204" pitchFamily="34" charset="-122"/>
                <a:cs typeface="+mn-ea"/>
                <a:sym typeface="+mn-lt"/>
              </a:rPr>
              <a:t>文本难度适中偏易</a:t>
            </a:r>
            <a:endParaRPr lang="en-US" altLang="zh-CN" sz="2000" b="1" dirty="0">
              <a:solidFill>
                <a:srgbClr val="404040"/>
              </a:solidFill>
              <a:latin typeface="微软雅黑" panose="020B0503020204020204" pitchFamily="34" charset="-122"/>
              <a:ea typeface="微软雅黑" panose="020B0503020204020204" pitchFamily="34" charset="-122"/>
              <a:cs typeface="+mn-ea"/>
              <a:sym typeface="+mn-lt"/>
            </a:endParaRPr>
          </a:p>
          <a:p>
            <a:pPr marL="342900" marR="0" lvl="0" indent="-342900" algn="l" defTabSz="1216025" rtl="0" eaLnBrk="1" fontAlgn="auto" latinLnBrk="0" hangingPunct="1">
              <a:lnSpc>
                <a:spcPct val="150000"/>
              </a:lnSpc>
              <a:spcBef>
                <a:spcPct val="20000"/>
              </a:spcBef>
              <a:spcAft>
                <a:spcPts val="0"/>
              </a:spcAft>
              <a:buClrTx/>
              <a:buSzTx/>
              <a:buFont typeface="Wingdings" panose="05000000000000000000" pitchFamily="2" charset="2"/>
              <a:buChar char="u"/>
              <a:defRPr/>
            </a:pPr>
            <a:r>
              <a:rPr lang="zh-CN" altLang="en-US" sz="2000" b="1" dirty="0">
                <a:solidFill>
                  <a:srgbClr val="404040"/>
                </a:solidFill>
                <a:latin typeface="微软雅黑" panose="020B0503020204020204" pitchFamily="34" charset="-122"/>
                <a:ea typeface="微软雅黑" panose="020B0503020204020204" pitchFamily="34" charset="-122"/>
                <a:cs typeface="+mn-ea"/>
                <a:sym typeface="+mn-lt"/>
              </a:rPr>
              <a:t>关键词：</a:t>
            </a:r>
            <a:r>
              <a:rPr lang="en-US" altLang="zh-CN" sz="2000" b="1" dirty="0">
                <a:solidFill>
                  <a:srgbClr val="404040"/>
                </a:solidFill>
                <a:latin typeface="微软雅黑" panose="020B0503020204020204" pitchFamily="34" charset="-122"/>
                <a:ea typeface="微软雅黑" panose="020B0503020204020204" pitchFamily="34" charset="-122"/>
                <a:cs typeface="+mn-ea"/>
                <a:sym typeface="+mn-lt"/>
              </a:rPr>
              <a:t>dream, career</a:t>
            </a:r>
            <a:endParaRPr lang="en-US" altLang="zh-CN" sz="2000" b="1" dirty="0">
              <a:solidFill>
                <a:srgbClr val="404040"/>
              </a:solidFill>
              <a:latin typeface="微软雅黑" panose="020B0503020204020204" pitchFamily="34" charset="-122"/>
              <a:ea typeface="微软雅黑" panose="020B0503020204020204" pitchFamily="34" charset="-122"/>
              <a:cs typeface="+mn-ea"/>
              <a:sym typeface="+mn-lt"/>
            </a:endParaRPr>
          </a:p>
          <a:p>
            <a:pPr marL="342900" marR="0" lvl="0" indent="-342900" algn="l" defTabSz="1216025" rtl="0" eaLnBrk="1" fontAlgn="auto" latinLnBrk="0" hangingPunct="1">
              <a:lnSpc>
                <a:spcPct val="150000"/>
              </a:lnSpc>
              <a:spcBef>
                <a:spcPct val="20000"/>
              </a:spcBef>
              <a:spcAft>
                <a:spcPts val="0"/>
              </a:spcAft>
              <a:buClrTx/>
              <a:buSzTx/>
              <a:buFont typeface="Wingdings" panose="05000000000000000000" pitchFamily="2" charset="2"/>
              <a:buChar char="u"/>
              <a:defRPr/>
            </a:pPr>
            <a:r>
              <a:rPr lang="zh-CN" altLang="en-US" sz="2000" b="1" dirty="0">
                <a:solidFill>
                  <a:srgbClr val="404040"/>
                </a:solidFill>
                <a:latin typeface="微软雅黑" panose="020B0503020204020204" pitchFamily="34" charset="-122"/>
                <a:ea typeface="微软雅黑" panose="020B0503020204020204" pitchFamily="34" charset="-122"/>
                <a:cs typeface="+mn-ea"/>
                <a:sym typeface="+mn-lt"/>
              </a:rPr>
              <a:t>重点词汇：</a:t>
            </a:r>
            <a:r>
              <a:rPr lang="en-US" altLang="zh-CN" sz="2000" b="1" dirty="0">
                <a:solidFill>
                  <a:srgbClr val="404040"/>
                </a:solidFill>
                <a:latin typeface="微软雅黑" panose="020B0503020204020204" pitchFamily="34" charset="-122"/>
                <a:ea typeface="微软雅黑" panose="020B0503020204020204" pitchFamily="34" charset="-122"/>
                <a:cs typeface="+mn-ea"/>
                <a:sym typeface="+mn-lt"/>
              </a:rPr>
              <a:t>take root, proposed, managed, admittedly, let alone, appreciation, reconnect</a:t>
            </a:r>
            <a:endParaRPr lang="en-US" altLang="zh-CN" sz="2000" b="1" dirty="0">
              <a:solidFill>
                <a:srgbClr val="C00000"/>
              </a:solidFill>
              <a:latin typeface="微软雅黑" panose="020B0503020204020204" pitchFamily="34" charset="-122"/>
              <a:ea typeface="微软雅黑" panose="020B0503020204020204" pitchFamily="34" charset="-122"/>
              <a:cs typeface="+mn-ea"/>
              <a:sym typeface="+mn-lt"/>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3333393" y="2300977"/>
            <a:ext cx="5864715" cy="2170686"/>
          </a:xfrm>
          <a:prstGeom prst="roundRect">
            <a:avLst>
              <a:gd name="adj" fmla="val 11346"/>
            </a:avLst>
          </a:prstGeom>
          <a:solidFill>
            <a:schemeClr val="bg1"/>
          </a:soli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 name="TextBox 71"/>
          <p:cNvSpPr txBox="1"/>
          <p:nvPr/>
        </p:nvSpPr>
        <p:spPr>
          <a:xfrm>
            <a:off x="4400193" y="3070358"/>
            <a:ext cx="3777343" cy="707886"/>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Par2 </a:t>
            </a:r>
            <a:r>
              <a:rPr kumimoji="0" lang="zh-CN" altLang="en-US" sz="4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解题思路</a:t>
            </a:r>
            <a:endParaRPr kumimoji="0" lang="zh-CN" altLang="zh-CN" sz="4000" b="0" i="0" u="none" strike="noStrike" kern="1200" cap="none" spc="0" normalizeH="0" baseline="0" noProof="0" dirty="0">
              <a:ln>
                <a:noFill/>
              </a:ln>
              <a:solidFill>
                <a:prstClr val="black"/>
              </a:solidFill>
              <a:effectLst/>
              <a:uLnTx/>
              <a:uFillTx/>
              <a:latin typeface="Quicksand"/>
              <a:cs typeface="+mn-cs"/>
            </a:endParaRPr>
          </a:p>
        </p:txBody>
      </p:sp>
    </p:spTree>
  </p:cSld>
  <p:clrMapOvr>
    <a:masterClrMapping/>
  </p:clrMapOvr>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cifico - Quicksand">
      <a:majorFont>
        <a:latin typeface="Pacifico"/>
        <a:ea typeface="Arial Unicode MS"/>
        <a:cs typeface=""/>
      </a:majorFont>
      <a:minorFont>
        <a:latin typeface="Quicksand"/>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97D64"/>
        </a:solidFill>
        <a:ln>
          <a:noFill/>
        </a:ln>
      </a:spPr>
      <a:bodyPr lIns="0" tIns="0" rIns="0" bIns="0" rtlCol="0" anchor="ctr"/>
      <a:lstStyle>
        <a:defPPr algn="ctr">
          <a:defRPr sz="2400" dirty="0"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23457</Words>
  <Application>WPS 演示</Application>
  <PresentationFormat>宽屏</PresentationFormat>
  <Paragraphs>631</Paragraphs>
  <Slides>33</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33</vt:i4>
      </vt:variant>
    </vt:vector>
  </HeadingPairs>
  <TitlesOfParts>
    <vt:vector size="50" baseType="lpstr">
      <vt:lpstr>Arial</vt:lpstr>
      <vt:lpstr>宋体</vt:lpstr>
      <vt:lpstr>Wingdings</vt:lpstr>
      <vt:lpstr>微软雅黑</vt:lpstr>
      <vt:lpstr>等线</vt:lpstr>
      <vt:lpstr>Calibri</vt:lpstr>
      <vt:lpstr>Times New Roman</vt:lpstr>
      <vt:lpstr>Quicksand</vt:lpstr>
      <vt:lpstr>Cambria</vt:lpstr>
      <vt:lpstr>Calibri</vt:lpstr>
      <vt:lpstr>Arial Unicode MS</vt:lpstr>
      <vt:lpstr>Malgun Gothic</vt:lpstr>
      <vt:lpstr>Segoe Print</vt:lpstr>
      <vt:lpstr>HelveticaNeue</vt:lpstr>
      <vt:lpstr>华文新魏</vt:lpstr>
      <vt:lpstr>Pacifico</vt:lpstr>
      <vt:lpstr>PPTMON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2</cp:revision>
  <dcterms:created xsi:type="dcterms:W3CDTF">2025-11-13T08:56:00Z</dcterms:created>
  <dcterms:modified xsi:type="dcterms:W3CDTF">2026-02-09T07:41:55Z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