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7"/>
  </p:notesMasterIdLst>
  <p:handoutMasterIdLst>
    <p:handoutMasterId r:id="rId83"/>
  </p:handoutMasterIdLst>
  <p:sldIdLst>
    <p:sldId id="444" r:id="rId4"/>
    <p:sldId id="256" r:id="rId5"/>
    <p:sldId id="258" r:id="rId6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2" r:id="rId19"/>
    <p:sldId id="323" r:id="rId20"/>
    <p:sldId id="324" r:id="rId21"/>
    <p:sldId id="383" r:id="rId22"/>
    <p:sldId id="325" r:id="rId23"/>
    <p:sldId id="326" r:id="rId24"/>
    <p:sldId id="327" r:id="rId25"/>
    <p:sldId id="328" r:id="rId26"/>
    <p:sldId id="329" r:id="rId27"/>
    <p:sldId id="381" r:id="rId28"/>
    <p:sldId id="330" r:id="rId29"/>
    <p:sldId id="382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84" r:id="rId45"/>
    <p:sldId id="345" r:id="rId46"/>
    <p:sldId id="385" r:id="rId47"/>
    <p:sldId id="346" r:id="rId48"/>
    <p:sldId id="347" r:id="rId49"/>
    <p:sldId id="348" r:id="rId50"/>
    <p:sldId id="349" r:id="rId51"/>
    <p:sldId id="350" r:id="rId52"/>
    <p:sldId id="351" r:id="rId53"/>
    <p:sldId id="352" r:id="rId54"/>
    <p:sldId id="353" r:id="rId55"/>
    <p:sldId id="354" r:id="rId56"/>
    <p:sldId id="355" r:id="rId57"/>
    <p:sldId id="356" r:id="rId58"/>
    <p:sldId id="357" r:id="rId59"/>
    <p:sldId id="358" r:id="rId60"/>
    <p:sldId id="359" r:id="rId61"/>
    <p:sldId id="360" r:id="rId62"/>
    <p:sldId id="361" r:id="rId63"/>
    <p:sldId id="362" r:id="rId64"/>
    <p:sldId id="363" r:id="rId65"/>
    <p:sldId id="364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72" r:id="rId74"/>
    <p:sldId id="373" r:id="rId75"/>
    <p:sldId id="374" r:id="rId76"/>
    <p:sldId id="375" r:id="rId77"/>
    <p:sldId id="376" r:id="rId78"/>
    <p:sldId id="377" r:id="rId79"/>
    <p:sldId id="378" r:id="rId80"/>
    <p:sldId id="380" r:id="rId81"/>
    <p:sldId id="257" r:id="rId8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E46"/>
    <a:srgbClr val="F90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5514" autoAdjust="0"/>
  </p:normalViewPr>
  <p:slideViewPr>
    <p:cSldViewPr snapToGrid="0" showGuides="1">
      <p:cViewPr>
        <p:scale>
          <a:sx n="90" d="100"/>
          <a:sy n="90" d="100"/>
        </p:scale>
        <p:origin x="-1464" y="-660"/>
      </p:cViewPr>
      <p:guideLst>
        <p:guide orient="horz" pos="2120"/>
        <p:guide pos="380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6" Type="http://schemas.openxmlformats.org/officeDocument/2006/relationships/tableStyles" Target="tableStyles.xml"/><Relationship Id="rId85" Type="http://schemas.openxmlformats.org/officeDocument/2006/relationships/viewProps" Target="viewProps.xml"/><Relationship Id="rId84" Type="http://schemas.openxmlformats.org/officeDocument/2006/relationships/presProps" Target="presProps.xml"/><Relationship Id="rId83" Type="http://schemas.openxmlformats.org/officeDocument/2006/relationships/handoutMaster" Target="handoutMasters/handoutMaster1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notesMaster" Target="notesMasters/notesMaster1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正圆-45W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汉仪正圆-45W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正圆-45W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正圆-45W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汉仪正圆-45W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正圆-45W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100"/>
          <p:cNvPicPr>
            <a:picLocks noChangeAspect="1"/>
          </p:cNvPicPr>
          <p:nvPr userDrawn="1"/>
        </p:nvPicPr>
        <p:blipFill>
          <a:blip r:embed="rId2"/>
          <a:srcRect b="14542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pic>
        <p:nvPicPr>
          <p:cNvPr id="5" name="图片 4" descr="110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24250" y="-55245"/>
            <a:ext cx="8667750" cy="691261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965031" y="336744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7509627" y="2215277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9B957CC-A438-4D82-B305-22914934740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100"/>
          <p:cNvPicPr>
            <a:picLocks noChangeAspect="1"/>
          </p:cNvPicPr>
          <p:nvPr userDrawn="1"/>
        </p:nvPicPr>
        <p:blipFill>
          <a:blip r:embed="rId2"/>
          <a:srcRect b="14542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hf sldNum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9.xml"/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0.xml"/><Relationship Id="rId3" Type="http://schemas.openxmlformats.org/officeDocument/2006/relationships/image" Target="../media/image16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1.xml"/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2.xml"/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3.xml"/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4.xml"/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5.xml"/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6.xml"/><Relationship Id="rId3" Type="http://schemas.openxmlformats.org/officeDocument/2006/relationships/image" Target="../media/image22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../media/image23.png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4.xml"/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5.xml"/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6.xml"/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41.xml"/><Relationship Id="rId7" Type="http://schemas.openxmlformats.org/officeDocument/2006/relationships/image" Target="../media/image27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2.xml"/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3.xml"/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4.xml"/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5.xml"/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6.xml"/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7.xml"/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8.xml"/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tags" Target="../tags/tag5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9.xml"/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5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7.GIF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5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53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55.xml"/><Relationship Id="rId6" Type="http://schemas.openxmlformats.org/officeDocument/2006/relationships/image" Target="../media/image42.png"/><Relationship Id="rId5" Type="http://schemas.openxmlformats.org/officeDocument/2006/relationships/tags" Target="../tags/tag54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56.xml"/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7.xml"/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8.xml"/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59.xml"/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7.xml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60.xml"/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1.xml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7.png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70.xml"/><Relationship Id="rId11" Type="http://schemas.openxmlformats.org/officeDocument/2006/relationships/image" Target="../media/image49.GIF"/><Relationship Id="rId10" Type="http://schemas.openxmlformats.org/officeDocument/2006/relationships/tags" Target="../tags/tag69.xml"/><Relationship Id="rId1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1.xml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Relationship Id="rId3" Type="http://schemas.openxmlformats.org/officeDocument/2006/relationships/image" Target="../media/image51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73.xml"/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74.xml"/><Relationship Id="rId3" Type="http://schemas.openxmlformats.org/officeDocument/2006/relationships/image" Target="../media/image53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75.xml"/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76.xml"/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84.xml"/><Relationship Id="rId10" Type="http://schemas.openxmlformats.org/officeDocument/2006/relationships/image" Target="../media/image56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.xml"/><Relationship Id="rId3" Type="http://schemas.openxmlformats.org/officeDocument/2006/relationships/image" Target="../media/image10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5.xml"/><Relationship Id="rId3" Type="http://schemas.openxmlformats.org/officeDocument/2006/relationships/image" Target="../media/image57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93.xml"/><Relationship Id="rId10" Type="http://schemas.openxmlformats.org/officeDocument/2006/relationships/image" Target="../media/image58.png"/><Relationship Id="rId1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4.xml"/><Relationship Id="rId3" Type="http://schemas.openxmlformats.org/officeDocument/2006/relationships/image" Target="../media/image59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5.xml"/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96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7.xml"/><Relationship Id="rId3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8.xml"/><Relationship Id="rId3" Type="http://schemas.openxmlformats.org/officeDocument/2006/relationships/image" Target="../media/image64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9.xml"/><Relationship Id="rId3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0.xml"/><Relationship Id="rId3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1.xml"/><Relationship Id="rId3" Type="http://schemas.openxmlformats.org/officeDocument/2006/relationships/image" Target="../media/image67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.xml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2.xml"/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3.xml"/><Relationship Id="rId3" Type="http://schemas.openxmlformats.org/officeDocument/2006/relationships/image" Target="../media/image6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4.xml"/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5.xml"/><Relationship Id="rId3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6.xml"/><Relationship Id="rId3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7.png"/><Relationship Id="rId2" Type="http://schemas.openxmlformats.org/officeDocument/2006/relationships/tags" Target="../tags/tag107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7.xml"/><Relationship Id="rId13" Type="http://schemas.openxmlformats.org/officeDocument/2006/relationships/image" Target="../media/image73.png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8.xml"/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9.xml"/><Relationship Id="rId3" Type="http://schemas.openxmlformats.org/officeDocument/2006/relationships/image" Target="../media/image7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20.xml"/><Relationship Id="rId3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21.xml"/><Relationship Id="rId3" Type="http://schemas.openxmlformats.org/officeDocument/2006/relationships/image" Target="../media/image77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6.xml"/><Relationship Id="rId1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22.xml"/><Relationship Id="rId3" Type="http://schemas.openxmlformats.org/officeDocument/2006/relationships/image" Target="../media/image7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29.xml"/><Relationship Id="rId1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0.xml"/><Relationship Id="rId3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1.xml"/><Relationship Id="rId3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2.xml"/><Relationship Id="rId3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3.xml"/><Relationship Id="rId3" Type="http://schemas.openxmlformats.org/officeDocument/2006/relationships/image" Target="../media/image83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40.xml"/><Relationship Id="rId1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142.xml"/><Relationship Id="rId6" Type="http://schemas.openxmlformats.org/officeDocument/2006/relationships/image" Target="../media/image85.png"/><Relationship Id="rId5" Type="http://schemas.openxmlformats.org/officeDocument/2006/relationships/tags" Target="../tags/tag141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143.xml"/><Relationship Id="rId6" Type="http://schemas.openxmlformats.org/officeDocument/2006/relationships/image" Target="../media/image7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6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7.xml"/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8.xml"/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x</a:t>
            </a:r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vehicle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vi: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kl/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交通工具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车辆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3780155"/>
            <a:ext cx="781494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看到他们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自制的车辆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终于动了起来，学生们欢呼起来，他们数月的辛勤工作在那一刻得到了回报。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3690" y="829945"/>
            <a:ext cx="117576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1. 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语言是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文化的强大载体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，承载着一个民族跨越时空的价值与传统。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5765" y="1351915"/>
            <a:ext cx="117817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Language serves as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powerful vehicle for culture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carrying the values and traditions of a people across time and space.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3690" y="2827020"/>
            <a:ext cx="117570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is through education that knowledge finds its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most effective vehicle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to pass from one generation to the next.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5765" y="2305050"/>
            <a:ext cx="11379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正是通过教育，知识找到了代代相传的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最有效媒介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150" y="5255260"/>
            <a:ext cx="7677785" cy="1399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Seeing their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homemade vehicle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finally move, the students cheered, their months of hard work having paid off at that very moment.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780" y="3780155"/>
            <a:ext cx="3046730" cy="23660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universe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ju:n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v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ɜ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:s/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宇宙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天地万物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1563370"/>
            <a:ext cx="1057973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As I delved into its pages, I realized I wasn't merely observing a story; I was an active participant in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that enchanted universe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564515"/>
            <a:ext cx="99358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当我翻阅书页时，我意识到自己不只是在旁观一个故事；我已然成为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那个神奇世界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的积极参与者。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2562225"/>
            <a:ext cx="116332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直到我们理解了自身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在宇宙中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的位置，我们才能开始领会存在的真谛。</a:t>
            </a: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4195" y="3129915"/>
            <a:ext cx="110731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Not until we understand our place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in the universe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can we begin to grasp the true meaning of our existence.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150" y="4995545"/>
            <a:ext cx="692531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So boundless is the universe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our entire world is but a pale blue dot suspended in a sunbeam.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150" y="4042410"/>
            <a:ext cx="114712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宇宙是如此无边无际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，以至于我们的整个世界不过是悬浮在阳光中的一颗淡蓝色斑点。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0" name="图片 9" descr="4227cee4551c419f81c900fc9e9c8bc2~tplv-3jr8j4ixpe-resize_400_4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360" y="4568825"/>
            <a:ext cx="3810000" cy="2143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84664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determined	/d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ɜ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nd/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有决心的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意志坚定的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determine	/d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ɜ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n/	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查明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确定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决定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4200525"/>
            <a:ext cx="9984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They had survived by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sheer determination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6075" y="5570855"/>
            <a:ext cx="1184148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Feeling determined to pass him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Mike found the power in his muscles he needed to swim ahead, and as his hand touched the edge of the pool, the race was over.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4723765"/>
            <a:ext cx="98596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5.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迈克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决心要超过他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，他在肌肉中找到了向前游泳的力量，当他的手碰到泳池边缘时，比赛结束了。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1082040"/>
            <a:ext cx="4451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坚决地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摇摇头。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90135" y="10820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She shook her head,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determinedly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6075" y="1612265"/>
            <a:ext cx="79394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勇敢顽强地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与疾病作斗争。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150" y="2121535"/>
            <a:ext cx="86302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 fought the illness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with courage and determination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150" y="2644775"/>
            <a:ext cx="78473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赞赏她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非把事情弄清楚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的决心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8150" y="3161030"/>
            <a:ext cx="98590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admire her determination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to get it right.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150" y="3677285"/>
            <a:ext cx="77241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他们全凭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坚强的决心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幸存下来。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030" y="2461895"/>
            <a:ext cx="3217545" cy="2155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3" grpId="0"/>
      <p:bldP spid="3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satellite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人造卫星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卫星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210" y="2951480"/>
            <a:ext cx="824484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这颗由一支年轻工程师团队设计和建造的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卫星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，象征着我国蓬勃发展的技术实力。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859155"/>
            <a:ext cx="117024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卫星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不仅实现了全球即时通信，还在国家安全方面扮演着至关重要的角色。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1814830"/>
            <a:ext cx="117957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Not only do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satellites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enable instant communication across the globe, but they also play a vital role in national security.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3210" y="4088130"/>
            <a:ext cx="80156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satellite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which was designed and built by a team of young engineers, symbolizes our country's booming technological prowess.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050" y="3110865"/>
            <a:ext cx="3307080" cy="23609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5215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launch	/l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ɔ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:nt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ʃ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	vt.&amp;n.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发射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发起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上市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1315" y="2755900"/>
            <a:ext cx="8676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Without warning he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launched himself at me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1203960"/>
            <a:ext cx="1163256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I’m deeply interested in the course in information literacy that you're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 planning to launch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1315" y="4516120"/>
            <a:ext cx="7630160" cy="181483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 suggest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launching a New Year Purchasing Program</a:t>
            </a:r>
            <a:r>
              <a:rPr lang="en-US" altLang="zh-CN" sz="2800" b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for these builders of Shanghai, allowing them a special discount on the food in these supermarkets.</a:t>
            </a:r>
            <a:endParaRPr lang="en-US" altLang="zh-CN" sz="2800" b="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1315" y="681990"/>
            <a:ext cx="98628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我对你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计划开设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的信息素养课程非常感兴趣。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315" y="3270885"/>
            <a:ext cx="79857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我建议为上海的这些建筑工人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推出一项新年采购计划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，让他们在这些超市购买食品时享受特别折扣。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1315" y="217551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他突然向我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猛扑过来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075" y="3270885"/>
            <a:ext cx="3378835" cy="30689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361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orbit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ˈɔ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:b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轨道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vt.&amp;vi.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沿轨道运行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2444115"/>
            <a:ext cx="796480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轨道计算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如此精确，以至于科学家可以提前几十年预测卫星的位置。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985" y="1445260"/>
            <a:ext cx="113455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It 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Earth's stable orbit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around the sun that creates the seasonal changes we experience every year.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985" y="877570"/>
            <a:ext cx="11936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正是地球围绕太阳的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稳定轨道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，创造了我们每年经历的四季更替。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985" y="3442970"/>
            <a:ext cx="79641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So precise is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the calculation of the orbit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scientists can predict the satellite's position decades in advance.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850" y="3279140"/>
            <a:ext cx="3677285" cy="18332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5533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giant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ʒ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nt/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巨大的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伟大的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巨人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9555" y="2561590"/>
            <a:ext cx="115169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He looks scary but he's really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 a gentle giant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555" y="1086485"/>
            <a:ext cx="1193800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 could hear my sister’s laughter and Jason’s muffled voice talking about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cutting the giant thing open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555" y="3993515"/>
            <a:ext cx="1182116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One of them, a young lady, held out her gloved hand, with my lost keys hanging from her finger 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 giant smile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on her face.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5856605"/>
            <a:ext cx="729170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Then I saw my name,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decorated with giant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golden words—champion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564515"/>
            <a:ext cx="116332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我能听到姐姐的笑声和杰森压低声音说要把那个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巨大的东西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切开。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350" y="3083560"/>
            <a:ext cx="120548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其中一位是位年轻女士，她伸出戴着手套的手，我的丢失的钥匙就挂在这只手指上，而她的脸上则洋溢着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灿烂的笑容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" y="2039620"/>
            <a:ext cx="116332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他看上去可怕，实际却是个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性格温和的巨人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3350" y="4903470"/>
            <a:ext cx="74079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然后我看到了自己的名字，旁边还有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巨大的金色“冠军”字样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4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730" y="4558665"/>
            <a:ext cx="2479675" cy="20631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leap	/li:p/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跳跃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剧增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vi.&amp;vt.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跳过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6220" y="6680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海豚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跃出水面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99915" y="61658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dolphin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leapt out of the water.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14592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我们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跳过了那条小溪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29860" y="14465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We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leapt over the stream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15205" y="22250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leapt out of bed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6220" y="230251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她突然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翻身下了床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8295" y="31197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他们立即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断然采取了行动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150" y="38334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They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leapt into action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immediately.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8295" y="44075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5.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冲过房间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去开门。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8150" y="4981575"/>
            <a:ext cx="8015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leapt across the room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to answer the door.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8295" y="54419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6.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赶紧站了起来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8150" y="59639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leapt to my feet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(= stood up quickly) 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9" name="图片 18" descr="蓝色海洋动物海豚跳跃跃出水面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80" y="1910080"/>
            <a:ext cx="3429000" cy="3429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2" grpId="0"/>
      <p:bldP spid="12" grpId="1"/>
      <p:bldP spid="14" grpId="0"/>
      <p:bldP spid="14" grpId="1"/>
      <p:bldP spid="17" grpId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1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leap	/li:p/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跳跃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剧增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vi.&amp;vt.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跳过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38150" y="3644265"/>
            <a:ext cx="113353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His name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 leapt out at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me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(= I saw it immediately) 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0545" y="4751705"/>
            <a:ext cx="872236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Blood rushing to his face and heart palpitating fiercely, he 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leapt to his feet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and yelled at the top of his voice.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3690" y="8172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7.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她马上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挺身而出为我辩护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438150" y="1431290"/>
            <a:ext cx="119799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She was quick to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leap to my defence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(= speak in support of me) 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438150" y="2045335"/>
            <a:ext cx="6894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8.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那张照片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跃然纸上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，引人注目。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438150" y="2599055"/>
            <a:ext cx="116332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photo seemed to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leap off the page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(= it got your attention immediately) 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438150" y="3121660"/>
            <a:ext cx="73863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9.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他的名字一下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引起了我的注意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438150" y="4197985"/>
            <a:ext cx="112420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10.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他涨红了脸，心脏怦怦直跳，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跳起来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，扯着嗓门喊。</a:t>
            </a: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25" name="图片 24" descr="生成特定风格图片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9395" y="3121025"/>
            <a:ext cx="1574165" cy="179006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  <p:bldP spid="2" grpId="0"/>
      <p:bldP spid="2" grpId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-99060" y="4254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mankind	/m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nd/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人类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209675"/>
            <a:ext cx="1197737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Even though we have difficulties, at this moment it shows that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 mankind is good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135890" y="564515"/>
            <a:ext cx="1150112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尽管我们有困难，但在此时此刻，它表明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人类是好的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4800" y="4803775"/>
            <a:ext cx="752157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The future of mankind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which depends on the choices we make today, hangs in a delicate balance.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2637790"/>
            <a:ext cx="118440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Confronted with global challenges,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mankind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must demonstrate wisdom and unity like never before.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1998980"/>
            <a:ext cx="117182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面对全球性挑战，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人类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必须展现出前所未有的智慧与团结。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350" y="3590925"/>
            <a:ext cx="82626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人类的未来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取决于我们今天的选择，正处于微妙的平衡之中。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125" y="3218180"/>
            <a:ext cx="2701925" cy="34975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明月设计7"/>
          <p:cNvSpPr txBox="1"/>
          <p:nvPr/>
        </p:nvSpPr>
        <p:spPr>
          <a:xfrm>
            <a:off x="1118870" y="1191895"/>
            <a:ext cx="7570470" cy="135890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8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汉仪文黑-55简" charset="-122"/>
              </a:rPr>
              <a:t>B3</a:t>
            </a:r>
            <a:r>
              <a:rPr lang="zh-CN" altLang="en-US" sz="8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汉仪文黑-55简" charset="-122"/>
              </a:rPr>
              <a:t>U</a:t>
            </a:r>
            <a:r>
              <a:rPr lang="en-US" altLang="zh-CN" sz="8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汉仪文黑-55简" charset="-122"/>
              </a:rPr>
              <a:t>4 </a:t>
            </a:r>
            <a:r>
              <a:rPr lang="zh-CN" altLang="en-US" sz="8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汉仪文黑-55简" charset="-122"/>
              </a:rPr>
              <a:t>单词拓展</a:t>
            </a:r>
            <a:endParaRPr lang="zh-CN" altLang="en-US" sz="8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汉仪文黑-55简" charset="-12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汉仪文黑-55简" charset="-122"/>
            </a:endParaRPr>
          </a:p>
        </p:txBody>
      </p:sp>
      <p:sp>
        <p:nvSpPr>
          <p:cNvPr id="3" name="矩形 25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470025" y="1588"/>
            <a:ext cx="11022013" cy="6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fontAlgn="auto">
              <a:buNone/>
            </a:pPr>
            <a:r>
              <a:rPr sz="4400" b="1" strike="noStrike" cap="all" noProof="1" dirty="0">
                <a:solidFill>
                  <a:srgbClr val="FBDE46"/>
                </a:solidFill>
                <a:latin typeface="新宋体" panose="02010609030101010101" charset="-122"/>
                <a:ea typeface="新宋体" panose="02010609030101010101" charset="-122"/>
                <a:cs typeface="Arial" panose="020B0604020202020204" pitchFamily="34" charset="0"/>
                <a:sym typeface="Times New Roman" panose="02020603050405020304" charset="0"/>
              </a:rPr>
              <a:t>活用教材词汇，靶向高考写作</a:t>
            </a:r>
            <a:endParaRPr sz="4400" b="1" strike="noStrike" cap="all" noProof="1" dirty="0">
              <a:solidFill>
                <a:srgbClr val="FBDE46"/>
              </a:solidFill>
              <a:latin typeface="新宋体" panose="02010609030101010101" charset="-122"/>
              <a:ea typeface="新宋体" panose="02010609030101010101" charset="-122"/>
              <a:cs typeface="Arial" panose="020B0604020202020204" pitchFamily="34" charset="0"/>
              <a:sym typeface="Times New Roman" panose="02020603050405020304" charset="0"/>
            </a:endParaRPr>
          </a:p>
        </p:txBody>
      </p:sp>
      <p:sp>
        <p:nvSpPr>
          <p:cNvPr id="2" name="矩形 25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36525" y="3254693"/>
            <a:ext cx="8540750" cy="6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fontAlgn="auto">
              <a:buNone/>
            </a:pPr>
            <a:r>
              <a:rPr lang="en-US" sz="4400" b="1" strike="noStrike" noProof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汉仪文黑-55简" charset="0"/>
                <a:cs typeface="Arial" panose="020B0604020202020204" pitchFamily="34" charset="0"/>
                <a:sym typeface="Times New Roman" panose="02020603050405020304" charset="0"/>
              </a:rPr>
              <a:t>Space Exploration</a:t>
            </a:r>
            <a:endParaRPr lang="en-US" sz="4400" b="1" strike="noStrike" noProof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汉仪文黑-55简" charset="0"/>
              <a:cs typeface="Arial" panose="020B0604020202020204" pitchFamily="34" charset="0"/>
              <a:sym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8498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agency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ʒə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nsi/	n.(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政府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)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专门机构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服务机构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765175"/>
            <a:ext cx="12055475" cy="6299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Times New Roman" panose="02020603050405020304"/>
              <a:buAutoNum type="arabicPeriod"/>
            </a:pP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没有让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旅行社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安排我们的住宿，我们自己在网上订了火车票和宾馆。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9875" y="4177030"/>
            <a:ext cx="890524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这家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航天机构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不仅负责发射任务，还在公众科学教育方面发挥着关键作用。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2095" y="1395095"/>
            <a:ext cx="106121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Times New Roman" panose="02020603050405020304"/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Instead of having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a travel agency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arrange our accommodations, we booked the train tickets and hotel rooms on the Internet by ourselves.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2730" y="2563495"/>
            <a:ext cx="1193927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联系了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相关机构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后，我们很快得到了专业指导，这让我们松了一口气。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2095" y="3223895"/>
            <a:ext cx="116566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Having contacted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relevant agency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we were relieved to receive professional guidance promptly.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2095" y="4991735"/>
            <a:ext cx="89230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Not only does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space agency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handle launch missions, but it also plays a key role in educating the public about science.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170" y="4038600"/>
            <a:ext cx="2857500" cy="2416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transmit	/tr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t/	vt.&amp;vi.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传输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发送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2575" y="2953385"/>
            <a:ext cx="840613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The values transmitted from generation to generation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form the very foundation of our cultural identity.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909320"/>
            <a:ext cx="120548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如果使用得当，互联网可以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传播知识和思想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，赋予个人和社区力量。</a:t>
            </a:r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0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2715" y="1431290"/>
            <a:ext cx="114554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Used responsibly, the internet can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transmit knowledge and ideas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empowering individuals and communities alike.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2575" y="2384425"/>
            <a:ext cx="101815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代代相传的价值观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构成了我们文化认同的基石。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340" y="3296920"/>
            <a:ext cx="3381375" cy="2285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data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	n.[pl.]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资料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数据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43205" y="3614420"/>
            <a:ext cx="1182751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 spared no effort to do my bit,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collecting data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and recording results carefully, so as to make up for my academic disadvantage.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42570" y="2661285"/>
            <a:ext cx="119456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我全力以赴地付出了努力，认真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收集数据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并详细记录结果，以此来弥补我在学业上的不足。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243205" y="1708150"/>
            <a:ext cx="1031938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The data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which has been meticulously collected over a decade, provides invaluable insights into long-term climate patterns.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242570" y="755015"/>
            <a:ext cx="103200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这些经过十年精心收集的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数据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，为长期气候模式提供了宝贵的见解。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075" y="4203065"/>
            <a:ext cx="4050665" cy="23939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8178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disappointed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p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ɔɪ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失望的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沮丧的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5645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他们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对比赛结果极为失望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2575" y="1086485"/>
            <a:ext cx="101822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They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were bitterly disappointed at the result of the game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1608455"/>
            <a:ext cx="83540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看到她没来参加晚会，他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感到很失望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2575" y="2130425"/>
            <a:ext cx="104152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was disappointed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to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see she wasn't at the party.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" y="2652395"/>
            <a:ext cx="9982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因未能获奖而失望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得把自己锁在房间里。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2575" y="3113405"/>
            <a:ext cx="10965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Disappointed at his failing to win a prize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he locked himself in his room.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3350" y="36963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他的脸上掠过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失望的神情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2575" y="4157345"/>
            <a:ext cx="68656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look of disappointment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flashed across/spread over his face.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3350" y="5094605"/>
            <a:ext cx="801116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5.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她没有来，他感到很难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掩饰自己内心的沮丧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4695" y="5662295"/>
            <a:ext cx="78625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 found it difficult to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hide his disappointment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when she didn't arrive.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2" name="图片 1" descr="生成特定风格图片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980" y="3696335"/>
            <a:ext cx="3154680" cy="24301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8178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disappointed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p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ɔɪ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失望的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沮丧的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6075" y="1813560"/>
            <a:ext cx="1172527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We had no trouble setting up our tent, but we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were disappointed to find that Mom forgot to pack up pillows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766445"/>
            <a:ext cx="112718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6.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我们搭帐篷没遇到什么麻烦，但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发现妈妈忘了装枕头，这让我们很失望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165" y="3476625"/>
            <a:ext cx="1151382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 look of disappointment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that could not be concealed flashed across his face the moment he saw the score.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6075" y="2860675"/>
            <a:ext cx="11724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7.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看到分数的那一刻，一种无法掩饰的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失望神情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从他脸上掠过。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 descr="生成特定风格图片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365" y="4015740"/>
            <a:ext cx="4099560" cy="2745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0" y="-170180"/>
            <a:ext cx="12169775" cy="685800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desire	/d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za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(r)/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渴望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欲望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渴望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725170"/>
            <a:ext cx="76777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她感到想回家的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愿望难以遏制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6855" y="1282065"/>
            <a:ext cx="101517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She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felt an overwhelming desire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to return home.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6855" y="18040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不想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再谈此事。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6855" y="2400935"/>
            <a:ext cx="10428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have no desire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(= I do not want) to discuss the matter further.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6855" y="2997835"/>
            <a:ext cx="96596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得知你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很想学好汉语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我想给你一些建议。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8150" y="3519805"/>
            <a:ext cx="77254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Knowing you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have a strong desire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to learn Chinese well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I’d like to offer you some suggestions.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6855" y="4472940"/>
            <a:ext cx="110731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首先，我的决定是基于这样的预期：这两部分的结合能够帮助我达到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预期的效果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0665" y="5426075"/>
            <a:ext cx="1110234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To begin with, I’ve based my decision on the expectation that the combination of the two sections can lead me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my desired results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285" y="1495425"/>
            <a:ext cx="2124075" cy="2790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1" grpId="1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desire	/d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za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(r)/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渴望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欲望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渴望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150" y="1473835"/>
            <a:ext cx="1163193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Secondly, although our grandparents become older and older, they still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desire to learn about all of us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the frequent sharing will bring them great happiness.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6100" y="3114040"/>
            <a:ext cx="10426700" cy="6299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zh-CN" sz="2800" b="1" i="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 strong desire to succeed </a:t>
            </a:r>
            <a:r>
              <a:rPr lang="en-US" altLang="zh-CN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rose up in him.</a:t>
            </a:r>
            <a:endParaRPr lang="zh-CN" altLang="en-US" sz="2800" i="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619760"/>
            <a:ext cx="116319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5.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其次，尽管我们的祖父母年龄越来越大，但他们仍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渴望了解我们每一个人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。频繁的交流会给他们带来极大的快乐。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2455545"/>
            <a:ext cx="650113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lnSpc>
                <a:spcPct val="12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6.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他内心涌起了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强烈的成功欲望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280" y="2668270"/>
            <a:ext cx="4275455" cy="22891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carry on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ri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ɒ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n/	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继续做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,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坚持干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2055495"/>
            <a:ext cx="11936730" cy="181483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Through it, not only has I appreciated the significance of cherishing family time and the value of maintaining strong connections with my loved ones, but it has also instilled in me a sense of duty to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 carry on this tradition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in the future and create a warm and welcoming environment for my own family.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635" y="4876800"/>
            <a:ext cx="786320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One of his friends had stopped to make a bicycle repair, but they had encouraged Mac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carry 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and they would catch up with him soon.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671830"/>
            <a:ext cx="118046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通过这次经历，我不仅深刻认识到珍惜与家人共度时光的重要性，以及与亲人保持紧密联系的价值，而且也让我意识到自己有责任在未来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传承这一传统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，并为自己的家庭营造一个温馨、友好的环境。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3923665"/>
            <a:ext cx="83508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他的一个朋友停下来去修理自行车了，但他们鼓励麦克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继续前行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，并且很快就能追上他了。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600" y="4241165"/>
            <a:ext cx="2938145" cy="18332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94278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ongoing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ˈɒ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ng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əʊɪŋ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持续存在的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仍在进行的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8610" y="1676400"/>
            <a:ext cx="113474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What followed was that we launched a fundraising campaign to raise money from visitors and donate it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the ongoing maintenance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8610" y="723265"/>
            <a:ext cx="105664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接下来我们便发起了一项筹款活动，向游客募集资金，并将其用于项目的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持续维护工作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8610" y="2736850"/>
            <a:ext cx="1134808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这场关于人工智能的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持续辩论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，涉及伦理学家和科技巨头，凸显了其对社会深远的影响。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90720" y="3787140"/>
            <a:ext cx="757999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ongoing debate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about artificial intelligence, which involves ethicists and tech giants alike, highlights its profound impact on society.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" y="3741420"/>
            <a:ext cx="3988435" cy="2349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9216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on board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ɒ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 b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ɔ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:d/	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在宇宙飞船上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在船上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1358265"/>
            <a:ext cx="1145476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With explosive gas on board,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it would be disastrous if the train came off the track.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836295"/>
            <a:ext cx="112255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如果列车脱轨，而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车上有易爆气体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的话，那将会是一场灾难。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0350" y="4330700"/>
            <a:ext cx="735393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这个团队非常热情，让我从第一天起就觉得已经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加入并成为这个家庭的一份子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</a:rPr>
              <a:t>)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3264535"/>
            <a:ext cx="119373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Once on board the international space station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the astronauts began a series of experiments designed to study the effects of zero gravity.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311400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 一进入国际空间站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，宇航员们就开始了一系列旨在研究零重力效应的实验。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350" y="5283835"/>
            <a:ext cx="60960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So welcoming was the team that I felt like I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was on board and part of the family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from the very first day.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385" y="3919220"/>
            <a:ext cx="2468880" cy="27387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astronaut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str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ɔ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:t/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宇航员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太空人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4770120"/>
            <a:ext cx="6096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To be 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an astronaut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requires not only a sound body but also a mind that remains calm in crisis.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1215390"/>
            <a:ext cx="12058650" cy="953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It 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astronaut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who ventures into the unknown, that embodies the most daring spirit of mankind.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 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693420"/>
            <a:ext cx="11840845" cy="5213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宇航员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，这些闯入未知的人，体现了人类最无畏的精神。</a:t>
            </a:r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40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endParaRPr lang="en-US" altLang="zh-CN" sz="240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168525"/>
            <a:ext cx="118402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这位名字已成为家喻户晓传奇的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宇航员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，激励了一代人去仰望星空。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00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endParaRPr lang="en-US" altLang="zh-CN" sz="200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350" y="2690495"/>
            <a:ext cx="120548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astronaut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whose name is now a household legend, inspired a generation to look up at the stars.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" y="3643630"/>
            <a:ext cx="79698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成为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一名宇航员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不仅需要健康的体魄，还需要一个在危机中保持冷静的头脑。</a:t>
            </a:r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0" name="制作宇航员动图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03235" y="3249930"/>
            <a:ext cx="3077845" cy="3429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2" repeatCount="indefinite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9668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independently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ˌɪ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'pend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ntl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	adv.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独立地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自立地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5120" y="3021965"/>
            <a:ext cx="87845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She's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 very independent-minded young woma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n.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7330" y="748030"/>
            <a:ext cx="11616690" cy="1091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我认为自己能</a:t>
            </a:r>
            <a:r>
              <a:rPr lang="zh-CN" altLang="en-US" sz="24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胜任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这项工作，因为我性格好，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生活独立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，并且</a:t>
            </a:r>
            <a:r>
              <a:rPr lang="zh-CN" altLang="en-US" sz="24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精通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英语。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4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5120" y="3636963"/>
            <a:ext cx="5080000" cy="13836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正是通过学会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独立思考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，学生们才能培养出创新所必需的批判性思维。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330" y="25158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她是个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很有主见的年轻女子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7330" y="1329690"/>
            <a:ext cx="1171829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 think I 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am qualified for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the job, because I have a good character,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being independent in life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and 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having a good knowledge of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English.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150" y="4941570"/>
            <a:ext cx="60960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is by learning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think independently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students develop the critical mindset essential for innovation.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440" y="2760980"/>
            <a:ext cx="3234055" cy="31362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75585" y="42545"/>
            <a:ext cx="79381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spacecraft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spe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skr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ɑ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:ft/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航天器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宇宙飞船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5305" y="2928303"/>
            <a:ext cx="5080000" cy="13836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直到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航天器成功进入轨道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，控制中心才爆发出如释重负和胜利的欢呼。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1860550"/>
            <a:ext cx="116332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It 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sophisticated spacecraft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representing the pinnacle of human engineering, that enables us to explore the cosmos.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862965"/>
            <a:ext cx="93522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正是代表着人类工程学顶峰的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精密航天器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，使我们得以探索宇宙。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4427855"/>
            <a:ext cx="60960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Not until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spacecraft successfully entered orbit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did the control center erupt in cheers of relief and triumph.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 descr="宇宙空间站_太空飞船_火箭_航天飞机_太空船_飞行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840" y="2306320"/>
            <a:ext cx="4552315" cy="45523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宇宙太空人太空漫步宇航员航天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" y="2976245"/>
            <a:ext cx="3881755" cy="3881755"/>
          </a:xfrm>
          <a:prstGeom prst="rect">
            <a:avLst/>
          </a:prstGeom>
        </p:spPr>
      </p:pic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2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3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8418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spacewalk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spe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sw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ɔ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:k/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太空行走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太空行走时间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59710" y="2821940"/>
            <a:ext cx="793750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这次向全球直播的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历史性太空行走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，捕捉住了整整一代人的敬畏与想象。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1722120"/>
            <a:ext cx="114884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Performing a spacewalk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is one of the most challenging and dangerous tasks for an astronaut,requiring immense courage and skill.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643890"/>
            <a:ext cx="104997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执行太空行走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是对宇航员最具挑战性和最危险的任务之一，需要极大的勇气和技巧。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21835" y="4150360"/>
            <a:ext cx="726376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historic spacewalk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which was broadcast live worldwide, captured the awe and imagination of an entire generation.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jade	/d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ʒ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玉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翡翠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玉器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" y="3812540"/>
            <a:ext cx="660019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她戴的玉坠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是祖母送给她的礼物，是她最珍贵的财产。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4805" y="1359535"/>
            <a:ext cx="114731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In Chinese culture,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jade is more than a precious stone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; it is a symbol of virtue and moral integrity.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460" y="678180"/>
            <a:ext cx="116725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在中国文化中，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玉不仅仅是一种宝石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，它还是美德和正直的象征。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1460" y="2797810"/>
            <a:ext cx="112737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Passed down through generations,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the family heirloom of jade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carried with it countless stories and blessings.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1460" y="2214245"/>
            <a:ext cx="110274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这件世代相传的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玉质传家宝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，承载着无数的故事和祝福。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150" y="4933950"/>
            <a:ext cx="60960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jade pendant she wore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which was a gift from her grandmother, was her most treasured possession.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695" y="3675380"/>
            <a:ext cx="2042160" cy="30384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400" y="3750310"/>
            <a:ext cx="2004695" cy="28162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dock	/d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ɒ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k/	v.(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航天器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)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对接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使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…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进港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9405" y="3662680"/>
            <a:ext cx="10671175" cy="11684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zh-CN" sz="2800" b="1" i="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Sitting on the edge of the dock</a:t>
            </a:r>
            <a:r>
              <a:rPr lang="en-US" altLang="zh-CN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she let her feet dangle over the water, enjoying the cool breeze.</a:t>
            </a:r>
            <a:endParaRPr lang="zh-CN" altLang="en-US" sz="2800" i="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6695" y="688340"/>
            <a:ext cx="119614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河水在河壁底部以下足足有八英尺深，而且眼前既没有梯子也没有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码头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，所以根本无法从这条河中脱身。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01795" y="4464050"/>
            <a:ext cx="775271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.看到船安全停靠在港口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，所有等待的人都集体松了一口气。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1692910"/>
            <a:ext cx="85617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With the water flowing a good eight feet below the lip of the wall and no ladder or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dock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in sight, there was no way out of the river.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9405" y="3076575"/>
            <a:ext cx="108426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lnSpc>
                <a:spcPct val="12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她坐在码头边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，让脚悬空在水面上方，享受着凉爽的微风。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57370" y="5417185"/>
            <a:ext cx="759650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Seeing the ship dock safely at the port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everyone who had been waiting breathed a collective sigh of relief.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00" y="1395730"/>
            <a:ext cx="2911475" cy="16808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95" y="4831080"/>
            <a:ext cx="3171825" cy="18764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9" grpId="0"/>
      <p:bldP spid="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signal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gn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l/	v.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标志着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发信号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信号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1615" y="353758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When I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give the signal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run!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697230"/>
            <a:ext cx="92144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收到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约定的信号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后，他们离开了房间。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7815" y="12782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an agreed signal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they left the room.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" y="1859280"/>
            <a:ext cx="77095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警报器一响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，就是要所有人离开大楼。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7815" y="2306955"/>
            <a:ext cx="90506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siren was a signal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for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everyone to leave the building.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1615" y="29597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我一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发信号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，你就跑！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7815" y="4115435"/>
            <a:ext cx="68935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正月十五是元宵节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标志着春节庆祝活动的结束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1615" y="5124450"/>
            <a:ext cx="74009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Lantern Festival falls on the fifteenth day of the first lunar month,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signalling the end of the Spring Festival celebrations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4" name="大气三维元宵节片头展示模板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30440" y="3021330"/>
            <a:ext cx="4740275" cy="32492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7" repeatCount="indefinite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2" grpId="0"/>
      <p:bldP spid="2" grpId="1"/>
      <p:bldP spid="13" grpId="0"/>
      <p:bldP spid="1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83765" y="42545"/>
            <a:ext cx="103041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in the hope of doing sth. 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ðə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h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p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v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du: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ɪŋ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mθ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ɪŋ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/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抱着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…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的希望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0225" y="2259330"/>
            <a:ext cx="101974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 called early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 in the hope of catching her before she went to work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225" y="1215390"/>
            <a:ext cx="984250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 read the letter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in the hope of finding out who owned the wallet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0225" y="3921760"/>
            <a:ext cx="6864350" cy="224536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 defTabSz="2667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In a nutshell,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in the hope of improving my information literacy level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I expect to learn more from your course about the information world and the ways in which to safely navigate through it with ease.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693420"/>
            <a:ext cx="101358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我读了那封信，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希望能找到钱包的主人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0225" y="2968625"/>
            <a:ext cx="105968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简而言之，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为了提高我的信息素养水平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，我期望从您的课程中更多地了解信息世界以及如何轻松、安全地在其中畅行无阻。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150" y="1737360"/>
            <a:ext cx="94913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我很早就打了个电话，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希望在她上班之前找到她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580" y="4109085"/>
            <a:ext cx="3692525" cy="23482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0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93948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so as to do sth.	/s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z 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du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mθ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ɪŋ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	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为了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以便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7180" y="1460500"/>
            <a:ext cx="1189482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It has become a common practice for some to pay for good ratings on their products or services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so as to increase their sales</a:t>
            </a:r>
            <a:r>
              <a:rPr lang="en-US" altLang="zh-CN" sz="2800" b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en-US" altLang="zh-CN" sz="2800" b="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7180" y="3355340"/>
            <a:ext cx="1189101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Our team will organize quite a number of activities for the newcomers, ranging from the easiest to the hardest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 so as to get the new quickly aware of the basic knowledge of playing table tennis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7180" y="564515"/>
            <a:ext cx="117729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一些人花钱为自己的产品或服务购买好评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以增加销量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，这种做法已屡见不鲜。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7180" y="2413635"/>
            <a:ext cx="120840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我们的团队将为新成员组织一系列活动，活动难度从最简单的到最难的都有，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旨在让新成员尽快熟悉乒乓球的基本玩法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7180" y="4613910"/>
            <a:ext cx="63544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我们应该保护环境，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以便为子孙后代留下更美好的世界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7180" y="5567045"/>
            <a:ext cx="60960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We should protect the environment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so as to leave a better world for future generations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70" y="4394835"/>
            <a:ext cx="4121150" cy="2273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8" grpId="0"/>
      <p:bldP spid="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5215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recycle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ri: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kl/	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回收利用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再利用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5212715"/>
            <a:ext cx="1105281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If we don't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 learn to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recycle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the amount of waste will continue to increase and pollute our living space.  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1124585"/>
            <a:ext cx="101822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It's everyone's responsibility to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recycle waste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so as to protect our environment.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460" y="583565"/>
            <a:ext cx="11610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回收利用废弃物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是每个人的责任，以此来保护我们的环境。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1460" y="3168650"/>
            <a:ext cx="87998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By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recycling used textbooks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we can not only save resources but also help students from low-income families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1460" y="2077720"/>
            <a:ext cx="114236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通过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回收旧教科书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，我们不仅能节约资源，还能帮助低收入家庭的学生。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460" y="4182745"/>
            <a:ext cx="8355330" cy="814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如果我们不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学会回收利用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，垃圾量将继续增加并污染我们的生存空间。</a:t>
            </a:r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290" y="2878455"/>
            <a:ext cx="2858770" cy="18110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2" grpId="0"/>
      <p:bldP spid="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472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muscle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sl/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肌肉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实力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影响力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1402080"/>
            <a:ext cx="1163256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Her muscles grew stronger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and their progress became evident, instilling a newfound sense of hope and optimism.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6860" y="2807335"/>
            <a:ext cx="1159383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His face was a mask of fury, 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the muscles in his jaw</a:t>
            </a:r>
            <a:r>
              <a:rPr lang="en-US" altLang="zh-CN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clenched so tightly they seemed ready to snap.</a:t>
            </a:r>
            <a:endParaRPr lang="zh-CN" altLang="en-US" sz="2800" i="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6860" y="5308282"/>
            <a:ext cx="5080000" cy="95313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She was frozen with fear,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 unable to move a muscle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638175"/>
            <a:ext cx="116325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她的肌肉变得更强壮了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，他们的进展也变得明显起来，这让她产生了新的希望和乐观的情绪。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350" y="2285365"/>
            <a:ext cx="11737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他的脸是愤怒的面具，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下巴的肌肉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绷得如此紧，似乎快要断裂。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" y="37604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他一动不动地站着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61510" y="3801745"/>
            <a:ext cx="84061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 didn't move a muscle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(= stood completely still) 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3350" y="436499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她害怕得一动不动，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连一块肌肉都动弹不得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315" y="4528185"/>
            <a:ext cx="3646805" cy="21399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33350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4402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procedure	/pr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si:d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ʒə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(r)/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程序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步骤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手续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4627245"/>
            <a:ext cx="769366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Not until he had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completed all the procedures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did he realize the significance of teamwork.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1245870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Only when you strictly 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follow the procedure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can you ensure the safety and success of the experiment.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723900"/>
            <a:ext cx="10811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只有当你严格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遵守程序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时，你才能确保实验的安全与成功。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2199005"/>
            <a:ext cx="8291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我在邮件中详述的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申请程序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至关重要。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720975"/>
            <a:ext cx="119367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procedure for applying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which I have detailed in the email, is of great importance.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350" y="3674110"/>
            <a:ext cx="7969250" cy="1061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直到他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完成所有步骤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，他才意识到团队合作的重要性。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565" y="3429000"/>
            <a:ext cx="2874645" cy="32162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5" grpId="0"/>
      <p:bldP spid="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lack	/l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缺乏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短缺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没有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缺乏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4320" y="5946775"/>
            <a:ext cx="1217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He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suffers from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 lack of self-regard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4320" y="1351280"/>
            <a:ext cx="1191831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However, some students who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lack self-discipline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may find their minds wandering when facing a screen rather than the faces of their teachers.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4320" y="2768600"/>
            <a:ext cx="1216850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The most obvious problem with our class is 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lack of interaction or teamwork</a:t>
            </a:r>
            <a:r>
              <a:rPr lang="en-US" altLang="zh-CN" sz="2800" b="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 </a:t>
            </a:r>
            <a:endParaRPr lang="en-US" altLang="zh-CN" sz="2800" b="0" i="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20" y="518795"/>
            <a:ext cx="117957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然而，一些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缺乏自律能力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的学生可能会发现，当面对屏幕时，他们的思绪会不由自主地飘走，而不是专注于老师的面容。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4320" y="2304415"/>
            <a:ext cx="11610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我们这个班级最明显的问题就是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缺乏交流和团队合作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150" y="3263900"/>
            <a:ext cx="75857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她的眼睛因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睡眠不足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而隐隐作痛。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150" y="37592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Her eyes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ached from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lack of sleep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4320" y="42811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她深受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缺乏自信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心之苦。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150" y="48031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suffers from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a lack of confidence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4320" y="54178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5.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缺乏自尊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630" y="3429000"/>
            <a:ext cx="2467610" cy="2946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0" grpId="0"/>
      <p:bldP spid="10" grpId="1"/>
      <p:bldP spid="12" grpId="0"/>
      <p:bldP spid="12" grpId="1"/>
      <p:bldP spid="2" grpId="0"/>
      <p:bldP spid="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1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lack	/l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缺乏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短缺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没有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缺乏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8135" y="2965450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Lacking/For lack of/Lacking in confidence and experience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Jane was quite at a loss as to how to deal with the terrible situation.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" y="808990"/>
            <a:ext cx="94919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6.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缺乏足够的练习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可能会导致你考试不及格。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8135" y="1383030"/>
            <a:ext cx="115887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lack of enough practice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may lead to your failure in the exam.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3350" y="2174240"/>
            <a:ext cx="12525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7.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由于缺乏自信和经验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简完全不知道该如何应付这可怕的情况。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165" y="3539490"/>
            <a:ext cx="2342515" cy="26847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734695" y="0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float	/fl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t/	vi.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浮动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漂流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使浮动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9085" y="1517650"/>
            <a:ext cx="116522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 took it with trembling hands and pulled the bow across the strings,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mellow and sweet sound floating in the air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"It's beautiful."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564515"/>
            <a:ext cx="115252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我用颤抖的双手拿起它，然后将弓在琴弦上拉动，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悠扬而甜美的声音在空中回荡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：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“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真美啊。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”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33350" y="247078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一群天鹅缓缓游过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872355" y="25146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group of swans floated by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33350" y="29927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厨房里飘出新鲜面包的香味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33350" y="3469640"/>
            <a:ext cx="106210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smell of new bread floated up from the kitchen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133350" y="40335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美妙的乐声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从窗口传出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33350" y="4599305"/>
            <a:ext cx="101917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Beautiful music came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floating out of the window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33350" y="5165090"/>
            <a:ext cx="74942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5.  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我脑海里突然浮现出一个想法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133350" y="56762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An idea suddenly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floated into my mind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7" name="图片 16" descr="五线谱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2470" y="2292350"/>
            <a:ext cx="3905885" cy="390588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1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float	/fl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t/	vi.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浮动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漂流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使浮动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3037205"/>
            <a:ext cx="71253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She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floated down the steps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to greet us.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4694555"/>
            <a:ext cx="1125537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Discouraged by the news that her role as the princess in the play was replaced, she felt like an abandoned boat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floating in a sea of despair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struggling to find hope.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2260" y="817880"/>
            <a:ext cx="61118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6.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一个塑料袋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在水中漂浮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8150" y="15932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plastic bag was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floating in the water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2260" y="23685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7.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轻盈地下楼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来迎接我们。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2260" y="3559175"/>
            <a:ext cx="117690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8.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因连续失败而气馁，她感觉自己就像一艘被抛弃的船，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漂浮在绝望的海洋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，努力寻找希望。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275" y="518795"/>
            <a:ext cx="2209165" cy="28581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" grpId="0"/>
      <p:bldP spid="2" grpId="1"/>
      <p:bldP spid="5" grpId="0"/>
      <p:bldP spid="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otherwise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ˈʌðə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wa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z/	adv.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否则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要不然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915" y="1310005"/>
            <a:ext cx="1098550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One symbol can express an emotion that might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 otherwise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take someone a whole sentence to explain.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915" y="671195"/>
            <a:ext cx="114134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一个符号就能表达出一种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原本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需要用整句话来解释的情感。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915" y="4613275"/>
            <a:ext cx="8348345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We should respect different cultures;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otherwise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we may have misunderstandings during international communication.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915" y="2285365"/>
            <a:ext cx="10699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很高兴我带了伞；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否则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，我就会被大雨淋湿了。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8150" y="2736850"/>
            <a:ext cx="116332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I'm glad I brought an umbrella;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otherwise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I would have been caught in the heavy rain.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5915" y="3609340"/>
            <a:ext cx="80479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3.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我们应该尊重不同的文化；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否则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，在国际交流中可能会产生误解。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 descr="a08a7bd9-9c25-4988-9b6b-cf08b2d621c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280" y="3429000"/>
            <a:ext cx="3396615" cy="33966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5" grpId="0"/>
      <p:bldP spid="5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29510" y="42545"/>
            <a:ext cx="76498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beyond	/b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j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ɒ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nd/	prep.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在更远处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超出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7185" y="1329055"/>
            <a:ext cx="1141603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He wore a red vest covered with dust and jeans faded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beyond recognition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7185" y="2230755"/>
            <a:ext cx="1173416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It was only when one looked 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beyond the surface</a:t>
            </a:r>
            <a:r>
              <a:rPr lang="en-US" altLang="zh-CN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that the true essence of his character was revealed. </a:t>
            </a:r>
            <a:endParaRPr lang="en-US" altLang="zh-CN" sz="2800" i="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7185" y="1847215"/>
            <a:ext cx="1128649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</a:t>
            </a:r>
            <a:r>
              <a:rPr lang="zh-CN" altLang="en-US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只有当一个人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超越表面</a:t>
            </a:r>
            <a:r>
              <a:rPr lang="zh-CN" altLang="en-US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，他性格的真正本质才会显露出来。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i="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2715" y="628650"/>
            <a:ext cx="12059920" cy="492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他穿着一件满是灰尘的红色背心，还有褪色得几乎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无法辨认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的牛仔裤。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7185" y="3183890"/>
            <a:ext cx="112858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那条路经过村子后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又往上延伸到群山中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150" y="3697605"/>
            <a:ext cx="9731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road continues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beyond the village up into the hills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150" y="4264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我们已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无法控制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这一局面。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8150" y="48304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situation is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beyond our control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7185" y="5396865"/>
            <a:ext cx="114153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5.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斯诺登山及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其以远的山脉都被积雪覆盖着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8150" y="5963285"/>
            <a:ext cx="102704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Snowdon and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mountains beyond were covered in snow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275" y="3183890"/>
            <a:ext cx="2567305" cy="3054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0" y="-12636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88988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solar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(r)/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太阳的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太阳能的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1605280"/>
            <a:ext cx="1119187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Also, cleaner energies, such as natural gas and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solar energy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should be universally utilized to replace fossil fuels.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7650" y="585470"/>
            <a:ext cx="113823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此外，诸如天然气和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太阳能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这类清洁能源应当得到广泛利用，以取代化石燃料。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3282950"/>
            <a:ext cx="753935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Compared with traditional energy,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solar energy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is more environmentally friendly.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2602230"/>
            <a:ext cx="86620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与传统能源相比，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太阳能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更加环保。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 descr="560e25e6-cc23-4dbf-be3c-000f0113a2c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570" y="3124200"/>
            <a:ext cx="3810000" cy="381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8178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current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nt/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当前的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现在的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水流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7485" y="5478780"/>
            <a:ext cx="77774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felt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 current of cool air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blowing in my face.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615315"/>
            <a:ext cx="1193673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河流曾经温和的流动已经变成了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急流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，席卷了它路径上的一切。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2947670"/>
            <a:ext cx="1205484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For one thing,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amid current digital age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it is timely and closely related to our life, a subject that students are likely to have strong arguments 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1994535"/>
            <a:ext cx="119367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首先，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在当今的数字化时代背景下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，这一话题具有时效性且与我们的生活息息相关，而且也是学生们可能会展开激烈讨论的一个议题。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485" y="1149985"/>
            <a:ext cx="122548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The river's once gentle flow had turned into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 a rapid current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 sweeping everything in its path.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97485" y="38049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逆着急流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游向岸边。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7485" y="4316730"/>
            <a:ext cx="9523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 swam to the shore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against a strong current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7485" y="495681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我感到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一股凉气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吹在脸上。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965" y="4033520"/>
            <a:ext cx="3216275" cy="21393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6" grpId="0"/>
      <p:bldP spid="6" grpId="1"/>
      <p:bldP spid="11" grpId="0"/>
      <p:bldP spid="11" grpId="1"/>
      <p:bldP spid="2" grpId="0"/>
      <p:bldP spid="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472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figure out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g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(r) 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t/	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弄懂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弄清楚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弄明白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6695" y="4737100"/>
            <a:ext cx="1178115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Not until we sat down and communicated openly did we 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figure out the root of the misunderstanding</a:t>
            </a:r>
            <a:r>
              <a:rPr lang="en-US" altLang="zh-CN" sz="2800" i="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zh-CN" altLang="en-US" sz="2800" i="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706755"/>
            <a:ext cx="118745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经过数小时的思考，我终于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想出了那道复杂数学题的解法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，这让我充满了巨大的满足感。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1659890"/>
            <a:ext cx="101847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After hours of pondering, I finally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figured out the solution to the complex math problem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which filled me with immense satisfaction.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2613025"/>
            <a:ext cx="109848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正是他善意的话语，帮助我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理解了友谊和支持的真谛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6695" y="3198495"/>
            <a:ext cx="112229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It was his kind words that helped me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figure out the true meaning of friendship and support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6695" y="4088130"/>
            <a:ext cx="112229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直到我们坐下来坦诚交流，才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弄清了误会的根源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1450340"/>
            <a:ext cx="2095500" cy="28479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2" grpId="0"/>
      <p:bldP spid="2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8290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sufficient	/s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ɪʃ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nt/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足够的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充足的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38150" y="4392295"/>
            <a:ext cx="70472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The following day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she felt sufficiently well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to go to work.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70510" y="564515"/>
            <a:ext cx="1053973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只有当我们做好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充分准备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，才能自信面对高考的挑战。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70510" y="1086485"/>
            <a:ext cx="116039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Only when we have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sufficient preparation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can we face the challenges of the college entrance examination with confidence. 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70510" y="2825750"/>
            <a:ext cx="113671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is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sufficient practice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combined with timely reflection, that leads to substantial progress in English writing.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70510" y="2131060"/>
            <a:ext cx="1192212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足够的练习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加上及时的反思，才能在英语写作中取得实质进步。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70510" y="3824605"/>
            <a:ext cx="9175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第二天，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她感觉好转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，完全可以去上班了。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33130" y="3697605"/>
            <a:ext cx="3341370" cy="249428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-509905" y="-160020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9602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mental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mentl/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精神的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思想的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4918710"/>
            <a:ext cx="120707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It is regular exercise that helps to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 release mental stress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making us more focused.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  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75628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她当时已经是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精疲力竭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1282065"/>
            <a:ext cx="9982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She was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suffering from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physical and mental exhaustion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18167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这孩子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脑子很机灵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2095" y="2351405"/>
            <a:ext cx="118186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baby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very mentally alert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85" y="340550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We're worried about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mental state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" y="28860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我们担心他的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精神状况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3350" y="394652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正是定期锻炼有助于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释放精神压力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，使我们更加专注。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1" name="图片 10" descr="重阳节_老人健身_健康养老_动图_画面装饰_图片装饰_夕阳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490" y="2351405"/>
            <a:ext cx="2472055" cy="24720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2" grpId="0"/>
      <p:bldP spid="2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soap	/s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p/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肥皂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4635" y="3974465"/>
            <a:ext cx="1127950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最让我印象深刻的是她送我的那块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手工香皂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生日礼物。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1220470"/>
            <a:ext cx="87058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She picked up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bar of lavender soap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its gentle scent reminding her of her grandmother’s garden.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4635" y="564515"/>
            <a:ext cx="113766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她拿起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一块薰衣草香皂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，那淡淡的香气让她想起祖母的花园。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2875280"/>
            <a:ext cx="110966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was not until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soap slipped from her hand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that she realized she had been lost in thought for minutes. 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4635" y="2324735"/>
            <a:ext cx="108896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直到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肥皂从手中滑落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，她才意识到自己已发呆了好几分钟。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150" y="4606925"/>
            <a:ext cx="9016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What impressed me most was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the handmade soap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she gave me as a birthday gift.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 descr="06d0d2df-ee23-43b7-a1c9-4088d0c33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15" y="3828415"/>
            <a:ext cx="2176145" cy="21761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towel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ʊə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毛巾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抹布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38760" y="3684905"/>
            <a:ext cx="958723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他如此专注于比赛，连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毛巾掉在湿地上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都没察觉。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3350" y="1201420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He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wiped his face with a white towel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feeling both exhausted and satisfied after the basketball match.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33350" y="661035"/>
            <a:ext cx="116516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用白毛巾擦了擦脸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，篮球赛后既疲惫又满足。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38760" y="2741930"/>
            <a:ext cx="108743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towel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though old and faded, was still soft and absorbent, just like their friendship.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33350" y="2172970"/>
            <a:ext cx="11937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那条毛巾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虽已褪色变旧，却依然柔软吸水，就像他们的友谊一样。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38760" y="4349115"/>
            <a:ext cx="83648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So absorbed was he in the game that he didn’t realize his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towel had fallen onto the wet ground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412605" y="3429000"/>
            <a:ext cx="2658110" cy="298132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microwave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we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v/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微波炉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3865245"/>
            <a:ext cx="830770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令我惊讶的是，他居然能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用微波炉烤蛋糕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1320165"/>
            <a:ext cx="111277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The microwave beeped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signaling that the milk was ready, but she was too busy to notice.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1625" y="681355"/>
            <a:ext cx="116039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微波炉“叮”了一声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，提示牛奶热好了，但她太忙没注意到。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2795270"/>
            <a:ext cx="100012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microwave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which was a gift from her aunt, had served the family for over a decade. 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1625" y="2273300"/>
            <a:ext cx="10365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那台微波炉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是姑姑送的礼物，已为这个家服务了十多年。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150" y="4549775"/>
            <a:ext cx="71596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What surprised me was that he could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even bake a cake in the microwave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0" name="图片 9" descr="餐具_烤箱_(1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490" y="3429000"/>
            <a:ext cx="2698750" cy="3408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tissue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ɪʃ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u:/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纸巾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;(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动植物细胞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)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组织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1465580"/>
            <a:ext cx="110172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handed him a tissue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her eyes full of sympathy and understanding.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5750" y="943610"/>
            <a:ext cx="110172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递给他一张纸巾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，眼中充满同情与理解。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5750" y="2712720"/>
            <a:ext cx="75660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tissue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though small and ordinary, carried the warmth of a stranger’s kindness.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5750" y="1967230"/>
            <a:ext cx="10620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那张纸巾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虽小虽普通，却承载着陌生人善意的温暖。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340" y="2712720"/>
            <a:ext cx="2597150" cy="30079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-99060" y="-110490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facility	/f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ti/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设施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设备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3375" y="29070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She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 has a facility for languages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120" y="752475"/>
            <a:ext cx="1171511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我们学校最近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升级了体育设施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，极大激励了学生参与体育锻炼。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120" y="1274445"/>
            <a:ext cx="10794365" cy="989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Our school has recently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upgraded its sports facilities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which greatly motivates students to participate in physical activities.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375" y="22472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有语言天赋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485" y="2464435"/>
            <a:ext cx="3429000" cy="2632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" y="3677920"/>
            <a:ext cx="2695575" cy="26098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keen	/ki:n/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热衷的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渴望的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715" y="635635"/>
            <a:ext cx="1193736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她一直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热衷于志愿服务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，这不仅丰富了她的生活，也有益于社区。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1111250"/>
            <a:ext cx="11811000" cy="8312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She has always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been keen on volunteering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which not only enriches her life but also benefits the community. 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2494915"/>
            <a:ext cx="118116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What makes him an outstanding student is his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keen interest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in exploring the unknown.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2715" y="1998980"/>
            <a:ext cx="118116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让他成为优秀学生的，正是他对探索未知的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浓厚兴趣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2715" y="33623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不喜欢别人向她发号施令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8135" y="3878580"/>
            <a:ext cx="67627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She's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not keen on being told what to do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3350" y="44005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约翰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很热心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，愿意帮忙。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8135" y="50730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John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was very keen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to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help.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790" y="3362325"/>
            <a:ext cx="2359660" cy="3046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1" grpId="0"/>
      <p:bldP spid="11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globe	/gl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b/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地球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世界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地球仪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3724910"/>
            <a:ext cx="728408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It is our shared responsibility to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protect the globe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our only home, for future generations.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4485" y="767715"/>
            <a:ext cx="114776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有了互联网，我们现在可以联系来自世界各个角落的人，使世界变成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一个真正的地球村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485" y="1720850"/>
            <a:ext cx="114782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With the internet, we can now connect with people from every corner of the globe, making the world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truly global village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485" y="2793365"/>
            <a:ext cx="118630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保护地球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这个我们唯一的家园，是我们为子孙后代共同肩负的责任。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 descr="5fa6e29398cd428e84c078f71b43570b~tplv-3jr8j4ixpe-resize_400_4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115" y="3434715"/>
            <a:ext cx="3121025" cy="31210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argue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ˈɑ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:gju:/	vt.&amp;vi.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论证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争辩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争论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argument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ˈɑ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:gjum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nt/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争论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争吵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论点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3680" y="3429000"/>
            <a:ext cx="11957685" cy="98234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Instead of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arguing with each other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we should sit down and find a practical solution to the problem.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9683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我的兄弟们总是争论不休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4000" y="14903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My brothers are always arguing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350" y="20123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我们总是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为钱吵嘴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4000" y="2506980"/>
            <a:ext cx="99695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We're always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arguing with each other about money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4000" y="2998470"/>
            <a:ext cx="11684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我们不应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彼此争吵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，而应坐下来寻找一个实际的解决方案。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43459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毋庸置疑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长城是中国的象征。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150" y="4845050"/>
            <a:ext cx="71075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It is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beyond argument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the Great Wall is the symbol of China.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3" name="图片 12" descr="长城十月一国庆节欢度国庆庆祝节日卡通装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15" y="3429000"/>
            <a:ext cx="4079240" cy="40792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5" grpId="0"/>
      <p:bldP spid="5" grpId="1"/>
      <p:bldP spid="12" grpId="0"/>
      <p:bldP spid="12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-325120" y="74866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fatal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tl/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致命的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灾难性的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8125" y="5053965"/>
            <a:ext cx="95726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The plan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was fatally flawed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from the start.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518795"/>
            <a:ext cx="11937365" cy="104140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最终实验中的那个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致命错误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导致我们整个项目失败，这给我们上了一课：细节至关重要。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1466215"/>
            <a:ext cx="117113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one fatal mistake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in the final experiment resulted in the failure of our entire project, teaching us a lesson about the importance of detail.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8125" y="3475355"/>
            <a:ext cx="118319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was his overconfidence,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a fatal flaw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in his character, that ultimately led to his downfall in the competition.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522220"/>
            <a:ext cx="117113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正是他的过度自信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——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他性格中的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一个致命缺陷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——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最终导致了他在比赛中的失利。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8125" y="4437380"/>
            <a:ext cx="71996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3.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这个计划一开始就有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致命的缺陷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390" y="4095115"/>
            <a:ext cx="2775585" cy="22815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2" grpId="0"/>
      <p:bldP spid="2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33350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shallow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ˈʃæ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肤浅的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浅的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54700" y="12852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He's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 a shallow, disagreeable man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3568065"/>
            <a:ext cx="1130300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  <a:buFont typeface="Times New Roman" panose="02020603050405020304"/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让我失望的不是他的失败，而是他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对问题的肤浅理解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以及不愿反思的态度。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8135" y="7092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他呼吸短促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32580" y="7092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 was breathing shallowly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8135" y="12852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他是个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浅薄、不友好的人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8135" y="2573655"/>
            <a:ext cx="117519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We should not be satisfied with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shallow knowledge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; instead, we need to dig deeper to grasp the essence of things.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8135" y="1852930"/>
            <a:ext cx="1163256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我们不应满足于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肤浅的知识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，相反，需要深入挖掘以掌握事物的本质。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8135" y="4561840"/>
            <a:ext cx="64935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  <a:buFont typeface="Times New Roman" panose="02020603050405020304"/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What disappointed me was not his failure, but his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shallow understanding of the problem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and his unwillingness to reflect.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90" y="3985895"/>
            <a:ext cx="2206625" cy="27952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  <p:bldP spid="8" grpId="0"/>
      <p:bldP spid="8" grpId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-99060" y="0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025005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intelligent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tel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ʒə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nt/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有智慧的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聪明的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37941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She's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formidably intelligent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4950" y="1198245"/>
            <a:ext cx="119570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What makes him outstanding is not only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his intelligent mind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but also his willingness to help others.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4950" y="4902200"/>
            <a:ext cx="827468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Never have I encountered a person as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intelligent and humble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as her.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 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1140" y="620395"/>
            <a:ext cx="118389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使他出色的不仅是他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聪明的头脑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，还有他乐于助人的意愿。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1140" y="220726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他是一个很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有才智的人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4950" y="273748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He's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highly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intelligent man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4950" y="326580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聪明绝顶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1140" y="4324350"/>
            <a:ext cx="119608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我从未遇到过像她一样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聪明又谦逊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的人。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710" y="1844675"/>
            <a:ext cx="2735580" cy="3057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2" grpId="0"/>
      <p:bldP spid="2" grpId="1"/>
      <p:bldP spid="7" grpId="0"/>
      <p:bldP spid="7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0" y="-205740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result in	/r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z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lt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n/	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导致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造成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5115" y="2270760"/>
            <a:ext cx="1100074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正是持续的环境污染，对许多物种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造成了严重的后果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115" y="1108710"/>
            <a:ext cx="11303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lack of effective communication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resulted in a series of misunderstandings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between the two good friends.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564515"/>
            <a:ext cx="113506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缺乏有效沟通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导致了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这两位好朋友之间的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一系列误会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5115" y="3036570"/>
            <a:ext cx="114776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is the continuous environmental pollution that has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resulted in severe consequences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for many species.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295" y="3586480"/>
            <a:ext cx="2485390" cy="2858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pattern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p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tn/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模式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图案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模范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7180" y="564515"/>
            <a:ext cx="11456035" cy="85979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通过分析他的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错误模式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，他终于找到了根本原因并取得了显著进步。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7180" y="1290320"/>
            <a:ext cx="114560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By analyzing his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mistake pattern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he finally figured out the root cause and made significant progress.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9535" y="3230245"/>
            <a:ext cx="60960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It 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this fixed pattern of thinking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prevents us from coming up with creative solutions.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635" y="2475865"/>
            <a:ext cx="114985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正是这种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固定的思维模式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阻碍了我们想出创造性的解决方案。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3099435"/>
            <a:ext cx="3291840" cy="33534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88671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analysis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s/	n.(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对事物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)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分析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分析结果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2600960"/>
            <a:ext cx="1163193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她对小说主题的分析如此深刻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，以至于引导全班进入了一场深层次且有意义的讨论。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1768475"/>
            <a:ext cx="109486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thorough analysis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of the reasons behind his failure, rather than the failure itself, provided him with invaluable insights for future improvement.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815340"/>
            <a:ext cx="108267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对他失败原因的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透彻分析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，而非失败本身，为他未来的改进提供了宝贵的见解。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4116705"/>
            <a:ext cx="61595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So profound was her analysis of the novel's themes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the entire class was led into a deep and meaningful discussion.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50" y="3561715"/>
            <a:ext cx="3336925" cy="26174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as a result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z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z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lt/	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所以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结果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(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是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)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2477135"/>
            <a:ext cx="10403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As a result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, he was right, we have become friends for life.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564515"/>
            <a:ext cx="120548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文化节不仅使我们浸润在不同的文化中</a:t>
            </a:r>
            <a:r>
              <a:rPr lang="en-US" altLang="zh-CN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也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促进了彼此的理解和友谊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1086485"/>
            <a:ext cx="120548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Not only did the festival immerse us in diverse cultures, but it also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resulted in mutual understanding and friendship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000250"/>
            <a:ext cx="79844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结果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他是对的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我们成了终生的朋友。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350" y="2999105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他从未认真听取那个建议。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结果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，他发现自己正在重复他父亲犯过的同样错误。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" y="3827780"/>
            <a:ext cx="80822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 had never taken the advice seriously.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As a result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he found himself repeating the same mistakes his father had made. 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630" y="3704590"/>
            <a:ext cx="2536825" cy="30257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  <p:bldP spid="9" grpId="0"/>
      <p:bldP spid="9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0" y="15811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high-end	/ha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end/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高端的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7795" y="720090"/>
            <a:ext cx="1193292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该品牌是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高端奢侈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的代名词，服务于那些重视独家性而非费用的客户群。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5895" y="1497330"/>
            <a:ext cx="115804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The brand is synonymous with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high-end luxury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catering to a clientele that values exclusivity over expense.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0655" y="3429000"/>
            <a:ext cx="117182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So compelling was the advertisement for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the high-end sports car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it ignited a sense of desire in viewers who couldn't possibly afford it.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895" y="2475865"/>
            <a:ext cx="117182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那款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高端跑车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的广告如此引人入胜，以至于它在根本买不起的观众心中也点燃了渴望。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 descr="超跑汽车-玛莎拉蒂Maserati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935" y="4361815"/>
            <a:ext cx="4286250" cy="2095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734695" y="15811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4"/>
            </p:custDataLst>
          </p:nvPr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>
            <p:custDataLst>
              <p:tags r:id="rId5"/>
            </p:custDataLst>
          </p:nvPr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2519680" y="42545"/>
            <a:ext cx="80505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monitor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ɒ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(r)/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监视器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监测仪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监视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36220" y="4912360"/>
            <a:ext cx="7492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Each student's progress is closely monitored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133350" y="583565"/>
            <a:ext cx="1181290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如果环保机构更频繁地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监测水质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，污染本可以更早被发现和控制的。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133350" y="1549400"/>
            <a:ext cx="112268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Had the environmental agency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monitored the water quality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more frequently, the pollution could have been detected and contained much earlier.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133350" y="3294380"/>
            <a:ext cx="119659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Not only should parents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monitor the time their children spend online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but they should also guide them on how to use the internet constructively.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236220" y="2502535"/>
            <a:ext cx="113347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家长不仅应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监测孩子上网的时间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，还应引导他们如何建设性地使用网络。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133350" y="4390390"/>
            <a:ext cx="118408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每一位同学的学习情况都受到密切的关注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5085" y="4247515"/>
            <a:ext cx="2741295" cy="252920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2" grpId="0"/>
      <p:bldP spid="2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92995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regularly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regj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li/	adv.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经常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定期地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2451100"/>
            <a:ext cx="1168654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他把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定期反思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每日经历定为一条规矩，他认为这个习惯是个人成长的关键。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8285" y="1497965"/>
            <a:ext cx="116859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is by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exercising regularly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one can maintain not only physical fitness but also mental clarity.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985" y="651510"/>
            <a:ext cx="11685905" cy="8464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正是通过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定期锻炼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，一个人不仅能保持身体健康，还能保持思维清晰。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8285" y="3535680"/>
            <a:ext cx="114109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He makes it a rule to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reflect on his daily experiences regularly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a habit that he believes is key to personal growth.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745" y="4130675"/>
            <a:ext cx="3241040" cy="22364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foam	/f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泡沫橡胶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泡沫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4670" y="1278255"/>
            <a:ext cx="101479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The breaking waves left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the beach covered with foam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3260090"/>
            <a:ext cx="1147064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海滩上发现了如此多的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泡沫塑料废物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，志愿者们花了一整天时间进行清理。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75628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浪花四溅，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海滩上满是泡沫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4670" y="2306955"/>
            <a:ext cx="115360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waves crashed against the rocks, dissolving into a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white foam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frothed and bubbled at our feet.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1784985"/>
            <a:ext cx="11536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海浪撞击着岩石，化作我们脚下翻腾冒泡的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白色泡沫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150" y="4213225"/>
            <a:ext cx="114700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So much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foam plastic waste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was found on the beach that volunteers spent the whole day collecting it.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230" y="4800600"/>
            <a:ext cx="2754630" cy="1806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8" grpId="0"/>
      <p:bldP spid="8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-250190" y="-13779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pillow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p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枕头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12407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She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lay back against the pillows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.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575" y="7188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半躺半坐靠在枕头上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2284730"/>
            <a:ext cx="114814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Burying her face in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soft pillow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she finally allowed the tears she had been holding back all day to fall.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8150" y="1762760"/>
            <a:ext cx="116332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她把脸埋进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柔软的枕头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，终于让压抑了一整天的泪水流了下来。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150" y="3912870"/>
            <a:ext cx="114814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The pillow, embroidered with a traditional blessing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was her grandmother's most cherished possession.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150" y="3237865"/>
            <a:ext cx="116325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那个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绣着传统祝福语的枕头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，是她祖母最珍爱的财产。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080" y="4465955"/>
            <a:ext cx="2309495" cy="21107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8" grpId="0"/>
      <p:bldP spid="8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0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smartphone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ɑː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tf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智能手机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4351020"/>
            <a:ext cx="872934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连续数小时盯着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智能手机屏幕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，许多青少年发现自己孤立在虚拟世界中，脱离了现实生活的交流。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1646555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Not only has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smartphone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revolutionized the way we communicate, but it has also fundamentally altered how we access information and perceive the world.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693420"/>
            <a:ext cx="117500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智能手机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不仅彻底改变了我们的沟通方式，也从根本上改变了我们获取信息和感知世界的方式。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3397885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is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ubiquitous smartphone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that has made it possible for people from remote villages to connect with the global community.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599690"/>
            <a:ext cx="11937365" cy="695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无处不在的智能手机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，让偏远乡村的人们得以与全球社区连接。</a:t>
            </a:r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4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350" y="5304155"/>
            <a:ext cx="72485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Staring at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the smartphone screen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for hours on end, many teenagers find themselves isolated in a virtual world, detached from real-life interactions.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30" y="4001135"/>
            <a:ext cx="1990725" cy="25336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rocket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ɒ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火箭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火箭弹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21030" y="5593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The total has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 rocketed from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376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 to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 532.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913765"/>
            <a:ext cx="1139317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正是不懈的创新，使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我们的火箭技术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以前所未有的速度发展。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9890" y="1614170"/>
            <a:ext cx="112725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is the relentless innovation that has enabled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our rocket technology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to advance at an unprecedented pace.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89890" y="2567940"/>
            <a:ext cx="6096000" cy="6997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这种思想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立即风靡一时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38150" y="3060065"/>
            <a:ext cx="103962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idea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took off like a rocket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(= it immediately became popular) 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38150" y="3950970"/>
            <a:ext cx="80930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汽车从一条叉路上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嗖的一下开了出来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21030" y="444246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car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rocketed out of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side street.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438150" y="49644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总数从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376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猛增到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532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2" name="图片 11" descr="火箭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4860" y="2567940"/>
            <a:ext cx="2828290" cy="282829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2" grpId="0"/>
      <p:bldP spid="2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resource	/r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ɔ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:s/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资源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财力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物力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575" y="1517650"/>
            <a:ext cx="117881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Only by managing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our natural resources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sustainably can we ensure that future generations will have access to the same treasures we enjoy today.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564515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只有通过可持续地管理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我们的自然资源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，我们才能确保后代也能享受到我们今天所拥有的同样财富。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2575" y="3469640"/>
            <a:ext cx="117875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The library, with its vast collection of books and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digital resources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serves as an invaluable resource for lifelong learners.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475865"/>
            <a:ext cx="1193736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这座图书馆拥有海量的书籍和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数字资源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，是终身学习者的无价宝库。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150" y="4488180"/>
            <a:ext cx="74777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在受干旱侵袭的地区，淡水变得如此稀缺，每一滴水都被视作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珍贵的资源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150" y="5278755"/>
            <a:ext cx="74942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So scarce had fresh water become in the drought-stricken region that every drop was treated as a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precious resource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510" y="4058285"/>
            <a:ext cx="2283460" cy="2705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9" grpId="0"/>
      <p:bldP spid="9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6480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limited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d/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有限的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82575" y="4236720"/>
            <a:ext cx="783653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3.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 面对有限的选择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，她展现出非凡的创造力，将限制转化为创新的机遇。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10185" y="1685925"/>
            <a:ext cx="11937365" cy="970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Not until we accept that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our time and energy are limited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can we begin to prioritize what truly matters in our lives.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10185" y="687070"/>
            <a:ext cx="11795760" cy="984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直到我们接受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自己的时间和精力都是有限的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，才能开始优先处理生命中真正重要的事情。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40665" y="3429000"/>
            <a:ext cx="118643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is precisely because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our understanding of the universe is still limited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the drive for exploration remains so strong.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82575" y="2598420"/>
            <a:ext cx="11864340" cy="724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正是因为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我们对于宇宙的理解仍然是有限的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，探索的动力才如此强烈。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82575" y="5154295"/>
            <a:ext cx="73787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Faced with limited options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she demonstrated remarkable ingenuity, turning constraints into opportunities for innovation.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0" name="图片 9" descr="用灵感的小美女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0865" y="3202305"/>
            <a:ext cx="2249805" cy="40043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9427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provide for sb.	/pr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va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 f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(r)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mb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di/	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提供生活所需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2663825"/>
            <a:ext cx="11937365" cy="8915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2.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他如此致力于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养家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，以至于同时做三份工作，牺牲了自己的闲暇和舒适。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2120" y="1614170"/>
            <a:ext cx="111652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It is a fundamental responsibility of parents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provide for their children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not only materially but also emotionally and educationally.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6855" y="564515"/>
            <a:ext cx="112268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为孩子提供生活所需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是父母的基本责任，这不仅包括物质上，还包括情感上和教育上。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6855" y="3662680"/>
            <a:ext cx="118338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So dedicated was he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providing for his family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he worked three jobs simultaneously, sacrificing his own leisure and comfort.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645" y="4331970"/>
            <a:ext cx="2531745" cy="23323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94272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closing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z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ɪŋ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	adj.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结尾的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结束的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停业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in closing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 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kl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z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ɪŋ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	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最后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1981835"/>
            <a:ext cx="119373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chairman's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closing remarks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both summarizing the achievements and outlining the future vision, left the audience feeling inspired and motivated.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6220" y="836295"/>
            <a:ext cx="118135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主席的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结束语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既总结了成就，又勾勒了未来愿景，让听众感到鼓舞和充满动力。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6220" y="3901440"/>
            <a:ext cx="651065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In closing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I would like to express my heartfelt gratitude to all those who have supported this initiative from its inception.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952115"/>
            <a:ext cx="1156462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最后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，我谨向所有从一开始就支持这项倡议的人们表示衷心的感谢。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220" y="3611880"/>
            <a:ext cx="4018280" cy="23933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354330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9427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mystery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m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stri/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神秘事物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谜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564515"/>
            <a:ext cx="11813540" cy="95313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1.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这些在神秘中笼罩了几个世纪的古代遗迹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，终于开始向坚持不懈的考古学家透露它们的秘密。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1415415"/>
            <a:ext cx="118135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ancient ruins, shrouded in mystery for centuries,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finally began to reveal their secrets to the persistent archaeologists.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23710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2.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她的失踪引起了重重疑团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89306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Mystery surrounds her disappearance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350" y="34150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3.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他来历不明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" y="3874135"/>
            <a:ext cx="11549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His past is shrouded in mystery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(= not much is known about it) 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3350" y="4397375"/>
            <a:ext cx="77400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真无法理解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他们为什么会选他。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3350" y="4790440"/>
            <a:ext cx="100291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It's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 complete mystery to me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why they chose him.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endParaRPr lang="en-US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531241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5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这墨镜使她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显得有些神秘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3350" y="5834380"/>
            <a:ext cx="71862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dark glasses give her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an air of mystery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725" y="4463415"/>
            <a:ext cx="2315845" cy="22205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9427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run out	/r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 a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ʊ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t/	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用完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耗尽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34696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I have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run out of patience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with her.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3999865"/>
            <a:ext cx="863917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4.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随着时间所剩无几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，该队做了最后一次孤注一掷的尝试，以求得分制胜。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1517650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What if our natural resources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run out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before we find viable alternatives? This question haunts many environmentalists. 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564515"/>
            <a:ext cx="118135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如果我们的自然资源在我们找到可行的替代品之前就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耗尽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了怎么办？这个问题困扰着许多环保人士。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4523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他们已经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想不出办法了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50890" y="24269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They have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run out of ideas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" y="29743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我对她已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失去耐性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8270" y="4907915"/>
            <a:ext cx="86436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With their time running out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the team made a final, desperate attempt to score the winning goal.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770" y="4150995"/>
            <a:ext cx="3050540" cy="21412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2" grpId="0"/>
      <p:bldP spid="2" grpId="1"/>
      <p:bldP spid="10" grpId="0"/>
      <p:bldP spid="10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9427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attach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ʃ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	vt.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系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绑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贴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1780" y="6214110"/>
            <a:ext cx="8001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They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attach great importance to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the project.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 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18110" y="2076450"/>
            <a:ext cx="1193800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2.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她在那条旧项链上倾注了如此多的情感意义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，以至于尽管搭扣坏了，她也拒绝与之分离。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33350" y="1240155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Found on the desk was a neatly wrapped gift,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with a small card attached bearing words of encouragement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33350" y="564515"/>
            <a:ext cx="1205928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桌子上发现了一个包装整洁的礼物，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上面附着一张写着鼓励话语的小卡片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18110" y="2997200"/>
            <a:ext cx="120548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So much emotional significance did she attach to the old necklace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she refused to part with it despite its broken clasp.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33350" y="3942715"/>
            <a:ext cx="1181354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她发现桌子上放着一个盒子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盒子上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贴着一张卡片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上面写着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生日快乐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18110" y="4754245"/>
            <a:ext cx="89731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She found a box lying on the table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with a card attached to it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saying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“Happy birthday”.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1780" y="56921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他们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高度重视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这个项目。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6535" y="4464685"/>
            <a:ext cx="2459990" cy="227139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3" grpId="0"/>
      <p:bldP spid="3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22225" y="332740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9427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oxygen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ˈɒ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ks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ʒə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氧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氧气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4238625"/>
            <a:ext cx="699135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森林常被描述为地球的肺，不知疲倦地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生产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着无数生命形式所依赖的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氧气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635" y="1448435"/>
            <a:ext cx="11937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is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oxygen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that sustains not only the flame of life within us but also the very fires of civilization through industry and innovation.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4635" y="495300"/>
            <a:ext cx="11813540" cy="953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氧气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，不仅维持着我们体内的生命之火，也通过工业和创新维持着文明本身的火焰。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3285490"/>
            <a:ext cx="118135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What the deep-sea divers feared most was not the darkness, but the possibility of their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oxygen supply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running out before they could resurface.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470785"/>
            <a:ext cx="118135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深海潜水员最害怕的不是黑暗，而是他们的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氧气供应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在他们能浮出水面之前耗尽的可能性。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350" y="5237480"/>
            <a:ext cx="65570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Forests are often described as the lungs of the planet, tirelessly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producing the oxygen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on which countless life forms depend.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自然风景_森林_小溪_光线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408545" y="4238625"/>
            <a:ext cx="2757170" cy="24745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2" repeatCount="indefinite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明月设计1"/>
          <p:cNvSpPr/>
          <p:nvPr/>
        </p:nvSpPr>
        <p:spPr>
          <a:xfrm>
            <a:off x="2625725" y="0"/>
            <a:ext cx="6941185" cy="6858635"/>
          </a:xfrm>
          <a:prstGeom prst="ellipse">
            <a:avLst/>
          </a:prstGeom>
          <a:solidFill>
            <a:srgbClr val="0A0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正圆-45W" panose="00020600040101010101" charset="-122"/>
            </a:endParaRPr>
          </a:p>
        </p:txBody>
      </p:sp>
      <p:pic>
        <p:nvPicPr>
          <p:cNvPr id="15" name="明月设计2" descr="121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0465" y="3879215"/>
            <a:ext cx="2754630" cy="1907540"/>
          </a:xfrm>
          <a:prstGeom prst="rect">
            <a:avLst/>
          </a:prstGeom>
        </p:spPr>
      </p:pic>
      <p:pic>
        <p:nvPicPr>
          <p:cNvPr id="14" name="明月设计3" descr="11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2625725" y="4373245"/>
            <a:ext cx="1246505" cy="1251585"/>
          </a:xfrm>
          <a:prstGeom prst="rect">
            <a:avLst/>
          </a:prstGeom>
        </p:spPr>
      </p:pic>
      <p:pic>
        <p:nvPicPr>
          <p:cNvPr id="6" name="明月设计4" descr="13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" y="342265"/>
            <a:ext cx="12269470" cy="497395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" name="明月设计5" descr="8100"/>
          <p:cNvPicPr>
            <a:picLocks noChangeAspect="1"/>
          </p:cNvPicPr>
          <p:nvPr/>
        </p:nvPicPr>
        <p:blipFill>
          <a:blip r:embed="rId4"/>
          <a:srcRect l="1236" b="25049"/>
          <a:stretch>
            <a:fillRect/>
          </a:stretch>
        </p:blipFill>
        <p:spPr>
          <a:xfrm>
            <a:off x="-18415" y="3879215"/>
            <a:ext cx="12209780" cy="2978785"/>
          </a:xfrm>
          <a:prstGeom prst="rect">
            <a:avLst/>
          </a:prstGeom>
        </p:spPr>
      </p:pic>
      <p:sp>
        <p:nvSpPr>
          <p:cNvPr id="27" name="明月设计7"/>
          <p:cNvSpPr txBox="1"/>
          <p:nvPr/>
        </p:nvSpPr>
        <p:spPr>
          <a:xfrm>
            <a:off x="2625725" y="1872615"/>
            <a:ext cx="7130415" cy="185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en-US" altLang="zh-CN" sz="88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正圆-45W" panose="00020600040101010101" charset="-122"/>
              </a:rPr>
              <a:t>Thank You</a:t>
            </a:r>
            <a:endParaRPr lang="en-US" altLang="zh-CN" sz="88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正圆-45W" panose="00020600040101010101" charset="-122"/>
            </a:endParaRPr>
          </a:p>
        </p:txBody>
      </p:sp>
      <p:pic>
        <p:nvPicPr>
          <p:cNvPr id="11" name="明月设计10" descr="5100"/>
          <p:cNvPicPr>
            <a:picLocks noChangeAspect="1"/>
          </p:cNvPicPr>
          <p:nvPr/>
        </p:nvPicPr>
        <p:blipFill>
          <a:blip r:embed="rId5">
            <a:lum bright="6000" contrast="6000"/>
          </a:blip>
          <a:stretch>
            <a:fillRect/>
          </a:stretch>
        </p:blipFill>
        <p:spPr>
          <a:xfrm>
            <a:off x="1089660" y="1872615"/>
            <a:ext cx="1738630" cy="1374775"/>
          </a:xfrm>
          <a:prstGeom prst="rect">
            <a:avLst/>
          </a:prstGeom>
        </p:spPr>
      </p:pic>
      <p:pic>
        <p:nvPicPr>
          <p:cNvPr id="12" name="明月设计11" descr="7100"/>
          <p:cNvPicPr>
            <a:picLocks noChangeAspect="1"/>
          </p:cNvPicPr>
          <p:nvPr/>
        </p:nvPicPr>
        <p:blipFill>
          <a:blip r:embed="rId6">
            <a:lum bright="6000" contrast="6000"/>
          </a:blip>
          <a:stretch>
            <a:fillRect/>
          </a:stretch>
        </p:blipFill>
        <p:spPr>
          <a:xfrm>
            <a:off x="10443210" y="975360"/>
            <a:ext cx="779145" cy="5264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232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gravity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gr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v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ti/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重力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引力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3823970"/>
            <a:ext cx="744601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6.  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意识到自己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错误的严重性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后，他决心无论如何都要弥补。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续写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1219200"/>
            <a:ext cx="117805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It is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gravity 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that not only keeps our feet firmly on the ground but also governs the motion of celestial bodies.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   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697230"/>
            <a:ext cx="12054840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正是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重力</a:t>
            </a:r>
            <a:r>
              <a:rPr lang="zh-CN" altLang="en-US" sz="24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，不仅将我们的双脚牢牢固定在地面，还支配着天体的运动。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" y="2184400"/>
            <a:ext cx="117805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形势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如此严峻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，以至于全球专家都在呼吁紧急解决这一危机。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350" y="2736850"/>
            <a:ext cx="117805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So grave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is the situation that experts worldwide are calling for an urgent solution to this crisis.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3045" y="4911090"/>
            <a:ext cx="75088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Having realized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gravity of his mistake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he was determined to make amends, no matter how hard it would be.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315" y="3472180"/>
            <a:ext cx="4058920" cy="24257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明月设计1" descr="13100"/>
          <p:cNvPicPr>
            <a:picLocks noChangeAspect="1"/>
          </p:cNvPicPr>
          <p:nvPr/>
        </p:nvPicPr>
        <p:blipFill>
          <a:blip r:embed="rId1"/>
          <a:srcRect l="14069" r="13990"/>
          <a:stretch>
            <a:fillRect/>
          </a:stretch>
        </p:blipFill>
        <p:spPr>
          <a:xfrm>
            <a:off x="18415" y="635"/>
            <a:ext cx="12169775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明月设计11" descr="7100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133350" y="158115"/>
            <a:ext cx="601345" cy="4064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V="1">
            <a:off x="438150" y="488633"/>
            <a:ext cx="11632565" cy="29845"/>
          </a:xfrm>
          <a:prstGeom prst="line">
            <a:avLst/>
          </a:prstGeom>
          <a:ln w="9525">
            <a:solidFill>
              <a:schemeClr val="accent4">
                <a:lumMod val="75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10"/>
          <p:cNvSpPr txBox="1"/>
          <p:nvPr/>
        </p:nvSpPr>
        <p:spPr>
          <a:xfrm>
            <a:off x="734695" y="42545"/>
            <a:ext cx="1909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活用词汇</a:t>
            </a:r>
            <a:endParaRPr lang="zh-CN" altLang="en-US" sz="2800" b="1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545"/>
            <a:ext cx="72015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frontier	/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ˈ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fr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nt</a:t>
            </a:r>
            <a:r>
              <a:rPr lang="en-US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ɪə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(r)/	n.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边境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国界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;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边远地区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8295" y="4427220"/>
            <a:ext cx="72307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3.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驱使我们跨越一个又一个前沿的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</a:rPr>
              <a:t>探索精神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</a:rPr>
              <a:t>，深植于人性之中。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6220" y="829945"/>
            <a:ext cx="105968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站在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技术创新的前沿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，这些科学家正在为我们难以想象的未来铺平道路。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295" y="1876425"/>
            <a:ext cx="105054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Standing on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 the frontier of technological innovation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these scientists are paving the way for a future we can barely imagine.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8295" y="2952115"/>
            <a:ext cx="117424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科学进步不仅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拓展了我们的前沿</a:t>
            </a:r>
            <a:r>
              <a:rPr lang="zh-CN" altLang="en-US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，也重新定义了人类的可能性。</a:t>
            </a: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(</a:t>
            </a:r>
            <a:r>
              <a:rPr lang="zh-CN" altLang="en-US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应用文</a:t>
            </a: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)</a:t>
            </a:r>
            <a:endParaRPr lang="zh-CN" altLang="en-US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8150" y="3474085"/>
            <a:ext cx="92837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Not only does scientific progress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expand our frontiers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but it also redefines what is possible for mankind.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8295" y="5380355"/>
            <a:ext cx="70485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The spirit of exploration</a:t>
            </a:r>
            <a:r>
              <a:rPr lang="en-US" altLang="zh-CN" sz="2800">
                <a:solidFill>
                  <a:srgbClr val="FFFFFF"/>
                </a:solidFill>
                <a:latin typeface="Times New Roman" panose="02020603050405020304" charset="0"/>
                <a:ea typeface="华文宋体" panose="02010600040101010101" charset="-122"/>
                <a:sym typeface="+mn-ea"/>
              </a:rPr>
              <a:t>, which drives us to cross one frontier after another, is deeply rooted in human nature.</a:t>
            </a:r>
            <a:endParaRPr lang="en-US" altLang="zh-CN" sz="2800">
              <a:solidFill>
                <a:srgbClr val="FFFFFF"/>
              </a:solidFill>
              <a:latin typeface="Times New Roman" panose="02020603050405020304" charset="0"/>
              <a:ea typeface="华文宋体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240" y="3962400"/>
            <a:ext cx="4113530" cy="21037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.xml><?xml version="1.0" encoding="utf-8"?>
<p:tagLst xmlns:p="http://schemas.openxmlformats.org/presentationml/2006/main">
  <p:tag name="KSO_WM_DIAGRAM_VIRTUALLY_FRAME" val="{&quot;height&quot;:279.35,&quot;left&quot;:30.7,&quot;top&quot;:202.2,&quot;width&quot;:822.4}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7.xml><?xml version="1.0" encoding="utf-8"?>
<p:tagLst xmlns:p="http://schemas.openxmlformats.org/presentationml/2006/main">
  <p:tag name="KSO_WM_DIAGRAM_VIRTUALLY_FRAME" val="{&quot;height&quot;:424.55,&quot;left&quot;:10.5,&quot;top&quot;:3.35,&quot;width&quot;:942.2}"/>
</p:tagLst>
</file>

<file path=ppt/tags/tag108.xml><?xml version="1.0" encoding="utf-8"?>
<p:tagLst xmlns:p="http://schemas.openxmlformats.org/presentationml/2006/main">
  <p:tag name="KSO_WM_DIAGRAM_VIRTUALLY_FRAME" val="{&quot;height&quot;:424.55,&quot;left&quot;:10.5,&quot;top&quot;:3.35,&quot;width&quot;:942.2}"/>
</p:tagLst>
</file>

<file path=ppt/tags/tag109.xml><?xml version="1.0" encoding="utf-8"?>
<p:tagLst xmlns:p="http://schemas.openxmlformats.org/presentationml/2006/main">
  <p:tag name="KSO_WM_DIAGRAM_VIRTUALLY_FRAME" val="{&quot;height&quot;:424.55,&quot;left&quot;:10.5,&quot;top&quot;:3.35,&quot;width&quot;:942.2}"/>
</p:tagLst>
</file>

<file path=ppt/tags/tag11.xml><?xml version="1.0" encoding="utf-8"?>
<p:tagLst xmlns:p="http://schemas.openxmlformats.org/presentationml/2006/main">
  <p:tag name="KSO_WM_DIAGRAM_VIRTUALLY_FRAME" val="{&quot;height&quot;:279.35,&quot;left&quot;:30.7,&quot;top&quot;:202.2,&quot;width&quot;:822.4}"/>
</p:tagLst>
</file>

<file path=ppt/tags/tag110.xml><?xml version="1.0" encoding="utf-8"?>
<p:tagLst xmlns:p="http://schemas.openxmlformats.org/presentationml/2006/main">
  <p:tag name="KSO_WM_DIAGRAM_VIRTUALLY_FRAME" val="{&quot;height&quot;:424.55,&quot;left&quot;:10.5,&quot;top&quot;:3.35,&quot;width&quot;:942.2}"/>
</p:tagLst>
</file>

<file path=ppt/tags/tag111.xml><?xml version="1.0" encoding="utf-8"?>
<p:tagLst xmlns:p="http://schemas.openxmlformats.org/presentationml/2006/main">
  <p:tag name="KSO_WM_DIAGRAM_VIRTUALLY_FRAME" val="{&quot;height&quot;:424.55,&quot;left&quot;:10.5,&quot;top&quot;:3.35,&quot;width&quot;:942.2}"/>
</p:tagLst>
</file>

<file path=ppt/tags/tag112.xml><?xml version="1.0" encoding="utf-8"?>
<p:tagLst xmlns:p="http://schemas.openxmlformats.org/presentationml/2006/main">
  <p:tag name="KSO_WM_DIAGRAM_VIRTUALLY_FRAME" val="{&quot;height&quot;:424.55,&quot;left&quot;:10.5,&quot;top&quot;:3.35,&quot;width&quot;:942.2}"/>
</p:tagLst>
</file>

<file path=ppt/tags/tag113.xml><?xml version="1.0" encoding="utf-8"?>
<p:tagLst xmlns:p="http://schemas.openxmlformats.org/presentationml/2006/main">
  <p:tag name="KSO_WM_DIAGRAM_VIRTUALLY_FRAME" val="{&quot;height&quot;:424.55,&quot;left&quot;:10.5,&quot;top&quot;:3.35,&quot;width&quot;:942.2}"/>
</p:tagLst>
</file>

<file path=ppt/tags/tag114.xml><?xml version="1.0" encoding="utf-8"?>
<p:tagLst xmlns:p="http://schemas.openxmlformats.org/presentationml/2006/main">
  <p:tag name="KSO_WM_DIAGRAM_VIRTUALLY_FRAME" val="{&quot;height&quot;:424.55,&quot;left&quot;:10.5,&quot;top&quot;:3.35,&quot;width&quot;:942.2}"/>
</p:tagLst>
</file>

<file path=ppt/tags/tag115.xml><?xml version="1.0" encoding="utf-8"?>
<p:tagLst xmlns:p="http://schemas.openxmlformats.org/presentationml/2006/main">
  <p:tag name="KSO_WM_DIAGRAM_VIRTUALLY_FRAME" val="{&quot;height&quot;:424.55,&quot;left&quot;:10.5,&quot;top&quot;:3.35,&quot;width&quot;:942.2}"/>
</p:tagLst>
</file>

<file path=ppt/tags/tag116.xml><?xml version="1.0" encoding="utf-8"?>
<p:tagLst xmlns:p="http://schemas.openxmlformats.org/presentationml/2006/main">
  <p:tag name="KSO_WM_DIAGRAM_VIRTUALLY_FRAME" val="{&quot;height&quot;:424.55,&quot;left&quot;:10.5,&quot;top&quot;:3.35,&quot;width&quot;:942.2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DIAGRAM_VIRTUALLY_FRAME" val="{&quot;height&quot;:279.35,&quot;left&quot;:30.7,&quot;top&quot;:202.2,&quot;width&quot;:822.4}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3.xml><?xml version="1.0" encoding="utf-8"?>
<p:tagLst xmlns:p="http://schemas.openxmlformats.org/presentationml/2006/main">
  <p:tag name="KSO_WM_DIAGRAM_VIRTUALLY_FRAME" val="{&quot;height&quot;:460.7,&quot;left&quot;:16.55,&quot;top&quot;:54.1,&quot;width&quot;:939.95}"/>
</p:tagLst>
</file>

<file path=ppt/tags/tag124.xml><?xml version="1.0" encoding="utf-8"?>
<p:tagLst xmlns:p="http://schemas.openxmlformats.org/presentationml/2006/main">
  <p:tag name="KSO_WM_DIAGRAM_VIRTUALLY_FRAME" val="{&quot;height&quot;:460.7,&quot;left&quot;:16.55,&quot;top&quot;:54.1,&quot;width&quot;:939.95}"/>
</p:tagLst>
</file>

<file path=ppt/tags/tag125.xml><?xml version="1.0" encoding="utf-8"?>
<p:tagLst xmlns:p="http://schemas.openxmlformats.org/presentationml/2006/main">
  <p:tag name="KSO_WM_DIAGRAM_VIRTUALLY_FRAME" val="{&quot;height&quot;:460.7,&quot;left&quot;:16.55,&quot;top&quot;:54.1,&quot;width&quot;:939.95}"/>
</p:tagLst>
</file>

<file path=ppt/tags/tag126.xml><?xml version="1.0" encoding="utf-8"?>
<p:tagLst xmlns:p="http://schemas.openxmlformats.org/presentationml/2006/main">
  <p:tag name="KSO_WM_DIAGRAM_VIRTUALLY_FRAME" val="{&quot;height&quot;:460.7,&quot;left&quot;:16.55,&quot;top&quot;:54.1,&quot;width&quot;:939.95}"/>
</p:tagLst>
</file>

<file path=ppt/tags/tag127.xml><?xml version="1.0" encoding="utf-8"?>
<p:tagLst xmlns:p="http://schemas.openxmlformats.org/presentationml/2006/main">
  <p:tag name="KSO_WM_DIAGRAM_VIRTUALLY_FRAME" val="{&quot;height&quot;:460.7,&quot;left&quot;:16.55,&quot;top&quot;:54.1,&quot;width&quot;:939.95}"/>
</p:tagLst>
</file>

<file path=ppt/tags/tag128.xml><?xml version="1.0" encoding="utf-8"?>
<p:tagLst xmlns:p="http://schemas.openxmlformats.org/presentationml/2006/main">
  <p:tag name="KSO_WM_DIAGRAM_VIRTUALLY_FRAME" val="{&quot;height&quot;:460.7,&quot;left&quot;:16.55,&quot;top&quot;:54.1,&quot;width&quot;:939.95}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DIAGRAM_VIRTUALLY_FRAME" val="{&quot;height&quot;:279.35,&quot;left&quot;:30.7,&quot;top&quot;:202.2,&quot;width&quot;:822.4}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4.xml><?xml version="1.0" encoding="utf-8"?>
<p:tagLst xmlns:p="http://schemas.openxmlformats.org/presentationml/2006/main">
  <p:tag name="KSO_WM_DIAGRAM_VIRTUALLY_FRAME" val="{&quot;height&quot;:404.95,&quot;left&quot;:9.3,&quot;top&quot;:44.45,&quot;width&quot;:950.75}"/>
</p:tagLst>
</file>

<file path=ppt/tags/tag135.xml><?xml version="1.0" encoding="utf-8"?>
<p:tagLst xmlns:p="http://schemas.openxmlformats.org/presentationml/2006/main">
  <p:tag name="KSO_WM_DIAGRAM_VIRTUALLY_FRAME" val="{&quot;height&quot;:404.95,&quot;left&quot;:9.3,&quot;top&quot;:44.45,&quot;width&quot;:950.75}"/>
</p:tagLst>
</file>

<file path=ppt/tags/tag136.xml><?xml version="1.0" encoding="utf-8"?>
<p:tagLst xmlns:p="http://schemas.openxmlformats.org/presentationml/2006/main">
  <p:tag name="KSO_WM_DIAGRAM_VIRTUALLY_FRAME" val="{&quot;height&quot;:404.95,&quot;left&quot;:9.3,&quot;top&quot;:44.45,&quot;width&quot;:950.75}"/>
</p:tagLst>
</file>

<file path=ppt/tags/tag137.xml><?xml version="1.0" encoding="utf-8"?>
<p:tagLst xmlns:p="http://schemas.openxmlformats.org/presentationml/2006/main">
  <p:tag name="KSO_WM_DIAGRAM_VIRTUALLY_FRAME" val="{&quot;height&quot;:404.95,&quot;left&quot;:9.3,&quot;top&quot;:44.45,&quot;width&quot;:950.75}"/>
</p:tagLst>
</file>

<file path=ppt/tags/tag138.xml><?xml version="1.0" encoding="utf-8"?>
<p:tagLst xmlns:p="http://schemas.openxmlformats.org/presentationml/2006/main">
  <p:tag name="KSO_WM_DIAGRAM_VIRTUALLY_FRAME" val="{&quot;height&quot;:404.95,&quot;left&quot;:9.3,&quot;top&quot;:44.45,&quot;width&quot;:950.75}"/>
</p:tagLst>
</file>

<file path=ppt/tags/tag139.xml><?xml version="1.0" encoding="utf-8"?>
<p:tagLst xmlns:p="http://schemas.openxmlformats.org/presentationml/2006/main">
  <p:tag name="KSO_WM_DIAGRAM_VIRTUALLY_FRAME" val="{&quot;height&quot;:404.95,&quot;left&quot;:9.3,&quot;top&quot;:44.45,&quot;width&quot;:950.75}"/>
</p:tagLst>
</file>

<file path=ppt/tags/tag14.xml><?xml version="1.0" encoding="utf-8"?>
<p:tagLst xmlns:p="http://schemas.openxmlformats.org/presentationml/2006/main">
  <p:tag name="KSO_WM_DIAGRAM_VIRTUALLY_FRAME" val="{&quot;height&quot;:279.35,&quot;left&quot;:30.7,&quot;top&quot;:202.2,&quot;width&quot;:822.4}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DIAGRAM_VIRTUALLY_FRAME" val="{&quot;height&quot;:279.35,&quot;left&quot;:30.7,&quot;top&quot;:202.2,&quot;width&quot;:822.4}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DIAGRAM_VIRTUALLY_FRAME" val="{&quot;height&quot;:258.95,&quot;left&quot;:34.5,&quot;top&quot;:112.7,&quot;width&quot;:943.3}"/>
</p:tagLst>
</file>

<file path=ppt/tags/tag28.xml><?xml version="1.0" encoding="utf-8"?>
<p:tagLst xmlns:p="http://schemas.openxmlformats.org/presentationml/2006/main">
  <p:tag name="KSO_WM_DIAGRAM_VIRTUALLY_FRAME" val="{&quot;height&quot;:258.95,&quot;left&quot;:34.5,&quot;top&quot;:112.7,&quot;width&quot;:943.3}"/>
</p:tagLst>
</file>

<file path=ppt/tags/tag29.xml><?xml version="1.0" encoding="utf-8"?>
<p:tagLst xmlns:p="http://schemas.openxmlformats.org/presentationml/2006/main">
  <p:tag name="KSO_WM_DIAGRAM_VIRTUALLY_FRAME" val="{&quot;height&quot;:258.95,&quot;left&quot;:34.5,&quot;top&quot;:112.7,&quot;width&quot;:943.3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258.95,&quot;left&quot;:34.5,&quot;top&quot;:112.7,&quot;width&quot;:943.3}"/>
</p:tagLst>
</file>

<file path=ppt/tags/tag31.xml><?xml version="1.0" encoding="utf-8"?>
<p:tagLst xmlns:p="http://schemas.openxmlformats.org/presentationml/2006/main">
  <p:tag name="KSO_WM_DIAGRAM_VIRTUALLY_FRAME" val="{&quot;height&quot;:258.95,&quot;left&quot;:34.5,&quot;top&quot;:112.7,&quot;width&quot;:943.3}"/>
</p:tagLst>
</file>

<file path=ppt/tags/tag32.xml><?xml version="1.0" encoding="utf-8"?>
<p:tagLst xmlns:p="http://schemas.openxmlformats.org/presentationml/2006/main">
  <p:tag name="KSO_WM_DIAGRAM_VIRTUALLY_FRAME" val="{&quot;height&quot;:258.95,&quot;left&quot;:34.5,&quot;top&quot;:112.7,&quot;width&quot;:943.3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DIAGRAM_VIRTUALLY_FRAME" val="{&quot;height&quot;:300.2,&quot;left&quot;:19.1,&quot;top&quot;:59.45,&quot;width&quot;:940.6}"/>
</p:tagLst>
</file>

<file path=ppt/tags/tag38.xml><?xml version="1.0" encoding="utf-8"?>
<p:tagLst xmlns:p="http://schemas.openxmlformats.org/presentationml/2006/main">
  <p:tag name="KSO_WM_DIAGRAM_VIRTUALLY_FRAME" val="{&quot;height&quot;:300.2,&quot;left&quot;:19.1,&quot;top&quot;:59.45,&quot;width&quot;:940.6}"/>
</p:tagLst>
</file>

<file path=ppt/tags/tag39.xml><?xml version="1.0" encoding="utf-8"?>
<p:tagLst xmlns:p="http://schemas.openxmlformats.org/presentationml/2006/main">
  <p:tag name="KSO_WM_DIAGRAM_VIRTUALLY_FRAME" val="{&quot;height&quot;:300.2,&quot;left&quot;:19.1,&quot;top&quot;:59.45,&quot;width&quot;:940.6}"/>
</p:tagLst>
</file>

<file path=ppt/tags/tag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0.xml><?xml version="1.0" encoding="utf-8"?>
<p:tagLst xmlns:p="http://schemas.openxmlformats.org/presentationml/2006/main">
  <p:tag name="KSO_WM_DIAGRAM_VIRTUALLY_FRAME" val="{&quot;height&quot;:300.2,&quot;left&quot;:19.1,&quot;top&quot;:59.45,&quot;width&quot;:940.6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DIAGRAM_VIRTUALLY_FRAME" val="{&quot;height&quot;:293.5,&quot;left&quot;:10.5,&quot;top&quot;:194.55,&quot;width&quot;:853.15}"/>
</p:tagLst>
</file>

<file path=ppt/tags/tag63.xml><?xml version="1.0" encoding="utf-8"?>
<p:tagLst xmlns:p="http://schemas.openxmlformats.org/presentationml/2006/main">
  <p:tag name="KSO_WM_DIAGRAM_VIRTUALLY_FRAME" val="{&quot;height&quot;:293.5,&quot;left&quot;:10.5,&quot;top&quot;:194.55,&quot;width&quot;:853.15}"/>
</p:tagLst>
</file>

<file path=ppt/tags/tag64.xml><?xml version="1.0" encoding="utf-8"?>
<p:tagLst xmlns:p="http://schemas.openxmlformats.org/presentationml/2006/main">
  <p:tag name="KSO_WM_DIAGRAM_VIRTUALLY_FRAME" val="{&quot;height&quot;:293.5,&quot;left&quot;:10.5,&quot;top&quot;:194.55,&quot;width&quot;:853.15}"/>
</p:tagLst>
</file>

<file path=ppt/tags/tag65.xml><?xml version="1.0" encoding="utf-8"?>
<p:tagLst xmlns:p="http://schemas.openxmlformats.org/presentationml/2006/main">
  <p:tag name="KSO_WM_DIAGRAM_VIRTUALLY_FRAME" val="{&quot;height&quot;:293.5,&quot;left&quot;:10.5,&quot;top&quot;:194.55,&quot;width&quot;:853.15}"/>
</p:tagLst>
</file>

<file path=ppt/tags/tag66.xml><?xml version="1.0" encoding="utf-8"?>
<p:tagLst xmlns:p="http://schemas.openxmlformats.org/presentationml/2006/main">
  <p:tag name="KSO_WM_DIAGRAM_VIRTUALLY_FRAME" val="{&quot;height&quot;:293.5,&quot;left&quot;:10.5,&quot;top&quot;:194.55,&quot;width&quot;:853.15}"/>
</p:tagLst>
</file>

<file path=ppt/tags/tag67.xml><?xml version="1.0" encoding="utf-8"?>
<p:tagLst xmlns:p="http://schemas.openxmlformats.org/presentationml/2006/main">
  <p:tag name="KSO_WM_DIAGRAM_VIRTUALLY_FRAME" val="{&quot;height&quot;:293.5,&quot;left&quot;:10.5,&quot;top&quot;:194.55,&quot;width&quot;:853.15}"/>
</p:tagLst>
</file>

<file path=ppt/tags/tag68.xml><?xml version="1.0" encoding="utf-8"?>
<p:tagLst xmlns:p="http://schemas.openxmlformats.org/presentationml/2006/main">
  <p:tag name="KSO_WM_DIAGRAM_VIRTUALLY_FRAME" val="{&quot;height&quot;:293.5,&quot;left&quot;:10.5,&quot;top&quot;:194.55,&quot;width&quot;:853.15}"/>
</p:tagLst>
</file>

<file path=ppt/tags/tag69.xml><?xml version="1.0" encoding="utf-8"?>
<p:tagLst xmlns:p="http://schemas.openxmlformats.org/presentationml/2006/main">
  <p:tag name="KSO_WM_DIAGRAM_VIRTUALLY_FRAME" val="{&quot;height&quot;:293.5,&quot;left&quot;:10.5,&quot;top&quot;:194.55,&quot;width&quot;:853.15}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DIAGRAM_VIRTUALLY_FRAME" val="{&quot;height&quot;:443.1,&quot;left&quot;:21.3,&quot;top&quot;:44.45,&quot;width&quot;:938.75}"/>
</p:tagLst>
</file>

<file path=ppt/tags/tag78.xml><?xml version="1.0" encoding="utf-8"?>
<p:tagLst xmlns:p="http://schemas.openxmlformats.org/presentationml/2006/main">
  <p:tag name="KSO_WM_DIAGRAM_VIRTUALLY_FRAME" val="{&quot;height&quot;:443.1,&quot;left&quot;:21.3,&quot;top&quot;:44.45,&quot;width&quot;:938.75}"/>
</p:tagLst>
</file>

<file path=ppt/tags/tag79.xml><?xml version="1.0" encoding="utf-8"?>
<p:tagLst xmlns:p="http://schemas.openxmlformats.org/presentationml/2006/main">
  <p:tag name="KSO_WM_DIAGRAM_VIRTUALLY_FRAME" val="{&quot;height&quot;:443.1,&quot;left&quot;:21.3,&quot;top&quot;:44.45,&quot;width&quot;:938.75}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DIAGRAM_VIRTUALLY_FRAME" val="{&quot;height&quot;:443.1,&quot;left&quot;:21.3,&quot;top&quot;:44.45,&quot;width&quot;:938.75}"/>
</p:tagLst>
</file>

<file path=ppt/tags/tag81.xml><?xml version="1.0" encoding="utf-8"?>
<p:tagLst xmlns:p="http://schemas.openxmlformats.org/presentationml/2006/main">
  <p:tag name="KSO_WM_DIAGRAM_VIRTUALLY_FRAME" val="{&quot;height&quot;:443.1,&quot;left&quot;:21.3,&quot;top&quot;:44.45,&quot;width&quot;:938.75}"/>
</p:tagLst>
</file>

<file path=ppt/tags/tag82.xml><?xml version="1.0" encoding="utf-8"?>
<p:tagLst xmlns:p="http://schemas.openxmlformats.org/presentationml/2006/main">
  <p:tag name="KSO_WM_DIAGRAM_VIRTUALLY_FRAME" val="{&quot;height&quot;:443.1,&quot;left&quot;:21.3,&quot;top&quot;:44.45,&quot;width&quot;:938.75}"/>
</p:tagLst>
</file>

<file path=ppt/tags/tag83.xml><?xml version="1.0" encoding="utf-8"?>
<p:tagLst xmlns:p="http://schemas.openxmlformats.org/presentationml/2006/main">
  <p:tag name="KSO_WM_DIAGRAM_VIRTUALLY_FRAME" val="{&quot;height&quot;:443.1,&quot;left&quot;:21.3,&quot;top&quot;:44.45,&quot;width&quot;:938.75}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DIAGRAM_VIRTUALLY_FRAME" val="{&quot;height&quot;:452.7,&quot;left&quot;:10.5,&quot;top&quot;:52.05,&quot;width&quot;:939.95}"/>
</p:tagLst>
</file>

<file path=ppt/tags/tag87.xml><?xml version="1.0" encoding="utf-8"?>
<p:tagLst xmlns:p="http://schemas.openxmlformats.org/presentationml/2006/main">
  <p:tag name="KSO_WM_DIAGRAM_VIRTUALLY_FRAME" val="{&quot;height&quot;:452.7,&quot;left&quot;:10.5,&quot;top&quot;:52.05,&quot;width&quot;:939.95}"/>
</p:tagLst>
</file>

<file path=ppt/tags/tag88.xml><?xml version="1.0" encoding="utf-8"?>
<p:tagLst xmlns:p="http://schemas.openxmlformats.org/presentationml/2006/main">
  <p:tag name="KSO_WM_DIAGRAM_VIRTUALLY_FRAME" val="{&quot;height&quot;:452.7,&quot;left&quot;:10.5,&quot;top&quot;:52.05,&quot;width&quot;:939.95}"/>
</p:tagLst>
</file>

<file path=ppt/tags/tag89.xml><?xml version="1.0" encoding="utf-8"?>
<p:tagLst xmlns:p="http://schemas.openxmlformats.org/presentationml/2006/main">
  <p:tag name="KSO_WM_DIAGRAM_VIRTUALLY_FRAME" val="{&quot;height&quot;:452.7,&quot;left&quot;:10.5,&quot;top&quot;:52.05,&quot;width&quot;:939.95}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DIAGRAM_VIRTUALLY_FRAME" val="{&quot;height&quot;:452.7,&quot;left&quot;:10.5,&quot;top&quot;:52.05,&quot;width&quot;:939.95}"/>
</p:tagLst>
</file>

<file path=ppt/tags/tag91.xml><?xml version="1.0" encoding="utf-8"?>
<p:tagLst xmlns:p="http://schemas.openxmlformats.org/presentationml/2006/main">
  <p:tag name="KSO_WM_DIAGRAM_VIRTUALLY_FRAME" val="{&quot;height&quot;:452.7,&quot;left&quot;:10.5,&quot;top&quot;:52.05,&quot;width&quot;:939.95}"/>
</p:tagLst>
</file>

<file path=ppt/tags/tag92.xml><?xml version="1.0" encoding="utf-8"?>
<p:tagLst xmlns:p="http://schemas.openxmlformats.org/presentationml/2006/main">
  <p:tag name="KSO_WM_DIAGRAM_VIRTUALLY_FRAME" val="{&quot;height&quot;:452.7,&quot;left&quot;:10.5,&quot;top&quot;:52.05,&quot;width&quot;:939.95}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第一PPT，www.1ppt.com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正圆-45W"/>
        <a:ea typeface="汉仪正圆-45W"/>
        <a:cs typeface="Arial"/>
      </a:majorFont>
      <a:minorFont>
        <a:latin typeface="汉仪正圆-45W"/>
        <a:ea typeface="汉仪正圆-45W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汉仪正圆-4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正圆-45W"/>
        <a:ea typeface="汉仪正圆-45W"/>
        <a:cs typeface="Arial"/>
        <a:font script="Jpan" typeface="ＭＳ Ｐゴシック"/>
        <a:font script="Hang" typeface="맑은 고딕"/>
        <a:font script="Hans" typeface="汉仪正圆-45W"/>
        <a:font script="Hant" typeface="新細明體"/>
        <a:font script="Arab" typeface="汉仪正圆-45W"/>
        <a:font script="Hebr" typeface="汉仪正圆-4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正圆-4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汉仪正圆-4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正圆-45W"/>
        <a:ea typeface="汉仪正圆-45W"/>
        <a:cs typeface="Arial"/>
        <a:font script="Jpan" typeface="ＭＳ Ｐゴシック"/>
        <a:font script="Hang" typeface="맑은 고딕"/>
        <a:font script="Hans" typeface="汉仪正圆-45W"/>
        <a:font script="Hant" typeface="新細明體"/>
        <a:font script="Arab" typeface="汉仪正圆-45W"/>
        <a:font script="Hebr" typeface="汉仪正圆-4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正圆-4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31956</Words>
  <Application>WPS 演示</Application>
  <PresentationFormat>自定义</PresentationFormat>
  <Paragraphs>1314</Paragraphs>
  <Slides>78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78</vt:i4>
      </vt:variant>
    </vt:vector>
  </HeadingPairs>
  <TitlesOfParts>
    <vt:vector size="99" baseType="lpstr">
      <vt:lpstr>Arial</vt:lpstr>
      <vt:lpstr>宋体</vt:lpstr>
      <vt:lpstr>Wingdings</vt:lpstr>
      <vt:lpstr>Wingdings</vt:lpstr>
      <vt:lpstr>微软雅黑</vt:lpstr>
      <vt:lpstr>汉仪正圆-45W</vt:lpstr>
      <vt:lpstr>华文中宋</vt:lpstr>
      <vt:lpstr>汉仪文黑-55简</vt:lpstr>
      <vt:lpstr>Calibri</vt:lpstr>
      <vt:lpstr>新宋体</vt:lpstr>
      <vt:lpstr>Times New Roman</vt:lpstr>
      <vt:lpstr>汉仪文黑-55简</vt:lpstr>
      <vt:lpstr>华文宋体</vt:lpstr>
      <vt:lpstr>Arial Unicode MS</vt:lpstr>
      <vt:lpstr>Times New Roman</vt:lpstr>
      <vt:lpstr>HelveticaNeue</vt:lpstr>
      <vt:lpstr>华文新魏</vt:lpstr>
      <vt:lpstr>Segoe Print</vt:lpstr>
      <vt:lpstr>黑体</vt:lpstr>
      <vt:lpstr>第一PPT，www.1ppt.com</vt:lpstr>
      <vt:lpstr>第一PPT，www.1ppt.com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教师主题</dc:title>
  <dc:creator>第一PPT</dc:creator>
  <cp:keywords>www.1ppt.com</cp:keywords>
  <dc:description>www.1ppt.com</dc:description>
  <cp:lastModifiedBy>Administrator</cp:lastModifiedBy>
  <cp:revision>289</cp:revision>
  <dcterms:created xsi:type="dcterms:W3CDTF">2019-06-19T02:08:00Z</dcterms:created>
  <dcterms:modified xsi:type="dcterms:W3CDTF">2026-02-10T05:44:14Z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86C28CD8162445B693C448E0C4C66139</vt:lpwstr>
  </property>
  <property fmtid="{D5CDD505-2E9C-101B-9397-08002B2CF9AE}" pid="3" name="KSOProductBuildVer">
    <vt:lpwstr>2052-11.8.2.7978</vt:lpwstr>
  </property>
  <property fmtid="{D5CDD505-2E9C-101B-9397-08002B2CF9AE}" pid="4" name="KSOTemplateUUID">
    <vt:lpwstr>v1.0_mb_sEkb61LBcTeWbAQWDxA4uQ==</vt:lpwstr>
  </property>
</Properties>
</file>