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6"/>
  </p:notesMasterIdLst>
  <p:sldIdLst>
    <p:sldId id="413" r:id="rId4"/>
    <p:sldId id="260" r:id="rId5"/>
    <p:sldId id="29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61" r:id="rId21"/>
    <p:sldId id="308" r:id="rId22"/>
    <p:sldId id="309" r:id="rId23"/>
    <p:sldId id="310" r:id="rId24"/>
    <p:sldId id="311" r:id="rId25"/>
    <p:sldId id="312" r:id="rId26"/>
    <p:sldId id="313" r:id="rId27"/>
    <p:sldId id="362" r:id="rId28"/>
    <p:sldId id="314" r:id="rId29"/>
    <p:sldId id="315" r:id="rId30"/>
    <p:sldId id="316" r:id="rId31"/>
    <p:sldId id="319" r:id="rId32"/>
    <p:sldId id="363" r:id="rId33"/>
    <p:sldId id="320" r:id="rId34"/>
    <p:sldId id="321" r:id="rId35"/>
    <p:sldId id="322" r:id="rId36"/>
    <p:sldId id="323" r:id="rId37"/>
    <p:sldId id="324" r:id="rId38"/>
    <p:sldId id="360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57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293" r:id="rId7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730"/>
    <a:srgbClr val="F9E725"/>
    <a:srgbClr val="934500"/>
    <a:srgbClr val="FCA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082" y="126"/>
      </p:cViewPr>
      <p:guideLst>
        <p:guide orient="horz" pos="2144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155C-7C28-47E0-81CD-EDADED5CE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262B-4727-4BEC-9509-78BA71079D3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953F-A77C-43FD-B69E-4E78ACFDAA1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A191-F17C-41D2-8736-822C575BCC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A87-BC04-448A-9FD3-25F2EA8E696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CDF2-DA94-4DEF-8FC5-0FC9D935B3D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F777-440F-4DCA-98F1-289805FBE49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1C31-D3D2-433A-931A-E026C8FBCD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59BC-02AC-4A9A-B802-D7E0837E36B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B7C3-2CE9-4D43-A5D4-F7977B9D7E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0008-1C21-4491-A107-B124E346DB5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96F4-3041-4191-9489-1BA687B6A4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30B5-D8DD-480D-88BA-9400D8BC541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46AC-4CE9-4AF2-88C1-C1DD23EAAB9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737B-A742-4B0C-A2FB-371E23D603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A9C-4869-4BFF-BA56-655BB8E59C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E555-0F36-4353-B1BD-7F0B117E2C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A9C-4869-4BFF-BA56-655BB8E59C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E555-0F36-4353-B1BD-7F0B117E2C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47C6-B8DF-4E8D-BC62-45B82942924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2855-350A-4030-B5B2-615D325420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C33B-9361-4D60-82D3-44F9392561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F748-E175-475E-9BD6-7FA17C5B75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4608-1AAB-4061-BE27-2C7229D4CD0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5A83-4524-45C0-865B-C7956B76449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B7C5D7-3E27-4F5D-88B1-3AA59CDFDA5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25DC9A-0644-44F1-8C86-2596F23968A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4" Type="http://schemas.openxmlformats.org/officeDocument/2006/relationships/notesSlide" Target="../notesSlides/notesSlide10.xml"/><Relationship Id="rId33" Type="http://schemas.openxmlformats.org/officeDocument/2006/relationships/slideLayout" Target="../slideLayouts/slideLayout19.xml"/><Relationship Id="rId32" Type="http://schemas.openxmlformats.org/officeDocument/2006/relationships/tags" Target="../tags/tag98.xml"/><Relationship Id="rId31" Type="http://schemas.openxmlformats.org/officeDocument/2006/relationships/image" Target="../media/image18.png"/><Relationship Id="rId30" Type="http://schemas.openxmlformats.org/officeDocument/2006/relationships/tags" Target="../tags/tag97.xml"/><Relationship Id="rId3" Type="http://schemas.openxmlformats.org/officeDocument/2006/relationships/tags" Target="../tags/tag73.xml"/><Relationship Id="rId29" Type="http://schemas.openxmlformats.org/officeDocument/2006/relationships/tags" Target="../tags/tag96.xml"/><Relationship Id="rId28" Type="http://schemas.openxmlformats.org/officeDocument/2006/relationships/tags" Target="../tags/tag95.xml"/><Relationship Id="rId27" Type="http://schemas.openxmlformats.org/officeDocument/2006/relationships/tags" Target="../tags/tag94.xml"/><Relationship Id="rId26" Type="http://schemas.openxmlformats.org/officeDocument/2006/relationships/tags" Target="../tags/tag93.xml"/><Relationship Id="rId25" Type="http://schemas.openxmlformats.org/officeDocument/2006/relationships/tags" Target="../tags/tag92.xml"/><Relationship Id="rId24" Type="http://schemas.openxmlformats.org/officeDocument/2006/relationships/tags" Target="../tags/tag91.xml"/><Relationship Id="rId23" Type="http://schemas.openxmlformats.org/officeDocument/2006/relationships/tags" Target="../tags/tag90.xml"/><Relationship Id="rId22" Type="http://schemas.openxmlformats.org/officeDocument/2006/relationships/tags" Target="../tags/tag89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tags" Target="../tags/tag72.xml"/><Relationship Id="rId19" Type="http://schemas.openxmlformats.org/officeDocument/2006/relationships/tags" Target="../tags/tag86.xml"/><Relationship Id="rId18" Type="http://schemas.openxmlformats.org/officeDocument/2006/relationships/image" Target="../media/image7.png"/><Relationship Id="rId17" Type="http://schemas.openxmlformats.org/officeDocument/2006/relationships/tags" Target="../tags/tag85.xml"/><Relationship Id="rId16" Type="http://schemas.openxmlformats.org/officeDocument/2006/relationships/image" Target="../media/image6.png"/><Relationship Id="rId15" Type="http://schemas.openxmlformats.org/officeDocument/2006/relationships/tags" Target="../tags/tag84.xml"/><Relationship Id="rId14" Type="http://schemas.openxmlformats.org/officeDocument/2006/relationships/image" Target="../media/image5.png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99.xml"/><Relationship Id="rId4" Type="http://schemas.openxmlformats.org/officeDocument/2006/relationships/image" Target="../media/image1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00.xml"/><Relationship Id="rId4" Type="http://schemas.openxmlformats.org/officeDocument/2006/relationships/image" Target="../media/image2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4" Type="http://schemas.openxmlformats.org/officeDocument/2006/relationships/notesSlide" Target="../notesSlides/notesSlide13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118.xml"/><Relationship Id="rId21" Type="http://schemas.openxmlformats.org/officeDocument/2006/relationships/image" Target="../media/image21.png"/><Relationship Id="rId20" Type="http://schemas.openxmlformats.org/officeDocument/2006/relationships/tags" Target="../tags/tag117.xml"/><Relationship Id="rId2" Type="http://schemas.openxmlformats.org/officeDocument/2006/relationships/tags" Target="../tags/tag102.xml"/><Relationship Id="rId19" Type="http://schemas.openxmlformats.org/officeDocument/2006/relationships/tags" Target="../tags/tag116.xml"/><Relationship Id="rId18" Type="http://schemas.openxmlformats.org/officeDocument/2006/relationships/tags" Target="../tags/tag115.xml"/><Relationship Id="rId17" Type="http://schemas.openxmlformats.org/officeDocument/2006/relationships/tags" Target="../tags/tag114.xml"/><Relationship Id="rId16" Type="http://schemas.openxmlformats.org/officeDocument/2006/relationships/tags" Target="../tags/tag113.xml"/><Relationship Id="rId15" Type="http://schemas.openxmlformats.org/officeDocument/2006/relationships/tags" Target="../tags/tag112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7" Type="http://schemas.openxmlformats.org/officeDocument/2006/relationships/notesSlide" Target="../notesSlides/notesSlide14.xml"/><Relationship Id="rId26" Type="http://schemas.openxmlformats.org/officeDocument/2006/relationships/slideLayout" Target="../slideLayouts/slideLayout19.xml"/><Relationship Id="rId25" Type="http://schemas.openxmlformats.org/officeDocument/2006/relationships/tags" Target="../tags/tag139.xml"/><Relationship Id="rId24" Type="http://schemas.openxmlformats.org/officeDocument/2006/relationships/image" Target="../media/image22.png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tags" Target="../tags/tag120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19.xml"/><Relationship Id="rId16" Type="http://schemas.openxmlformats.org/officeDocument/2006/relationships/tags" Target="../tags/tag151.xml"/><Relationship Id="rId15" Type="http://schemas.openxmlformats.org/officeDocument/2006/relationships/image" Target="../media/image23.png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2.xml"/><Relationship Id="rId4" Type="http://schemas.openxmlformats.org/officeDocument/2006/relationships/image" Target="../media/image2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3.xml"/><Relationship Id="rId4" Type="http://schemas.openxmlformats.org/officeDocument/2006/relationships/image" Target="../media/image2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4.xml"/><Relationship Id="rId4" Type="http://schemas.openxmlformats.org/officeDocument/2006/relationships/image" Target="../media/image26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9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5.xml"/><Relationship Id="rId4" Type="http://schemas.openxmlformats.org/officeDocument/2006/relationships/image" Target="../media/image2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6.xml"/><Relationship Id="rId4" Type="http://schemas.openxmlformats.org/officeDocument/2006/relationships/image" Target="../media/image2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7.xml"/><Relationship Id="rId4" Type="http://schemas.openxmlformats.org/officeDocument/2006/relationships/image" Target="../media/image2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8.xml"/><Relationship Id="rId4" Type="http://schemas.openxmlformats.org/officeDocument/2006/relationships/image" Target="../media/image3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59.xml"/><Relationship Id="rId4" Type="http://schemas.openxmlformats.org/officeDocument/2006/relationships/image" Target="../media/image3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60.xml"/><Relationship Id="rId4" Type="http://schemas.openxmlformats.org/officeDocument/2006/relationships/image" Target="../media/image3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61.xml"/><Relationship Id="rId4" Type="http://schemas.openxmlformats.org/officeDocument/2006/relationships/image" Target="../media/image3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62.xml"/><Relationship Id="rId4" Type="http://schemas.openxmlformats.org/officeDocument/2006/relationships/image" Target="../media/image3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63.xml"/><Relationship Id="rId4" Type="http://schemas.openxmlformats.org/officeDocument/2006/relationships/image" Target="../media/image3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64.xml"/><Relationship Id="rId4" Type="http://schemas.openxmlformats.org/officeDocument/2006/relationships/image" Target="../media/image36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7" Type="http://schemas.openxmlformats.org/officeDocument/2006/relationships/notesSlide" Target="../notesSlides/notesSlide29.xml"/><Relationship Id="rId26" Type="http://schemas.openxmlformats.org/officeDocument/2006/relationships/slideLayout" Target="../slideLayouts/slideLayout19.xml"/><Relationship Id="rId25" Type="http://schemas.openxmlformats.org/officeDocument/2006/relationships/tags" Target="../tags/tag185.xml"/><Relationship Id="rId24" Type="http://schemas.openxmlformats.org/officeDocument/2006/relationships/image" Target="../media/image37.png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6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9" Type="http://schemas.openxmlformats.org/officeDocument/2006/relationships/notesSlide" Target="../notesSlides/notesSlide30.xml"/><Relationship Id="rId28" Type="http://schemas.openxmlformats.org/officeDocument/2006/relationships/slideLayout" Target="../slideLayouts/slideLayout19.xml"/><Relationship Id="rId27" Type="http://schemas.openxmlformats.org/officeDocument/2006/relationships/tags" Target="../tags/tag206.xml"/><Relationship Id="rId26" Type="http://schemas.openxmlformats.org/officeDocument/2006/relationships/image" Target="../media/image38.png"/><Relationship Id="rId25" Type="http://schemas.openxmlformats.org/officeDocument/2006/relationships/tags" Target="../tags/tag205.xml"/><Relationship Id="rId24" Type="http://schemas.microsoft.com/office/2007/relationships/media" Target="../media/media1.mp4"/><Relationship Id="rId23" Type="http://schemas.openxmlformats.org/officeDocument/2006/relationships/video" Target="../media/media1.mp4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tags" Target="../tags/tag187.xml"/><Relationship Id="rId19" Type="http://schemas.openxmlformats.org/officeDocument/2006/relationships/tags" Target="../tags/tag201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07.xml"/><Relationship Id="rId4" Type="http://schemas.openxmlformats.org/officeDocument/2006/relationships/image" Target="../media/image3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5" Type="http://schemas.openxmlformats.org/officeDocument/2006/relationships/notesSlide" Target="../notesSlides/notesSlide32.xml"/><Relationship Id="rId34" Type="http://schemas.openxmlformats.org/officeDocument/2006/relationships/slideLayout" Target="../slideLayouts/slideLayout19.xml"/><Relationship Id="rId33" Type="http://schemas.openxmlformats.org/officeDocument/2006/relationships/tags" Target="../tags/tag236.xml"/><Relationship Id="rId32" Type="http://schemas.openxmlformats.org/officeDocument/2006/relationships/image" Target="../media/image40.png"/><Relationship Id="rId31" Type="http://schemas.openxmlformats.org/officeDocument/2006/relationships/tags" Target="../tags/tag235.xml"/><Relationship Id="rId30" Type="http://schemas.openxmlformats.org/officeDocument/2006/relationships/tags" Target="../tags/tag234.xml"/><Relationship Id="rId3" Type="http://schemas.openxmlformats.org/officeDocument/2006/relationships/tags" Target="../tags/tag210.xml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tags" Target="../tags/tag224.xml"/><Relationship Id="rId2" Type="http://schemas.openxmlformats.org/officeDocument/2006/relationships/tags" Target="../tags/tag209.xml"/><Relationship Id="rId19" Type="http://schemas.openxmlformats.org/officeDocument/2006/relationships/tags" Target="../tags/tag223.xml"/><Relationship Id="rId18" Type="http://schemas.openxmlformats.org/officeDocument/2006/relationships/image" Target="../media/image7.png"/><Relationship Id="rId17" Type="http://schemas.openxmlformats.org/officeDocument/2006/relationships/tags" Target="../tags/tag222.xml"/><Relationship Id="rId16" Type="http://schemas.openxmlformats.org/officeDocument/2006/relationships/image" Target="../media/image6.png"/><Relationship Id="rId15" Type="http://schemas.openxmlformats.org/officeDocument/2006/relationships/tags" Target="../tags/tag221.xml"/><Relationship Id="rId14" Type="http://schemas.openxmlformats.org/officeDocument/2006/relationships/image" Target="../media/image5.png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7.xml"/><Relationship Id="rId4" Type="http://schemas.openxmlformats.org/officeDocument/2006/relationships/image" Target="../media/image4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8.xml"/><Relationship Id="rId4" Type="http://schemas.openxmlformats.org/officeDocument/2006/relationships/image" Target="../media/image4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39.xml"/><Relationship Id="rId4" Type="http://schemas.openxmlformats.org/officeDocument/2006/relationships/image" Target="../media/image4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40.xml"/><Relationship Id="rId4" Type="http://schemas.openxmlformats.org/officeDocument/2006/relationships/image" Target="../media/image4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6" Type="http://schemas.openxmlformats.org/officeDocument/2006/relationships/notesSlide" Target="../notesSlides/notesSlide37.xml"/><Relationship Id="rId25" Type="http://schemas.openxmlformats.org/officeDocument/2006/relationships/slideLayout" Target="../slideLayouts/slideLayout19.xml"/><Relationship Id="rId24" Type="http://schemas.openxmlformats.org/officeDocument/2006/relationships/tags" Target="../tags/tag260.xml"/><Relationship Id="rId23" Type="http://schemas.openxmlformats.org/officeDocument/2006/relationships/image" Target="../media/image45.png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tags" Target="../tags/tag242.xml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1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4" Type="http://schemas.openxmlformats.org/officeDocument/2006/relationships/notesSlide" Target="../notesSlides/notesSlide38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278.xml"/><Relationship Id="rId21" Type="http://schemas.openxmlformats.org/officeDocument/2006/relationships/image" Target="../media/image46.png"/><Relationship Id="rId20" Type="http://schemas.openxmlformats.org/officeDocument/2006/relationships/tags" Target="../tags/tag277.xml"/><Relationship Id="rId2" Type="http://schemas.openxmlformats.org/officeDocument/2006/relationships/tags" Target="../tags/tag262.xml"/><Relationship Id="rId19" Type="http://schemas.openxmlformats.org/officeDocument/2006/relationships/tags" Target="../tags/tag276.xml"/><Relationship Id="rId18" Type="http://schemas.openxmlformats.org/officeDocument/2006/relationships/tags" Target="../tags/tag275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tags" Target="../tags/tag2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9.xml"/><Relationship Id="rId6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5" Type="http://schemas.openxmlformats.org/officeDocument/2006/relationships/notesSlide" Target="../notesSlides/notesSlide39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296.xml"/><Relationship Id="rId22" Type="http://schemas.openxmlformats.org/officeDocument/2006/relationships/image" Target="../media/image48.png"/><Relationship Id="rId21" Type="http://schemas.openxmlformats.org/officeDocument/2006/relationships/image" Target="../media/image47.png"/><Relationship Id="rId20" Type="http://schemas.openxmlformats.org/officeDocument/2006/relationships/tags" Target="../tags/tag295.xml"/><Relationship Id="rId2" Type="http://schemas.openxmlformats.org/officeDocument/2006/relationships/tags" Target="../tags/tag280.xml"/><Relationship Id="rId19" Type="http://schemas.openxmlformats.org/officeDocument/2006/relationships/tags" Target="../tags/tag294.xml"/><Relationship Id="rId18" Type="http://schemas.openxmlformats.org/officeDocument/2006/relationships/tags" Target="../tags/tag293.xml"/><Relationship Id="rId17" Type="http://schemas.openxmlformats.org/officeDocument/2006/relationships/tags" Target="../tags/tag292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97.xml"/><Relationship Id="rId4" Type="http://schemas.openxmlformats.org/officeDocument/2006/relationships/image" Target="../media/image4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98.xml"/><Relationship Id="rId4" Type="http://schemas.openxmlformats.org/officeDocument/2006/relationships/image" Target="../media/image5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99.xml"/><Relationship Id="rId4" Type="http://schemas.openxmlformats.org/officeDocument/2006/relationships/image" Target="../media/image5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00.xml"/><Relationship Id="rId4" Type="http://schemas.openxmlformats.org/officeDocument/2006/relationships/image" Target="../media/image5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01.xml"/><Relationship Id="rId4" Type="http://schemas.openxmlformats.org/officeDocument/2006/relationships/image" Target="../media/image5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02.xml"/><Relationship Id="rId4" Type="http://schemas.openxmlformats.org/officeDocument/2006/relationships/image" Target="../media/image5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4" Type="http://schemas.openxmlformats.org/officeDocument/2006/relationships/notesSlide" Target="../notesSlides/notesSlide46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320.xml"/><Relationship Id="rId21" Type="http://schemas.openxmlformats.org/officeDocument/2006/relationships/image" Target="../media/image55.GIF"/><Relationship Id="rId20" Type="http://schemas.openxmlformats.org/officeDocument/2006/relationships/tags" Target="../tags/tag319.xml"/><Relationship Id="rId2" Type="http://schemas.openxmlformats.org/officeDocument/2006/relationships/tags" Target="../tags/tag304.xml"/><Relationship Id="rId19" Type="http://schemas.openxmlformats.org/officeDocument/2006/relationships/tags" Target="../tags/tag318.xml"/><Relationship Id="rId18" Type="http://schemas.openxmlformats.org/officeDocument/2006/relationships/tags" Target="../tags/tag317.xml"/><Relationship Id="rId17" Type="http://schemas.openxmlformats.org/officeDocument/2006/relationships/tags" Target="../tags/tag316.xml"/><Relationship Id="rId16" Type="http://schemas.openxmlformats.org/officeDocument/2006/relationships/tags" Target="../tags/tag315.xml"/><Relationship Id="rId15" Type="http://schemas.openxmlformats.org/officeDocument/2006/relationships/tags" Target="../tags/tag314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3.xml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7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1.xml"/><Relationship Id="rId4" Type="http://schemas.openxmlformats.org/officeDocument/2006/relationships/image" Target="../media/image56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2.xml"/><Relationship Id="rId4" Type="http://schemas.openxmlformats.org/officeDocument/2006/relationships/image" Target="../media/image5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23.xml"/><Relationship Id="rId21" Type="http://schemas.openxmlformats.org/officeDocument/2006/relationships/image" Target="../media/image11.png"/><Relationship Id="rId20" Type="http://schemas.openxmlformats.org/officeDocument/2006/relationships/tags" Target="../tags/tag22.xml"/><Relationship Id="rId2" Type="http://schemas.openxmlformats.org/officeDocument/2006/relationships/tags" Target="../tags/tag7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3.xml"/><Relationship Id="rId4" Type="http://schemas.openxmlformats.org/officeDocument/2006/relationships/image" Target="../media/image5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332.xml"/><Relationship Id="rId8" Type="http://schemas.openxmlformats.org/officeDocument/2006/relationships/tags" Target="../tags/tag331.xml"/><Relationship Id="rId7" Type="http://schemas.openxmlformats.org/officeDocument/2006/relationships/tags" Target="../tags/tag330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4" Type="http://schemas.openxmlformats.org/officeDocument/2006/relationships/notesSlide" Target="../notesSlides/notesSlide50.xml"/><Relationship Id="rId33" Type="http://schemas.openxmlformats.org/officeDocument/2006/relationships/slideLayout" Target="../slideLayouts/slideLayout19.xml"/><Relationship Id="rId32" Type="http://schemas.openxmlformats.org/officeDocument/2006/relationships/tags" Target="../tags/tag351.xml"/><Relationship Id="rId31" Type="http://schemas.openxmlformats.org/officeDocument/2006/relationships/image" Target="../media/image59.png"/><Relationship Id="rId30" Type="http://schemas.openxmlformats.org/officeDocument/2006/relationships/tags" Target="../tags/tag350.xml"/><Relationship Id="rId3" Type="http://schemas.openxmlformats.org/officeDocument/2006/relationships/tags" Target="../tags/tag326.xml"/><Relationship Id="rId29" Type="http://schemas.openxmlformats.org/officeDocument/2006/relationships/tags" Target="../tags/tag349.xml"/><Relationship Id="rId28" Type="http://schemas.openxmlformats.org/officeDocument/2006/relationships/tags" Target="../tags/tag348.xml"/><Relationship Id="rId27" Type="http://schemas.openxmlformats.org/officeDocument/2006/relationships/tags" Target="../tags/tag347.xml"/><Relationship Id="rId26" Type="http://schemas.openxmlformats.org/officeDocument/2006/relationships/tags" Target="../tags/tag346.xml"/><Relationship Id="rId25" Type="http://schemas.openxmlformats.org/officeDocument/2006/relationships/tags" Target="../tags/tag345.xml"/><Relationship Id="rId24" Type="http://schemas.openxmlformats.org/officeDocument/2006/relationships/tags" Target="../tags/tag344.xml"/><Relationship Id="rId23" Type="http://schemas.openxmlformats.org/officeDocument/2006/relationships/tags" Target="../tags/tag343.xml"/><Relationship Id="rId22" Type="http://schemas.openxmlformats.org/officeDocument/2006/relationships/tags" Target="../tags/tag342.xml"/><Relationship Id="rId21" Type="http://schemas.openxmlformats.org/officeDocument/2006/relationships/tags" Target="../tags/tag341.xml"/><Relationship Id="rId20" Type="http://schemas.openxmlformats.org/officeDocument/2006/relationships/tags" Target="../tags/tag340.xml"/><Relationship Id="rId2" Type="http://schemas.openxmlformats.org/officeDocument/2006/relationships/tags" Target="../tags/tag325.xml"/><Relationship Id="rId19" Type="http://schemas.openxmlformats.org/officeDocument/2006/relationships/tags" Target="../tags/tag339.xml"/><Relationship Id="rId18" Type="http://schemas.openxmlformats.org/officeDocument/2006/relationships/image" Target="../media/image7.png"/><Relationship Id="rId17" Type="http://schemas.openxmlformats.org/officeDocument/2006/relationships/tags" Target="../tags/tag338.xml"/><Relationship Id="rId16" Type="http://schemas.openxmlformats.org/officeDocument/2006/relationships/image" Target="../media/image6.png"/><Relationship Id="rId15" Type="http://schemas.openxmlformats.org/officeDocument/2006/relationships/tags" Target="../tags/tag337.xml"/><Relationship Id="rId14" Type="http://schemas.openxmlformats.org/officeDocument/2006/relationships/image" Target="../media/image5.png"/><Relationship Id="rId13" Type="http://schemas.openxmlformats.org/officeDocument/2006/relationships/tags" Target="../tags/tag336.xml"/><Relationship Id="rId12" Type="http://schemas.openxmlformats.org/officeDocument/2006/relationships/tags" Target="../tags/tag335.xml"/><Relationship Id="rId11" Type="http://schemas.openxmlformats.org/officeDocument/2006/relationships/tags" Target="../tags/tag334.xml"/><Relationship Id="rId10" Type="http://schemas.openxmlformats.org/officeDocument/2006/relationships/tags" Target="../tags/tag333.xml"/><Relationship Id="rId1" Type="http://schemas.openxmlformats.org/officeDocument/2006/relationships/tags" Target="../tags/tag324.xml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1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2.xml"/><Relationship Id="rId4" Type="http://schemas.openxmlformats.org/officeDocument/2006/relationships/image" Target="../media/image6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3.xml"/><Relationship Id="rId4" Type="http://schemas.openxmlformats.org/officeDocument/2006/relationships/image" Target="../media/image6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4.xml"/><Relationship Id="rId4" Type="http://schemas.openxmlformats.org/officeDocument/2006/relationships/image" Target="../media/image6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5.xml"/><Relationship Id="rId4" Type="http://schemas.openxmlformats.org/officeDocument/2006/relationships/image" Target="../media/image6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6.xml"/><Relationship Id="rId4" Type="http://schemas.openxmlformats.org/officeDocument/2006/relationships/image" Target="../media/image6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57.xml"/><Relationship Id="rId4" Type="http://schemas.openxmlformats.org/officeDocument/2006/relationships/image" Target="../media/image6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0" Type="http://schemas.openxmlformats.org/officeDocument/2006/relationships/notesSlide" Target="../notesSlides/notesSlide57.xml"/><Relationship Id="rId3" Type="http://schemas.openxmlformats.org/officeDocument/2006/relationships/tags" Target="../tags/tag360.xml"/><Relationship Id="rId29" Type="http://schemas.openxmlformats.org/officeDocument/2006/relationships/slideLayout" Target="../slideLayouts/slideLayout19.xml"/><Relationship Id="rId28" Type="http://schemas.openxmlformats.org/officeDocument/2006/relationships/tags" Target="../tags/tag381.xml"/><Relationship Id="rId27" Type="http://schemas.openxmlformats.org/officeDocument/2006/relationships/image" Target="../media/image66.png"/><Relationship Id="rId26" Type="http://schemas.openxmlformats.org/officeDocument/2006/relationships/tags" Target="../tags/tag380.xml"/><Relationship Id="rId25" Type="http://schemas.openxmlformats.org/officeDocument/2006/relationships/tags" Target="../tags/tag379.xml"/><Relationship Id="rId24" Type="http://schemas.openxmlformats.org/officeDocument/2006/relationships/tags" Target="../tags/tag378.xml"/><Relationship Id="rId23" Type="http://schemas.openxmlformats.org/officeDocument/2006/relationships/tags" Target="../tags/tag377.xml"/><Relationship Id="rId22" Type="http://schemas.openxmlformats.org/officeDocument/2006/relationships/tags" Target="../tags/tag376.xml"/><Relationship Id="rId21" Type="http://schemas.openxmlformats.org/officeDocument/2006/relationships/tags" Target="../tags/tag375.xml"/><Relationship Id="rId20" Type="http://schemas.openxmlformats.org/officeDocument/2006/relationships/tags" Target="../tags/tag374.xml"/><Relationship Id="rId2" Type="http://schemas.openxmlformats.org/officeDocument/2006/relationships/tags" Target="../tags/tag359.xml"/><Relationship Id="rId19" Type="http://schemas.openxmlformats.org/officeDocument/2006/relationships/tags" Target="../tags/tag373.xml"/><Relationship Id="rId18" Type="http://schemas.openxmlformats.org/officeDocument/2006/relationships/tags" Target="../tags/tag372.xml"/><Relationship Id="rId17" Type="http://schemas.openxmlformats.org/officeDocument/2006/relationships/tags" Target="../tags/tag371.xml"/><Relationship Id="rId16" Type="http://schemas.openxmlformats.org/officeDocument/2006/relationships/tags" Target="../tags/tag370.xml"/><Relationship Id="rId15" Type="http://schemas.openxmlformats.org/officeDocument/2006/relationships/image" Target="../media/image7.png"/><Relationship Id="rId14" Type="http://schemas.openxmlformats.org/officeDocument/2006/relationships/tags" Target="../tags/tag369.xml"/><Relationship Id="rId13" Type="http://schemas.openxmlformats.org/officeDocument/2006/relationships/image" Target="../media/image6.png"/><Relationship Id="rId12" Type="http://schemas.openxmlformats.org/officeDocument/2006/relationships/tags" Target="../tags/tag368.xml"/><Relationship Id="rId11" Type="http://schemas.openxmlformats.org/officeDocument/2006/relationships/image" Target="../media/image5.png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82.xml"/><Relationship Id="rId4" Type="http://schemas.openxmlformats.org/officeDocument/2006/relationships/image" Target="../media/image6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4.xml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83.xml"/><Relationship Id="rId4" Type="http://schemas.openxmlformats.org/officeDocument/2006/relationships/image" Target="../media/image6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0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84.xml"/><Relationship Id="rId4" Type="http://schemas.openxmlformats.org/officeDocument/2006/relationships/image" Target="../media/image69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4" Type="http://schemas.openxmlformats.org/officeDocument/2006/relationships/notesSlide" Target="../notesSlides/notesSlide61.xml"/><Relationship Id="rId23" Type="http://schemas.openxmlformats.org/officeDocument/2006/relationships/slideLayout" Target="../slideLayouts/slideLayout19.xml"/><Relationship Id="rId22" Type="http://schemas.openxmlformats.org/officeDocument/2006/relationships/tags" Target="../tags/tag402.xml"/><Relationship Id="rId21" Type="http://schemas.openxmlformats.org/officeDocument/2006/relationships/image" Target="../media/image70.png"/><Relationship Id="rId20" Type="http://schemas.openxmlformats.org/officeDocument/2006/relationships/tags" Target="../tags/tag401.xml"/><Relationship Id="rId2" Type="http://schemas.openxmlformats.org/officeDocument/2006/relationships/tags" Target="../tags/tag386.xml"/><Relationship Id="rId19" Type="http://schemas.openxmlformats.org/officeDocument/2006/relationships/tags" Target="../tags/tag400.xml"/><Relationship Id="rId18" Type="http://schemas.openxmlformats.org/officeDocument/2006/relationships/tags" Target="../tags/tag399.xml"/><Relationship Id="rId17" Type="http://schemas.openxmlformats.org/officeDocument/2006/relationships/tags" Target="../tags/tag398.xml"/><Relationship Id="rId16" Type="http://schemas.openxmlformats.org/officeDocument/2006/relationships/tags" Target="../tags/tag397.xml"/><Relationship Id="rId15" Type="http://schemas.openxmlformats.org/officeDocument/2006/relationships/tags" Target="../tags/tag396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5.xml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03.xml"/><Relationship Id="rId4" Type="http://schemas.openxmlformats.org/officeDocument/2006/relationships/image" Target="../media/image7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04.xml"/><Relationship Id="rId4" Type="http://schemas.openxmlformats.org/officeDocument/2006/relationships/image" Target="../media/image7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4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05.xml"/><Relationship Id="rId4" Type="http://schemas.openxmlformats.org/officeDocument/2006/relationships/image" Target="../media/image7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3" Type="http://schemas.openxmlformats.org/officeDocument/2006/relationships/notesSlide" Target="../notesSlides/notesSlide65.xml"/><Relationship Id="rId32" Type="http://schemas.openxmlformats.org/officeDocument/2006/relationships/slideLayout" Target="../slideLayouts/slideLayout19.xml"/><Relationship Id="rId31" Type="http://schemas.openxmlformats.org/officeDocument/2006/relationships/tags" Target="../tags/tag432.xml"/><Relationship Id="rId30" Type="http://schemas.openxmlformats.org/officeDocument/2006/relationships/image" Target="../media/image74.png"/><Relationship Id="rId3" Type="http://schemas.openxmlformats.org/officeDocument/2006/relationships/tags" Target="../tags/tag408.xml"/><Relationship Id="rId29" Type="http://schemas.openxmlformats.org/officeDocument/2006/relationships/tags" Target="../tags/tag431.xml"/><Relationship Id="rId28" Type="http://schemas.openxmlformats.org/officeDocument/2006/relationships/tags" Target="../tags/tag430.xml"/><Relationship Id="rId27" Type="http://schemas.openxmlformats.org/officeDocument/2006/relationships/tags" Target="../tags/tag429.xml"/><Relationship Id="rId26" Type="http://schemas.openxmlformats.org/officeDocument/2006/relationships/tags" Target="../tags/tag428.xml"/><Relationship Id="rId25" Type="http://schemas.openxmlformats.org/officeDocument/2006/relationships/tags" Target="../tags/tag427.xml"/><Relationship Id="rId24" Type="http://schemas.openxmlformats.org/officeDocument/2006/relationships/tags" Target="../tags/tag426.xml"/><Relationship Id="rId23" Type="http://schemas.openxmlformats.org/officeDocument/2006/relationships/tags" Target="../tags/tag425.xml"/><Relationship Id="rId22" Type="http://schemas.openxmlformats.org/officeDocument/2006/relationships/tags" Target="../tags/tag424.xml"/><Relationship Id="rId21" Type="http://schemas.openxmlformats.org/officeDocument/2006/relationships/tags" Target="../tags/tag423.xml"/><Relationship Id="rId20" Type="http://schemas.openxmlformats.org/officeDocument/2006/relationships/tags" Target="../tags/tag422.xml"/><Relationship Id="rId2" Type="http://schemas.openxmlformats.org/officeDocument/2006/relationships/tags" Target="../tags/tag407.xml"/><Relationship Id="rId19" Type="http://schemas.openxmlformats.org/officeDocument/2006/relationships/tags" Target="../tags/tag421.xml"/><Relationship Id="rId18" Type="http://schemas.openxmlformats.org/officeDocument/2006/relationships/image" Target="../media/image7.png"/><Relationship Id="rId17" Type="http://schemas.openxmlformats.org/officeDocument/2006/relationships/tags" Target="../tags/tag420.xml"/><Relationship Id="rId16" Type="http://schemas.openxmlformats.org/officeDocument/2006/relationships/image" Target="../media/image6.png"/><Relationship Id="rId15" Type="http://schemas.openxmlformats.org/officeDocument/2006/relationships/tags" Target="../tags/tag419.xml"/><Relationship Id="rId14" Type="http://schemas.openxmlformats.org/officeDocument/2006/relationships/image" Target="../media/image5.png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tags" Target="../tags/tag406.xml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33.xml"/><Relationship Id="rId4" Type="http://schemas.openxmlformats.org/officeDocument/2006/relationships/image" Target="../media/image7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43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5" Type="http://schemas.openxmlformats.org/officeDocument/2006/relationships/notesSlide" Target="../notesSlides/notesSlide6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43.xml"/><Relationship Id="rId22" Type="http://schemas.openxmlformats.org/officeDocument/2006/relationships/image" Target="../media/image13.png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6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4.xml"/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2" Type="http://schemas.openxmlformats.org/officeDocument/2006/relationships/notesSlide" Target="../notesSlides/notesSlide8.xml"/><Relationship Id="rId31" Type="http://schemas.openxmlformats.org/officeDocument/2006/relationships/slideLayout" Target="../slideLayouts/slideLayout19.xml"/><Relationship Id="rId30" Type="http://schemas.openxmlformats.org/officeDocument/2006/relationships/tags" Target="../tags/tag69.xml"/><Relationship Id="rId3" Type="http://schemas.openxmlformats.org/officeDocument/2006/relationships/tags" Target="../tags/tag47.xml"/><Relationship Id="rId29" Type="http://schemas.openxmlformats.org/officeDocument/2006/relationships/image" Target="../media/image16.png"/><Relationship Id="rId28" Type="http://schemas.openxmlformats.org/officeDocument/2006/relationships/tags" Target="../tags/tag68.xml"/><Relationship Id="rId27" Type="http://schemas.openxmlformats.org/officeDocument/2006/relationships/image" Target="../media/image15.png"/><Relationship Id="rId26" Type="http://schemas.openxmlformats.org/officeDocument/2006/relationships/tags" Target="../tags/tag67.xml"/><Relationship Id="rId25" Type="http://schemas.openxmlformats.org/officeDocument/2006/relationships/tags" Target="../tags/tag66.xml"/><Relationship Id="rId24" Type="http://schemas.openxmlformats.org/officeDocument/2006/relationships/tags" Target="../tags/tag65.xml"/><Relationship Id="rId23" Type="http://schemas.openxmlformats.org/officeDocument/2006/relationships/tags" Target="../tags/tag64.xml"/><Relationship Id="rId22" Type="http://schemas.openxmlformats.org/officeDocument/2006/relationships/tags" Target="../tags/tag63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tags" Target="../tags/tag46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image" Target="../media/image7.png"/><Relationship Id="rId14" Type="http://schemas.openxmlformats.org/officeDocument/2006/relationships/tags" Target="../tags/tag56.xml"/><Relationship Id="rId13" Type="http://schemas.openxmlformats.org/officeDocument/2006/relationships/image" Target="../media/image6.png"/><Relationship Id="rId12" Type="http://schemas.openxmlformats.org/officeDocument/2006/relationships/tags" Target="../tags/tag55.xml"/><Relationship Id="rId11" Type="http://schemas.openxmlformats.org/officeDocument/2006/relationships/image" Target="../media/image5.png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scene	/si:n/	n.(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戏剧或歌剧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现场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6880" y="2019935"/>
            <a:ext cx="1175575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In a bid to immerse visitors in authentic dishes from different countries, it would be a good idea if we could display how to cook some our special cuisine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on the scene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and introduce its cultural and symbolic significance to visitors.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880" y="3869690"/>
            <a:ext cx="1175512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opened her eyes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exclaimed in delight at the scene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710565"/>
            <a:ext cx="1188974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为了让游客能身临其境地品尝到各国地道美食，如果能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在现场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展示一些我们特色菜肴的烹饪过程，并向游客介绍其文化及象征意义，那会是个不错的主意。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3347720"/>
            <a:ext cx="10859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她睁开眼睛，看到这情景，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高兴地叫出声来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4391660"/>
            <a:ext cx="7656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在演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那场重头戏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之前，我非常紧张。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" y="4930775"/>
            <a:ext cx="84467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got very nervous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before my big scene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(= the one where I have a very important part) 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040" y="3669665"/>
            <a:ext cx="2432685" cy="30784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20"/>
            </p:custDataLst>
          </p:nvPr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21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509520" y="120015"/>
            <a:ext cx="92290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narrator	/n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n.(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/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戏剧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叙述者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讲述者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narration	/n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叙述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讲述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解说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68580" y="1772920"/>
            <a:ext cx="11881485" cy="59118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explained patiently that she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needed a narrator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and had written a narrator’s part to the play, and asked me to switch roles.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73025" y="3148965"/>
            <a:ext cx="1198435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 Furthermore,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professional narration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enabled me to have a deep understanding of the Chinese paintings.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6"/>
            </p:custDataLst>
          </p:nvPr>
        </p:nvSpPr>
        <p:spPr>
          <a:xfrm>
            <a:off x="0" y="930910"/>
            <a:ext cx="12057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她耐心地解释说，她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需要一个旁白者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，并且已经为这部剧写好了旁白者的部分，还让我换角色。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7"/>
            </p:custDataLst>
          </p:nvPr>
        </p:nvSpPr>
        <p:spPr>
          <a:xfrm>
            <a:off x="0" y="2663825"/>
            <a:ext cx="10818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此外，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专业的讲解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使我能够深入理解中国画的内涵。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8"/>
            </p:custDataLst>
          </p:nvPr>
        </p:nvSpPr>
        <p:spPr>
          <a:xfrm>
            <a:off x="251460" y="4554220"/>
            <a:ext cx="722058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Her role in the play was not an actor, but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off-stage narrator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who connected the scenes.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9"/>
            </p:custDataLst>
          </p:nvPr>
        </p:nvSpPr>
        <p:spPr>
          <a:xfrm>
            <a:off x="73025" y="4046855"/>
            <a:ext cx="11287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她在剧中的角色不是演员，而是连接各幕的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场外叙述者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95260" y="4450080"/>
            <a:ext cx="3138170" cy="1949450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5" grpId="0"/>
      <p:bldP spid="5" grpId="1"/>
      <p:bldP spid="8" grpId="0"/>
      <p:bldP spid="8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1277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bet	/bet/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赌注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下赌注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make a bet	/me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bet/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打个赌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4718050"/>
            <a:ext cx="8334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My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is that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they've been held up in traffic.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1980565"/>
            <a:ext cx="1173734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 I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the classmate played a trick on me until he took me to the campus noticeboard, where I saw the winner list.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024255"/>
            <a:ext cx="119411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我敢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肯定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，那个同学一直都在跟我开玩笑，直到他带我去了校园公告栏，我在那里看到了获奖名单。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30568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我敢说他了解一切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36334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I'll bet you (that) he knows all about it.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41757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估计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他们是堵车了。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065" y="3061335"/>
            <a:ext cx="2827020" cy="32651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servant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ɜ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:v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仆人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用人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880" y="1848485"/>
            <a:ext cx="1076261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had the manner of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public servant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always patient and willing to listen to people's concerns.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1187450"/>
            <a:ext cx="1131951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有着公仆的作风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，总是很耐心，愿意倾听人们的担忧。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75" y="2773680"/>
            <a:ext cx="3723005" cy="22593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1865" y="120015"/>
            <a:ext cx="9796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as a matter of fact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z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 f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kt/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事实上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其实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说真的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1170" y="4608195"/>
            <a:ext cx="931481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 appears very serious in class.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 a matter of fact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he has a great sense of humor in private.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360680" y="935990"/>
            <a:ext cx="11377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我原以为这个任务很容易。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事实上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，它竟成了我面临过的最大的挑战之一。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39420" y="1818005"/>
            <a:ext cx="111601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thought the task would be easy.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a matter of fact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it turned out to be one of the biggest challenges I've ever faced.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67995" y="2771140"/>
            <a:ext cx="111309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事实上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，许多伟大的发明都是无数次失败的结果。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71170" y="3170555"/>
            <a:ext cx="111277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a matter of fact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many great inventions were the result of countless failures.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39420" y="4086225"/>
            <a:ext cx="11160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他在课堂上显得很严肃。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事实上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，他在私下里非常幽默。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4450" y="4523105"/>
            <a:ext cx="1813560" cy="239903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915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by accident	/ba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nt/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偶然地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意外地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132080" y="1204595"/>
            <a:ext cx="1089469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One afternoon several years later when my two children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discovered it by accident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73025" y="727710"/>
            <a:ext cx="10953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几年后的一个下午，我的两个孩子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偶然发现了它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90195" y="4885055"/>
            <a:ext cx="839660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It was no accident that he succeeded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; it was the result of years of hard work and dedication.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132080" y="2138680"/>
            <a:ext cx="12059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很偶然地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，她偷听到一段对话，这彻底改变了她对情况的看法。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132080" y="2641600"/>
            <a:ext cx="11303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By accident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she overheard a conversation that completely changed her understanding of the situation.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251460" y="3549650"/>
            <a:ext cx="8246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我们十年未见，竟在机场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偶然相遇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1"/>
            </p:custDataLst>
          </p:nvPr>
        </p:nvSpPr>
        <p:spPr>
          <a:xfrm>
            <a:off x="251460" y="3977005"/>
            <a:ext cx="10937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met by accident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at the airport after not seeing each other for ten years.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2"/>
            </p:custDataLst>
          </p:nvPr>
        </p:nvSpPr>
        <p:spPr>
          <a:xfrm>
            <a:off x="132080" y="4427855"/>
            <a:ext cx="11056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他的成功绝非偶然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，而是多年努力和奉献的结果。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792970" y="4444365"/>
            <a:ext cx="2057400" cy="241363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2" grpId="0"/>
      <p:bldP spid="12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1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2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3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4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5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sail	/se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l/	v.(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航行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乘船航行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" y="1690370"/>
            <a:ext cx="1190180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In the dull and silent restaurant,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the sailor</a:t>
            </a: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, with a heart full of benevolence, approached the elderly woman, her flowers a vibrant burst of color amidst the annoying day.</a:t>
            </a:r>
            <a:endParaRPr lang="en-US" altLang="zh-CN" sz="2800" i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791210"/>
            <a:ext cx="1172400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在单调而又无声的餐厅里，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那位水手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怀着满心的善意，走向那位老妇人，她的花朵在令人恼火的日子里显得格外鲜艳。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90195" y="30048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小艇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平稳地驶过湖面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418465" y="3585210"/>
            <a:ext cx="9335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dinghy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sailed smoothly across the lake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33045" y="41122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球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从守门员头顶飞过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302260" y="45389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ball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sailed over the goalie's head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302260" y="4965700"/>
            <a:ext cx="752729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从我身边翩然走过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，看都不看我一眼。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439420" y="5647690"/>
            <a:ext cx="8429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 sailed past me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ignoring me completely.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0415" y="2722880"/>
            <a:ext cx="2415540" cy="330073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sail	/se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l/	v.(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航行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乘船航行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2195830"/>
            <a:ext cx="11466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moved away like a ship in full sail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(= with all its sails spread out) 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25" y="3347720"/>
            <a:ext cx="11731625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They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set sail into the sunset</a:t>
            </a: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, their hearts filled with the thrill of the unknown and the promise of discovery.</a:t>
            </a:r>
            <a:endParaRPr lang="zh-CN" altLang="en-US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843280"/>
            <a:ext cx="73990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船顺河而下，风逐渐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胀满了帆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3045" y="1350010"/>
            <a:ext cx="10192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the boat moved down the river the wind began to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fill the sails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580" y="18497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6.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一阵风似的走了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025" y="2729230"/>
            <a:ext cx="11644630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7.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他们乘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船驶向日落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，心中充满了对未知的兴奋和发现的承诺。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045" y="5334635"/>
            <a:ext cx="6096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 great excitement, 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set sail for the unknown island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our hearts full of anticipation.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025" y="442087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8.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我们怀着激动的心情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扬帆驶向那座未知的岛屿，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心中充满了期待。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0" y="3900805"/>
            <a:ext cx="3015615" cy="2817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3" grpId="1"/>
      <p:bldP spid="12" grpId="0"/>
      <p:bldP spid="12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spot	/sp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看见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地点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80" y="7702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穿着一条黑底白点的裙子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80" y="1174750"/>
            <a:ext cx="8536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was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wearing a black skirt with white spots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25" y="16554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他的上衣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满是泥点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25" y="2125980"/>
            <a:ext cx="9031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His jacket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was covered with spots of mud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25" y="2596515"/>
            <a:ext cx="7740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当时这孩子浑身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布满小红疙瘩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025" y="3058795"/>
            <a:ext cx="86671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baby's whole body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was covered in small red spots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025" y="3481705"/>
            <a:ext cx="8531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他把他当时向她求婚的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确切地点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指给我看。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025" y="3905250"/>
            <a:ext cx="11382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showed me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the exact spot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where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had asked her to marry him.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025" y="4396105"/>
            <a:ext cx="9031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看到北极熊向我们靠近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吓得呆若木鸡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1460" y="491871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Spotting the polar bear approaching us, 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stood rooted to the spot with fear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60" y="731520"/>
            <a:ext cx="2209800" cy="2876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consulate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nsj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领事馆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3347720"/>
            <a:ext cx="5080000" cy="181483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consulate general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plays a vital role in promoting economic and cultural cooperation between the two cities.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903605"/>
            <a:ext cx="10743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领事馆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将于下周举办一场文化交流活动以庆祝国庆。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80" y="1353185"/>
            <a:ext cx="11830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consulate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will host a cultural exchange event to celebrate the National Day next week.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930" y="2287270"/>
            <a:ext cx="65722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总领事馆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在促进两城市间的经济文化合作方面起着至关重要的作用。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95" y="2306320"/>
            <a:ext cx="2955290" cy="36264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423886"/>
            <a:ext cx="12192000" cy="2362142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4935" y="1735455"/>
            <a:ext cx="1726565" cy="2273300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0" y="-635"/>
            <a:ext cx="86353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buNone/>
            </a:pPr>
            <a:r>
              <a:rPr sz="4400" b="1" cap="all" dirty="0">
                <a:solidFill>
                  <a:schemeClr val="accent4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Arial" panose="020B0604020202020204" pitchFamily="34" charset="0"/>
                <a:sym typeface="Times New Roman" panose="02020603050405020304" charset="0"/>
              </a:rPr>
              <a:t>活用教材词汇，靶向高考写作</a:t>
            </a:r>
            <a:endParaRPr lang="zh-CN" altLang="en-US" sz="4400" b="1" cap="all" dirty="0">
              <a:solidFill>
                <a:schemeClr val="accent4">
                  <a:lumMod val="50000"/>
                </a:schemeClr>
              </a:solidFill>
              <a:latin typeface="新宋体" panose="02010609030101010101" charset="-122"/>
              <a:ea typeface="新宋体" panose="02010609030101010101" charset="-122"/>
              <a:cs typeface="Arial" panose="020B0604020202020204" pitchFamily="34" charset="0"/>
              <a:sym typeface="Times New Roman" panose="02020603050405020304" charset="0"/>
            </a:endParaRPr>
          </a:p>
        </p:txBody>
      </p:sp>
      <p:sp>
        <p:nvSpPr>
          <p:cNvPr id="8196" name="文本框 4"/>
          <p:cNvSpPr txBox="1"/>
          <p:nvPr>
            <p:custDataLst>
              <p:tags r:id="rId4"/>
            </p:custDataLst>
          </p:nvPr>
        </p:nvSpPr>
        <p:spPr>
          <a:xfrm>
            <a:off x="2312035" y="2423795"/>
            <a:ext cx="720090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6600" b="1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文黑-55简" charset="-122"/>
              </a:rPr>
              <a:t>B3</a:t>
            </a:r>
            <a:r>
              <a:rPr lang="zh-CN" altLang="en-US" sz="6600" b="1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文黑-55简" charset="-122"/>
              </a:rPr>
              <a:t>U</a:t>
            </a:r>
            <a:r>
              <a:rPr lang="en-US" altLang="zh-CN" sz="6600" b="1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文黑-55简" charset="-122"/>
              </a:rPr>
              <a:t>5 </a:t>
            </a:r>
            <a:r>
              <a:rPr lang="zh-CN" altLang="en-US" sz="6600" b="1">
                <a:solidFill>
                  <a:schemeClr val="accent5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文黑-55简" charset="-122"/>
              </a:rPr>
              <a:t>单词拓展</a:t>
            </a:r>
            <a:endParaRPr lang="zh-CN" altLang="en-US" sz="6600" b="1">
              <a:solidFill>
                <a:schemeClr val="accent5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汉仪文黑-55简" charset="-122"/>
            </a:endParaRPr>
          </a:p>
        </p:txBody>
      </p:sp>
      <p:sp>
        <p:nvSpPr>
          <p:cNvPr id="23" name="矩形 25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31310" y="3685223"/>
            <a:ext cx="854075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auto">
              <a:buNone/>
            </a:pPr>
            <a:r>
              <a:rPr lang="en-US" sz="4400" b="1" strike="noStrike" noProof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汉仪文黑-55简" charset="0"/>
                <a:cs typeface="Arial" panose="020B0604020202020204" pitchFamily="34" charset="0"/>
                <a:sym typeface="Times New Roman" panose="02020603050405020304" charset="0"/>
              </a:rPr>
              <a:t>The Value of Money</a:t>
            </a:r>
            <a:endParaRPr lang="zh-CN" altLang="en-US" sz="4400" b="1" strike="noStrike" noProof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汉仪文黑-55简" charset="0"/>
              <a:cs typeface="Arial" panose="020B0604020202020204" pitchFamily="34" charset="0"/>
              <a:sym typeface="Times New Roman" panose="0202060305040502030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400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dare	/de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vi.&amp;modal 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胆敢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敢于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1099185"/>
            <a:ext cx="117735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As the show went on, so concentrated was I that I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hardly dared to even blink my eyes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2897505"/>
            <a:ext cx="12119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不敢抱怨任何事情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，显然，既然她的老师这么说，她就必须毫无怨言地跟着做。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25" y="743585"/>
            <a:ext cx="11144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随着演出的进行，我全神贯注，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甚至不敢眨一下眼睛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20072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壮着胆子大声说了出来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0195" y="24993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said it as loudly as she dared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25" y="3762375"/>
            <a:ext cx="111448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didn’t dare to complain  about anything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and it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was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apparent that since her teacher said so，she had to follow without any unhappiness.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025" y="46958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不敢说出他的想法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460" y="5334000"/>
            <a:ext cx="8763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didn't dare (to) say what he thought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0" y="4218940"/>
            <a:ext cx="1873885" cy="25260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16" grpId="1"/>
      <p:bldP spid="17" grpId="0"/>
      <p:bldP spid="17" grpId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sort	/s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种类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类别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1633220"/>
            <a:ext cx="1174559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next day, Tali ran up to Anna and showered her with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all sorts of information about beetles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 and even suggested that they catch live beetles in the park for display.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425" y="730250"/>
            <a:ext cx="118224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第二天，塔莉跑向安娜，滔滔不绝地向她讲述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各种有关甲虫的知识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，甚至还提议去公园抓活甲虫来展示。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4383405"/>
            <a:ext cx="964819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He's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sort of person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who always stays calm and rational in a crisis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2260" y="29508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我把文件纸张都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归整好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680" y="34664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sorted through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 paperwork.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460" y="3917950"/>
            <a:ext cx="10843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他是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那种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在危机中总能保持冷静和理性的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人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460" y="5123180"/>
            <a:ext cx="7540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现在你该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把自己的事好好安排一下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465" y="56495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It's time you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got yourself sorted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870" y="2501900"/>
            <a:ext cx="2095500" cy="3143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mining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采矿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采矿业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330" y="3702050"/>
            <a:ext cx="758698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With the advancement of technology, the concept of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'green mining'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is gaining traction, aiming to extract mineral resources with minimal environmental footprint.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" y="791210"/>
            <a:ext cx="118433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那片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废弃的矿区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赫然矗立，警示着无序工业扩张的代价，曾经的茂密森林已被贫瘠的景观所取代。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330" y="1761490"/>
            <a:ext cx="120916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abandoned mining site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stood as a stark reminder of the price of uncontrolled industrial expansion, with barren landscapes replacing once lush forests.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330" y="2731770"/>
            <a:ext cx="100539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随着技术进步，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“绿色采矿”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的理念正日益受到关注，其目标是以最小的环境足迹开采矿产资源。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385" y="3674745"/>
            <a:ext cx="3174365" cy="3009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928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patience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ns/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耐心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忍耐力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毅力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80" y="9131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我要忍耐不住了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59935" y="92837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 patience is wearing thin.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25" y="15087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对她已失去耐性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025" y="19875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have run out of patience with her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025" y="2447290"/>
            <a:ext cx="11665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她可能认为我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能容忍她的不耐烦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，于是转了转眼珠，说：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是的。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2260" y="2974975"/>
            <a:ext cx="11748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Possibly believing me to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be tolerant of her impatience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she rolled her eyes and said, "Yeah."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660" y="3714750"/>
            <a:ext cx="10187305" cy="12293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在他心里，没有什么比这个损坏的手表更具有教育意义的了，时刻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提醒着他耐心的重要性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  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660" y="4764405"/>
            <a:ext cx="864362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Nothing was more educational than this broken watch, constantly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reminding him of the significance of patience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295" y="3608705"/>
            <a:ext cx="1943100" cy="28670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19" grpId="0"/>
      <p:bldP spid="19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9286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patience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ns/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耐心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忍耐力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毅力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791210"/>
            <a:ext cx="10186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对学生通常很有耐心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从来不让他们失望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0680" y="1245870"/>
            <a:ext cx="11703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was usually patient with her students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and never made them disappointed.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680" y="1976120"/>
            <a:ext cx="10445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6.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她给了我一个安慰的微笑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一边点头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一边耐心地听着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7995" y="2451100"/>
            <a:ext cx="11068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gave me a comforting smile and nodded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while listening patiently/with patience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0680" y="3413760"/>
            <a:ext cx="6096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7.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学习一门乐器不仅需要天赋，还需要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极大的耐心和持续的练习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7995" y="4376420"/>
            <a:ext cx="6096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Learning a musical instrument requires not only talent but also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great patience and continuous practice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410" y="3117215"/>
            <a:ext cx="2757170" cy="35547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393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 be honest	/t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bi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说实话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坦率地说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25" y="4692015"/>
            <a:ext cx="7134860" cy="1706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Looking back on that day, I did learn a lesson that we should also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learn to be honest.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2927985"/>
            <a:ext cx="1115949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To tell you the honest truth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the journey was far more challenging than we had ever imagined.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25400" y="843280"/>
            <a:ext cx="122174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实不相瞒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，我申请这个职位的主要原因是源于我对社区服务的热情。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54559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be honest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the main reason I'm applying for this position is my passion for community service.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2406015"/>
            <a:ext cx="11270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实话告诉您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，这段旅程远比我们想象的要更具挑战性。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80" y="387667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回首那天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我确实吸取了一个教训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我们也应该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学会诚实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230" y="3551555"/>
            <a:ext cx="2279015" cy="2620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ought to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:t 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应该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应当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" y="4553903"/>
            <a:ext cx="5080000" cy="181483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ought to be praised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for his bravery in rescuing the child from the burning building.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903605"/>
            <a:ext cx="10270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作为高中生，我们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理应主动管理自己的学习计划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353185"/>
            <a:ext cx="114871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senior high school students, 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ought to take the initiative in managing our own study schedules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715" y="2195830"/>
            <a:ext cx="9874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不应低估小小的善举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可能对他人产生的影响。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715" y="2717800"/>
            <a:ext cx="11826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ought not to underestimate the impact that small acts of kindness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can have on others.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360108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他因从着火的大楼中救出孩子的勇敢行为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理应受到表扬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95" y="3347720"/>
            <a:ext cx="2028825" cy="2886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6818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about to do sth.	/bi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 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du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mθ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即将或正要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做某事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888365"/>
            <a:ext cx="10774045" cy="568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随着暑假即将开始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，我校决定组织一次志愿者活动。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1353185"/>
            <a:ext cx="119221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the summer vacation is about to begin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our school has decided to organize a volunteering activity.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2195830"/>
            <a:ext cx="119221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他正准备放弃时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，一个突然的想法闪过他的脑海，重新点燃了他的希望。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288544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was about to give up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when a sudden idea flashed through his mind, reigniting his hope.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3705225"/>
            <a:ext cx="11746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就在她即将踏上舞台的那一刻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，她的心像打鼓一样怦怦直跳，但她深吸一口气，自信地走了出去。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460" y="4554220"/>
            <a:ext cx="72199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Just as she was about to step onto the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stage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her heart pounded like a drum, but she took a deep breath and walked out confidently.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4256405"/>
            <a:ext cx="2000250" cy="26955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23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indicate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vt.&amp;vi.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表明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显示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象征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2260" y="1414780"/>
            <a:ext cx="11415395" cy="6299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He gestured with his hands to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indicate the size of the fish he had caught</a:t>
            </a: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 i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791210"/>
            <a:ext cx="1106487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他用双手比划着，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示意他钓到的鱼的大小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2087880"/>
            <a:ext cx="8396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夜空呈红色往往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预兆第二天天气晴朗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885" y="2618740"/>
            <a:ext cx="10731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red sky at night often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indicates fine weather the next day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8465" y="3162300"/>
            <a:ext cx="7745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他在信中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向我们透露他愿意合作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680" y="3586480"/>
            <a:ext cx="10079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his letter 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indicated to us (that) he was willing to cooperate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465" y="4055745"/>
            <a:ext cx="9285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她拿出一张地图，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给我们指出最快捷的路线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2910" y="4554220"/>
            <a:ext cx="9874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took out a map and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indicated the quickest route to us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9885" y="4985385"/>
            <a:ext cx="8242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明显的迹象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显示经济已开始好转。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170" y="5464810"/>
            <a:ext cx="82861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There are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clear indications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that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economy is improving.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980" y="2509520"/>
            <a:ext cx="2114550" cy="28384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23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indicate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vt.&amp;vi.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表明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显示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象征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170" y="2493645"/>
            <a:ext cx="10984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shows every indication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(= clear signs) of wanting to accept the post.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925830"/>
            <a:ext cx="7912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6.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所有的迹象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看，交易将按计划进行。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995" y="1417955"/>
            <a:ext cx="9779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All the indications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are that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deal will go ahead as planned.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19875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7.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显然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想接受这个职位。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265" y="3249295"/>
            <a:ext cx="3250565" cy="20059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6818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basis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s/ 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基础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根据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基点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 the basis of 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ðə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v/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在某事的基础上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根据某事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3475990"/>
            <a:ext cx="109353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basically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just sits there and does nothing all day.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1809750"/>
            <a:ext cx="1211834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 addition, in the contemporary society where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information explodes on a daily basis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 one is required to access information as swiftly and accurately as possible if he is to gain an advantage in his life and work. 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4351020"/>
            <a:ext cx="928941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To achieve overall health, we can start by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taking exercise on a regular basis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025" y="920115"/>
            <a:ext cx="121189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此外，在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信息日新月异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的当代社会，一个人要想在生活和工作中获得优势，就必须尽可能快速准确地获取信息。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3063240"/>
            <a:ext cx="11903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根本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就是一天到晚坐在那儿无所事事。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25" y="3917950"/>
            <a:ext cx="11903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为实现全面健康，我们可以从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定期锻炼开始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460" y="5915025"/>
            <a:ext cx="89515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On the basis of mutual respect and trust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we can build a lasting friendship.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5213985"/>
            <a:ext cx="1164463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在相互尊重和信任的基础上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，我们可以建立持久的友谊。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525" y="3585210"/>
            <a:ext cx="2209800" cy="30194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  <p:bldP spid="5" grpId="0"/>
      <p:bldP spid="5" grpId="1"/>
      <p:bldP spid="16" grpId="0"/>
      <p:bldP spid="1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829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beneath	/b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ni:θ/	adv.&amp;prep.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或往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下面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73025" y="1145540"/>
            <a:ext cx="1164463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Beneath the rough exterior of the soldier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was a heart full of compassion and love.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277495" y="2513965"/>
            <a:ext cx="1125664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When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ground beneath us 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shifted, trapping us within its rocky grip, panic consumed us.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68580" y="1880235"/>
            <a:ext cx="12118340" cy="8915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当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我们脚下的地面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移动，将我们困在紧密的岩石时，恐慌吞噬着我们。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8"/>
            </p:custDataLst>
          </p:nvPr>
        </p:nvSpPr>
        <p:spPr>
          <a:xfrm>
            <a:off x="73025" y="728980"/>
            <a:ext cx="11644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在士兵粗糙的外表下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，是一颗充满同情和爱的心。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9"/>
            </p:custDataLst>
          </p:nvPr>
        </p:nvSpPr>
        <p:spPr>
          <a:xfrm>
            <a:off x="68580" y="3375025"/>
            <a:ext cx="10650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村民们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在古老的石桥下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发现了一条隐藏的溪流。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277495" y="3837305"/>
            <a:ext cx="110617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villagers found a hidden stream running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beneath the old stone bridge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1"/>
            </p:custDataLst>
          </p:nvPr>
        </p:nvSpPr>
        <p:spPr>
          <a:xfrm>
            <a:off x="0" y="4500245"/>
            <a:ext cx="10080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她觉得这种闲言碎语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有失她的身份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，于是便走开了。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22"/>
            </p:custDataLst>
          </p:nvPr>
        </p:nvSpPr>
        <p:spPr>
          <a:xfrm>
            <a:off x="251460" y="5052695"/>
            <a:ext cx="7761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felt that such petty gossip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was beneath her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so she simply walked away.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574530" y="4359275"/>
            <a:ext cx="2351405" cy="244475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7" grpId="0"/>
      <p:bldP spid="17" grpId="1"/>
      <p:bldP spid="19" grpId="0"/>
      <p:bldP spid="1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729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postpone	/p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延迟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延期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延缓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71170" y="5728335"/>
            <a:ext cx="767588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Seeing the dark clouds gathering, they had no choice but to 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postpone their picnic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251460" y="888365"/>
            <a:ext cx="85242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由于大雨，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学校运动会已被推迟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到下周五。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02260" y="1450340"/>
            <a:ext cx="114153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Due to the heavy rain,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school sports meet has been postponed 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until next Friday.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251460" y="2394585"/>
            <a:ext cx="11466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我写这封信是为了致歉，我们不得不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推迟原定于明天的会议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334010" y="2927985"/>
            <a:ext cx="116992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 am writing to apologize, but we have to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postpone our meeting scheduled for tomorrow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251460" y="3768090"/>
            <a:ext cx="111918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永远不要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推迟你的梦想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，趁年轻要全力以赴去追求。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1"/>
            </p:custDataLst>
          </p:nvPr>
        </p:nvSpPr>
        <p:spPr>
          <a:xfrm>
            <a:off x="471170" y="4279900"/>
            <a:ext cx="112464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Never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postpone your dreams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; pursue them with all your heart while you are young.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2"/>
            </p:custDataLst>
          </p:nvPr>
        </p:nvSpPr>
        <p:spPr>
          <a:xfrm>
            <a:off x="251460" y="5206365"/>
            <a:ext cx="110648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看到乌云聚集，他们别无选择，只能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推迟野餐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延时摄影_乌云_天空">
            <a:hlinkClick r:id="" action="ppaction://media"/>
          </p:cNvPr>
          <p:cNvPicPr/>
          <p:nvPr>
            <a:vide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264650" y="4818380"/>
            <a:ext cx="2636520" cy="1973580"/>
          </a:xfrm>
          <a:prstGeom prst="rect">
            <a:avLst/>
          </a:prstGeom>
        </p:spPr>
      </p:pic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4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7" repeatCount="indefinite" fill="hold" display="1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odd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奇怪的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怪异的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反常的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680" y="132969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His reaction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struck me as odd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80" y="4640898"/>
            <a:ext cx="5080000" cy="138366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An odd noise 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coming from the attic at midnight made everyone too scared to sleep.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9093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他的反应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令我诧异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1847850"/>
            <a:ext cx="11651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他是个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古怪但很有才华的艺术家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，大部分时间都独来独往。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635" y="2380615"/>
            <a:ext cx="11809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He's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 odd but very talented artist 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who keeps to himself most of the time.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010" y="2786380"/>
            <a:ext cx="11619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我在抽屉里找到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一只不成对的袜子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，到处都找不到另一只。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60" y="3212465"/>
            <a:ext cx="11415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found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 odd sock 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the drawer; I can't find its pair anywhere.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0195" y="364998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半夜从阁楼传来的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奇怪声音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让每个人都害怕得睡不着。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195" y="3911600"/>
            <a:ext cx="4360545" cy="22212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2" grpId="0"/>
      <p:bldP spid="12" grpId="1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20"/>
            </p:custDataLst>
          </p:nvPr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21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509520" y="120015"/>
            <a:ext cx="8112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obligation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ˌɒ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义务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职责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责任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302260" y="3208655"/>
            <a:ext cx="11414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I don't want people coming to see me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out of a sense of obligation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251460" y="4006850"/>
            <a:ext cx="95567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Teachers have not only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 obligation to teach knowledge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 but also to educate students.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6"/>
            </p:custDataLst>
          </p:nvPr>
        </p:nvSpPr>
        <p:spPr>
          <a:xfrm>
            <a:off x="251460" y="87058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非买什么东西不可。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7"/>
            </p:custDataLst>
          </p:nvPr>
        </p:nvSpPr>
        <p:spPr>
          <a:xfrm>
            <a:off x="302260" y="1308100"/>
            <a:ext cx="9305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You are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under no obligation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buy anything.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8"/>
            </p:custDataLst>
          </p:nvPr>
        </p:nvSpPr>
        <p:spPr>
          <a:xfrm>
            <a:off x="302260" y="17703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她觉得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没有义务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告诉他实情。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9"/>
            </p:custDataLst>
          </p:nvPr>
        </p:nvSpPr>
        <p:spPr>
          <a:xfrm>
            <a:off x="349885" y="2285365"/>
            <a:ext cx="1174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did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not feel under any obligation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tell him the truth.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0"/>
            </p:custDataLst>
          </p:nvPr>
        </p:nvSpPr>
        <p:spPr>
          <a:xfrm>
            <a:off x="251460" y="2733040"/>
            <a:ext cx="76009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我不想让别人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迫于无奈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来看我。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1"/>
            </p:custDataLst>
          </p:nvPr>
        </p:nvSpPr>
        <p:spPr>
          <a:xfrm>
            <a:off x="251460" y="3602355"/>
            <a:ext cx="10154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老师不仅有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传授知识的责任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，更有育人的义务。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 descr="老师_教师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81975" y="2645410"/>
            <a:ext cx="4015740" cy="4015740"/>
          </a:xfrm>
          <a:prstGeom prst="rect">
            <a:avLst/>
          </a:prstGeom>
        </p:spPr>
      </p:pic>
    </p:spTree>
    <p:custDataLst>
      <p:tags r:id="rId3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3" grpId="1"/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208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intention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打算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计划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意图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目的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492188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have every intention of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paying her back what I owe her.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7912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无意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去参加婚礼。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" y="1245870"/>
            <a:ext cx="8587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have no intention of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going to the wedding.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16560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他已经宣布他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打算退休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2088515"/>
            <a:ext cx="7370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has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announced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his intention to retire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25209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我没有要她吃苦头的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意思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60" y="2952115"/>
            <a:ext cx="8809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It was not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 intention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that she should suffer.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460" y="3439160"/>
            <a:ext cx="7370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他离开英格兰，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打算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去非洲旅行。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195" y="3873500"/>
            <a:ext cx="8476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left England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 the intention of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travelling in Africa.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0195" y="43567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一心想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把我欠她的还给她。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5" y="2642870"/>
            <a:ext cx="3098165" cy="24003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  <p:bldP spid="17" grpId="0"/>
      <p:bldP spid="17" grpId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208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intention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打算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计划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意图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目的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6880" y="4157028"/>
            <a:ext cx="5080000" cy="138366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He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has no intention of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 giving up his dream, no matter how hard it gets.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791210"/>
            <a:ext cx="93325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6.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我的初衷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是想帮忙，但结果却让事情更糟了。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880" y="1330325"/>
            <a:ext cx="10746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 original intention 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was to help, but I ended up making things worse.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680" y="1823720"/>
            <a:ext cx="8562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7.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我写这封信的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目的是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申请志愿者职位。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2351405"/>
            <a:ext cx="10936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 am writing to you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 the intention of 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applying for the volunteer position.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321246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8.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无论多困难，他都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不打算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放弃自己的梦想。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695" y="2856230"/>
            <a:ext cx="4003040" cy="24218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569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nowhere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adv.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无处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哪里都不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585" y="2270760"/>
            <a:ext cx="10953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I wanted to talk to him but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he was nowhere to be found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465" y="4944745"/>
            <a:ext cx="5080000" cy="138366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path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led them nowhere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, and they realized they were completely lost in the forest.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849630"/>
            <a:ext cx="8793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没有任何地方可藏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，也没有任何地方可逃。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325880"/>
            <a:ext cx="9969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There was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nowhere to hide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 nowhere to run.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1781810"/>
            <a:ext cx="81108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我想和他谈谈，但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哪儿也找不到他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010" y="2792730"/>
            <a:ext cx="11112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这种稀有植物只在这个山谷里有，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世界其他地方都没有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585" y="3215640"/>
            <a:ext cx="92703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This kind of rare plant is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nowhere else in the world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but in this valley.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8465" y="4064635"/>
            <a:ext cx="102076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小路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把他们带到了一个死胡同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，他们意识到自己在森林里完全迷路了。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95" y="4591685"/>
            <a:ext cx="3407410" cy="21316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12" grpId="0"/>
      <p:bldP spid="12" grpId="1"/>
      <p:bldP spid="7" grpId="0"/>
      <p:bldP spid="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case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 ke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以防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以防万一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" y="1330325"/>
            <a:ext cx="11005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You hang around here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 case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 comes, and I'll go on ahead.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420" y="791210"/>
            <a:ext cx="10890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你在这附近等着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以防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万一他来了，我继续往前走。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170" y="1869440"/>
            <a:ext cx="11088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请明天再提醒我一遍会议时间，免得我忘了。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2344420"/>
            <a:ext cx="11367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Please remind me of the meeting time again tomorrow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case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I forget.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170" y="2787650"/>
            <a:ext cx="10267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他总是在车里放一个急救箱，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以防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紧急情况。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170" y="3315970"/>
            <a:ext cx="10398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always carries a first-aid kit in his car in case of an emergency.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8465" y="3743325"/>
            <a:ext cx="7217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她低声说话，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以防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有人在门外偷听。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170" y="4282440"/>
            <a:ext cx="64573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spoke in a whisper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case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someone was listening outside the door.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105" y="3844290"/>
            <a:ext cx="2982595" cy="25736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17" grpId="0"/>
      <p:bldP spid="1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669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extent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stent/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程度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限度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大小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范围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 ... extent	/t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stent/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到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程度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程度上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251460" y="1733550"/>
            <a:ext cx="11076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 had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changed to such an extent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(= so much) that I no longer recognized him.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251460" y="3064510"/>
            <a:ext cx="11746230" cy="965835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I was amazed at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 extent of his knowledge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; he seemed to know everything.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436880" y="5164455"/>
            <a:ext cx="937260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To a great extent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, his parents' support contributed to his achievement.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8"/>
            </p:custDataLst>
          </p:nvPr>
        </p:nvSpPr>
        <p:spPr>
          <a:xfrm>
            <a:off x="251460" y="11423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变得我简直认不出了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9"/>
            </p:custDataLst>
          </p:nvPr>
        </p:nvSpPr>
        <p:spPr>
          <a:xfrm>
            <a:off x="251460" y="2547620"/>
            <a:ext cx="11597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我对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他知识的广博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感到惊讶；他好像什么都知道。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251460" y="3545205"/>
            <a:ext cx="11301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直到他崩溃大哭，没有人知道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他有多悲伤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290195" y="4084955"/>
            <a:ext cx="11558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No one knew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the extent of his sadness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until he broke down in tears.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2"/>
            </p:custDataLst>
          </p:nvPr>
        </p:nvSpPr>
        <p:spPr>
          <a:xfrm>
            <a:off x="251460" y="4624705"/>
            <a:ext cx="11466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他的成就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很大程度上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得益于他父母的支持。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96500" y="3952875"/>
            <a:ext cx="2095500" cy="2733675"/>
          </a:xfrm>
          <a:prstGeom prst="rect">
            <a:avLst/>
          </a:prstGeom>
        </p:spPr>
      </p:pic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7" grpId="0"/>
      <p:bldP spid="17" grpId="1"/>
      <p:bldP spid="12" grpId="0"/>
      <p:bldP spid="1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opera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pr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歌剧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290195" y="984250"/>
            <a:ext cx="8554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我奶奶是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京剧迷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，每周末都去剧院。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302260" y="1506220"/>
            <a:ext cx="114369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My grandmother is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big fan of Peking Opera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and goes to the theater every weekend.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302260" y="2402840"/>
            <a:ext cx="10940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那位歌剧演员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的声音如此有力且动人，让我热泪盈眶。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418465" y="2924810"/>
            <a:ext cx="11299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 opera singer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's voice was so powerful and moving that it brought tears to my eyes.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290195" y="3821430"/>
            <a:ext cx="11597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我们昨晚在国家大剧院看了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一场精彩的歌剧表演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0"/>
            </p:custDataLst>
          </p:nvPr>
        </p:nvSpPr>
        <p:spPr>
          <a:xfrm>
            <a:off x="471170" y="4328160"/>
            <a:ext cx="77190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 went to see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wonderful opera performance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at the National Grand Theatre last night. 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0230" y="4273550"/>
            <a:ext cx="3696970" cy="236474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329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loan	/l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贷款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借款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80" y="4697730"/>
            <a:ext cx="781621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 library allows students to borrow books, but it is not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loan to be taken for granted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25" y="1614805"/>
            <a:ext cx="84334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order to pursue my university education, my family had to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take out a substantial bank loan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1092835"/>
            <a:ext cx="11922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  <a:tabLst>
                <a:tab pos="198120" algn="l"/>
              </a:tabLst>
            </a:pP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为了让我能上大学，我的家庭不得不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申请了一笔可观的银行贷款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80" y="2447290"/>
            <a:ext cx="11670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我写信是想咨询关于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申请贵校学生贷款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的可能性。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2925445"/>
            <a:ext cx="86175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am writing to inquire about the possibility of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applying for a student loan at your university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4027170"/>
            <a:ext cx="120675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图书馆允许学生借书，但这并非是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一种可被视为理所当然的恩惠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60" y="4589780"/>
            <a:ext cx="1946275" cy="21602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690" y="1767205"/>
            <a:ext cx="2228850" cy="2219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324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musical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mju:z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kl/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音乐剧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音乐的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302260" y="791210"/>
            <a:ext cx="11005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学校戏剧社下个月将上演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音乐剧版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《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灰姑娘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》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302260" y="1332865"/>
            <a:ext cx="80733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school drama club is putting on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 musical adaptation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of "Cinderella" next month.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21945" y="2305685"/>
            <a:ext cx="11170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他正在演奏的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乐器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叫古筝，是一种中国传统拨弦乐器。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67995" y="2736850"/>
            <a:ext cx="91230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 musical instrument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he is playing is called a guzheng, a traditional Chinese zither.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3338195" y="4884420"/>
            <a:ext cx="9206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film was a musical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filled with catchy songs and spectacular dance numbers. 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0"/>
            </p:custDataLst>
          </p:nvPr>
        </p:nvSpPr>
        <p:spPr>
          <a:xfrm>
            <a:off x="3194050" y="3995420"/>
            <a:ext cx="8698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那部电影是音乐剧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，里面充满了朗朗上口的歌曲和壮观的舞蹈场面。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77145" y="734695"/>
            <a:ext cx="2014855" cy="2263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1650" y="3820160"/>
            <a:ext cx="2492375" cy="2492375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dinosaur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:(r)/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恐龙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465" y="862330"/>
            <a:ext cx="11038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我们在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恐龙博物馆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看到了一个巨大的霸王龙骨架。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1035" y="1372870"/>
            <a:ext cx="112439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 saw a gigantic skeleton of a Tyrannosaurus Rex at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 dinosaur museum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1893570"/>
            <a:ext cx="11247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这次化石发现为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食草恐龙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的行为提供了新线索。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935" y="3771900"/>
            <a:ext cx="114338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That old computer in the storage room is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 real dinosaur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;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it's incredibly slow.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170" y="3253740"/>
            <a:ext cx="11088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储藏室里的那台旧电脑真是个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老古董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；慢得惊人。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" y="2298065"/>
            <a:ext cx="14425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This fossil discovery provides new clues about the behavior of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herbivorous 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dinosaurs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855" y="3764915"/>
            <a:ext cx="2397125" cy="2896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hug	/h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g/	vt.&amp;vi.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拥抱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抱紧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1836420"/>
            <a:ext cx="1179576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 sky was overcast, darkened with gloomy clouds, and the whole world seemed to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 enveloped in a huge gray quilt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3851910"/>
            <a:ext cx="1179576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The man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hugged his brave companion</a:t>
            </a: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, tears of relief in his eyes, grateful for the bond that had saved him.</a:t>
            </a:r>
            <a:endParaRPr lang="en-US" altLang="zh-CN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2789555"/>
            <a:ext cx="11466195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他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拥抱了他的勇敢伙伴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，眼中充满了释然的泪水，是他俩的联系救了他，他为此感激不尽</a:t>
            </a: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767715"/>
            <a:ext cx="113677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天阴沉沉的，乌云密布，整个世界仿佛都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被笼罩在一张巨大的灰色被子里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4805045"/>
            <a:ext cx="11202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她从后座上跳了出来，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给了他一个拥抱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0680" y="5327015"/>
            <a:ext cx="108096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leapt out of the back seat, and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gave him a hug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80" y="4284980"/>
            <a:ext cx="2188845" cy="2476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pursue	/p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sju:/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追求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致力于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0680" y="3871595"/>
            <a:ext cx="116681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Having immersed myself in all the hands-on activities, the Festival has fueled my creativity, and boosted my newfound determination to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pursue a career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this field and make a positive impact on humanity.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680" y="2898140"/>
            <a:ext cx="111042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在亲身参与了所有的实践活动之后，这次节会激发了我的创造力，也增强了我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投身这一领域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、为人类作出积极贡献的新决心。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680" y="9671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她希望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从事医学工作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170" y="149288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wishes to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pursue a medical career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680" y="20186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警察高速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追赶那辆汽车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995" y="249428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Police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pursued the car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at high speed.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290" y="935355"/>
            <a:ext cx="2880995" cy="18884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8676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duty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dju:ti/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责任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义务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职责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值班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860" y="1722755"/>
            <a:ext cx="1204150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As she walked through the forest, she felt an innate connection to the earth. It was a reminder that humans are a part of nature, and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it is our duty to protect and preserve it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5166995"/>
            <a:ext cx="1169797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With responsibility came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sense of duty</a:t>
            </a: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, a weight that they bore with pride and unwavering commitment.</a:t>
            </a:r>
            <a:endParaRPr lang="zh-CN" altLang="en-US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3496945"/>
            <a:ext cx="812419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You can ask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security guard on duty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 for help if you have any problems.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25" y="791210"/>
            <a:ext cx="118764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当她穿过森林时，她感到与地球有一种内在的联系。这提醒我们，人类是自然的一部分，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我们有责任保护和维护它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860" y="3071495"/>
            <a:ext cx="11306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如果你有任何问题，可以找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值班的保安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帮忙。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4304030"/>
            <a:ext cx="117995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随着责任而来的是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一种责任感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，一种他们带着骄傲和坚定承诺承担的重量。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760" y="2665730"/>
            <a:ext cx="2619375" cy="1579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7603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hesitate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hez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犹豫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迟疑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顾虑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2260" y="9404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犹豫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了一下才回答。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420" y="14598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hesitated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before replying.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19399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毫不犹豫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地同意了。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330" y="2453005"/>
            <a:ext cx="9117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agreed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without the slightest hesitation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1945" y="3020060"/>
            <a:ext cx="6814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毫不犹豫地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推荐她做这项工作。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1170" y="3446145"/>
            <a:ext cx="11055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have no hesitation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recommending her for the job.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195" y="3965575"/>
            <a:ext cx="11136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犹豫了一会儿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揣摩如何掩饰内心的尴尬。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7995" y="4552950"/>
            <a:ext cx="112471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hesitated for a moment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wondering how to hide/disguise/mask my inner embarrassment.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765" y="1026160"/>
            <a:ext cx="2335530" cy="2436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6" grpId="0"/>
      <p:bldP spid="16" grpId="1"/>
      <p:bldP spid="18" grpId="0"/>
      <p:bldP spid="1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035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sequence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si:kw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ns/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按顺序排列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顺序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2941320"/>
            <a:ext cx="10726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described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sequence of events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leading up to the robbery.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995" y="1381125"/>
            <a:ext cx="832675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teacher asked the students to arrange the pictures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 the correct sequence 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to tell a story.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025" y="955040"/>
            <a:ext cx="11644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老师让学生们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按正确顺序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排列图片来讲述一个故事。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2411730"/>
            <a:ext cx="116446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他描述了抢劫案发生前的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一系列有关情况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795" y="2778125"/>
            <a:ext cx="1927225" cy="35528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035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eventually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vent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li/	adv.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最后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终于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25" y="64198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他的绯闻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终于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传到她耳朵里。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1093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Our flight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eventually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left five hours late.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73025" y="1562735"/>
            <a:ext cx="8303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每天练习钢琴三小时后，他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最终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在学校音乐比赛中获得了一等奖。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73025" y="2447290"/>
            <a:ext cx="92570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practicing the piano for three hours every day, 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eventually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won first prize in the school music competition.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73025" y="3359150"/>
            <a:ext cx="116446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她一直请求父母允许自己加入艺术俱乐部，父母看到她的热情后，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最终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同意了。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251460" y="416560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kept asking her parents for permission to join the art club, and they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eventually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agreed after seeing her passion.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73025" y="5062220"/>
            <a:ext cx="12319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这只走失的猫在小区里游荡了两天，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最终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主人在公园附近找到了它。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251460" y="558419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lost cat wandered around the neighborhood for two days,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eventually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its owner found it near the park.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儿童弹钢琴_卡通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4580" y="645795"/>
            <a:ext cx="2617470" cy="261747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6" grpId="0"/>
      <p:bldP spid="16" grpId="1"/>
      <p:bldP spid="18" grpId="0"/>
      <p:bldP spid="1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974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tailor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n.(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男装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裁缝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专门制作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" y="1661795"/>
            <a:ext cx="1172718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Exhilarated to inform you that our local TV station is currently hosting a captivating short video activity specifically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tailored for international students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I strongly recommend that you give it a shot.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80" y="791210"/>
            <a:ext cx="112350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非常兴奋地通知您，我们当地的电视台正在举办一项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专为国际学生打造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的精彩短视频活动，我强烈建议您参与一下。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680" y="4547235"/>
            <a:ext cx="73920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She decided to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tailor her resume</a:t>
            </a:r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 to the job requirements before sending it to the company.</a:t>
            </a:r>
            <a:endParaRPr lang="zh-CN" altLang="en-US" sz="2800" b="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330" y="2952115"/>
            <a:ext cx="112414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他穿着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一套剪裁考究的西装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，戴着一副金框眼镜。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260" y="3443605"/>
            <a:ext cx="114973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wears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perfectly-tailored suit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 granny glasses.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460" y="3995420"/>
            <a:ext cx="11219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她决定根据职位要求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修改简历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，再发送给公司。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705" y="2672715"/>
            <a:ext cx="2476500" cy="34671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6" grpId="0"/>
      <p:bldP spid="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clerk	/kl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ɑ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:k/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职员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文书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店员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1694815"/>
            <a:ext cx="1156652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At first sight,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 the clerk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 decided that Henry Adams was a poor man who can't afford the clothes m his store, so he led Henry Adams to a room and gave him a cheap suit that didn't fit. 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74168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乍一看，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店员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认定亨利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·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亚当斯是个穷光蛋，买不起他店里的衣服，于是便把他领到一间屋子里，给了他一套不合身的廉价衣服。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75" y="2964815"/>
            <a:ext cx="4417060" cy="2632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178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plastic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塑料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塑料制的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36880" y="4157345"/>
            <a:ext cx="723328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 children were excitedly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building a model with colorful plastic bricks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68580" y="791210"/>
            <a:ext cx="1101217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我们应积极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减少使用一次性塑料制品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来保护环境。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51460" y="1308100"/>
            <a:ext cx="11486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 should actively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reduce the use of single-use plastics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protect our environment.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73025" y="2204720"/>
            <a:ext cx="117182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海洋受到塑料垃圾的严重污染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，这对海洋生物构成了巨大威胁。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302260" y="2767330"/>
            <a:ext cx="117652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ocean is severely polluted by plastic waste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which poses a great threat to marine life.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73025" y="3618230"/>
            <a:ext cx="873823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孩子们正兴奋地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用彩色塑料积木搭建一个模型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2885" y="3725545"/>
            <a:ext cx="2678430" cy="290195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371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manner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举止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行为方式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;[pl.]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礼貌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1610360"/>
            <a:ext cx="116395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Moreover,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calm and respectful manner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 I am adopting has miraculously kept arguments at bay each time.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3063240"/>
            <a:ext cx="114274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To my relief, he was just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being good-mannered to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 the host.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827405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而且，我每次采取的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这种沉着而尊重的态度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，都神奇地避免了争执的发生。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60" y="2566670"/>
            <a:ext cx="11639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令我感到宽慰的是，他只是在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礼貌地对待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那位主人而已。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460" y="4173855"/>
            <a:ext cx="862838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The singer performed the song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in a gentle manner</a:t>
            </a:r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, making the audience feel calm and relaxed.</a:t>
            </a:r>
            <a:endParaRPr lang="zh-CN" altLang="en-US" sz="2800" b="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195" y="3681095"/>
            <a:ext cx="11600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歌手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用温柔的方式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演唱了这首歌，让观众感到平静放松。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55" y="4173220"/>
            <a:ext cx="2204720" cy="2627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20"/>
            </p:custDataLst>
          </p:nvPr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21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509520" y="120015"/>
            <a:ext cx="92087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downstairs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z/	adv.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顺楼梯而下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在楼下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stair	/ste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楼梯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梯级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4"/>
            </p:custDataLst>
          </p:nvPr>
        </p:nvSpPr>
        <p:spPr>
          <a:xfrm>
            <a:off x="302260" y="4703445"/>
            <a:ext cx="786130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The noise from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the party downstairs </a:t>
            </a:r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was so loud that I couldn’t focus on my homework.</a:t>
            </a:r>
            <a:endParaRPr lang="zh-CN" altLang="en-US" sz="2800" b="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290195" y="3228340"/>
            <a:ext cx="115830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The little girl held her mother’s hand tightly when </a:t>
            </a: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walking up the stairs</a:t>
            </a:r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, as she was afraid of falling.</a:t>
            </a:r>
            <a:endParaRPr lang="zh-CN" altLang="en-US" sz="2800" b="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6"/>
            </p:custDataLst>
          </p:nvPr>
        </p:nvSpPr>
        <p:spPr>
          <a:xfrm>
            <a:off x="251460" y="1195070"/>
            <a:ext cx="10792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他小心地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把重箱子搬下楼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，生怕掉下来摔坏里面的东西。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7"/>
            </p:custDataLst>
          </p:nvPr>
        </p:nvSpPr>
        <p:spPr>
          <a:xfrm>
            <a:off x="290195" y="1753235"/>
            <a:ext cx="12139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carried the heavy box downstairs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carefully, afraid that he would drop it and break the things inside.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8"/>
            </p:custDataLst>
          </p:nvPr>
        </p:nvSpPr>
        <p:spPr>
          <a:xfrm>
            <a:off x="251460" y="2706370"/>
            <a:ext cx="11466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小女孩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上楼梯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时紧紧抓着妈妈的手，因为她怕摔倒。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9"/>
            </p:custDataLst>
          </p:nvPr>
        </p:nvSpPr>
        <p:spPr>
          <a:xfrm>
            <a:off x="251460" y="4121150"/>
            <a:ext cx="11153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楼下派对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的声音太大，我根本无法专心写作业。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642475" y="3608705"/>
            <a:ext cx="2230755" cy="3019425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6" grpId="0"/>
      <p:bldP spid="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0206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aside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d/	adv.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到旁边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在旁边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存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40" y="1761490"/>
            <a:ext cx="1179830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 Also of primary note is that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certain amount of time will be set aside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in each workshop for interaction, when a teacher will be available to clarify your doubts or offer some suggestions if necessary.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791210"/>
            <a:ext cx="118935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另外值得一提的是，每场工作坊都会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预留一定时间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用于互动交流。届时会有老师在场解答您的疑问或在必要时提供一些建议。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30632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把窗帘拉向一边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9700" y="30264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pulled the curtain aside.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640" y="362775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把书丢在一边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，站了起来。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640" y="42297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tossed the book aside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 got up.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40" y="4774565"/>
            <a:ext cx="11022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警察们从他身边匆匆走过，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用肩膀把他推到了一边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460" y="5396230"/>
            <a:ext cx="10939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policemen rushed past him,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shouldering him aside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860" y="5296535"/>
            <a:ext cx="2931795" cy="15424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2" grpId="0"/>
      <p:bldP spid="12" grpId="1"/>
      <p:bldP spid="17" grpId="0"/>
      <p:bldP spid="1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frown	/fra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皱眉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1370330"/>
            <a:ext cx="109588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Seeing the frown on her father's face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, she knew she was in trouble.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465" y="848360"/>
            <a:ext cx="10316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看到父亲脸上的皱眉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，她知道她有麻烦了。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880" y="18923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2.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她一皱眉，额头显出了皱纹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170" y="24447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frown creased her forehead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465" y="29362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困惑地皱着眉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抬头看。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34169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looked up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 a puzzled frown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0680" y="404114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愁眉苦脸消失了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，取而代之的是一种邪恶的满足。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170" y="4965065"/>
            <a:ext cx="112458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frown vanished away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 gave place to an expression of evil satisfaction.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2067560"/>
            <a:ext cx="2249170" cy="27228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2" grpId="0"/>
      <p:bldP spid="12" grpId="1"/>
      <p:bldP spid="18" grpId="0"/>
      <p:bldP spid="1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229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that case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 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ðæ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 ke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既然那样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假使那样的话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170" y="1418590"/>
            <a:ext cx="112464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You say you cannot finish the report on time?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 that case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we need to ask someone else for help.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170" y="3379152"/>
            <a:ext cx="5080000" cy="95313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zh-CN" altLang="en-US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 that case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, I have no choice but to accept your decision.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680" y="791210"/>
            <a:ext cx="1137793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你说你不能按时完成报告？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那样的话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，我们需要找别人帮忙了。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8465" y="237172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那样的话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，我别无选择，只能接受你的决定。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85" y="2903855"/>
            <a:ext cx="4147820" cy="27965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207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option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可选择的事物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选择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1607820"/>
            <a:ext cx="1050163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You mentioned that you have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two optional courses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one is listening and speaking in Chinese, the other is reading and writing in Chinese.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70840" y="4657725"/>
            <a:ext cx="8905875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459740" indent="258445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80808"/>
                </a:solidFill>
                <a:latin typeface="Times New Roman" panose="02020603050405020304" charset="0"/>
                <a:ea typeface="宋体" panose="02010600030101010101" pitchFamily="2" charset="-122"/>
              </a:rPr>
              <a:t>Also, it emphasized the importance of self-awareness, enabling students to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explore different career options</a:t>
            </a:r>
            <a:r>
              <a:rPr lang="en-US" altLang="zh-CN" sz="2800">
                <a:solidFill>
                  <a:srgbClr val="080808"/>
                </a:solidFill>
                <a:latin typeface="Times New Roman" panose="02020603050405020304" charset="0"/>
                <a:ea typeface="宋体" panose="02010600030101010101" pitchFamily="2" charset="-122"/>
              </a:rPr>
              <a:t> and set achievable goals, which were warmly embraced by students.</a:t>
            </a:r>
            <a:endParaRPr lang="en-US" altLang="zh-CN" sz="2800">
              <a:solidFill>
                <a:srgbClr val="080808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095" y="667385"/>
            <a:ext cx="117081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你提到你有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两门选修课程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，其中一门是用中文进行的听力和口语训练，另一门是用中文进行的阅读和写作练习。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095" y="3676015"/>
            <a:ext cx="11301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此外，它还强调了自我认知的重要性，使学生们能够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探索不同的职业选择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并设定可实现的目标，这一举措受到了学生们的一致欢迎。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2603500"/>
            <a:ext cx="7912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别无选择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，只有取消这项任务。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9420" y="3125470"/>
            <a:ext cx="11277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had no option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but to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abort the mission.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4657725"/>
            <a:ext cx="3269615" cy="1753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5" grpId="0"/>
      <p:bldP spid="5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8303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broad	/br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:d/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宽阔的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广阔的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广泛的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6880" y="1240155"/>
            <a:ext cx="1040130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91440" indent="273685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 broad smile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 started to form on my face as I gave him a hug. 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030" y="2586355"/>
            <a:ext cx="1133729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By discussing these books, we students can engage in lively debates, exchange ideas,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broaden our perspectives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all enhancing our critical thinking skills.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455" y="791210"/>
            <a:ext cx="11473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当我拥抱他时，我的脸上渐渐浮现出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灿烂的笑容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455" y="1762125"/>
            <a:ext cx="114731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通过阅读这些书籍，我们学生能够积极参与热烈的讨论，交流想法，并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拓宽视野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，从而全面提升我们的批判性思维能力。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030" y="39236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他身高体宽，肌肉发达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290" y="43726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is tall, broad and muscular.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185" y="3566160"/>
            <a:ext cx="2619375" cy="3215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6004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indeed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di:d/	adv.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其实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实际上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当然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170" y="3566160"/>
            <a:ext cx="117208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Four streams met here,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indeed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 the water was flowing more quickly.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1877695"/>
            <a:ext cx="1172083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Never in my wildest dream did I imagine that I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was indeed assigned the intern job </a:t>
            </a:r>
            <a:r>
              <a:rPr lang="en-US" altLang="zh-CN" sz="2800">
                <a:solidFill>
                  <a:srgbClr val="0A0A0A"/>
                </a:solidFill>
                <a:latin typeface="Times New Roman" panose="02020603050405020304" charset="0"/>
                <a:ea typeface="宋体" panose="02010600030101010101" pitchFamily="2" charset="-122"/>
              </a:rPr>
              <a:t>to act on a school life show and my first public appearance on TV was in five days.</a:t>
            </a:r>
            <a:endParaRPr lang="en-US" altLang="zh-CN" sz="2800">
              <a:solidFill>
                <a:srgbClr val="0A0A0A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170" y="641985"/>
            <a:ext cx="117201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在我最疯狂的幻想中，我从未想过自己竟然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真的被分配了实习任务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，要参与一档校园生活类节目的录制，而且我的首次电视公开亮相就在五天之后。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" y="3086100"/>
            <a:ext cx="11580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四股水流在此交汇，而且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实际上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，河水的流速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明显加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快了。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355" y="4104005"/>
            <a:ext cx="2019300" cy="2381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4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5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6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7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8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17"/>
            </p:custDataLst>
          </p:nvPr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18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19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2509520" y="142240"/>
            <a:ext cx="817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normal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:ml/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典型的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正常的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常态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471170" y="3566160"/>
            <a:ext cx="1068705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She's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 normal teenager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 who loves music and hanging out with friends.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251460" y="791210"/>
            <a:ext cx="8338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风暴过后，生活慢慢恢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复了正常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3"/>
            </p:custDataLst>
          </p:nvPr>
        </p:nvSpPr>
        <p:spPr>
          <a:xfrm>
            <a:off x="471170" y="1350010"/>
            <a:ext cx="9166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the storm, life slowly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returned to normal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4"/>
            </p:custDataLst>
          </p:nvPr>
        </p:nvSpPr>
        <p:spPr>
          <a:xfrm>
            <a:off x="302260" y="1870710"/>
            <a:ext cx="9068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在正常情况下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，旅程大约需要两小时。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471170" y="2359660"/>
            <a:ext cx="99555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Under normal circumstances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the journey takes about two hours. 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6"/>
            </p:custDataLst>
          </p:nvPr>
        </p:nvSpPr>
        <p:spPr>
          <a:xfrm>
            <a:off x="290195" y="2950210"/>
            <a:ext cx="10743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她是个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正常的青少年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，喜欢音乐和和朋友一起玩。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28845" y="4182110"/>
            <a:ext cx="3511550" cy="1971675"/>
          </a:xfrm>
          <a:prstGeom prst="rect">
            <a:avLst/>
          </a:prstGeom>
        </p:spPr>
      </p:pic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35200" y="120015"/>
            <a:ext cx="950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willing  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愿意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乐意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1673860"/>
            <a:ext cx="1137856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As much as it pained her to do it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searched for someone to take her in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but the only friends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willing to do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so lived 180 miles away.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3658870"/>
            <a:ext cx="670687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In a word, be relaxed and if you have any problem in learning Chinese, I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am willing to offer my help at any time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746125"/>
            <a:ext cx="112687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尽管这么做让她非常痛苦，但她还是努力寻找可以收留她的人家，但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愿意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收留她的朋友都住在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180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英里之外的地方。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460" y="2633345"/>
            <a:ext cx="115970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总之，要放松心态。如果您在学习中文的过程中遇到任何问题，我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随时愿意为您提供帮助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725" y="4744720"/>
            <a:ext cx="3613150" cy="1921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apologise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'p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z/	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道歉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谢罪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85407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本航班起飞延误，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谨致歉意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1320800"/>
            <a:ext cx="9659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apologize for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late departure of this flight.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260" y="18313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感到内疚并表示歉意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930" y="2242820"/>
            <a:ext cx="9337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felt suitably chastened and apologized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60" y="2736850"/>
            <a:ext cx="11435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我没能按计划与你共度本周末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我写信向你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致以诚挚的歉意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8930" y="3164840"/>
            <a:ext cx="115189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I’m writing to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express my heartfelt apology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to you for my failing to hang out with you this weekend as scheduled.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8930" y="4471670"/>
            <a:ext cx="10965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marched over to me and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demanded an apology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1460" y="3978910"/>
            <a:ext cx="7632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她毅然走过来，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要我向她道歉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0825" y="4929505"/>
            <a:ext cx="11043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我鼓起勇气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真诚地为我的不当行为向他道歉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8930" y="5353685"/>
            <a:ext cx="72936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gathered my courage,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sincerely apologised to him for my misconduct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80" y="4514850"/>
            <a:ext cx="3131820" cy="2032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8303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element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要素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基本部分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" y="5495925"/>
            <a:ext cx="716915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Nature's beauty was a symphony,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each element</a:t>
            </a: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 a note in the grand composition of the world.</a:t>
            </a:r>
            <a:endParaRPr lang="zh-CN" altLang="en-US" sz="280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195" y="1630045"/>
            <a:ext cx="1169225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As she and her mom said, if we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brave the elements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 we can overcome any problems. 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791210"/>
            <a:ext cx="1173162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正如她和她妈妈所说，如果我们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勇敢地面对这些环境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，我们就可以克服任何问题。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3299460"/>
            <a:ext cx="1169289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 Do you remember the culture salon, which featured the typical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cultural elements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of the two countries, helped me gain a glimpse into the diversity and richness of the two dynamic cultures.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" y="2517775"/>
            <a:ext cx="11181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你还记得那次文化沙龙吧？它展现了两国典型的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文化元素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，让我得以一窥这两种充满活力的文化的多样性和丰富性。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0195" y="4637405"/>
            <a:ext cx="81095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自然之美是一首交响乐，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每个元素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都是世界宏大乐章中的一个音符。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25" y="4231005"/>
            <a:ext cx="2599690" cy="25984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3" grpId="0"/>
      <p:bldP spid="3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6004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plot	/pl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故事情节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布局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阴谋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1717675"/>
            <a:ext cx="118370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Secondly, twists and turns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are added to the plot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 and the characters well developed in a reasonable way, demonstrating my creativity and originality.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791210"/>
            <a:ext cx="119100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其次，情节中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加入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了曲折的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情节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发展，同时人物形象也得到了合理且生动的塑造，这充分展现了我的创造力和独创性。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3173730"/>
            <a:ext cx="986663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movie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has a very simple plot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 but is deeply moving.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460" y="2721610"/>
            <a:ext cx="8430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这部电影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情节很简单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，但非常感人。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195" y="3725545"/>
            <a:ext cx="78206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有些观众觉得这部电视剧的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情节太慢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，但也有人认为它铺垫得很充分。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800" y="4678680"/>
            <a:ext cx="76790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Some viewers said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the plot of the TV show was too slow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but others thought it was well - developed.</a:t>
            </a:r>
            <a:endParaRPr lang="en-US" altLang="zh-CN" sz="28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3063240"/>
            <a:ext cx="2413635" cy="3619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2" grpId="0"/>
      <p:bldP spid="1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42240"/>
            <a:ext cx="817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ambassador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æ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大使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使节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代表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302260" y="1744345"/>
            <a:ext cx="93986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The young singer said she was proud to be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ambassador of the children’s charity</a:t>
            </a:r>
            <a:r>
              <a:rPr lang="en-US" altLang="zh-CN" sz="2800" b="0" i="0">
                <a:latin typeface="Times New Roman" panose="02020603050405020304" charset="0"/>
                <a:ea typeface="宋体" panose="02010600030101010101" pitchFamily="2" charset="-122"/>
              </a:rPr>
              <a:t> and would try her best to help more kids.</a:t>
            </a:r>
            <a:endParaRPr lang="zh-CN" altLang="en-US" sz="2800" b="0" i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418465" y="4765040"/>
            <a:ext cx="864298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panda is considered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an ambassador of friendship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 between China and other countries.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418465" y="791210"/>
            <a:ext cx="112991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这位年轻歌手表示，能成为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儿童慈善机构的大使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她很自豪，并会尽力帮助更多孩子。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290195" y="2677160"/>
            <a:ext cx="11299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她是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我们学校的优秀代表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，言行总是礼貌而聪慧。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302260" y="3170555"/>
            <a:ext cx="117608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is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 good ambassador for our school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always behaving politely and intelligently.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302260" y="4131945"/>
            <a:ext cx="11137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熊猫被认为是中国与其他国家之间的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友谊大使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 descr="矢量卡通可爱彩色小熊猫竹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96400" y="3891915"/>
            <a:ext cx="3308350" cy="269748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5" grpId="0"/>
      <p:bldP spid="5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394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upper class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 kl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ɑ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:s/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上流社会的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上等阶层的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upper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(r)/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上面的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上层的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460" y="1867535"/>
            <a:ext cx="11466830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l" defTabSz="266700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Suddenly Devin saw a clear opening to the goal. He struck the ball hard and held his breath as it flew toward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upper corner of the net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914400"/>
            <a:ext cx="114661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突然，德文发现了一个直接射门的绝佳机会。他用力一击，屏住呼吸看着球飞向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球门的上角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3434715"/>
            <a:ext cx="11653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comes from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an upper-class family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, but she is very down-to-earth. 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4455795"/>
            <a:ext cx="824293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He was born into 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the upper class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 but devoted his life to helping the poor. 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260" y="2820670"/>
            <a:ext cx="11602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她出身于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上流社会家庭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，但非常脚踏实地。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195" y="3914140"/>
            <a:ext cx="116141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他出身于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上层阶级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，但毕生致力于帮助穷人。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525" y="4147185"/>
            <a:ext cx="2028825" cy="2495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8303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maintain	/me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维持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保持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维修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保养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4239895"/>
            <a:ext cx="8920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She has always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maintained her innocence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8465" y="10001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一言不发，以保持尊严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680" y="16573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maintained a dignified silence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2170430"/>
            <a:ext cx="87071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这几个男人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坚持说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案发时他们在国外。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465" y="2665730"/>
            <a:ext cx="113201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men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maintained (that)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they were out of the country when the crime was committed.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465" y="36188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她一直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坚持说她是无辜的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290" y="3340735"/>
            <a:ext cx="2407920" cy="27501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6004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permission	/p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ɪʃ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n/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准许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许可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批准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许可证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permit	/p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əˈ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t/	vt.&amp;vi.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允许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准许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使可能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25" y="10001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未经许可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擅自使用了汽车。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025" y="15494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took the car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without permission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025" y="20618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请求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离开房间的许可。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25" y="258381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asked permission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leave the room.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25" y="3047365"/>
            <a:ext cx="8968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令我大为失望的是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门卫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不允许我带相机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1460" y="3572510"/>
            <a:ext cx="11941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Much to my disappointment, the door guards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didn’t permit bringing my camera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025" y="4087495"/>
            <a:ext cx="87337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天气允许的话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将举办冬日远足活动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让我们接近大自然并提高我们学生的健康意识。</a:t>
            </a:r>
            <a:r>
              <a:rPr lang="zh-CN" altLang="en-US" sz="28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6540" y="5013960"/>
            <a:ext cx="87845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Weather permitting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a winter hike will be launched to get us close to nature and raise us students health awareness.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60" y="4032885"/>
            <a:ext cx="2209800" cy="2828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7" grpId="0"/>
      <p:bldP spid="17" grpId="1"/>
      <p:bldP spid="19" grpId="0"/>
      <p:bldP spid="19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4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20"/>
            </p:custDataLst>
          </p:nvPr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21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509520" y="142240"/>
            <a:ext cx="817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saying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se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ɪɪŋ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谚语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格言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警句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4"/>
            </p:custDataLst>
          </p:nvPr>
        </p:nvSpPr>
        <p:spPr>
          <a:xfrm>
            <a:off x="251460" y="96266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1.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常言道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有志者，事竟成。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5"/>
            </p:custDataLst>
          </p:nvPr>
        </p:nvSpPr>
        <p:spPr>
          <a:xfrm>
            <a:off x="471170" y="1555115"/>
            <a:ext cx="11097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As the saying goes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"Where there is a will, there is a way."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6"/>
            </p:custDataLst>
          </p:nvPr>
        </p:nvSpPr>
        <p:spPr>
          <a:xfrm>
            <a:off x="360680" y="20650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他喜欢在演讲中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引用古语。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7"/>
            </p:custDataLst>
          </p:nvPr>
        </p:nvSpPr>
        <p:spPr>
          <a:xfrm>
            <a:off x="471170" y="2555875"/>
            <a:ext cx="9874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likes to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quote ancient sayings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in his speeches.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8"/>
            </p:custDataLst>
          </p:nvPr>
        </p:nvSpPr>
        <p:spPr>
          <a:xfrm>
            <a:off x="471170" y="3104515"/>
            <a:ext cx="9319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中国有句古话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千里之行，始于足下。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9"/>
            </p:custDataLst>
          </p:nvPr>
        </p:nvSpPr>
        <p:spPr>
          <a:xfrm>
            <a:off x="471170" y="3653155"/>
            <a:ext cx="109385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There's a saying in China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 "A journey of a thousand miles begins with a single step." 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56680" y="4201795"/>
            <a:ext cx="2171700" cy="2600325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2" grpId="0"/>
      <p:bldP spid="12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9229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external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ɜ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:nl/	adj.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外部的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外面的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外来的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995" y="4861560"/>
            <a:ext cx="749998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He remained calm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under external pressure</a:t>
            </a:r>
            <a:r>
              <a:rPr lang="en-US" altLang="zh-CN" sz="2800" b="0" i="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</a:rPr>
              <a:t>, which eventually helped him solve the complex problem.</a:t>
            </a:r>
            <a:endParaRPr lang="zh-CN" altLang="en-US" sz="2800" b="0" i="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791210"/>
            <a:ext cx="1194117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尽管这所老房子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外表平静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，但我能感觉到里面有一种令人不安的气氛。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320" y="1527810"/>
            <a:ext cx="113163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Despite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calm external appearance 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of the old house, I could feel an unsettling atmosphere inside.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" y="2447290"/>
            <a:ext cx="10763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此药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仅供外用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；使用前请仔细阅读说明书。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910" y="2969260"/>
            <a:ext cx="113163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This medicine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is for external use only</a:t>
            </a: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; please read the instructions carefully before applying.</a:t>
            </a:r>
            <a:endParaRPr lang="en-US" altLang="zh-CN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" y="3888105"/>
            <a:ext cx="69869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</a:pPr>
            <a:r>
              <a:rPr lang="en-US" altLang="zh-CN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在外界的压力下</a:t>
            </a:r>
            <a:r>
              <a:rPr lang="zh-CN" altLang="en-US" sz="2800">
                <a:solidFill>
                  <a:srgbClr val="0F1115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保持冷静，这最终帮助他解决了那个复杂的问题。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solidFill>
                <a:srgbClr val="0F1115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60" y="3503930"/>
            <a:ext cx="2419350" cy="2819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423886"/>
            <a:ext cx="12192000" cy="2362142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64174" y="1053197"/>
            <a:ext cx="3120268" cy="4438651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0791412" y="5737077"/>
            <a:ext cx="821405" cy="821405"/>
            <a:chOff x="9690878" y="2973050"/>
            <a:chExt cx="821405" cy="821405"/>
          </a:xfrm>
        </p:grpSpPr>
        <p:sp>
          <p:nvSpPr>
            <p:cNvPr id="19" name="Oval 107"/>
            <p:cNvSpPr/>
            <p:nvPr/>
          </p:nvSpPr>
          <p:spPr>
            <a:xfrm>
              <a:off x="9690878" y="2973050"/>
              <a:ext cx="821405" cy="821405"/>
            </a:xfrm>
            <a:prstGeom prst="ellipse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53275" y="3176158"/>
              <a:ext cx="461433" cy="503766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316315" y="5717473"/>
            <a:ext cx="821405" cy="821405"/>
            <a:chOff x="9673290" y="5335312"/>
            <a:chExt cx="821405" cy="821405"/>
          </a:xfrm>
        </p:grpSpPr>
        <p:sp>
          <p:nvSpPr>
            <p:cNvPr id="21" name="Oval 133"/>
            <p:cNvSpPr/>
            <p:nvPr/>
          </p:nvSpPr>
          <p:spPr>
            <a:xfrm>
              <a:off x="9673290" y="5335312"/>
              <a:ext cx="821405" cy="821405"/>
            </a:xfrm>
            <a:prstGeom prst="ellipse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9870207" y="5538111"/>
              <a:ext cx="427566" cy="397933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735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明月设计7"/>
          <p:cNvSpPr txBox="1"/>
          <p:nvPr/>
        </p:nvSpPr>
        <p:spPr>
          <a:xfrm>
            <a:off x="3823335" y="2665095"/>
            <a:ext cx="7130415" cy="1851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30000"/>
              </a:lnSpc>
            </a:pPr>
            <a:r>
              <a:rPr lang="en-US" altLang="zh-CN" sz="8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汉仪正圆-45W" panose="00020600040101010101" charset="-122"/>
              </a:rPr>
              <a:t>Thank You</a:t>
            </a:r>
            <a:endParaRPr lang="en-US" altLang="zh-CN" sz="8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汉仪正圆-45W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>
            <p:custDataLst>
              <p:tags r:id="rId4"/>
            </p:custDataLst>
          </p:nvPr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>
            <p:custDataLst>
              <p:tags r:id="rId5"/>
            </p:custDataLst>
          </p:nvPr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6"/>
            </p:custDataLst>
          </p:nvPr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7"/>
            </p:custDataLst>
          </p:nvPr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8"/>
            </p:custDataLst>
          </p:nvPr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9"/>
            </p:custDataLst>
          </p:nvPr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10"/>
            </p:custDataLst>
          </p:nvPr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>
            <p:custDataLst>
              <p:tags r:id="rId11"/>
            </p:custDataLst>
          </p:nvPr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36880" y="13017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7211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ignore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ɔ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:(r)/	vt.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忽视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对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…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不予理会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791210"/>
            <a:ext cx="849185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他身上有一种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难以忽视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的忧郁气质。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439420" y="1494155"/>
            <a:ext cx="11278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There was an air of melancholy about him that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was hard to ignore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. 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251460" y="1998980"/>
            <a:ext cx="10826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2.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无视所有“禁止吸烟”的警示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，点了香烟。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381000" y="2509520"/>
            <a:ext cx="110566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ignored all the ‘No Smoking’ signs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and lit up a cigarette.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22910" y="29457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自大、虚荣、而且无知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439420" y="3359150"/>
            <a:ext cx="100012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was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self-important, vain and ignorant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471170" y="38925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她不愿意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承认自己无知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1"/>
            </p:custDataLst>
          </p:nvPr>
        </p:nvSpPr>
        <p:spPr>
          <a:xfrm>
            <a:off x="471170" y="4397375"/>
            <a:ext cx="8081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She was reluctant to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confess her ignorance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endParaRPr lang="en-US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52615" y="3098800"/>
            <a:ext cx="2788920" cy="3411855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12" grpId="0"/>
      <p:bldP spid="12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8147301" y="250939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/>
        </p:nvSpPr>
        <p:spPr bwMode="auto">
          <a:xfrm>
            <a:off x="8375403" y="341354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8378709" y="340032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/>
        </p:nvSpPr>
        <p:spPr bwMode="auto">
          <a:xfrm>
            <a:off x="6757195" y="334743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/>
        </p:nvSpPr>
        <p:spPr bwMode="auto">
          <a:xfrm>
            <a:off x="6456364" y="306312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/>
        </p:nvSpPr>
        <p:spPr bwMode="auto">
          <a:xfrm>
            <a:off x="6514217" y="314081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/>
        </p:nvSpPr>
        <p:spPr bwMode="auto">
          <a:xfrm>
            <a:off x="6514217" y="335569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/>
        </p:nvSpPr>
        <p:spPr bwMode="auto">
          <a:xfrm>
            <a:off x="6535704" y="313750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19455" y="142240"/>
            <a:ext cx="11280775" cy="521970"/>
            <a:chOff x="690" y="191"/>
            <a:chExt cx="17765" cy="82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/>
          </p:nvSpPr>
          <p:spPr>
            <a:xfrm>
              <a:off x="690" y="191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09520" y="120015"/>
            <a:ext cx="801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return	/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 r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ɪˈ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ɜ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:n/	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作为回报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作为回应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260" y="1443355"/>
            <a:ext cx="11698605" cy="1168400"/>
          </a:xfrm>
          <a:prstGeom prst="rect">
            <a:avLst/>
          </a:prstGeom>
        </p:spPr>
        <p:txBody>
          <a:bodyPr wrap="square">
            <a:spAutoFit/>
          </a:bodyPr>
          <a:p>
            <a:pPr marL="76200" indent="0" algn="just" defTabSz="266700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 I was deeply moved by their selfless act, realizing the profound joy that comes from giving 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without expecting anything in return</a:t>
            </a:r>
            <a:r>
              <a:rPr lang="en-US" altLang="zh-CN" sz="2800" i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endParaRPr lang="en-US" altLang="zh-CN" sz="2800" i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025" y="659765"/>
            <a:ext cx="11927840" cy="1091565"/>
          </a:xfrm>
          <a:prstGeom prst="rect">
            <a:avLst/>
          </a:prstGeom>
        </p:spPr>
        <p:txBody>
          <a:bodyPr wrap="square">
            <a:spAutoFit/>
          </a:bodyPr>
          <a:p>
            <a:pPr marL="76200" indent="0" algn="just" defTabSz="266700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800" i="0">
                <a:latin typeface="Times New Roman" panose="02020603050405020304" charset="0"/>
                <a:ea typeface="宋体" panose="02010600030101010101" pitchFamily="2" charset="-122"/>
              </a:rPr>
              <a:t>1.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我被他们无私的行为深深感动，意识到</a:t>
            </a:r>
            <a:r>
              <a:rPr lang="en-US" altLang="zh-CN" sz="2800" b="1" i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不求回报</a:t>
            </a:r>
            <a:r>
              <a:rPr lang="zh-CN" altLang="en-US" sz="2800" i="0">
                <a:latin typeface="Times New Roman" panose="02020603050405020304" charset="0"/>
                <a:ea typeface="宋体" panose="02010600030101010101" pitchFamily="2" charset="-122"/>
              </a:rPr>
              <a:t>的给予带来的深刻喜悦。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en-US" altLang="zh-CN" sz="2800" b="1" i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2529205"/>
            <a:ext cx="117487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我非常感谢你的帮助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并且我希望有机会带你参观北京以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报答你的好意。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8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  <a:p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995" y="3344545"/>
            <a:ext cx="11367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 deeply appreciate your help and I hope to have the opportunity to show you around Beijing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 return for your kindness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2260" y="4382770"/>
            <a:ext cx="8300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她一回家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他们两人久别重逢悲喜交加。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8465" y="4912995"/>
            <a:ext cx="83267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On/Upon her return home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their reunion after a long separation brought mixed feelings of joy and sorrow to them both.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810" y="3859530"/>
            <a:ext cx="2494915" cy="29540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>
            <p:custDataLst>
              <p:tags r:id="rId1"/>
            </p:custDataLst>
          </p:nvPr>
        </p:nvSpPr>
        <p:spPr bwMode="auto">
          <a:xfrm>
            <a:off x="8162541" y="2524639"/>
            <a:ext cx="16529" cy="1983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7"/>
          <p:cNvSpPr/>
          <p:nvPr>
            <p:custDataLst>
              <p:tags r:id="rId2"/>
            </p:custDataLst>
          </p:nvPr>
        </p:nvSpPr>
        <p:spPr bwMode="auto">
          <a:xfrm>
            <a:off x="8390643" y="3428786"/>
            <a:ext cx="330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>
            <p:custDataLst>
              <p:tags r:id="rId3"/>
            </p:custDataLst>
          </p:nvPr>
        </p:nvSpPr>
        <p:spPr bwMode="auto">
          <a:xfrm>
            <a:off x="8393949" y="3415563"/>
            <a:ext cx="21487" cy="13224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8110937" y="4160665"/>
            <a:ext cx="495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8115894" y="4157360"/>
            <a:ext cx="23140" cy="8265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1"/>
          <p:cNvSpPr/>
          <p:nvPr>
            <p:custDataLst>
              <p:tags r:id="rId4"/>
            </p:custDataLst>
          </p:nvPr>
        </p:nvSpPr>
        <p:spPr bwMode="auto">
          <a:xfrm>
            <a:off x="6772435" y="3362670"/>
            <a:ext cx="8265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2"/>
          <p:cNvSpPr/>
          <p:nvPr>
            <p:custDataLst>
              <p:tags r:id="rId5"/>
            </p:custDataLst>
          </p:nvPr>
        </p:nvSpPr>
        <p:spPr bwMode="auto">
          <a:xfrm>
            <a:off x="6471604" y="3078367"/>
            <a:ext cx="0" cy="8265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3"/>
          <p:cNvSpPr/>
          <p:nvPr>
            <p:custDataLst>
              <p:tags r:id="rId6"/>
            </p:custDataLst>
          </p:nvPr>
        </p:nvSpPr>
        <p:spPr bwMode="auto">
          <a:xfrm>
            <a:off x="6529457" y="3156054"/>
            <a:ext cx="21487" cy="8265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4"/>
          <p:cNvSpPr/>
          <p:nvPr>
            <p:custDataLst>
              <p:tags r:id="rId7"/>
            </p:custDataLst>
          </p:nvPr>
        </p:nvSpPr>
        <p:spPr bwMode="auto">
          <a:xfrm>
            <a:off x="6529457" y="3370933"/>
            <a:ext cx="4958" cy="3306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15"/>
          <p:cNvSpPr/>
          <p:nvPr>
            <p:custDataLst>
              <p:tags r:id="rId8"/>
            </p:custDataLst>
          </p:nvPr>
        </p:nvSpPr>
        <p:spPr bwMode="auto">
          <a:xfrm>
            <a:off x="6550944" y="3152748"/>
            <a:ext cx="31405" cy="6611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7471256" y="45540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27"/>
          <p:cNvSpPr/>
          <p:nvPr/>
        </p:nvSpPr>
        <p:spPr bwMode="auto">
          <a:xfrm>
            <a:off x="8119200" y="4165623"/>
            <a:ext cx="3306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15240" y="15240"/>
            <a:ext cx="719455" cy="774065"/>
            <a:chOff x="4404356" y="1022599"/>
            <a:chExt cx="3383287" cy="4812802"/>
          </a:xfrm>
          <a:effectLst>
            <a:reflection blurRad="6350" stA="52000" endA="300" endPos="20000" dir="5400000" sy="-100000" algn="bl" rotWithShape="0"/>
          </a:effectLst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 cstate="screen"/>
            <a:stretch>
              <a:fillRect/>
            </a:stretch>
          </p:blipFill>
          <p:spPr>
            <a:xfrm>
              <a:off x="5585459" y="2770630"/>
              <a:ext cx="1021082" cy="13167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 cstate="screen"/>
            <a:stretch>
              <a:fillRect/>
            </a:stretch>
          </p:blipFill>
          <p:spPr>
            <a:xfrm>
              <a:off x="4404356" y="1022599"/>
              <a:ext cx="3383287" cy="48128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 cstate="screen"/>
            <a:stretch>
              <a:fillRect/>
            </a:stretch>
          </p:blipFill>
          <p:spPr>
            <a:xfrm>
              <a:off x="4728206" y="3742882"/>
              <a:ext cx="1097282" cy="14081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" cstate="screen"/>
            <a:stretch>
              <a:fillRect/>
            </a:stretch>
          </p:blipFill>
          <p:spPr>
            <a:xfrm>
              <a:off x="4747259" y="3761230"/>
              <a:ext cx="1021082" cy="131673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>
            <p:custDataLst>
              <p:tags r:id="rId17"/>
            </p:custDataLst>
          </p:nvPr>
        </p:nvGrpSpPr>
        <p:grpSpPr>
          <a:xfrm>
            <a:off x="452120" y="145415"/>
            <a:ext cx="11280775" cy="521970"/>
            <a:chOff x="690" y="172"/>
            <a:chExt cx="17765" cy="822"/>
          </a:xfrm>
        </p:grpSpPr>
        <p:cxnSp>
          <p:nvCxnSpPr>
            <p:cNvPr id="33" name="直接连接符 32"/>
            <p:cNvCxnSpPr/>
            <p:nvPr>
              <p:custDataLst>
                <p:tags r:id="rId18"/>
              </p:custDataLst>
            </p:nvPr>
          </p:nvCxnSpPr>
          <p:spPr bwMode="auto">
            <a:xfrm>
              <a:off x="690" y="978"/>
              <a:ext cx="17765" cy="0"/>
            </a:xfrm>
            <a:prstGeom prst="line">
              <a:avLst/>
            </a:prstGeom>
            <a:ln w="9525">
              <a:solidFill>
                <a:srgbClr val="934500"/>
              </a:solidFill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3" name="文本框 10"/>
            <p:cNvSpPr txBox="1"/>
            <p:nvPr>
              <p:custDataLst>
                <p:tags r:id="rId19"/>
              </p:custDataLst>
            </p:nvPr>
          </p:nvSpPr>
          <p:spPr>
            <a:xfrm>
              <a:off x="1135" y="172"/>
              <a:ext cx="30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活用词汇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2524760" y="135255"/>
            <a:ext cx="8018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judge	/d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ʒʌ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ʒ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	vt.&amp;vi.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评价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;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评判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n.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法官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88265" y="3302000"/>
            <a:ext cx="11645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The accident was caused by</a:t>
            </a:r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an error of judgement 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on the part of the pilot.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2"/>
            </p:custDataLst>
          </p:nvPr>
        </p:nvSpPr>
        <p:spPr>
          <a:xfrm>
            <a:off x="88265" y="806450"/>
            <a:ext cx="8185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从她上封信看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，他们过得非常愉快。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266700" y="1365250"/>
            <a:ext cx="10874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Judging by her last letter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they are having a wonderful time.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4"/>
            </p:custDataLst>
          </p:nvPr>
        </p:nvSpPr>
        <p:spPr>
          <a:xfrm>
            <a:off x="88265" y="18478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从他的话判断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，他非常失望。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5"/>
            </p:custDataLst>
          </p:nvPr>
        </p:nvSpPr>
        <p:spPr>
          <a:xfrm>
            <a:off x="266700" y="2379980"/>
            <a:ext cx="9478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 judge from what he said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he was very disappointed.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88265" y="2818130"/>
            <a:ext cx="7675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 3.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此次事故是飞行员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判断失误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所致。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(续写)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25" y="3773170"/>
            <a:ext cx="9657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4.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永远不要凭一眼判断人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因为真正的美来自内在。</a:t>
            </a:r>
            <a:r>
              <a:rPr lang="zh-CN" altLang="en-US" sz="2400" b="1">
                <a:solidFill>
                  <a:srgbClr val="B47730"/>
                </a:solidFill>
                <a:latin typeface="Times New Roman" panose="02020603050405020304" charset="0"/>
                <a:ea typeface="仿宋" panose="02010609060101010101" charset="-122"/>
                <a:sym typeface="+mn-ea"/>
              </a:rPr>
              <a:t>(应用文)</a:t>
            </a:r>
            <a:endParaRPr lang="zh-CN" altLang="en-US" sz="2400" b="1">
              <a:solidFill>
                <a:srgbClr val="B47730"/>
              </a:solidFill>
              <a:latin typeface="Times New Roman" panose="02020603050405020304" charset="0"/>
              <a:ea typeface="仿宋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260" y="4323715"/>
            <a:ext cx="74460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Never judge people at first glance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for true beauty comes from the inside.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42450" y="3773170"/>
            <a:ext cx="2749550" cy="3044190"/>
          </a:xfrm>
          <a:prstGeom prst="rect">
            <a:avLst/>
          </a:prstGeom>
        </p:spPr>
      </p:pic>
      <p:pic>
        <p:nvPicPr>
          <p:cNvPr id="18" name="图片 17" descr="emoji_笔记书信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019540" y="806450"/>
            <a:ext cx="1816735" cy="1816735"/>
          </a:xfrm>
          <a:prstGeom prst="rect">
            <a:avLst/>
          </a:prstGeom>
        </p:spPr>
      </p:pic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3" grpId="1"/>
      <p:bldP spid="17" grpId="0"/>
      <p:bldP spid="17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0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01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2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3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4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5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6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7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8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09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10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1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2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3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4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5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6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7.xml><?xml version="1.0" encoding="utf-8"?>
<p:tagLst xmlns:p="http://schemas.openxmlformats.org/presentationml/2006/main">
  <p:tag name="KSO_WM_DIAGRAM_VIRTUALLY_FRAME" val="{&quot;height&quot;:364.2,&quot;left&quot;:28.4,&quot;top&quot;:73.7,&quot;width&quot;:895.9}"/>
</p:tagLst>
</file>

<file path=ppt/tags/tag11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19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20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1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2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3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4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5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6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7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8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29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30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1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2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3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4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5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6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7.xml><?xml version="1.0" encoding="utf-8"?>
<p:tagLst xmlns:p="http://schemas.openxmlformats.org/presentationml/2006/main">
  <p:tag name="KSO_WM_DIAGRAM_VIRTUALLY_FRAME" val="{&quot;height&quot;:482.7,&quot;left&quot;:5.75,&quot;top&quot;:57.3,&quot;width&quot;:954.2}"/>
</p:tagLst>
</file>

<file path=ppt/tags/tag138.xml><?xml version="1.0" encoding="utf-8"?>
<p:tagLst xmlns:p="http://schemas.openxmlformats.org/presentationml/2006/main">
  <p:tag name="KSO_WM_DIAGRAM_VIRTUALLY_FRAME" val="{&quot;height&quot;:482.7,&quot;left&quot;:5.75,&quot;top&quot;:57.3,&quot;width&quot;:927.35}"/>
</p:tagLst>
</file>

<file path=ppt/tags/tag13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4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40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1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2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3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4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5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6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7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8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49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5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50.xml><?xml version="1.0" encoding="utf-8"?>
<p:tagLst xmlns:p="http://schemas.openxmlformats.org/presentationml/2006/main">
  <p:tag name="KSO_WM_DIAGRAM_VIRTUALLY_FRAME" val="{&quot;height&quot;:249.2,&quot;left&quot;:18.35,&quot;top&quot;:236.6,&quot;width&quot;:749.65}"/>
</p:tagLst>
</file>

<file path=ppt/tags/tag15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5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6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7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5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6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65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66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67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68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69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70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1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2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3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4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5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6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7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8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79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80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1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2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3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4.xml><?xml version="1.0" encoding="utf-8"?>
<p:tagLst xmlns:p="http://schemas.openxmlformats.org/presentationml/2006/main">
  <p:tag name="KSO_WM_DIAGRAM_VIRTUALLY_FRAME" val="{&quot;height&quot;:478.35,&quot;left&quot;:0,&quot;top&quot;:57.4,&quot;width&quot;:959.95}"/>
</p:tagLst>
</file>

<file path=ppt/tags/tag185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186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87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88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89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190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1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2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3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4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5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6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7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8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199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200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01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02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03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04.xml><?xml version="1.0" encoding="utf-8"?>
<p:tagLst xmlns:p="http://schemas.openxmlformats.org/presentationml/2006/main">
  <p:tag name="KSO_WM_DIAGRAM_VIRTUALLY_FRAME" val="{&quot;height&quot;:456.15,&quot;left&quot;:19.8,&quot;top&quot;:69.95,&quot;width&quot;:927.7}"/>
</p:tagLst>
</file>

<file path=ppt/tags/tag20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06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07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08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09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210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1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2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3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4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5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6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7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8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19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220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1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2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3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4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5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6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7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8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29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30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1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2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3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4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5.xml><?xml version="1.0" encoding="utf-8"?>
<p:tagLst xmlns:p="http://schemas.openxmlformats.org/presentationml/2006/main">
  <p:tag name="KSO_WM_DIAGRAM_VIRTUALLY_FRAME" val="{&quot;height&quot;:390.55,&quot;left&quot;:0,&quot;top&quot;:0,&quot;width&quot;:952.5}"/>
</p:tagLst>
</file>

<file path=ppt/tags/tag236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37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3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3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4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41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2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3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4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5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6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7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8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49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250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1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2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3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4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5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6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7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8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59.xml><?xml version="1.0" encoding="utf-8"?>
<p:tagLst xmlns:p="http://schemas.openxmlformats.org/presentationml/2006/main">
  <p:tag name="KSO_WM_DIAGRAM_VIRTUALLY_FRAME" val="{&quot;height&quot;:391.75,&quot;left&quot;:19.8,&quot;top&quot;:89.95,&quot;width&quot;:924.9}"/>
</p:tagLst>
</file>

<file path=ppt/tags/tag26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26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61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2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3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4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5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6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7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8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69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270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1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2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3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4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5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6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7.xml><?xml version="1.0" encoding="utf-8"?>
<p:tagLst xmlns:p="http://schemas.openxmlformats.org/presentationml/2006/main">
  <p:tag name="KSO_WM_DIAGRAM_VIRTUALLY_FRAME" val="{&quot;height&quot;:372.25,&quot;left&quot;:22.85,&quot;top&quot;:77.5,&quot;width&quot;:913.15}"/>
</p:tagLst>
</file>

<file path=ppt/tags/tag27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79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280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1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2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3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4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5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6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7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8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89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290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1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2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3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4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5.xml><?xml version="1.0" encoding="utf-8"?>
<p:tagLst xmlns:p="http://schemas.openxmlformats.org/presentationml/2006/main">
  <p:tag name="KSO_WM_DIAGRAM_VIRTUALLY_FRAME" val="{&quot;height&quot;:413.05,&quot;left&quot;:22.85,&quot;top&quot;:62.3,&quot;width&quot;:964.95}"/>
</p:tagLst>
</file>

<file path=ppt/tags/tag296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97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9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29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.xml><?xml version="1.0" encoding="utf-8"?>
<p:tagLst xmlns:p="http://schemas.openxmlformats.org/presentationml/2006/main">
  <p:tag name="ISPRING_SLIDE_ID_2" val="{9B29D77F-F0BD-4331-901F-BC2A9BB651CE}"/>
  <p:tag name="GENSWF_ADVANCE_TIME" val="2.3"/>
  <p:tag name="TIMING" val="|1.8"/>
  <p:tag name="ISPRING_CUSTOM_TIMING_USED" val="1"/>
</p:tagLst>
</file>

<file path=ppt/tags/tag30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0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0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0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03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4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5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6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7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8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09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10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1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2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3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4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5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6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7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8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19.xml><?xml version="1.0" encoding="utf-8"?>
<p:tagLst xmlns:p="http://schemas.openxmlformats.org/presentationml/2006/main">
  <p:tag name="KSO_WM_DIAGRAM_VIRTUALLY_FRAME" val="{&quot;height&quot;:391.7,&quot;left&quot;:5.75,&quot;top&quot;:123.05,&quot;width&quot;:970}"/>
</p:tagLst>
</file>

<file path=ppt/tags/tag32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2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2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2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2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24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25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26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27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28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29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30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1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2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3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4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5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6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7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8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39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40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1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2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3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4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5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6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7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8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49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5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50.xml><?xml version="1.0" encoding="utf-8"?>
<p:tagLst xmlns:p="http://schemas.openxmlformats.org/presentationml/2006/main">
  <p:tag name="KSO_WM_DIAGRAM_VIRTUALLY_FRAME" val="{&quot;height&quot;:527.95,&quot;left&quot;:0,&quot;top&quot;:-3.025,&quot;width&quot;:978.7}"/>
</p:tagLst>
</file>

<file path=ppt/tags/tag35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5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6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7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58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59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.xml><?xml version="1.0" encoding="utf-8"?>
<p:tagLst xmlns:p="http://schemas.openxmlformats.org/presentationml/2006/main">
  <p:tag name="KSO_WM_DIAGRAM_VIRTUALLY_FRAME" val="{&quot;height&quot;:229.95,&quot;left&quot;:19.8,&quot;top&quot;:117.65,&quot;width&quot;:902.9}"/>
</p:tagLst>
</file>

<file path=ppt/tags/tag360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1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2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3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4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5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6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7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8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69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70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1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2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3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4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5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6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7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8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79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8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80.xml><?xml version="1.0" encoding="utf-8"?>
<p:tagLst xmlns:p="http://schemas.openxmlformats.org/presentationml/2006/main">
  <p:tag name="KSO_WM_DIAGRAM_VIRTUALLY_FRAME" val="{&quot;height&quot;:321.9,&quot;left&quot;:0,&quot;top&quot;:0,&quot;width&quot;:922.65}"/>
</p:tagLst>
</file>

<file path=ppt/tags/tag381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8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8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8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385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86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87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88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89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390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1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2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3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4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5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6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7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8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399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0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400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401.xml><?xml version="1.0" encoding="utf-8"?>
<p:tagLst xmlns:p="http://schemas.openxmlformats.org/presentationml/2006/main">
  <p:tag name="KSO_WM_DIAGRAM_VIRTUALLY_FRAME" val="{&quot;height&quot;:387.95,&quot;left&quot;:22.85,&quot;top&quot;:62.3,&quot;width&quot;:927}"/>
</p:tagLst>
</file>

<file path=ppt/tags/tag40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0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0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05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06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07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08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09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410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1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2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3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4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5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6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7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8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19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.xml><?xml version="1.0" encoding="utf-8"?>
<p:tagLst xmlns:p="http://schemas.openxmlformats.org/presentationml/2006/main">
  <p:tag name="KSO_WM_DIAGRAM_VIRTUALLY_FRAME" val="{&quot;height&quot;:269.7,&quot;left&quot;:19.8,&quot;top&quot;:117.65,&quot;width&quot;:902.9}"/>
</p:tagLst>
</file>

<file path=ppt/tags/tag420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1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2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3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4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5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6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7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8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29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30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31.xml><?xml version="1.0" encoding="utf-8"?>
<p:tagLst xmlns:p="http://schemas.openxmlformats.org/presentationml/2006/main">
  <p:tag name="KSO_WM_DIAGRAM_VIRTUALLY_FRAME" val="{&quot;height&quot;:362.7,&quot;left&quot;:0,&quot;top&quot;:0,&quot;width&quot;:922.65}"/>
</p:tagLst>
</file>

<file path=ppt/tags/tag432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33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34.xml><?xml version="1.0" encoding="utf-8"?>
<p:tagLst xmlns:p="http://schemas.openxmlformats.org/presentationml/2006/main">
  <p:tag name="ISPRING_SLIDE_ID_2" val="{9B29D77F-F0BD-4331-901F-BC2A9BB651CE}"/>
  <p:tag name="GENSWF_ADVANCE_TIME" val="2.3"/>
  <p:tag name="TIMING" val="|1.8"/>
  <p:tag name="ISPRING_CUSTOM_TIMING_USED" val="1"/>
</p:tagLst>
</file>

<file path=ppt/tags/tag44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45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46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47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48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49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50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1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2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3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4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5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6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7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8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59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60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1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2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3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4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5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6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7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8.xml><?xml version="1.0" encoding="utf-8"?>
<p:tagLst xmlns:p="http://schemas.openxmlformats.org/presentationml/2006/main">
  <p:tag name="KSO_WM_DIAGRAM_VIRTUALLY_FRAME" val="{&quot;height&quot;:346.3,&quot;left&quot;:1.2,&quot;top&quot;:-11.25,&quot;width&quot;:922.7}"/>
</p:tagLst>
</file>

<file path=ppt/tags/tag6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7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70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71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2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3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4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5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6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7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8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79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80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1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2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3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4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5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6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7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8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89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.xml><?xml version="1.0" encoding="utf-8"?>
<p:tagLst xmlns:p="http://schemas.openxmlformats.org/presentationml/2006/main">
  <p:tag name="KSO_WM_DIAGRAM_VIRTUALLY_FRAME" val="{&quot;height&quot;:374,&quot;left&quot;:5.4,&quot;top&quot;:62.3,&quot;width&quot;:944.8}"/>
</p:tagLst>
</file>

<file path=ppt/tags/tag90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1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2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3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4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5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6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7.xml><?xml version="1.0" encoding="utf-8"?>
<p:tagLst xmlns:p="http://schemas.openxmlformats.org/presentationml/2006/main">
  <p:tag name="KSO_WM_DIAGRAM_VIRTUALLY_FRAME" val="{&quot;height&quot;:503.9,&quot;left&quot;:0,&quot;top&quot;:0,&quot;width&quot;:949.4}"/>
</p:tagLst>
</file>

<file path=ppt/tags/tag98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ags/tag99.xml><?xml version="1.0" encoding="utf-8"?>
<p:tagLst xmlns:p="http://schemas.openxmlformats.org/presentationml/2006/main">
  <p:tag name="ISPRING_SLIDE_ID_2" val="{3AF7E715-1652-456F-93B2-01631DFCE74A}"/>
  <p:tag name="GENSWF_ADVANCE_TIME" val="2.5"/>
  <p:tag name="ISPRING_CUSTOM_TIMING_USED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26952</Words>
  <Application>WPS 演示</Application>
  <PresentationFormat>宽屏</PresentationFormat>
  <Paragraphs>1153</Paragraphs>
  <Slides>68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68</vt:i4>
      </vt:variant>
    </vt:vector>
  </HeadingPairs>
  <TitlesOfParts>
    <vt:vector size="90" baseType="lpstr">
      <vt:lpstr>Arial</vt:lpstr>
      <vt:lpstr>宋体</vt:lpstr>
      <vt:lpstr>Wingdings</vt:lpstr>
      <vt:lpstr>Calibri Light</vt:lpstr>
      <vt:lpstr>微软雅黑</vt:lpstr>
      <vt:lpstr>新宋体</vt:lpstr>
      <vt:lpstr>Times New Roman</vt:lpstr>
      <vt:lpstr>华文中宋</vt:lpstr>
      <vt:lpstr>汉仪文黑-55简</vt:lpstr>
      <vt:lpstr>Calibri</vt:lpstr>
      <vt:lpstr>汉仪文黑-55简</vt:lpstr>
      <vt:lpstr>仿宋</vt:lpstr>
      <vt:lpstr>Times New Roman</vt:lpstr>
      <vt:lpstr>Arial Unicode MS</vt:lpstr>
      <vt:lpstr>Arial</vt:lpstr>
      <vt:lpstr>汉仪正圆-45W</vt:lpstr>
      <vt:lpstr>HelveticaNeue</vt:lpstr>
      <vt:lpstr>华文新魏</vt:lpstr>
      <vt:lpstr>Segoe Print</vt:lpstr>
      <vt:lpstr>黑体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</dc:title>
  <dc:creator>第一PPT</dc:creator>
  <cp:keywords>www.1ppt.com</cp:keywords>
  <dc:description>www.1ppt.com</dc:description>
  <cp:lastModifiedBy>Administrator</cp:lastModifiedBy>
  <cp:revision>30</cp:revision>
  <dcterms:created xsi:type="dcterms:W3CDTF">2015-10-26T01:48:00Z</dcterms:created>
  <dcterms:modified xsi:type="dcterms:W3CDTF">2026-02-10T06:15:47Z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A2606E69A5414919A65A8586B4B32D47_12</vt:lpwstr>
  </property>
  <property fmtid="{D5CDD505-2E9C-101B-9397-08002B2CF9AE}" pid="3" name="KSOProductBuildVer">
    <vt:lpwstr>2052-11.8.2.7978</vt:lpwstr>
  </property>
</Properties>
</file>