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67" r:id="rId3"/>
    <p:sldId id="344" r:id="rId4"/>
    <p:sldId id="343" r:id="rId5"/>
    <p:sldId id="289" r:id="rId6"/>
    <p:sldId id="346" r:id="rId7"/>
    <p:sldId id="290" r:id="rId8"/>
    <p:sldId id="349" r:id="rId9"/>
    <p:sldId id="348" r:id="rId11"/>
    <p:sldId id="350" r:id="rId12"/>
    <p:sldId id="352" r:id="rId13"/>
    <p:sldId id="351" r:id="rId14"/>
    <p:sldId id="353" r:id="rId15"/>
    <p:sldId id="354" r:id="rId16"/>
    <p:sldId id="358" r:id="rId17"/>
    <p:sldId id="359" r:id="rId18"/>
    <p:sldId id="347" r:id="rId19"/>
    <p:sldId id="356" r:id="rId20"/>
    <p:sldId id="357" r:id="rId21"/>
    <p:sldId id="360" r:id="rId22"/>
    <p:sldId id="361" r:id="rId23"/>
    <p:sldId id="338" r:id="rId24"/>
    <p:sldId id="33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36" y="-78"/>
      </p:cViewPr>
      <p:guideLst>
        <p:guide orient="horz" pos="2174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D2E58-5635-4693-9680-BA19BE52AF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E331-CF79-4026-9A44-50EF37B06C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4611-4F74-4F16-BB47-3523862D8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C9A3-4013-47D0-B3A0-0A108AA27E6F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7965" y="767715"/>
            <a:ext cx="5402580" cy="1564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whom shall I entrust this loyal heart?Only to the sun-facing branch within the painting.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7965" y="2469515"/>
            <a:ext cx="5402580" cy="20332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Why need it be pale green or deep red?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is simply the finest among all flowers.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6215" y="4545965"/>
            <a:ext cx="5434330" cy="231203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Picking chrysanthemums beneath the eastern fence, 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 gaze at the southern mountains in peaceful ease. 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 &amp;Learn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89165" y="5255895"/>
            <a:ext cx="4457065" cy="1201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采菊东篱下，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悠然见南山。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288530" y="1130935"/>
            <a:ext cx="4523105" cy="12014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丹心托向谁，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画里向阳枝。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288530" y="3429000"/>
            <a:ext cx="4458335" cy="10737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何须浅碧深红色，自是花中第一流。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7"/>
            </p:custDataLst>
          </p:nvPr>
        </p:nvCxnSpPr>
        <p:spPr>
          <a:xfrm flipV="1">
            <a:off x="5554980" y="1555750"/>
            <a:ext cx="1771650" cy="1524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V="1">
            <a:off x="5541010" y="3928745"/>
            <a:ext cx="1749425" cy="234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</p:cNvCxnSpPr>
          <p:nvPr>
            <p:custDataLst>
              <p:tags r:id="rId9"/>
            </p:custDataLst>
          </p:nvPr>
        </p:nvCxnSpPr>
        <p:spPr>
          <a:xfrm flipV="1">
            <a:off x="5630545" y="5690870"/>
            <a:ext cx="1581150" cy="114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6242685" y="4660900"/>
            <a:ext cx="593915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菊花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Chrysanthemum/kr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n.θ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243320" y="521970"/>
            <a:ext cx="593788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蜀葵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Hollyhock 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l.i.h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6242685" y="2524125"/>
            <a:ext cx="593915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桂花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Osmanthus/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n.θ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7965" y="767715"/>
            <a:ext cx="5245100" cy="11601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Her countenance is as fair as the blooming flower of dawn.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9710" y="2627630"/>
            <a:ext cx="5253355" cy="1073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Only the camellia possesses such enduring vitality.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6215" y="4385310"/>
            <a:ext cx="5250815" cy="1705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She glides lightly over the waves;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Her silk stockings stir a faint dust in her wake.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 &amp;Learn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69810" y="5255895"/>
            <a:ext cx="3451225" cy="5822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惟有山茶偏耐久。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198995" y="1441450"/>
            <a:ext cx="3792220" cy="6375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颜如舜华。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312025" y="3526790"/>
            <a:ext cx="3787775" cy="5822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凌波微步，罗袜生尘。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7"/>
            </p:custDataLst>
          </p:nvPr>
        </p:nvCxnSpPr>
        <p:spPr>
          <a:xfrm flipV="1">
            <a:off x="5572125" y="1595120"/>
            <a:ext cx="1626870" cy="2349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>
            <a:off x="5397500" y="3437255"/>
            <a:ext cx="2059940" cy="20713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10" idx="1"/>
          </p:cNvCxnSpPr>
          <p:nvPr>
            <p:custDataLst>
              <p:tags r:id="rId9"/>
            </p:custDataLst>
          </p:nvPr>
        </p:nvCxnSpPr>
        <p:spPr>
          <a:xfrm flipV="1">
            <a:off x="5241925" y="3818255"/>
            <a:ext cx="2070100" cy="18294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312025" y="4609465"/>
            <a:ext cx="487997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山茶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Camellia  /k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.li.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141210" y="650240"/>
            <a:ext cx="4721860" cy="615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芙蓉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Hibiscus  /h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s.k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141210" y="2404110"/>
            <a:ext cx="4851400" cy="797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Narcissus   /n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ɑːˈ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 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Think &amp; Share 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标题 4"/>
          <p:cNvSpPr>
            <a:spLocks noGrp="1"/>
          </p:cNvSpPr>
          <p:nvPr/>
        </p:nvSpPr>
        <p:spPr>
          <a:xfrm>
            <a:off x="0" y="758190"/>
            <a:ext cx="11683365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8.What specific technology makes this amazing performance possible?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seedance 2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1593850"/>
            <a:ext cx="10782300" cy="502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7310" y="0"/>
            <a:ext cx="490347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 more about Seedance 2.0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10" y="422910"/>
            <a:ext cx="12125325" cy="6351270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Chinese tech company ByteDance has launched the latest version of its artificial intelligence video-generation model, Seedance 2.0, ________ has quickly gone viral worldwide.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Seedance 2.0 markets __________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it) as a “true” multi-modal AI creator, allowing users___________ (combine) images, videos, audio and text to generate “cinematic content” with “precise reference capabilities, seamless video________ (extend) and natural language control”. The model is ________(current) available to</a:t>
            </a:r>
            <a:r>
              <a:rPr lang="en-US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</a:t>
            </a:r>
            <a:r>
              <a:rPr lang="en-US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 of Jimeng AI, ByteDance’s AI video platform.  The model can generate multi-shot videos______   about</a:t>
            </a:r>
            <a:r>
              <a:rPr lang="en-US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 seconds, significantly lowering production costs______ technical barriers.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Its advanced reference capabilities and multimodal integration______________ (spark) global interest so far.  __________,several American directors and film professionals have expressed surprise after testing the tool, with some _________(call) it a potential troublemaker of traditional filmmaking.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1410" y="821690"/>
            <a:ext cx="2639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0" y="1778635"/>
            <a:ext cx="1120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itself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9025" y="2300605"/>
            <a:ext cx="1889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combine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17840" y="78740"/>
            <a:ext cx="3621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From China Daily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04475" y="26460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extension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16520" y="305498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currently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8150" y="40176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5565" y="4451350"/>
            <a:ext cx="2875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and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2630" y="48393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have sparked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7700" y="5361305"/>
            <a:ext cx="1899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However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10" y="62572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calling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/>
      <p:bldP spid="2" grpId="0"/>
      <p:bldP spid="3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/>
        </p:nvSpPr>
        <p:spPr>
          <a:xfrm>
            <a:off x="0" y="0"/>
            <a:ext cx="11683365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9.How do you feel after watching this video?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20" y="504825"/>
            <a:ext cx="10226675" cy="53663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7650" y="5974080"/>
            <a:ext cx="125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视频</a:t>
            </a:r>
            <a:r>
              <a:rPr lang="en-US" altLang="zh-CN" b="1"/>
              <a:t>4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/>
        </p:nvSpPr>
        <p:spPr>
          <a:xfrm>
            <a:off x="0" y="248285"/>
            <a:ext cx="11683365" cy="99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10.What do foreign media think of the AI video?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11.Do they fully support it?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962025"/>
            <a:ext cx="10718800" cy="5138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76545" y="6100445"/>
            <a:ext cx="117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视频</a:t>
            </a:r>
            <a:r>
              <a:rPr lang="en-US" altLang="zh-CN" b="1"/>
              <a:t>5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六骏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1039495"/>
            <a:ext cx="10803255" cy="503682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0" y="48260"/>
            <a:ext cx="11683365" cy="99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Can we make the traditional Chinese painting come to life?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652145"/>
            <a:ext cx="10991850" cy="5553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63895" y="6306185"/>
            <a:ext cx="986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视频</a:t>
            </a:r>
            <a:r>
              <a:rPr lang="en-US" altLang="zh-CN" b="1"/>
              <a:t>6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7310" y="735965"/>
            <a:ext cx="12125325" cy="2693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noAutofit/>
          </a:bodyPr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 are the director of the 2027 Spring Festival Gala. </a:t>
            </a:r>
            <a:endParaRPr lang="en-US" altLang="zh-CN" sz="28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theme is: Culture &amp; Technology.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 have all the tools — robots, AI, AR, Seedance 2.0, Unitree robots, whatever you need.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Your task: Design a 3-minute performance that uses technology to bring a piece of Chinese culture to life.”</a:t>
            </a:r>
            <a:endParaRPr lang="en-US" altLang="zh-CN" sz="28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Think &amp; Share 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725" y="0"/>
            <a:ext cx="12106275" cy="7477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Choose Your Cultural Element (2 mins)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 famous painting (like Six Steeds)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 historical figure (like Confucius, a Tang dynasty poet)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 traditional art form (Peking opera, calligraphy, tea ceremony)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 festival tradition (lanterns, dragon boats)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 classic story (Journey to the West, Mulan)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Choose Your Technology (1 min)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Unitree robots (for movement and performance)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Seedance 2.0 (for AI-generated visuals)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AR/VR (for blending real and  virtual)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Drones (for sky formations)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AI-generated music/sound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Bionic designs (mechanical animals)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Describe Your Performance (2 mins writing)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 performance is called ______. It is inspired by ______. I will use ______ technology to bring it to life. The audience will see ______ and feel ______. This combination matters because ______.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3"/>
          <p:cNvSpPr txBox="1">
            <a:spLocks noGrp="1"/>
          </p:cNvSpPr>
          <p:nvPr>
            <p:ph type="ctrTitle"/>
          </p:nvPr>
        </p:nvSpPr>
        <p:spPr>
          <a:xfrm>
            <a:off x="882650" y="-584835"/>
            <a:ext cx="10478135" cy="13277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</a:pPr>
            <a:br>
              <a:rPr lang="en-GB">
                <a:solidFill>
                  <a:schemeClr val="bg1"/>
                </a:solidFill>
              </a:rPr>
            </a:br>
            <a:r>
              <a:rPr lang="en-US" altLang="zh-CN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 Lesson in 2026           </a:t>
            </a:r>
            <a:endParaRPr lang="en-GB" sz="4000"/>
          </a:p>
        </p:txBody>
      </p:sp>
      <p:pic>
        <p:nvPicPr>
          <p:cNvPr id="2" name="图片 1" descr="武bot 2"/>
          <p:cNvPicPr>
            <a:picLocks noChangeAspect="1"/>
          </p:cNvPicPr>
          <p:nvPr/>
        </p:nvPicPr>
        <p:blipFill>
          <a:blip r:embed="rId1"/>
          <a:srcRect b="12209"/>
          <a:stretch>
            <a:fillRect/>
          </a:stretch>
        </p:blipFill>
        <p:spPr>
          <a:xfrm>
            <a:off x="96520" y="1078865"/>
            <a:ext cx="12037060" cy="5676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3800" y="1861185"/>
            <a:ext cx="9539605" cy="1717675"/>
          </a:xfrm>
          <a:solidFill>
            <a:srgbClr val="FFFF00"/>
          </a:solidFill>
        </p:spPr>
        <p:txBody>
          <a:bodyPr>
            <a:normAutofit fontScale="25000"/>
          </a:bodyPr>
          <a:lstStyle/>
          <a:p>
            <a:pPr algn="l"/>
            <a:r>
              <a:rPr lang="en-US" altLang="zh-CN" sz="19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7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 Technology</a:t>
            </a:r>
            <a:endParaRPr lang="en-US" altLang="zh-CN" sz="176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——The Magic of 2026 CCTV Spring Festival Gala</a:t>
            </a:r>
            <a:endParaRPr lang="en-US" altLang="zh-CN" sz="1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张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410" y="426085"/>
            <a:ext cx="10956925" cy="6050280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843915" y="1861185"/>
            <a:ext cx="10752455" cy="1717675"/>
          </a:xfrm>
          <a:solidFill>
            <a:srgbClr val="FFFF00"/>
          </a:solidFill>
        </p:spPr>
        <p:txBody>
          <a:bodyPr>
            <a:normAutofit fontScale="25000"/>
          </a:bodyPr>
          <a:lstStyle/>
          <a:p>
            <a:pPr marL="0" indent="0" algn="l">
              <a:buNone/>
            </a:pPr>
            <a:r>
              <a:rPr lang="en-US" altLang="zh-CN" sz="19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7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gives </a:t>
            </a:r>
            <a:r>
              <a:rPr lang="en-US" altLang="zh-CN" sz="17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 soul; </a:t>
            </a:r>
            <a:endParaRPr lang="en-US" altLang="zh-CN" sz="17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sz="17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 gives culture a voice and a future.</a:t>
            </a:r>
            <a:endParaRPr lang="en-US" altLang="zh-CN" sz="12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7310" y="0"/>
            <a:ext cx="434340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Homework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02615"/>
            <a:ext cx="12251055" cy="3270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/>
              <a:t>假如你是</a:t>
            </a:r>
            <a:r>
              <a:rPr lang="en-US" altLang="zh-CN" sz="2400"/>
              <a:t>2027</a:t>
            </a:r>
            <a:r>
              <a:rPr lang="zh-CN" altLang="en-US" sz="2400"/>
              <a:t>春晚导演，请设计一个融合科技与文化的节目，写一篇短文介绍你的创意，内容包括：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1. </a:t>
            </a:r>
            <a:r>
              <a:rPr lang="zh-CN" altLang="en-US" sz="2400"/>
              <a:t>你选择的文化元素及原因；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2. </a:t>
            </a:r>
            <a:r>
              <a:rPr lang="zh-CN" altLang="en-US" sz="2400"/>
              <a:t>你使用的科技手段；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3. </a:t>
            </a:r>
            <a:r>
              <a:rPr lang="zh-CN" altLang="en-US" sz="2400"/>
              <a:t>你想传达的情感和观众的期待。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  </a:t>
            </a:r>
            <a:endParaRPr lang="en-US" altLang="zh-CN" sz="2400"/>
          </a:p>
          <a:p>
            <a:r>
              <a:rPr lang="zh-CN" altLang="en-US" sz="2400"/>
              <a:t>注意：</a:t>
            </a:r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1. </a:t>
            </a:r>
            <a:r>
              <a:rPr lang="zh-CN" altLang="en-US" sz="2400"/>
              <a:t>词数</a:t>
            </a:r>
            <a:r>
              <a:rPr lang="en-US" altLang="zh-CN" sz="2400"/>
              <a:t>80</a:t>
            </a:r>
            <a:r>
              <a:rPr lang="zh-CN" altLang="en-US" sz="2400"/>
              <a:t>左右；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2. </a:t>
            </a:r>
            <a:r>
              <a:rPr lang="zh-CN" altLang="en-US" sz="2400"/>
              <a:t>可以适当增加细节，以使行文连贯。</a:t>
            </a:r>
            <a:r>
              <a:rPr lang="en-US" altLang="zh-CN" sz="2400"/>
              <a:t>  </a:t>
            </a:r>
            <a:endParaRPr lang="en-US" altLang="zh-CN" sz="2400"/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690245"/>
            <a:ext cx="12192000" cy="6167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My Gala Performance: “Mulan: A Legend Reborn”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For the 2027 Gala, I would create “Mulan: A Legend Reborn.” I choose Mulan because she embodies courage and loyalty—values at the heart of Chinese culture. Her story deserves to be told to a new generation.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To bring her legend to life, I would integrate cutting-edge technology. Unitree robots, dressed in ancient armor, would perform alongside human dancers. Meanwhile, Seedance 2.0 would generate dynamic backdrops, transforming the stage from village to battlefield in seconds. AI-composed music would blend the pipa with modern orchestral sounds, bridging past and present.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What I want to convey is that heroism is timeless. I hope the audience leaves feeling that our cultural heritage is not a relic, but a living force guiding us forward. After watching, I want every young person to believe: they, too, can be heroes.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" y="0"/>
            <a:ext cx="434340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possibleSample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秧Bot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520" y="1254125"/>
            <a:ext cx="5300980" cy="44888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6520" y="621030"/>
            <a:ext cx="504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2025 The Spring Festival Gala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466840" y="732155"/>
            <a:ext cx="504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2026 The Spring Festival Gala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武bot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8090" y="1332865"/>
            <a:ext cx="5781675" cy="44100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511935" y="1609090"/>
            <a:ext cx="2212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秧</a:t>
            </a: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7964805" y="1520190"/>
            <a:ext cx="2468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武</a:t>
            </a: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43815"/>
            <a:ext cx="606742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can you see in the two pictures?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20" y="5854065"/>
            <a:ext cx="637032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 these performances combine?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4155" y="5821680"/>
            <a:ext cx="4936490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culture + Robots/ Technology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ldLvl="0" animBg="1"/>
      <p:bldP spid="6" grpId="0" bldLvl="0" animBg="1"/>
      <p:bldP spid="7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420" y="77470"/>
            <a:ext cx="6104255" cy="599440"/>
          </a:xfrm>
          <a:solidFill>
            <a:srgbClr val="FFC000"/>
          </a:solidFill>
        </p:spPr>
        <p:txBody>
          <a:bodyPr>
            <a:normAutofit/>
          </a:bodyPr>
          <a:p>
            <a:pPr algn="l"/>
            <a:r>
              <a:rPr lang="en-US" altLang="zh-CN" sz="27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3.What impressed you most in the video?</a:t>
            </a:r>
            <a:endParaRPr lang="en-US" altLang="zh-CN" sz="27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3690" y="2845435"/>
            <a:ext cx="468122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 develops so fast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5" y="807720"/>
            <a:ext cx="5262245" cy="4939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03195" y="5888355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视频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580" y="611505"/>
            <a:ext cx="12122785" cy="6246495"/>
          </a:xfrm>
          <a:prstGeom prst="rect">
            <a:avLst/>
          </a:prstGeom>
        </p:spPr>
        <p:txBody>
          <a:bodyPr>
            <a:noAutofit/>
          </a:bodyPr>
          <a:p>
            <a:pPr indent="0" algn="just" defTabSz="266700" fontAlgn="auto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Robots became one of the biggest talking points online after the 2026 CCTV Spring Festival Gala______  on Monday, with multiple robot-related topics trending on social media and driving a</a:t>
            </a:r>
            <a:r>
              <a:rPr lang="en-US" altLang="zh-CN" sz="28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u="sng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surge</a:t>
            </a:r>
            <a:r>
              <a:rPr lang="en-US" altLang="zh-CN" sz="2800" i="1" u="sng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in_____________________ 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266700" fontAlgn="auto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   Several robotics companies, including Unitree Robotics, MagicLab, Galbot and Noetix Robotics, showcased their technologies __________________.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Within __________ of the broadcast, e-commerce giant JD.com reported a 300 percent </a:t>
            </a:r>
            <a:r>
              <a:rPr lang="en-US" altLang="zh-CN" sz="2800" b="1" i="1" u="sng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surge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"robots", a __________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 b="1" i="1" u="sng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spike</a:t>
            </a:r>
            <a:r>
              <a:rPr lang="en-US" altLang="zh-CN" sz="2800" i="1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 customer inquiries, and a 150 percent</a:t>
            </a:r>
            <a:r>
              <a:rPr lang="en-US" altLang="zh-CN" sz="280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u="sng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jump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 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compared to the previous period, according to The Paper.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266700" fontAlgn="auto">
              <a:spcBef>
                <a:spcPts val="500"/>
              </a:spcBef>
              <a:spcAft>
                <a:spcPts val="50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The buying frenzy spanned over 100 cities, from first-tier metropolises to smaller counties, signaling a nationwide appetite for_____________________ .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&amp; Think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6520" y="6124575"/>
            <a:ext cx="3621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From China Daily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3770" y="997585"/>
            <a:ext cx="1013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aired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1520" y="1407160"/>
            <a:ext cx="36175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consumer interest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2365" y="23958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 the national stage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80" y="2811780"/>
            <a:ext cx="203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two hours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39545" y="3268980"/>
            <a:ext cx="2924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 searches for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93360" y="3333750"/>
            <a:ext cx="1951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460 percent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7555" y="3790950"/>
            <a:ext cx="1734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orders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16520" y="51161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intelligent machines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标题 4"/>
          <p:cNvSpPr>
            <a:spLocks noGrp="1"/>
          </p:cNvSpPr>
          <p:nvPr/>
        </p:nvSpPr>
        <p:spPr>
          <a:xfrm>
            <a:off x="4625975" y="12065"/>
            <a:ext cx="6958330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7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4.What reaction did the performance cause? </a:t>
            </a:r>
            <a:endParaRPr lang="zh-CN" altLang="en-US" sz="27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标题 4"/>
          <p:cNvSpPr>
            <a:spLocks noGrp="1"/>
          </p:cNvSpPr>
          <p:nvPr/>
        </p:nvSpPr>
        <p:spPr>
          <a:xfrm>
            <a:off x="287020" y="5663565"/>
            <a:ext cx="6958330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7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5.What do the underlined words  mean? </a:t>
            </a:r>
            <a:endParaRPr lang="zh-CN" altLang="en-US" sz="27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音频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86220" y="62630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5" dur="551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1" animBg="1"/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4"/>
          <p:cNvSpPr>
            <a:spLocks noGrp="1"/>
          </p:cNvSpPr>
          <p:nvPr/>
        </p:nvSpPr>
        <p:spPr>
          <a:xfrm>
            <a:off x="0" y="758190"/>
            <a:ext cx="6621780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6.Can you think of another performance of Culture &amp; Technology  in 2026  Gala?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Guess&amp; 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285" y="2260600"/>
            <a:ext cx="65544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Clue 2 : It carries people’s longing for purity and innocence and reflects the spirit of perseverance.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10" y="1487805"/>
            <a:ext cx="716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Clue 1 : It’s a kind of flower.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10" y="3895090"/>
            <a:ext cx="7161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Clue 3 : It rises from the mud yet remains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unstained; Washed by clear ripples, it stands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pure,not ostentatious.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贺花神"/>
          <p:cNvPicPr>
            <a:picLocks noChangeAspect="1"/>
          </p:cNvPicPr>
          <p:nvPr/>
        </p:nvPicPr>
        <p:blipFill>
          <a:blip r:embed="rId1"/>
          <a:srcRect b="6657"/>
          <a:stretch>
            <a:fillRect/>
          </a:stretch>
        </p:blipFill>
        <p:spPr>
          <a:xfrm>
            <a:off x="6930390" y="0"/>
            <a:ext cx="5168900" cy="6761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19290" y="5488623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defTabSz="266700"/>
            <a:r>
              <a:rPr lang="en-US" altLang="zh-CN" sz="3600">
                <a:solidFill>
                  <a:schemeClr val="tx1"/>
                </a:solidFill>
                <a:highlight>
                  <a:srgbClr val="FF0000"/>
                </a:highlight>
                <a:latin typeface="Times New Roman" panose="02020603050405020304"/>
                <a:ea typeface="宋体" panose="02010600030101010101" pitchFamily="2" charset="-122"/>
              </a:rPr>
              <a:t>Tribute to the Flower God    </a:t>
            </a:r>
            <a:endParaRPr lang="en-US" altLang="zh-CN" sz="3600">
              <a:solidFill>
                <a:schemeClr val="tx1"/>
              </a:solidFill>
              <a:highlight>
                <a:srgbClr val="FF0000"/>
              </a:highlight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8035" y="758190"/>
            <a:ext cx="20948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266700"/>
            <a:r>
              <a:rPr lang="zh-CN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贺花神</a:t>
            </a:r>
            <a:r>
              <a:rPr lang="en-US" altLang="zh-CN" sz="4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4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0320" y="6134100"/>
            <a:ext cx="2053590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Lotus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荷花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130" y="5382895"/>
            <a:ext cx="5509260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出淤泥而不染，濯清涟而不妖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3" grpId="0"/>
      <p:bldP spid="8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4"/>
          <p:cNvSpPr>
            <a:spLocks noGrp="1"/>
          </p:cNvSpPr>
          <p:nvPr/>
        </p:nvSpPr>
        <p:spPr>
          <a:xfrm>
            <a:off x="97790" y="668655"/>
            <a:ext cx="11967210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7.How many flower Gods are shown in the video? Who are they? What poems are mentioned in the performance? 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Watch&amp; 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1467485"/>
            <a:ext cx="10383520" cy="4759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28895" y="6299835"/>
            <a:ext cx="1033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视频</a:t>
            </a:r>
            <a:r>
              <a:rPr lang="en-US" altLang="zh-CN" b="1"/>
              <a:t>3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38760" y="593090"/>
            <a:ext cx="5177790" cy="2183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Sparse shadows slant across the shallow clear water;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Faint fragrance floats in the dusk moonlight.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38760" y="2893695"/>
            <a:ext cx="5253355" cy="2183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All night I listen to spring rain in my small chamber;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At dawn, apricot blossoms will be sold down the lane.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28600" y="5194300"/>
            <a:ext cx="5263515" cy="16738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peach tree is so lush and fair;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Its blossoms glow with a    brilliant flare.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 &amp;Learn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861935" y="5450205"/>
            <a:ext cx="3167380" cy="1201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疏影横斜水清浅，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暗香浮动月黄昏。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869555" y="1035050"/>
            <a:ext cx="3156585" cy="12014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小楼一夜听春雨，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深巷明朝卖杏花。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97495" y="3302635"/>
            <a:ext cx="3132455" cy="1201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桃之夭夭，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灼灼其华。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7"/>
            </p:custDataLst>
          </p:nvPr>
        </p:nvCxnSpPr>
        <p:spPr>
          <a:xfrm>
            <a:off x="5565775" y="1396365"/>
            <a:ext cx="2304415" cy="405384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V="1">
            <a:off x="5586095" y="1694815"/>
            <a:ext cx="2181225" cy="2355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</p:cNvCxnSpPr>
          <p:nvPr>
            <p:custDataLst>
              <p:tags r:id="rId9"/>
            </p:custDataLst>
          </p:nvPr>
        </p:nvCxnSpPr>
        <p:spPr>
          <a:xfrm flipV="1">
            <a:off x="5492115" y="3706495"/>
            <a:ext cx="2369820" cy="2324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6231255" y="4928235"/>
            <a:ext cx="588200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梅花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 Blossom  /pl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ʌ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096635" y="419735"/>
            <a:ext cx="60960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杏花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Apricot Blossom  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.pr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.k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6152515" y="2534920"/>
            <a:ext cx="604012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桃花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Peach Blossom   /pi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7965" y="767715"/>
            <a:ext cx="5402580" cy="1564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Clouds evoke the grace of your robes;flowers the beauty of your face.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9710" y="2627630"/>
            <a:ext cx="5411470" cy="1073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the fifth moon, pomegranate blooms dazzle the eye.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6215" y="3996690"/>
            <a:ext cx="5469255" cy="20859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 rises from the mud yet remains unstained;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Washed by clear ripples, it stands pure, not ostentatious.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" y="0"/>
            <a:ext cx="342646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 &amp;Learn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756525" y="5039995"/>
            <a:ext cx="4085590" cy="1201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出淤泥而不染，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濯清涟而不妖。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612380" y="1209675"/>
            <a:ext cx="4243705" cy="5822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五月榴花照眼明。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729220" y="3429000"/>
            <a:ext cx="4114165" cy="5822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p>
            <a:pPr marL="0" indent="266700" defTabSz="266700">
              <a:lnSpc>
                <a:spcPct val="114000"/>
              </a:lnSpc>
              <a:spcAft>
                <a:spcPts val="1000"/>
              </a:spcAft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云想衣裳花想容。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7"/>
            </p:custDataLst>
          </p:nvPr>
        </p:nvCxnSpPr>
        <p:spPr>
          <a:xfrm>
            <a:off x="5554980" y="1570990"/>
            <a:ext cx="2099310" cy="184721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V="1">
            <a:off x="5411470" y="1869440"/>
            <a:ext cx="2345055" cy="1373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9"/>
            </p:custDataLst>
          </p:nvPr>
        </p:nvCxnSpPr>
        <p:spPr>
          <a:xfrm>
            <a:off x="5723255" y="5809615"/>
            <a:ext cx="2174875" cy="8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491095" y="4295775"/>
            <a:ext cx="435165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荷花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Lotus  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əʊ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536690" y="593725"/>
            <a:ext cx="58166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榴花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Pomegranate 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ɪˌɡ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612380" y="2524125"/>
            <a:ext cx="378015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芍药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Peony    /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.ni/ 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10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1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2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3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4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5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6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7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8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19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20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1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2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3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4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5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6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7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8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29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30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1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2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3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4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5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6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7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8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39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40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1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2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3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4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5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6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7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8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49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5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50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51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52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53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54.xml><?xml version="1.0" encoding="utf-8"?>
<p:tagLst xmlns:p="http://schemas.openxmlformats.org/presentationml/2006/main">
  <p:tag name="KSO_WM_DIAGRAM_VIRTUALLY_FRAME" val="{&quot;height&quot;:507.75,&quot;left&quot;:4.45,&quot;top&quot;:46.8,&quot;width&quot;:964.75}"/>
</p:tagLst>
</file>

<file path=ppt/tags/tag6.xml><?xml version="1.0" encoding="utf-8"?>
<p:tagLst xmlns:p="http://schemas.openxmlformats.org/presentationml/2006/main">
  <p:tag name="KSO_WM_DIAGRAM_VIRTUALLY_FRAME" val="{&quot;height&quot;:430.8,&quot;left&quot;:3.95,&quot;top&quot;:48.9,&quot;width&quot;:948}"/>
</p:tagLst>
</file>

<file path=ppt/tags/tag7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8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ags/tag9.xml><?xml version="1.0" encoding="utf-8"?>
<p:tagLst xmlns:p="http://schemas.openxmlformats.org/presentationml/2006/main">
  <p:tag name="KSO_WM_DIAGRAM_VIRTUALLY_FRAME" val="{&quot;height&quot;:507.75,&quot;left&quot;:18,&quot;top&quot;:33.05,&quot;width&quot;:952.0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7080</Words>
  <Application>WPS 演示</Application>
  <PresentationFormat>自定义</PresentationFormat>
  <Paragraphs>281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HelveticaNeue</vt:lpstr>
      <vt:lpstr>华文新魏</vt:lpstr>
      <vt:lpstr>Times New Roman</vt:lpstr>
      <vt:lpstr>Times New Roman</vt:lpstr>
      <vt:lpstr>微软雅黑</vt:lpstr>
      <vt:lpstr>Segoe Print</vt:lpstr>
      <vt:lpstr>Arial Unicode MS</vt:lpstr>
      <vt:lpstr>等线 Light</vt:lpstr>
      <vt:lpstr>等线</vt:lpstr>
      <vt:lpstr>Office 主题​​</vt:lpstr>
      <vt:lpstr>PowerPoint 演示文稿</vt:lpstr>
      <vt:lpstr> The First Lesson in 2026           </vt:lpstr>
      <vt:lpstr>PowerPoint 演示文稿</vt:lpstr>
      <vt:lpstr>3.What impressed you most in the video?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NeBegins The New Term Begins</dc:title>
  <dc:creator>lenovo</dc:creator>
  <cp:lastModifiedBy>Administrator</cp:lastModifiedBy>
  <cp:revision>119</cp:revision>
  <dcterms:created xsi:type="dcterms:W3CDTF">2022-02-16T06:28:00Z</dcterms:created>
  <dcterms:modified xsi:type="dcterms:W3CDTF">2026-02-24T04:04:22Z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0E01493507034E79BF4992B25E101164_13</vt:lpwstr>
  </property>
</Properties>
</file>