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315" r:id="rId3"/>
    <p:sldId id="256" r:id="rId4"/>
    <p:sldId id="258" r:id="rId5"/>
    <p:sldId id="260" r:id="rId6"/>
    <p:sldId id="290" r:id="rId8"/>
    <p:sldId id="282" r:id="rId9"/>
    <p:sldId id="283" r:id="rId10"/>
    <p:sldId id="289" r:id="rId11"/>
    <p:sldId id="284" r:id="rId12"/>
    <p:sldId id="259" r:id="rId13"/>
    <p:sldId id="268" r:id="rId14"/>
    <p:sldId id="271" r:id="rId15"/>
    <p:sldId id="275" r:id="rId16"/>
    <p:sldId id="276" r:id="rId17"/>
    <p:sldId id="265" r:id="rId18"/>
    <p:sldId id="277" r:id="rId19"/>
    <p:sldId id="261" r:id="rId20"/>
    <p:sldId id="273" r:id="rId21"/>
    <p:sldId id="262" r:id="rId22"/>
    <p:sldId id="263" r:id="rId23"/>
    <p:sldId id="264" r:id="rId24"/>
    <p:sldId id="274" r:id="rId25"/>
    <p:sldId id="285" r:id="rId26"/>
    <p:sldId id="279" r:id="rId27"/>
    <p:sldId id="280" r:id="rId28"/>
    <p:sldId id="286" r:id="rId29"/>
    <p:sldId id="287" r:id="rId30"/>
    <p:sldId id="281" r:id="rId31"/>
    <p:sldId id="288" r:id="rId32"/>
  </p:sldIdLst>
  <p:sldSz cx="12192000" cy="6858000"/>
  <p:notesSz cx="6858000" cy="9144000"/>
  <p:embeddedFontLst>
    <p:embeddedFont>
      <p:font typeface="汉仪全唐诗简" panose="00020600040101010101" pitchFamily="18" charset="-122"/>
      <p:regular r:id="rId36"/>
    </p:embeddedFont>
    <p:embeddedFont>
      <p:font typeface="汉仪长宋简" panose="02010600000101010101" charset="-122"/>
      <p:regular r:id="rId37"/>
    </p:embeddedFont>
    <p:embeddedFont>
      <p:font typeface="等线" panose="02010600030101010101" charset="-122"/>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432"/>
    <a:srgbClr val="B3D3F2"/>
    <a:srgbClr val="E8F1F9"/>
    <a:srgbClr val="316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11" autoAdjust="0"/>
    <p:restoredTop sz="94660"/>
  </p:normalViewPr>
  <p:slideViewPr>
    <p:cSldViewPr snapToGrid="0" showGuides="1">
      <p:cViewPr varScale="1">
        <p:scale>
          <a:sx n="60" d="100"/>
          <a:sy n="60" d="100"/>
        </p:scale>
        <p:origin x="736" y="40"/>
      </p:cViewPr>
      <p:guideLst>
        <p:guide orient="horz" pos="2168"/>
        <p:guide pos="38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全唐诗简" panose="00020600040101010101" pitchFamily="18" charset="-122"/>
                <a:ea typeface="汉仪全唐诗简"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全唐诗简" panose="00020600040101010101" pitchFamily="18" charset="-122"/>
                <a:ea typeface="汉仪全唐诗简" panose="00020600040101010101" pitchFamily="18" charset="-122"/>
              </a:defRPr>
            </a:lvl1pPr>
          </a:lstStyle>
          <a:p>
            <a:fld id="{9AFCB4BF-E0E8-4F60-9F22-B76F3F5488E3}"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全唐诗简" panose="00020600040101010101" pitchFamily="18" charset="-122"/>
                <a:ea typeface="汉仪全唐诗简"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全唐诗简" panose="00020600040101010101" pitchFamily="18" charset="-122"/>
                <a:ea typeface="汉仪全唐诗简" panose="00020600040101010101" pitchFamily="18" charset="-122"/>
              </a:defRPr>
            </a:lvl1pPr>
          </a:lstStyle>
          <a:p>
            <a:fld id="{03FF2F59-E771-4DD6-A7CE-4E6F97124E8B}"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全唐诗简" panose="00020600040101010101" pitchFamily="18" charset="-122"/>
        <a:ea typeface="汉仪全唐诗简" panose="00020600040101010101" pitchFamily="18" charset="-122"/>
        <a:cs typeface="+mn-cs"/>
      </a:defRPr>
    </a:lvl1pPr>
    <a:lvl2pPr marL="457200" algn="l" defTabSz="914400" rtl="0" eaLnBrk="1" latinLnBrk="0" hangingPunct="1">
      <a:defRPr sz="1200" kern="1200">
        <a:solidFill>
          <a:schemeClr val="tx1"/>
        </a:solidFill>
        <a:latin typeface="汉仪全唐诗简" panose="00020600040101010101" pitchFamily="18" charset="-122"/>
        <a:ea typeface="汉仪全唐诗简" panose="00020600040101010101" pitchFamily="18" charset="-122"/>
        <a:cs typeface="+mn-cs"/>
      </a:defRPr>
    </a:lvl2pPr>
    <a:lvl3pPr marL="914400" algn="l" defTabSz="914400" rtl="0" eaLnBrk="1" latinLnBrk="0" hangingPunct="1">
      <a:defRPr sz="1200" kern="1200">
        <a:solidFill>
          <a:schemeClr val="tx1"/>
        </a:solidFill>
        <a:latin typeface="汉仪全唐诗简" panose="00020600040101010101" pitchFamily="18" charset="-122"/>
        <a:ea typeface="汉仪全唐诗简" panose="00020600040101010101" pitchFamily="18" charset="-122"/>
        <a:cs typeface="+mn-cs"/>
      </a:defRPr>
    </a:lvl3pPr>
    <a:lvl4pPr marL="1371600" algn="l" defTabSz="914400" rtl="0" eaLnBrk="1" latinLnBrk="0" hangingPunct="1">
      <a:defRPr sz="1200" kern="1200">
        <a:solidFill>
          <a:schemeClr val="tx1"/>
        </a:solidFill>
        <a:latin typeface="汉仪全唐诗简" panose="00020600040101010101" pitchFamily="18" charset="-122"/>
        <a:ea typeface="汉仪全唐诗简" panose="00020600040101010101" pitchFamily="18" charset="-122"/>
        <a:cs typeface="+mn-cs"/>
      </a:defRPr>
    </a:lvl4pPr>
    <a:lvl5pPr marL="1828800" algn="l" defTabSz="914400" rtl="0" eaLnBrk="1" latinLnBrk="0" hangingPunct="1">
      <a:defRPr sz="1200" kern="1200">
        <a:solidFill>
          <a:schemeClr val="tx1"/>
        </a:solidFill>
        <a:latin typeface="汉仪全唐诗简" panose="00020600040101010101" pitchFamily="18" charset="-122"/>
        <a:ea typeface="汉仪全唐诗简"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国际奥委会主席柯丝蒂</a:t>
            </a:r>
            <a:r>
              <a:rPr lang="en-US" altLang="zh-CN"/>
              <a:t>·</a:t>
            </a:r>
            <a:r>
              <a:rPr lang="zh-CN" altLang="en-US"/>
              <a:t>考文垂</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基本规则：冬季两项是越野滑雪和射击相结合的运动，比赛时运动员身背专用小口径步枪，脚穿滑雪板，手持滑雪杖，沿标记的滑道，按正确的方向和顺序滑完预定的全程。每滑行一段距离进行一次射击，如果射不中，将按不同小项规则受到增加时间或增加赛程的惩罚，最先到达终点者获胜。</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a:t>
            </a:r>
            <a:r>
              <a:rPr lang="en-US" altLang="en-US"/>
              <a:t>ˈ</a:t>
            </a:r>
            <a:r>
              <a:rPr lang="en-US" altLang="zh-CN"/>
              <a:t>b</a:t>
            </a:r>
            <a:r>
              <a:rPr lang="en-US" altLang="en-US"/>
              <a:t>ɒ</a:t>
            </a:r>
            <a:r>
              <a:rPr lang="en-US" altLang="zh-CN"/>
              <a:t>b.sle</a:t>
            </a:r>
            <a:r>
              <a:rPr lang="en-US" altLang="en-US"/>
              <a:t>ɪ</a:t>
            </a:r>
            <a:r>
              <a:rPr lang="en-US" altLang="zh-CN"/>
              <a:t>/ </a:t>
            </a:r>
            <a:endParaRPr lang="en-US" altLang="zh-CN"/>
          </a:p>
          <a:p>
            <a:r>
              <a:rPr lang="en-US" altLang="zh-CN"/>
              <a:t> /lu</a:t>
            </a:r>
            <a:r>
              <a:rPr lang="en-US" altLang="en-US"/>
              <a:t>ːʒ</a:t>
            </a:r>
            <a:r>
              <a:rPr lang="en-US" altLang="zh-CN"/>
              <a:t>/ </a:t>
            </a:r>
            <a:endParaRPr lang="en-US" altLang="zh-CN"/>
          </a:p>
          <a:p>
            <a:r>
              <a:rPr lang="zh-CN" altLang="en-US"/>
              <a:t>运动员在赛道上快速滑行，看谁最先到达终点。到达终点时，运动员均须在座位上，否则成绩无效。但细节上有不少差别，有舵雪橇出发前距起点线</a:t>
            </a:r>
            <a:r>
              <a:rPr lang="en-US" altLang="zh-CN"/>
              <a:t>15</a:t>
            </a:r>
            <a:r>
              <a:rPr lang="zh-CN" altLang="en-US"/>
              <a:t>米，运动员需要在出发信号发出后手推雪橇奔跑起动，然后跃入座位，前座的人掌舵，最后座的人负责制动；无舵雪橇出发没有奔跑助推，运动员坐在雪橇上利用起点助栏发力起动，由于无舵，选手只能用身体姿势的改变来控制方向。</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a:t>
            </a:r>
            <a:r>
              <a:rPr lang="en-US" altLang="en-US"/>
              <a:t>ˌ</a:t>
            </a:r>
            <a:r>
              <a:rPr lang="en-US" altLang="zh-CN"/>
              <a:t>del.</a:t>
            </a:r>
            <a:r>
              <a:rPr lang="en-US" altLang="en-US"/>
              <a:t>ɪˈɡ</a:t>
            </a:r>
            <a:r>
              <a:rPr lang="en-US" altLang="zh-CN"/>
              <a:t>e</a:t>
            </a:r>
            <a:r>
              <a:rPr lang="en-US" altLang="en-US"/>
              <a:t>ɪ</a:t>
            </a:r>
            <a:r>
              <a:rPr lang="en-US" altLang="zh-CN"/>
              <a:t>.</a:t>
            </a:r>
            <a:r>
              <a:rPr lang="en-US" altLang="en-US"/>
              <a:t>ʃə</a:t>
            </a:r>
            <a:r>
              <a:rPr lang="en-US" altLang="zh-CN"/>
              <a:t>n/</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a:t>
            </a:r>
            <a:r>
              <a:rPr lang="en-US" altLang="en-US"/>
              <a:t>əˈ</a:t>
            </a:r>
            <a:r>
              <a:rPr lang="en-US" altLang="zh-CN"/>
              <a:t>n</a:t>
            </a:r>
            <a:r>
              <a:rPr lang="en-US" altLang="en-US"/>
              <a:t>ɒ</a:t>
            </a:r>
            <a:r>
              <a:rPr lang="en-US" altLang="zh-CN"/>
              <a:t>m.</a:t>
            </a:r>
            <a:r>
              <a:rPr lang="en-US" altLang="en-US"/>
              <a:t>ɪ</a:t>
            </a:r>
            <a:r>
              <a:rPr lang="en-US" altLang="zh-CN"/>
              <a:t>.n</a:t>
            </a:r>
            <a:r>
              <a:rPr lang="en-US" altLang="en-US"/>
              <a:t>ə</a:t>
            </a:r>
            <a:r>
              <a:rPr lang="en-US" altLang="zh-CN"/>
              <a:t>l/</a:t>
            </a:r>
            <a:r>
              <a:rPr lang="en-US" altLang="en-US"/>
              <a:t>ˈæ</a:t>
            </a:r>
            <a:r>
              <a:rPr lang="en-US" altLang="zh-CN"/>
              <a:t>θ.li</a:t>
            </a:r>
            <a:r>
              <a:rPr lang="en-US" altLang="en-US"/>
              <a:t>ː</a:t>
            </a:r>
            <a:r>
              <a:rPr lang="en-US" altLang="zh-CN"/>
              <a:t>t/</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https://www.chinadaily.com.cn/a/202602/18/WS6995bbcaa310d6866eb39922.html</a:t>
            </a:r>
            <a:endParaRPr lang="en-US" altLang="zh-CN">
              <a:sym typeface="+mn-ea"/>
            </a:endParaRPr>
          </a:p>
          <a:p>
            <a:r>
              <a:rPr lang="en-US" altLang="zh-CN">
                <a:sym typeface="+mn-ea"/>
              </a:rPr>
              <a:t>celebrated /</a:t>
            </a:r>
            <a:r>
              <a:rPr lang="en-US" altLang="en-US">
                <a:sym typeface="+mn-ea"/>
              </a:rPr>
              <a:t>ˈ</a:t>
            </a:r>
            <a:r>
              <a:rPr lang="en-US" altLang="zh-CN">
                <a:sym typeface="+mn-ea"/>
              </a:rPr>
              <a:t>e</a:t>
            </a:r>
            <a:r>
              <a:rPr lang="en-US" altLang="en-US">
                <a:sym typeface="+mn-ea"/>
              </a:rPr>
              <a:t>ə</a:t>
            </a:r>
            <a:r>
              <a:rPr lang="en-US" altLang="zh-CN">
                <a:sym typeface="+mn-ea"/>
              </a:rPr>
              <a:t>.ri.</a:t>
            </a:r>
            <a:r>
              <a:rPr lang="en-US" altLang="en-US">
                <a:sym typeface="+mn-ea"/>
              </a:rPr>
              <a:t>ə</a:t>
            </a:r>
            <a:r>
              <a:rPr lang="en-US" altLang="zh-CN">
                <a:sym typeface="+mn-ea"/>
              </a:rPr>
              <a:t>l/</a:t>
            </a:r>
            <a:endParaRPr lang="en-US" altLang="zh-CN">
              <a:sym typeface="+mn-ea"/>
            </a:endParaRPr>
          </a:p>
          <a:p>
            <a:r>
              <a:rPr lang="en-US" altLang="zh-CN">
                <a:sym typeface="+mn-ea"/>
              </a:rPr>
              <a:t>oldest</a:t>
            </a:r>
            <a:endParaRPr lang="en-US" altLang="zh-CN">
              <a:sym typeface="+mn-ea"/>
            </a:endParaRPr>
          </a:p>
          <a:p>
            <a:r>
              <a:rPr lang="en-US" altLang="zh-CN">
                <a:sym typeface="+mn-ea"/>
              </a:rPr>
              <a:t>have defended</a:t>
            </a:r>
            <a:endParaRPr lang="en-US" altLang="zh-CN">
              <a:sym typeface="+mn-ea"/>
            </a:endParaRPr>
          </a:p>
          <a:p>
            <a:r>
              <a:rPr lang="en-US" altLang="zh-CN">
                <a:solidFill>
                  <a:srgbClr val="C00000"/>
                </a:solidFill>
                <a:sym typeface="+mn-ea"/>
              </a:rPr>
              <a:t>edging</a:t>
            </a:r>
            <a:endParaRPr lang="en-US" altLang="zh-CN">
              <a:solidFill>
                <a:srgbClr val="C00000"/>
              </a:solidFill>
              <a:sym typeface="+mn-ea"/>
            </a:endParaRPr>
          </a:p>
          <a:p>
            <a:r>
              <a:rPr lang="en-US" altLang="zh-CN">
                <a:sym typeface="+mn-ea"/>
              </a:rPr>
              <a:t>where</a:t>
            </a:r>
            <a:endParaRPr lang="en-US" altLang="zh-CN">
              <a:sym typeface="+mn-ea"/>
            </a:endParaRPr>
          </a:p>
          <a:p>
            <a:r>
              <a:rPr lang="en-US" altLang="zh-CN">
                <a:sym typeface="+mn-ea"/>
              </a:rPr>
              <a:t>jumps</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 /</a:t>
            </a:r>
            <a:r>
              <a:rPr lang="en-US" altLang="en-US"/>
              <a:t>ˈæ</a:t>
            </a:r>
            <a:r>
              <a:rPr lang="en-US" altLang="zh-CN"/>
              <a:t>l.pa</a:t>
            </a:r>
            <a:r>
              <a:rPr lang="en-US" altLang="en-US"/>
              <a:t>ɪ</a:t>
            </a:r>
            <a:r>
              <a:rPr lang="en-US" altLang="zh-CN"/>
              <a:t>n/</a:t>
            </a:r>
            <a:r>
              <a:rPr lang="zh-CN" altLang="en-US"/>
              <a:t>高山的</a:t>
            </a:r>
            <a:endParaRPr lang="zh-CN" altLang="en-US"/>
          </a:p>
          <a:p>
            <a:r>
              <a:rPr lang="en-US" altLang="zh-CN"/>
              <a:t> /ba</a:t>
            </a:r>
            <a:r>
              <a:rPr lang="en-US" altLang="en-US"/>
              <a:t>ɪˈæ</a:t>
            </a:r>
            <a:r>
              <a:rPr lang="en-US" altLang="zh-CN"/>
              <a:t>θ.l</a:t>
            </a:r>
            <a:r>
              <a:rPr lang="en-US" altLang="en-US"/>
              <a:t>ə</a:t>
            </a:r>
            <a:r>
              <a:rPr lang="en-US" altLang="zh-CN"/>
              <a:t>n/</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64E4E3ED-776F-415D-B39F-B1E530D5D41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7BAC477-33C4-4911-AC75-C780000CD5C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全唐诗简" panose="00020600040101010101" pitchFamily="18" charset="-122"/>
                <a:ea typeface="汉仪全唐诗简" panose="00020600040101010101" pitchFamily="18" charset="-122"/>
              </a:defRPr>
            </a:lvl1pPr>
          </a:lstStyle>
          <a:p>
            <a:fld id="{64E4E3ED-776F-415D-B39F-B1E530D5D41F}"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全唐诗简" panose="00020600040101010101" pitchFamily="18" charset="-122"/>
                <a:ea typeface="汉仪全唐诗简" panose="00020600040101010101"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全唐诗简" panose="00020600040101010101" pitchFamily="18" charset="-122"/>
                <a:ea typeface="汉仪全唐诗简" panose="00020600040101010101" pitchFamily="18" charset="-122"/>
              </a:defRPr>
            </a:lvl1pPr>
          </a:lstStyle>
          <a:p>
            <a:fld id="{17BAC477-33C4-4911-AC75-C780000CD5C8}" type="slidenum">
              <a:rPr lang="zh-CN" altLang="en-US" smtClean="0"/>
            </a:fld>
            <a:endParaRPr lang="zh-CN" altLang="en-US" dirty="0"/>
          </a:p>
        </p:txBody>
      </p:sp>
      <p:pic>
        <p:nvPicPr>
          <p:cNvPr id="5124" name="图片 6" descr="logo横版 png"/>
          <p:cNvPicPr>
            <a:picLocks noChangeAspect="1"/>
          </p:cNvPicPr>
          <p:nvPr userDrawn="1"/>
        </p:nvPicPr>
        <p:blipFill>
          <a:blip r:embed="rId12"/>
          <a:stretch>
            <a:fillRect/>
          </a:stretch>
        </p:blipFill>
        <p:spPr>
          <a:xfrm>
            <a:off x="1111313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汉仪全唐诗简" panose="00020600040101010101" pitchFamily="18" charset="-122"/>
          <a:ea typeface="汉仪全唐诗简"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全唐诗简" panose="00020600040101010101" pitchFamily="18" charset="-122"/>
          <a:ea typeface="汉仪全唐诗简"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全唐诗简" panose="00020600040101010101" pitchFamily="18" charset="-122"/>
          <a:ea typeface="汉仪全唐诗简"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全唐诗简" panose="00020600040101010101" pitchFamily="18" charset="-122"/>
          <a:ea typeface="汉仪全唐诗简"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全唐诗简" panose="00020600040101010101" pitchFamily="18" charset="-122"/>
          <a:ea typeface="汉仪全唐诗简"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全唐诗简" panose="00020600040101010101" pitchFamily="18" charset="-122"/>
          <a:ea typeface="汉仪全唐诗简"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9.png"/><Relationship Id="rId2" Type="http://schemas.openxmlformats.org/officeDocument/2006/relationships/image" Target="../media/image5.png"/><Relationship Id="rId10" Type="http://schemas.openxmlformats.org/officeDocument/2006/relationships/notesSlide" Target="../notesSlides/notesSlide8.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tags" Target="../tags/tag18.xml"/><Relationship Id="rId4" Type="http://schemas.openxmlformats.org/officeDocument/2006/relationships/image" Target="../media/image20.png"/><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21.png"/><Relationship Id="rId4" Type="http://schemas.openxmlformats.org/officeDocument/2006/relationships/tags" Target="../tags/tag19.xml"/><Relationship Id="rId3" Type="http://schemas.openxmlformats.org/officeDocument/2006/relationships/image" Target="../media/image9.png"/><Relationship Id="rId2" Type="http://schemas.openxmlformats.org/officeDocument/2006/relationships/image" Target="../media/image5.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image" Target="../media/image21.png"/><Relationship Id="rId4" Type="http://schemas.openxmlformats.org/officeDocument/2006/relationships/tags" Target="../tags/tag24.xml"/><Relationship Id="rId3" Type="http://schemas.openxmlformats.org/officeDocument/2006/relationships/image" Target="../media/image9.png"/><Relationship Id="rId2" Type="http://schemas.openxmlformats.org/officeDocument/2006/relationships/image" Target="../media/image5.pn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9.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0.xml"/><Relationship Id="rId4" Type="http://schemas.openxmlformats.org/officeDocument/2006/relationships/image" Target="../media/image22.GIF"/><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4.xml"/><Relationship Id="rId7" Type="http://schemas.openxmlformats.org/officeDocument/2006/relationships/image" Target="../media/image13.pn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9.png"/><Relationship Id="rId2" Type="http://schemas.openxmlformats.org/officeDocument/2006/relationships/image" Target="../media/image5.png"/><Relationship Id="rId10" Type="http://schemas.openxmlformats.org/officeDocument/2006/relationships/notesSlide" Target="../notesSlides/notesSlide15.xml"/><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8.xml"/><Relationship Id="rId7" Type="http://schemas.openxmlformats.org/officeDocument/2006/relationships/image" Target="../media/image13.pn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9.png"/><Relationship Id="rId2" Type="http://schemas.openxmlformats.org/officeDocument/2006/relationships/image" Target="../media/image5.png"/><Relationship Id="rId10" Type="http://schemas.openxmlformats.org/officeDocument/2006/relationships/notesSlide" Target="../notesSlides/notesSlide16.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9.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40.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41.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42.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43.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44.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45.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ags" Target="../tags/tag4.xml"/><Relationship Id="rId6" Type="http://schemas.openxmlformats.org/officeDocument/2006/relationships/image" Target="../media/image11.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6.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7.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93913" r="5544" b="99700"/>
          <a:stretch>
            <a:fillRect/>
          </a:stretch>
        </p:blipFill>
        <p:spPr>
          <a:xfrm>
            <a:off x="12167253" y="4017341"/>
            <a:ext cx="24747" cy="9317"/>
          </a:xfrm>
          <a:custGeom>
            <a:avLst/>
            <a:gdLst>
              <a:gd name="connsiteX0" fmla="*/ 0 w 24747"/>
              <a:gd name="connsiteY0" fmla="*/ 0 h 9317"/>
              <a:gd name="connsiteX1" fmla="*/ 24747 w 24747"/>
              <a:gd name="connsiteY1" fmla="*/ 0 h 9317"/>
              <a:gd name="connsiteX2" fmla="*/ 24747 w 24747"/>
              <a:gd name="connsiteY2" fmla="*/ 9317 h 9317"/>
              <a:gd name="connsiteX3" fmla="*/ 20739 w 24747"/>
              <a:gd name="connsiteY3" fmla="*/ 7545 h 9317"/>
              <a:gd name="connsiteX4" fmla="*/ 0 w 24747"/>
              <a:gd name="connsiteY4" fmla="*/ 0 h 9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7" h="9317">
                <a:moveTo>
                  <a:pt x="0" y="0"/>
                </a:moveTo>
                <a:lnTo>
                  <a:pt x="24747" y="0"/>
                </a:lnTo>
                <a:lnTo>
                  <a:pt x="24747" y="9317"/>
                </a:lnTo>
                <a:lnTo>
                  <a:pt x="20739" y="7545"/>
                </a:lnTo>
                <a:lnTo>
                  <a:pt x="0" y="0"/>
                </a:lnTo>
                <a:close/>
              </a:path>
            </a:pathLst>
          </a:cu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94456" t="300" r="-2265" b="78508"/>
          <a:stretch>
            <a:fillRect/>
          </a:stretch>
        </p:blipFill>
        <p:spPr>
          <a:xfrm>
            <a:off x="12192000" y="4026658"/>
            <a:ext cx="355600" cy="658884"/>
          </a:xfrm>
          <a:custGeom>
            <a:avLst/>
            <a:gdLst>
              <a:gd name="connsiteX0" fmla="*/ 0 w 355600"/>
              <a:gd name="connsiteY0" fmla="*/ 0 h 658884"/>
              <a:gd name="connsiteX1" fmla="*/ 86649 w 355600"/>
              <a:gd name="connsiteY1" fmla="*/ 38314 h 658884"/>
              <a:gd name="connsiteX2" fmla="*/ 355600 w 355600"/>
              <a:gd name="connsiteY2" fmla="*/ 329442 h 658884"/>
              <a:gd name="connsiteX3" fmla="*/ 86649 w 355600"/>
              <a:gd name="connsiteY3" fmla="*/ 620570 h 658884"/>
              <a:gd name="connsiteX4" fmla="*/ 0 w 355600"/>
              <a:gd name="connsiteY4" fmla="*/ 658884 h 658884"/>
              <a:gd name="connsiteX5" fmla="*/ 0 w 355600"/>
              <a:gd name="connsiteY5" fmla="*/ 0 h 65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600" h="658884">
                <a:moveTo>
                  <a:pt x="0" y="0"/>
                </a:moveTo>
                <a:lnTo>
                  <a:pt x="86649" y="38314"/>
                </a:lnTo>
                <a:cubicBezTo>
                  <a:pt x="256451" y="121418"/>
                  <a:pt x="355600" y="221602"/>
                  <a:pt x="355600" y="329442"/>
                </a:cubicBezTo>
                <a:cubicBezTo>
                  <a:pt x="355600" y="437283"/>
                  <a:pt x="256451" y="537466"/>
                  <a:pt x="86649" y="620570"/>
                </a:cubicBezTo>
                <a:lnTo>
                  <a:pt x="0" y="658884"/>
                </a:lnTo>
                <a:lnTo>
                  <a:pt x="0" y="0"/>
                </a:lnTo>
                <a:close/>
              </a:path>
            </a:pathLst>
          </a:custGeom>
        </p:spPr>
      </p:pic>
      <p:sp>
        <p:nvSpPr>
          <p:cNvPr id="22" name="文本框 21"/>
          <p:cNvSpPr txBox="1"/>
          <p:nvPr/>
        </p:nvSpPr>
        <p:spPr>
          <a:xfrm>
            <a:off x="4926449" y="392409"/>
            <a:ext cx="1249680" cy="521970"/>
          </a:xfrm>
          <a:prstGeom prst="rect">
            <a:avLst/>
          </a:prstGeom>
          <a:noFill/>
        </p:spPr>
        <p:txBody>
          <a:bodyPr wrap="none" rtlCol="0">
            <a:spAutoFit/>
          </a:bodyPr>
          <a:lstStyle/>
          <a:p>
            <a:r>
              <a:rPr lang="zh-CN" altLang="en-US" sz="2800" dirty="0" smtClean="0">
                <a:solidFill>
                  <a:srgbClr val="3164BE"/>
                </a:solidFill>
                <a:latin typeface="汉仪长宋简" panose="02010600000101010101" charset="-122"/>
                <a:ea typeface="汉仪长宋简" panose="02010600000101010101" charset="-122"/>
              </a:rPr>
              <a:t>开幕词</a:t>
            </a:r>
            <a:endParaRPr lang="zh-CN" altLang="en-US" sz="2800" dirty="0" smtClean="0">
              <a:solidFill>
                <a:srgbClr val="3164BE"/>
              </a:solidFill>
              <a:latin typeface="汉仪长宋简" panose="02010600000101010101" charset="-122"/>
              <a:ea typeface="汉仪长宋简" panose="02010600000101010101" charset="-122"/>
            </a:endParaRPr>
          </a:p>
        </p:txBody>
      </p:sp>
      <p:grpSp>
        <p:nvGrpSpPr>
          <p:cNvPr id="14" name="组合 13"/>
          <p:cNvGrpSpPr/>
          <p:nvPr/>
        </p:nvGrpSpPr>
        <p:grpSpPr>
          <a:xfrm>
            <a:off x="740856" y="1160775"/>
            <a:ext cx="11670261" cy="4718856"/>
            <a:chOff x="668721" y="1817365"/>
            <a:chExt cx="11670261" cy="4718856"/>
          </a:xfrm>
        </p:grpSpPr>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rcRect l="16488" t="22278" r="38444"/>
            <a:stretch>
              <a:fillRect/>
            </a:stretch>
          </p:blipFill>
          <p:spPr>
            <a:xfrm>
              <a:off x="7191346" y="2597498"/>
              <a:ext cx="5147636" cy="3938723"/>
            </a:xfrm>
            <a:custGeom>
              <a:avLst/>
              <a:gdLst>
                <a:gd name="connsiteX0" fmla="*/ 2421205 w 4622441"/>
                <a:gd name="connsiteY0" fmla="*/ 0 h 3536869"/>
                <a:gd name="connsiteX1" fmla="*/ 2853005 w 4622441"/>
                <a:gd name="connsiteY1" fmla="*/ 575733 h 3536869"/>
                <a:gd name="connsiteX2" fmla="*/ 3200138 w 4622441"/>
                <a:gd name="connsiteY2" fmla="*/ 1092200 h 3536869"/>
                <a:gd name="connsiteX3" fmla="*/ 3547272 w 4622441"/>
                <a:gd name="connsiteY3" fmla="*/ 1490133 h 3536869"/>
                <a:gd name="connsiteX4" fmla="*/ 4004472 w 4622441"/>
                <a:gd name="connsiteY4" fmla="*/ 1752600 h 3536869"/>
                <a:gd name="connsiteX5" fmla="*/ 4393938 w 4622441"/>
                <a:gd name="connsiteY5" fmla="*/ 1964267 h 3536869"/>
                <a:gd name="connsiteX6" fmla="*/ 4614072 w 4622441"/>
                <a:gd name="connsiteY6" fmla="*/ 2616200 h 3536869"/>
                <a:gd name="connsiteX7" fmla="*/ 4622441 w 4622441"/>
                <a:gd name="connsiteY7" fmla="*/ 3536869 h 3536869"/>
                <a:gd name="connsiteX8" fmla="*/ 0 w 4622441"/>
                <a:gd name="connsiteY8" fmla="*/ 3536869 h 3536869"/>
                <a:gd name="connsiteX9" fmla="*/ 59005 w 4622441"/>
                <a:gd name="connsiteY9" fmla="*/ 1896533 h 3536869"/>
                <a:gd name="connsiteX10" fmla="*/ 1218938 w 4622441"/>
                <a:gd name="connsiteY10" fmla="*/ 1397000 h 3536869"/>
                <a:gd name="connsiteX11" fmla="*/ 1447538 w 4622441"/>
                <a:gd name="connsiteY11" fmla="*/ 1143000 h 3536869"/>
                <a:gd name="connsiteX12" fmla="*/ 1616872 w 4622441"/>
                <a:gd name="connsiteY12" fmla="*/ 609600 h 3536869"/>
                <a:gd name="connsiteX13" fmla="*/ 1997872 w 4622441"/>
                <a:gd name="connsiteY13" fmla="*/ 42333 h 353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2441" h="3536869">
                  <a:moveTo>
                    <a:pt x="2421205" y="0"/>
                  </a:moveTo>
                  <a:lnTo>
                    <a:pt x="2853005" y="575733"/>
                  </a:lnTo>
                  <a:lnTo>
                    <a:pt x="3200138" y="1092200"/>
                  </a:lnTo>
                  <a:lnTo>
                    <a:pt x="3547272" y="1490133"/>
                  </a:lnTo>
                  <a:lnTo>
                    <a:pt x="4004472" y="1752600"/>
                  </a:lnTo>
                  <a:lnTo>
                    <a:pt x="4393938" y="1964267"/>
                  </a:lnTo>
                  <a:lnTo>
                    <a:pt x="4614072" y="2616200"/>
                  </a:lnTo>
                  <a:lnTo>
                    <a:pt x="4622441" y="3536869"/>
                  </a:lnTo>
                  <a:lnTo>
                    <a:pt x="0" y="3536869"/>
                  </a:lnTo>
                  <a:lnTo>
                    <a:pt x="59005" y="1896533"/>
                  </a:lnTo>
                  <a:lnTo>
                    <a:pt x="1218938" y="1397000"/>
                  </a:lnTo>
                  <a:lnTo>
                    <a:pt x="1447538" y="1143000"/>
                  </a:lnTo>
                  <a:lnTo>
                    <a:pt x="1616872" y="609600"/>
                  </a:lnTo>
                  <a:lnTo>
                    <a:pt x="1997872" y="42333"/>
                  </a:lnTo>
                  <a:close/>
                </a:path>
              </a:pathLst>
            </a:custGeom>
          </p:spPr>
        </p:pic>
        <p:grpSp>
          <p:nvGrpSpPr>
            <p:cNvPr id="13" name="组合 12"/>
            <p:cNvGrpSpPr/>
            <p:nvPr/>
          </p:nvGrpSpPr>
          <p:grpSpPr>
            <a:xfrm>
              <a:off x="668721" y="1817365"/>
              <a:ext cx="8298327" cy="4561729"/>
              <a:chOff x="668721" y="1837266"/>
              <a:chExt cx="8298327" cy="4561729"/>
            </a:xfrm>
          </p:grpSpPr>
          <p:sp>
            <p:nvSpPr>
              <p:cNvPr id="6" name="矩形 5"/>
              <p:cNvSpPr/>
              <p:nvPr/>
            </p:nvSpPr>
            <p:spPr>
              <a:xfrm>
                <a:off x="668868" y="2495126"/>
                <a:ext cx="8298180" cy="3449955"/>
              </a:xfrm>
              <a:prstGeom prst="rect">
                <a:avLst/>
              </a:prstGeom>
              <a:noFill/>
            </p:spPr>
            <p:txBody>
              <a:bodyPr wrap="square" rtlCol="0">
                <a:spAutoFit/>
              </a:bodyPr>
              <a:lstStyle/>
              <a:p>
                <a:pPr>
                  <a:lnSpc>
                    <a:spcPct val="130000"/>
                  </a:lnSpc>
                </a:pPr>
                <a:r>
                  <a:rPr lang="en-US" altLang="zh-CN" sz="2800" dirty="0">
                    <a:latin typeface="汉仪全唐诗简" panose="00020600040101010101" pitchFamily="18" charset="-122"/>
                    <a:ea typeface="汉仪全唐诗简" panose="00020600040101010101" pitchFamily="18" charset="-122"/>
                  </a:rPr>
                  <a:t>Milano /m</a:t>
                </a:r>
                <a:r>
                  <a:rPr lang="en-US" altLang="en-US" sz="2800" dirty="0">
                    <a:latin typeface="汉仪全唐诗简" panose="00020600040101010101" pitchFamily="18" charset="-122"/>
                    <a:ea typeface="汉仪全唐诗简" panose="00020600040101010101" pitchFamily="18" charset="-122"/>
                  </a:rPr>
                  <a:t>ɪˈ</a:t>
                </a:r>
                <a:r>
                  <a:rPr lang="en-US" altLang="zh-CN" sz="2800" dirty="0">
                    <a:latin typeface="汉仪全唐诗简" panose="00020600040101010101" pitchFamily="18" charset="-122"/>
                    <a:ea typeface="汉仪全唐诗简" panose="00020600040101010101" pitchFamily="18" charset="-122"/>
                  </a:rPr>
                  <a:t>l</a:t>
                </a:r>
                <a:r>
                  <a:rPr lang="en-US" altLang="en-US" sz="2800" dirty="0">
                    <a:latin typeface="汉仪全唐诗简" panose="00020600040101010101" pitchFamily="18" charset="-122"/>
                    <a:ea typeface="汉仪全唐诗简" panose="00020600040101010101" pitchFamily="18" charset="-122"/>
                  </a:rPr>
                  <a:t>ɑː</a:t>
                </a:r>
                <a:r>
                  <a:rPr lang="en-US" altLang="zh-CN" sz="2800" dirty="0">
                    <a:latin typeface="汉仪全唐诗简" panose="00020600040101010101" pitchFamily="18" charset="-122"/>
                    <a:ea typeface="汉仪全唐诗简" panose="00020600040101010101" pitchFamily="18" charset="-122"/>
                  </a:rPr>
                  <a:t>n</a:t>
                </a:r>
                <a:r>
                  <a:rPr lang="en-US" altLang="en-US" sz="2800" dirty="0">
                    <a:latin typeface="汉仪全唐诗简" panose="00020600040101010101" pitchFamily="18" charset="-122"/>
                    <a:ea typeface="汉仪全唐诗简" panose="00020600040101010101" pitchFamily="18" charset="-122"/>
                  </a:rPr>
                  <a:t>əʊ</a:t>
                </a:r>
                <a:r>
                  <a:rPr lang="en-US" altLang="zh-CN" sz="2800" dirty="0">
                    <a:latin typeface="汉仪全唐诗简" panose="00020600040101010101" pitchFamily="18" charset="-122"/>
                    <a:ea typeface="汉仪全唐诗简" panose="00020600040101010101" pitchFamily="18" charset="-122"/>
                  </a:rPr>
                  <a:t>/ n. </a:t>
                </a:r>
                <a:r>
                  <a:rPr lang="zh-CN" altLang="en-US" sz="2800" dirty="0">
                    <a:latin typeface="汉仪全唐诗简" panose="00020600040101010101" pitchFamily="18" charset="-122"/>
                    <a:ea typeface="汉仪全唐诗简" panose="00020600040101010101" pitchFamily="18" charset="-122"/>
                  </a:rPr>
                  <a:t>米兰</a:t>
                </a:r>
                <a:endParaRPr lang="zh-CN" altLang="en-US" sz="2800" dirty="0">
                  <a:latin typeface="汉仪全唐诗简" panose="00020600040101010101" pitchFamily="18" charset="-122"/>
                  <a:ea typeface="汉仪全唐诗简" panose="00020600040101010101" pitchFamily="18" charset="-122"/>
                </a:endParaRPr>
              </a:p>
              <a:p>
                <a:pPr>
                  <a:lnSpc>
                    <a:spcPct val="130000"/>
                  </a:lnSpc>
                </a:pPr>
                <a:r>
                  <a:rPr lang="en-US" altLang="zh-CN" sz="2800" dirty="0">
                    <a:latin typeface="汉仪全唐诗简" panose="00020600040101010101" pitchFamily="18" charset="-122"/>
                    <a:ea typeface="汉仪全唐诗简" panose="00020600040101010101" pitchFamily="18" charset="-122"/>
                  </a:rPr>
                  <a:t>Cortina /k</a:t>
                </a:r>
                <a:r>
                  <a:rPr lang="en-US" altLang="en-US" sz="2800" dirty="0">
                    <a:latin typeface="汉仪全唐诗简" panose="00020600040101010101" pitchFamily="18" charset="-122"/>
                    <a:ea typeface="汉仪全唐诗简" panose="00020600040101010101" pitchFamily="18" charset="-122"/>
                  </a:rPr>
                  <a:t>ɔːˈ</a:t>
                </a:r>
                <a:r>
                  <a:rPr lang="en-US" altLang="zh-CN" sz="2800" dirty="0">
                    <a:latin typeface="汉仪全唐诗简" panose="00020600040101010101" pitchFamily="18" charset="-122"/>
                    <a:ea typeface="汉仪全唐诗简" panose="00020600040101010101" pitchFamily="18" charset="-122"/>
                  </a:rPr>
                  <a:t>ti</a:t>
                </a:r>
                <a:r>
                  <a:rPr lang="en-US" altLang="en-US" sz="2800" dirty="0">
                    <a:latin typeface="汉仪全唐诗简" panose="00020600040101010101" pitchFamily="18" charset="-122"/>
                    <a:ea typeface="汉仪全唐诗简" panose="00020600040101010101" pitchFamily="18" charset="-122"/>
                  </a:rPr>
                  <a:t>ː</a:t>
                </a:r>
                <a:r>
                  <a:rPr lang="en-US" altLang="zh-CN" sz="2800" dirty="0">
                    <a:latin typeface="汉仪全唐诗简" panose="00020600040101010101" pitchFamily="18" charset="-122"/>
                    <a:ea typeface="汉仪全唐诗简" panose="00020600040101010101" pitchFamily="18" charset="-122"/>
                  </a:rPr>
                  <a:t>n</a:t>
                </a:r>
                <a:r>
                  <a:rPr lang="en-US" altLang="en-US" sz="2800" dirty="0">
                    <a:latin typeface="汉仪全唐诗简" panose="00020600040101010101" pitchFamily="18" charset="-122"/>
                    <a:ea typeface="汉仪全唐诗简" panose="00020600040101010101" pitchFamily="18" charset="-122"/>
                  </a:rPr>
                  <a:t>ə</a:t>
                </a:r>
                <a:r>
                  <a:rPr lang="en-US" altLang="zh-CN" sz="2800" dirty="0">
                    <a:latin typeface="汉仪全唐诗简" panose="00020600040101010101" pitchFamily="18" charset="-122"/>
                    <a:ea typeface="汉仪全唐诗简" panose="00020600040101010101" pitchFamily="18" charset="-122"/>
                  </a:rPr>
                  <a:t>/ n. </a:t>
                </a:r>
                <a:r>
                  <a:rPr lang="zh-CN" altLang="en-US" sz="2800" dirty="0">
                    <a:latin typeface="汉仪全唐诗简" panose="00020600040101010101" pitchFamily="18" charset="-122"/>
                    <a:ea typeface="汉仪全唐诗简" panose="00020600040101010101" pitchFamily="18" charset="-122"/>
                  </a:rPr>
                  <a:t>科尔蒂纳（意大利地名）</a:t>
                </a:r>
                <a:endParaRPr lang="zh-CN" altLang="en-US" sz="2800" dirty="0">
                  <a:latin typeface="汉仪全唐诗简" panose="00020600040101010101" pitchFamily="18" charset="-122"/>
                  <a:ea typeface="汉仪全唐诗简" panose="00020600040101010101" pitchFamily="18" charset="-122"/>
                </a:endParaRPr>
              </a:p>
              <a:p>
                <a:pPr>
                  <a:lnSpc>
                    <a:spcPct val="130000"/>
                  </a:lnSpc>
                </a:pPr>
                <a:r>
                  <a:rPr lang="en-US" altLang="zh-CN" sz="2800" dirty="0">
                    <a:latin typeface="汉仪全唐诗简" panose="00020600040101010101" pitchFamily="18" charset="-122"/>
                    <a:ea typeface="汉仪全唐诗简" panose="00020600040101010101" pitchFamily="18" charset="-122"/>
                  </a:rPr>
                  <a:t>come down to </a:t>
                </a:r>
                <a:r>
                  <a:rPr lang="zh-CN" altLang="en-US" sz="2800" dirty="0">
                    <a:latin typeface="汉仪全唐诗简" panose="00020600040101010101" pitchFamily="18" charset="-122"/>
                    <a:ea typeface="汉仪全唐诗简" panose="00020600040101010101" pitchFamily="18" charset="-122"/>
                  </a:rPr>
                  <a:t>归根结底是、实质上是</a:t>
                </a:r>
                <a:endParaRPr lang="zh-CN" altLang="en-US" sz="2800" dirty="0">
                  <a:latin typeface="汉仪全唐诗简" panose="00020600040101010101" pitchFamily="18" charset="-122"/>
                  <a:ea typeface="汉仪全唐诗简" panose="00020600040101010101" pitchFamily="18" charset="-122"/>
                </a:endParaRPr>
              </a:p>
              <a:p>
                <a:pPr>
                  <a:lnSpc>
                    <a:spcPct val="130000"/>
                  </a:lnSpc>
                </a:pPr>
                <a:r>
                  <a:rPr lang="en-US" altLang="zh-CN" sz="2800" dirty="0">
                    <a:latin typeface="汉仪全唐诗简" panose="00020600040101010101" pitchFamily="18" charset="-122"/>
                    <a:ea typeface="汉仪全唐诗简" panose="00020600040101010101" pitchFamily="18" charset="-122"/>
                  </a:rPr>
                  <a:t>get back up </a:t>
                </a:r>
                <a:r>
                  <a:rPr lang="zh-CN" altLang="en-US" sz="2800" dirty="0">
                    <a:latin typeface="汉仪全唐诗简" panose="00020600040101010101" pitchFamily="18" charset="-122"/>
                    <a:ea typeface="汉仪全唐诗简" panose="00020600040101010101" pitchFamily="18" charset="-122"/>
                  </a:rPr>
                  <a:t>重新振作</a:t>
                </a:r>
                <a:endParaRPr lang="en-US" altLang="zh-CN" sz="2800" dirty="0">
                  <a:latin typeface="汉仪全唐诗简" panose="00020600040101010101" pitchFamily="18" charset="-122"/>
                  <a:ea typeface="汉仪全唐诗简" panose="00020600040101010101" pitchFamily="18" charset="-122"/>
                </a:endParaRPr>
              </a:p>
              <a:p>
                <a:pPr>
                  <a:lnSpc>
                    <a:spcPct val="130000"/>
                  </a:lnSpc>
                </a:pPr>
                <a:r>
                  <a:rPr lang="en-US" altLang="zh-CN" sz="2800" dirty="0">
                    <a:latin typeface="汉仪全唐诗简" panose="00020600040101010101" pitchFamily="18" charset="-122"/>
                    <a:ea typeface="汉仪全唐诗简" panose="00020600040101010101" pitchFamily="18" charset="-122"/>
                  </a:rPr>
                  <a:t>stumble v. </a:t>
                </a:r>
                <a:r>
                  <a:rPr lang="zh-CN" altLang="en-US" sz="2800" dirty="0">
                    <a:latin typeface="汉仪全唐诗简" panose="00020600040101010101" pitchFamily="18" charset="-122"/>
                    <a:ea typeface="汉仪全唐诗简" panose="00020600040101010101" pitchFamily="18" charset="-122"/>
                  </a:rPr>
                  <a:t>跌跌撞撞地走，蹒跚而行</a:t>
                </a:r>
                <a:endParaRPr lang="zh-CN" altLang="en-US" sz="2800" dirty="0">
                  <a:latin typeface="汉仪全唐诗简" panose="00020600040101010101" pitchFamily="18" charset="-122"/>
                  <a:ea typeface="汉仪全唐诗简" panose="00020600040101010101" pitchFamily="18" charset="-122"/>
                </a:endParaRPr>
              </a:p>
              <a:p>
                <a:pPr>
                  <a:lnSpc>
                    <a:spcPct val="130000"/>
                  </a:lnSpc>
                </a:pPr>
                <a:r>
                  <a:rPr lang="en-US" altLang="zh-CN" sz="2800" dirty="0">
                    <a:latin typeface="汉仪全唐诗简" panose="00020600040101010101" pitchFamily="18" charset="-122"/>
                    <a:ea typeface="汉仪全唐诗简" panose="00020600040101010101" pitchFamily="18" charset="-122"/>
                  </a:rPr>
                  <a:t>a beacon of hope </a:t>
                </a:r>
                <a:r>
                  <a:rPr lang="zh-CN" altLang="en-US" sz="2800" dirty="0">
                    <a:latin typeface="汉仪全唐诗简" panose="00020600040101010101" pitchFamily="18" charset="-122"/>
                    <a:ea typeface="汉仪全唐诗简" panose="00020600040101010101" pitchFamily="18" charset="-122"/>
                  </a:rPr>
                  <a:t>希望的灯塔</a:t>
                </a:r>
                <a:endParaRPr lang="zh-CN" altLang="en-US" sz="2800" dirty="0">
                  <a:latin typeface="汉仪全唐诗简" panose="00020600040101010101" pitchFamily="18" charset="-122"/>
                  <a:ea typeface="汉仪全唐诗简" panose="00020600040101010101" pitchFamily="18" charset="-122"/>
                </a:endParaRPr>
              </a:p>
            </p:txBody>
          </p:sp>
          <p:sp>
            <p:nvSpPr>
              <p:cNvPr id="7" name="圆角矩形 6"/>
              <p:cNvSpPr/>
              <p:nvPr/>
            </p:nvSpPr>
            <p:spPr>
              <a:xfrm>
                <a:off x="736666" y="1837266"/>
                <a:ext cx="1275715" cy="516255"/>
              </a:xfrm>
              <a:prstGeom prst="roundRect">
                <a:avLst>
                  <a:gd name="adj" fmla="val 50000"/>
                </a:avLst>
              </a:prstGeom>
              <a:gradFill flip="none" rotWithShape="1">
                <a:gsLst>
                  <a:gs pos="0">
                    <a:srgbClr val="E8F1F9"/>
                  </a:gs>
                  <a:gs pos="74000">
                    <a:srgbClr val="B3D3F2"/>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汉仪全唐诗简" panose="00020600040101010101" pitchFamily="18" charset="-122"/>
                  <a:ea typeface="汉仪全唐诗简" panose="00020600040101010101" pitchFamily="18" charset="-122"/>
                </a:endParaRPr>
              </a:p>
            </p:txBody>
          </p:sp>
          <p:sp>
            <p:nvSpPr>
              <p:cNvPr id="24" name="文本框 23"/>
              <p:cNvSpPr txBox="1"/>
              <p:nvPr/>
            </p:nvSpPr>
            <p:spPr>
              <a:xfrm>
                <a:off x="862433" y="1895444"/>
                <a:ext cx="834390" cy="460375"/>
              </a:xfrm>
              <a:prstGeom prst="rect">
                <a:avLst/>
              </a:prstGeom>
              <a:noFill/>
            </p:spPr>
            <p:txBody>
              <a:bodyPr wrap="none" rtlCol="0">
                <a:spAutoFit/>
              </a:bodyPr>
              <a:lstStyle/>
              <a:p>
                <a:r>
                  <a:rPr lang="en-US" altLang="zh-CN" sz="2400" dirty="0" smtClean="0">
                    <a:solidFill>
                      <a:srgbClr val="3164BE"/>
                    </a:solidFill>
                    <a:latin typeface="汉仪长宋简" panose="02010600000101010101" charset="-122"/>
                    <a:ea typeface="汉仪长宋简" panose="02010600000101010101" charset="-122"/>
                  </a:rPr>
                  <a:t>Words</a:t>
                </a:r>
                <a:endParaRPr lang="en-US" altLang="zh-CN" sz="2400" dirty="0" smtClean="0">
                  <a:solidFill>
                    <a:srgbClr val="3164BE"/>
                  </a:solidFill>
                  <a:latin typeface="汉仪长宋简" panose="02010600000101010101" charset="-122"/>
                  <a:ea typeface="汉仪长宋简" panose="02010600000101010101" charset="-122"/>
                </a:endParaRPr>
              </a:p>
            </p:txBody>
          </p:sp>
          <p:cxnSp>
            <p:nvCxnSpPr>
              <p:cNvPr id="12" name="直接箭头连接符 11"/>
              <p:cNvCxnSpPr/>
              <p:nvPr/>
            </p:nvCxnSpPr>
            <p:spPr>
              <a:xfrm>
                <a:off x="668721" y="6398995"/>
                <a:ext cx="4427621" cy="0"/>
              </a:xfrm>
              <a:prstGeom prst="straightConnector1">
                <a:avLst/>
              </a:prstGeom>
              <a:ln w="38100">
                <a:solidFill>
                  <a:srgbClr val="FFA432"/>
                </a:solidFill>
                <a:tailEnd type="triangle"/>
              </a:ln>
            </p:spPr>
            <p:style>
              <a:lnRef idx="1">
                <a:schemeClr val="accent1"/>
              </a:lnRef>
              <a:fillRef idx="0">
                <a:schemeClr val="accent1"/>
              </a:fillRef>
              <a:effectRef idx="0">
                <a:schemeClr val="accent1"/>
              </a:effectRef>
              <a:fontRef idx="minor">
                <a:schemeClr val="tx1"/>
              </a:fontRef>
            </p:style>
          </p:cxnSp>
        </p:grpSp>
      </p:gr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sp>
        <p:nvSpPr>
          <p:cNvPr id="22" name="文本框 21"/>
          <p:cNvSpPr txBox="1"/>
          <p:nvPr/>
        </p:nvSpPr>
        <p:spPr>
          <a:xfrm>
            <a:off x="2307074" y="392409"/>
            <a:ext cx="7578090" cy="953135"/>
          </a:xfrm>
          <a:prstGeom prst="rect">
            <a:avLst/>
          </a:prstGeom>
          <a:noFill/>
        </p:spPr>
        <p:txBody>
          <a:bodyPr wrap="none" rtlCol="0">
            <a:spAutoFit/>
          </a:bodyPr>
          <a:lstStyle/>
          <a:p>
            <a:pPr algn="ctr"/>
            <a:r>
              <a:rPr lang="en-US" altLang="zh-CN" sz="2800" dirty="0">
                <a:solidFill>
                  <a:srgbClr val="3164BE"/>
                </a:solidFill>
                <a:latin typeface="汉仪长宋简" panose="02010600000101010101" charset="-122"/>
                <a:ea typeface="汉仪长宋简" panose="02010600000101010101" charset="-122"/>
              </a:rPr>
              <a:t>The Main Events </a:t>
            </a:r>
            <a:r>
              <a:rPr lang="zh-CN" altLang="en-US" sz="2800" dirty="0">
                <a:solidFill>
                  <a:srgbClr val="3164BE"/>
                </a:solidFill>
                <a:latin typeface="汉仪长宋简" panose="02010600000101010101" charset="-122"/>
                <a:ea typeface="汉仪长宋简" panose="02010600000101010101" charset="-122"/>
              </a:rPr>
              <a:t>冰雪项目盘点</a:t>
            </a:r>
            <a:endParaRPr lang="zh-CN" altLang="en-US" sz="2800" dirty="0">
              <a:solidFill>
                <a:srgbClr val="3164BE"/>
              </a:solidFill>
              <a:latin typeface="汉仪长宋简" panose="02010600000101010101" charset="-122"/>
              <a:ea typeface="汉仪长宋简" panose="02010600000101010101" charset="-122"/>
            </a:endParaRPr>
          </a:p>
          <a:p>
            <a:pPr algn="ctr"/>
            <a:r>
              <a:rPr lang="en-US" altLang="zh-CN" sz="2800" dirty="0">
                <a:solidFill>
                  <a:srgbClr val="3164BE"/>
                </a:solidFill>
                <a:latin typeface="汉仪长宋简" panose="02010600000101010101" charset="-122"/>
                <a:ea typeface="汉仪长宋简" panose="02010600000101010101" charset="-122"/>
                <a:sym typeface="+mn-ea"/>
              </a:rPr>
              <a:t>Ice Sports (冰上项目) 和 Snow Sports (雪上项目)</a:t>
            </a:r>
            <a:endParaRPr lang="en-US" altLang="zh-CN" sz="2800" dirty="0">
              <a:solidFill>
                <a:srgbClr val="3164BE"/>
              </a:solidFill>
              <a:latin typeface="汉仪长宋简" panose="02010600000101010101" charset="-122"/>
              <a:ea typeface="汉仪长宋简" panose="02010600000101010101" charset="-122"/>
            </a:endParaRPr>
          </a:p>
        </p:txBody>
      </p:sp>
      <p:grpSp>
        <p:nvGrpSpPr>
          <p:cNvPr id="49" name="组合 48"/>
          <p:cNvGrpSpPr/>
          <p:nvPr>
            <p:custDataLst>
              <p:tags r:id="rId4"/>
            </p:custDataLst>
          </p:nvPr>
        </p:nvGrpSpPr>
        <p:grpSpPr>
          <a:xfrm>
            <a:off x="472567" y="1424446"/>
            <a:ext cx="11432229" cy="4914031"/>
            <a:chOff x="-3018731" y="1531126"/>
            <a:chExt cx="11432229" cy="4914031"/>
          </a:xfrm>
        </p:grpSpPr>
        <p:pic>
          <p:nvPicPr>
            <p:cNvPr id="32" name="图片 31"/>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rcRect l="72304" t="12721"/>
            <a:stretch>
              <a:fillRect/>
            </a:stretch>
          </p:blipFill>
          <p:spPr>
            <a:xfrm>
              <a:off x="6522838" y="3801657"/>
              <a:ext cx="1890660" cy="2643500"/>
            </a:xfrm>
            <a:custGeom>
              <a:avLst/>
              <a:gdLst>
                <a:gd name="connsiteX0" fmla="*/ 1463040 w 2840666"/>
                <a:gd name="connsiteY0" fmla="*/ 0 h 3971789"/>
                <a:gd name="connsiteX1" fmla="*/ 2569945 w 2840666"/>
                <a:gd name="connsiteY1" fmla="*/ 625642 h 3971789"/>
                <a:gd name="connsiteX2" fmla="*/ 2840666 w 2840666"/>
                <a:gd name="connsiteY2" fmla="*/ 1308329 h 3971789"/>
                <a:gd name="connsiteX3" fmla="*/ 2840666 w 2840666"/>
                <a:gd name="connsiteY3" fmla="*/ 3971789 h 3971789"/>
                <a:gd name="connsiteX4" fmla="*/ 229826 w 2840666"/>
                <a:gd name="connsiteY4" fmla="*/ 3971789 h 3971789"/>
                <a:gd name="connsiteX5" fmla="*/ 0 w 2840666"/>
                <a:gd name="connsiteY5" fmla="*/ 3301466 h 3971789"/>
                <a:gd name="connsiteX6" fmla="*/ 115503 w 2840666"/>
                <a:gd name="connsiteY6" fmla="*/ 2502569 h 3971789"/>
                <a:gd name="connsiteX7" fmla="*/ 587141 w 2840666"/>
                <a:gd name="connsiteY7" fmla="*/ 2079057 h 3971789"/>
                <a:gd name="connsiteX8" fmla="*/ 895150 w 2840666"/>
                <a:gd name="connsiteY8" fmla="*/ 1780674 h 3971789"/>
                <a:gd name="connsiteX9" fmla="*/ 1087655 w 2840666"/>
                <a:gd name="connsiteY9" fmla="*/ 1001028 h 3971789"/>
                <a:gd name="connsiteX10" fmla="*/ 1463040 w 2840666"/>
                <a:gd name="connsiteY10" fmla="*/ 0 h 39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0666" h="3971789">
                  <a:moveTo>
                    <a:pt x="1463040" y="0"/>
                  </a:moveTo>
                  <a:lnTo>
                    <a:pt x="2569945" y="625642"/>
                  </a:lnTo>
                  <a:lnTo>
                    <a:pt x="2840666" y="1308329"/>
                  </a:lnTo>
                  <a:lnTo>
                    <a:pt x="2840666" y="3971789"/>
                  </a:lnTo>
                  <a:lnTo>
                    <a:pt x="229826" y="3971789"/>
                  </a:lnTo>
                  <a:lnTo>
                    <a:pt x="0" y="3301466"/>
                  </a:lnTo>
                  <a:lnTo>
                    <a:pt x="115503" y="2502569"/>
                  </a:lnTo>
                  <a:lnTo>
                    <a:pt x="587141" y="2079057"/>
                  </a:lnTo>
                  <a:lnTo>
                    <a:pt x="895150" y="1780674"/>
                  </a:lnTo>
                  <a:lnTo>
                    <a:pt x="1087655" y="1001028"/>
                  </a:lnTo>
                  <a:lnTo>
                    <a:pt x="1463040" y="0"/>
                  </a:lnTo>
                  <a:close/>
                </a:path>
              </a:pathLst>
            </a:custGeom>
          </p:spPr>
        </p:pic>
        <p:sp>
          <p:nvSpPr>
            <p:cNvPr id="43" name="矩形 42"/>
            <p:cNvSpPr/>
            <p:nvPr>
              <p:custDataLst>
                <p:tags r:id="rId7"/>
              </p:custDataLst>
            </p:nvPr>
          </p:nvSpPr>
          <p:spPr>
            <a:xfrm>
              <a:off x="-3018731" y="1531126"/>
              <a:ext cx="10168255" cy="4569460"/>
            </a:xfrm>
            <a:prstGeom prst="rect">
              <a:avLst/>
            </a:prstGeom>
            <a:noFill/>
          </p:spPr>
          <p:txBody>
            <a:bodyPr wrap="square" rtlCol="0">
              <a:spAutoFit/>
            </a:bodyPr>
            <a:lstStyle/>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Figure Skating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花样滑冰</a:t>
              </a:r>
              <a:r>
                <a:rPr lang="en-US" altLang="zh-CN"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花样滑冰不是运动，是流动的诗歌</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Short Track Speed Skating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短道速滑</a:t>
              </a:r>
              <a:endParaRPr lang="zh-CN" altLang="en-US"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Speed Skating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大道速滑</a:t>
              </a:r>
              <a:r>
                <a:rPr lang="en-US" altLang="zh-CN"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在超大的冰面</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大道</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上比拼绝对速度。</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Ice Hockey</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冰球</a:t>
              </a:r>
              <a:r>
                <a:rPr lang="en-US" altLang="zh-CN"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多变的滑冰技艺和敏捷娴熟的曲棍球技艺相结合</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Curling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冰壶</a:t>
              </a:r>
              <a:r>
                <a:rPr lang="en-US" altLang="zh-CN"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被称为</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冰上国际象棋</a:t>
              </a:r>
              <a:r>
                <a:rPr lang="en-US" altLang="zh-CN" sz="2800" dirty="0">
                  <a:latin typeface="汉仪全唐诗简" panose="00020600040101010101" pitchFamily="18" charset="-122"/>
                  <a:ea typeface="汉仪全唐诗简" panose="00020600040101010101" pitchFamily="18" charset="-122"/>
                </a:rPr>
                <a:t> Chess on ice”)</a:t>
              </a:r>
              <a:endParaRPr lang="en-US" altLang="zh-CN" sz="2800" dirty="0">
                <a:latin typeface="汉仪全唐诗简" panose="00020600040101010101" pitchFamily="18" charset="-122"/>
                <a:ea typeface="汉仪全唐诗简" panose="00020600040101010101" pitchFamily="18" charset="-122"/>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sp>
        <p:nvSpPr>
          <p:cNvPr id="22" name="文本框 21"/>
          <p:cNvSpPr txBox="1"/>
          <p:nvPr/>
        </p:nvSpPr>
        <p:spPr>
          <a:xfrm>
            <a:off x="2552819" y="392409"/>
            <a:ext cx="5208270" cy="521970"/>
          </a:xfrm>
          <a:prstGeom prst="rect">
            <a:avLst/>
          </a:prstGeom>
          <a:noFill/>
        </p:spPr>
        <p:txBody>
          <a:bodyPr wrap="none" rtlCol="0">
            <a:spAutoFit/>
          </a:bodyPr>
          <a:lstStyle/>
          <a:p>
            <a:pPr algn="l"/>
            <a:r>
              <a:rPr lang="en-US" altLang="zh-CN" sz="2800" dirty="0">
                <a:solidFill>
                  <a:srgbClr val="3164BE"/>
                </a:solidFill>
                <a:latin typeface="汉仪长宋简" panose="02010600000101010101" charset="-122"/>
                <a:ea typeface="汉仪长宋简" panose="02010600000101010101" charset="-122"/>
              </a:rPr>
              <a:t>The Main Events </a:t>
            </a:r>
            <a:r>
              <a:rPr lang="zh-CN" altLang="en-US" sz="2800" dirty="0">
                <a:solidFill>
                  <a:srgbClr val="3164BE"/>
                </a:solidFill>
                <a:latin typeface="汉仪长宋简" panose="02010600000101010101" charset="-122"/>
                <a:ea typeface="汉仪长宋简" panose="02010600000101010101" charset="-122"/>
              </a:rPr>
              <a:t>冰雪项目大点兵</a:t>
            </a:r>
            <a:endParaRPr lang="zh-CN" altLang="en-US" sz="2800" dirty="0">
              <a:solidFill>
                <a:srgbClr val="3164BE"/>
              </a:solidFill>
              <a:latin typeface="汉仪长宋简" panose="02010600000101010101" charset="-122"/>
              <a:ea typeface="汉仪长宋简" panose="02010600000101010101" charset="-122"/>
            </a:endParaRPr>
          </a:p>
        </p:txBody>
      </p:sp>
      <p:sp>
        <p:nvSpPr>
          <p:cNvPr id="43" name="矩形 42"/>
          <p:cNvSpPr/>
          <p:nvPr>
            <p:custDataLst>
              <p:tags r:id="rId4"/>
            </p:custDataLst>
          </p:nvPr>
        </p:nvSpPr>
        <p:spPr>
          <a:xfrm>
            <a:off x="366395" y="914400"/>
            <a:ext cx="11295380" cy="5128895"/>
          </a:xfrm>
          <a:prstGeom prst="rect">
            <a:avLst/>
          </a:prstGeom>
          <a:noFill/>
        </p:spPr>
        <p:txBody>
          <a:bodyPr wrap="square" rtlCol="0">
            <a:spAutoFit/>
          </a:bodyPr>
          <a:lstStyle/>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Alpine Skiing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高山滑雪</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高山滑雪项目分为速度赛、技术赛和全能赛；</a:t>
            </a:r>
            <a:r>
              <a:rPr lang="zh-CN" altLang="en-US" sz="2800" dirty="0">
                <a:solidFill>
                  <a:srgbClr val="3164BE"/>
                </a:solidFill>
                <a:latin typeface="汉仪长宋简" panose="02010600000101010101" charset="-122"/>
                <a:ea typeface="汉仪长宋简" panose="02010600000101010101" charset="-122"/>
                <a:sym typeface="+mn-ea"/>
              </a:rPr>
              <a:t>速度赛包括滑降和超级大回转；技术赛包括回转和大回转；而全能赛则是速度与技术的综合比拼</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b="1" dirty="0">
                <a:latin typeface="汉仪全唐诗简" panose="00020600040101010101" pitchFamily="18" charset="-122"/>
                <a:ea typeface="汉仪全唐诗简" panose="00020600040101010101" pitchFamily="18" charset="-122"/>
              </a:rPr>
              <a:t>Freestyle Skiing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自由式滑雪</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谷爱凌在女子</a:t>
            </a:r>
            <a:r>
              <a:rPr lang="en-US" altLang="zh-CN" sz="2800" dirty="0">
                <a:latin typeface="汉仪全唐诗简" panose="00020600040101010101" pitchFamily="18" charset="-122"/>
                <a:ea typeface="汉仪全唐诗简" panose="00020600040101010101" pitchFamily="18" charset="-122"/>
              </a:rPr>
              <a:t>U</a:t>
            </a:r>
            <a:r>
              <a:rPr lang="zh-CN" altLang="en-US" sz="2800" dirty="0">
                <a:latin typeface="汉仪全唐诗简" panose="00020600040101010101" pitchFamily="18" charset="-122"/>
                <a:ea typeface="汉仪全唐诗简" panose="00020600040101010101" pitchFamily="18" charset="-122"/>
              </a:rPr>
              <a:t>型场地技巧中大放异彩！</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b="1" dirty="0">
                <a:latin typeface="汉仪全唐诗简" panose="00020600040101010101" pitchFamily="18" charset="-122"/>
                <a:ea typeface="汉仪全唐诗简" panose="00020600040101010101" pitchFamily="18" charset="-122"/>
              </a:rPr>
              <a:t>Snowboarding</a:t>
            </a:r>
            <a:r>
              <a:rPr lang="en-US" altLang="en-US" sz="2800" b="1"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单板滑雪</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苏翊鸣在本届冬奥会男子坡面障碍技巧赛获得金牌！</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Ski Jumping</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跳台滑雪</a:t>
            </a:r>
            <a:endParaRPr lang="en-US" altLang="zh-CN" sz="2800" dirty="0">
              <a:latin typeface="汉仪全唐诗简" panose="00020600040101010101" pitchFamily="18" charset="-122"/>
              <a:ea typeface="汉仪全唐诗简" panose="00020600040101010101" pitchFamily="18" charset="-122"/>
            </a:endParaRPr>
          </a:p>
          <a:p>
            <a:pPr marL="457200" indent="-457200" algn="l">
              <a:lnSpc>
                <a:spcPct val="130000"/>
              </a:lnSpc>
              <a:buFont typeface="Wingdings" panose="05000000000000000000" charset="0"/>
              <a:buChar char="l"/>
            </a:pPr>
            <a:r>
              <a:rPr lang="en-US" altLang="zh-CN" sz="2800" dirty="0">
                <a:latin typeface="汉仪全唐诗简" panose="00020600040101010101" pitchFamily="18" charset="-122"/>
                <a:ea typeface="汉仪全唐诗简" panose="00020600040101010101" pitchFamily="18" charset="-122"/>
              </a:rPr>
              <a:t>Biathlon</a:t>
            </a:r>
            <a:r>
              <a:rPr lang="en-US" altLang="en-US" sz="2800" dirty="0">
                <a:latin typeface="汉仪全唐诗简" panose="00020600040101010101" pitchFamily="18" charset="-122"/>
                <a:ea typeface="汉仪全唐诗简" panose="00020600040101010101" pitchFamily="18" charset="-122"/>
              </a:rPr>
              <a:t> </a:t>
            </a:r>
            <a:r>
              <a:rPr lang="zh-CN" altLang="en-US" sz="2800" dirty="0">
                <a:latin typeface="汉仪全唐诗简" panose="00020600040101010101" pitchFamily="18" charset="-122"/>
                <a:ea typeface="汉仪全唐诗简" panose="00020600040101010101" pitchFamily="18" charset="-122"/>
              </a:rPr>
              <a:t>冬季两项</a:t>
            </a:r>
            <a:r>
              <a:rPr lang="en-US" altLang="zh-CN" sz="2800" dirty="0">
                <a:latin typeface="汉仪全唐诗简" panose="00020600040101010101" pitchFamily="18" charset="-122"/>
                <a:ea typeface="汉仪全唐诗简" panose="00020600040101010101" pitchFamily="18" charset="-122"/>
              </a:rPr>
              <a:t>(</a:t>
            </a:r>
            <a:r>
              <a:rPr lang="zh-CN" altLang="en-US" sz="2800" dirty="0">
                <a:latin typeface="汉仪全唐诗简" panose="00020600040101010101" pitchFamily="18" charset="-122"/>
                <a:ea typeface="汉仪全唐诗简" panose="00020600040101010101" pitchFamily="18" charset="-122"/>
              </a:rPr>
              <a:t>越野滑雪</a:t>
            </a:r>
            <a:r>
              <a:rPr lang="en-US" altLang="zh-CN" sz="2800" dirty="0">
                <a:latin typeface="汉仪全唐诗简" panose="00020600040101010101" pitchFamily="18" charset="-122"/>
                <a:ea typeface="汉仪全唐诗简" panose="00020600040101010101" pitchFamily="18" charset="-122"/>
              </a:rPr>
              <a:t> + </a:t>
            </a:r>
            <a:r>
              <a:rPr lang="zh-CN" altLang="en-US" sz="2800" dirty="0">
                <a:latin typeface="汉仪全唐诗简" panose="00020600040101010101" pitchFamily="18" charset="-122"/>
                <a:ea typeface="汉仪全唐诗简" panose="00020600040101010101" pitchFamily="18" charset="-122"/>
              </a:rPr>
              <a:t>步枪射击，动静结合的极致考验。</a:t>
            </a:r>
            <a:r>
              <a:rPr lang="en-US" altLang="zh-CN" sz="2800" dirty="0">
                <a:latin typeface="汉仪全唐诗简" panose="00020600040101010101" pitchFamily="18" charset="-122"/>
                <a:ea typeface="汉仪全唐诗简" panose="00020600040101010101" pitchFamily="18" charset="-122"/>
              </a:rPr>
              <a:t>)</a:t>
            </a:r>
            <a:endParaRPr lang="en-US" altLang="zh-CN" sz="2800" dirty="0">
              <a:latin typeface="汉仪全唐诗简" panose="00020600040101010101" pitchFamily="18" charset="-122"/>
              <a:ea typeface="汉仪全唐诗简" panose="00020600040101010101" pitchFamily="18" charset="-122"/>
            </a:endParaRPr>
          </a:p>
        </p:txBody>
      </p:sp>
      <p:pic>
        <p:nvPicPr>
          <p:cNvPr id="33" name="图片 3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rcRect r="68425" b="31397"/>
          <a:stretch>
            <a:fillRect/>
          </a:stretch>
        </p:blipFill>
        <p:spPr>
          <a:xfrm>
            <a:off x="10117219" y="5052488"/>
            <a:ext cx="2155452" cy="2077834"/>
          </a:xfrm>
          <a:custGeom>
            <a:avLst/>
            <a:gdLst>
              <a:gd name="connsiteX0" fmla="*/ 900734 w 3238511"/>
              <a:gd name="connsiteY0" fmla="*/ 0 h 3121891"/>
              <a:gd name="connsiteX1" fmla="*/ 2389106 w 3238511"/>
              <a:gd name="connsiteY1" fmla="*/ 0 h 3121891"/>
              <a:gd name="connsiteX2" fmla="*/ 2401113 w 3238511"/>
              <a:gd name="connsiteY2" fmla="*/ 1369 h 3121891"/>
              <a:gd name="connsiteX3" fmla="*/ 3007505 w 3238511"/>
              <a:gd name="connsiteY3" fmla="*/ 550009 h 3121891"/>
              <a:gd name="connsiteX4" fmla="*/ 3238511 w 3238511"/>
              <a:gd name="connsiteY4" fmla="*/ 1454783 h 3121891"/>
              <a:gd name="connsiteX5" fmla="*/ 3228886 w 3238511"/>
              <a:gd name="connsiteY5" fmla="*/ 1955297 h 3121891"/>
              <a:gd name="connsiteX6" fmla="*/ 3055631 w 3238511"/>
              <a:gd name="connsiteY6" fmla="*/ 2311432 h 3121891"/>
              <a:gd name="connsiteX7" fmla="*/ 2747623 w 3238511"/>
              <a:gd name="connsiteY7" fmla="*/ 2465436 h 3121891"/>
              <a:gd name="connsiteX8" fmla="*/ 2535867 w 3238511"/>
              <a:gd name="connsiteY8" fmla="*/ 2580939 h 3121891"/>
              <a:gd name="connsiteX9" fmla="*/ 1967976 w 3238511"/>
              <a:gd name="connsiteY9" fmla="*/ 2792695 h 3121891"/>
              <a:gd name="connsiteX10" fmla="*/ 1255707 w 3238511"/>
              <a:gd name="connsiteY10" fmla="*/ 2994825 h 3121891"/>
              <a:gd name="connsiteX11" fmla="*/ 0 w 3238511"/>
              <a:gd name="connsiteY11" fmla="*/ 3121891 h 3121891"/>
              <a:gd name="connsiteX12" fmla="*/ 0 w 3238511"/>
              <a:gd name="connsiteY12" fmla="*/ 959142 h 3121891"/>
              <a:gd name="connsiteX13" fmla="*/ 119926 w 3238511"/>
              <a:gd name="connsiteY13" fmla="*/ 761764 h 3121891"/>
              <a:gd name="connsiteX14" fmla="*/ 900734 w 3238511"/>
              <a:gd name="connsiteY14" fmla="*/ 0 h 312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11" h="3121891">
                <a:moveTo>
                  <a:pt x="900734" y="0"/>
                </a:moveTo>
                <a:lnTo>
                  <a:pt x="2389106" y="0"/>
                </a:lnTo>
                <a:lnTo>
                  <a:pt x="2401113" y="1369"/>
                </a:lnTo>
                <a:lnTo>
                  <a:pt x="3007505" y="550009"/>
                </a:lnTo>
                <a:lnTo>
                  <a:pt x="3238511" y="1454783"/>
                </a:lnTo>
                <a:lnTo>
                  <a:pt x="3228886" y="1955297"/>
                </a:lnTo>
                <a:lnTo>
                  <a:pt x="3055631" y="2311432"/>
                </a:lnTo>
                <a:lnTo>
                  <a:pt x="2747623" y="2465436"/>
                </a:lnTo>
                <a:lnTo>
                  <a:pt x="2535867" y="2580939"/>
                </a:lnTo>
                <a:lnTo>
                  <a:pt x="1967976" y="2792695"/>
                </a:lnTo>
                <a:lnTo>
                  <a:pt x="1255707" y="2994825"/>
                </a:lnTo>
                <a:lnTo>
                  <a:pt x="0" y="3121891"/>
                </a:lnTo>
                <a:lnTo>
                  <a:pt x="0" y="959142"/>
                </a:lnTo>
                <a:lnTo>
                  <a:pt x="119926" y="761764"/>
                </a:lnTo>
                <a:lnTo>
                  <a:pt x="900734" y="0"/>
                </a:lnTo>
                <a:close/>
              </a:path>
            </a:pathLst>
          </a:custGeom>
        </p:spPr>
      </p:pic>
    </p:spTree>
    <p:custDataLst>
      <p:tags r:id="rId7"/>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0" y="85090"/>
            <a:ext cx="11992610" cy="1412875"/>
          </a:xfrm>
          <a:prstGeom prst="rect">
            <a:avLst/>
          </a:prstGeom>
        </p:spPr>
        <p:txBody>
          <a:bodyPr>
            <a:noAutofit/>
          </a:bodyPr>
          <a:p>
            <a:pPr indent="0" algn="l">
              <a:lnSpc>
                <a:spcPct val="130000"/>
              </a:lnSpc>
              <a:buClrTx/>
              <a:buSzTx/>
              <a:buFont typeface="Wingdings" panose="05000000000000000000" charset="0"/>
              <a:buNone/>
            </a:pPr>
            <a:r>
              <a:rPr lang="en-US" altLang="zh-CN" sz="2800" i="0" dirty="0">
                <a:latin typeface="汉仪全唐诗简" panose="00020600040101010101" pitchFamily="18" charset="-122"/>
                <a:ea typeface="汉仪全唐诗简" panose="00020600040101010101" pitchFamily="18" charset="-122"/>
              </a:rPr>
              <a:t>“冬季两项”（Biathlon）来源于拉丁语前缀“bi”和古希腊词“ἆθλον”（athlon），意为“竞赛”，指的是越野滑雪和步枪射击这两项运动的结合。在2026年米兰科尔蒂纳冬奥会上，冬季两项设置了11个项目的比赛。</a:t>
            </a:r>
            <a:endParaRPr lang="en-US" altLang="zh-CN" sz="2800" i="0" dirty="0">
              <a:latin typeface="汉仪全唐诗简" panose="00020600040101010101" pitchFamily="18" charset="-122"/>
              <a:ea typeface="汉仪全唐诗简" panose="00020600040101010101" pitchFamily="18" charset="-122"/>
            </a:endParaRPr>
          </a:p>
        </p:txBody>
      </p:sp>
      <p:pic>
        <p:nvPicPr>
          <p:cNvPr id="2" name="Biathlon">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487170" y="1814830"/>
            <a:ext cx="9603740" cy="49580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954520" y="0"/>
            <a:ext cx="4573270" cy="6858000"/>
          </a:xfrm>
          <a:prstGeom prst="rect">
            <a:avLst/>
          </a:prstGeom>
        </p:spPr>
      </p:pic>
      <p:pic>
        <p:nvPicPr>
          <p:cNvPr id="3" name="图片 2"/>
          <p:cNvPicPr>
            <a:picLocks noChangeAspect="1"/>
          </p:cNvPicPr>
          <p:nvPr/>
        </p:nvPicPr>
        <p:blipFill>
          <a:blip r:embed="rId2"/>
          <a:srcRect l="20913" r="23315"/>
          <a:stretch>
            <a:fillRect/>
          </a:stretch>
        </p:blipFill>
        <p:spPr>
          <a:xfrm>
            <a:off x="362585" y="312420"/>
            <a:ext cx="6417945" cy="64630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195580" y="266065"/>
            <a:ext cx="11905615" cy="953135"/>
          </a:xfrm>
          <a:prstGeom prst="rect">
            <a:avLst/>
          </a:prstGeom>
          <a:noFill/>
        </p:spPr>
        <p:txBody>
          <a:bodyPr wrap="square" rtlCol="0">
            <a:spAutoFit/>
          </a:bodyPr>
          <a:lstStyle/>
          <a:p>
            <a:pPr algn="l"/>
            <a:r>
              <a:rPr lang="zh-CN" altLang="en-US" sz="2800" dirty="0">
                <a:solidFill>
                  <a:srgbClr val="3164BE"/>
                </a:solidFill>
                <a:latin typeface="汉仪长宋简" panose="02010600000101010101" charset="-122"/>
                <a:ea typeface="汉仪长宋简" panose="02010600000101010101" charset="-122"/>
              </a:rPr>
              <a:t>有舵雪橇（</a:t>
            </a:r>
            <a:r>
              <a:rPr lang="en-US" altLang="zh-CN" sz="2800" dirty="0">
                <a:solidFill>
                  <a:srgbClr val="3164BE"/>
                </a:solidFill>
                <a:latin typeface="汉仪长宋简" panose="02010600000101010101" charset="-122"/>
                <a:ea typeface="汉仪长宋简" panose="02010600000101010101" charset="-122"/>
              </a:rPr>
              <a:t>Bobsleigh</a:t>
            </a:r>
            <a:r>
              <a:rPr lang="zh-CN" altLang="en-US" sz="2800" dirty="0">
                <a:solidFill>
                  <a:srgbClr val="3164BE"/>
                </a:solidFill>
                <a:latin typeface="汉仪长宋简" panose="02010600000101010101" charset="-122"/>
                <a:ea typeface="汉仪长宋简" panose="02010600000101010101" charset="-122"/>
              </a:rPr>
              <a:t>）</a:t>
            </a:r>
            <a:endParaRPr lang="zh-CN" altLang="en-US" sz="2800" dirty="0">
              <a:solidFill>
                <a:srgbClr val="3164BE"/>
              </a:solidFill>
              <a:latin typeface="汉仪长宋简" panose="02010600000101010101" charset="-122"/>
              <a:ea typeface="汉仪长宋简" panose="02010600000101010101" charset="-122"/>
            </a:endParaRPr>
          </a:p>
          <a:p>
            <a:pPr algn="l"/>
            <a:r>
              <a:rPr lang="zh-CN" altLang="en-US" sz="2800" dirty="0">
                <a:solidFill>
                  <a:srgbClr val="3164BE"/>
                </a:solidFill>
                <a:latin typeface="汉仪长宋简" panose="02010600000101010101" charset="-122"/>
                <a:ea typeface="汉仪长宋简" panose="02010600000101010101" charset="-122"/>
              </a:rPr>
              <a:t>无舵雪橇（</a:t>
            </a:r>
            <a:r>
              <a:rPr lang="en-US" altLang="zh-CN" sz="2800" dirty="0">
                <a:solidFill>
                  <a:srgbClr val="3164BE"/>
                </a:solidFill>
                <a:latin typeface="汉仪长宋简" panose="02010600000101010101" charset="-122"/>
                <a:ea typeface="汉仪长宋简" panose="02010600000101010101" charset="-122"/>
              </a:rPr>
              <a:t>Luge</a:t>
            </a:r>
            <a:r>
              <a:rPr lang="zh-CN" altLang="en-US" sz="2800" dirty="0">
                <a:solidFill>
                  <a:srgbClr val="3164BE"/>
                </a:solidFill>
                <a:latin typeface="汉仪长宋简" panose="02010600000101010101" charset="-122"/>
                <a:ea typeface="汉仪长宋简" panose="02010600000101010101" charset="-122"/>
              </a:rPr>
              <a:t>）</a:t>
            </a:r>
            <a:endParaRPr lang="zh-CN" altLang="en-US" sz="2800" dirty="0">
              <a:solidFill>
                <a:srgbClr val="3164BE"/>
              </a:solidFill>
              <a:latin typeface="汉仪长宋简" panose="02010600000101010101" charset="-122"/>
              <a:ea typeface="汉仪长宋简" panose="02010600000101010101" charset="-122"/>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rcRect l="2958" t="6593" r="60542" b="23490"/>
          <a:stretch>
            <a:fillRect/>
          </a:stretch>
        </p:blipFill>
        <p:spPr>
          <a:xfrm flipH="1">
            <a:off x="-236855" y="4241165"/>
            <a:ext cx="2165350" cy="2832735"/>
          </a:xfrm>
          <a:custGeom>
            <a:avLst/>
            <a:gdLst>
              <a:gd name="connsiteX0" fmla="*/ 517888 w 3107266"/>
              <a:gd name="connsiteY0" fmla="*/ 0 h 4064000"/>
              <a:gd name="connsiteX1" fmla="*/ 2589378 w 3107266"/>
              <a:gd name="connsiteY1" fmla="*/ 0 h 4064000"/>
              <a:gd name="connsiteX2" fmla="*/ 3107266 w 3107266"/>
              <a:gd name="connsiteY2" fmla="*/ 517888 h 4064000"/>
              <a:gd name="connsiteX3" fmla="*/ 3107266 w 3107266"/>
              <a:gd name="connsiteY3" fmla="*/ 3546112 h 4064000"/>
              <a:gd name="connsiteX4" fmla="*/ 2589378 w 3107266"/>
              <a:gd name="connsiteY4" fmla="*/ 4064000 h 4064000"/>
              <a:gd name="connsiteX5" fmla="*/ 517888 w 3107266"/>
              <a:gd name="connsiteY5" fmla="*/ 4064000 h 4064000"/>
              <a:gd name="connsiteX6" fmla="*/ 0 w 3107266"/>
              <a:gd name="connsiteY6" fmla="*/ 3546112 h 4064000"/>
              <a:gd name="connsiteX7" fmla="*/ 0 w 3107266"/>
              <a:gd name="connsiteY7" fmla="*/ 517888 h 4064000"/>
              <a:gd name="connsiteX8" fmla="*/ 517888 w 3107266"/>
              <a:gd name="connsiteY8"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266" h="4064000">
                <a:moveTo>
                  <a:pt x="517888" y="0"/>
                </a:moveTo>
                <a:lnTo>
                  <a:pt x="2589378" y="0"/>
                </a:lnTo>
                <a:cubicBezTo>
                  <a:pt x="2875400" y="0"/>
                  <a:pt x="3107266" y="231866"/>
                  <a:pt x="3107266" y="517888"/>
                </a:cubicBezTo>
                <a:lnTo>
                  <a:pt x="3107266" y="3546112"/>
                </a:lnTo>
                <a:cubicBezTo>
                  <a:pt x="3107266" y="3832134"/>
                  <a:pt x="2875400" y="4064000"/>
                  <a:pt x="2589378" y="4064000"/>
                </a:cubicBezTo>
                <a:lnTo>
                  <a:pt x="517888" y="4064000"/>
                </a:lnTo>
                <a:cubicBezTo>
                  <a:pt x="231866" y="4064000"/>
                  <a:pt x="0" y="3832134"/>
                  <a:pt x="0" y="3546112"/>
                </a:cubicBezTo>
                <a:lnTo>
                  <a:pt x="0" y="517888"/>
                </a:lnTo>
                <a:cubicBezTo>
                  <a:pt x="0" y="231866"/>
                  <a:pt x="231866" y="0"/>
                  <a:pt x="517888" y="0"/>
                </a:cubicBezTo>
                <a:close/>
              </a:path>
            </a:pathLst>
          </a:custGeom>
        </p:spPr>
      </p:pic>
      <p:pic>
        <p:nvPicPr>
          <p:cNvPr id="7" name="图片 6"/>
          <p:cNvPicPr>
            <a:picLocks noChangeAspect="1"/>
          </p:cNvPicPr>
          <p:nvPr/>
        </p:nvPicPr>
        <p:blipFill>
          <a:blip r:embed="rId5"/>
          <a:stretch>
            <a:fillRect/>
          </a:stretch>
        </p:blipFill>
        <p:spPr>
          <a:xfrm>
            <a:off x="1097280" y="1631950"/>
            <a:ext cx="5143500" cy="3429000"/>
          </a:xfrm>
          <a:prstGeom prst="rect">
            <a:avLst/>
          </a:prstGeom>
        </p:spPr>
      </p:pic>
      <p:pic>
        <p:nvPicPr>
          <p:cNvPr id="10" name="图片 9"/>
          <p:cNvPicPr>
            <a:picLocks noChangeAspect="1"/>
          </p:cNvPicPr>
          <p:nvPr/>
        </p:nvPicPr>
        <p:blipFill>
          <a:blip r:embed="rId6"/>
          <a:stretch>
            <a:fillRect/>
          </a:stretch>
        </p:blipFill>
        <p:spPr>
          <a:xfrm>
            <a:off x="6328410" y="1631315"/>
            <a:ext cx="5144770" cy="3429635"/>
          </a:xfrm>
          <a:prstGeom prst="rect">
            <a:avLst/>
          </a:prstGeom>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195580" y="266065"/>
            <a:ext cx="5737225" cy="5507990"/>
          </a:xfrm>
          <a:prstGeom prst="rect">
            <a:avLst/>
          </a:prstGeom>
          <a:noFill/>
        </p:spPr>
        <p:txBody>
          <a:bodyPr wrap="square" rtlCol="0">
            <a:spAutoFit/>
          </a:bodyPr>
          <a:lstStyle/>
          <a:p>
            <a:pPr algn="l"/>
            <a:r>
              <a:rPr lang="zh-CN" altLang="en-US" sz="2800" dirty="0">
                <a:solidFill>
                  <a:srgbClr val="3164BE"/>
                </a:solidFill>
                <a:latin typeface="汉仪长宋简" panose="02010600000101010101" charset="-122"/>
                <a:ea typeface="汉仪长宋简" panose="02010600000101010101" charset="-122"/>
              </a:rPr>
              <a:t>钢架雪车（</a:t>
            </a:r>
            <a:r>
              <a:rPr lang="en-US" altLang="zh-CN" sz="2800" dirty="0">
                <a:solidFill>
                  <a:srgbClr val="3164BE"/>
                </a:solidFill>
                <a:latin typeface="汉仪长宋简" panose="02010600000101010101" charset="-122"/>
                <a:ea typeface="汉仪长宋简" panose="02010600000101010101" charset="-122"/>
              </a:rPr>
              <a:t>Skeleton</a:t>
            </a:r>
            <a:r>
              <a:rPr lang="zh-CN" altLang="en-US" sz="2800" dirty="0">
                <a:solidFill>
                  <a:srgbClr val="3164BE"/>
                </a:solidFill>
                <a:latin typeface="汉仪长宋简" panose="02010600000101010101" charset="-122"/>
                <a:ea typeface="汉仪长宋简" panose="02010600000101010101" charset="-122"/>
              </a:rPr>
              <a:t>）</a:t>
            </a:r>
            <a:endParaRPr lang="zh-CN" altLang="en-US" sz="2800" dirty="0">
              <a:solidFill>
                <a:srgbClr val="3164BE"/>
              </a:solidFill>
              <a:latin typeface="汉仪长宋简" panose="02010600000101010101" charset="-122"/>
              <a:ea typeface="汉仪长宋简" panose="02010600000101010101" charset="-122"/>
            </a:endParaRPr>
          </a:p>
          <a:p>
            <a:pPr algn="l"/>
            <a:r>
              <a:rPr lang="zh-CN" altLang="en-US" sz="2400" dirty="0">
                <a:solidFill>
                  <a:schemeClr val="tx1"/>
                </a:solidFill>
                <a:latin typeface="汉仪长宋简" panose="02010600000101010101" charset="-122"/>
                <a:ea typeface="汉仪长宋简" panose="02010600000101010101" charset="-122"/>
              </a:rPr>
              <a:t>骨骼，骨架</a:t>
            </a:r>
            <a:endParaRPr lang="zh-CN" altLang="en-US" sz="2400" dirty="0">
              <a:solidFill>
                <a:schemeClr val="tx1"/>
              </a:solidFill>
              <a:latin typeface="汉仪长宋简" panose="02010600000101010101" charset="-122"/>
              <a:ea typeface="汉仪长宋简" panose="02010600000101010101" charset="-122"/>
            </a:endParaRPr>
          </a:p>
          <a:p>
            <a:pPr algn="l"/>
            <a:r>
              <a:rPr lang="en-US" altLang="zh-CN" sz="2400" dirty="0">
                <a:solidFill>
                  <a:schemeClr val="tx1"/>
                </a:solidFill>
                <a:latin typeface="汉仪长宋简" panose="02010600000101010101" charset="-122"/>
                <a:ea typeface="汉仪长宋简" panose="02010600000101010101" charset="-122"/>
              </a:rPr>
              <a:t>We found an old sheep skeleton up on the cliffs.</a:t>
            </a:r>
            <a:r>
              <a:rPr lang="zh-CN" altLang="en-US" sz="2400" dirty="0">
                <a:solidFill>
                  <a:schemeClr val="tx1"/>
                </a:solidFill>
                <a:latin typeface="汉仪长宋简" panose="02010600000101010101" charset="-122"/>
                <a:ea typeface="汉仪长宋简" panose="02010600000101010101" charset="-122"/>
              </a:rPr>
              <a:t>我们在悬崖上发现了一副老绵羊的骨架。</a:t>
            </a:r>
            <a:endParaRPr lang="zh-CN" altLang="en-US" sz="2400" dirty="0">
              <a:solidFill>
                <a:schemeClr val="tx1"/>
              </a:solidFill>
              <a:latin typeface="汉仪长宋简" panose="02010600000101010101" charset="-122"/>
              <a:ea typeface="汉仪长宋简" panose="02010600000101010101" charset="-122"/>
            </a:endParaRPr>
          </a:p>
          <a:p>
            <a:pPr algn="l"/>
            <a:r>
              <a:rPr lang="en-US" altLang="zh-CN" sz="2400" dirty="0">
                <a:solidFill>
                  <a:schemeClr val="tx1"/>
                </a:solidFill>
                <a:latin typeface="汉仪长宋简" panose="02010600000101010101" charset="-122"/>
                <a:ea typeface="汉仪长宋简" panose="02010600000101010101" charset="-122"/>
              </a:rPr>
              <a:t>figurative Her long illness reduced her to a skeleton (= made her very thin).</a:t>
            </a:r>
            <a:endParaRPr lang="en-US" altLang="zh-CN" sz="2400" dirty="0">
              <a:solidFill>
                <a:schemeClr val="tx1"/>
              </a:solidFill>
              <a:latin typeface="汉仪长宋简" panose="02010600000101010101" charset="-122"/>
              <a:ea typeface="汉仪长宋简" panose="02010600000101010101" charset="-122"/>
            </a:endParaRPr>
          </a:p>
          <a:p>
            <a:pPr algn="l"/>
            <a:r>
              <a:rPr lang="zh-CN" altLang="en-US" sz="2400" dirty="0">
                <a:solidFill>
                  <a:schemeClr val="tx1"/>
                </a:solidFill>
                <a:latin typeface="汉仪长宋简" panose="02010600000101010101" charset="-122"/>
                <a:ea typeface="汉仪长宋简" panose="02010600000101010101" charset="-122"/>
              </a:rPr>
              <a:t>长期的疾病使她瘦得只剩皮包骨头了。</a:t>
            </a:r>
            <a:endParaRPr lang="zh-CN" altLang="en-US" sz="2400" dirty="0">
              <a:solidFill>
                <a:schemeClr val="tx1"/>
              </a:solidFill>
              <a:latin typeface="汉仪长宋简" panose="02010600000101010101" charset="-122"/>
              <a:ea typeface="汉仪长宋简" panose="02010600000101010101" charset="-122"/>
            </a:endParaRPr>
          </a:p>
          <a:p>
            <a:pPr algn="l"/>
            <a:r>
              <a:rPr lang="en-US" altLang="zh-CN" sz="2800" dirty="0">
                <a:solidFill>
                  <a:srgbClr val="C00000"/>
                </a:solidFill>
                <a:latin typeface="汉仪长宋简" panose="02010600000101010101" charset="-122"/>
                <a:ea typeface="汉仪长宋简" panose="02010600000101010101" charset="-122"/>
              </a:rPr>
              <a:t>skeleton in the/your closet</a:t>
            </a:r>
            <a:endParaRPr lang="en-US" altLang="zh-CN" sz="2800" dirty="0">
              <a:solidFill>
                <a:srgbClr val="C00000"/>
              </a:solidFill>
              <a:latin typeface="汉仪长宋简" panose="02010600000101010101" charset="-122"/>
              <a:ea typeface="汉仪长宋简" panose="02010600000101010101" charset="-122"/>
            </a:endParaRPr>
          </a:p>
          <a:p>
            <a:pPr algn="l"/>
            <a:r>
              <a:rPr lang="en-US" altLang="zh-CN" sz="2400" dirty="0">
                <a:solidFill>
                  <a:schemeClr val="tx1"/>
                </a:solidFill>
                <a:latin typeface="汉仪长宋简" panose="02010600000101010101" charset="-122"/>
                <a:ea typeface="汉仪长宋简" panose="02010600000101010101" charset="-122"/>
              </a:rPr>
              <a:t>idiom </a:t>
            </a:r>
            <a:endParaRPr lang="en-US" altLang="zh-CN" sz="2400" dirty="0">
              <a:solidFill>
                <a:schemeClr val="tx1"/>
              </a:solidFill>
              <a:latin typeface="汉仪长宋简" panose="02010600000101010101" charset="-122"/>
              <a:ea typeface="汉仪长宋简" panose="02010600000101010101" charset="-122"/>
            </a:endParaRPr>
          </a:p>
          <a:p>
            <a:pPr algn="l"/>
            <a:r>
              <a:rPr lang="en-US" altLang="zh-CN" sz="2400" dirty="0">
                <a:solidFill>
                  <a:srgbClr val="C00000"/>
                </a:solidFill>
                <a:latin typeface="汉仪长宋简" panose="02010600000101010101" charset="-122"/>
                <a:ea typeface="汉仪长宋简" panose="02010600000101010101" charset="-122"/>
              </a:rPr>
              <a:t>an embarrassing secret</a:t>
            </a:r>
            <a:r>
              <a:rPr lang="zh-CN" altLang="en-US" sz="2400" dirty="0">
                <a:solidFill>
                  <a:srgbClr val="C00000"/>
                </a:solidFill>
                <a:latin typeface="汉仪长宋简" panose="02010600000101010101" charset="-122"/>
                <a:ea typeface="汉仪长宋简" panose="02010600000101010101" charset="-122"/>
              </a:rPr>
              <a:t>丑事，隐情</a:t>
            </a:r>
            <a:endParaRPr lang="zh-CN" altLang="en-US" sz="2400" dirty="0">
              <a:solidFill>
                <a:srgbClr val="C00000"/>
              </a:solidFill>
              <a:latin typeface="汉仪长宋简" panose="02010600000101010101" charset="-122"/>
              <a:ea typeface="汉仪长宋简" panose="02010600000101010101" charset="-122"/>
            </a:endParaRPr>
          </a:p>
          <a:p>
            <a:pPr algn="l"/>
            <a:r>
              <a:rPr lang="en-US" altLang="zh-CN" sz="2800" dirty="0">
                <a:solidFill>
                  <a:srgbClr val="C00000"/>
                </a:solidFill>
                <a:latin typeface="汉仪长宋简" panose="02010600000101010101" charset="-122"/>
                <a:ea typeface="汉仪长宋简" panose="02010600000101010101" charset="-122"/>
              </a:rPr>
              <a:t>Most families have one or two skeletons in the closet.</a:t>
            </a:r>
            <a:endParaRPr lang="en-US" altLang="zh-CN" sz="2800" dirty="0">
              <a:solidFill>
                <a:srgbClr val="C00000"/>
              </a:solidFill>
              <a:latin typeface="汉仪长宋简" panose="02010600000101010101" charset="-122"/>
              <a:ea typeface="汉仪长宋简" panose="02010600000101010101" charset="-122"/>
            </a:endParaRPr>
          </a:p>
          <a:p>
            <a:pPr algn="l"/>
            <a:r>
              <a:rPr lang="zh-CN" altLang="en-US" sz="2400" dirty="0">
                <a:solidFill>
                  <a:schemeClr val="tx1"/>
                </a:solidFill>
                <a:latin typeface="汉仪长宋简" panose="02010600000101010101" charset="-122"/>
                <a:ea typeface="汉仪长宋简" panose="02010600000101010101" charset="-122"/>
              </a:rPr>
              <a:t>大多数家庭都有一两件家丑。</a:t>
            </a:r>
            <a:endParaRPr lang="zh-CN" altLang="en-US" sz="2400" dirty="0">
              <a:solidFill>
                <a:schemeClr val="tx1"/>
              </a:solidFill>
              <a:latin typeface="汉仪长宋简" panose="02010600000101010101" charset="-122"/>
              <a:ea typeface="汉仪长宋简" panose="02010600000101010101" charset="-122"/>
            </a:endParaRPr>
          </a:p>
        </p:txBody>
      </p:sp>
      <p:pic>
        <p:nvPicPr>
          <p:cNvPr id="2" name="图片 1"/>
          <p:cNvPicPr>
            <a:picLocks noChangeAspect="1"/>
          </p:cNvPicPr>
          <p:nvPr/>
        </p:nvPicPr>
        <p:blipFill>
          <a:blip r:embed="rId4"/>
          <a:stretch>
            <a:fillRect/>
          </a:stretch>
        </p:blipFill>
        <p:spPr>
          <a:xfrm>
            <a:off x="5766435" y="409575"/>
            <a:ext cx="5143500" cy="5948680"/>
          </a:xfrm>
          <a:prstGeom prst="rect">
            <a:avLst/>
          </a:prstGeom>
        </p:spPr>
      </p:pic>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2342803" y="285729"/>
            <a:ext cx="7775575" cy="521970"/>
          </a:xfrm>
          <a:prstGeom prst="rect">
            <a:avLst/>
          </a:prstGeom>
          <a:noFill/>
        </p:spPr>
        <p:txBody>
          <a:bodyPr wrap="none" rtlCol="0">
            <a:spAutoFit/>
          </a:bodyPr>
          <a:lstStyle/>
          <a:p>
            <a:pPr algn="l"/>
            <a:r>
              <a:rPr lang="en-US" altLang="zh-CN" sz="2800" dirty="0">
                <a:solidFill>
                  <a:srgbClr val="3164BE"/>
                </a:solidFill>
                <a:latin typeface="汉仪长宋简" panose="02010600000101010101" charset="-122"/>
                <a:ea typeface="汉仪长宋简" panose="02010600000101010101" charset="-122"/>
              </a:rPr>
              <a:t>Commentary Buzzwords </a:t>
            </a:r>
            <a:r>
              <a:rPr lang="zh-CN" altLang="en-US" sz="2800" dirty="0">
                <a:solidFill>
                  <a:srgbClr val="3164BE"/>
                </a:solidFill>
                <a:latin typeface="汉仪长宋简" panose="02010600000101010101" charset="-122"/>
                <a:ea typeface="汉仪长宋简" panose="02010600000101010101" charset="-122"/>
              </a:rPr>
              <a:t>解说员常挂嘴边的</a:t>
            </a:r>
            <a:r>
              <a:rPr lang="en-US" altLang="zh-CN" sz="2800" dirty="0">
                <a:solidFill>
                  <a:srgbClr val="3164BE"/>
                </a:solidFill>
                <a:latin typeface="汉仪长宋简" panose="02010600000101010101" charset="-122"/>
                <a:ea typeface="汉仪长宋简" panose="02010600000101010101" charset="-122"/>
              </a:rPr>
              <a:t>“</a:t>
            </a:r>
            <a:r>
              <a:rPr lang="zh-CN" altLang="en-US" sz="2800" dirty="0">
                <a:solidFill>
                  <a:srgbClr val="3164BE"/>
                </a:solidFill>
                <a:latin typeface="汉仪长宋简" panose="02010600000101010101" charset="-122"/>
                <a:ea typeface="汉仪长宋简" panose="02010600000101010101" charset="-122"/>
              </a:rPr>
              <a:t>行话</a:t>
            </a:r>
            <a:r>
              <a:rPr lang="en-US" altLang="zh-CN" sz="2800" dirty="0">
                <a:solidFill>
                  <a:srgbClr val="3164BE"/>
                </a:solidFill>
                <a:latin typeface="汉仪长宋简" panose="02010600000101010101" charset="-122"/>
                <a:ea typeface="汉仪长宋简" panose="02010600000101010101" charset="-122"/>
              </a:rPr>
              <a:t>”</a:t>
            </a:r>
            <a:endParaRPr lang="en-US" altLang="zh-CN" sz="2800" dirty="0">
              <a:solidFill>
                <a:srgbClr val="3164BE"/>
              </a:solidFill>
              <a:latin typeface="汉仪长宋简" panose="02010600000101010101" charset="-122"/>
              <a:ea typeface="汉仪长宋简" panose="02010600000101010101" charset="-122"/>
            </a:endParaRPr>
          </a:p>
        </p:txBody>
      </p:sp>
      <p:grpSp>
        <p:nvGrpSpPr>
          <p:cNvPr id="27" name="组合 26"/>
          <p:cNvGrpSpPr/>
          <p:nvPr>
            <p:custDataLst>
              <p:tags r:id="rId4"/>
            </p:custDataLst>
          </p:nvPr>
        </p:nvGrpSpPr>
        <p:grpSpPr>
          <a:xfrm>
            <a:off x="129101" y="-320579"/>
            <a:ext cx="12359942" cy="6648589"/>
            <a:chOff x="-305138" y="377286"/>
            <a:chExt cx="12359942" cy="6648589"/>
          </a:xfrm>
        </p:grpSpPr>
        <p:grpSp>
          <p:nvGrpSpPr>
            <p:cNvPr id="10" name="组合 9"/>
            <p:cNvGrpSpPr/>
            <p:nvPr/>
          </p:nvGrpSpPr>
          <p:grpSpPr>
            <a:xfrm>
              <a:off x="231106" y="1848052"/>
              <a:ext cx="11823698" cy="5177823"/>
              <a:chOff x="683494" y="1790300"/>
              <a:chExt cx="11823698" cy="5177823"/>
            </a:xfrm>
          </p:grpSpPr>
          <p:sp>
            <p:nvSpPr>
              <p:cNvPr id="5" name="圆角矩形 4"/>
              <p:cNvSpPr/>
              <p:nvPr/>
            </p:nvSpPr>
            <p:spPr>
              <a:xfrm>
                <a:off x="683494" y="1790300"/>
                <a:ext cx="10340975" cy="5123815"/>
              </a:xfrm>
              <a:prstGeom prst="roundRect">
                <a:avLst>
                  <a:gd name="adj" fmla="val 4829"/>
                </a:avLst>
              </a:prstGeom>
              <a:noFill/>
              <a:ln w="28575">
                <a:solidFill>
                  <a:srgbClr val="FF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nvGrpSpPr>
              <p:cNvPr id="7" name="组合 6"/>
              <p:cNvGrpSpPr/>
              <p:nvPr/>
            </p:nvGrpSpPr>
            <p:grpSpPr>
              <a:xfrm>
                <a:off x="3513221" y="3647974"/>
                <a:ext cx="8993971" cy="3320149"/>
                <a:chOff x="866274" y="3234088"/>
                <a:chExt cx="8993971" cy="3320149"/>
              </a:xfrm>
            </p:grpSpPr>
            <p:sp>
              <p:nvSpPr>
                <p:cNvPr id="6" name="矩形 5"/>
                <p:cNvSpPr/>
                <p:nvPr/>
              </p:nvSpPr>
              <p:spPr>
                <a:xfrm>
                  <a:off x="866274" y="3234088"/>
                  <a:ext cx="1386038" cy="187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rcRect l="42952" t="40685" r="27425" b="2185"/>
                <a:stretch>
                  <a:fillRect/>
                </a:stretch>
              </p:blipFill>
              <p:spPr>
                <a:xfrm>
                  <a:off x="8244818" y="4427053"/>
                  <a:ext cx="1615427" cy="2127184"/>
                </a:xfrm>
                <a:custGeom>
                  <a:avLst/>
                  <a:gdLst>
                    <a:gd name="connsiteX0" fmla="*/ 0 w 2521819"/>
                    <a:gd name="connsiteY0" fmla="*/ 0 h 3320716"/>
                    <a:gd name="connsiteX1" fmla="*/ 2521819 w 2521819"/>
                    <a:gd name="connsiteY1" fmla="*/ 0 h 3320716"/>
                    <a:gd name="connsiteX2" fmla="*/ 2521819 w 2521819"/>
                    <a:gd name="connsiteY2" fmla="*/ 3320716 h 3320716"/>
                    <a:gd name="connsiteX3" fmla="*/ 0 w 2521819"/>
                    <a:gd name="connsiteY3" fmla="*/ 3320716 h 3320716"/>
                  </a:gdLst>
                  <a:ahLst/>
                  <a:cxnLst>
                    <a:cxn ang="0">
                      <a:pos x="connsiteX0" y="connsiteY0"/>
                    </a:cxn>
                    <a:cxn ang="0">
                      <a:pos x="connsiteX1" y="connsiteY1"/>
                    </a:cxn>
                    <a:cxn ang="0">
                      <a:pos x="connsiteX2" y="connsiteY2"/>
                    </a:cxn>
                    <a:cxn ang="0">
                      <a:pos x="connsiteX3" y="connsiteY3"/>
                    </a:cxn>
                  </a:cxnLst>
                  <a:rect l="l" t="t" r="r" b="b"/>
                  <a:pathLst>
                    <a:path w="2521819" h="3320716">
                      <a:moveTo>
                        <a:pt x="0" y="0"/>
                      </a:moveTo>
                      <a:lnTo>
                        <a:pt x="2521819" y="0"/>
                      </a:lnTo>
                      <a:lnTo>
                        <a:pt x="2521819" y="3320716"/>
                      </a:lnTo>
                      <a:lnTo>
                        <a:pt x="0" y="3320716"/>
                      </a:lnTo>
                      <a:close/>
                    </a:path>
                  </a:pathLst>
                </a:custGeom>
              </p:spPr>
            </p:pic>
          </p:grpSp>
          <p:sp>
            <p:nvSpPr>
              <p:cNvPr id="34" name="矩形 33"/>
              <p:cNvSpPr/>
              <p:nvPr/>
            </p:nvSpPr>
            <p:spPr>
              <a:xfrm>
                <a:off x="794619" y="2027155"/>
                <a:ext cx="10097770" cy="4407535"/>
              </a:xfrm>
              <a:prstGeom prst="rect">
                <a:avLst/>
              </a:prstGeom>
              <a:noFill/>
            </p:spPr>
            <p:txBody>
              <a:bodyPr wrap="square" rtlCol="0">
                <a:spAutoFit/>
              </a:bodyPr>
              <a:lstStyle/>
              <a:p>
                <a:pPr marL="342900" indent="-342900" algn="l">
                  <a:lnSpc>
                    <a:spcPct val="130000"/>
                  </a:lnSpc>
                  <a:buFont typeface="+mj-lt"/>
                  <a:buAutoNum type="arabicPeriod"/>
                </a:pPr>
                <a:r>
                  <a:rPr lang="en-US" altLang="zh-CN" sz="2400" b="1" dirty="0">
                    <a:latin typeface="汉仪全唐诗简" panose="00020600040101010101" pitchFamily="18" charset="-122"/>
                    <a:ea typeface="汉仪全唐诗简" panose="00020600040101010101" pitchFamily="18" charset="-122"/>
                  </a:rPr>
                  <a:t>Clean run / Clean skate</a:t>
                </a:r>
                <a:endParaRPr lang="en-US" altLang="zh-CN" sz="2400" b="1"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完美表现，零失误</a:t>
                </a:r>
                <a:endParaRPr lang="zh-CN" altLang="en-US"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dirty="0">
                    <a:latin typeface="汉仪全唐诗简" panose="00020600040101010101" pitchFamily="18" charset="-122"/>
                    <a:ea typeface="汉仪全唐诗简" panose="00020600040101010101" pitchFamily="18" charset="-122"/>
                  </a:rPr>
                  <a:t>Example: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"What a</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clean skate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from the Japanese contender! Absolutely flawless."(</a:t>
                </a:r>
                <a:r>
                  <a:rPr lang="zh-CN" altLang="en-US" sz="2400" dirty="0">
                    <a:latin typeface="汉仪全唐诗简" panose="00020600040101010101" pitchFamily="18" charset="-122"/>
                    <a:ea typeface="汉仪全唐诗简" panose="00020600040101010101" pitchFamily="18" charset="-122"/>
                  </a:rPr>
                  <a:t>日本选手的表现太完美了！毫无瑕疵。</a:t>
                </a:r>
                <a:r>
                  <a:rPr lang="en-US" altLang="zh-CN" sz="2400" dirty="0">
                    <a:latin typeface="汉仪全唐诗简" panose="00020600040101010101" pitchFamily="18" charset="-122"/>
                    <a:ea typeface="汉仪全唐诗简" panose="00020600040101010101" pitchFamily="18" charset="-122"/>
                  </a:rPr>
                  <a:t>)</a:t>
                </a:r>
                <a:endParaRPr lang="en-US" altLang="zh-CN"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在滑雪里叫</a:t>
                </a:r>
                <a:r>
                  <a:rPr lang="en-US" altLang="zh-CN" sz="2400" dirty="0">
                    <a:latin typeface="汉仪全唐诗简" panose="00020600040101010101" pitchFamily="18" charset="-122"/>
                    <a:ea typeface="汉仪全唐诗简" panose="00020600040101010101" pitchFamily="18" charset="-122"/>
                  </a:rPr>
                  <a:t> run</a:t>
                </a:r>
                <a:r>
                  <a:rPr lang="zh-CN" altLang="en-US" sz="2400" dirty="0">
                    <a:latin typeface="汉仪全唐诗简" panose="00020600040101010101" pitchFamily="18" charset="-122"/>
                    <a:ea typeface="汉仪全唐诗简" panose="00020600040101010101" pitchFamily="18" charset="-122"/>
                  </a:rPr>
                  <a:t>，在滑冰里叫</a:t>
                </a:r>
                <a:r>
                  <a:rPr lang="en-US" altLang="zh-CN" sz="2400" dirty="0">
                    <a:latin typeface="汉仪全唐诗简" panose="00020600040101010101" pitchFamily="18" charset="-122"/>
                    <a:ea typeface="汉仪全唐诗简" panose="00020600040101010101" pitchFamily="18" charset="-122"/>
                  </a:rPr>
                  <a:t> skate</a:t>
                </a:r>
                <a:r>
                  <a:rPr lang="zh-CN" altLang="en-US" sz="2400" dirty="0">
                    <a:latin typeface="汉仪全唐诗简" panose="00020600040101010101" pitchFamily="18" charset="-122"/>
                    <a:ea typeface="汉仪全唐诗简" panose="00020600040101010101" pitchFamily="18" charset="-122"/>
                  </a:rPr>
                  <a:t>。</a:t>
                </a:r>
                <a:endParaRPr lang="zh-CN" altLang="en-US" sz="2400" dirty="0">
                  <a:latin typeface="汉仪全唐诗简" panose="00020600040101010101" pitchFamily="18" charset="-122"/>
                  <a:ea typeface="汉仪全唐诗简" panose="00020600040101010101" pitchFamily="18" charset="-122"/>
                </a:endParaRPr>
              </a:p>
              <a:p>
                <a:pPr marL="342900" indent="-342900" algn="l">
                  <a:lnSpc>
                    <a:spcPct val="130000"/>
                  </a:lnSpc>
                  <a:buFont typeface="+mj-lt"/>
                  <a:buAutoNum type="arabicPeriod"/>
                </a:pPr>
                <a:r>
                  <a:rPr lang="en-US" altLang="zh-CN" sz="2400" b="1" dirty="0">
                    <a:latin typeface="汉仪全唐诗简" panose="00020600040101010101" pitchFamily="18" charset="-122"/>
                    <a:ea typeface="汉仪全唐诗简" panose="00020600040101010101" pitchFamily="18" charset="-122"/>
                  </a:rPr>
                  <a:t>Stick the landing</a:t>
                </a:r>
                <a:endParaRPr lang="en-US" altLang="zh-CN" sz="2400" b="1"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（跳跃后）稳稳落地，站住了</a:t>
                </a:r>
                <a:endParaRPr lang="zh-CN" altLang="en-US"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dirty="0">
                    <a:latin typeface="汉仪全唐诗简" panose="00020600040101010101" pitchFamily="18" charset="-122"/>
                    <a:ea typeface="汉仪全唐诗简" panose="00020600040101010101" pitchFamily="18" charset="-122"/>
                  </a:rPr>
                  <a:t>Example: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"He attempted a quad lutz and</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stuck the landing</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beautifully."(</a:t>
                </a:r>
                <a:r>
                  <a:rPr lang="zh-CN" altLang="en-US" sz="2400" dirty="0">
                    <a:latin typeface="汉仪全唐诗简" panose="00020600040101010101" pitchFamily="18" charset="-122"/>
                    <a:ea typeface="汉仪全唐诗简" panose="00020600040101010101" pitchFamily="18" charset="-122"/>
                  </a:rPr>
                  <a:t>他尝试了一个四周跳，并且完美落地站稳了。</a:t>
                </a:r>
                <a:r>
                  <a:rPr lang="en-US" altLang="zh-CN" sz="2400" dirty="0">
                    <a:latin typeface="汉仪全唐诗简" panose="00020600040101010101" pitchFamily="18" charset="-122"/>
                    <a:ea typeface="汉仪全唐诗简" panose="00020600040101010101" pitchFamily="18" charset="-122"/>
                  </a:rPr>
                  <a:t>)</a:t>
                </a:r>
                <a:endParaRPr lang="zh-CN" altLang="en-US" sz="2400" dirty="0">
                  <a:latin typeface="汉仪全唐诗简" panose="00020600040101010101" pitchFamily="18" charset="-122"/>
                  <a:ea typeface="汉仪全唐诗简" panose="00020600040101010101" pitchFamily="18" charset="-122"/>
                </a:endParaRPr>
              </a:p>
            </p:txBody>
          </p:sp>
        </p:grpSp>
        <p:grpSp>
          <p:nvGrpSpPr>
            <p:cNvPr id="26" name="组合 25"/>
            <p:cNvGrpSpPr/>
            <p:nvPr/>
          </p:nvGrpSpPr>
          <p:grpSpPr>
            <a:xfrm>
              <a:off x="-305138" y="377286"/>
              <a:ext cx="10877940" cy="6481713"/>
              <a:chOff x="-257013" y="165530"/>
              <a:chExt cx="10877940" cy="6481713"/>
            </a:xfrm>
          </p:grpSpPr>
          <p:sp>
            <p:nvSpPr>
              <p:cNvPr id="51" name="winter-snow-flake_74558"/>
              <p:cNvSpPr/>
              <p:nvPr>
                <p:custDataLst>
                  <p:tags r:id="rId6"/>
                </p:custDataLst>
              </p:nvPr>
            </p:nvSpPr>
            <p:spPr>
              <a:xfrm>
                <a:off x="1225679" y="1205025"/>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54" name="winter-snow-flake_74558"/>
              <p:cNvSpPr/>
              <p:nvPr>
                <p:custDataLst>
                  <p:tags r:id="rId7"/>
                </p:custDataLst>
              </p:nvPr>
            </p:nvSpPr>
            <p:spPr>
              <a:xfrm>
                <a:off x="-257013" y="6307885"/>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57" name="winter-snow-flake_74558"/>
              <p:cNvSpPr/>
              <p:nvPr>
                <p:custDataLst>
                  <p:tags r:id="rId8"/>
                </p:custDataLst>
              </p:nvPr>
            </p:nvSpPr>
            <p:spPr>
              <a:xfrm>
                <a:off x="10315771" y="165530"/>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grpSp>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2342803" y="285729"/>
            <a:ext cx="7775575" cy="521970"/>
          </a:xfrm>
          <a:prstGeom prst="rect">
            <a:avLst/>
          </a:prstGeom>
          <a:noFill/>
        </p:spPr>
        <p:txBody>
          <a:bodyPr wrap="none" rtlCol="0">
            <a:spAutoFit/>
          </a:bodyPr>
          <a:lstStyle/>
          <a:p>
            <a:pPr algn="l"/>
            <a:r>
              <a:rPr lang="en-US" altLang="zh-CN" sz="2800" dirty="0">
                <a:solidFill>
                  <a:srgbClr val="3164BE"/>
                </a:solidFill>
                <a:latin typeface="汉仪长宋简" panose="02010600000101010101" charset="-122"/>
                <a:ea typeface="汉仪长宋简" panose="02010600000101010101" charset="-122"/>
              </a:rPr>
              <a:t>Commentary Buzzwords </a:t>
            </a:r>
            <a:r>
              <a:rPr lang="zh-CN" altLang="en-US" sz="2800" dirty="0">
                <a:solidFill>
                  <a:srgbClr val="3164BE"/>
                </a:solidFill>
                <a:latin typeface="汉仪长宋简" panose="02010600000101010101" charset="-122"/>
                <a:ea typeface="汉仪长宋简" panose="02010600000101010101" charset="-122"/>
              </a:rPr>
              <a:t>解说员常挂嘴边的</a:t>
            </a:r>
            <a:r>
              <a:rPr lang="en-US" altLang="zh-CN" sz="2800" dirty="0">
                <a:solidFill>
                  <a:srgbClr val="3164BE"/>
                </a:solidFill>
                <a:latin typeface="汉仪长宋简" panose="02010600000101010101" charset="-122"/>
                <a:ea typeface="汉仪长宋简" panose="02010600000101010101" charset="-122"/>
              </a:rPr>
              <a:t>“</a:t>
            </a:r>
            <a:r>
              <a:rPr lang="zh-CN" altLang="en-US" sz="2800" dirty="0">
                <a:solidFill>
                  <a:srgbClr val="3164BE"/>
                </a:solidFill>
                <a:latin typeface="汉仪长宋简" panose="02010600000101010101" charset="-122"/>
                <a:ea typeface="汉仪长宋简" panose="02010600000101010101" charset="-122"/>
              </a:rPr>
              <a:t>行话</a:t>
            </a:r>
            <a:r>
              <a:rPr lang="en-US" altLang="zh-CN" sz="2800" dirty="0">
                <a:solidFill>
                  <a:srgbClr val="3164BE"/>
                </a:solidFill>
                <a:latin typeface="汉仪长宋简" panose="02010600000101010101" charset="-122"/>
                <a:ea typeface="汉仪长宋简" panose="02010600000101010101" charset="-122"/>
              </a:rPr>
              <a:t>”</a:t>
            </a:r>
            <a:endParaRPr lang="en-US" altLang="zh-CN" sz="2800" dirty="0">
              <a:solidFill>
                <a:srgbClr val="3164BE"/>
              </a:solidFill>
              <a:latin typeface="汉仪长宋简" panose="02010600000101010101" charset="-122"/>
              <a:ea typeface="汉仪长宋简" panose="02010600000101010101" charset="-122"/>
            </a:endParaRPr>
          </a:p>
        </p:txBody>
      </p:sp>
      <p:grpSp>
        <p:nvGrpSpPr>
          <p:cNvPr id="27" name="组合 26"/>
          <p:cNvGrpSpPr/>
          <p:nvPr>
            <p:custDataLst>
              <p:tags r:id="rId4"/>
            </p:custDataLst>
          </p:nvPr>
        </p:nvGrpSpPr>
        <p:grpSpPr>
          <a:xfrm>
            <a:off x="129101" y="-146589"/>
            <a:ext cx="12359942" cy="6648589"/>
            <a:chOff x="-305138" y="377286"/>
            <a:chExt cx="12359942" cy="6648589"/>
          </a:xfrm>
        </p:grpSpPr>
        <p:grpSp>
          <p:nvGrpSpPr>
            <p:cNvPr id="10" name="组合 9"/>
            <p:cNvGrpSpPr/>
            <p:nvPr/>
          </p:nvGrpSpPr>
          <p:grpSpPr>
            <a:xfrm>
              <a:off x="157446" y="1395932"/>
              <a:ext cx="11897358" cy="5629943"/>
              <a:chOff x="609834" y="1338180"/>
              <a:chExt cx="11897358" cy="5629943"/>
            </a:xfrm>
          </p:grpSpPr>
          <p:sp>
            <p:nvSpPr>
              <p:cNvPr id="5" name="圆角矩形 4"/>
              <p:cNvSpPr/>
              <p:nvPr/>
            </p:nvSpPr>
            <p:spPr>
              <a:xfrm>
                <a:off x="609834" y="1338180"/>
                <a:ext cx="10340975" cy="5462905"/>
              </a:xfrm>
              <a:prstGeom prst="roundRect">
                <a:avLst>
                  <a:gd name="adj" fmla="val 4829"/>
                </a:avLst>
              </a:prstGeom>
              <a:noFill/>
              <a:ln w="28575">
                <a:solidFill>
                  <a:srgbClr val="FF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nvGrpSpPr>
              <p:cNvPr id="7" name="组合 6"/>
              <p:cNvGrpSpPr/>
              <p:nvPr/>
            </p:nvGrpSpPr>
            <p:grpSpPr>
              <a:xfrm>
                <a:off x="3513221" y="3647974"/>
                <a:ext cx="8993971" cy="3320149"/>
                <a:chOff x="866274" y="3234088"/>
                <a:chExt cx="8993971" cy="3320149"/>
              </a:xfrm>
            </p:grpSpPr>
            <p:sp>
              <p:nvSpPr>
                <p:cNvPr id="6" name="矩形 5"/>
                <p:cNvSpPr/>
                <p:nvPr/>
              </p:nvSpPr>
              <p:spPr>
                <a:xfrm>
                  <a:off x="866274" y="3234088"/>
                  <a:ext cx="1386038" cy="187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rcRect l="42952" t="40685" r="27425" b="2185"/>
                <a:stretch>
                  <a:fillRect/>
                </a:stretch>
              </p:blipFill>
              <p:spPr>
                <a:xfrm>
                  <a:off x="8244818" y="4427053"/>
                  <a:ext cx="1615427" cy="2127184"/>
                </a:xfrm>
                <a:custGeom>
                  <a:avLst/>
                  <a:gdLst>
                    <a:gd name="connsiteX0" fmla="*/ 0 w 2521819"/>
                    <a:gd name="connsiteY0" fmla="*/ 0 h 3320716"/>
                    <a:gd name="connsiteX1" fmla="*/ 2521819 w 2521819"/>
                    <a:gd name="connsiteY1" fmla="*/ 0 h 3320716"/>
                    <a:gd name="connsiteX2" fmla="*/ 2521819 w 2521819"/>
                    <a:gd name="connsiteY2" fmla="*/ 3320716 h 3320716"/>
                    <a:gd name="connsiteX3" fmla="*/ 0 w 2521819"/>
                    <a:gd name="connsiteY3" fmla="*/ 3320716 h 3320716"/>
                  </a:gdLst>
                  <a:ahLst/>
                  <a:cxnLst>
                    <a:cxn ang="0">
                      <a:pos x="connsiteX0" y="connsiteY0"/>
                    </a:cxn>
                    <a:cxn ang="0">
                      <a:pos x="connsiteX1" y="connsiteY1"/>
                    </a:cxn>
                    <a:cxn ang="0">
                      <a:pos x="connsiteX2" y="connsiteY2"/>
                    </a:cxn>
                    <a:cxn ang="0">
                      <a:pos x="connsiteX3" y="connsiteY3"/>
                    </a:cxn>
                  </a:cxnLst>
                  <a:rect l="l" t="t" r="r" b="b"/>
                  <a:pathLst>
                    <a:path w="2521819" h="3320716">
                      <a:moveTo>
                        <a:pt x="0" y="0"/>
                      </a:moveTo>
                      <a:lnTo>
                        <a:pt x="2521819" y="0"/>
                      </a:lnTo>
                      <a:lnTo>
                        <a:pt x="2521819" y="3320716"/>
                      </a:lnTo>
                      <a:lnTo>
                        <a:pt x="0" y="3320716"/>
                      </a:lnTo>
                      <a:close/>
                    </a:path>
                  </a:pathLst>
                </a:custGeom>
              </p:spPr>
            </p:pic>
          </p:grpSp>
          <p:sp>
            <p:nvSpPr>
              <p:cNvPr id="34" name="矩形 33"/>
              <p:cNvSpPr/>
              <p:nvPr/>
            </p:nvSpPr>
            <p:spPr>
              <a:xfrm>
                <a:off x="731754" y="1434700"/>
                <a:ext cx="10219055" cy="5367020"/>
              </a:xfrm>
              <a:prstGeom prst="rect">
                <a:avLst/>
              </a:prstGeom>
              <a:noFill/>
            </p:spPr>
            <p:txBody>
              <a:bodyPr wrap="square" rtlCol="0">
                <a:spAutoFit/>
              </a:bodyPr>
              <a:lstStyle/>
              <a:p>
                <a:pPr indent="0" algn="l">
                  <a:lnSpc>
                    <a:spcPct val="130000"/>
                  </a:lnSpc>
                  <a:buFont typeface="+mj-lt"/>
                  <a:buNone/>
                </a:pPr>
                <a:r>
                  <a:rPr lang="en-US" altLang="zh-CN" sz="2400" b="1" dirty="0">
                    <a:latin typeface="汉仪全唐诗简" panose="00020600040101010101" pitchFamily="18" charset="-122"/>
                    <a:ea typeface="汉仪全唐诗简" panose="00020600040101010101" pitchFamily="18" charset="-122"/>
                  </a:rPr>
                  <a:t>3. A Technical Masterpiece</a:t>
                </a:r>
                <a:endParaRPr lang="en-US" altLang="zh-CN" sz="2400" b="1"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技术层面的杰作</a:t>
                </a:r>
                <a:endParaRPr lang="zh-CN" altLang="en-US"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dirty="0">
                    <a:latin typeface="汉仪全唐诗简" panose="00020600040101010101" pitchFamily="18" charset="-122"/>
                    <a:ea typeface="汉仪全唐诗简" panose="00020600040101010101" pitchFamily="18" charset="-122"/>
                  </a:rPr>
                  <a:t>Example: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"His performance wasn't just artistic; it was a</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technical masterpiece."</a:t>
                </a:r>
                <a:endParaRPr lang="en-US" altLang="zh-CN"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b="1" dirty="0">
                    <a:latin typeface="汉仪全唐诗简" panose="00020600040101010101" pitchFamily="18" charset="-122"/>
                    <a:ea typeface="汉仪全唐诗简" panose="00020600040101010101" pitchFamily="18" charset="-122"/>
                  </a:rPr>
                  <a:t>4. The one to beat / Top </a:t>
                </a:r>
                <a:r>
                  <a:rPr lang="en-US" altLang="zh-CN" sz="2400" b="1" dirty="0">
                    <a:solidFill>
                      <a:srgbClr val="C00000"/>
                    </a:solidFill>
                    <a:latin typeface="汉仪全唐诗简" panose="00020600040101010101" pitchFamily="18" charset="-122"/>
                    <a:ea typeface="汉仪全唐诗简" panose="00020600040101010101" pitchFamily="18" charset="-122"/>
                  </a:rPr>
                  <a:t>contender</a:t>
                </a:r>
                <a:r>
                  <a:rPr lang="en-US" altLang="zh-CN" sz="2400" b="1" dirty="0">
                    <a:latin typeface="汉仪全唐诗简" panose="00020600040101010101" pitchFamily="18" charset="-122"/>
                    <a:ea typeface="汉仪全唐诗简" panose="00020600040101010101" pitchFamily="18" charset="-122"/>
                  </a:rPr>
                  <a:t> (</a:t>
                </a:r>
                <a:r>
                  <a:rPr lang="zh-CN" altLang="en-US" sz="2400" b="1" dirty="0">
                    <a:latin typeface="汉仪全唐诗简" panose="00020600040101010101" pitchFamily="18" charset="-122"/>
                    <a:ea typeface="汉仪全唐诗简" panose="00020600040101010101" pitchFamily="18" charset="-122"/>
                  </a:rPr>
                  <a:t>竞争者；争夺者）</a:t>
                </a:r>
                <a:endParaRPr lang="en-US" altLang="zh-CN" sz="2400" b="1"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夺冠热门，最大的竞争对手</a:t>
                </a:r>
                <a:r>
                  <a:rPr lang="en-US" altLang="zh-CN" sz="2400" dirty="0">
                    <a:latin typeface="汉仪全唐诗简" panose="00020600040101010101" pitchFamily="18" charset="-122"/>
                    <a:ea typeface="汉仪全唐诗简" panose="00020600040101010101" pitchFamily="18" charset="-122"/>
                  </a:rPr>
                  <a:t>Example: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"Coming into Milano 2026, Team USA is definitely</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the one to beat</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in Ice Hockey."</a:t>
                </a:r>
                <a:endParaRPr lang="en-US" altLang="zh-CN"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b="1" dirty="0">
                    <a:latin typeface="汉仪全唐诗简" panose="00020600040101010101" pitchFamily="18" charset="-122"/>
                    <a:ea typeface="汉仪全唐诗简" panose="00020600040101010101" pitchFamily="18" charset="-122"/>
                  </a:rPr>
                  <a:t>5. Under Review</a:t>
                </a:r>
                <a:endParaRPr lang="en-US" altLang="zh-CN" sz="2400" b="1"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zh-CN" altLang="en-US" sz="2400" dirty="0">
                    <a:latin typeface="汉仪全唐诗简" panose="00020600040101010101" pitchFamily="18" charset="-122"/>
                    <a:ea typeface="汉仪全唐诗简" panose="00020600040101010101" pitchFamily="18" charset="-122"/>
                  </a:rPr>
                  <a:t>👉</a:t>
                </a:r>
                <a:r>
                  <a:rPr lang="en-US" altLang="en-US" sz="2400" dirty="0">
                    <a:latin typeface="汉仪全唐诗简" panose="00020600040101010101" pitchFamily="18" charset="-122"/>
                    <a:ea typeface="汉仪全唐诗简" panose="00020600040101010101" pitchFamily="18" charset="-122"/>
                  </a:rPr>
                  <a:t> </a:t>
                </a:r>
                <a:r>
                  <a:rPr lang="zh-CN" altLang="en-US" sz="2400" dirty="0">
                    <a:latin typeface="汉仪全唐诗简" panose="00020600040101010101" pitchFamily="18" charset="-122"/>
                    <a:ea typeface="汉仪全唐诗简" panose="00020600040101010101" pitchFamily="18" charset="-122"/>
                  </a:rPr>
                  <a:t>（成绩</a:t>
                </a:r>
                <a:r>
                  <a:rPr lang="en-US" altLang="zh-CN" sz="2400" dirty="0">
                    <a:latin typeface="汉仪全唐诗简" panose="00020600040101010101" pitchFamily="18" charset="-122"/>
                    <a:ea typeface="汉仪全唐诗简" panose="00020600040101010101" pitchFamily="18" charset="-122"/>
                  </a:rPr>
                  <a:t>/</a:t>
                </a:r>
                <a:r>
                  <a:rPr lang="zh-CN" altLang="en-US" sz="2400" dirty="0">
                    <a:latin typeface="汉仪全唐诗简" panose="00020600040101010101" pitchFamily="18" charset="-122"/>
                    <a:ea typeface="汉仪全唐诗简" panose="00020600040101010101" pitchFamily="18" charset="-122"/>
                  </a:rPr>
                  <a:t>动作）正在回看审议中</a:t>
                </a:r>
                <a:endParaRPr lang="zh-CN" altLang="en-US" sz="2400" dirty="0">
                  <a:latin typeface="汉仪全唐诗简" panose="00020600040101010101" pitchFamily="18" charset="-122"/>
                  <a:ea typeface="汉仪全唐诗简" panose="00020600040101010101" pitchFamily="18" charset="-122"/>
                </a:endParaRPr>
              </a:p>
              <a:p>
                <a:pPr indent="0" algn="l">
                  <a:lnSpc>
                    <a:spcPct val="130000"/>
                  </a:lnSpc>
                  <a:buFont typeface="+mj-lt"/>
                  <a:buNone/>
                </a:pPr>
                <a:r>
                  <a:rPr lang="en-US" altLang="zh-CN" sz="2400" dirty="0">
                    <a:latin typeface="汉仪全唐诗简" panose="00020600040101010101" pitchFamily="18" charset="-122"/>
                    <a:ea typeface="汉仪全唐诗简" panose="00020600040101010101" pitchFamily="18" charset="-122"/>
                  </a:rPr>
                  <a:t>Example:</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"The score is currently</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under review</a:t>
                </a:r>
                <a:r>
                  <a:rPr lang="en-US" altLang="en-US" sz="2400" dirty="0">
                    <a:latin typeface="汉仪全唐诗简" panose="00020600040101010101" pitchFamily="18" charset="-122"/>
                    <a:ea typeface="汉仪全唐诗简" panose="00020600040101010101" pitchFamily="18" charset="-122"/>
                  </a:rPr>
                  <a:t> </a:t>
                </a:r>
                <a:r>
                  <a:rPr lang="en-US" altLang="zh-CN" sz="2400" dirty="0">
                    <a:latin typeface="汉仪全唐诗简" panose="00020600040101010101" pitchFamily="18" charset="-122"/>
                    <a:ea typeface="汉仪全唐诗简" panose="00020600040101010101" pitchFamily="18" charset="-122"/>
                  </a:rPr>
                  <a:t>by the judges."(</a:t>
                </a:r>
                <a:r>
                  <a:rPr lang="zh-CN" altLang="en-US" sz="2400" dirty="0">
                    <a:latin typeface="汉仪全唐诗简" panose="00020600040101010101" pitchFamily="18" charset="-122"/>
                    <a:ea typeface="汉仪全唐诗简" panose="00020600040101010101" pitchFamily="18" charset="-122"/>
                  </a:rPr>
                  <a:t>裁判们目前正在回看审议分数。</a:t>
                </a:r>
                <a:r>
                  <a:rPr lang="en-US" altLang="zh-CN" sz="2400" dirty="0">
                    <a:latin typeface="汉仪全唐诗简" panose="00020600040101010101" pitchFamily="18" charset="-122"/>
                    <a:ea typeface="汉仪全唐诗简" panose="00020600040101010101" pitchFamily="18" charset="-122"/>
                  </a:rPr>
                  <a:t>)</a:t>
                </a:r>
                <a:endParaRPr lang="en-US" altLang="zh-CN" sz="2400" dirty="0">
                  <a:latin typeface="汉仪全唐诗简" panose="00020600040101010101" pitchFamily="18" charset="-122"/>
                  <a:ea typeface="汉仪全唐诗简" panose="00020600040101010101" pitchFamily="18" charset="-122"/>
                </a:endParaRPr>
              </a:p>
            </p:txBody>
          </p:sp>
        </p:grpSp>
        <p:grpSp>
          <p:nvGrpSpPr>
            <p:cNvPr id="26" name="组合 25"/>
            <p:cNvGrpSpPr/>
            <p:nvPr/>
          </p:nvGrpSpPr>
          <p:grpSpPr>
            <a:xfrm>
              <a:off x="-305138" y="377286"/>
              <a:ext cx="10877940" cy="6481713"/>
              <a:chOff x="-257013" y="165530"/>
              <a:chExt cx="10877940" cy="6481713"/>
            </a:xfrm>
          </p:grpSpPr>
          <p:sp>
            <p:nvSpPr>
              <p:cNvPr id="51" name="winter-snow-flake_74558"/>
              <p:cNvSpPr/>
              <p:nvPr>
                <p:custDataLst>
                  <p:tags r:id="rId6"/>
                </p:custDataLst>
              </p:nvPr>
            </p:nvSpPr>
            <p:spPr>
              <a:xfrm>
                <a:off x="1256159" y="780845"/>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54" name="winter-snow-flake_74558"/>
              <p:cNvSpPr/>
              <p:nvPr>
                <p:custDataLst>
                  <p:tags r:id="rId7"/>
                </p:custDataLst>
              </p:nvPr>
            </p:nvSpPr>
            <p:spPr>
              <a:xfrm>
                <a:off x="-257013" y="6307885"/>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57" name="winter-snow-flake_74558"/>
              <p:cNvSpPr/>
              <p:nvPr>
                <p:custDataLst>
                  <p:tags r:id="rId8"/>
                </p:custDataLst>
              </p:nvPr>
            </p:nvSpPr>
            <p:spPr>
              <a:xfrm>
                <a:off x="10315771" y="165530"/>
                <a:ext cx="305156" cy="339358"/>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grpSp>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4150859" y="1547193"/>
            <a:ext cx="8041141" cy="5310807"/>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rcRect l="2958" t="6593" r="60542" b="23490"/>
          <a:stretch>
            <a:fillRect/>
          </a:stretch>
        </p:blipFill>
        <p:spPr>
          <a:xfrm flipH="1">
            <a:off x="152400" y="2963333"/>
            <a:ext cx="3107266" cy="4064000"/>
          </a:xfrm>
          <a:custGeom>
            <a:avLst/>
            <a:gdLst>
              <a:gd name="connsiteX0" fmla="*/ 517888 w 3107266"/>
              <a:gd name="connsiteY0" fmla="*/ 0 h 4064000"/>
              <a:gd name="connsiteX1" fmla="*/ 2589378 w 3107266"/>
              <a:gd name="connsiteY1" fmla="*/ 0 h 4064000"/>
              <a:gd name="connsiteX2" fmla="*/ 3107266 w 3107266"/>
              <a:gd name="connsiteY2" fmla="*/ 517888 h 4064000"/>
              <a:gd name="connsiteX3" fmla="*/ 3107266 w 3107266"/>
              <a:gd name="connsiteY3" fmla="*/ 3546112 h 4064000"/>
              <a:gd name="connsiteX4" fmla="*/ 2589378 w 3107266"/>
              <a:gd name="connsiteY4" fmla="*/ 4064000 h 4064000"/>
              <a:gd name="connsiteX5" fmla="*/ 517888 w 3107266"/>
              <a:gd name="connsiteY5" fmla="*/ 4064000 h 4064000"/>
              <a:gd name="connsiteX6" fmla="*/ 0 w 3107266"/>
              <a:gd name="connsiteY6" fmla="*/ 3546112 h 4064000"/>
              <a:gd name="connsiteX7" fmla="*/ 0 w 3107266"/>
              <a:gd name="connsiteY7" fmla="*/ 517888 h 4064000"/>
              <a:gd name="connsiteX8" fmla="*/ 517888 w 3107266"/>
              <a:gd name="connsiteY8"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266" h="4064000">
                <a:moveTo>
                  <a:pt x="517888" y="0"/>
                </a:moveTo>
                <a:lnTo>
                  <a:pt x="2589378" y="0"/>
                </a:lnTo>
                <a:cubicBezTo>
                  <a:pt x="2875400" y="0"/>
                  <a:pt x="3107266" y="231866"/>
                  <a:pt x="3107266" y="517888"/>
                </a:cubicBezTo>
                <a:lnTo>
                  <a:pt x="3107266" y="3546112"/>
                </a:lnTo>
                <a:cubicBezTo>
                  <a:pt x="3107266" y="3832134"/>
                  <a:pt x="2875400" y="4064000"/>
                  <a:pt x="2589378" y="4064000"/>
                </a:cubicBezTo>
                <a:lnTo>
                  <a:pt x="517888" y="4064000"/>
                </a:lnTo>
                <a:cubicBezTo>
                  <a:pt x="231866" y="4064000"/>
                  <a:pt x="0" y="3832134"/>
                  <a:pt x="0" y="3546112"/>
                </a:cubicBezTo>
                <a:lnTo>
                  <a:pt x="0" y="517888"/>
                </a:lnTo>
                <a:cubicBezTo>
                  <a:pt x="0" y="231866"/>
                  <a:pt x="231866" y="0"/>
                  <a:pt x="517888" y="0"/>
                </a:cubicBezTo>
                <a:close/>
              </a:path>
            </a:pathLst>
          </a:cu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rcRect l="69891" t="6593" b="23490"/>
          <a:stretch>
            <a:fillRect/>
          </a:stretch>
        </p:blipFill>
        <p:spPr>
          <a:xfrm>
            <a:off x="9804399" y="2184400"/>
            <a:ext cx="2563207" cy="4064000"/>
          </a:xfrm>
          <a:custGeom>
            <a:avLst/>
            <a:gdLst>
              <a:gd name="connsiteX0" fmla="*/ 517888 w 2563207"/>
              <a:gd name="connsiteY0" fmla="*/ 0 h 4064000"/>
              <a:gd name="connsiteX1" fmla="*/ 2563207 w 2563207"/>
              <a:gd name="connsiteY1" fmla="*/ 0 h 4064000"/>
              <a:gd name="connsiteX2" fmla="*/ 2563207 w 2563207"/>
              <a:gd name="connsiteY2" fmla="*/ 4064000 h 4064000"/>
              <a:gd name="connsiteX3" fmla="*/ 517888 w 2563207"/>
              <a:gd name="connsiteY3" fmla="*/ 4064000 h 4064000"/>
              <a:gd name="connsiteX4" fmla="*/ 0 w 2563207"/>
              <a:gd name="connsiteY4" fmla="*/ 3546112 h 4064000"/>
              <a:gd name="connsiteX5" fmla="*/ 0 w 2563207"/>
              <a:gd name="connsiteY5" fmla="*/ 517888 h 4064000"/>
              <a:gd name="connsiteX6" fmla="*/ 517888 w 2563207"/>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207" h="4064000">
                <a:moveTo>
                  <a:pt x="517888" y="0"/>
                </a:moveTo>
                <a:lnTo>
                  <a:pt x="2563207" y="0"/>
                </a:lnTo>
                <a:lnTo>
                  <a:pt x="2563207" y="4064000"/>
                </a:lnTo>
                <a:lnTo>
                  <a:pt x="517888" y="4064000"/>
                </a:lnTo>
                <a:cubicBezTo>
                  <a:pt x="231866" y="4064000"/>
                  <a:pt x="0" y="3832134"/>
                  <a:pt x="0" y="3546112"/>
                </a:cubicBezTo>
                <a:lnTo>
                  <a:pt x="0" y="517888"/>
                </a:lnTo>
                <a:cubicBezTo>
                  <a:pt x="0" y="231866"/>
                  <a:pt x="231866" y="0"/>
                  <a:pt x="517888" y="0"/>
                </a:cubicBezTo>
                <a:close/>
              </a:path>
            </a:pathLst>
          </a:cu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rcRect l="100000" t="6593" r="-6391" b="23490"/>
          <a:stretch>
            <a:fillRect/>
          </a:stretch>
        </p:blipFill>
        <p:spPr>
          <a:xfrm>
            <a:off x="10352540" y="905933"/>
            <a:ext cx="544059" cy="4064000"/>
          </a:xfrm>
          <a:custGeom>
            <a:avLst/>
            <a:gdLst>
              <a:gd name="connsiteX0" fmla="*/ 0 w 544059"/>
              <a:gd name="connsiteY0" fmla="*/ 0 h 4064000"/>
              <a:gd name="connsiteX1" fmla="*/ 26171 w 544059"/>
              <a:gd name="connsiteY1" fmla="*/ 0 h 4064000"/>
              <a:gd name="connsiteX2" fmla="*/ 544059 w 544059"/>
              <a:gd name="connsiteY2" fmla="*/ 517888 h 4064000"/>
              <a:gd name="connsiteX3" fmla="*/ 544059 w 544059"/>
              <a:gd name="connsiteY3" fmla="*/ 3546112 h 4064000"/>
              <a:gd name="connsiteX4" fmla="*/ 26171 w 544059"/>
              <a:gd name="connsiteY4" fmla="*/ 4064000 h 4064000"/>
              <a:gd name="connsiteX5" fmla="*/ 0 w 544059"/>
              <a:gd name="connsiteY5" fmla="*/ 4064000 h 4064000"/>
              <a:gd name="connsiteX6" fmla="*/ 0 w 544059"/>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059" h="4064000">
                <a:moveTo>
                  <a:pt x="0" y="0"/>
                </a:moveTo>
                <a:lnTo>
                  <a:pt x="26171" y="0"/>
                </a:lnTo>
                <a:cubicBezTo>
                  <a:pt x="312193" y="0"/>
                  <a:pt x="544059" y="231866"/>
                  <a:pt x="544059" y="517888"/>
                </a:cubicBezTo>
                <a:lnTo>
                  <a:pt x="544059" y="3546112"/>
                </a:lnTo>
                <a:cubicBezTo>
                  <a:pt x="544059" y="3832134"/>
                  <a:pt x="312193" y="4064000"/>
                  <a:pt x="26171" y="4064000"/>
                </a:cubicBezTo>
                <a:lnTo>
                  <a:pt x="0" y="4064000"/>
                </a:lnTo>
                <a:lnTo>
                  <a:pt x="0" y="0"/>
                </a:lnTo>
                <a:close/>
              </a:path>
            </a:pathLst>
          </a:custGeom>
        </p:spPr>
      </p:pic>
      <p:grpSp>
        <p:nvGrpSpPr>
          <p:cNvPr id="40" name="组合 39"/>
          <p:cNvGrpSpPr/>
          <p:nvPr/>
        </p:nvGrpSpPr>
        <p:grpSpPr>
          <a:xfrm>
            <a:off x="2001921" y="1193827"/>
            <a:ext cx="8103501" cy="3154710"/>
            <a:chOff x="3504826" y="872066"/>
            <a:chExt cx="8103501" cy="3154710"/>
          </a:xfrm>
        </p:grpSpPr>
        <p:sp>
          <p:nvSpPr>
            <p:cNvPr id="43" name="文本框 42"/>
            <p:cNvSpPr txBox="1"/>
            <p:nvPr/>
          </p:nvSpPr>
          <p:spPr>
            <a:xfrm>
              <a:off x="3504826" y="872066"/>
              <a:ext cx="8103501" cy="3154710"/>
            </a:xfrm>
            <a:prstGeom prst="rect">
              <a:avLst/>
            </a:prstGeom>
            <a:noFill/>
          </p:spPr>
          <p:txBody>
            <a:bodyPr wrap="none" rtlCol="0">
              <a:spAutoFit/>
            </a:bodyPr>
            <a:lstStyle/>
            <a:p>
              <a:pPr algn="ctr"/>
              <a:r>
                <a:rPr lang="en-US" altLang="zh-CN" sz="19900" i="1" dirty="0" smtClean="0">
                  <a:solidFill>
                    <a:srgbClr val="3164BE">
                      <a:alpha val="10000"/>
                    </a:srgbClr>
                  </a:solidFill>
                  <a:latin typeface="汉仪长宋简" panose="02010600000101010101" charset="-122"/>
                  <a:ea typeface="汉仪长宋简" panose="02010600000101010101" charset="-122"/>
                </a:rPr>
                <a:t>Part 02</a:t>
              </a:r>
              <a:endParaRPr lang="zh-CN" altLang="en-US" sz="19900" i="1" dirty="0">
                <a:solidFill>
                  <a:srgbClr val="3164BE">
                    <a:alpha val="10000"/>
                  </a:srgbClr>
                </a:solidFill>
                <a:latin typeface="汉仪长宋简" panose="02010600000101010101" charset="-122"/>
                <a:ea typeface="汉仪长宋简" panose="02010600000101010101" charset="-122"/>
              </a:endParaRPr>
            </a:p>
          </p:txBody>
        </p:sp>
        <p:sp>
          <p:nvSpPr>
            <p:cNvPr id="41" name="文本框 40"/>
            <p:cNvSpPr txBox="1"/>
            <p:nvPr/>
          </p:nvSpPr>
          <p:spPr>
            <a:xfrm>
              <a:off x="4850953" y="2348181"/>
              <a:ext cx="6311265" cy="768350"/>
            </a:xfrm>
            <a:prstGeom prst="rect">
              <a:avLst/>
            </a:prstGeom>
            <a:noFill/>
          </p:spPr>
          <p:txBody>
            <a:bodyPr wrap="none" rtlCol="0">
              <a:spAutoFit/>
            </a:bodyPr>
            <a:lstStyle/>
            <a:p>
              <a:pPr algn="l"/>
              <a:r>
                <a:rPr lang="en-US" altLang="zh-CN" sz="4400" dirty="0">
                  <a:solidFill>
                    <a:srgbClr val="3164BE"/>
                  </a:solidFill>
                  <a:latin typeface="汉仪长宋简" panose="02010600000101010101" charset="-122"/>
                  <a:ea typeface="汉仪长宋简" panose="02010600000101010101" charset="-122"/>
                </a:rPr>
                <a:t>iconic championship moments</a:t>
              </a:r>
              <a:endParaRPr lang="en-US" altLang="zh-CN" sz="4400" dirty="0">
                <a:solidFill>
                  <a:srgbClr val="3164BE"/>
                </a:solidFill>
                <a:latin typeface="汉仪长宋简" panose="02010600000101010101" charset="-122"/>
                <a:ea typeface="汉仪长宋简" panose="02010600000101010101" charset="-122"/>
              </a:endParaRPr>
            </a:p>
          </p:txBody>
        </p:sp>
        <p:sp>
          <p:nvSpPr>
            <p:cNvPr id="42" name="文本框 41"/>
            <p:cNvSpPr txBox="1"/>
            <p:nvPr/>
          </p:nvSpPr>
          <p:spPr>
            <a:xfrm>
              <a:off x="5478005" y="1742815"/>
              <a:ext cx="4241800" cy="584775"/>
            </a:xfrm>
            <a:prstGeom prst="rect">
              <a:avLst/>
            </a:prstGeom>
            <a:noFill/>
          </p:spPr>
          <p:txBody>
            <a:bodyPr wrap="square" rtlCol="0">
              <a:spAutoFit/>
            </a:bodyPr>
            <a:lstStyle/>
            <a:p>
              <a:pPr algn="ctr"/>
              <a:r>
                <a:rPr lang="zh-CN" altLang="en-US" sz="3200" dirty="0" smtClean="0">
                  <a:solidFill>
                    <a:srgbClr val="3164BE"/>
                  </a:solidFill>
                  <a:latin typeface="汉仪长宋简" panose="02010600000101010101" charset="-122"/>
                  <a:ea typeface="汉仪长宋简" panose="02010600000101010101" charset="-122"/>
                </a:rPr>
                <a:t>第</a:t>
              </a:r>
              <a:r>
                <a:rPr lang="zh-CN" altLang="en-US" sz="3200" dirty="0">
                  <a:solidFill>
                    <a:srgbClr val="3164BE"/>
                  </a:solidFill>
                  <a:latin typeface="汉仪长宋简" panose="02010600000101010101" charset="-122"/>
                  <a:ea typeface="汉仪长宋简" panose="02010600000101010101" charset="-122"/>
                </a:rPr>
                <a:t>二</a:t>
              </a:r>
              <a:r>
                <a:rPr lang="zh-CN" altLang="en-US" sz="3200" dirty="0" smtClean="0">
                  <a:solidFill>
                    <a:srgbClr val="3164BE"/>
                  </a:solidFill>
                  <a:latin typeface="汉仪长宋简" panose="02010600000101010101" charset="-122"/>
                  <a:ea typeface="汉仪长宋简" panose="02010600000101010101" charset="-122"/>
                </a:rPr>
                <a:t>部分</a:t>
              </a:r>
              <a:endParaRPr lang="zh-CN" altLang="en-US" sz="3200" dirty="0">
                <a:solidFill>
                  <a:srgbClr val="3164BE"/>
                </a:solidFill>
                <a:latin typeface="汉仪长宋简" panose="02010600000101010101" charset="-122"/>
                <a:ea typeface="汉仪长宋简" panose="02010600000101010101" charset="-122"/>
              </a:endParaRPr>
            </a:p>
          </p:txBody>
        </p:sp>
      </p:gr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5977" t="8526" r="5815" b="8645"/>
          <a:stretch>
            <a:fillRect/>
          </a:stretch>
        </p:blipFill>
        <p:spPr>
          <a:xfrm>
            <a:off x="3000927" y="787400"/>
            <a:ext cx="9191073" cy="6070600"/>
          </a:xfrm>
          <a:custGeom>
            <a:avLst/>
            <a:gdLst>
              <a:gd name="connsiteX0" fmla="*/ 4195496 w 10350763"/>
              <a:gd name="connsiteY0" fmla="*/ 0 h 6636328"/>
              <a:gd name="connsiteX1" fmla="*/ 10350763 w 10350763"/>
              <a:gd name="connsiteY1" fmla="*/ 0 h 6636328"/>
              <a:gd name="connsiteX2" fmla="*/ 10350763 w 10350763"/>
              <a:gd name="connsiteY2" fmla="*/ 6636328 h 6636328"/>
              <a:gd name="connsiteX3" fmla="*/ 1940323 w 10350763"/>
              <a:gd name="connsiteY3" fmla="*/ 6636328 h 6636328"/>
              <a:gd name="connsiteX4" fmla="*/ 2014637 w 10350763"/>
              <a:gd name="connsiteY4" fmla="*/ 6598957 h 6636328"/>
              <a:gd name="connsiteX5" fmla="*/ 3966896 w 10350763"/>
              <a:gd name="connsiteY5" fmla="*/ 5400195 h 6636328"/>
              <a:gd name="connsiteX6" fmla="*/ 4271696 w 10350763"/>
              <a:gd name="connsiteY6" fmla="*/ 4976861 h 6636328"/>
              <a:gd name="connsiteX7" fmla="*/ 4017696 w 10350763"/>
              <a:gd name="connsiteY7" fmla="*/ 4849861 h 6636328"/>
              <a:gd name="connsiteX8" fmla="*/ 2891630 w 10350763"/>
              <a:gd name="connsiteY8" fmla="*/ 4985328 h 6636328"/>
              <a:gd name="connsiteX9" fmla="*/ 543066 w 10350763"/>
              <a:gd name="connsiteY9" fmla="*/ 6561799 h 6636328"/>
              <a:gd name="connsiteX10" fmla="*/ 454987 w 10350763"/>
              <a:gd name="connsiteY10" fmla="*/ 6636328 h 6636328"/>
              <a:gd name="connsiteX11" fmla="*/ 0 w 10350763"/>
              <a:gd name="connsiteY11" fmla="*/ 6636328 h 6636328"/>
              <a:gd name="connsiteX12" fmla="*/ 0 w 10350763"/>
              <a:gd name="connsiteY12" fmla="*/ 1488595 h 6636328"/>
              <a:gd name="connsiteX13" fmla="*/ 4195496 w 10350763"/>
              <a:gd name="connsiteY13" fmla="*/ 1488595 h 6636328"/>
              <a:gd name="connsiteX14" fmla="*/ 4195496 w 10350763"/>
              <a:gd name="connsiteY14" fmla="*/ 0 h 663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50763" h="6636328">
                <a:moveTo>
                  <a:pt x="4195496" y="0"/>
                </a:moveTo>
                <a:lnTo>
                  <a:pt x="10350763" y="0"/>
                </a:lnTo>
                <a:lnTo>
                  <a:pt x="10350763" y="6636328"/>
                </a:lnTo>
                <a:lnTo>
                  <a:pt x="1940323" y="6636328"/>
                </a:lnTo>
                <a:lnTo>
                  <a:pt x="2014637" y="6598957"/>
                </a:lnTo>
                <a:cubicBezTo>
                  <a:pt x="2680994" y="6253284"/>
                  <a:pt x="3605740" y="5645552"/>
                  <a:pt x="3966896" y="5400195"/>
                </a:cubicBezTo>
                <a:cubicBezTo>
                  <a:pt x="4411396" y="5098217"/>
                  <a:pt x="4263229" y="5068583"/>
                  <a:pt x="4271696" y="4976861"/>
                </a:cubicBezTo>
                <a:cubicBezTo>
                  <a:pt x="4280163" y="4885139"/>
                  <a:pt x="4247707" y="4848450"/>
                  <a:pt x="4017696" y="4849861"/>
                </a:cubicBezTo>
                <a:cubicBezTo>
                  <a:pt x="3787685" y="4851272"/>
                  <a:pt x="3515341" y="4657950"/>
                  <a:pt x="2891630" y="4985328"/>
                </a:cubicBezTo>
                <a:cubicBezTo>
                  <a:pt x="2384865" y="5251323"/>
                  <a:pt x="1116089" y="6093949"/>
                  <a:pt x="543066" y="6561799"/>
                </a:cubicBezTo>
                <a:lnTo>
                  <a:pt x="454987" y="6636328"/>
                </a:lnTo>
                <a:lnTo>
                  <a:pt x="0" y="6636328"/>
                </a:lnTo>
                <a:lnTo>
                  <a:pt x="0" y="1488595"/>
                </a:lnTo>
                <a:lnTo>
                  <a:pt x="4195496" y="1488595"/>
                </a:lnTo>
                <a:lnTo>
                  <a:pt x="4195496" y="0"/>
                </a:lnTo>
                <a:close/>
              </a:path>
            </a:pathLst>
          </a:custGeom>
        </p:spPr>
      </p:pic>
      <p:grpSp>
        <p:nvGrpSpPr>
          <p:cNvPr id="14" name="组合 13"/>
          <p:cNvGrpSpPr/>
          <p:nvPr/>
        </p:nvGrpSpPr>
        <p:grpSpPr>
          <a:xfrm rot="0">
            <a:off x="325755" y="424180"/>
            <a:ext cx="7411720" cy="3597274"/>
            <a:chOff x="342444" y="314397"/>
            <a:chExt cx="7412028" cy="3597505"/>
          </a:xfrm>
        </p:grpSpPr>
        <p:grpSp>
          <p:nvGrpSpPr>
            <p:cNvPr id="5" name="组合 4"/>
            <p:cNvGrpSpPr/>
            <p:nvPr/>
          </p:nvGrpSpPr>
          <p:grpSpPr>
            <a:xfrm>
              <a:off x="342444" y="314397"/>
              <a:ext cx="7412028" cy="3597505"/>
              <a:chOff x="734299" y="25800"/>
              <a:chExt cx="7412028" cy="3597505"/>
            </a:xfrm>
          </p:grpSpPr>
          <p:sp>
            <p:nvSpPr>
              <p:cNvPr id="6" name="文本框 5"/>
              <p:cNvSpPr txBox="1"/>
              <p:nvPr/>
            </p:nvSpPr>
            <p:spPr>
              <a:xfrm>
                <a:off x="750175" y="1500364"/>
                <a:ext cx="7396152" cy="2122941"/>
              </a:xfrm>
              <a:prstGeom prst="rect">
                <a:avLst/>
              </a:prstGeom>
              <a:noFill/>
            </p:spPr>
            <p:txBody>
              <a:bodyPr wrap="square" rtlCol="0">
                <a:spAutoFit/>
              </a:bodyPr>
              <a:lstStyle/>
              <a:p>
                <a:r>
                  <a:rPr lang="en-US" altLang="zh-CN" sz="6600" b="1" dirty="0" smtClean="0">
                    <a:solidFill>
                      <a:srgbClr val="3164BE"/>
                    </a:solidFill>
                    <a:latin typeface="汉仪长宋简" panose="02010600000101010101" charset="-122"/>
                    <a:ea typeface="汉仪长宋简" panose="02010600000101010101" charset="-122"/>
                  </a:rPr>
                  <a:t>What’s new during winter vacation?</a:t>
                </a:r>
                <a:endParaRPr lang="en-US" altLang="zh-CN" sz="6600" b="1" dirty="0" smtClean="0">
                  <a:solidFill>
                    <a:srgbClr val="3164BE"/>
                  </a:solidFill>
                  <a:latin typeface="汉仪长宋简" panose="02010600000101010101" charset="-122"/>
                  <a:ea typeface="汉仪长宋简" panose="02010600000101010101" charset="-122"/>
                </a:endParaRPr>
              </a:p>
            </p:txBody>
          </p:sp>
          <p:sp>
            <p:nvSpPr>
              <p:cNvPr id="7" name="文本框 6"/>
              <p:cNvSpPr txBox="1"/>
              <p:nvPr/>
            </p:nvSpPr>
            <p:spPr>
              <a:xfrm>
                <a:off x="734299" y="25800"/>
                <a:ext cx="4766154" cy="368324"/>
              </a:xfrm>
              <a:prstGeom prst="rect">
                <a:avLst/>
              </a:prstGeom>
              <a:noFill/>
            </p:spPr>
            <p:txBody>
              <a:bodyPr wrap="square" rtlCol="0">
                <a:spAutoFit/>
              </a:bodyPr>
              <a:lstStyle/>
              <a:p>
                <a:r>
                  <a:rPr lang="en-US" dirty="0" smtClean="0">
                    <a:solidFill>
                      <a:srgbClr val="3164BE"/>
                    </a:solidFill>
                    <a:latin typeface="汉仪长宋简" panose="02010600000101010101" charset="-122"/>
                    <a:ea typeface="汉仪长宋简" panose="02010600000101010101" charset="-122"/>
                  </a:rPr>
                  <a:t>2026.02</a:t>
                </a:r>
                <a:endParaRPr lang="en-US" dirty="0">
                  <a:solidFill>
                    <a:srgbClr val="3164BE"/>
                  </a:solidFill>
                  <a:latin typeface="汉仪长宋简" panose="02010600000101010101" charset="-122"/>
                  <a:ea typeface="汉仪长宋简" panose="02010600000101010101" charset="-122"/>
                </a:endParaRPr>
              </a:p>
            </p:txBody>
          </p:sp>
        </p:grpSp>
        <p:sp>
          <p:nvSpPr>
            <p:cNvPr id="11" name="winter-snow-flake_74558"/>
            <p:cNvSpPr/>
            <p:nvPr/>
          </p:nvSpPr>
          <p:spPr>
            <a:xfrm>
              <a:off x="539268" y="1380064"/>
              <a:ext cx="354022" cy="393700"/>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12" name="winter-snow-flake_74558"/>
            <p:cNvSpPr/>
            <p:nvPr/>
          </p:nvSpPr>
          <p:spPr>
            <a:xfrm>
              <a:off x="1044093" y="1380064"/>
              <a:ext cx="354022" cy="393700"/>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sp>
          <p:nvSpPr>
            <p:cNvPr id="13" name="winter-snow-flake_74558"/>
            <p:cNvSpPr/>
            <p:nvPr/>
          </p:nvSpPr>
          <p:spPr>
            <a:xfrm>
              <a:off x="1548918" y="1380064"/>
              <a:ext cx="354022" cy="393700"/>
            </a:xfrm>
            <a:custGeom>
              <a:avLst/>
              <a:gdLst>
                <a:gd name="T0" fmla="*/ 3910 w 3990"/>
                <a:gd name="T1" fmla="*/ 2717 h 4444"/>
                <a:gd name="T2" fmla="*/ 2933 w 3990"/>
                <a:gd name="T3" fmla="*/ 2599 h 4444"/>
                <a:gd name="T4" fmla="*/ 3490 w 3990"/>
                <a:gd name="T5" fmla="*/ 2090 h 4444"/>
                <a:gd name="T6" fmla="*/ 3380 w 3990"/>
                <a:gd name="T7" fmla="*/ 1586 h 4444"/>
                <a:gd name="T8" fmla="*/ 3984 w 3990"/>
                <a:gd name="T9" fmla="*/ 1450 h 4444"/>
                <a:gd name="T10" fmla="*/ 3990 w 3990"/>
                <a:gd name="T11" fmla="*/ 1234 h 4444"/>
                <a:gd name="T12" fmla="*/ 3588 w 3990"/>
                <a:gd name="T13" fmla="*/ 1134 h 4444"/>
                <a:gd name="T14" fmla="*/ 3378 w 3990"/>
                <a:gd name="T15" fmla="*/ 809 h 4444"/>
                <a:gd name="T16" fmla="*/ 2790 w 3990"/>
                <a:gd name="T17" fmla="*/ 1596 h 4444"/>
                <a:gd name="T18" fmla="*/ 2628 w 3990"/>
                <a:gd name="T19" fmla="*/ 862 h 4444"/>
                <a:gd name="T20" fmla="*/ 2138 w 3990"/>
                <a:gd name="T21" fmla="*/ 704 h 4444"/>
                <a:gd name="T22" fmla="*/ 2323 w 3990"/>
                <a:gd name="T23" fmla="*/ 114 h 4444"/>
                <a:gd name="T24" fmla="*/ 2138 w 3990"/>
                <a:gd name="T25" fmla="*/ 0 h 4444"/>
                <a:gd name="T26" fmla="*/ 1851 w 3990"/>
                <a:gd name="T27" fmla="*/ 298 h 4444"/>
                <a:gd name="T28" fmla="*/ 1464 w 3990"/>
                <a:gd name="T29" fmla="*/ 317 h 4444"/>
                <a:gd name="T30" fmla="*/ 1851 w 3990"/>
                <a:gd name="T31" fmla="*/ 1220 h 4444"/>
                <a:gd name="T32" fmla="*/ 1134 w 3990"/>
                <a:gd name="T33" fmla="*/ 994 h 4444"/>
                <a:gd name="T34" fmla="*/ 753 w 3990"/>
                <a:gd name="T35" fmla="*/ 1338 h 4444"/>
                <a:gd name="T36" fmla="*/ 334 w 3990"/>
                <a:gd name="T37" fmla="*/ 883 h 4444"/>
                <a:gd name="T38" fmla="*/ 144 w 3990"/>
                <a:gd name="T39" fmla="*/ 985 h 4444"/>
                <a:gd name="T40" fmla="*/ 258 w 3990"/>
                <a:gd name="T41" fmla="*/ 1383 h 4444"/>
                <a:gd name="T42" fmla="*/ 80 w 3990"/>
                <a:gd name="T43" fmla="*/ 1727 h 4444"/>
                <a:gd name="T44" fmla="*/ 1057 w 3990"/>
                <a:gd name="T45" fmla="*/ 1845 h 4444"/>
                <a:gd name="T46" fmla="*/ 500 w 3990"/>
                <a:gd name="T47" fmla="*/ 2354 h 4444"/>
                <a:gd name="T48" fmla="*/ 609 w 3990"/>
                <a:gd name="T49" fmla="*/ 2858 h 4444"/>
                <a:gd name="T50" fmla="*/ 6 w 3990"/>
                <a:gd name="T51" fmla="*/ 2994 h 4444"/>
                <a:gd name="T52" fmla="*/ 0 w 3990"/>
                <a:gd name="T53" fmla="*/ 3211 h 4444"/>
                <a:gd name="T54" fmla="*/ 401 w 3990"/>
                <a:gd name="T55" fmla="*/ 3310 h 4444"/>
                <a:gd name="T56" fmla="*/ 612 w 3990"/>
                <a:gd name="T57" fmla="*/ 3636 h 4444"/>
                <a:gd name="T58" fmla="*/ 1199 w 3990"/>
                <a:gd name="T59" fmla="*/ 2849 h 4444"/>
                <a:gd name="T60" fmla="*/ 1361 w 3990"/>
                <a:gd name="T61" fmla="*/ 3582 h 4444"/>
                <a:gd name="T62" fmla="*/ 1851 w 3990"/>
                <a:gd name="T63" fmla="*/ 3740 h 4444"/>
                <a:gd name="T64" fmla="*/ 1667 w 3990"/>
                <a:gd name="T65" fmla="*/ 4330 h 4444"/>
                <a:gd name="T66" fmla="*/ 1851 w 3990"/>
                <a:gd name="T67" fmla="*/ 4444 h 4444"/>
                <a:gd name="T68" fmla="*/ 2138 w 3990"/>
                <a:gd name="T69" fmla="*/ 4146 h 4444"/>
                <a:gd name="T70" fmla="*/ 2526 w 3990"/>
                <a:gd name="T71" fmla="*/ 4127 h 4444"/>
                <a:gd name="T72" fmla="*/ 2138 w 3990"/>
                <a:gd name="T73" fmla="*/ 3224 h 4444"/>
                <a:gd name="T74" fmla="*/ 2856 w 3990"/>
                <a:gd name="T75" fmla="*/ 3451 h 4444"/>
                <a:gd name="T76" fmla="*/ 3237 w 3990"/>
                <a:gd name="T77" fmla="*/ 3106 h 4444"/>
                <a:gd name="T78" fmla="*/ 3655 w 3990"/>
                <a:gd name="T79" fmla="*/ 3561 h 4444"/>
                <a:gd name="T80" fmla="*/ 3846 w 3990"/>
                <a:gd name="T81" fmla="*/ 3459 h 4444"/>
                <a:gd name="T82" fmla="*/ 3732 w 3990"/>
                <a:gd name="T83" fmla="*/ 3061 h 4444"/>
                <a:gd name="T84" fmla="*/ 3075 w 3990"/>
                <a:gd name="T85" fmla="*/ 2222 h 4444"/>
                <a:gd name="T86" fmla="*/ 2282 w 3990"/>
                <a:gd name="T87" fmla="*/ 2222 h 4444"/>
                <a:gd name="T88" fmla="*/ 3075 w 3990"/>
                <a:gd name="T89" fmla="*/ 2222 h 4444"/>
                <a:gd name="T90" fmla="*/ 2482 w 3990"/>
                <a:gd name="T91" fmla="*/ 1774 h 4444"/>
                <a:gd name="T92" fmla="*/ 2138 w 3990"/>
                <a:gd name="T93" fmla="*/ 1577 h 4444"/>
                <a:gd name="T94" fmla="*/ 1455 w 3990"/>
                <a:gd name="T95" fmla="*/ 1286 h 4444"/>
                <a:gd name="T96" fmla="*/ 1851 w 3990"/>
                <a:gd name="T97" fmla="*/ 1973 h 4444"/>
                <a:gd name="T98" fmla="*/ 1455 w 3990"/>
                <a:gd name="T99" fmla="*/ 1286 h 4444"/>
                <a:gd name="T100" fmla="*/ 1365 w 3990"/>
                <a:gd name="T101" fmla="*/ 2024 h 4444"/>
                <a:gd name="T102" fmla="*/ 1365 w 3990"/>
                <a:gd name="T103" fmla="*/ 2421 h 4444"/>
                <a:gd name="T104" fmla="*/ 1455 w 3990"/>
                <a:gd name="T105" fmla="*/ 3158 h 4444"/>
                <a:gd name="T106" fmla="*/ 1851 w 3990"/>
                <a:gd name="T107" fmla="*/ 2471 h 4444"/>
                <a:gd name="T108" fmla="*/ 1455 w 3990"/>
                <a:gd name="T109" fmla="*/ 3158 h 4444"/>
                <a:gd name="T110" fmla="*/ 2138 w 3990"/>
                <a:gd name="T111" fmla="*/ 2867 h 4444"/>
                <a:gd name="T112" fmla="*/ 2482 w 3990"/>
                <a:gd name="T113" fmla="*/ 2670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0" h="4444">
                  <a:moveTo>
                    <a:pt x="3984" y="2994"/>
                  </a:moveTo>
                  <a:lnTo>
                    <a:pt x="3910" y="2717"/>
                  </a:lnTo>
                  <a:lnTo>
                    <a:pt x="3380" y="2858"/>
                  </a:lnTo>
                  <a:lnTo>
                    <a:pt x="2933" y="2599"/>
                  </a:lnTo>
                  <a:lnTo>
                    <a:pt x="3490" y="2354"/>
                  </a:lnTo>
                  <a:lnTo>
                    <a:pt x="3490" y="2090"/>
                  </a:lnTo>
                  <a:lnTo>
                    <a:pt x="2933" y="1845"/>
                  </a:lnTo>
                  <a:lnTo>
                    <a:pt x="3380" y="1586"/>
                  </a:lnTo>
                  <a:lnTo>
                    <a:pt x="3910" y="1727"/>
                  </a:lnTo>
                  <a:lnTo>
                    <a:pt x="3984" y="1450"/>
                  </a:lnTo>
                  <a:lnTo>
                    <a:pt x="3732" y="1383"/>
                  </a:lnTo>
                  <a:lnTo>
                    <a:pt x="3990" y="1234"/>
                  </a:lnTo>
                  <a:lnTo>
                    <a:pt x="3846" y="985"/>
                  </a:lnTo>
                  <a:lnTo>
                    <a:pt x="3588" y="1134"/>
                  </a:lnTo>
                  <a:lnTo>
                    <a:pt x="3655" y="883"/>
                  </a:lnTo>
                  <a:lnTo>
                    <a:pt x="3378" y="809"/>
                  </a:lnTo>
                  <a:lnTo>
                    <a:pt x="3237" y="1338"/>
                  </a:lnTo>
                  <a:lnTo>
                    <a:pt x="2790" y="1596"/>
                  </a:lnTo>
                  <a:lnTo>
                    <a:pt x="2856" y="994"/>
                  </a:lnTo>
                  <a:lnTo>
                    <a:pt x="2628" y="862"/>
                  </a:lnTo>
                  <a:lnTo>
                    <a:pt x="2138" y="1220"/>
                  </a:lnTo>
                  <a:lnTo>
                    <a:pt x="2138" y="704"/>
                  </a:lnTo>
                  <a:lnTo>
                    <a:pt x="2526" y="317"/>
                  </a:lnTo>
                  <a:lnTo>
                    <a:pt x="2323" y="114"/>
                  </a:lnTo>
                  <a:lnTo>
                    <a:pt x="2138" y="298"/>
                  </a:lnTo>
                  <a:lnTo>
                    <a:pt x="2138" y="0"/>
                  </a:lnTo>
                  <a:lnTo>
                    <a:pt x="1851" y="0"/>
                  </a:lnTo>
                  <a:lnTo>
                    <a:pt x="1851" y="298"/>
                  </a:lnTo>
                  <a:lnTo>
                    <a:pt x="1667" y="114"/>
                  </a:lnTo>
                  <a:lnTo>
                    <a:pt x="1464" y="317"/>
                  </a:lnTo>
                  <a:lnTo>
                    <a:pt x="1851" y="704"/>
                  </a:lnTo>
                  <a:lnTo>
                    <a:pt x="1851" y="1220"/>
                  </a:lnTo>
                  <a:lnTo>
                    <a:pt x="1361" y="862"/>
                  </a:lnTo>
                  <a:lnTo>
                    <a:pt x="1134" y="994"/>
                  </a:lnTo>
                  <a:lnTo>
                    <a:pt x="1199" y="1595"/>
                  </a:lnTo>
                  <a:lnTo>
                    <a:pt x="753" y="1338"/>
                  </a:lnTo>
                  <a:lnTo>
                    <a:pt x="612" y="809"/>
                  </a:lnTo>
                  <a:lnTo>
                    <a:pt x="334" y="883"/>
                  </a:lnTo>
                  <a:lnTo>
                    <a:pt x="401" y="1134"/>
                  </a:lnTo>
                  <a:lnTo>
                    <a:pt x="144" y="985"/>
                  </a:lnTo>
                  <a:lnTo>
                    <a:pt x="0" y="1233"/>
                  </a:lnTo>
                  <a:lnTo>
                    <a:pt x="258" y="1383"/>
                  </a:lnTo>
                  <a:lnTo>
                    <a:pt x="6" y="1450"/>
                  </a:lnTo>
                  <a:lnTo>
                    <a:pt x="80" y="1727"/>
                  </a:lnTo>
                  <a:lnTo>
                    <a:pt x="609" y="1586"/>
                  </a:lnTo>
                  <a:lnTo>
                    <a:pt x="1057" y="1845"/>
                  </a:lnTo>
                  <a:lnTo>
                    <a:pt x="500" y="2090"/>
                  </a:lnTo>
                  <a:lnTo>
                    <a:pt x="500" y="2354"/>
                  </a:lnTo>
                  <a:lnTo>
                    <a:pt x="1057" y="2599"/>
                  </a:lnTo>
                  <a:lnTo>
                    <a:pt x="609" y="2858"/>
                  </a:lnTo>
                  <a:lnTo>
                    <a:pt x="80" y="2717"/>
                  </a:lnTo>
                  <a:lnTo>
                    <a:pt x="6" y="2994"/>
                  </a:lnTo>
                  <a:lnTo>
                    <a:pt x="258" y="3061"/>
                  </a:lnTo>
                  <a:lnTo>
                    <a:pt x="0" y="3211"/>
                  </a:lnTo>
                  <a:lnTo>
                    <a:pt x="144" y="3459"/>
                  </a:lnTo>
                  <a:lnTo>
                    <a:pt x="401" y="3310"/>
                  </a:lnTo>
                  <a:lnTo>
                    <a:pt x="334" y="3561"/>
                  </a:lnTo>
                  <a:lnTo>
                    <a:pt x="612" y="3636"/>
                  </a:lnTo>
                  <a:lnTo>
                    <a:pt x="753" y="3106"/>
                  </a:lnTo>
                  <a:lnTo>
                    <a:pt x="1199" y="2849"/>
                  </a:lnTo>
                  <a:lnTo>
                    <a:pt x="1134" y="3451"/>
                  </a:lnTo>
                  <a:lnTo>
                    <a:pt x="1361" y="3582"/>
                  </a:lnTo>
                  <a:lnTo>
                    <a:pt x="1851" y="3224"/>
                  </a:lnTo>
                  <a:lnTo>
                    <a:pt x="1851" y="3740"/>
                  </a:lnTo>
                  <a:lnTo>
                    <a:pt x="1464" y="4127"/>
                  </a:lnTo>
                  <a:lnTo>
                    <a:pt x="1667" y="4330"/>
                  </a:lnTo>
                  <a:lnTo>
                    <a:pt x="1851" y="4146"/>
                  </a:lnTo>
                  <a:lnTo>
                    <a:pt x="1851" y="4444"/>
                  </a:lnTo>
                  <a:lnTo>
                    <a:pt x="2138" y="4444"/>
                  </a:lnTo>
                  <a:lnTo>
                    <a:pt x="2138" y="4146"/>
                  </a:lnTo>
                  <a:lnTo>
                    <a:pt x="2323" y="4330"/>
                  </a:lnTo>
                  <a:lnTo>
                    <a:pt x="2526" y="4127"/>
                  </a:lnTo>
                  <a:lnTo>
                    <a:pt x="2138" y="3740"/>
                  </a:lnTo>
                  <a:lnTo>
                    <a:pt x="2138" y="3224"/>
                  </a:lnTo>
                  <a:lnTo>
                    <a:pt x="2628" y="3582"/>
                  </a:lnTo>
                  <a:lnTo>
                    <a:pt x="2856" y="3451"/>
                  </a:lnTo>
                  <a:lnTo>
                    <a:pt x="2790" y="2849"/>
                  </a:lnTo>
                  <a:lnTo>
                    <a:pt x="3237" y="3106"/>
                  </a:lnTo>
                  <a:lnTo>
                    <a:pt x="3378" y="3636"/>
                  </a:lnTo>
                  <a:lnTo>
                    <a:pt x="3655" y="3561"/>
                  </a:lnTo>
                  <a:lnTo>
                    <a:pt x="3588" y="3310"/>
                  </a:lnTo>
                  <a:lnTo>
                    <a:pt x="3846" y="3459"/>
                  </a:lnTo>
                  <a:lnTo>
                    <a:pt x="3990" y="3211"/>
                  </a:lnTo>
                  <a:lnTo>
                    <a:pt x="3732" y="3061"/>
                  </a:lnTo>
                  <a:lnTo>
                    <a:pt x="3984" y="2994"/>
                  </a:lnTo>
                  <a:close/>
                  <a:moveTo>
                    <a:pt x="3075" y="2222"/>
                  </a:moveTo>
                  <a:lnTo>
                    <a:pt x="2625" y="2421"/>
                  </a:lnTo>
                  <a:lnTo>
                    <a:pt x="2282" y="2222"/>
                  </a:lnTo>
                  <a:lnTo>
                    <a:pt x="2625" y="2024"/>
                  </a:lnTo>
                  <a:lnTo>
                    <a:pt x="3075" y="2222"/>
                  </a:lnTo>
                  <a:close/>
                  <a:moveTo>
                    <a:pt x="2535" y="1286"/>
                  </a:moveTo>
                  <a:lnTo>
                    <a:pt x="2482" y="1774"/>
                  </a:lnTo>
                  <a:lnTo>
                    <a:pt x="2138" y="1973"/>
                  </a:lnTo>
                  <a:lnTo>
                    <a:pt x="2138" y="1577"/>
                  </a:lnTo>
                  <a:lnTo>
                    <a:pt x="2535" y="1286"/>
                  </a:lnTo>
                  <a:close/>
                  <a:moveTo>
                    <a:pt x="1455" y="1286"/>
                  </a:moveTo>
                  <a:lnTo>
                    <a:pt x="1851" y="1577"/>
                  </a:lnTo>
                  <a:lnTo>
                    <a:pt x="1851" y="1973"/>
                  </a:lnTo>
                  <a:lnTo>
                    <a:pt x="1508" y="1774"/>
                  </a:lnTo>
                  <a:lnTo>
                    <a:pt x="1455" y="1286"/>
                  </a:lnTo>
                  <a:close/>
                  <a:moveTo>
                    <a:pt x="914" y="2222"/>
                  </a:moveTo>
                  <a:lnTo>
                    <a:pt x="1365" y="2024"/>
                  </a:lnTo>
                  <a:lnTo>
                    <a:pt x="1708" y="2222"/>
                  </a:lnTo>
                  <a:lnTo>
                    <a:pt x="1365" y="2421"/>
                  </a:lnTo>
                  <a:lnTo>
                    <a:pt x="914" y="2222"/>
                  </a:lnTo>
                  <a:close/>
                  <a:moveTo>
                    <a:pt x="1455" y="3158"/>
                  </a:moveTo>
                  <a:lnTo>
                    <a:pt x="1508" y="2670"/>
                  </a:lnTo>
                  <a:lnTo>
                    <a:pt x="1851" y="2471"/>
                  </a:lnTo>
                  <a:lnTo>
                    <a:pt x="1851" y="2867"/>
                  </a:lnTo>
                  <a:lnTo>
                    <a:pt x="1455" y="3158"/>
                  </a:lnTo>
                  <a:close/>
                  <a:moveTo>
                    <a:pt x="2535" y="3158"/>
                  </a:moveTo>
                  <a:lnTo>
                    <a:pt x="2138" y="2867"/>
                  </a:lnTo>
                  <a:lnTo>
                    <a:pt x="2138" y="2471"/>
                  </a:lnTo>
                  <a:lnTo>
                    <a:pt x="2482" y="2670"/>
                  </a:lnTo>
                  <a:lnTo>
                    <a:pt x="2535" y="3158"/>
                  </a:lnTo>
                  <a:close/>
                </a:path>
              </a:pathLst>
            </a:cu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汉仪全唐诗简" panose="00020600040101010101" pitchFamily="18" charset="-122"/>
              </a:endParaRPr>
            </a:p>
          </p:txBody>
        </p:sp>
      </p:gr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pic>
        <p:nvPicPr>
          <p:cNvPr id="5" name="图片 4" descr="d4f7ef007bc53198687a8e4ea097276a"/>
          <p:cNvPicPr>
            <a:picLocks noChangeAspect="1"/>
          </p:cNvPicPr>
          <p:nvPr/>
        </p:nvPicPr>
        <p:blipFill>
          <a:blip r:embed="rId4"/>
          <a:stretch>
            <a:fillRect/>
          </a:stretch>
        </p:blipFill>
        <p:spPr>
          <a:xfrm>
            <a:off x="1711325" y="593090"/>
            <a:ext cx="8909685" cy="4930140"/>
          </a:xfrm>
          <a:prstGeom prst="rect">
            <a:avLst/>
          </a:prstGeom>
        </p:spPr>
      </p:pic>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250825" y="620395"/>
            <a:ext cx="10124440" cy="4769485"/>
          </a:xfrm>
          <a:prstGeom prst="rect">
            <a:avLst/>
          </a:prstGeom>
          <a:noFill/>
        </p:spPr>
        <p:txBody>
          <a:bodyPr wrap="square" rtlCol="0">
            <a:spAutoFit/>
          </a:bodyPr>
          <a:lstStyle/>
          <a:p>
            <a:pPr algn="ctr"/>
            <a:r>
              <a:rPr lang="en-US" altLang="zh-CN" sz="3200" dirty="0">
                <a:solidFill>
                  <a:srgbClr val="3164BE"/>
                </a:solidFill>
                <a:latin typeface="汉仪长宋简" panose="02010600000101010101" charset="-122"/>
                <a:ea typeface="汉仪长宋简" panose="02010600000101010101" charset="-122"/>
              </a:rPr>
              <a:t>Birthday boy Su Yiming wins China's first gold of Winter Olympics</a:t>
            </a:r>
            <a:endParaRPr lang="en-US" altLang="zh-CN" sz="3200" dirty="0">
              <a:solidFill>
                <a:srgbClr val="3164BE"/>
              </a:solidFill>
              <a:latin typeface="汉仪长宋简" panose="02010600000101010101" charset="-122"/>
              <a:ea typeface="汉仪长宋简" panose="02010600000101010101" charset="-122"/>
            </a:endParaRPr>
          </a:p>
          <a:p>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February 18, 2026 will forever </a:t>
            </a:r>
            <a:r>
              <a:rPr lang="en-US" altLang="zh-CN" sz="3000" dirty="0">
                <a:solidFill>
                  <a:srgbClr val="C00000"/>
                </a:solidFill>
                <a:latin typeface="Times New Roman" panose="02020603050405020304" charset="0"/>
                <a:ea typeface="汉仪长宋简" panose="02010600000101010101" charset="-122"/>
                <a:cs typeface="Times New Roman" panose="02020603050405020304" charset="0"/>
              </a:rPr>
              <a:t>be etched in</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the memory of Chinese snowboarder Su Yiming. On the day he turned 22, Su </a:t>
            </a:r>
            <a:r>
              <a:rPr lang="en-US" altLang="zh-CN" sz="3000" dirty="0">
                <a:solidFill>
                  <a:srgbClr val="C00000"/>
                </a:solidFill>
                <a:latin typeface="Times New Roman" panose="02020603050405020304" charset="0"/>
                <a:ea typeface="汉仪长宋简" panose="02010600000101010101" charset="-122"/>
                <a:cs typeface="Times New Roman" panose="02020603050405020304" charset="0"/>
              </a:rPr>
              <a:t>delivered a masterful performance</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in the men’s snowboard slopestyle final at the Milano-Cortina Winter Olympics, </a:t>
            </a:r>
            <a:r>
              <a:rPr lang="en-US" altLang="zh-CN" sz="3000" dirty="0">
                <a:solidFill>
                  <a:srgbClr val="C00000"/>
                </a:solidFill>
                <a:latin typeface="Times New Roman" panose="02020603050405020304" charset="0"/>
                <a:ea typeface="汉仪长宋简" panose="02010600000101010101" charset="-122"/>
                <a:cs typeface="Times New Roman" panose="02020603050405020304" charset="0"/>
              </a:rPr>
              <a:t>capturing the gold medal</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with a </a:t>
            </a:r>
            <a:r>
              <a:rPr lang="en-US" altLang="zh-CN" sz="3000" b="1" dirty="0">
                <a:solidFill>
                  <a:srgbClr val="C00000"/>
                </a:solidFill>
                <a:latin typeface="Times New Roman" panose="02020603050405020304" charset="0"/>
                <a:ea typeface="汉仪长宋简" panose="02010600000101010101" charset="-122"/>
                <a:cs typeface="Times New Roman" panose="02020603050405020304" charset="0"/>
              </a:rPr>
              <a:t>stunning</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first run score of 82.41 points. This victory not only marked his personal redemption (</a:t>
            </a:r>
            <a:r>
              <a:rPr lang="zh-CN" altLang="en-US" sz="3000" dirty="0">
                <a:solidFill>
                  <a:schemeClr val="tx1"/>
                </a:solidFill>
                <a:latin typeface="Times New Roman" panose="02020603050405020304" charset="0"/>
                <a:ea typeface="汉仪长宋简" panose="02010600000101010101" charset="-122"/>
                <a:cs typeface="Times New Roman" panose="02020603050405020304" charset="0"/>
              </a:rPr>
              <a:t>救赎</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but also </a:t>
            </a:r>
            <a:r>
              <a:rPr lang="en-US" altLang="zh-CN" sz="3000" dirty="0">
                <a:solidFill>
                  <a:srgbClr val="C00000"/>
                </a:solidFill>
                <a:latin typeface="Times New Roman" panose="02020603050405020304" charset="0"/>
                <a:ea typeface="汉仪长宋简" panose="02010600000101010101" charset="-122"/>
                <a:cs typeface="Times New Roman" panose="02020603050405020304" charset="0"/>
              </a:rPr>
              <a:t>secured the first gold medal </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for the </a:t>
            </a:r>
            <a:r>
              <a:rPr lang="en-US" altLang="zh-CN" sz="3000" dirty="0">
                <a:solidFill>
                  <a:srgbClr val="C00000"/>
                </a:solidFill>
                <a:latin typeface="Times New Roman" panose="02020603050405020304" charset="0"/>
                <a:ea typeface="汉仪长宋简" panose="02010600000101010101" charset="-122"/>
                <a:cs typeface="Times New Roman" panose="02020603050405020304" charset="0"/>
              </a:rPr>
              <a:t>Chinese delegation</a:t>
            </a:r>
            <a:r>
              <a:rPr lang="en-US" altLang="zh-CN" sz="3000" dirty="0">
                <a:solidFill>
                  <a:schemeClr val="tx1"/>
                </a:solidFill>
                <a:latin typeface="Times New Roman" panose="02020603050405020304" charset="0"/>
                <a:ea typeface="汉仪长宋简" panose="02010600000101010101" charset="-122"/>
                <a:cs typeface="Times New Roman" panose="02020603050405020304" charset="0"/>
              </a:rPr>
              <a:t> at these Games.</a:t>
            </a:r>
            <a:endParaRPr lang="en-US" altLang="zh-CN" sz="3000" dirty="0">
              <a:solidFill>
                <a:schemeClr val="tx1"/>
              </a:solidFill>
              <a:latin typeface="Times New Roman" panose="02020603050405020304" charset="0"/>
              <a:ea typeface="汉仪长宋简" panose="02010600000101010101" charset="-122"/>
              <a:cs typeface="Times New Roman" panose="02020603050405020304" charset="0"/>
            </a:endParaRPr>
          </a:p>
        </p:txBody>
      </p:sp>
      <p:grpSp>
        <p:nvGrpSpPr>
          <p:cNvPr id="10" name="组合 9"/>
          <p:cNvGrpSpPr/>
          <p:nvPr>
            <p:custDataLst>
              <p:tags r:id="rId4"/>
            </p:custDataLst>
          </p:nvPr>
        </p:nvGrpSpPr>
        <p:grpSpPr>
          <a:xfrm>
            <a:off x="9890125" y="0"/>
            <a:ext cx="2301875" cy="1823720"/>
            <a:chOff x="3644900" y="1562491"/>
            <a:chExt cx="5334000" cy="4177909"/>
          </a:xfrm>
        </p:grpSpPr>
        <p:sp>
          <p:nvSpPr>
            <p:cNvPr id="7" name="椭圆 6"/>
            <p:cNvSpPr/>
            <p:nvPr>
              <p:custDataLst>
                <p:tags r:id="rId5"/>
              </p:custDataLst>
            </p:nvPr>
          </p:nvSpPr>
          <p:spPr>
            <a:xfrm rot="19218968">
              <a:off x="3944420" y="2800789"/>
              <a:ext cx="4986613" cy="1803400"/>
            </a:xfrm>
            <a:prstGeom prst="ellipse">
              <a:avLst/>
            </a:pr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34" name="图片 33"/>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l="43314" r="17930" b="31581"/>
            <a:stretch>
              <a:fillRect/>
            </a:stretch>
          </p:blipFill>
          <p:spPr>
            <a:xfrm>
              <a:off x="3644900" y="1562491"/>
              <a:ext cx="5334000" cy="4177909"/>
            </a:xfrm>
            <a:custGeom>
              <a:avLst/>
              <a:gdLst>
                <a:gd name="connsiteX0" fmla="*/ 1207568 w 3975100"/>
                <a:gd name="connsiteY0" fmla="*/ 0 h 3113537"/>
                <a:gd name="connsiteX1" fmla="*/ 3238426 w 3975100"/>
                <a:gd name="connsiteY1" fmla="*/ 0 h 3113537"/>
                <a:gd name="connsiteX2" fmla="*/ 3873500 w 3975100"/>
                <a:gd name="connsiteY2" fmla="*/ 713237 h 3113537"/>
                <a:gd name="connsiteX3" fmla="*/ 3975100 w 3975100"/>
                <a:gd name="connsiteY3" fmla="*/ 1767337 h 3113537"/>
                <a:gd name="connsiteX4" fmla="*/ 3975100 w 3975100"/>
                <a:gd name="connsiteY4" fmla="*/ 2110237 h 3113537"/>
                <a:gd name="connsiteX5" fmla="*/ 3848100 w 3975100"/>
                <a:gd name="connsiteY5" fmla="*/ 2465837 h 3113537"/>
                <a:gd name="connsiteX6" fmla="*/ 3695700 w 3975100"/>
                <a:gd name="connsiteY6" fmla="*/ 2681737 h 3113537"/>
                <a:gd name="connsiteX7" fmla="*/ 3238500 w 3975100"/>
                <a:gd name="connsiteY7" fmla="*/ 2884937 h 3113537"/>
                <a:gd name="connsiteX8" fmla="*/ 2628900 w 3975100"/>
                <a:gd name="connsiteY8" fmla="*/ 3011937 h 3113537"/>
                <a:gd name="connsiteX9" fmla="*/ 1790700 w 3975100"/>
                <a:gd name="connsiteY9" fmla="*/ 3113537 h 3113537"/>
                <a:gd name="connsiteX10" fmla="*/ 444500 w 3975100"/>
                <a:gd name="connsiteY10" fmla="*/ 2262637 h 3113537"/>
                <a:gd name="connsiteX11" fmla="*/ 0 w 3975100"/>
                <a:gd name="connsiteY11" fmla="*/ 459237 h 3113537"/>
                <a:gd name="connsiteX12" fmla="*/ 482600 w 3975100"/>
                <a:gd name="connsiteY12" fmla="*/ 179837 h 311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5100" h="3113537">
                  <a:moveTo>
                    <a:pt x="1207568" y="0"/>
                  </a:moveTo>
                  <a:lnTo>
                    <a:pt x="3238426" y="0"/>
                  </a:lnTo>
                  <a:lnTo>
                    <a:pt x="3873500" y="713237"/>
                  </a:lnTo>
                  <a:lnTo>
                    <a:pt x="3975100" y="1767337"/>
                  </a:lnTo>
                  <a:lnTo>
                    <a:pt x="3975100" y="2110237"/>
                  </a:lnTo>
                  <a:lnTo>
                    <a:pt x="3848100" y="2465837"/>
                  </a:lnTo>
                  <a:lnTo>
                    <a:pt x="3695700" y="2681737"/>
                  </a:lnTo>
                  <a:lnTo>
                    <a:pt x="3238500" y="2884937"/>
                  </a:lnTo>
                  <a:lnTo>
                    <a:pt x="2628900" y="3011937"/>
                  </a:lnTo>
                  <a:lnTo>
                    <a:pt x="1790700" y="3113537"/>
                  </a:lnTo>
                  <a:lnTo>
                    <a:pt x="444500" y="2262637"/>
                  </a:lnTo>
                  <a:lnTo>
                    <a:pt x="0" y="459237"/>
                  </a:lnTo>
                  <a:lnTo>
                    <a:pt x="482600" y="179837"/>
                  </a:lnTo>
                  <a:close/>
                </a:path>
              </a:pathLst>
            </a:custGeom>
          </p:spPr>
        </p:pic>
      </p:grpSp>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2" name="文本框 21"/>
          <p:cNvSpPr txBox="1"/>
          <p:nvPr/>
        </p:nvSpPr>
        <p:spPr>
          <a:xfrm>
            <a:off x="250825" y="620395"/>
            <a:ext cx="10124440" cy="5569585"/>
          </a:xfrm>
          <a:prstGeom prst="rect">
            <a:avLst/>
          </a:prstGeom>
          <a:noFill/>
        </p:spPr>
        <p:txBody>
          <a:bodyPr wrap="square" rtlCol="0">
            <a:spAutoFit/>
          </a:bodyPr>
          <a:lstStyle/>
          <a:p>
            <a:pPr algn="ctr"/>
            <a:r>
              <a:rPr lang="en-US" altLang="zh-CN" sz="3200" dirty="0">
                <a:solidFill>
                  <a:srgbClr val="3164BE"/>
                </a:solidFill>
                <a:latin typeface="汉仪长宋简" panose="02010600000101010101" charset="-122"/>
                <a:ea typeface="汉仪长宋简" panose="02010600000101010101" charset="-122"/>
              </a:rPr>
              <a:t>Birthday boy Su Yiming wins China's first gold of Winter Olympics</a:t>
            </a:r>
            <a:endParaRPr lang="en-US" altLang="zh-CN" sz="3200" dirty="0">
              <a:solidFill>
                <a:srgbClr val="3164BE"/>
              </a:solidFill>
              <a:latin typeface="汉仪长宋简" panose="02010600000101010101" charset="-122"/>
              <a:ea typeface="汉仪长宋简" panose="02010600000101010101" charset="-122"/>
            </a:endParaRPr>
          </a:p>
          <a:p>
            <a:r>
              <a:rPr lang="en-US" altLang="zh-CN" sz="3200" dirty="0">
                <a:solidFill>
                  <a:schemeClr val="tx1"/>
                </a:solidFill>
                <a:latin typeface="Times New Roman" panose="02020603050405020304" charset="0"/>
                <a:ea typeface="汉仪长宋简" panose="02010600000101010101" charset="-122"/>
                <a:cs typeface="Times New Roman" panose="02020603050405020304" charset="0"/>
              </a:rPr>
              <a:t>The FIS President, Johannes Schenk, personally congratulated Su, calling him a </a:t>
            </a:r>
            <a:r>
              <a:rPr lang="en-US" altLang="zh-CN" sz="3200" b="1" dirty="0">
                <a:solidFill>
                  <a:srgbClr val="C00000"/>
                </a:solidFill>
                <a:latin typeface="Times New Roman" panose="02020603050405020304" charset="0"/>
                <a:ea typeface="汉仪长宋简" panose="02010600000101010101" charset="-122"/>
                <a:cs typeface="Times New Roman" panose="02020603050405020304" charset="0"/>
              </a:rPr>
              <a:t>“phenomenal athlete”</a:t>
            </a:r>
            <a:r>
              <a:rPr lang="en-US" altLang="zh-CN" sz="3200" dirty="0">
                <a:solidFill>
                  <a:schemeClr val="tx1"/>
                </a:solidFill>
                <a:latin typeface="Times New Roman" panose="02020603050405020304" charset="0"/>
                <a:ea typeface="汉仪长宋简" panose="02010600000101010101" charset="-122"/>
                <a:cs typeface="Times New Roman" panose="02020603050405020304" charset="0"/>
              </a:rPr>
              <a:t>. The organization celebrated the win as a milestone for Chinese skiing development.</a:t>
            </a:r>
            <a:endParaRPr lang="en-US" altLang="zh-CN" sz="3200" dirty="0">
              <a:solidFill>
                <a:schemeClr val="tx1"/>
              </a:solidFill>
              <a:latin typeface="Times New Roman" panose="02020603050405020304" charset="0"/>
              <a:ea typeface="汉仪长宋简" panose="02010600000101010101" charset="-122"/>
              <a:cs typeface="Times New Roman" panose="02020603050405020304" charset="0"/>
            </a:endParaRPr>
          </a:p>
          <a:p>
            <a:r>
              <a:rPr lang="zh-CN" altLang="en-US" sz="2800" dirty="0">
                <a:solidFill>
                  <a:schemeClr val="tx1"/>
                </a:solidFill>
                <a:latin typeface="Times New Roman" panose="02020603050405020304" charset="0"/>
                <a:ea typeface="汉仪长宋简" panose="02010600000101010101" charset="-122"/>
                <a:cs typeface="Times New Roman" panose="02020603050405020304" charset="0"/>
              </a:rPr>
              <a:t>国际雪联主席约翰</a:t>
            </a:r>
            <a:r>
              <a:rPr lang="en-US" altLang="zh-CN" sz="2800" dirty="0">
                <a:solidFill>
                  <a:schemeClr val="tx1"/>
                </a:solidFill>
                <a:latin typeface="Times New Roman" panose="02020603050405020304" charset="0"/>
                <a:ea typeface="汉仪长宋简" panose="02010600000101010101" charset="-122"/>
                <a:cs typeface="Times New Roman" panose="02020603050405020304" charset="0"/>
              </a:rPr>
              <a:t>·</a:t>
            </a:r>
            <a:r>
              <a:rPr lang="zh-CN" altLang="en-US" sz="2800" dirty="0">
                <a:solidFill>
                  <a:schemeClr val="tx1"/>
                </a:solidFill>
                <a:latin typeface="Times New Roman" panose="02020603050405020304" charset="0"/>
                <a:ea typeface="汉仪长宋简" panose="02010600000101010101" charset="-122"/>
                <a:cs typeface="Times New Roman" panose="02020603050405020304" charset="0"/>
              </a:rPr>
              <a:t>埃利亚施亲自祝贺苏，称他为</a:t>
            </a:r>
            <a:r>
              <a:rPr lang="en-US" altLang="zh-CN" sz="2800" dirty="0">
                <a:solidFill>
                  <a:schemeClr val="tx1"/>
                </a:solidFill>
                <a:latin typeface="Times New Roman" panose="02020603050405020304" charset="0"/>
                <a:ea typeface="汉仪长宋简" panose="02010600000101010101" charset="-122"/>
                <a:cs typeface="Times New Roman" panose="02020603050405020304" charset="0"/>
              </a:rPr>
              <a:t>“</a:t>
            </a:r>
            <a:r>
              <a:rPr lang="zh-CN" altLang="en-US" sz="2800" dirty="0">
                <a:solidFill>
                  <a:schemeClr val="tx1"/>
                </a:solidFill>
                <a:latin typeface="Times New Roman" panose="02020603050405020304" charset="0"/>
                <a:ea typeface="汉仪长宋简" panose="02010600000101010101" charset="-122"/>
                <a:cs typeface="Times New Roman" panose="02020603050405020304" charset="0"/>
              </a:rPr>
              <a:t>非凡的运动员</a:t>
            </a:r>
            <a:r>
              <a:rPr lang="en-US" altLang="zh-CN" sz="2800" dirty="0">
                <a:solidFill>
                  <a:schemeClr val="tx1"/>
                </a:solidFill>
                <a:latin typeface="Times New Roman" panose="02020603050405020304" charset="0"/>
                <a:ea typeface="汉仪长宋简" panose="02010600000101010101" charset="-122"/>
                <a:cs typeface="Times New Roman" panose="02020603050405020304" charset="0"/>
              </a:rPr>
              <a:t>”</a:t>
            </a:r>
            <a:r>
              <a:rPr lang="zh-CN" altLang="en-US" sz="2800" dirty="0">
                <a:solidFill>
                  <a:schemeClr val="tx1"/>
                </a:solidFill>
                <a:latin typeface="Times New Roman" panose="02020603050405020304" charset="0"/>
                <a:ea typeface="汉仪长宋简" panose="02010600000101010101" charset="-122"/>
                <a:cs typeface="Times New Roman" panose="02020603050405020304" charset="0"/>
              </a:rPr>
              <a:t>。该组织将这场胜利视为中国滑雪发展的一个里程碑。</a:t>
            </a:r>
            <a:endParaRPr lang="zh-CN" altLang="en-US" sz="2800" dirty="0">
              <a:solidFill>
                <a:schemeClr val="tx1"/>
              </a:solidFill>
              <a:latin typeface="Times New Roman" panose="02020603050405020304" charset="0"/>
              <a:ea typeface="汉仪长宋简" panose="02010600000101010101" charset="-122"/>
              <a:cs typeface="Times New Roman" panose="02020603050405020304" charset="0"/>
            </a:endParaRPr>
          </a:p>
          <a:p>
            <a:r>
              <a:rPr lang="zh-CN" altLang="en-US" sz="2800" i="1" dirty="0">
                <a:solidFill>
                  <a:schemeClr val="tx1"/>
                </a:solidFill>
                <a:latin typeface="Times New Roman" panose="02020603050405020304" charset="0"/>
                <a:ea typeface="汉仪长宋简" panose="02010600000101010101" charset="-122"/>
                <a:cs typeface="Times New Roman" panose="02020603050405020304" charset="0"/>
              </a:rPr>
              <a:t>非凡的，杰出的</a:t>
            </a:r>
            <a:endParaRPr lang="zh-CN" altLang="en-US" sz="2800" i="1" dirty="0">
              <a:solidFill>
                <a:schemeClr val="tx1"/>
              </a:solidFill>
              <a:latin typeface="Times New Roman" panose="02020603050405020304" charset="0"/>
              <a:ea typeface="汉仪长宋简" panose="02010600000101010101" charset="-122"/>
              <a:cs typeface="Times New Roman" panose="02020603050405020304" charset="0"/>
            </a:endParaRPr>
          </a:p>
          <a:p>
            <a:r>
              <a:rPr lang="en-US" altLang="zh-CN" sz="2800" i="1" dirty="0">
                <a:solidFill>
                  <a:schemeClr val="tx1"/>
                </a:solidFill>
                <a:latin typeface="Times New Roman" panose="02020603050405020304" charset="0"/>
                <a:ea typeface="汉仪长宋简" panose="02010600000101010101" charset="-122"/>
                <a:cs typeface="Times New Roman" panose="02020603050405020304" charset="0"/>
              </a:rPr>
              <a:t>Her rise to fame was quite phenomenal - in less than two years she was a household name.</a:t>
            </a:r>
            <a:r>
              <a:rPr lang="zh-CN" altLang="en-US" sz="2400" i="1" dirty="0">
                <a:solidFill>
                  <a:schemeClr val="tx1"/>
                </a:solidFill>
                <a:latin typeface="Times New Roman" panose="02020603050405020304" charset="0"/>
                <a:ea typeface="汉仪长宋简" panose="02010600000101010101" charset="-122"/>
                <a:cs typeface="Times New Roman" panose="02020603050405020304" charset="0"/>
              </a:rPr>
              <a:t>她的成名真是奇迹</a:t>
            </a:r>
            <a:r>
              <a:rPr lang="en-US" altLang="zh-CN" sz="2400" i="1" dirty="0">
                <a:solidFill>
                  <a:schemeClr val="tx1"/>
                </a:solidFill>
                <a:latin typeface="Times New Roman" panose="02020603050405020304" charset="0"/>
                <a:ea typeface="汉仪长宋简" panose="02010600000101010101" charset="-122"/>
                <a:cs typeface="Times New Roman" panose="02020603050405020304" charset="0"/>
              </a:rPr>
              <a:t>——</a:t>
            </a:r>
            <a:r>
              <a:rPr lang="zh-CN" altLang="en-US" sz="2400" i="1" dirty="0">
                <a:solidFill>
                  <a:schemeClr val="tx1"/>
                </a:solidFill>
                <a:latin typeface="Times New Roman" panose="02020603050405020304" charset="0"/>
                <a:ea typeface="汉仪长宋简" panose="02010600000101010101" charset="-122"/>
                <a:cs typeface="Times New Roman" panose="02020603050405020304" charset="0"/>
              </a:rPr>
              <a:t>不到两年的时间，她的大名已家喻户晓了。</a:t>
            </a:r>
            <a:endParaRPr lang="zh-CN" altLang="en-US" sz="2400" i="1" dirty="0">
              <a:solidFill>
                <a:schemeClr val="tx1"/>
              </a:solidFill>
              <a:latin typeface="Times New Roman" panose="02020603050405020304" charset="0"/>
              <a:ea typeface="汉仪长宋简" panose="02010600000101010101" charset="-122"/>
              <a:cs typeface="Times New Roman" panose="02020603050405020304" charset="0"/>
            </a:endParaRPr>
          </a:p>
        </p:txBody>
      </p:sp>
      <p:grpSp>
        <p:nvGrpSpPr>
          <p:cNvPr id="10" name="组合 9"/>
          <p:cNvGrpSpPr/>
          <p:nvPr>
            <p:custDataLst>
              <p:tags r:id="rId4"/>
            </p:custDataLst>
          </p:nvPr>
        </p:nvGrpSpPr>
        <p:grpSpPr>
          <a:xfrm>
            <a:off x="9890125" y="0"/>
            <a:ext cx="2301875" cy="1823720"/>
            <a:chOff x="3644900" y="1562491"/>
            <a:chExt cx="5334000" cy="4177909"/>
          </a:xfrm>
        </p:grpSpPr>
        <p:sp>
          <p:nvSpPr>
            <p:cNvPr id="7" name="椭圆 6"/>
            <p:cNvSpPr/>
            <p:nvPr>
              <p:custDataLst>
                <p:tags r:id="rId5"/>
              </p:custDataLst>
            </p:nvPr>
          </p:nvSpPr>
          <p:spPr>
            <a:xfrm rot="19218968">
              <a:off x="3944420" y="2800789"/>
              <a:ext cx="4986613" cy="1803400"/>
            </a:xfrm>
            <a:prstGeom prst="ellipse">
              <a:avLst/>
            </a:prstGeom>
            <a:solidFill>
              <a:srgbClr val="FFA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34" name="图片 33"/>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rcRect l="43314" r="17930" b="31581"/>
            <a:stretch>
              <a:fillRect/>
            </a:stretch>
          </p:blipFill>
          <p:spPr>
            <a:xfrm>
              <a:off x="3644900" y="1562491"/>
              <a:ext cx="5334000" cy="4177909"/>
            </a:xfrm>
            <a:custGeom>
              <a:avLst/>
              <a:gdLst>
                <a:gd name="connsiteX0" fmla="*/ 1207568 w 3975100"/>
                <a:gd name="connsiteY0" fmla="*/ 0 h 3113537"/>
                <a:gd name="connsiteX1" fmla="*/ 3238426 w 3975100"/>
                <a:gd name="connsiteY1" fmla="*/ 0 h 3113537"/>
                <a:gd name="connsiteX2" fmla="*/ 3873500 w 3975100"/>
                <a:gd name="connsiteY2" fmla="*/ 713237 h 3113537"/>
                <a:gd name="connsiteX3" fmla="*/ 3975100 w 3975100"/>
                <a:gd name="connsiteY3" fmla="*/ 1767337 h 3113537"/>
                <a:gd name="connsiteX4" fmla="*/ 3975100 w 3975100"/>
                <a:gd name="connsiteY4" fmla="*/ 2110237 h 3113537"/>
                <a:gd name="connsiteX5" fmla="*/ 3848100 w 3975100"/>
                <a:gd name="connsiteY5" fmla="*/ 2465837 h 3113537"/>
                <a:gd name="connsiteX6" fmla="*/ 3695700 w 3975100"/>
                <a:gd name="connsiteY6" fmla="*/ 2681737 h 3113537"/>
                <a:gd name="connsiteX7" fmla="*/ 3238500 w 3975100"/>
                <a:gd name="connsiteY7" fmla="*/ 2884937 h 3113537"/>
                <a:gd name="connsiteX8" fmla="*/ 2628900 w 3975100"/>
                <a:gd name="connsiteY8" fmla="*/ 3011937 h 3113537"/>
                <a:gd name="connsiteX9" fmla="*/ 1790700 w 3975100"/>
                <a:gd name="connsiteY9" fmla="*/ 3113537 h 3113537"/>
                <a:gd name="connsiteX10" fmla="*/ 444500 w 3975100"/>
                <a:gd name="connsiteY10" fmla="*/ 2262637 h 3113537"/>
                <a:gd name="connsiteX11" fmla="*/ 0 w 3975100"/>
                <a:gd name="connsiteY11" fmla="*/ 459237 h 3113537"/>
                <a:gd name="connsiteX12" fmla="*/ 482600 w 3975100"/>
                <a:gd name="connsiteY12" fmla="*/ 179837 h 311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5100" h="3113537">
                  <a:moveTo>
                    <a:pt x="1207568" y="0"/>
                  </a:moveTo>
                  <a:lnTo>
                    <a:pt x="3238426" y="0"/>
                  </a:lnTo>
                  <a:lnTo>
                    <a:pt x="3873500" y="713237"/>
                  </a:lnTo>
                  <a:lnTo>
                    <a:pt x="3975100" y="1767337"/>
                  </a:lnTo>
                  <a:lnTo>
                    <a:pt x="3975100" y="2110237"/>
                  </a:lnTo>
                  <a:lnTo>
                    <a:pt x="3848100" y="2465837"/>
                  </a:lnTo>
                  <a:lnTo>
                    <a:pt x="3695700" y="2681737"/>
                  </a:lnTo>
                  <a:lnTo>
                    <a:pt x="3238500" y="2884937"/>
                  </a:lnTo>
                  <a:lnTo>
                    <a:pt x="2628900" y="3011937"/>
                  </a:lnTo>
                  <a:lnTo>
                    <a:pt x="1790700" y="3113537"/>
                  </a:lnTo>
                  <a:lnTo>
                    <a:pt x="444500" y="2262637"/>
                  </a:lnTo>
                  <a:lnTo>
                    <a:pt x="0" y="459237"/>
                  </a:lnTo>
                  <a:lnTo>
                    <a:pt x="482600" y="179837"/>
                  </a:lnTo>
                  <a:close/>
                </a:path>
              </a:pathLst>
            </a:custGeom>
          </p:spPr>
        </p:pic>
      </p:grpSp>
    </p:spTree>
    <p:custDataLst>
      <p:tags r:id="rId8"/>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4150859" y="1547193"/>
            <a:ext cx="8041141" cy="5310807"/>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rcRect l="2958" t="6593" r="60542" b="23490"/>
          <a:stretch>
            <a:fillRect/>
          </a:stretch>
        </p:blipFill>
        <p:spPr>
          <a:xfrm flipH="1">
            <a:off x="152400" y="2963333"/>
            <a:ext cx="3107266" cy="4064000"/>
          </a:xfrm>
          <a:custGeom>
            <a:avLst/>
            <a:gdLst>
              <a:gd name="connsiteX0" fmla="*/ 517888 w 3107266"/>
              <a:gd name="connsiteY0" fmla="*/ 0 h 4064000"/>
              <a:gd name="connsiteX1" fmla="*/ 2589378 w 3107266"/>
              <a:gd name="connsiteY1" fmla="*/ 0 h 4064000"/>
              <a:gd name="connsiteX2" fmla="*/ 3107266 w 3107266"/>
              <a:gd name="connsiteY2" fmla="*/ 517888 h 4064000"/>
              <a:gd name="connsiteX3" fmla="*/ 3107266 w 3107266"/>
              <a:gd name="connsiteY3" fmla="*/ 3546112 h 4064000"/>
              <a:gd name="connsiteX4" fmla="*/ 2589378 w 3107266"/>
              <a:gd name="connsiteY4" fmla="*/ 4064000 h 4064000"/>
              <a:gd name="connsiteX5" fmla="*/ 517888 w 3107266"/>
              <a:gd name="connsiteY5" fmla="*/ 4064000 h 4064000"/>
              <a:gd name="connsiteX6" fmla="*/ 0 w 3107266"/>
              <a:gd name="connsiteY6" fmla="*/ 3546112 h 4064000"/>
              <a:gd name="connsiteX7" fmla="*/ 0 w 3107266"/>
              <a:gd name="connsiteY7" fmla="*/ 517888 h 4064000"/>
              <a:gd name="connsiteX8" fmla="*/ 517888 w 3107266"/>
              <a:gd name="connsiteY8"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266" h="4064000">
                <a:moveTo>
                  <a:pt x="517888" y="0"/>
                </a:moveTo>
                <a:lnTo>
                  <a:pt x="2589378" y="0"/>
                </a:lnTo>
                <a:cubicBezTo>
                  <a:pt x="2875400" y="0"/>
                  <a:pt x="3107266" y="231866"/>
                  <a:pt x="3107266" y="517888"/>
                </a:cubicBezTo>
                <a:lnTo>
                  <a:pt x="3107266" y="3546112"/>
                </a:lnTo>
                <a:cubicBezTo>
                  <a:pt x="3107266" y="3832134"/>
                  <a:pt x="2875400" y="4064000"/>
                  <a:pt x="2589378" y="4064000"/>
                </a:cubicBezTo>
                <a:lnTo>
                  <a:pt x="517888" y="4064000"/>
                </a:lnTo>
                <a:cubicBezTo>
                  <a:pt x="231866" y="4064000"/>
                  <a:pt x="0" y="3832134"/>
                  <a:pt x="0" y="3546112"/>
                </a:cubicBezTo>
                <a:lnTo>
                  <a:pt x="0" y="517888"/>
                </a:lnTo>
                <a:cubicBezTo>
                  <a:pt x="0" y="231866"/>
                  <a:pt x="231866" y="0"/>
                  <a:pt x="517888" y="0"/>
                </a:cubicBezTo>
                <a:close/>
              </a:path>
            </a:pathLst>
          </a:cu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rcRect l="69891" t="6593" b="23490"/>
          <a:stretch>
            <a:fillRect/>
          </a:stretch>
        </p:blipFill>
        <p:spPr>
          <a:xfrm>
            <a:off x="9804399" y="2184400"/>
            <a:ext cx="2563207" cy="4064000"/>
          </a:xfrm>
          <a:custGeom>
            <a:avLst/>
            <a:gdLst>
              <a:gd name="connsiteX0" fmla="*/ 517888 w 2563207"/>
              <a:gd name="connsiteY0" fmla="*/ 0 h 4064000"/>
              <a:gd name="connsiteX1" fmla="*/ 2563207 w 2563207"/>
              <a:gd name="connsiteY1" fmla="*/ 0 h 4064000"/>
              <a:gd name="connsiteX2" fmla="*/ 2563207 w 2563207"/>
              <a:gd name="connsiteY2" fmla="*/ 4064000 h 4064000"/>
              <a:gd name="connsiteX3" fmla="*/ 517888 w 2563207"/>
              <a:gd name="connsiteY3" fmla="*/ 4064000 h 4064000"/>
              <a:gd name="connsiteX4" fmla="*/ 0 w 2563207"/>
              <a:gd name="connsiteY4" fmla="*/ 3546112 h 4064000"/>
              <a:gd name="connsiteX5" fmla="*/ 0 w 2563207"/>
              <a:gd name="connsiteY5" fmla="*/ 517888 h 4064000"/>
              <a:gd name="connsiteX6" fmla="*/ 517888 w 2563207"/>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207" h="4064000">
                <a:moveTo>
                  <a:pt x="517888" y="0"/>
                </a:moveTo>
                <a:lnTo>
                  <a:pt x="2563207" y="0"/>
                </a:lnTo>
                <a:lnTo>
                  <a:pt x="2563207" y="4064000"/>
                </a:lnTo>
                <a:lnTo>
                  <a:pt x="517888" y="4064000"/>
                </a:lnTo>
                <a:cubicBezTo>
                  <a:pt x="231866" y="4064000"/>
                  <a:pt x="0" y="3832134"/>
                  <a:pt x="0" y="3546112"/>
                </a:cubicBezTo>
                <a:lnTo>
                  <a:pt x="0" y="517888"/>
                </a:lnTo>
                <a:cubicBezTo>
                  <a:pt x="0" y="231866"/>
                  <a:pt x="231866" y="0"/>
                  <a:pt x="517888" y="0"/>
                </a:cubicBezTo>
                <a:close/>
              </a:path>
            </a:pathLst>
          </a:cu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rcRect l="100000" t="6593" r="-6391" b="23490"/>
          <a:stretch>
            <a:fillRect/>
          </a:stretch>
        </p:blipFill>
        <p:spPr>
          <a:xfrm>
            <a:off x="10352540" y="905933"/>
            <a:ext cx="544059" cy="4064000"/>
          </a:xfrm>
          <a:custGeom>
            <a:avLst/>
            <a:gdLst>
              <a:gd name="connsiteX0" fmla="*/ 0 w 544059"/>
              <a:gd name="connsiteY0" fmla="*/ 0 h 4064000"/>
              <a:gd name="connsiteX1" fmla="*/ 26171 w 544059"/>
              <a:gd name="connsiteY1" fmla="*/ 0 h 4064000"/>
              <a:gd name="connsiteX2" fmla="*/ 544059 w 544059"/>
              <a:gd name="connsiteY2" fmla="*/ 517888 h 4064000"/>
              <a:gd name="connsiteX3" fmla="*/ 544059 w 544059"/>
              <a:gd name="connsiteY3" fmla="*/ 3546112 h 4064000"/>
              <a:gd name="connsiteX4" fmla="*/ 26171 w 544059"/>
              <a:gd name="connsiteY4" fmla="*/ 4064000 h 4064000"/>
              <a:gd name="connsiteX5" fmla="*/ 0 w 544059"/>
              <a:gd name="connsiteY5" fmla="*/ 4064000 h 4064000"/>
              <a:gd name="connsiteX6" fmla="*/ 0 w 544059"/>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059" h="4064000">
                <a:moveTo>
                  <a:pt x="0" y="0"/>
                </a:moveTo>
                <a:lnTo>
                  <a:pt x="26171" y="0"/>
                </a:lnTo>
                <a:cubicBezTo>
                  <a:pt x="312193" y="0"/>
                  <a:pt x="544059" y="231866"/>
                  <a:pt x="544059" y="517888"/>
                </a:cubicBezTo>
                <a:lnTo>
                  <a:pt x="544059" y="3546112"/>
                </a:lnTo>
                <a:cubicBezTo>
                  <a:pt x="544059" y="3832134"/>
                  <a:pt x="312193" y="4064000"/>
                  <a:pt x="26171" y="4064000"/>
                </a:cubicBezTo>
                <a:lnTo>
                  <a:pt x="0" y="4064000"/>
                </a:lnTo>
                <a:lnTo>
                  <a:pt x="0" y="0"/>
                </a:lnTo>
                <a:close/>
              </a:path>
            </a:pathLst>
          </a:custGeom>
        </p:spPr>
      </p:pic>
      <p:grpSp>
        <p:nvGrpSpPr>
          <p:cNvPr id="40" name="组合 39"/>
          <p:cNvGrpSpPr/>
          <p:nvPr/>
        </p:nvGrpSpPr>
        <p:grpSpPr>
          <a:xfrm>
            <a:off x="2040472" y="1193827"/>
            <a:ext cx="8026400" cy="3153410"/>
            <a:chOff x="3543377" y="872066"/>
            <a:chExt cx="8026400" cy="3153410"/>
          </a:xfrm>
        </p:grpSpPr>
        <p:sp>
          <p:nvSpPr>
            <p:cNvPr id="43" name="文本框 42"/>
            <p:cNvSpPr txBox="1"/>
            <p:nvPr/>
          </p:nvSpPr>
          <p:spPr>
            <a:xfrm>
              <a:off x="3543377" y="872066"/>
              <a:ext cx="8026400" cy="3153410"/>
            </a:xfrm>
            <a:prstGeom prst="rect">
              <a:avLst/>
            </a:prstGeom>
            <a:noFill/>
          </p:spPr>
          <p:txBody>
            <a:bodyPr wrap="none" rtlCol="0">
              <a:spAutoFit/>
            </a:bodyPr>
            <a:lstStyle/>
            <a:p>
              <a:pPr algn="ctr"/>
              <a:r>
                <a:rPr lang="en-US" altLang="zh-CN" sz="19900" i="1" dirty="0" smtClean="0">
                  <a:solidFill>
                    <a:srgbClr val="3164BE">
                      <a:alpha val="10000"/>
                    </a:srgbClr>
                  </a:solidFill>
                  <a:latin typeface="汉仪长宋简" panose="02010600000101010101" charset="-122"/>
                  <a:ea typeface="汉仪长宋简" panose="02010600000101010101" charset="-122"/>
                </a:rPr>
                <a:t>Part 03</a:t>
              </a:r>
              <a:endParaRPr lang="zh-CN" altLang="en-US" sz="19900" i="1" dirty="0">
                <a:solidFill>
                  <a:srgbClr val="3164BE">
                    <a:alpha val="10000"/>
                  </a:srgbClr>
                </a:solidFill>
                <a:latin typeface="汉仪长宋简" panose="02010600000101010101" charset="-122"/>
                <a:ea typeface="汉仪长宋简" panose="02010600000101010101" charset="-122"/>
              </a:endParaRPr>
            </a:p>
          </p:txBody>
        </p:sp>
        <p:sp>
          <p:nvSpPr>
            <p:cNvPr id="41" name="文本框 40"/>
            <p:cNvSpPr txBox="1"/>
            <p:nvPr/>
          </p:nvSpPr>
          <p:spPr>
            <a:xfrm>
              <a:off x="3824793" y="2408506"/>
              <a:ext cx="7744460" cy="768350"/>
            </a:xfrm>
            <a:prstGeom prst="rect">
              <a:avLst/>
            </a:prstGeom>
            <a:noFill/>
          </p:spPr>
          <p:txBody>
            <a:bodyPr wrap="none" rtlCol="0">
              <a:spAutoFit/>
            </a:bodyPr>
            <a:lstStyle/>
            <a:p>
              <a:pPr algn="l"/>
              <a:r>
                <a:rPr lang="en-US" altLang="zh-CN" sz="4400" dirty="0">
                  <a:solidFill>
                    <a:srgbClr val="3164BE"/>
                  </a:solidFill>
                  <a:latin typeface="汉仪长宋简" panose="02010600000101010101" charset="-122"/>
                  <a:ea typeface="汉仪长宋简" panose="02010600000101010101" charset="-122"/>
                </a:rPr>
                <a:t>Time for a little practice session!</a:t>
              </a:r>
              <a:endParaRPr lang="en-US" altLang="zh-CN" sz="4400" dirty="0">
                <a:solidFill>
                  <a:srgbClr val="3164BE"/>
                </a:solidFill>
                <a:latin typeface="汉仪长宋简" panose="02010600000101010101" charset="-122"/>
                <a:ea typeface="汉仪长宋简" panose="02010600000101010101" charset="-122"/>
              </a:endParaRPr>
            </a:p>
          </p:txBody>
        </p:sp>
        <p:sp>
          <p:nvSpPr>
            <p:cNvPr id="42" name="文本框 41"/>
            <p:cNvSpPr txBox="1"/>
            <p:nvPr/>
          </p:nvSpPr>
          <p:spPr>
            <a:xfrm>
              <a:off x="5478005" y="1742815"/>
              <a:ext cx="4241800" cy="583565"/>
            </a:xfrm>
            <a:prstGeom prst="rect">
              <a:avLst/>
            </a:prstGeom>
            <a:noFill/>
          </p:spPr>
          <p:txBody>
            <a:bodyPr wrap="square" rtlCol="0">
              <a:spAutoFit/>
            </a:bodyPr>
            <a:lstStyle/>
            <a:p>
              <a:pPr algn="ctr"/>
              <a:r>
                <a:rPr lang="zh-CN" altLang="en-US" sz="3200" dirty="0" smtClean="0">
                  <a:solidFill>
                    <a:srgbClr val="3164BE"/>
                  </a:solidFill>
                  <a:latin typeface="汉仪长宋简" panose="02010600000101010101" charset="-122"/>
                  <a:ea typeface="汉仪长宋简" panose="02010600000101010101" charset="-122"/>
                </a:rPr>
                <a:t>第三部分</a:t>
              </a:r>
              <a:endParaRPr lang="zh-CN" altLang="en-US" sz="3200" dirty="0">
                <a:solidFill>
                  <a:srgbClr val="3164BE"/>
                </a:solidFill>
                <a:latin typeface="汉仪长宋简" panose="02010600000101010101" charset="-122"/>
                <a:ea typeface="汉仪长宋简" panose="02010600000101010101" charset="-122"/>
              </a:endParaRPr>
            </a:p>
          </p:txBody>
        </p:sp>
      </p:gr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7023735"/>
          </a:xfrm>
          <a:prstGeom prst="rect">
            <a:avLst/>
          </a:prstGeom>
        </p:spPr>
        <p:txBody>
          <a:bodyPr wrap="square">
            <a:spAutoFit/>
          </a:bodyPr>
          <a:p>
            <a:pPr indent="457200"/>
            <a:r>
              <a:rPr lang="en-US" altLang="zh-CN" sz="2650"/>
              <a:t>China's</a:t>
            </a:r>
            <a:r>
              <a:rPr lang="en-US" altLang="zh-CN" sz="2650">
                <a:sym typeface="+mn-ea"/>
              </a:rPr>
              <a:t> 1.</a:t>
            </a:r>
            <a:r>
              <a:rPr lang="en-US" altLang="zh-CN" sz="2650" u="sng">
                <a:sym typeface="+mn-ea"/>
              </a:rPr>
              <a:t>                 </a:t>
            </a:r>
            <a:r>
              <a:rPr lang="en-US" altLang="zh-CN" sz="2650">
                <a:sym typeface="+mn-ea"/>
              </a:rPr>
              <a:t>(</a:t>
            </a:r>
            <a:r>
              <a:rPr lang="en-US" altLang="zh-CN" sz="2650"/>
              <a:t>celebrate) freestyle skiing aerials</a:t>
            </a:r>
            <a:r>
              <a:rPr lang="en-US" altLang="zh-CN" sz="2400"/>
              <a:t> </a:t>
            </a:r>
            <a:r>
              <a:rPr lang="en-US" altLang="zh-CN" sz="2400" i="1"/>
              <a:t>(aerial </a:t>
            </a:r>
            <a:r>
              <a:rPr lang="zh-CN" altLang="en-US" sz="2400" i="1"/>
              <a:t>空中的</a:t>
            </a:r>
            <a:r>
              <a:rPr lang="en-US" altLang="zh-CN" sz="2400" i="1"/>
              <a:t>) </a:t>
            </a:r>
            <a:r>
              <a:rPr lang="en-US" altLang="zh-CN" sz="2650"/>
              <a:t>team delivered fans a double delight by adding the delegation's second gold at Milano-Cortina 2026 after five-time Olympian Xu Mengtao successfully defended her women's title in Italy.</a:t>
            </a:r>
            <a:endParaRPr lang="en-US" altLang="zh-CN" sz="2650"/>
          </a:p>
          <a:p>
            <a:pPr indent="457200"/>
            <a:r>
              <a:rPr lang="en-US" altLang="zh-CN" sz="2650"/>
              <a:t>By landing a highly difficult trick to earn 112.90 points, Xu, the 2.</a:t>
            </a:r>
            <a:r>
              <a:rPr lang="en-US" altLang="zh-CN" sz="2650" u="sng"/>
              <a:t>               </a:t>
            </a:r>
            <a:r>
              <a:rPr lang="en-US" altLang="zh-CN" sz="2650"/>
              <a:t>(old) contender in the six-athlete final round at 35 years old, became the first skier in the Olympic history 3.</a:t>
            </a:r>
            <a:r>
              <a:rPr lang="en-US" altLang="zh-CN" sz="2650" u="sng">
                <a:sym typeface="+mn-ea"/>
              </a:rPr>
              <a:t>       </a:t>
            </a:r>
            <a:r>
              <a:rPr lang="en-US" altLang="zh-CN" sz="2650">
                <a:sym typeface="+mn-ea"/>
              </a:rPr>
              <a:t>(</a:t>
            </a:r>
            <a:r>
              <a:rPr lang="en-US" altLang="zh-CN" sz="2650"/>
              <a:t>defend) a gold medal in the aerials event, 4.</a:t>
            </a:r>
            <a:r>
              <a:rPr lang="en-US" altLang="zh-CN" sz="2650" u="sng">
                <a:sym typeface="+mn-ea"/>
              </a:rPr>
              <a:t>          </a:t>
            </a:r>
            <a:r>
              <a:rPr lang="en-US" altLang="zh-CN" sz="2650">
                <a:sym typeface="+mn-ea"/>
              </a:rPr>
              <a:t>(</a:t>
            </a:r>
            <a:r>
              <a:rPr lang="en-US" altLang="zh-CN" sz="2650">
                <a:solidFill>
                  <a:schemeClr val="tx1"/>
                </a:solidFill>
              </a:rPr>
              <a:t>edge) out </a:t>
            </a:r>
            <a:r>
              <a:rPr lang="en-US" altLang="zh-CN" sz="2650"/>
              <a:t>Australia's Danielle Scott to second place on 102.17 points.</a:t>
            </a:r>
            <a:endParaRPr lang="en-US" altLang="zh-CN" sz="2650"/>
          </a:p>
          <a:p>
            <a:pPr indent="457200"/>
            <a:r>
              <a:rPr lang="en-US" altLang="zh-CN" sz="2650"/>
              <a:t>Three out of China's four qualifiers </a:t>
            </a:r>
            <a:r>
              <a:rPr lang="en-US" altLang="zh-CN" sz="2400"/>
              <a:t>(</a:t>
            </a:r>
            <a:r>
              <a:rPr lang="zh-CN" altLang="en-US" sz="2400"/>
              <a:t>入围者</a:t>
            </a:r>
            <a:r>
              <a:rPr lang="en-US" altLang="zh-CN" sz="2400"/>
              <a:t>)</a:t>
            </a:r>
            <a:r>
              <a:rPr lang="en-US" altLang="zh-CN" sz="2650"/>
              <a:t>, also including Kong Fanyu and Chen Meiting, reached the final's first two rounds, 5.</a:t>
            </a:r>
            <a:r>
              <a:rPr lang="en-US" altLang="zh-CN" sz="2650" u="sng">
                <a:sym typeface="+mn-ea"/>
              </a:rPr>
              <a:t>            </a:t>
            </a:r>
            <a:r>
              <a:rPr lang="en-US" altLang="zh-CN" sz="2650"/>
              <a:t> only the top six of all the 12 athletes advanced into the "super final" to decide the eventual medal winners.</a:t>
            </a:r>
            <a:endParaRPr lang="en-US" altLang="zh-CN" sz="2650"/>
          </a:p>
          <a:p>
            <a:pPr indent="457200"/>
            <a:r>
              <a:rPr lang="en-US" altLang="zh-CN" sz="2650"/>
              <a:t>"To others, it might seem simple to say, let's go another four years, let's do another Olympics. But to me, I had to go through countless </a:t>
            </a:r>
            <a:r>
              <a:rPr lang="en-US" altLang="zh-CN" sz="2650">
                <a:sym typeface="+mn-ea"/>
              </a:rPr>
              <a:t>6.</a:t>
            </a:r>
            <a:r>
              <a:rPr lang="en-US" altLang="zh-CN" sz="2650" u="sng">
                <a:sym typeface="+mn-ea"/>
              </a:rPr>
              <a:t>           </a:t>
            </a:r>
            <a:r>
              <a:rPr lang="en-US" altLang="zh-CN" sz="2650">
                <a:sym typeface="+mn-ea"/>
              </a:rPr>
              <a:t>(</a:t>
            </a:r>
            <a:r>
              <a:rPr lang="en-US" altLang="zh-CN" sz="2650"/>
              <a:t>jump) to just be able to stand here to compete. I'm proud of myself for being able to do that," Xu said before the super final. </a:t>
            </a:r>
            <a:endParaRPr lang="en-US" altLang="zh-CN" sz="2650"/>
          </a:p>
          <a:p>
            <a:pPr indent="457200" algn="r"/>
            <a:r>
              <a:rPr lang="en-US" altLang="zh-CN" sz="2650"/>
              <a:t>China Daily</a:t>
            </a:r>
            <a:endParaRPr lang="en-US" altLang="zh-CN" sz="2650"/>
          </a:p>
        </p:txBody>
      </p:sp>
      <p:sp>
        <p:nvSpPr>
          <p:cNvPr id="4" name="文本框 3"/>
          <p:cNvSpPr txBox="1"/>
          <p:nvPr/>
        </p:nvSpPr>
        <p:spPr>
          <a:xfrm>
            <a:off x="1986915" y="0"/>
            <a:ext cx="3756660" cy="460375"/>
          </a:xfrm>
          <a:prstGeom prst="rect">
            <a:avLst/>
          </a:prstGeom>
          <a:noFill/>
        </p:spPr>
        <p:txBody>
          <a:bodyPr wrap="square" rtlCol="0">
            <a:spAutoFit/>
          </a:bodyPr>
          <a:p>
            <a:r>
              <a:rPr lang="en-US" altLang="zh-CN" sz="2400">
                <a:solidFill>
                  <a:srgbClr val="C00000"/>
                </a:solidFill>
              </a:rPr>
              <a:t>celebrated</a:t>
            </a:r>
            <a:endParaRPr lang="en-US" altLang="zh-CN" sz="2400">
              <a:solidFill>
                <a:srgbClr val="C00000"/>
              </a:solidFill>
            </a:endParaRPr>
          </a:p>
        </p:txBody>
      </p:sp>
      <p:sp>
        <p:nvSpPr>
          <p:cNvPr id="5" name="文本框 4"/>
          <p:cNvSpPr txBox="1"/>
          <p:nvPr/>
        </p:nvSpPr>
        <p:spPr>
          <a:xfrm>
            <a:off x="9915525" y="1578610"/>
            <a:ext cx="3756660" cy="460375"/>
          </a:xfrm>
          <a:prstGeom prst="rect">
            <a:avLst/>
          </a:prstGeom>
          <a:noFill/>
        </p:spPr>
        <p:txBody>
          <a:bodyPr wrap="square" rtlCol="0">
            <a:spAutoFit/>
          </a:bodyPr>
          <a:p>
            <a:r>
              <a:rPr lang="en-US" altLang="zh-CN" sz="2400">
                <a:solidFill>
                  <a:srgbClr val="C00000"/>
                </a:solidFill>
              </a:rPr>
              <a:t>oldest</a:t>
            </a:r>
            <a:endParaRPr lang="en-US" altLang="zh-CN" sz="2400">
              <a:solidFill>
                <a:srgbClr val="C00000"/>
              </a:solidFill>
            </a:endParaRPr>
          </a:p>
        </p:txBody>
      </p:sp>
      <p:sp>
        <p:nvSpPr>
          <p:cNvPr id="6" name="文本框 5"/>
          <p:cNvSpPr txBox="1"/>
          <p:nvPr/>
        </p:nvSpPr>
        <p:spPr>
          <a:xfrm>
            <a:off x="3079750" y="2250440"/>
            <a:ext cx="3756660" cy="460375"/>
          </a:xfrm>
          <a:prstGeom prst="rect">
            <a:avLst/>
          </a:prstGeom>
          <a:noFill/>
        </p:spPr>
        <p:txBody>
          <a:bodyPr wrap="square" rtlCol="0">
            <a:spAutoFit/>
          </a:bodyPr>
          <a:p>
            <a:r>
              <a:rPr lang="en-US" altLang="zh-CN" sz="2400">
                <a:solidFill>
                  <a:srgbClr val="C00000"/>
                </a:solidFill>
              </a:rPr>
              <a:t>having defended</a:t>
            </a:r>
            <a:endParaRPr lang="en-US" altLang="zh-CN" sz="2400">
              <a:solidFill>
                <a:srgbClr val="C00000"/>
              </a:solidFill>
            </a:endParaRPr>
          </a:p>
        </p:txBody>
      </p:sp>
      <p:sp>
        <p:nvSpPr>
          <p:cNvPr id="7" name="文本框 6"/>
          <p:cNvSpPr txBox="1"/>
          <p:nvPr/>
        </p:nvSpPr>
        <p:spPr>
          <a:xfrm>
            <a:off x="10206990" y="2381885"/>
            <a:ext cx="3756660" cy="460375"/>
          </a:xfrm>
          <a:prstGeom prst="rect">
            <a:avLst/>
          </a:prstGeom>
          <a:noFill/>
        </p:spPr>
        <p:txBody>
          <a:bodyPr wrap="square" rtlCol="0">
            <a:spAutoFit/>
          </a:bodyPr>
          <a:p>
            <a:r>
              <a:rPr lang="en-US" altLang="zh-CN" sz="2400">
                <a:solidFill>
                  <a:srgbClr val="C00000"/>
                </a:solidFill>
              </a:rPr>
              <a:t>edging</a:t>
            </a:r>
            <a:endParaRPr lang="en-US" altLang="zh-CN" sz="2400">
              <a:solidFill>
                <a:srgbClr val="C00000"/>
              </a:solidFill>
            </a:endParaRPr>
          </a:p>
        </p:txBody>
      </p:sp>
      <p:sp>
        <p:nvSpPr>
          <p:cNvPr id="8" name="文本框 7"/>
          <p:cNvSpPr txBox="1"/>
          <p:nvPr/>
        </p:nvSpPr>
        <p:spPr>
          <a:xfrm>
            <a:off x="7559675" y="3557270"/>
            <a:ext cx="3756660" cy="460375"/>
          </a:xfrm>
          <a:prstGeom prst="rect">
            <a:avLst/>
          </a:prstGeom>
          <a:noFill/>
        </p:spPr>
        <p:txBody>
          <a:bodyPr wrap="square" rtlCol="0">
            <a:spAutoFit/>
          </a:bodyPr>
          <a:p>
            <a:r>
              <a:rPr lang="en-US" altLang="zh-CN" sz="2400">
                <a:solidFill>
                  <a:srgbClr val="C00000"/>
                </a:solidFill>
              </a:rPr>
              <a:t>where</a:t>
            </a:r>
            <a:endParaRPr lang="en-US" altLang="zh-CN" sz="2400">
              <a:solidFill>
                <a:srgbClr val="C00000"/>
              </a:solidFill>
            </a:endParaRPr>
          </a:p>
        </p:txBody>
      </p:sp>
      <p:sp>
        <p:nvSpPr>
          <p:cNvPr id="9" name="文本框 8"/>
          <p:cNvSpPr txBox="1"/>
          <p:nvPr/>
        </p:nvSpPr>
        <p:spPr>
          <a:xfrm>
            <a:off x="8987155" y="5207635"/>
            <a:ext cx="3756660" cy="460375"/>
          </a:xfrm>
          <a:prstGeom prst="rect">
            <a:avLst/>
          </a:prstGeom>
          <a:noFill/>
        </p:spPr>
        <p:txBody>
          <a:bodyPr wrap="square" rtlCol="0">
            <a:spAutoFit/>
          </a:bodyPr>
          <a:p>
            <a:r>
              <a:rPr lang="en-US" altLang="zh-CN" sz="2400">
                <a:solidFill>
                  <a:srgbClr val="C00000"/>
                </a:solidFill>
              </a:rPr>
              <a:t>jumps</a:t>
            </a:r>
            <a:endParaRPr lang="en-US" altLang="zh-CN" sz="2400">
              <a:solidFill>
                <a:srgbClr val="C0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5808345"/>
          </a:xfrm>
          <a:prstGeom prst="rect">
            <a:avLst/>
          </a:prstGeom>
        </p:spPr>
        <p:txBody>
          <a:bodyPr wrap="square">
            <a:spAutoFit/>
          </a:bodyPr>
          <a:p>
            <a:pPr indent="457200"/>
            <a:endParaRPr lang="zh-CN" altLang="en-US" sz="2650"/>
          </a:p>
          <a:p>
            <a:pPr indent="457200"/>
            <a:r>
              <a:rPr lang="en-US" altLang="zh-CN" sz="3200" dirty="0">
                <a:solidFill>
                  <a:srgbClr val="3164BE"/>
                </a:solidFill>
                <a:latin typeface="汉仪长宋简" panose="02010600000101010101" charset="-122"/>
                <a:ea typeface="汉仪长宋简" panose="02010600000101010101" charset="-122"/>
              </a:rPr>
              <a:t>相关话题应用文：Pick one</a:t>
            </a:r>
            <a:endParaRPr lang="en-US" altLang="zh-CN" sz="3200" dirty="0">
              <a:solidFill>
                <a:srgbClr val="3164BE"/>
              </a:solidFill>
              <a:latin typeface="汉仪长宋简" panose="02010600000101010101" charset="-122"/>
              <a:ea typeface="汉仪长宋简" panose="02010600000101010101" charset="-122"/>
            </a:endParaRPr>
          </a:p>
          <a:p>
            <a:pPr indent="457200"/>
            <a:r>
              <a:rPr lang="en-US" altLang="zh-CN" sz="2650"/>
              <a:t>1. </a:t>
            </a:r>
            <a:r>
              <a:rPr lang="zh-CN" altLang="en-US" sz="2650"/>
              <a:t>假定你是李华，你校英语报正围绕</a:t>
            </a:r>
            <a:r>
              <a:rPr lang="en-US" altLang="zh-CN" sz="2650"/>
              <a:t>“</a:t>
            </a:r>
            <a:r>
              <a:rPr lang="zh-CN" altLang="en-US" sz="2650"/>
              <a:t>冰雪运动热</a:t>
            </a:r>
            <a:r>
              <a:rPr lang="en-US" altLang="zh-CN" sz="2650"/>
              <a:t>”</a:t>
            </a:r>
            <a:r>
              <a:rPr lang="zh-CN" altLang="en-US" sz="2650"/>
              <a:t>举办征文比赛。请你写一篇短文投稿，内容包括：</a:t>
            </a:r>
            <a:endParaRPr lang="zh-CN" altLang="en-US" sz="2650"/>
          </a:p>
          <a:p>
            <a:pPr indent="457200"/>
            <a:r>
              <a:rPr lang="en-US" altLang="zh-CN" sz="2650"/>
              <a:t>1.</a:t>
            </a:r>
            <a:r>
              <a:rPr lang="zh-CN" altLang="en-US" sz="2650"/>
              <a:t>你感兴趣的一项冰雪运动；</a:t>
            </a:r>
            <a:endParaRPr lang="zh-CN" altLang="en-US" sz="2650"/>
          </a:p>
          <a:p>
            <a:pPr indent="457200"/>
            <a:r>
              <a:rPr lang="en-US" altLang="zh-CN" sz="2650"/>
              <a:t>2.</a:t>
            </a:r>
            <a:r>
              <a:rPr lang="zh-CN" altLang="en-US" sz="2650"/>
              <a:t>冰雪运动</a:t>
            </a:r>
            <a:r>
              <a:rPr lang="zh-CN" altLang="en-US" sz="2650">
                <a:sym typeface="+mn-ea"/>
              </a:rPr>
              <a:t>的好处</a:t>
            </a:r>
            <a:r>
              <a:rPr lang="zh-CN" altLang="en-US" sz="2650"/>
              <a:t>。</a:t>
            </a:r>
            <a:endParaRPr lang="zh-CN" altLang="en-US" sz="2650"/>
          </a:p>
          <a:p>
            <a:pPr indent="457200"/>
            <a:endParaRPr lang="zh-CN" altLang="en-US" sz="2650"/>
          </a:p>
          <a:p>
            <a:pPr indent="457200"/>
            <a:r>
              <a:rPr lang="en-US" altLang="zh-CN" sz="2650"/>
              <a:t>2. </a:t>
            </a:r>
            <a:r>
              <a:rPr lang="zh-CN" altLang="en-US" sz="2650"/>
              <a:t>假定你是李华，寒假期间体验了滑雪。你的笔友</a:t>
            </a:r>
            <a:r>
              <a:rPr lang="en-US" altLang="zh-CN" sz="2650"/>
              <a:t>Sam</a:t>
            </a:r>
            <a:r>
              <a:rPr lang="zh-CN" altLang="en-US" sz="2650"/>
              <a:t>是一名运动爱好者，请你给他写一封信，分享这次经历，内容包括</a:t>
            </a:r>
            <a:r>
              <a:rPr lang="en-US" altLang="zh-CN" sz="2650"/>
              <a:t>:</a:t>
            </a:r>
            <a:endParaRPr lang="en-US" altLang="zh-CN" sz="2650"/>
          </a:p>
          <a:p>
            <a:pPr indent="457200"/>
            <a:r>
              <a:rPr lang="en-US" altLang="zh-CN" sz="2650"/>
              <a:t>1.</a:t>
            </a:r>
            <a:r>
              <a:rPr lang="zh-CN" altLang="en-US" sz="2650"/>
              <a:t>活动过程</a:t>
            </a:r>
            <a:r>
              <a:rPr lang="en-US" altLang="zh-CN" sz="2650"/>
              <a:t>;</a:t>
            </a:r>
            <a:endParaRPr lang="en-US" altLang="zh-CN" sz="2650"/>
          </a:p>
          <a:p>
            <a:pPr indent="457200"/>
            <a:r>
              <a:rPr lang="en-US" altLang="zh-CN" sz="2650"/>
              <a:t>2.</a:t>
            </a:r>
            <a:r>
              <a:rPr lang="zh-CN" altLang="en-US" sz="2650"/>
              <a:t>个人感受。</a:t>
            </a:r>
            <a:endParaRPr lang="zh-CN" altLang="en-US" sz="2650"/>
          </a:p>
          <a:p>
            <a:pPr indent="457200"/>
            <a:r>
              <a:rPr lang="zh-CN" altLang="en-US" sz="2650"/>
              <a:t>参考词汇：</a:t>
            </a:r>
            <a:endParaRPr lang="zh-CN" altLang="en-US" sz="2650"/>
          </a:p>
          <a:p>
            <a:pPr indent="457200"/>
            <a:r>
              <a:rPr lang="en-US" altLang="zh-CN" sz="2400"/>
              <a:t>Snowboarding</a:t>
            </a:r>
            <a:r>
              <a:rPr lang="zh-CN" altLang="en-US" sz="2400"/>
              <a:t>单板滑雪</a:t>
            </a:r>
            <a:endParaRPr lang="zh-CN" altLang="en-US" sz="2400"/>
          </a:p>
          <a:p>
            <a:pPr indent="457200"/>
            <a:r>
              <a:rPr lang="en-US" altLang="zh-CN" sz="2400"/>
              <a:t>Skiing</a:t>
            </a:r>
            <a:r>
              <a:rPr lang="zh-CN" altLang="en-US" sz="2400"/>
              <a:t>双板滑雪</a:t>
            </a:r>
            <a:endParaRPr lang="zh-CN" altLang="en-US" sz="2400"/>
          </a:p>
        </p:txBody>
      </p:sp>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4592320"/>
          </a:xfrm>
          <a:prstGeom prst="rect">
            <a:avLst/>
          </a:prstGeom>
        </p:spPr>
        <p:txBody>
          <a:bodyPr wrap="square">
            <a:spAutoFit/>
          </a:bodyPr>
          <a:p>
            <a:pPr indent="457200"/>
            <a:endParaRPr lang="zh-CN" altLang="en-US" sz="2650"/>
          </a:p>
          <a:p>
            <a:pPr indent="457200"/>
            <a:r>
              <a:rPr lang="zh-CN" altLang="en-US" sz="3200" dirty="0">
                <a:solidFill>
                  <a:srgbClr val="3164BE"/>
                </a:solidFill>
                <a:latin typeface="汉仪长宋简" panose="02010600000101010101" charset="-122"/>
                <a:ea typeface="汉仪长宋简" panose="02010600000101010101" charset="-122"/>
              </a:rPr>
              <a:t>参考范文一：</a:t>
            </a:r>
            <a:endParaRPr lang="zh-CN" altLang="en-US" sz="3200" dirty="0">
              <a:solidFill>
                <a:srgbClr val="3164BE"/>
              </a:solidFill>
              <a:latin typeface="汉仪长宋简" panose="02010600000101010101" charset="-122"/>
              <a:ea typeface="汉仪长宋简" panose="02010600000101010101" charset="-122"/>
            </a:endParaRPr>
          </a:p>
          <a:p>
            <a:pPr indent="457200" algn="ctr"/>
            <a:r>
              <a:rPr lang="en-US" altLang="zh-CN" sz="2600"/>
              <a:t>My Passion for Ice Skating</a:t>
            </a:r>
            <a:endParaRPr lang="en-US" altLang="zh-CN" sz="2600"/>
          </a:p>
          <a:p>
            <a:pPr indent="457200"/>
            <a:r>
              <a:rPr lang="en-US" altLang="zh-CN" sz="2600"/>
              <a:t>Among all the thrilling winter sports, ice skating is the one that fascinates me most. Gliding gracefully across the smooth and icy rink makes me feel as free as a bird. The cool wind on my face as I turn and spin is an amazing experience.</a:t>
            </a:r>
            <a:endParaRPr lang="en-US" altLang="zh-CN" sz="2600"/>
          </a:p>
          <a:p>
            <a:pPr indent="457200"/>
            <a:r>
              <a:rPr lang="en-US" altLang="zh-CN" sz="2600"/>
              <a:t>Taking part in ice skating offers great benefits. Firstly, it is a fantastic form of exercise. It strengthens my legs and improves my balance and coordination. Also, it helps me relax. After a long day of study, spending an hour on the ice washes away all my stress and leaves me feeling refreshed. It truly is a wonderful sport for both the body and the mind.</a:t>
            </a:r>
            <a:endParaRPr lang="en-US" altLang="zh-CN" sz="2600"/>
          </a:p>
        </p:txBody>
      </p:sp>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6924040"/>
          </a:xfrm>
          <a:prstGeom prst="rect">
            <a:avLst/>
          </a:prstGeom>
        </p:spPr>
        <p:txBody>
          <a:bodyPr wrap="square">
            <a:spAutoFit/>
          </a:bodyPr>
          <a:p>
            <a:pPr indent="457200"/>
            <a:r>
              <a:rPr lang="zh-CN" altLang="en-US" sz="2800" dirty="0">
                <a:solidFill>
                  <a:srgbClr val="3164BE"/>
                </a:solidFill>
                <a:latin typeface="汉仪长宋简" panose="02010600000101010101" charset="-122"/>
                <a:ea typeface="汉仪长宋简" panose="02010600000101010101" charset="-122"/>
              </a:rPr>
              <a:t>参考范文二：</a:t>
            </a:r>
            <a:endParaRPr lang="zh-CN" altLang="en-US" sz="2800" dirty="0">
              <a:solidFill>
                <a:srgbClr val="3164BE"/>
              </a:solidFill>
              <a:latin typeface="汉仪长宋简" panose="02010600000101010101" charset="-122"/>
              <a:ea typeface="汉仪长宋简" panose="02010600000101010101" charset="-122"/>
            </a:endParaRPr>
          </a:p>
          <a:p>
            <a:pPr indent="457200" algn="l"/>
            <a:r>
              <a:rPr lang="en-US" altLang="zh-CN" sz="2600"/>
              <a:t>Dear Sam,</a:t>
            </a:r>
            <a:endParaRPr lang="en-US" altLang="zh-CN" sz="2600"/>
          </a:p>
          <a:p>
            <a:pPr indent="457200" algn="l"/>
            <a:r>
              <a:rPr lang="en-US" altLang="zh-CN" sz="2600"/>
              <a:t>How is everything going? I'm writing to share with you my exciting experience of trying skiing during the winter vacation.</a:t>
            </a:r>
            <a:endParaRPr lang="en-US" altLang="zh-CN" sz="2600"/>
          </a:p>
          <a:p>
            <a:pPr indent="457200" algn="l"/>
            <a:r>
              <a:rPr lang="en-US" altLang="zh-CN" sz="2600"/>
              <a:t>When I first put on the heavy skis and boots, I could hardly walk! Standing at the top of the beginner's slope, my heart beat fast with both nervousness and excitement. Following the instructor's guidance, I leaned forward and pushed myself down. The cold wind rushed past my face as I glided down the slope. I fell many times, but each time I got up and tried again. Gradually, I began to control my speed and direction, and the feeling was simply amazing!</a:t>
            </a:r>
            <a:endParaRPr lang="en-US" altLang="zh-CN" sz="2600"/>
          </a:p>
          <a:p>
            <a:pPr indent="457200" algn="l"/>
            <a:r>
              <a:rPr lang="en-US" altLang="zh-CN" sz="2600"/>
              <a:t>This experience taught me that skiing is not just about speed. It requires courage to take the first step and perseverance to get up after every fall. Most importantly, the sense of achievement when I finally made it to the bottom smoothly was beyond words.</a:t>
            </a:r>
            <a:endParaRPr lang="en-US" altLang="zh-CN" sz="2600"/>
          </a:p>
          <a:p>
            <a:pPr indent="457200" algn="l"/>
            <a:r>
              <a:rPr lang="en-US" altLang="zh-CN" sz="2600"/>
              <a:t>Have you ever tried any winter sports? I'd love to hear about your experiences!</a:t>
            </a:r>
            <a:endParaRPr lang="en-US" altLang="zh-CN" sz="2600"/>
          </a:p>
          <a:p>
            <a:pPr indent="457200" algn="r"/>
            <a:r>
              <a:rPr lang="en-US" altLang="zh-CN" sz="2600"/>
              <a:t>Best wishes,</a:t>
            </a:r>
            <a:endParaRPr lang="en-US" altLang="zh-CN" sz="2600"/>
          </a:p>
          <a:p>
            <a:pPr indent="457200" algn="r"/>
            <a:r>
              <a:rPr lang="en-US" altLang="zh-CN" sz="2600"/>
              <a:t>Li Hua</a:t>
            </a:r>
            <a:endParaRPr lang="en-US" altLang="zh-CN" sz="2600"/>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6862445"/>
          </a:xfrm>
          <a:prstGeom prst="rect">
            <a:avLst/>
          </a:prstGeom>
        </p:spPr>
        <p:txBody>
          <a:bodyPr wrap="square">
            <a:spAutoFit/>
          </a:bodyPr>
          <a:p>
            <a:pPr indent="457200"/>
            <a:r>
              <a:rPr lang="en-US" altLang="zh-CN" sz="2000" dirty="0">
                <a:solidFill>
                  <a:srgbClr val="3164BE"/>
                </a:solidFill>
                <a:latin typeface="汉仪长宋简" panose="02010600000101010101" charset="-122"/>
                <a:ea typeface="汉仪长宋简" panose="02010600000101010101" charset="-122"/>
                <a:sym typeface="+mn-ea"/>
              </a:rPr>
              <a:t>相关话题</a:t>
            </a:r>
            <a:r>
              <a:rPr lang="zh-CN" altLang="en-US" sz="2000" dirty="0">
                <a:solidFill>
                  <a:srgbClr val="3164BE"/>
                </a:solidFill>
                <a:latin typeface="汉仪长宋简" panose="02010600000101010101" charset="-122"/>
                <a:ea typeface="汉仪长宋简" panose="02010600000101010101" charset="-122"/>
                <a:sym typeface="+mn-ea"/>
              </a:rPr>
              <a:t>读后续写（</a:t>
            </a:r>
            <a:r>
              <a:rPr lang="en-US" altLang="zh-CN" sz="2000" dirty="0">
                <a:solidFill>
                  <a:srgbClr val="3164BE"/>
                </a:solidFill>
                <a:latin typeface="汉仪长宋简" panose="02010600000101010101" charset="-122"/>
                <a:ea typeface="汉仪长宋简" panose="02010600000101010101" charset="-122"/>
                <a:sym typeface="+mn-ea"/>
              </a:rPr>
              <a:t>2025</a:t>
            </a:r>
            <a:r>
              <a:rPr lang="zh-CN" altLang="en-US" sz="2000" dirty="0">
                <a:solidFill>
                  <a:srgbClr val="3164BE"/>
                </a:solidFill>
                <a:latin typeface="汉仪长宋简" panose="02010600000101010101" charset="-122"/>
                <a:ea typeface="汉仪长宋简" panose="02010600000101010101" charset="-122"/>
                <a:sym typeface="+mn-ea"/>
              </a:rPr>
              <a:t>浙东北县域名校联盟）</a:t>
            </a:r>
            <a:endParaRPr lang="en-US" altLang="zh-CN" sz="2000"/>
          </a:p>
          <a:p>
            <a:pPr indent="457200"/>
            <a:r>
              <a:rPr lang="en-US" altLang="zh-CN" sz="2000"/>
              <a:t>I gazed down the frightening snow-covered slope, my heart beating wildly. The accident that took my leg two years ago replayed in my mind, a memory I couldn’t escape. But with my prosthetic leg (</a:t>
            </a:r>
            <a:r>
              <a:rPr lang="zh-CN" altLang="en-US" sz="2000"/>
              <a:t>假肢</a:t>
            </a:r>
            <a:r>
              <a:rPr lang="en-US" altLang="zh-CN" sz="2000"/>
              <a:t>) and persistent training, I was determined to return to the slopes.</a:t>
            </a:r>
            <a:r>
              <a:rPr lang="en-US" altLang="en-US" sz="2000"/>
              <a:t>  </a:t>
            </a:r>
            <a:r>
              <a:rPr lang="en-US" altLang="zh-CN" sz="2000"/>
              <a:t> </a:t>
            </a:r>
            <a:r>
              <a:rPr lang="en-US" altLang="en-US" sz="2000"/>
              <a:t> </a:t>
            </a:r>
            <a:r>
              <a:rPr lang="en-US" altLang="zh-CN" sz="2000"/>
              <a:t> </a:t>
            </a:r>
            <a:endParaRPr lang="en-US" altLang="zh-CN" sz="2000"/>
          </a:p>
          <a:p>
            <a:pPr indent="457200"/>
            <a:r>
              <a:rPr lang="en-US" altLang="zh-CN" sz="2000"/>
              <a:t>It was my final training session before the competition. As I practiced the difficult jump, the world went black as I crashed headfirst into the densely packed snow. I rolled down the slope like a man trapped in a washing machine, unable to break free from the tossing and flipping. When I finally stopped, I found my prosthetic leg had been forced out of its place.</a:t>
            </a:r>
            <a:r>
              <a:rPr lang="en-US" altLang="en-US" sz="2000"/>
              <a:t>  </a:t>
            </a:r>
            <a:r>
              <a:rPr lang="en-US" altLang="zh-CN" sz="2000"/>
              <a:t> </a:t>
            </a:r>
            <a:r>
              <a:rPr lang="en-US" altLang="en-US" sz="2000"/>
              <a:t> </a:t>
            </a:r>
            <a:r>
              <a:rPr lang="en-US" altLang="zh-CN" sz="2000"/>
              <a:t> </a:t>
            </a:r>
            <a:endParaRPr lang="en-US" altLang="zh-CN" sz="2000"/>
          </a:p>
          <a:p>
            <a:pPr indent="457200"/>
            <a:r>
              <a:rPr lang="en-US" altLang="zh-CN" sz="2000"/>
              <a:t>“I can’t do this!” I yelled, hammering my leg back into place. I freed myself from the snowboard and struggled to my feet. “Another round?” my coach asked with a soft laugh. He rested his arm on my shoulder as if to comfort me after his teasing. We both stared at the towering slope ahead. Failure loomed over me like a dark cloud — it had beaten me too many times before.</a:t>
            </a:r>
            <a:r>
              <a:rPr lang="en-US" altLang="en-US" sz="2000"/>
              <a:t>  </a:t>
            </a:r>
            <a:r>
              <a:rPr lang="en-US" altLang="zh-CN" sz="2000"/>
              <a:t> </a:t>
            </a:r>
            <a:r>
              <a:rPr lang="en-US" altLang="en-US" sz="2000"/>
              <a:t> </a:t>
            </a:r>
            <a:r>
              <a:rPr lang="en-US" altLang="zh-CN" sz="2000"/>
              <a:t> </a:t>
            </a:r>
            <a:r>
              <a:rPr lang="en-US" altLang="en-US" sz="2000"/>
              <a:t> </a:t>
            </a:r>
            <a:endParaRPr lang="en-US" altLang="en-US" sz="2000"/>
          </a:p>
          <a:p>
            <a:pPr indent="457200"/>
            <a:r>
              <a:rPr lang="en-US" altLang="zh-CN" sz="2000"/>
              <a:t>“I can’t handle the landing. This leg drags me down. How am I supposed to compete tomorrow?” I slammed my leg repeatedly with bitterness as tears welled up in my eyes. Every time I fell, I forced myself to get back on my feet so that I could snowboard again, but I had tricked myself into believing that I could return to being a professional snowboarder.</a:t>
            </a:r>
            <a:r>
              <a:rPr lang="en-US" altLang="en-US" sz="2000"/>
              <a:t>  </a:t>
            </a:r>
            <a:r>
              <a:rPr lang="en-US" altLang="zh-CN" sz="2000"/>
              <a:t> </a:t>
            </a:r>
            <a:r>
              <a:rPr lang="en-US" altLang="en-US" sz="2000"/>
              <a:t> </a:t>
            </a:r>
            <a:r>
              <a:rPr lang="en-US" altLang="zh-CN" sz="2000"/>
              <a:t> </a:t>
            </a:r>
            <a:endParaRPr lang="en-US" altLang="zh-CN" sz="2000"/>
          </a:p>
          <a:p>
            <a:pPr indent="457200"/>
            <a:r>
              <a:rPr lang="en-US" altLang="zh-CN" sz="2000"/>
              <a:t>“Just remember: dig your heels in, bend your knees, and keep your arms up. Three steps to the gold medal.” My coach looked me straight in the eyes, his voice firm yet warm. “It’s not your leg holding you back. You’re using it as an excuse.” His words trailing off like droplets of water forming dotted indents in the snow — disappearing into the snow forever but leaving their marks behind.</a:t>
            </a:r>
            <a:r>
              <a:rPr lang="en-US" altLang="en-US" sz="2000"/>
              <a:t> </a:t>
            </a:r>
            <a:endParaRPr lang="en-US" altLang="en-US" sz="2000"/>
          </a:p>
          <a:p>
            <a:pPr indent="457200"/>
            <a:r>
              <a:rPr lang="en-US" altLang="zh-CN" sz="2000" i="1"/>
              <a:t>Paragraph 1: The fateful day finally arrived.</a:t>
            </a:r>
            <a:r>
              <a:rPr lang="en-US" altLang="en-US" sz="2000" i="1"/>
              <a:t> </a:t>
            </a:r>
            <a:endParaRPr lang="en-US" altLang="en-US" sz="2000" i="1"/>
          </a:p>
          <a:p>
            <a:pPr indent="457200"/>
            <a:r>
              <a:rPr lang="en-US" altLang="zh-CN" sz="2000" i="1"/>
              <a:t>Paragraph 2: The crowd erupted, cheers filling the air.</a:t>
            </a:r>
            <a:r>
              <a:rPr lang="en-US" altLang="en-US" sz="2000" i="1"/>
              <a:t> </a:t>
            </a:r>
            <a:endParaRPr lang="en-US" altLang="en-US" sz="2000" i="1"/>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2" name="文本框 1"/>
          <p:cNvSpPr txBox="1"/>
          <p:nvPr/>
        </p:nvSpPr>
        <p:spPr>
          <a:xfrm>
            <a:off x="635" y="0"/>
            <a:ext cx="12191365" cy="6739255"/>
          </a:xfrm>
          <a:prstGeom prst="rect">
            <a:avLst/>
          </a:prstGeom>
        </p:spPr>
        <p:txBody>
          <a:bodyPr wrap="square">
            <a:spAutoFit/>
          </a:bodyPr>
          <a:p>
            <a:pPr indent="457200"/>
            <a:r>
              <a:rPr lang="en-US" altLang="zh-CN" sz="2400" dirty="0">
                <a:solidFill>
                  <a:srgbClr val="3164BE"/>
                </a:solidFill>
                <a:latin typeface="汉仪长宋简" panose="02010600000101010101" charset="-122"/>
                <a:ea typeface="汉仪长宋简" panose="02010600000101010101" charset="-122"/>
              </a:rPr>
              <a:t>参考范文：</a:t>
            </a:r>
            <a:endParaRPr lang="en-US" altLang="zh-CN" sz="2400" dirty="0">
              <a:solidFill>
                <a:srgbClr val="3164BE"/>
              </a:solidFill>
              <a:latin typeface="汉仪长宋简" panose="02010600000101010101" charset="-122"/>
              <a:ea typeface="汉仪长宋简" panose="02010600000101010101" charset="-122"/>
            </a:endParaRPr>
          </a:p>
          <a:p>
            <a:pPr indent="457200"/>
            <a:r>
              <a:rPr lang="en-US" altLang="zh-CN" sz="2400"/>
              <a:t>Para1. The fateful day finally arrived. The slope stretched before me, sharp and endless, the sunlight cutting across the snow like a blade. My heart thudded painfully against my ribs, and for a fleeting moment, I wished I could turn back time—to before the accident, before the fear. Then I heard my coach’s words echo in the cold air: “It’s not your leg holding you back.” I pressed my glove to the metal limb, feeling its chill merge with my own. “No excuses,” I whispered. I pushed off. The board sliced through the snow, the world rushing by in flashes of white and blue. As the ramp loomed closer, I bent my knees and jumped. For one suspended heartbeat, I wasn’t broken—I was flying. When I landed, the shock rippled through my body, but I didn’t fall. My leg held. My heart steadied.</a:t>
            </a:r>
            <a:endParaRPr lang="en-US" altLang="zh-CN" sz="2400"/>
          </a:p>
          <a:p>
            <a:pPr indent="457200"/>
            <a:r>
              <a:rPr lang="en-US" altLang="zh-CN" sz="2400"/>
              <a:t>Para2. The crowd erupted, cheers filling the air. My coach waved his arms wildly, snow swirling around him like confetti. I stood still for a moment, staring at the mountain I had feared for two long years. My prosthetic leg, half-buried in frost, glimmered like polished silver. For the first time, I didn’t see it as a weight—but as the proof that I had fought my way back. I raised my board, laughter breaking through the trembling in my chest. The wind roared past, carrying the sound of applause, and somewhere within it, I heard my own voice whisper, “You did it.”The medal could wait. The victory was already mine—the kind that shines quietly beneath the snow.</a:t>
            </a:r>
            <a:endParaRPr lang="en-US" altLang="zh-CN" sz="2400"/>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4150859" y="1547193"/>
            <a:ext cx="8041141" cy="5310807"/>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rcRect l="2958" t="6593" r="60542" b="23490"/>
          <a:stretch>
            <a:fillRect/>
          </a:stretch>
        </p:blipFill>
        <p:spPr>
          <a:xfrm flipH="1">
            <a:off x="152400" y="2963333"/>
            <a:ext cx="3107266" cy="4064000"/>
          </a:xfrm>
          <a:custGeom>
            <a:avLst/>
            <a:gdLst>
              <a:gd name="connsiteX0" fmla="*/ 517888 w 3107266"/>
              <a:gd name="connsiteY0" fmla="*/ 0 h 4064000"/>
              <a:gd name="connsiteX1" fmla="*/ 2589378 w 3107266"/>
              <a:gd name="connsiteY1" fmla="*/ 0 h 4064000"/>
              <a:gd name="connsiteX2" fmla="*/ 3107266 w 3107266"/>
              <a:gd name="connsiteY2" fmla="*/ 517888 h 4064000"/>
              <a:gd name="connsiteX3" fmla="*/ 3107266 w 3107266"/>
              <a:gd name="connsiteY3" fmla="*/ 3546112 h 4064000"/>
              <a:gd name="connsiteX4" fmla="*/ 2589378 w 3107266"/>
              <a:gd name="connsiteY4" fmla="*/ 4064000 h 4064000"/>
              <a:gd name="connsiteX5" fmla="*/ 517888 w 3107266"/>
              <a:gd name="connsiteY5" fmla="*/ 4064000 h 4064000"/>
              <a:gd name="connsiteX6" fmla="*/ 0 w 3107266"/>
              <a:gd name="connsiteY6" fmla="*/ 3546112 h 4064000"/>
              <a:gd name="connsiteX7" fmla="*/ 0 w 3107266"/>
              <a:gd name="connsiteY7" fmla="*/ 517888 h 4064000"/>
              <a:gd name="connsiteX8" fmla="*/ 517888 w 3107266"/>
              <a:gd name="connsiteY8"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266" h="4064000">
                <a:moveTo>
                  <a:pt x="517888" y="0"/>
                </a:moveTo>
                <a:lnTo>
                  <a:pt x="2589378" y="0"/>
                </a:lnTo>
                <a:cubicBezTo>
                  <a:pt x="2875400" y="0"/>
                  <a:pt x="3107266" y="231866"/>
                  <a:pt x="3107266" y="517888"/>
                </a:cubicBezTo>
                <a:lnTo>
                  <a:pt x="3107266" y="3546112"/>
                </a:lnTo>
                <a:cubicBezTo>
                  <a:pt x="3107266" y="3832134"/>
                  <a:pt x="2875400" y="4064000"/>
                  <a:pt x="2589378" y="4064000"/>
                </a:cubicBezTo>
                <a:lnTo>
                  <a:pt x="517888" y="4064000"/>
                </a:lnTo>
                <a:cubicBezTo>
                  <a:pt x="231866" y="4064000"/>
                  <a:pt x="0" y="3832134"/>
                  <a:pt x="0" y="3546112"/>
                </a:cubicBezTo>
                <a:lnTo>
                  <a:pt x="0" y="517888"/>
                </a:lnTo>
                <a:cubicBezTo>
                  <a:pt x="0" y="231866"/>
                  <a:pt x="231866" y="0"/>
                  <a:pt x="517888" y="0"/>
                </a:cubicBezTo>
                <a:close/>
              </a:path>
            </a:pathLst>
          </a:cu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rcRect l="69891" t="6593" b="23490"/>
          <a:stretch>
            <a:fillRect/>
          </a:stretch>
        </p:blipFill>
        <p:spPr>
          <a:xfrm>
            <a:off x="9804399" y="2184400"/>
            <a:ext cx="2563207" cy="4064000"/>
          </a:xfrm>
          <a:custGeom>
            <a:avLst/>
            <a:gdLst>
              <a:gd name="connsiteX0" fmla="*/ 517888 w 2563207"/>
              <a:gd name="connsiteY0" fmla="*/ 0 h 4064000"/>
              <a:gd name="connsiteX1" fmla="*/ 2563207 w 2563207"/>
              <a:gd name="connsiteY1" fmla="*/ 0 h 4064000"/>
              <a:gd name="connsiteX2" fmla="*/ 2563207 w 2563207"/>
              <a:gd name="connsiteY2" fmla="*/ 4064000 h 4064000"/>
              <a:gd name="connsiteX3" fmla="*/ 517888 w 2563207"/>
              <a:gd name="connsiteY3" fmla="*/ 4064000 h 4064000"/>
              <a:gd name="connsiteX4" fmla="*/ 0 w 2563207"/>
              <a:gd name="connsiteY4" fmla="*/ 3546112 h 4064000"/>
              <a:gd name="connsiteX5" fmla="*/ 0 w 2563207"/>
              <a:gd name="connsiteY5" fmla="*/ 517888 h 4064000"/>
              <a:gd name="connsiteX6" fmla="*/ 517888 w 2563207"/>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3207" h="4064000">
                <a:moveTo>
                  <a:pt x="517888" y="0"/>
                </a:moveTo>
                <a:lnTo>
                  <a:pt x="2563207" y="0"/>
                </a:lnTo>
                <a:lnTo>
                  <a:pt x="2563207" y="4064000"/>
                </a:lnTo>
                <a:lnTo>
                  <a:pt x="517888" y="4064000"/>
                </a:lnTo>
                <a:cubicBezTo>
                  <a:pt x="231866" y="4064000"/>
                  <a:pt x="0" y="3832134"/>
                  <a:pt x="0" y="3546112"/>
                </a:cubicBezTo>
                <a:lnTo>
                  <a:pt x="0" y="517888"/>
                </a:lnTo>
                <a:cubicBezTo>
                  <a:pt x="0" y="231866"/>
                  <a:pt x="231866" y="0"/>
                  <a:pt x="517888" y="0"/>
                </a:cubicBezTo>
                <a:close/>
              </a:path>
            </a:pathLst>
          </a:cu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rcRect l="100000" t="6593" r="-6391" b="23490"/>
          <a:stretch>
            <a:fillRect/>
          </a:stretch>
        </p:blipFill>
        <p:spPr>
          <a:xfrm>
            <a:off x="10352540" y="905933"/>
            <a:ext cx="544059" cy="4064000"/>
          </a:xfrm>
          <a:custGeom>
            <a:avLst/>
            <a:gdLst>
              <a:gd name="connsiteX0" fmla="*/ 0 w 544059"/>
              <a:gd name="connsiteY0" fmla="*/ 0 h 4064000"/>
              <a:gd name="connsiteX1" fmla="*/ 26171 w 544059"/>
              <a:gd name="connsiteY1" fmla="*/ 0 h 4064000"/>
              <a:gd name="connsiteX2" fmla="*/ 544059 w 544059"/>
              <a:gd name="connsiteY2" fmla="*/ 517888 h 4064000"/>
              <a:gd name="connsiteX3" fmla="*/ 544059 w 544059"/>
              <a:gd name="connsiteY3" fmla="*/ 3546112 h 4064000"/>
              <a:gd name="connsiteX4" fmla="*/ 26171 w 544059"/>
              <a:gd name="connsiteY4" fmla="*/ 4064000 h 4064000"/>
              <a:gd name="connsiteX5" fmla="*/ 0 w 544059"/>
              <a:gd name="connsiteY5" fmla="*/ 4064000 h 4064000"/>
              <a:gd name="connsiteX6" fmla="*/ 0 w 544059"/>
              <a:gd name="connsiteY6" fmla="*/ 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059" h="4064000">
                <a:moveTo>
                  <a:pt x="0" y="0"/>
                </a:moveTo>
                <a:lnTo>
                  <a:pt x="26171" y="0"/>
                </a:lnTo>
                <a:cubicBezTo>
                  <a:pt x="312193" y="0"/>
                  <a:pt x="544059" y="231866"/>
                  <a:pt x="544059" y="517888"/>
                </a:cubicBezTo>
                <a:lnTo>
                  <a:pt x="544059" y="3546112"/>
                </a:lnTo>
                <a:cubicBezTo>
                  <a:pt x="544059" y="3832134"/>
                  <a:pt x="312193" y="4064000"/>
                  <a:pt x="26171" y="4064000"/>
                </a:cubicBezTo>
                <a:lnTo>
                  <a:pt x="0" y="4064000"/>
                </a:lnTo>
                <a:lnTo>
                  <a:pt x="0" y="0"/>
                </a:lnTo>
                <a:close/>
              </a:path>
            </a:pathLst>
          </a:custGeom>
        </p:spPr>
      </p:pic>
      <p:grpSp>
        <p:nvGrpSpPr>
          <p:cNvPr id="40" name="组合 39"/>
          <p:cNvGrpSpPr/>
          <p:nvPr/>
        </p:nvGrpSpPr>
        <p:grpSpPr>
          <a:xfrm>
            <a:off x="2001921" y="1193827"/>
            <a:ext cx="8286115" cy="3154710"/>
            <a:chOff x="3504826" y="872066"/>
            <a:chExt cx="8286115" cy="3154710"/>
          </a:xfrm>
        </p:grpSpPr>
        <p:sp>
          <p:nvSpPr>
            <p:cNvPr id="43" name="文本框 42"/>
            <p:cNvSpPr txBox="1"/>
            <p:nvPr/>
          </p:nvSpPr>
          <p:spPr>
            <a:xfrm>
              <a:off x="3504826" y="872066"/>
              <a:ext cx="8103501" cy="3154710"/>
            </a:xfrm>
            <a:prstGeom prst="rect">
              <a:avLst/>
            </a:prstGeom>
            <a:noFill/>
          </p:spPr>
          <p:txBody>
            <a:bodyPr wrap="none" rtlCol="0">
              <a:spAutoFit/>
            </a:bodyPr>
            <a:lstStyle/>
            <a:p>
              <a:pPr algn="ctr"/>
              <a:r>
                <a:rPr lang="en-US" altLang="zh-CN" sz="19900" i="1" dirty="0" smtClean="0">
                  <a:solidFill>
                    <a:srgbClr val="3164BE">
                      <a:alpha val="10000"/>
                    </a:srgbClr>
                  </a:solidFill>
                  <a:latin typeface="汉仪长宋简" panose="02010600000101010101" charset="-122"/>
                  <a:ea typeface="汉仪长宋简" panose="02010600000101010101" charset="-122"/>
                </a:rPr>
                <a:t>Part 01</a:t>
              </a:r>
              <a:endParaRPr lang="zh-CN" altLang="en-US" sz="19900" i="1" dirty="0">
                <a:solidFill>
                  <a:srgbClr val="3164BE">
                    <a:alpha val="10000"/>
                  </a:srgbClr>
                </a:solidFill>
                <a:latin typeface="汉仪长宋简" panose="02010600000101010101" charset="-122"/>
                <a:ea typeface="汉仪长宋简" panose="02010600000101010101" charset="-122"/>
              </a:endParaRPr>
            </a:p>
          </p:txBody>
        </p:sp>
        <p:sp>
          <p:nvSpPr>
            <p:cNvPr id="41" name="文本框 40"/>
            <p:cNvSpPr txBox="1"/>
            <p:nvPr/>
          </p:nvSpPr>
          <p:spPr>
            <a:xfrm>
              <a:off x="3929641" y="2348441"/>
              <a:ext cx="7861300" cy="1445260"/>
            </a:xfrm>
            <a:prstGeom prst="rect">
              <a:avLst/>
            </a:prstGeom>
            <a:noFill/>
          </p:spPr>
          <p:txBody>
            <a:bodyPr wrap="square" rtlCol="0">
              <a:spAutoFit/>
            </a:bodyPr>
            <a:lstStyle/>
            <a:p>
              <a:pPr algn="ctr"/>
              <a:r>
                <a:rPr lang="en-US" altLang="zh-CN" sz="4400" dirty="0">
                  <a:solidFill>
                    <a:srgbClr val="3164BE"/>
                  </a:solidFill>
                  <a:latin typeface="汉仪长宋简" panose="02010600000101010101" charset="-122"/>
                  <a:ea typeface="汉仪长宋简" panose="02010600000101010101" charset="-122"/>
                </a:rPr>
                <a:t>The Olympic Winter Games Milano Cortina</a:t>
              </a:r>
              <a:r>
                <a:rPr lang="en-US" altLang="en-US" sz="4400" dirty="0">
                  <a:solidFill>
                    <a:srgbClr val="3164BE"/>
                  </a:solidFill>
                  <a:latin typeface="汉仪长宋简" panose="02010600000101010101" charset="-122"/>
                  <a:ea typeface="汉仪长宋简" panose="02010600000101010101" charset="-122"/>
                </a:rPr>
                <a:t> </a:t>
              </a:r>
              <a:r>
                <a:rPr lang="en-US" altLang="zh-CN" sz="4400" dirty="0">
                  <a:solidFill>
                    <a:srgbClr val="3164BE"/>
                  </a:solidFill>
                  <a:latin typeface="汉仪长宋简" panose="02010600000101010101" charset="-122"/>
                  <a:ea typeface="汉仪长宋简" panose="02010600000101010101" charset="-122"/>
                </a:rPr>
                <a:t>2026</a:t>
              </a:r>
              <a:endParaRPr lang="en-US" altLang="zh-CN" sz="4400" dirty="0">
                <a:solidFill>
                  <a:srgbClr val="3164BE"/>
                </a:solidFill>
                <a:latin typeface="汉仪长宋简" panose="02010600000101010101" charset="-122"/>
                <a:ea typeface="汉仪长宋简" panose="02010600000101010101" charset="-122"/>
              </a:endParaRPr>
            </a:p>
          </p:txBody>
        </p:sp>
        <p:sp>
          <p:nvSpPr>
            <p:cNvPr id="42" name="文本框 41"/>
            <p:cNvSpPr txBox="1"/>
            <p:nvPr/>
          </p:nvSpPr>
          <p:spPr>
            <a:xfrm>
              <a:off x="5478005" y="1742815"/>
              <a:ext cx="4241800" cy="584775"/>
            </a:xfrm>
            <a:prstGeom prst="rect">
              <a:avLst/>
            </a:prstGeom>
            <a:noFill/>
          </p:spPr>
          <p:txBody>
            <a:bodyPr wrap="square" rtlCol="0">
              <a:spAutoFit/>
            </a:bodyPr>
            <a:lstStyle/>
            <a:p>
              <a:pPr algn="ctr"/>
              <a:r>
                <a:rPr lang="zh-CN" altLang="en-US" sz="3200" dirty="0">
                  <a:solidFill>
                    <a:srgbClr val="3164BE"/>
                  </a:solidFill>
                  <a:latin typeface="汉仪长宋简" panose="02010600000101010101" charset="-122"/>
                  <a:ea typeface="汉仪长宋简" panose="02010600000101010101" charset="-122"/>
                </a:rPr>
                <a:t>第一部分</a:t>
              </a:r>
              <a:endParaRPr lang="zh-CN" altLang="en-US" sz="3200" dirty="0">
                <a:solidFill>
                  <a:srgbClr val="3164BE"/>
                </a:solidFill>
                <a:latin typeface="汉仪长宋简" panose="02010600000101010101" charset="-122"/>
                <a:ea typeface="汉仪长宋简" panose="02010600000101010101" charset="-122"/>
              </a:endParaRPr>
            </a:p>
          </p:txBody>
        </p:sp>
      </p:gr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pic>
        <p:nvPicPr>
          <p:cNvPr id="2" name="图片 1"/>
          <p:cNvPicPr>
            <a:picLocks noChangeAspect="1"/>
          </p:cNvPicPr>
          <p:nvPr/>
        </p:nvPicPr>
        <p:blipFill>
          <a:blip r:embed="rId4"/>
          <a:stretch>
            <a:fillRect/>
          </a:stretch>
        </p:blipFill>
        <p:spPr>
          <a:xfrm>
            <a:off x="1073150" y="132715"/>
            <a:ext cx="9799320" cy="5512435"/>
          </a:xfrm>
          <a:prstGeom prst="rect">
            <a:avLst/>
          </a:prstGeom>
        </p:spPr>
      </p:pic>
      <p:sp>
        <p:nvSpPr>
          <p:cNvPr id="4" name="文本框 3"/>
          <p:cNvSpPr txBox="1"/>
          <p:nvPr/>
        </p:nvSpPr>
        <p:spPr>
          <a:xfrm>
            <a:off x="447675" y="5647055"/>
            <a:ext cx="11743690" cy="1210945"/>
          </a:xfrm>
          <a:prstGeom prst="rect">
            <a:avLst/>
          </a:prstGeom>
        </p:spPr>
        <p:txBody>
          <a:bodyPr wrap="square">
            <a:spAutoFit/>
          </a:bodyPr>
          <a:p>
            <a:pPr marL="0" algn="l">
              <a:lnSpc>
                <a:spcPct val="130000"/>
              </a:lnSpc>
              <a:buClrTx/>
              <a:buSzTx/>
              <a:buNone/>
            </a:pPr>
            <a:r>
              <a:rPr lang="en-US" altLang="zh-CN" sz="2800" b="0" i="0" dirty="0">
                <a:latin typeface="汉仪全唐诗简" panose="00020600040101010101" pitchFamily="18" charset="-122"/>
                <a:ea typeface="汉仪全唐诗简" panose="00020600040101010101" pitchFamily="18" charset="-122"/>
              </a:rPr>
              <a:t>IOC President  Kirsty Coventry  delivered a speech at the opening ceremony of the 2026 Milan Cortina Winter Olympics.</a:t>
            </a:r>
            <a:endParaRPr lang="en-US" altLang="zh-CN" sz="2800" b="0" i="0" dirty="0">
              <a:latin typeface="汉仪全唐诗简" panose="00020600040101010101" pitchFamily="18" charset="-122"/>
              <a:ea typeface="汉仪全唐诗简" panose="00020600040101010101" pitchFamily="18" charset="-122"/>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pic>
        <p:nvPicPr>
          <p:cNvPr id="2" name="IOC President’s speech">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5085" y="0"/>
            <a:ext cx="12146915" cy="6797675"/>
          </a:xfrm>
          <a:prstGeom prst="rect">
            <a:avLst/>
          </a:prstGeom>
        </p:spPr>
      </p:pic>
    </p:spTree>
    <p:custDataLst>
      <p:tags r:id="rId7"/>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4" name="文本框 3"/>
          <p:cNvSpPr txBox="1"/>
          <p:nvPr/>
        </p:nvSpPr>
        <p:spPr>
          <a:xfrm>
            <a:off x="145415" y="158750"/>
            <a:ext cx="12045950" cy="5890895"/>
          </a:xfrm>
          <a:prstGeom prst="rect">
            <a:avLst/>
          </a:prstGeom>
        </p:spPr>
        <p:txBody>
          <a:bodyPr wrap="square">
            <a:spAutoFit/>
          </a:bodyPr>
          <a:p>
            <a:pPr marL="0" algn="l">
              <a:lnSpc>
                <a:spcPct val="130000"/>
              </a:lnSpc>
              <a:buClrTx/>
              <a:buSzTx/>
              <a:buNone/>
            </a:pPr>
            <a:r>
              <a:rPr lang="en-US" altLang="zh-CN" sz="2800" b="0" i="0" dirty="0">
                <a:latin typeface="汉仪全唐诗简" panose="00020600040101010101" pitchFamily="18" charset="-122"/>
                <a:ea typeface="汉仪全唐诗简" panose="00020600040101010101" pitchFamily="18" charset="-122"/>
              </a:rPr>
              <a:t>IOC President’s speech</a:t>
            </a:r>
            <a:endParaRPr lang="en-US" altLang="zh-CN" sz="2800" b="0" i="0" dirty="0">
              <a:latin typeface="汉仪全唐诗简" panose="00020600040101010101" pitchFamily="18" charset="-122"/>
              <a:ea typeface="汉仪全唐诗简" panose="00020600040101010101" pitchFamily="18" charset="-122"/>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Good evening, Italy!</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Dear President of the Italian Republic, Your Excellency, Sergio Mattarella,</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Dear President of the Milano Cortina 2026 Organising Committee, my dear colleague and friend, Giovanni Malag</a:t>
            </a:r>
            <a:r>
              <a:rPr lang="en-US" altLang="en-US" sz="1700" b="0" i="0" dirty="0">
                <a:latin typeface="Times New Roman" panose="02020603050405020304" charset="0"/>
                <a:ea typeface="汉仪全唐诗简" panose="00020600040101010101" pitchFamily="18" charset="-122"/>
                <a:cs typeface="Times New Roman" panose="02020603050405020304" charset="0"/>
              </a:rPr>
              <a:t>ò</a:t>
            </a:r>
            <a:r>
              <a:rPr lang="en-US" altLang="zh-CN" sz="1700" b="0" i="0" dirty="0">
                <a:latin typeface="Times New Roman" panose="02020603050405020304" charset="0"/>
                <a:ea typeface="汉仪全唐诗简" panose="00020600040101010101" pitchFamily="18" charset="-122"/>
                <a:cs typeface="Times New Roman" panose="02020603050405020304" charset="0"/>
              </a:rPr>
              <a:t>,</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Your Excellencies and distinguished guests,</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Dear athletes,</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1700" b="0" i="0" dirty="0">
                <a:latin typeface="Times New Roman" panose="02020603050405020304" charset="0"/>
                <a:ea typeface="汉仪全唐诗简" panose="00020600040101010101" pitchFamily="18" charset="-122"/>
                <a:cs typeface="Times New Roman" panose="02020603050405020304" charset="0"/>
              </a:rPr>
              <a:t>To all of you and everyone who is watching: welcome to Milano Cortina 2026 Olympic Winter Games!</a:t>
            </a:r>
            <a:endParaRPr lang="en-US" altLang="zh-CN" sz="1700" b="0" i="0" dirty="0">
              <a:latin typeface="Times New Roman" panose="02020603050405020304" charset="0"/>
              <a:ea typeface="汉仪全唐诗简" panose="00020600040101010101" pitchFamily="18" charset="-122"/>
              <a:cs typeface="Times New Roman" panose="02020603050405020304" charset="0"/>
            </a:endParaRPr>
          </a:p>
          <a:p>
            <a:pPr marL="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My fellow Olympians,</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Whether you are here in Milano, in Cortina, Predazzo or Livigno: welcome to your Games.</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This is your moment.</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I know what it feels like – that mix of excitement and nerves. Your whole life of hard work, of early mornings, long days, sacrifices, setbacks – it all </a:t>
            </a:r>
            <a:r>
              <a:rPr lang="en-US" altLang="zh-CN" sz="2000" b="1" i="0" u="sng" dirty="0">
                <a:latin typeface="Times New Roman" panose="02020603050405020304" charset="0"/>
                <a:ea typeface="汉仪全唐诗简" panose="00020600040101010101" pitchFamily="18" charset="-122"/>
                <a:cs typeface="Times New Roman" panose="02020603050405020304" charset="0"/>
              </a:rPr>
              <a:t>comes down to</a:t>
            </a:r>
            <a:r>
              <a:rPr lang="en-US" altLang="zh-CN" sz="2000" b="0" i="0" dirty="0">
                <a:latin typeface="Times New Roman" panose="02020603050405020304" charset="0"/>
                <a:ea typeface="汉仪全唐诗简" panose="00020600040101010101" pitchFamily="18" charset="-122"/>
                <a:cs typeface="Times New Roman" panose="02020603050405020304" charset="0"/>
              </a:rPr>
              <a:t> this. I know that feeling, when you realise – this is it. You’ve made it.</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So first, be proud. Be proud of how far you’ve come. And now, take it all in. Enjoy it. Enjoy every second.</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000" b="0" i="0" dirty="0">
                <a:latin typeface="Times New Roman" panose="02020603050405020304" charset="0"/>
                <a:ea typeface="汉仪全唐诗简" panose="00020600040101010101" pitchFamily="18" charset="-122"/>
                <a:cs typeface="Times New Roman" panose="02020603050405020304" charset="0"/>
              </a:rPr>
              <a:t>Over the next two weeks, you’re going to give us something truly special.</a:t>
            </a:r>
            <a:endParaRPr lang="en-US" altLang="zh-CN" sz="2000" b="0" i="0" dirty="0">
              <a:latin typeface="Times New Roman" panose="02020603050405020304" charset="0"/>
              <a:ea typeface="汉仪全唐诗简" panose="00020600040101010101" pitchFamily="18" charset="-122"/>
              <a:cs typeface="Times New Roman" panose="02020603050405020304" charset="0"/>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4" name="文本框 3"/>
          <p:cNvSpPr txBox="1"/>
          <p:nvPr/>
        </p:nvSpPr>
        <p:spPr>
          <a:xfrm>
            <a:off x="-635" y="158750"/>
            <a:ext cx="12192000" cy="5970905"/>
          </a:xfrm>
          <a:prstGeom prst="rect">
            <a:avLst/>
          </a:prstGeom>
        </p:spPr>
        <p:txBody>
          <a:bodyPr wrap="square">
            <a:spAutoFit/>
          </a:bodyPr>
          <a:p>
            <a:pPr marL="0" indent="457200" algn="l">
              <a:lnSpc>
                <a:spcPct val="130000"/>
              </a:lnSpc>
              <a:buClrTx/>
              <a:buSzTx/>
              <a:buNone/>
            </a:pPr>
            <a:r>
              <a:rPr lang="en-US" altLang="zh-CN" sz="2100" dirty="0">
                <a:latin typeface="Times New Roman" panose="02020603050405020304" charset="0"/>
                <a:ea typeface="汉仪全唐诗简" panose="00020600040101010101" pitchFamily="18" charset="-122"/>
                <a:cs typeface="Times New Roman" panose="02020603050405020304" charset="0"/>
                <a:sym typeface="+mn-ea"/>
              </a:rPr>
              <a:t>You’ll show us what it means to be human. To dream. To overcome. To respect one another. To care for each other.</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dirty="0">
                <a:latin typeface="Times New Roman" panose="02020603050405020304" charset="0"/>
                <a:ea typeface="汉仪全唐诗简" panose="00020600040101010101" pitchFamily="18" charset="-122"/>
                <a:cs typeface="Times New Roman" panose="02020603050405020304" charset="0"/>
                <a:sym typeface="+mn-ea"/>
              </a:rPr>
              <a:t>You’ll show us that strength isn’t just about winning – it’s about courage, empathy and heart.</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dirty="0">
                <a:latin typeface="Times New Roman" panose="02020603050405020304" charset="0"/>
                <a:ea typeface="汉仪全唐诗简" panose="00020600040101010101" pitchFamily="18" charset="-122"/>
                <a:cs typeface="Times New Roman" panose="02020603050405020304" charset="0"/>
                <a:sym typeface="+mn-ea"/>
              </a:rPr>
              <a:t>You will not only make incredible memories. You will reach your Olympic dreams – and you will show the world how to live.</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This is why we all love the Olympic Games. Because through you, we see the very best of ourselves. You remind us that we can be brave. That we can be kind. And that we can </a:t>
            </a:r>
            <a:r>
              <a:rPr lang="en-US" altLang="zh-CN" sz="2100" b="1" i="0" u="sng" dirty="0">
                <a:latin typeface="Times New Roman" panose="02020603050405020304" charset="0"/>
                <a:ea typeface="汉仪全唐诗简" panose="00020600040101010101" pitchFamily="18" charset="-122"/>
                <a:cs typeface="Times New Roman" panose="02020603050405020304" charset="0"/>
              </a:rPr>
              <a:t>get back up</a:t>
            </a:r>
            <a:r>
              <a:rPr lang="en-US" altLang="zh-CN" sz="2100" b="0" i="0" dirty="0">
                <a:latin typeface="Times New Roman" panose="02020603050405020304" charset="0"/>
                <a:ea typeface="汉仪全唐诗简" panose="00020600040101010101" pitchFamily="18" charset="-122"/>
                <a:cs typeface="Times New Roman" panose="02020603050405020304" charset="0"/>
              </a:rPr>
              <a:t>, no matter how hard we fall.</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And to everyone watching, here in Italy and around the world – thank you for joining this moment. Thank you for believing in the magic of the Olympic Games.</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When we see an athlete </a:t>
            </a:r>
            <a:r>
              <a:rPr lang="en-US" altLang="zh-CN" sz="2100" b="1" i="0" u="sng" dirty="0">
                <a:latin typeface="Times New Roman" panose="02020603050405020304" charset="0"/>
                <a:ea typeface="汉仪全唐诗简" panose="00020600040101010101" pitchFamily="18" charset="-122"/>
                <a:cs typeface="Times New Roman" panose="02020603050405020304" charset="0"/>
              </a:rPr>
              <a:t>stumble</a:t>
            </a:r>
            <a:r>
              <a:rPr lang="en-US" altLang="zh-CN" sz="2100" b="0" i="0" dirty="0">
                <a:latin typeface="Times New Roman" panose="02020603050405020304" charset="0"/>
                <a:ea typeface="汉仪全唐诗简" panose="00020600040101010101" pitchFamily="18" charset="-122"/>
                <a:cs typeface="Times New Roman" panose="02020603050405020304" charset="0"/>
              </a:rPr>
              <a:t> and find the strength to rise, we are reminded that we can do the same.</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When we see rivals embrace at the end of a finish line, we are reminded that we can choose respect.</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When we see grace, courage and friendship – we remember the kind of people we all want to be.</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2100" b="0" i="0" dirty="0">
                <a:latin typeface="Times New Roman" panose="02020603050405020304" charset="0"/>
                <a:ea typeface="汉仪全唐诗简" panose="00020600040101010101" pitchFamily="18" charset="-122"/>
                <a:cs typeface="Times New Roman" panose="02020603050405020304" charset="0"/>
              </a:rPr>
              <a:t>The spirit of the Olympic Games is about so much more than sport. It is about us – and what makes us human.</a:t>
            </a:r>
            <a:endParaRPr lang="en-US" altLang="zh-CN" sz="2100" b="0" i="0" dirty="0">
              <a:latin typeface="Times New Roman" panose="02020603050405020304" charset="0"/>
              <a:ea typeface="汉仪全唐诗简" panose="00020600040101010101" pitchFamily="18" charset="-122"/>
              <a:cs typeface="Times New Roman" panose="02020603050405020304" charset="0"/>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4" name="文本框 3"/>
          <p:cNvSpPr txBox="1"/>
          <p:nvPr/>
        </p:nvSpPr>
        <p:spPr>
          <a:xfrm>
            <a:off x="145415" y="158750"/>
            <a:ext cx="12045950" cy="5487035"/>
          </a:xfrm>
          <a:prstGeom prst="rect">
            <a:avLst/>
          </a:prstGeom>
        </p:spPr>
        <p:txBody>
          <a:bodyPr wrap="square">
            <a:spAutoFit/>
          </a:bodyPr>
          <a:p>
            <a:pPr marL="0" indent="457200" algn="l">
              <a:lnSpc>
                <a:spcPct val="130000"/>
              </a:lnSpc>
              <a:buClrTx/>
              <a:buSzTx/>
              <a:buNone/>
            </a:pPr>
            <a:r>
              <a:rPr lang="zh-CN" altLang="en-US" sz="1800" b="0" i="0" dirty="0">
                <a:latin typeface="Times New Roman" panose="02020603050405020304" charset="0"/>
                <a:ea typeface="汉仪全唐诗简" panose="00020600040101010101" pitchFamily="18" charset="-122"/>
                <a:cs typeface="Times New Roman" panose="02020603050405020304" charset="0"/>
              </a:rPr>
              <a:t>剩余部分（可酌情使用）：</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In Africa, where I’m from, we have a word: ubuntu. It means: I am because we are. That we can only rise by lifting others. That our strength comes from caring for each other.</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No matter where you come from, we all know this spirit – it lives and breathes in every community.</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I see this spirit most clearly at the Olympic Games. Here, athletes from every corner of our world compete fiercely – but also respect, support and inspire one another. They remind us that we are all connected, that our strength comes from how we treat each other, and that the best of humanity is found in courage, compassion and kindness.</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So let these Games be a celebration of what unites us – of everything that makes us human.</a:t>
            </a:r>
            <a:endParaRPr lang="en-US" altLang="zh-CN" sz="1000" b="0" i="0" dirty="0">
              <a:latin typeface="汉仪全唐诗简" panose="00020600040101010101" pitchFamily="18" charset="-122"/>
              <a:ea typeface="汉仪全唐诗简" panose="00020600040101010101" pitchFamily="18" charset="-122"/>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This is the magic of the Olympic Games: inspiring us all to be the best that we can be – together.</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Tonight, we are grateful to our </a:t>
            </a:r>
            <a:r>
              <a:rPr lang="en-US" altLang="zh-CN" sz="1800" i="0" dirty="0">
                <a:latin typeface="Times New Roman" panose="02020603050405020304" charset="0"/>
                <a:ea typeface="汉仪全唐诗简" panose="00020600040101010101" pitchFamily="18" charset="-122"/>
                <a:cs typeface="Times New Roman" panose="02020603050405020304" charset="0"/>
              </a:rPr>
              <a:t>gracious</a:t>
            </a:r>
            <a:r>
              <a:rPr lang="en-US" altLang="zh-CN" sz="1800" b="0" i="0" dirty="0">
                <a:latin typeface="Times New Roman" panose="02020603050405020304" charset="0"/>
                <a:ea typeface="汉仪全唐诗简" panose="00020600040101010101" pitchFamily="18" charset="-122"/>
                <a:cs typeface="Times New Roman" panose="02020603050405020304" charset="0"/>
              </a:rPr>
              <a:t> hosts, the Italian people, who set this spectacular Olympic stage with such passion and care.</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dirty="0">
                <a:latin typeface="Times New Roman" panose="02020603050405020304" charset="0"/>
                <a:ea typeface="汉仪全唐诗简" panose="00020600040101010101" pitchFamily="18" charset="-122"/>
                <a:cs typeface="Times New Roman" panose="02020603050405020304" charset="0"/>
                <a:sym typeface="+mn-ea"/>
              </a:rPr>
              <a:t>To all the public authorities – and especially to the Italian government and its President – to the Organising Committee, and our Italian partners: your dedication, creativity and teamwork have brought us to the start line. And now together with our TOP Partners and Media Rights-Holders, we will spread the Olympic spirit around the world.</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
            <a:ext cx="2815642" cy="1219201"/>
            <a:chOff x="0" y="-1"/>
            <a:chExt cx="4360332" cy="1888067"/>
          </a:xfrm>
        </p:grpSpPr>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l="9854" t="68366" r="57474" b="8645"/>
            <a:stretch>
              <a:fillRect/>
            </a:stretch>
          </p:blipFill>
          <p:spPr>
            <a:xfrm flipH="1" flipV="1">
              <a:off x="1898476" y="0"/>
              <a:ext cx="2461856" cy="1182744"/>
            </a:xfrm>
            <a:custGeom>
              <a:avLst/>
              <a:gdLst>
                <a:gd name="connsiteX0" fmla="*/ 3147314 w 3833827"/>
                <a:gd name="connsiteY0" fmla="*/ 908 h 1841879"/>
                <a:gd name="connsiteX1" fmla="*/ 3562709 w 3833827"/>
                <a:gd name="connsiteY1" fmla="*/ 55412 h 1841879"/>
                <a:gd name="connsiteX2" fmla="*/ 3816709 w 3833827"/>
                <a:gd name="connsiteY2" fmla="*/ 182412 h 1841879"/>
                <a:gd name="connsiteX3" fmla="*/ 3511909 w 3833827"/>
                <a:gd name="connsiteY3" fmla="*/ 605746 h 1841879"/>
                <a:gd name="connsiteX4" fmla="*/ 1559650 w 3833827"/>
                <a:gd name="connsiteY4" fmla="*/ 1804508 h 1841879"/>
                <a:gd name="connsiteX5" fmla="*/ 1485336 w 3833827"/>
                <a:gd name="connsiteY5" fmla="*/ 1841879 h 1841879"/>
                <a:gd name="connsiteX6" fmla="*/ 0 w 3833827"/>
                <a:gd name="connsiteY6" fmla="*/ 1841879 h 1841879"/>
                <a:gd name="connsiteX7" fmla="*/ 88079 w 3833827"/>
                <a:gd name="connsiteY7" fmla="*/ 1767350 h 1841879"/>
                <a:gd name="connsiteX8" fmla="*/ 2436643 w 3833827"/>
                <a:gd name="connsiteY8" fmla="*/ 190879 h 1841879"/>
                <a:gd name="connsiteX9" fmla="*/ 3147314 w 3833827"/>
                <a:gd name="connsiteY9" fmla="*/ 908 h 184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3827" h="1841879">
                  <a:moveTo>
                    <a:pt x="3147314" y="908"/>
                  </a:moveTo>
                  <a:cubicBezTo>
                    <a:pt x="3322115" y="8140"/>
                    <a:pt x="3447704" y="56118"/>
                    <a:pt x="3562709" y="55412"/>
                  </a:cubicBezTo>
                  <a:cubicBezTo>
                    <a:pt x="3792720" y="54001"/>
                    <a:pt x="3825176" y="90690"/>
                    <a:pt x="3816709" y="182412"/>
                  </a:cubicBezTo>
                  <a:cubicBezTo>
                    <a:pt x="3808242" y="274134"/>
                    <a:pt x="3956409" y="303768"/>
                    <a:pt x="3511909" y="605746"/>
                  </a:cubicBezTo>
                  <a:cubicBezTo>
                    <a:pt x="3150753" y="851103"/>
                    <a:pt x="2226007" y="1458835"/>
                    <a:pt x="1559650" y="1804508"/>
                  </a:cubicBezTo>
                  <a:lnTo>
                    <a:pt x="1485336" y="1841879"/>
                  </a:lnTo>
                  <a:lnTo>
                    <a:pt x="0" y="1841879"/>
                  </a:lnTo>
                  <a:lnTo>
                    <a:pt x="88079" y="1767350"/>
                  </a:lnTo>
                  <a:cubicBezTo>
                    <a:pt x="661102" y="1299500"/>
                    <a:pt x="1929878" y="456874"/>
                    <a:pt x="2436643" y="190879"/>
                  </a:cubicBezTo>
                  <a:cubicBezTo>
                    <a:pt x="2748499" y="27190"/>
                    <a:pt x="2972512" y="-6324"/>
                    <a:pt x="3147314" y="908"/>
                  </a:cubicBezTo>
                  <a:close/>
                </a:path>
              </a:pathLst>
            </a:custGeom>
          </p:spPr>
        </p:pic>
        <p:sp>
          <p:nvSpPr>
            <p:cNvPr id="16" name="直角三角形 15"/>
            <p:cNvSpPr/>
            <p:nvPr/>
          </p:nvSpPr>
          <p:spPr>
            <a:xfrm flipV="1">
              <a:off x="0" y="-1"/>
              <a:ext cx="2895600" cy="1888067"/>
            </a:xfrm>
            <a:prstGeom prst="rtTriangle">
              <a:avLst/>
            </a:prstGeom>
            <a:solidFill>
              <a:srgbClr val="E8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全唐诗简" panose="00020600040101010101" pitchFamily="18" charset="-122"/>
                <a:ea typeface="汉仪全唐诗简" panose="00020600040101010101" pitchFamily="18" charset="-122"/>
              </a:endParaRPr>
            </a:p>
          </p:txBody>
        </p:sp>
      </p:grpSp>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8055" t="91355" r="77488" b="4046"/>
          <a:stretch>
            <a:fillRect/>
          </a:stretch>
        </p:blipFill>
        <p:spPr>
          <a:xfrm>
            <a:off x="2085038" y="6858000"/>
            <a:ext cx="1696522" cy="368486"/>
          </a:xfrm>
          <a:custGeom>
            <a:avLst/>
            <a:gdLst>
              <a:gd name="connsiteX0" fmla="*/ 211186 w 1696522"/>
              <a:gd name="connsiteY0" fmla="*/ 0 h 368486"/>
              <a:gd name="connsiteX1" fmla="*/ 1696522 w 1696522"/>
              <a:gd name="connsiteY1" fmla="*/ 0 h 368486"/>
              <a:gd name="connsiteX2" fmla="*/ 1622022 w 1696522"/>
              <a:gd name="connsiteY2" fmla="*/ 37464 h 368486"/>
              <a:gd name="connsiteX3" fmla="*/ 1360895 w 1696522"/>
              <a:gd name="connsiteY3" fmla="*/ 152400 h 368486"/>
              <a:gd name="connsiteX4" fmla="*/ 31629 w 1696522"/>
              <a:gd name="connsiteY4" fmla="*/ 177800 h 368486"/>
              <a:gd name="connsiteX5" fmla="*/ 180044 w 1696522"/>
              <a:gd name="connsiteY5" fmla="*/ 26351 h 368486"/>
              <a:gd name="connsiteX6" fmla="*/ 211186 w 1696522"/>
              <a:gd name="connsiteY6" fmla="*/ 0 h 36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6522" h="368486">
                <a:moveTo>
                  <a:pt x="211186" y="0"/>
                </a:moveTo>
                <a:lnTo>
                  <a:pt x="1696522" y="0"/>
                </a:lnTo>
                <a:lnTo>
                  <a:pt x="1622022" y="37464"/>
                </a:lnTo>
                <a:cubicBezTo>
                  <a:pt x="1526370" y="83873"/>
                  <a:pt x="1438330" y="122943"/>
                  <a:pt x="1360895" y="152400"/>
                </a:cubicBezTo>
                <a:cubicBezTo>
                  <a:pt x="741417" y="388055"/>
                  <a:pt x="-182860" y="478367"/>
                  <a:pt x="31629" y="177800"/>
                </a:cubicBezTo>
                <a:cubicBezTo>
                  <a:pt x="58440" y="140229"/>
                  <a:pt x="109681" y="88591"/>
                  <a:pt x="180044" y="26351"/>
                </a:cubicBezTo>
                <a:lnTo>
                  <a:pt x="211186" y="0"/>
                </a:lnTo>
                <a:close/>
              </a:path>
            </a:pathLst>
          </a:cu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33097" r="5544" b="72356"/>
          <a:stretch>
            <a:fillRect/>
          </a:stretch>
        </p:blipFill>
        <p:spPr>
          <a:xfrm>
            <a:off x="9186334" y="-80526"/>
            <a:ext cx="2794000" cy="859459"/>
          </a:xfrm>
          <a:custGeom>
            <a:avLst/>
            <a:gdLst>
              <a:gd name="connsiteX0" fmla="*/ 380347 w 2794000"/>
              <a:gd name="connsiteY0" fmla="*/ 0 h 859459"/>
              <a:gd name="connsiteX1" fmla="*/ 2769253 w 2794000"/>
              <a:gd name="connsiteY1" fmla="*/ 0 h 859459"/>
              <a:gd name="connsiteX2" fmla="*/ 2789992 w 2794000"/>
              <a:gd name="connsiteY2" fmla="*/ 7545 h 859459"/>
              <a:gd name="connsiteX3" fmla="*/ 2794000 w 2794000"/>
              <a:gd name="connsiteY3" fmla="*/ 9317 h 859459"/>
              <a:gd name="connsiteX4" fmla="*/ 2794000 w 2794000"/>
              <a:gd name="connsiteY4" fmla="*/ 668201 h 859459"/>
              <a:gd name="connsiteX5" fmla="*/ 2789992 w 2794000"/>
              <a:gd name="connsiteY5" fmla="*/ 669973 h 859459"/>
              <a:gd name="connsiteX6" fmla="*/ 1574800 w 2794000"/>
              <a:gd name="connsiteY6" fmla="*/ 859459 h 859459"/>
              <a:gd name="connsiteX7" fmla="*/ 0 w 2794000"/>
              <a:gd name="connsiteY7" fmla="*/ 338759 h 859459"/>
              <a:gd name="connsiteX8" fmla="*/ 359608 w 2794000"/>
              <a:gd name="connsiteY8" fmla="*/ 7545 h 859459"/>
              <a:gd name="connsiteX9" fmla="*/ 380347 w 2794000"/>
              <a:gd name="connsiteY9" fmla="*/ 0 h 85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4000" h="859459">
                <a:moveTo>
                  <a:pt x="380347" y="0"/>
                </a:moveTo>
                <a:lnTo>
                  <a:pt x="2769253" y="0"/>
                </a:lnTo>
                <a:lnTo>
                  <a:pt x="2789992" y="7545"/>
                </a:lnTo>
                <a:lnTo>
                  <a:pt x="2794000" y="9317"/>
                </a:lnTo>
                <a:lnTo>
                  <a:pt x="2794000" y="668201"/>
                </a:lnTo>
                <a:lnTo>
                  <a:pt x="2789992" y="669973"/>
                </a:lnTo>
                <a:cubicBezTo>
                  <a:pt x="2501151" y="785697"/>
                  <a:pt x="2064028" y="859459"/>
                  <a:pt x="1574800" y="859459"/>
                </a:cubicBezTo>
                <a:cubicBezTo>
                  <a:pt x="705062" y="859459"/>
                  <a:pt x="0" y="626334"/>
                  <a:pt x="0" y="338759"/>
                </a:cubicBezTo>
                <a:cubicBezTo>
                  <a:pt x="0" y="212945"/>
                  <a:pt x="134953" y="97553"/>
                  <a:pt x="359608" y="7545"/>
                </a:cubicBezTo>
                <a:lnTo>
                  <a:pt x="380347" y="0"/>
                </a:lnTo>
                <a:close/>
              </a:path>
            </a:pathLst>
          </a:cu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5544" b="8632"/>
          <a:stretch>
            <a:fillRect/>
          </a:stretch>
        </p:blipFill>
        <p:spPr>
          <a:xfrm>
            <a:off x="7890933" y="4017341"/>
            <a:ext cx="4301067" cy="2840659"/>
          </a:xfrm>
          <a:custGeom>
            <a:avLst/>
            <a:gdLst>
              <a:gd name="connsiteX0" fmla="*/ 0 w 4301067"/>
              <a:gd name="connsiteY0" fmla="*/ 0 h 2840659"/>
              <a:gd name="connsiteX1" fmla="*/ 1887414 w 4301067"/>
              <a:gd name="connsiteY1" fmla="*/ 0 h 2840659"/>
              <a:gd name="connsiteX2" fmla="*/ 1866675 w 4301067"/>
              <a:gd name="connsiteY2" fmla="*/ 7545 h 2840659"/>
              <a:gd name="connsiteX3" fmla="*/ 1507067 w 4301067"/>
              <a:gd name="connsiteY3" fmla="*/ 338759 h 2840659"/>
              <a:gd name="connsiteX4" fmla="*/ 3081867 w 4301067"/>
              <a:gd name="connsiteY4" fmla="*/ 859459 h 2840659"/>
              <a:gd name="connsiteX5" fmla="*/ 4297059 w 4301067"/>
              <a:gd name="connsiteY5" fmla="*/ 669973 h 2840659"/>
              <a:gd name="connsiteX6" fmla="*/ 4301067 w 4301067"/>
              <a:gd name="connsiteY6" fmla="*/ 668201 h 2840659"/>
              <a:gd name="connsiteX7" fmla="*/ 4301067 w 4301067"/>
              <a:gd name="connsiteY7" fmla="*/ 2840659 h 2840659"/>
              <a:gd name="connsiteX8" fmla="*/ 0 w 4301067"/>
              <a:gd name="connsiteY8" fmla="*/ 2840659 h 2840659"/>
              <a:gd name="connsiteX9" fmla="*/ 0 w 4301067"/>
              <a:gd name="connsiteY9" fmla="*/ 0 h 28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1067" h="2840659">
                <a:moveTo>
                  <a:pt x="0" y="0"/>
                </a:moveTo>
                <a:lnTo>
                  <a:pt x="1887414" y="0"/>
                </a:lnTo>
                <a:lnTo>
                  <a:pt x="1866675" y="7545"/>
                </a:lnTo>
                <a:cubicBezTo>
                  <a:pt x="1642020" y="97553"/>
                  <a:pt x="1507067" y="212945"/>
                  <a:pt x="1507067" y="338759"/>
                </a:cubicBezTo>
                <a:cubicBezTo>
                  <a:pt x="1507067" y="626334"/>
                  <a:pt x="2212129" y="859459"/>
                  <a:pt x="3081867" y="859459"/>
                </a:cubicBezTo>
                <a:cubicBezTo>
                  <a:pt x="3571095" y="859459"/>
                  <a:pt x="4008218" y="785697"/>
                  <a:pt x="4297059" y="669973"/>
                </a:cubicBezTo>
                <a:lnTo>
                  <a:pt x="4301067" y="668201"/>
                </a:lnTo>
                <a:lnTo>
                  <a:pt x="4301067" y="2840659"/>
                </a:lnTo>
                <a:lnTo>
                  <a:pt x="0" y="2840659"/>
                </a:lnTo>
                <a:lnTo>
                  <a:pt x="0" y="0"/>
                </a:lnTo>
                <a:close/>
              </a:path>
            </a:pathLst>
          </a:custGeom>
        </p:spPr>
      </p:pic>
      <p:sp>
        <p:nvSpPr>
          <p:cNvPr id="4" name="文本框 3"/>
          <p:cNvSpPr txBox="1"/>
          <p:nvPr/>
        </p:nvSpPr>
        <p:spPr>
          <a:xfrm>
            <a:off x="145415" y="158750"/>
            <a:ext cx="12045950" cy="5126990"/>
          </a:xfrm>
          <a:prstGeom prst="rect">
            <a:avLst/>
          </a:prstGeom>
        </p:spPr>
        <p:txBody>
          <a:bodyPr wrap="square">
            <a:spAutoFit/>
          </a:bodyPr>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A very special shout-out to the wonderful volunteers! From the moment we arrived, you have made everyone feel so welcome. In the days ahead, your smiles and your energy will bring everything together – and bring the magic of the Games to life.</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Thanks a million!</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Since the Olympic flame was first lit, it has travelled across Italy – carried by thousands, celebrated by millions. Thank you to every torchbearer, and everyone who came out to cheer them on.</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From north to south, east to west, the flame shines as </a:t>
            </a:r>
            <a:r>
              <a:rPr lang="en-US" altLang="zh-CN" sz="1800" b="1" i="0" u="sng" dirty="0">
                <a:latin typeface="Times New Roman" panose="02020603050405020304" charset="0"/>
                <a:ea typeface="汉仪全唐诗简" panose="00020600040101010101" pitchFamily="18" charset="-122"/>
                <a:cs typeface="Times New Roman" panose="02020603050405020304" charset="0"/>
              </a:rPr>
              <a:t>a beacon of hope</a:t>
            </a:r>
            <a:r>
              <a:rPr lang="en-US" altLang="zh-CN" sz="1800" b="0" i="0" dirty="0">
                <a:latin typeface="Times New Roman" panose="02020603050405020304" charset="0"/>
                <a:ea typeface="汉仪全唐诗简" panose="00020600040101010101" pitchFamily="18" charset="-122"/>
                <a:cs typeface="Times New Roman" panose="02020603050405020304" charset="0"/>
              </a:rPr>
              <a:t> for all. Tonight, that flame will ignite the cauldron. Its light will shine for you, the athletes – and from you, it will spark inspiration across the world.</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When I was an athlete, this was always my most favourite moment. Watching that flame light up in the night – that’s when I knew the Games were real. Now it’s your turn, my fellow Olympians. Now it’s your moment. It’s your Games.</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We cannot wait to watch you, to cheer for you, to be inspired by you. To see your courage. Your strength. To see the best of humanity shine before the world.</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Let your flame spark hope, let it ignite joy and light the way for all of us.</a:t>
            </a:r>
            <a:endParaRPr lang="en-US" altLang="zh-CN" sz="1800" b="0" i="0" dirty="0">
              <a:latin typeface="Times New Roman" panose="02020603050405020304" charset="0"/>
              <a:ea typeface="汉仪全唐诗简" panose="00020600040101010101" pitchFamily="18" charset="-122"/>
              <a:cs typeface="Times New Roman" panose="02020603050405020304" charset="0"/>
            </a:endParaRPr>
          </a:p>
          <a:p>
            <a:pPr marL="0" indent="457200" algn="l">
              <a:lnSpc>
                <a:spcPct val="130000"/>
              </a:lnSpc>
              <a:buClrTx/>
              <a:buSzTx/>
              <a:buNone/>
            </a:pPr>
            <a:r>
              <a:rPr lang="en-US" altLang="zh-CN" sz="1800" b="0" i="0" dirty="0">
                <a:latin typeface="Times New Roman" panose="02020603050405020304" charset="0"/>
                <a:ea typeface="汉仪全唐诗简" panose="00020600040101010101" pitchFamily="18" charset="-122"/>
                <a:cs typeface="Times New Roman" panose="02020603050405020304" charset="0"/>
              </a:rPr>
              <a:t>Grazie mille. Thank you.</a:t>
            </a:r>
            <a:endParaRPr lang="en-US" altLang="zh-CN" sz="1000" b="0" i="0" dirty="0">
              <a:latin typeface="汉仪全唐诗简" panose="00020600040101010101" pitchFamily="18" charset="-122"/>
              <a:ea typeface="汉仪全唐诗简" panose="00020600040101010101" pitchFamily="18" charset="-122"/>
            </a:endParaRPr>
          </a:p>
        </p:txBody>
      </p:sp>
    </p:spTree>
    <p:custDataLst>
      <p:tags r:id="rId4"/>
    </p:custDataLst>
  </p:cSld>
  <p:clrMapOvr>
    <a:masterClrMapping/>
  </p:clrMapOvr>
</p:sld>
</file>

<file path=ppt/tags/tag1.xml><?xml version="1.0" encoding="utf-8"?>
<p:tagLst xmlns:p="http://schemas.openxmlformats.org/presentationml/2006/main">
  <p:tag name="ISLIDE.ICON" val="#174520;"/>
</p:tagLst>
</file>

<file path=ppt/tags/tag10.xml><?xml version="1.0" encoding="utf-8"?>
<p:tagLst xmlns:p="http://schemas.openxmlformats.org/presentationml/2006/main">
  <p:tag name="KSO_WM_DIAGRAM_VIRTUALLY_FRAME" val="{&quot;height&quot;:466.6334645669291,&quot;left&quot;:36.60999999999986,&quot;top&quot;:72.36110236220475,&quot;width&quot;:923.4255118110235}"/>
</p:tagLst>
</file>

<file path=ppt/tags/tag11.xml><?xml version="1.0" encoding="utf-8"?>
<p:tagLst xmlns:p="http://schemas.openxmlformats.org/presentationml/2006/main">
  <p:tag name="KSO_WM_DIAGRAM_VIRTUALLY_FRAME" val="{&quot;height&quot;:466.6334645669291,&quot;left&quot;:36.60999999999986,&quot;top&quot;:72.36110236220475,&quot;width&quot;:923.4255118110235}"/>
</p:tagLst>
</file>

<file path=ppt/tags/tag12.xml><?xml version="1.0" encoding="utf-8"?>
<p:tagLst xmlns:p="http://schemas.openxmlformats.org/presentationml/2006/main">
  <p:tag name="KSO_WM_DIAGRAM_VIRTUALLY_FRAME" val="{&quot;height&quot;:466.6334645669291,&quot;left&quot;:36.60999999999986,&quot;top&quot;:72.36110236220475,&quot;width&quot;:923.4255118110235}"/>
</p:tagLst>
</file>

<file path=ppt/tags/tag13.xml><?xml version="1.0" encoding="utf-8"?>
<p:tagLst xmlns:p="http://schemas.openxmlformats.org/presentationml/2006/main">
  <p:tag name="ISLIDE.ICON" val="#174520;"/>
</p:tagLst>
</file>

<file path=ppt/tags/tag14.xml><?xml version="1.0" encoding="utf-8"?>
<p:tagLst xmlns:p="http://schemas.openxmlformats.org/presentationml/2006/main">
  <p:tag name="KSO_WM_DIAGRAM_VIRTUALLY_FRAME" val="{&quot;height&quot;:466.6334645669291,&quot;left&quot;:36.60999999999986,&quot;top&quot;:72.36110236220475,&quot;width&quot;:923.4255118110235}"/>
</p:tagLst>
</file>

<file path=ppt/tags/tag15.xml><?xml version="1.0" encoding="utf-8"?>
<p:tagLst xmlns:p="http://schemas.openxmlformats.org/presentationml/2006/main">
  <p:tag name="KSO_WM_DIAGRAM_VIRTUALLY_FRAME" val="{&quot;height&quot;:345.4514960629921,&quot;left&quot;:98.24417322834645,&quot;top&quot;:91.19307086614172,&quot;width&quot;:788.4926771653544}"/>
</p:tagLst>
</file>

<file path=ppt/tags/tag16.xml><?xml version="1.0" encoding="utf-8"?>
<p:tagLst xmlns:p="http://schemas.openxmlformats.org/presentationml/2006/main">
  <p:tag name="ISLIDE.ICON" val="#174520;"/>
</p:tagLst>
</file>

<file path=ppt/tags/tag17.xml><?xml version="1.0" encoding="utf-8"?>
<p:tagLst xmlns:p="http://schemas.openxmlformats.org/presentationml/2006/main">
  <p:tag name="ISLIDE.ICON" val="#174520;"/>
</p:tagLst>
</file>

<file path=ppt/tags/tag18.xml><?xml version="1.0" encoding="utf-8"?>
<p:tagLst xmlns:p="http://schemas.openxmlformats.org/presentationml/2006/main">
  <p:tag name="ISLIDE.ICON" val="#174520;"/>
</p:tagLst>
</file>

<file path=ppt/tags/tag19.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xml><?xml version="1.0" encoding="utf-8"?>
<p:tagLst xmlns:p="http://schemas.openxmlformats.org/presentationml/2006/main">
  <p:tag name="ISLIDE.ICON" val="#174520;"/>
</p:tagLst>
</file>

<file path=ppt/tags/tag20.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1.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2.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3.xml><?xml version="1.0" encoding="utf-8"?>
<p:tagLst xmlns:p="http://schemas.openxmlformats.org/presentationml/2006/main">
  <p:tag name="ISLIDE.ICON" val="#174520;"/>
</p:tagLst>
</file>

<file path=ppt/tags/tag24.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5.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6.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7.xml><?xml version="1.0" encoding="utf-8"?>
<p:tagLst xmlns:p="http://schemas.openxmlformats.org/presentationml/2006/main">
  <p:tag name="KSO_WM_DIAGRAM_VIRTUALLY_FRAME" val="{&quot;height&quot;:551.5711023622047,&quot;left&quot;:10.16543307086631,&quot;top&quot;:-11.5424409448819,&quot;width&quot;:904.1737795275588}"/>
</p:tagLst>
</file>

<file path=ppt/tags/tag28.xml><?xml version="1.0" encoding="utf-8"?>
<p:tagLst xmlns:p="http://schemas.openxmlformats.org/presentationml/2006/main">
  <p:tag name="ISLIDE.ICON" val="#174520;"/>
</p:tagLst>
</file>

<file path=ppt/tags/tag29.xml><?xml version="1.0" encoding="utf-8"?>
<p:tagLst xmlns:p="http://schemas.openxmlformats.org/presentationml/2006/main">
  <p:tag name="ISLIDE.ICON" val="#174520;"/>
</p:tagLst>
</file>

<file path=ppt/tags/tag3.xml><?xml version="1.0" encoding="utf-8"?>
<p:tagLst xmlns:p="http://schemas.openxmlformats.org/presentationml/2006/main">
  <p:tag name="ISLIDE.ICON" val="#174520;"/>
</p:tagLst>
</file>

<file path=ppt/tags/tag30.xml><?xml version="1.0" encoding="utf-8"?>
<p:tagLst xmlns:p="http://schemas.openxmlformats.org/presentationml/2006/main">
  <p:tag name="ISLIDE.ICON" val="#174520;"/>
</p:tagLst>
</file>

<file path=ppt/tags/tag31.xml><?xml version="1.0" encoding="utf-8"?>
<p:tagLst xmlns:p="http://schemas.openxmlformats.org/presentationml/2006/main">
  <p:tag name="KSO_WM_DIAGRAM_VIRTUALLY_FRAME" val="{&quot;height&quot;:422.13590551181113,&quot;left&quot;:45.83787401574803,&quot;top&quot;:0,&quot;width&quot;:914.1621259842519}"/>
</p:tagLst>
</file>

<file path=ppt/tags/tag32.xml><?xml version="1.0" encoding="utf-8"?>
<p:tagLst xmlns:p="http://schemas.openxmlformats.org/presentationml/2006/main">
  <p:tag name="KSO_WM_DIAGRAM_VIRTUALLY_FRAME" val="{&quot;height&quot;:422.13590551181113,&quot;left&quot;:45.83787401574803,&quot;top&quot;:0,&quot;width&quot;:914.1621259842519}"/>
</p:tagLst>
</file>

<file path=ppt/tags/tag33.xml><?xml version="1.0" encoding="utf-8"?>
<p:tagLst xmlns:p="http://schemas.openxmlformats.org/presentationml/2006/main">
  <p:tag name="KSO_WM_DIAGRAM_VIRTUALLY_FRAME" val="{&quot;height&quot;:422.13590551181113,&quot;left&quot;:45.83787401574803,&quot;top&quot;:0,&quot;width&quot;:914.1621259842519}"/>
</p:tagLst>
</file>

<file path=ppt/tags/tag34.xml><?xml version="1.0" encoding="utf-8"?>
<p:tagLst xmlns:p="http://schemas.openxmlformats.org/presentationml/2006/main">
  <p:tag name="ISLIDE.ICON" val="#174520;"/>
</p:tagLst>
</file>

<file path=ppt/tags/tag35.xml><?xml version="1.0" encoding="utf-8"?>
<p:tagLst xmlns:p="http://schemas.openxmlformats.org/presentationml/2006/main">
  <p:tag name="KSO_WM_DIAGRAM_VIRTUALLY_FRAME" val="{&quot;height&quot;:422.13590551181113,&quot;left&quot;:45.83787401574803,&quot;top&quot;:0,&quot;width&quot;:914.1621259842519}"/>
</p:tagLst>
</file>

<file path=ppt/tags/tag36.xml><?xml version="1.0" encoding="utf-8"?>
<p:tagLst xmlns:p="http://schemas.openxmlformats.org/presentationml/2006/main">
  <p:tag name="KSO_WM_DIAGRAM_VIRTUALLY_FRAME" val="{&quot;height&quot;:422.13590551181113,&quot;left&quot;:45.83787401574803,&quot;top&quot;:0,&quot;width&quot;:914.1621259842519}"/>
</p:tagLst>
</file>

<file path=ppt/tags/tag37.xml><?xml version="1.0" encoding="utf-8"?>
<p:tagLst xmlns:p="http://schemas.openxmlformats.org/presentationml/2006/main">
  <p:tag name="KSO_WM_DIAGRAM_VIRTUALLY_FRAME" val="{&quot;height&quot;:422.13590551181113,&quot;left&quot;:45.83787401574803,&quot;top&quot;:0,&quot;width&quot;:914.1621259842519}"/>
</p:tagLst>
</file>

<file path=ppt/tags/tag38.xml><?xml version="1.0" encoding="utf-8"?>
<p:tagLst xmlns:p="http://schemas.openxmlformats.org/presentationml/2006/main">
  <p:tag name="ISLIDE.ICON" val="#174520;"/>
</p:tagLst>
</file>

<file path=ppt/tags/tag39.xml><?xml version="1.0" encoding="utf-8"?>
<p:tagLst xmlns:p="http://schemas.openxmlformats.org/presentationml/2006/main">
  <p:tag name="ISLIDE.ICON" val="#174520;"/>
</p:tagLst>
</file>

<file path=ppt/tags/tag4.xml><?xml version="1.0" encoding="utf-8"?>
<p:tagLst xmlns:p="http://schemas.openxmlformats.org/presentationml/2006/main">
  <p:tag name="ISLIDE.ICON" val="#174520;"/>
</p:tagLst>
</file>

<file path=ppt/tags/tag40.xml><?xml version="1.0" encoding="utf-8"?>
<p:tagLst xmlns:p="http://schemas.openxmlformats.org/presentationml/2006/main">
  <p:tag name="ISLIDE.ICON" val="#174520;"/>
</p:tagLst>
</file>

<file path=ppt/tags/tag41.xml><?xml version="1.0" encoding="utf-8"?>
<p:tagLst xmlns:p="http://schemas.openxmlformats.org/presentationml/2006/main">
  <p:tag name="ISLIDE.ICON" val="#174520;"/>
</p:tagLst>
</file>

<file path=ppt/tags/tag42.xml><?xml version="1.0" encoding="utf-8"?>
<p:tagLst xmlns:p="http://schemas.openxmlformats.org/presentationml/2006/main">
  <p:tag name="ISLIDE.ICON" val="#174520;"/>
</p:tagLst>
</file>

<file path=ppt/tags/tag43.xml><?xml version="1.0" encoding="utf-8"?>
<p:tagLst xmlns:p="http://schemas.openxmlformats.org/presentationml/2006/main">
  <p:tag name="ISLIDE.ICON" val="#174520;"/>
</p:tagLst>
</file>

<file path=ppt/tags/tag44.xml><?xml version="1.0" encoding="utf-8"?>
<p:tagLst xmlns:p="http://schemas.openxmlformats.org/presentationml/2006/main">
  <p:tag name="ISLIDE.ICON" val="#174520;"/>
</p:tagLst>
</file>

<file path=ppt/tags/tag45.xml><?xml version="1.0" encoding="utf-8"?>
<p:tagLst xmlns:p="http://schemas.openxmlformats.org/presentationml/2006/main">
  <p:tag name="ISLIDE.ICON" val="#174520;"/>
</p:tagLst>
</file>

<file path=ppt/tags/tag5.xml><?xml version="1.0" encoding="utf-8"?>
<p:tagLst xmlns:p="http://schemas.openxmlformats.org/presentationml/2006/main">
  <p:tag name="ISLIDE.ICON" val="#174520;"/>
</p:tagLst>
</file>

<file path=ppt/tags/tag6.xml><?xml version="1.0" encoding="utf-8"?>
<p:tagLst xmlns:p="http://schemas.openxmlformats.org/presentationml/2006/main">
  <p:tag name="ISLIDE.ICON" val="#174520;"/>
</p:tagLst>
</file>

<file path=ppt/tags/tag7.xml><?xml version="1.0" encoding="utf-8"?>
<p:tagLst xmlns:p="http://schemas.openxmlformats.org/presentationml/2006/main">
  <p:tag name="ISLIDE.ICON" val="#174520;"/>
</p:tagLst>
</file>

<file path=ppt/tags/tag8.xml><?xml version="1.0" encoding="utf-8"?>
<p:tagLst xmlns:p="http://schemas.openxmlformats.org/presentationml/2006/main">
  <p:tag name="ISLIDE.ICON" val="#174520;"/>
</p:tagLst>
</file>

<file path=ppt/tags/tag9.xml><?xml version="1.0" encoding="utf-8"?>
<p:tagLst xmlns:p="http://schemas.openxmlformats.org/presentationml/2006/main">
  <p:tag name="ISLIDE.ICON" val="#1745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13883</Words>
  <Application>WPS 演示</Application>
  <PresentationFormat>宽屏</PresentationFormat>
  <Paragraphs>205</Paragraphs>
  <Slides>29</Slides>
  <Notes>1</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29</vt:i4>
      </vt:variant>
    </vt:vector>
  </HeadingPairs>
  <TitlesOfParts>
    <vt:vector size="44" baseType="lpstr">
      <vt:lpstr>Arial</vt:lpstr>
      <vt:lpstr>宋体</vt:lpstr>
      <vt:lpstr>Wingdings</vt:lpstr>
      <vt:lpstr>汉仪全唐诗简</vt:lpstr>
      <vt:lpstr>汉仪长宋简</vt:lpstr>
      <vt:lpstr>Times New Roman</vt:lpstr>
      <vt:lpstr>Wingdings</vt:lpstr>
      <vt:lpstr>微软雅黑</vt:lpstr>
      <vt:lpstr>Arial Unicode MS</vt:lpstr>
      <vt:lpstr>HelveticaNeue</vt:lpstr>
      <vt:lpstr>华文新魏</vt:lpstr>
      <vt:lpstr>Segoe Print</vt:lpstr>
      <vt:lpstr>等线</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Administrator</cp:lastModifiedBy>
  <cp:revision>65</cp:revision>
  <dcterms:created xsi:type="dcterms:W3CDTF">2022-02-16T03:03:00Z</dcterms:created>
  <dcterms:modified xsi:type="dcterms:W3CDTF">2026-02-25T06:57:43Z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B20E504285BA494D8FE9EA820C4C1641_13</vt:lpwstr>
  </property>
  <property fmtid="{D5CDD505-2E9C-101B-9397-08002B2CF9AE}" pid="3" name="KSOProductBuildVer">
    <vt:lpwstr>2052-11.8.2.7978</vt:lpwstr>
  </property>
  <property fmtid="{D5CDD505-2E9C-101B-9397-08002B2CF9AE}" pid="4" name="KSOTemplateUUID">
    <vt:lpwstr>v1.0_mb_LAIg2wraV4fJOkOK/eSbNA==</vt:lpwstr>
  </property>
</Properties>
</file>