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8" r:id="rId3"/>
    <p:sldId id="266" r:id="rId4"/>
    <p:sldId id="264" r:id="rId5"/>
    <p:sldId id="257" r:id="rId6"/>
    <p:sldId id="258" r:id="rId7"/>
    <p:sldId id="259" r:id="rId8"/>
    <p:sldId id="260" r:id="rId9"/>
    <p:sldId id="261" r:id="rId10"/>
    <p:sldId id="263" r:id="rId11"/>
    <p:sldId id="281" r:id="rId12"/>
    <p:sldId id="267" r:id="rId13"/>
    <p:sldId id="265" r:id="rId14"/>
    <p:sldId id="256" r:id="rId15"/>
    <p:sldId id="268" r:id="rId16"/>
    <p:sldId id="270" r:id="rId17"/>
    <p:sldId id="271" r:id="rId18"/>
    <p:sldId id="272" r:id="rId19"/>
    <p:sldId id="273" r:id="rId20"/>
    <p:sldId id="274" r:id="rId21"/>
    <p:sldId id="275" r:id="rId22"/>
    <p:sldId id="276" r:id="rId23"/>
    <p:sldId id="277" r:id="rId24"/>
    <p:sldId id="278" r:id="rId25"/>
    <p:sldId id="279" r:id="rId26"/>
    <p:sldId id="280" r:id="rId27"/>
    <p:sldId id="269" r:id="rId28"/>
    <p:sldId id="282" r:id="rId29"/>
    <p:sldId id="283" r:id="rId30"/>
    <p:sldId id="284" r:id="rId31"/>
    <p:sldId id="286" r:id="rId32"/>
    <p:sldId id="285" r:id="rId33"/>
    <p:sldId id="287" r:id="rId34"/>
    <p:sldId id="288" r:id="rId35"/>
    <p:sldId id="289" r:id="rId36"/>
    <p:sldId id="290" r:id="rId37"/>
    <p:sldId id="291" r:id="rId38"/>
  </p:sldIdLst>
  <p:sldSz cx="12192000" cy="6858000"/>
  <p:notesSz cx="6858000" cy="9144000"/>
  <p:embeddedFontLst>
    <p:embeddedFont>
      <p:font typeface="字小魂寒山宋" panose="00000500000000000000" charset="-122"/>
      <p:regular r:id="rId43"/>
    </p:embeddedFont>
    <p:embeddedFont>
      <p:font typeface="微软雅黑" panose="020B0503020204020204" charset="-122"/>
      <p:regular r:id="rId44"/>
    </p:embeddedFont>
    <p:embeddedFont>
      <p:font typeface="Calibri" panose="020F0502020204030204" charset="0"/>
      <p:regular r:id="rId45"/>
      <p:bold r:id="rId46"/>
      <p:italic r:id="rId47"/>
      <p:boldItalic r:id="rId4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0" clrIdx="0"/>
  <p:cmAuthor id="2" name="作者" initials="A" lastIdx="0" clrIdx="1"/>
  <p:cmAuthor id="3" name="10248" initials="1" lastIdx="0" clrIdx="2"/>
  <p:cmAuthor id="4" name="li jun" initials="l" lastIdx="0" clrIdx="3"/>
  <p:cmAuthor id="5" name="Mia Vida Villanueva" initials="M" lastIdx="0" clrIdx="4"/>
  <p:cmAuthor id="6" name="1206988966@qq.com" initials="1" lastIdx="0" clrIdx="5"/>
  <p:cmAuthor id="7" name="姜伟光" initials="姜" lastIdx="0" clrIdx="6"/>
  <p:cmAuthor id="8" name="Administrator" initials="A" lastIdx="0" clrIdx="7"/>
  <p:cmAuthor id="9" name="宋洁然" initials="宋" lastIdx="0" clrIdx="8"/>
  <p:cmAuthor id="10" name="ming qiu" initials="m" lastIdx="0" clrIdx="9"/>
  <p:cmAuthor id="11" name="user" initials="" lastIdx="0" clrIdx="10"/>
  <p:cmAuthor id="12" name="未知用户4" initials="未" lastIdx="0" clrIdx="11"/>
  <p:cmAuthor id="13" name="Admin" initials="A" lastIdx="0" clrIdx="12"/>
  <p:cmAuthor id="14" name="CommUser" initials="C" lastIdx="0" clrIdx="13"/>
  <p:cmAuthor id="15" name="zq" initials="z" lastIdx="0" clrIdx="14"/>
  <p:cmAuthor id="16" name="viola_yang" initials="v" lastIdx="0" clrIdx="15"/>
  <p:cmAuthor id="17" name="志龙 姜" initials="志" lastIdx="0" clrIdx="16"/>
  <p:cmAuthor id="18" name="SHMILY" initials="S" lastIdx="0" clrIdx="17"/>
  <p:cmAuthor id="19" name="admin" initials="a" lastIdx="0" clrIdx="18"/>
  <p:cmAuthor id="20" name="Tracy Chen" initials="T" lastIdx="0" clrIdx="19"/>
  <p:cmAuthor id="21" name="dongwc0205" initials="d" lastIdx="0" clrIdx="20"/>
  <p:cmAuthor id="22" name="Hi_ Young" initials="H" lastIdx="0" clrIdx="21"/>
  <p:cmAuthor id="23" name="pangyt" initials="p" lastIdx="0" clrIdx="22"/>
  <p:cmAuthor id="24" name="easonyoun" initials="e" lastIdx="0" clrIdx="23"/>
  <p:cmAuthor id="25" name="zhouyangfan" initials="z" lastIdx="0" clrIdx="24"/>
  <p:cmAuthor id="26" name="tplife" initials="t" lastIdx="0" clrIdx="25"/>
  <p:cmAuthor id="27" name="??" initials="?" lastIdx="0" clrIdx="26"/>
  <p:cmAuthor id="28" name="12279" initials="1" lastIdx="0" clrIdx="27"/>
  <p:cmAuthor id="29" name="WPS_1679281038" initials="W" lastIdx="0" clrIdx="28"/>
  <p:cmAuthor id="30" name="骆倩怡_Znauj26B" initials="authorId_382814100" lastIdx="0" clrIdx="29"/>
  <p:cmAuthor id="31" name="Microsoft" initials="M" lastIdx="0" clrIdx="30"/>
  <p:cmAuthor id="32" name="PC" initials="P" lastIdx="0" clrIdx="31"/>
  <p:cmAuthor id="33" name="张达" initials="张" lastIdx="0" clrIdx="32"/>
  <p:cmAuthor id="34" name="dell" initials="d" lastIdx="0" clrIdx="33"/>
  <p:cmAuthor id="35" name="lenovo" initials="l" lastIdx="0" clrIdx="34"/>
  <p:cmAuthor id="36" name="雨林木风" initials="雨" lastIdx="0" clrIdx="35"/>
  <p:cmAuthor id="37" name="未知用户3" initials="未" lastIdx="0" clrIdx="36"/>
  <p:cmAuthor id="38" name="未知用户5" initials="未" lastIdx="0" clrIdx="37"/>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335DC2F-C902-4911-9267-CD87F044EDD7}" styleName="??? 1 17">
    <a:wholeTbl>
      <a:tcTxStyle>
        <a:fontRef idx="none">
          <a:srgbClr val="000000"/>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w="9525" cmpd="sng">
              <a:solidFill>
                <a:schemeClr val="accent1">
                  <a:lumMod val="40000"/>
                  <a:lumOff val="60000"/>
                </a:schemeClr>
              </a:solidFill>
              <a:prstDash val="solid"/>
            </a:ln>
          </a:insideV>
        </a:tcBdr>
        <a:fill>
          <a:solidFill>
            <a:srgbClr val="FFFFFF"/>
          </a:solidFill>
        </a:fill>
      </a:tcStyle>
    </a:wholeTbl>
    <a:band2H>
      <a:tcStyle>
        <a:tcBdr/>
        <a:fill>
          <a:solidFill>
            <a:schemeClr val="accent1">
              <a:lumMod val="10000"/>
              <a:lumOff val="90000"/>
            </a:schemeClr>
          </a:solidFill>
        </a:fill>
      </a:tcStyle>
    </a:band2H>
    <a:band1V>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chemeClr val="accent1">
              <a:lumMod val="10000"/>
              <a:lumOff val="90000"/>
            </a:schemeClr>
          </a:solidFill>
        </a:fill>
      </a:tcStyle>
    </a:band1V>
    <a:band2V>
      <a:tcStyle>
        <a:tcBdr>
          <a:left>
            <a:ln w="9525" cmpd="sng">
              <a:solidFill>
                <a:schemeClr val="accent1">
                  <a:lumMod val="40000"/>
                  <a:lumOff val="60000"/>
                </a:schemeClr>
              </a:solidFill>
              <a:prstDash val="solid"/>
            </a:ln>
          </a:left>
          <a:right>
            <a:ln w="9525" cmpd="sng">
              <a:solidFill>
                <a:schemeClr val="accent1">
                  <a:lumMod val="40000"/>
                  <a:lumOff val="60000"/>
                </a:schemeClr>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tcStyle>
    </a:band2V>
    <a:lastCol>
      <a:tcTxStyle b="on">
        <a:fontRef idx="none">
          <a:srgbClr val="08090C"/>
        </a:fontRef>
      </a:tcTxStyle>
      <a:tcStyle>
        <a:tcBdr>
          <a:left>
            <a:ln w="9525" cmpd="sng">
              <a:solidFill>
                <a:schemeClr val="accent1">
                  <a:lumMod val="40000"/>
                  <a:lumOff val="60000"/>
                </a:schemeClr>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w="9525" cmpd="sng">
              <a:solidFill>
                <a:schemeClr val="accent1"/>
              </a:solidFill>
              <a:prstDash val="solid"/>
            </a:ln>
          </a:left>
          <a:right>
            <a:ln w="9525" cmpd="sng">
              <a:solidFill>
                <a:schemeClr val="accent1">
                  <a:lumMod val="40000"/>
                  <a:lumOff val="60000"/>
                </a:schemeClr>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chemeClr val="accent1">
              <a:lumMod val="20000"/>
              <a:lumOff val="80000"/>
            </a:schemeClr>
          </a:solidFill>
        </a:fill>
      </a:tcStyle>
    </a:firstCol>
    <a:lastRow>
      <a:tcTxStyle b="on">
        <a:fontRef idx="none">
          <a:schemeClr val="accent1"/>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lumMod val="40000"/>
                  <a:lumOff val="60000"/>
                </a:schemeClr>
              </a:solidFill>
              <a:prstDash val="solid"/>
            </a:ln>
          </a:top>
          <a:bottom>
            <a:ln w="9525" cmpd="sng">
              <a:solidFill>
                <a:schemeClr val="accent1"/>
              </a:solidFill>
              <a:prstDash val="solid"/>
            </a:ln>
          </a:bottom>
          <a:insideH>
            <a:ln>
              <a:noFill/>
            </a:ln>
          </a:insideH>
          <a:insideV>
            <a:ln>
              <a:noFill/>
            </a:ln>
          </a:insideV>
        </a:tcBdr>
        <a:fill>
          <a:solidFill>
            <a:srgbClr val="FFFFFF"/>
          </a:solidFill>
        </a:fill>
      </a:tcStyle>
    </a:lastRow>
    <a:seCell>
      <a:tcTxStyle b="on">
        <a:fontRef idx="none">
          <a:schemeClr val="accent1"/>
        </a:fontRef>
      </a:tcTxStyle>
      <a:tcStyle>
        <a:tcBdr>
          <a:left>
            <a:ln>
              <a:noFill/>
            </a:ln>
          </a:left>
          <a:right>
            <a:ln w="9525" cmpd="sng">
              <a:solidFill>
                <a:schemeClr val="accent1"/>
              </a:solidFill>
              <a:prstDash val="solid"/>
            </a:ln>
          </a:right>
          <a:top>
            <a:ln w="9525" cmpd="sng">
              <a:solidFill>
                <a:schemeClr val="accent1">
                  <a:lumMod val="40000"/>
                  <a:lumOff val="60000"/>
                </a:schemeClr>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eCell>
    <a:swCell>
      <a:tcTxStyle b="on">
        <a:fontRef idx="none">
          <a:schemeClr val="accent1"/>
        </a:fontRef>
      </a:tcTxStyle>
      <a:tcStyle>
        <a:tcBdr>
          <a:left>
            <a:ln w="9525" cmpd="sng">
              <a:solidFill>
                <a:schemeClr val="accent1"/>
              </a:solidFill>
              <a:prstDash val="solid"/>
            </a:ln>
          </a:left>
          <a:right>
            <a:ln>
              <a:noFill/>
            </a:ln>
          </a:right>
          <a:top>
            <a:ln w="9525" cmpd="sng">
              <a:solidFill>
                <a:schemeClr val="accent1">
                  <a:lumMod val="40000"/>
                  <a:lumOff val="60000"/>
                </a:schemeClr>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wCell>
    <a:firstRow>
      <a:tcTxStyle b="on">
        <a:fontRef idx="none">
          <a:schemeClr val="accent1"/>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lumMod val="40000"/>
                  <a:lumOff val="60000"/>
                </a:schemeClr>
              </a:solidFill>
              <a:prstDash val="solid"/>
            </a:ln>
          </a:bottom>
          <a:insideH>
            <a:ln>
              <a:noFill/>
            </a:ln>
          </a:insideH>
          <a:insideV>
            <a:ln w="9525" cmpd="sng">
              <a:solidFill>
                <a:schemeClr val="accent1">
                  <a:lumMod val="40000"/>
                  <a:lumOff val="60000"/>
                </a:schemeClr>
              </a:solidFill>
              <a:prstDash val="solid"/>
            </a:ln>
          </a:insideV>
        </a:tcBdr>
        <a:fill>
          <a:solidFill>
            <a:srgbClr val="FFFFFF"/>
          </a:solidFill>
        </a:fill>
      </a:tcStyle>
    </a:firstRow>
    <a:neCell>
      <a:tcTxStyle b="on">
        <a:fontRef idx="none">
          <a:schemeClr val="accent1"/>
        </a:fontRef>
      </a:tcTxStyle>
      <a:tcStyle>
        <a:tcBdr>
          <a:left>
            <a:ln w="9525" cmpd="sng">
              <a:solidFill>
                <a:schemeClr val="accent1">
                  <a:lumMod val="40000"/>
                  <a:lumOff val="60000"/>
                </a:schemeClr>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lumMod val="40000"/>
                  <a:lumOff val="60000"/>
                </a:schemeClr>
              </a:solidFill>
              <a:prstDash val="solid"/>
            </a:ln>
          </a:bottom>
          <a:insideH>
            <a:ln>
              <a:noFill/>
            </a:ln>
          </a:insideH>
          <a:insideV>
            <a:ln>
              <a:noFill/>
            </a:ln>
          </a:insideV>
        </a:tcBdr>
        <a:fill>
          <a:solidFill>
            <a:srgbClr val="FFFFFF"/>
          </a:solidFill>
        </a:fill>
      </a:tcStyle>
    </a:neCell>
    <a:nwCell>
      <a:tcTxStyle b="on">
        <a:fontRef idx="none">
          <a:schemeClr val="accent1"/>
        </a:fontRef>
      </a:tcTxStyle>
      <a:tcStyle>
        <a:tcBdr>
          <a:left>
            <a:ln w="9525" cmpd="sng">
              <a:solidFill>
                <a:schemeClr val="accent1"/>
              </a:solidFill>
              <a:prstDash val="solid"/>
            </a:ln>
          </a:left>
          <a:right>
            <a:ln w="9525" cmpd="sng">
              <a:solidFill>
                <a:schemeClr val="accent1">
                  <a:lumMod val="40000"/>
                  <a:lumOff val="60000"/>
                </a:schemeClr>
              </a:solidFill>
              <a:prstDash val="solid"/>
            </a:ln>
          </a:right>
          <a:top>
            <a:ln w="9525" cmpd="sng">
              <a:solidFill>
                <a:schemeClr val="accent1"/>
              </a:solidFill>
              <a:prstDash val="solid"/>
            </a:ln>
          </a:top>
          <a:bottom>
            <a:ln w="9525" cmpd="sng">
              <a:solidFill>
                <a:schemeClr val="accent1">
                  <a:lumMod val="40000"/>
                  <a:lumOff val="60000"/>
                </a:schemeClr>
              </a:solidFill>
              <a:prstDash val="solid"/>
            </a:ln>
          </a:bottom>
          <a:insideH>
            <a:ln>
              <a:noFill/>
            </a:ln>
          </a:insideH>
          <a:insideV>
            <a:ln>
              <a:noFill/>
            </a:ln>
          </a:insideV>
        </a:tcBdr>
        <a:fill>
          <a:solidFill>
            <a:srgbClr val="FFFFFF"/>
          </a:solidFill>
        </a:fill>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6" d="100"/>
          <a:sy n="116" d="100"/>
        </p:scale>
        <p:origin x="336" y="108"/>
      </p:cViewPr>
      <p:guideLst>
        <p:guide orient="horz" pos="2116"/>
        <p:guide pos="384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8" Type="http://schemas.openxmlformats.org/officeDocument/2006/relationships/font" Target="fonts/font6.fntdata"/><Relationship Id="rId47" Type="http://schemas.openxmlformats.org/officeDocument/2006/relationships/font" Target="fonts/font5.fntdata"/><Relationship Id="rId46" Type="http://schemas.openxmlformats.org/officeDocument/2006/relationships/font" Target="fonts/font4.fntdata"/><Relationship Id="rId45" Type="http://schemas.openxmlformats.org/officeDocument/2006/relationships/font" Target="fonts/font3.fntdata"/><Relationship Id="rId44" Type="http://schemas.openxmlformats.org/officeDocument/2006/relationships/font" Target="fonts/font2.fntdata"/><Relationship Id="rId43" Type="http://schemas.openxmlformats.org/officeDocument/2006/relationships/font" Target="fonts/font1.fntdata"/><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27990" y="1303020"/>
            <a:ext cx="11443335" cy="3021965"/>
          </a:xfrm>
          <a:prstGeom prst="rect">
            <a:avLst/>
          </a:prstGeom>
          <a:noFill/>
        </p:spPr>
        <p:txBody>
          <a:bodyPr wrap="square" rtlCol="0">
            <a:noAutofit/>
          </a:bodyPr>
          <a:p>
            <a:pPr indent="0" fontAlgn="auto">
              <a:lnSpc>
                <a:spcPct val="150000"/>
              </a:lnSpc>
            </a:pPr>
            <a:r>
              <a:rPr lang="en-US" altLang="zh-CN" sz="2800">
                <a:latin typeface="Times New Roman" panose="02020603050405020304" charset="0"/>
                <a:cs typeface="Times New Roman" panose="02020603050405020304" charset="0"/>
              </a:rPr>
              <a:t>21. D    22. B    23. A   24. B    25. D   </a:t>
            </a:r>
            <a:endParaRPr lang="en-US" altLang="zh-CN" sz="2800">
              <a:latin typeface="Times New Roman" panose="02020603050405020304" charset="0"/>
              <a:cs typeface="Times New Roman" panose="02020603050405020304" charset="0"/>
            </a:endParaRPr>
          </a:p>
          <a:p>
            <a:pPr indent="0" fontAlgn="auto">
              <a:lnSpc>
                <a:spcPct val="150000"/>
              </a:lnSpc>
            </a:pPr>
            <a:r>
              <a:rPr lang="en-US" altLang="zh-CN" sz="2800">
                <a:latin typeface="Times New Roman" panose="02020603050405020304" charset="0"/>
                <a:cs typeface="Times New Roman" panose="02020603050405020304" charset="0"/>
              </a:rPr>
              <a:t> 26. C    27. A   28. A    29. D    30. B    </a:t>
            </a:r>
            <a:endParaRPr lang="en-US" altLang="zh-CN" sz="2800">
              <a:latin typeface="Times New Roman" panose="02020603050405020304" charset="0"/>
              <a:cs typeface="Times New Roman" panose="02020603050405020304" charset="0"/>
            </a:endParaRPr>
          </a:p>
          <a:p>
            <a:pPr indent="0" fontAlgn="auto">
              <a:lnSpc>
                <a:spcPct val="150000"/>
              </a:lnSpc>
            </a:pPr>
            <a:r>
              <a:rPr lang="en-US" altLang="zh-CN" sz="2800">
                <a:latin typeface="Times New Roman" panose="02020603050405020304" charset="0"/>
                <a:cs typeface="Times New Roman" panose="02020603050405020304" charset="0"/>
              </a:rPr>
              <a:t>31. D  32. A    33. B    34. C   35. C  </a:t>
            </a:r>
            <a:endParaRPr lang="en-US" altLang="zh-CN" sz="2800">
              <a:latin typeface="Times New Roman" panose="02020603050405020304" charset="0"/>
              <a:cs typeface="Times New Roman" panose="02020603050405020304" charset="0"/>
            </a:endParaRPr>
          </a:p>
          <a:p>
            <a:pPr indent="0" fontAlgn="auto">
              <a:lnSpc>
                <a:spcPct val="150000"/>
              </a:lnSpc>
            </a:pPr>
            <a:r>
              <a:rPr lang="en-US" altLang="zh-CN" sz="2800">
                <a:latin typeface="Times New Roman" panose="02020603050405020304" charset="0"/>
                <a:cs typeface="Times New Roman" panose="02020603050405020304" charset="0"/>
              </a:rPr>
              <a:t>36. B    37. E    38. C    39. F    40. G</a:t>
            </a:r>
            <a:endParaRPr lang="en-US" altLang="zh-CN" sz="2800">
              <a:latin typeface="Times New Roman" panose="02020603050405020304" charset="0"/>
              <a:cs typeface="Times New Roman" panose="02020603050405020304" charset="0"/>
            </a:endParaRPr>
          </a:p>
        </p:txBody>
      </p:sp>
      <p:cxnSp>
        <p:nvCxnSpPr>
          <p:cNvPr id="12" name="直接连接符 11"/>
          <p:cNvCxnSpPr/>
          <p:nvPr/>
        </p:nvCxnSpPr>
        <p:spPr>
          <a:xfrm flipV="1">
            <a:off x="0" y="629920"/>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5" name="文本框 4"/>
          <p:cNvSpPr txBox="1"/>
          <p:nvPr/>
        </p:nvSpPr>
        <p:spPr>
          <a:xfrm>
            <a:off x="240030" y="113030"/>
            <a:ext cx="2943860" cy="672465"/>
          </a:xfrm>
          <a:prstGeom prst="rect">
            <a:avLst/>
          </a:prstGeom>
          <a:noFill/>
        </p:spPr>
        <p:txBody>
          <a:bodyPr wrap="square" rtlCol="0">
            <a:noAutofit/>
          </a:bodyPr>
          <a:p>
            <a:r>
              <a:rPr lang="zh-CN" altLang="en-US" sz="2800" b="1">
                <a:solidFill>
                  <a:srgbClr val="FF0000"/>
                </a:solidFill>
                <a:latin typeface="宋体" panose="02010600030101010101" pitchFamily="2" charset="-122"/>
                <a:ea typeface="宋体" panose="02010600030101010101" pitchFamily="2" charset="-122"/>
              </a:rPr>
              <a:t>阅读理解</a:t>
            </a:r>
            <a:endParaRPr lang="zh-CN" altLang="en-US" sz="2800" b="1">
              <a:solidFill>
                <a:srgbClr val="FF0000"/>
              </a:solidFill>
              <a:latin typeface="宋体" panose="02010600030101010101" pitchFamily="2" charset="-122"/>
              <a:ea typeface="宋体" panose="02010600030101010101" pitchFamily="2"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2" name="直接连接符 11"/>
          <p:cNvCxnSpPr/>
          <p:nvPr/>
        </p:nvCxnSpPr>
        <p:spPr>
          <a:xfrm flipV="1">
            <a:off x="0" y="629920"/>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2" name="文本框 1"/>
          <p:cNvSpPr txBox="1"/>
          <p:nvPr/>
        </p:nvSpPr>
        <p:spPr>
          <a:xfrm>
            <a:off x="79375" y="107950"/>
            <a:ext cx="6096000" cy="521970"/>
          </a:xfrm>
          <a:prstGeom prst="rect">
            <a:avLst/>
          </a:prstGeom>
          <a:noFill/>
        </p:spPr>
        <p:txBody>
          <a:bodyPr wrap="square" rtlCol="0" anchor="t">
            <a:spAutoFit/>
          </a:bodyPr>
          <a:p>
            <a:r>
              <a:rPr lang="en-US" altLang="zh-CN" sz="2800" b="1" dirty="0">
                <a:solidFill>
                  <a:schemeClr val="accent1"/>
                </a:solidFill>
                <a:latin typeface="Times New Roman" panose="02020603050405020304" charset="0"/>
                <a:ea typeface="宋体" panose="02010600030101010101" pitchFamily="2" charset="-122"/>
                <a:cs typeface="Times New Roman" panose="02020603050405020304" charset="0"/>
                <a:sym typeface="+mn-ea"/>
              </a:rPr>
              <a:t> A</a:t>
            </a:r>
            <a:r>
              <a:rPr lang="zh-CN" altLang="en-US" sz="2800" b="1" dirty="0">
                <a:solidFill>
                  <a:schemeClr val="accent1"/>
                </a:solidFill>
                <a:latin typeface="Times New Roman" panose="02020603050405020304" charset="0"/>
                <a:ea typeface="宋体" panose="02010600030101010101" pitchFamily="2" charset="-122"/>
                <a:cs typeface="Times New Roman" panose="02020603050405020304" charset="0"/>
                <a:sym typeface="+mn-ea"/>
              </a:rPr>
              <a:t>篇</a:t>
            </a:r>
            <a:r>
              <a:rPr lang="en-US" altLang="zh-CN" sz="2800" b="1" dirty="0">
                <a:solidFill>
                  <a:schemeClr val="accent1"/>
                </a:solidFill>
                <a:latin typeface="Times New Roman" panose="02020603050405020304" charset="0"/>
                <a:ea typeface="宋体" panose="02010600030101010101" pitchFamily="2" charset="-122"/>
                <a:cs typeface="Times New Roman" panose="02020603050405020304" charset="0"/>
                <a:sym typeface="+mn-ea"/>
              </a:rPr>
              <a:t>---</a:t>
            </a:r>
            <a:r>
              <a:rPr lang="zh-CN" altLang="en-US" sz="2800" b="1" dirty="0">
                <a:solidFill>
                  <a:schemeClr val="accent1"/>
                </a:solidFill>
                <a:latin typeface="Times New Roman" panose="02020603050405020304" charset="0"/>
                <a:ea typeface="宋体" panose="02010600030101010101" pitchFamily="2" charset="-122"/>
                <a:cs typeface="Times New Roman" panose="02020603050405020304" charset="0"/>
                <a:sym typeface="+mn-ea"/>
              </a:rPr>
              <a:t>艺术作品征集</a:t>
            </a:r>
            <a:endParaRPr lang="zh-CN" altLang="en-US" sz="2800" b="1" dirty="0">
              <a:solidFill>
                <a:schemeClr val="accent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5" name="文本框 4"/>
          <p:cNvSpPr txBox="1"/>
          <p:nvPr/>
        </p:nvSpPr>
        <p:spPr>
          <a:xfrm>
            <a:off x="369570" y="756285"/>
            <a:ext cx="11696065" cy="852805"/>
          </a:xfrm>
          <a:prstGeom prst="rect">
            <a:avLst/>
          </a:prstGeom>
          <a:noFill/>
        </p:spPr>
        <p:txBody>
          <a:bodyPr wrap="square" rtlCol="0">
            <a:noAutofit/>
          </a:bodyPr>
          <a:p>
            <a:r>
              <a:rPr lang="en-US" altLang="zh-CN" sz="2800">
                <a:latin typeface="Times New Roman" panose="02020603050405020304" charset="0"/>
                <a:cs typeface="Times New Roman" panose="02020603050405020304" charset="0"/>
              </a:rPr>
              <a:t>21. What is the purpose of this text?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  To raise money for local artists.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B.  To release a collection of artworks.</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C.  To introduce a cultural festival.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rPr>
              <a:t>D</a:t>
            </a:r>
            <a:r>
              <a:rPr lang="en-US" altLang="zh-CN" sz="2800">
                <a:latin typeface="Times New Roman" panose="02020603050405020304" charset="0"/>
                <a:cs typeface="Times New Roman" panose="02020603050405020304" charset="0"/>
              </a:rPr>
              <a:t>. To call for artworks for a project.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369570" y="3103245"/>
            <a:ext cx="11464925" cy="3538220"/>
          </a:xfrm>
          <a:prstGeom prst="rect">
            <a:avLst/>
          </a:prstGeom>
          <a:noFill/>
        </p:spPr>
        <p:txBody>
          <a:bodyPr wrap="square" rtlCol="0">
            <a:spAutoFit/>
          </a:bodyPr>
          <a:p>
            <a:r>
              <a:rPr lang="en-US" altLang="zh-CN" sz="2800" b="1">
                <a:solidFill>
                  <a:schemeClr val="accent6"/>
                </a:solidFill>
                <a:latin typeface="Times New Roman" panose="02020603050405020304" charset="0"/>
                <a:cs typeface="Times New Roman" panose="02020603050405020304" charset="0"/>
              </a:rPr>
              <a:t>Para </a:t>
            </a:r>
            <a:r>
              <a:rPr lang="en-US" altLang="zh-CN" sz="2800" b="1">
                <a:solidFill>
                  <a:srgbClr val="FF0000"/>
                </a:solidFill>
                <a:latin typeface="Times New Roman" panose="02020603050405020304" charset="0"/>
                <a:cs typeface="Times New Roman" panose="02020603050405020304" charset="0"/>
              </a:rPr>
              <a:t>1</a:t>
            </a:r>
            <a:r>
              <a:rPr lang="en-US" altLang="zh-CN" sz="2800" b="1">
                <a:solidFill>
                  <a:schemeClr val="tx1"/>
                </a:solidFill>
                <a:latin typeface="Times New Roman" panose="02020603050405020304" charset="0"/>
                <a:cs typeface="Times New Roman" panose="02020603050405020304" charset="0"/>
              </a:rPr>
              <a:t> </a:t>
            </a:r>
            <a:r>
              <a:rPr lang="en-US" altLang="zh-CN" sz="2800">
                <a:solidFill>
                  <a:schemeClr val="tx1"/>
                </a:solidFill>
                <a:latin typeface="Times New Roman" panose="02020603050405020304" charset="0"/>
                <a:cs typeface="Times New Roman" panose="02020603050405020304" charset="0"/>
              </a:rPr>
              <a:t>The city of Burlington public art program is presenting a series of temporary public art signs at the Beachway in conjunction with the Ontario Culture Days. This project  will select 10 visual artists and 10 writers to create artworks that will be displayed on temporary signs along the multi-use path. This call is open to Burlington-based artists and is open to all art forms that can be presented in a sign format. This includes, but is no limited to: visual art, graphic art, photography, poetry, short story, non-fiction, etc. Submissions may be from existing or newly created work.  </a:t>
            </a:r>
            <a:endParaRPr lang="en-US" altLang="zh-CN" sz="2800">
              <a:solidFill>
                <a:schemeClr val="tx1"/>
              </a:solidFill>
              <a:latin typeface="Times New Roman" panose="02020603050405020304" charset="0"/>
              <a:cs typeface="Times New Roman" panose="02020603050405020304" charset="0"/>
            </a:endParaRPr>
          </a:p>
        </p:txBody>
      </p:sp>
      <p:pic>
        <p:nvPicPr>
          <p:cNvPr id="8" name="图片 7"/>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01509">
            <a:off x="6842125" y="5080"/>
            <a:ext cx="4355465" cy="545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p:cNvSpPr txBox="1"/>
          <p:nvPr/>
        </p:nvSpPr>
        <p:spPr>
          <a:xfrm rot="1074946">
            <a:off x="7037070" y="851535"/>
            <a:ext cx="3084195" cy="3819525"/>
          </a:xfrm>
          <a:prstGeom prst="rect">
            <a:avLst/>
          </a:prstGeom>
          <a:noFill/>
        </p:spPr>
        <p:txBody>
          <a:bodyPr wrap="square" rtlCol="0">
            <a:noAutofit/>
          </a:bodyPr>
          <a:lstStyle/>
          <a:p>
            <a:r>
              <a:rPr lang="zh-CN" altLang="en-US" sz="2800" b="1" dirty="0">
                <a:solidFill>
                  <a:srgbClr val="002060"/>
                </a:solidFill>
                <a:latin typeface="宋体" panose="02010600030101010101" pitchFamily="2" charset="-122"/>
                <a:ea typeface="宋体" panose="02010600030101010101" pitchFamily="2" charset="-122"/>
                <a:cs typeface="宋体" panose="02010600030101010101" pitchFamily="2" charset="-122"/>
              </a:rPr>
              <a:t>【分析】这是一则征稿启事，属于</a:t>
            </a:r>
            <a:r>
              <a:rPr lang="en-US" altLang="zh-CN" sz="2800" b="1" dirty="0">
                <a:solidFill>
                  <a:srgbClr val="002060"/>
                </a:solidFill>
                <a:latin typeface="宋体" panose="02010600030101010101" pitchFamily="2" charset="-122"/>
                <a:ea typeface="宋体" panose="02010600030101010101" pitchFamily="2" charset="-122"/>
                <a:cs typeface="宋体" panose="02010600030101010101" pitchFamily="2" charset="-122"/>
              </a:rPr>
              <a:t>advertisment</a:t>
            </a:r>
            <a:r>
              <a:rPr lang="zh-CN" altLang="en-US" sz="2800" b="1" dirty="0">
                <a:solidFill>
                  <a:srgbClr val="002060"/>
                </a:solidFill>
                <a:latin typeface="宋体" panose="02010600030101010101" pitchFamily="2" charset="-122"/>
                <a:ea typeface="宋体" panose="02010600030101010101" pitchFamily="2" charset="-122"/>
                <a:cs typeface="宋体" panose="02010600030101010101" pitchFamily="2" charset="-122"/>
              </a:rPr>
              <a:t>文体。广告类的文章旨在说服读者购买产品、服务或者参加某项活动。</a:t>
            </a:r>
            <a:endParaRPr lang="zh-CN" altLang="en-US" sz="28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a:p>
            <a:r>
              <a:rPr lang="zh-CN" altLang="en-US" sz="2800" b="1" dirty="0">
                <a:solidFill>
                  <a:srgbClr val="002060"/>
                </a:solidFill>
                <a:latin typeface="宋体" panose="02010600030101010101" pitchFamily="2" charset="-122"/>
                <a:ea typeface="宋体" panose="02010600030101010101" pitchFamily="2" charset="-122"/>
                <a:cs typeface="宋体" panose="02010600030101010101" pitchFamily="2" charset="-122"/>
              </a:rPr>
              <a:t>本文的主要目的是为一个艺术项目征集作品。</a:t>
            </a:r>
            <a:r>
              <a:rPr lang="en-US" altLang="zh-CN" sz="2800" b="1" dirty="0">
                <a:solidFill>
                  <a:srgbClr val="002060"/>
                </a:solidFill>
                <a:latin typeface="宋体" panose="02010600030101010101" pitchFamily="2" charset="-122"/>
                <a:ea typeface="宋体" panose="02010600030101010101" pitchFamily="2" charset="-122"/>
                <a:cs typeface="宋体" panose="02010600030101010101" pitchFamily="2" charset="-122"/>
              </a:rPr>
              <a:t>  </a:t>
            </a:r>
            <a:endParaRPr lang="en-US" altLang="zh-CN" sz="28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p:txBody>
      </p:sp>
      <p:sp>
        <p:nvSpPr>
          <p:cNvPr id="9" name="矩形 8"/>
          <p:cNvSpPr/>
          <p:nvPr/>
        </p:nvSpPr>
        <p:spPr>
          <a:xfrm>
            <a:off x="478155" y="4868545"/>
            <a:ext cx="1287145"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0" name="直接连接符 9"/>
          <p:cNvCxnSpPr/>
          <p:nvPr/>
        </p:nvCxnSpPr>
        <p:spPr>
          <a:xfrm>
            <a:off x="2583180" y="4456430"/>
            <a:ext cx="8930640" cy="3175"/>
          </a:xfrm>
          <a:prstGeom prst="line">
            <a:avLst/>
          </a:prstGeom>
          <a:ln w="31750">
            <a:gradFill>
              <a:gsLst>
                <a:gs pos="0">
                  <a:schemeClr val="accent2">
                    <a:hueOff val="-4200000"/>
                  </a:schemeClr>
                </a:gs>
                <a:gs pos="100000">
                  <a:schemeClr val="accent2"/>
                </a:gs>
              </a:gsLst>
            </a:gradFill>
          </a:ln>
        </p:spPr>
        <p:style>
          <a:lnRef idx="0">
            <a:srgbClr val="FFFFFF"/>
          </a:lnRef>
          <a:fillRef idx="0">
            <a:srgbClr val="FFFFFF"/>
          </a:fillRef>
          <a:effectRef idx="0">
            <a:srgbClr val="FFFFFF"/>
          </a:effectRef>
          <a:fontRef idx="minor">
            <a:schemeClr val="tx1"/>
          </a:fontRef>
        </p:style>
      </p:cxnSp>
      <p:sp>
        <p:nvSpPr>
          <p:cNvPr id="3" name="圆角矩形标注 2"/>
          <p:cNvSpPr/>
          <p:nvPr/>
        </p:nvSpPr>
        <p:spPr>
          <a:xfrm>
            <a:off x="369570" y="5749290"/>
            <a:ext cx="1865630" cy="454660"/>
          </a:xfrm>
          <a:prstGeom prst="wedgeRoundRectCallout">
            <a:avLst>
              <a:gd name="adj1" fmla="val 271341"/>
              <a:gd name="adj2" fmla="val 63407"/>
              <a:gd name="adj3" fmla="val 16667"/>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6741160" y="6119495"/>
            <a:ext cx="2011045" cy="521970"/>
          </a:xfrm>
          <a:prstGeom prst="rect">
            <a:avLst/>
          </a:prstGeom>
          <a:noFill/>
        </p:spPr>
        <p:txBody>
          <a:bodyPr wrap="square" rtlCol="0">
            <a:spAutoFit/>
          </a:bodyPr>
          <a:p>
            <a:r>
              <a:rPr lang="zh-CN" altLang="en-US" sz="2800" b="1">
                <a:latin typeface="宋体" panose="02010600030101010101" pitchFamily="2" charset="-122"/>
                <a:ea typeface="宋体" panose="02010600030101010101" pitchFamily="2" charset="-122"/>
              </a:rPr>
              <a:t>平面艺术</a:t>
            </a:r>
            <a:endParaRPr lang="zh-CN" altLang="en-US" sz="2800" b="1">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3" grpId="0"/>
      <p:bldP spid="13" grpId="1"/>
      <p:bldP spid="3" grpId="0" bldLvl="0" animBg="1"/>
      <p:bldP spid="3" grpId="1" animBg="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79400" y="308610"/>
            <a:ext cx="10457180" cy="1395730"/>
          </a:xfrm>
          <a:prstGeom prst="rect">
            <a:avLst/>
          </a:prstGeom>
        </p:spPr>
        <p:txBody>
          <a:bodyPr>
            <a:noAutofit/>
          </a:bodyPr>
          <a:p>
            <a:pPr indent="0" algn="l" defTabSz="266700">
              <a:lnSpc>
                <a:spcPct val="150000"/>
              </a:lnSpc>
              <a:spcBef>
                <a:spcPct val="0"/>
              </a:spcBef>
              <a:spcAft>
                <a:spcPct val="0"/>
              </a:spcAft>
            </a:pPr>
            <a:r>
              <a:rPr lang="en-US" altLang="zh-CN" sz="2800">
                <a:latin typeface="Times New Roman" panose="02020603050405020304"/>
                <a:ea typeface="Times New Roman" panose="02020603050405020304"/>
              </a:rPr>
              <a:t>2</a:t>
            </a:r>
            <a:r>
              <a:rPr lang="en-US" altLang="zh-CN" sz="2800">
                <a:latin typeface="Times New Roman" panose="02020603050405020304"/>
                <a:ea typeface="宋体" panose="02010600030101010101" pitchFamily="2" charset="-122"/>
              </a:rPr>
              <a:t>2. </a:t>
            </a:r>
            <a:r>
              <a:rPr lang="en-US" altLang="zh-CN" sz="2800">
                <a:latin typeface="Times New Roman" panose="02020603050405020304"/>
                <a:ea typeface="Times New Roman" panose="02020603050405020304"/>
              </a:rPr>
              <a:t>How long will the public art signs be on display?</a:t>
            </a:r>
            <a:endParaRPr lang="en-US" altLang="zh-CN" sz="2800">
              <a:latin typeface="Times New Roman" panose="02020603050405020304"/>
              <a:ea typeface="Times New Roman" panose="02020603050405020304"/>
            </a:endParaRPr>
          </a:p>
          <a:p>
            <a:pPr indent="133350" algn="l" defTabSz="266700" fontAlgn="ctr">
              <a:lnSpc>
                <a:spcPct val="150000"/>
              </a:lnSpc>
              <a:spcBef>
                <a:spcPct val="0"/>
              </a:spcBef>
              <a:spcAft>
                <a:spcPct val="0"/>
              </a:spcAft>
              <a:tabLst>
                <a:tab pos="1546860" algn="l"/>
                <a:tab pos="3094355" algn="l"/>
                <a:tab pos="4641215" algn="l"/>
              </a:tabLst>
            </a:pPr>
            <a:r>
              <a:rPr lang="en-US" altLang="zh-CN" sz="2800">
                <a:latin typeface="Times New Roman" panose="02020603050405020304"/>
                <a:ea typeface="宋体" panose="02010600030101010101" pitchFamily="2" charset="-122"/>
              </a:rPr>
              <a:t>A. </a:t>
            </a:r>
            <a:r>
              <a:rPr lang="en-US" altLang="zh-CN" sz="2800">
                <a:latin typeface="Times New Roman" panose="02020603050405020304"/>
                <a:ea typeface="Times New Roman" panose="02020603050405020304"/>
              </a:rPr>
              <a:t>Ten days.            </a:t>
            </a:r>
            <a:r>
              <a:rPr lang="en-US" altLang="zh-CN" sz="2800">
                <a:latin typeface="Times New Roman" panose="02020603050405020304"/>
                <a:ea typeface="宋体" panose="02010600030101010101" pitchFamily="2" charset="-122"/>
              </a:rPr>
              <a:t>B. </a:t>
            </a:r>
            <a:r>
              <a:rPr lang="en-US" altLang="zh-CN" sz="2800">
                <a:latin typeface="Times New Roman" panose="02020603050405020304"/>
                <a:ea typeface="Times New Roman" panose="02020603050405020304"/>
              </a:rPr>
              <a:t>Three weeks.      </a:t>
            </a:r>
            <a:endParaRPr lang="en-US" altLang="zh-CN" sz="2800">
              <a:latin typeface="Times New Roman" panose="02020603050405020304"/>
              <a:ea typeface="Times New Roman" panose="02020603050405020304"/>
            </a:endParaRPr>
          </a:p>
          <a:p>
            <a:pPr indent="133350" algn="l" defTabSz="266700" fontAlgn="ctr">
              <a:lnSpc>
                <a:spcPct val="150000"/>
              </a:lnSpc>
              <a:spcBef>
                <a:spcPct val="0"/>
              </a:spcBef>
              <a:spcAft>
                <a:spcPct val="0"/>
              </a:spcAft>
              <a:tabLst>
                <a:tab pos="1546860" algn="l"/>
                <a:tab pos="3094355" algn="l"/>
                <a:tab pos="4641215" algn="l"/>
              </a:tabLst>
            </a:pPr>
            <a:r>
              <a:rPr lang="en-US" altLang="zh-CN" sz="2800">
                <a:latin typeface="Times New Roman" panose="02020603050405020304"/>
                <a:ea typeface="宋体" panose="02010600030101010101" pitchFamily="2" charset="-122"/>
              </a:rPr>
              <a:t>C. </a:t>
            </a:r>
            <a:r>
              <a:rPr lang="en-US" altLang="zh-CN" sz="2800">
                <a:latin typeface="Times New Roman" panose="02020603050405020304"/>
                <a:ea typeface="Times New Roman" panose="02020603050405020304"/>
              </a:rPr>
              <a:t>One month.        </a:t>
            </a:r>
            <a:r>
              <a:rPr lang="en-US" altLang="zh-CN" sz="2800">
                <a:latin typeface="Times New Roman" panose="02020603050405020304"/>
                <a:ea typeface="宋体" panose="02010600030101010101" pitchFamily="2" charset="-122"/>
              </a:rPr>
              <a:t>D. </a:t>
            </a:r>
            <a:r>
              <a:rPr lang="en-US" altLang="zh-CN" sz="2800">
                <a:latin typeface="Times New Roman" panose="02020603050405020304"/>
                <a:ea typeface="Times New Roman" panose="02020603050405020304"/>
              </a:rPr>
              <a:t>Two months.</a:t>
            </a:r>
            <a:endParaRPr lang="en-US" altLang="zh-CN" sz="2800">
              <a:latin typeface="Times New Roman" panose="02020603050405020304"/>
              <a:ea typeface="Times New Roman" panose="02020603050405020304"/>
            </a:endParaRPr>
          </a:p>
        </p:txBody>
      </p:sp>
      <p:pic>
        <p:nvPicPr>
          <p:cNvPr id="5" name="图片 4"/>
          <p:cNvPicPr>
            <a:picLocks noChangeAspect="1"/>
          </p:cNvPicPr>
          <p:nvPr/>
        </p:nvPicPr>
        <p:blipFill>
          <a:blip r:embed="rId1"/>
          <a:stretch>
            <a:fillRect/>
          </a:stretch>
        </p:blipFill>
        <p:spPr>
          <a:xfrm>
            <a:off x="452120" y="2527300"/>
            <a:ext cx="10448925" cy="3724275"/>
          </a:xfrm>
          <a:prstGeom prst="rect">
            <a:avLst/>
          </a:prstGeom>
        </p:spPr>
      </p:pic>
      <p:sp>
        <p:nvSpPr>
          <p:cNvPr id="13" name="圆角矩形标注 12"/>
          <p:cNvSpPr/>
          <p:nvPr/>
        </p:nvSpPr>
        <p:spPr>
          <a:xfrm>
            <a:off x="5598160" y="5290185"/>
            <a:ext cx="1463040" cy="454660"/>
          </a:xfrm>
          <a:prstGeom prst="wedgeRoundRectCallout">
            <a:avLst>
              <a:gd name="adj1" fmla="val 37152"/>
              <a:gd name="adj2" fmla="val -973184"/>
              <a:gd name="adj3" fmla="val 16667"/>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圆角矩形标注 7"/>
          <p:cNvSpPr/>
          <p:nvPr/>
        </p:nvSpPr>
        <p:spPr>
          <a:xfrm>
            <a:off x="735330" y="5458460"/>
            <a:ext cx="3469005" cy="454660"/>
          </a:xfrm>
          <a:prstGeom prst="wedgeRoundRectCallout">
            <a:avLst>
              <a:gd name="adj1" fmla="val 46943"/>
              <a:gd name="adj2" fmla="val -890921"/>
              <a:gd name="adj3" fmla="val 16667"/>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圆角矩形标注 6"/>
          <p:cNvSpPr/>
          <p:nvPr/>
        </p:nvSpPr>
        <p:spPr>
          <a:xfrm>
            <a:off x="7400290" y="3085465"/>
            <a:ext cx="641985" cy="454660"/>
          </a:xfrm>
          <a:prstGeom prst="wedgeRoundRectCallout">
            <a:avLst>
              <a:gd name="adj1" fmla="val 60682"/>
              <a:gd name="adj2" fmla="val -292458"/>
              <a:gd name="adj3" fmla="val 16667"/>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8291195" y="1544320"/>
            <a:ext cx="1092835" cy="521970"/>
          </a:xfrm>
          <a:prstGeom prst="rect">
            <a:avLst/>
          </a:prstGeom>
          <a:noFill/>
        </p:spPr>
        <p:txBody>
          <a:bodyPr wrap="square" rtlCol="0">
            <a:spAutoFit/>
          </a:bodyPr>
          <a:p>
            <a:r>
              <a:rPr lang="zh-CN" altLang="en-US" sz="2800">
                <a:latin typeface="宋体" panose="02010600030101010101" pitchFamily="2" charset="-122"/>
                <a:ea typeface="宋体" panose="02010600030101010101" pitchFamily="2" charset="-122"/>
              </a:rPr>
              <a:t>到期</a:t>
            </a:r>
            <a:endParaRPr lang="zh-CN" altLang="en-US" sz="280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8" grpId="0" bldLvl="0" animBg="1"/>
      <p:bldP spid="8" grpId="1" animBg="1"/>
      <p:bldP spid="7" grpId="0" bldLvl="0" animBg="1"/>
      <p:bldP spid="7" grpId="1" animBg="1"/>
      <p:bldP spid="9" grpId="0"/>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4810" y="254635"/>
            <a:ext cx="10895965" cy="138366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23. Which of the following meets the application requirements?</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A. A 150-word poem.	     B. A 100-word self-introduction.</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C. A 300-word story.	     D. A 200-word artwork statement.</a:t>
            </a:r>
            <a:endParaRPr lang="en-US" altLang="zh-CN" sz="2800">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1"/>
          <a:stretch>
            <a:fillRect/>
          </a:stretch>
        </p:blipFill>
        <p:spPr>
          <a:xfrm>
            <a:off x="121920" y="1914525"/>
            <a:ext cx="11946890" cy="4030980"/>
          </a:xfrm>
          <a:prstGeom prst="rect">
            <a:avLst/>
          </a:prstGeom>
        </p:spPr>
      </p:pic>
      <p:sp>
        <p:nvSpPr>
          <p:cNvPr id="11" name="圆角矩形 10"/>
          <p:cNvSpPr/>
          <p:nvPr/>
        </p:nvSpPr>
        <p:spPr>
          <a:xfrm>
            <a:off x="4984750" y="2208530"/>
            <a:ext cx="4394835" cy="47752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5111750" y="4494530"/>
            <a:ext cx="2909570" cy="47752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圆角矩形 5"/>
          <p:cNvSpPr/>
          <p:nvPr/>
        </p:nvSpPr>
        <p:spPr>
          <a:xfrm>
            <a:off x="583565" y="4785360"/>
            <a:ext cx="5513070" cy="47752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圆角矩形 6"/>
          <p:cNvSpPr/>
          <p:nvPr/>
        </p:nvSpPr>
        <p:spPr>
          <a:xfrm>
            <a:off x="4369435" y="5262880"/>
            <a:ext cx="4394835" cy="47752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8" name="直接箭头连接符 7"/>
          <p:cNvCxnSpPr/>
          <p:nvPr/>
        </p:nvCxnSpPr>
        <p:spPr>
          <a:xfrm flipH="1" flipV="1">
            <a:off x="2343150" y="1158240"/>
            <a:ext cx="3514090" cy="338328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5" grpId="0" bldLvl="0" animBg="1"/>
      <p:bldP spid="5" grpId="1" animBg="1"/>
      <p:bldP spid="6" grpId="0" bldLvl="0" animBg="1"/>
      <p:bldP spid="6" grpId="1" animBg="1"/>
      <p:bldP spid="7" grpId="0" bldLvl="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9375" y="107950"/>
            <a:ext cx="6096000" cy="521970"/>
          </a:xfrm>
          <a:prstGeom prst="rect">
            <a:avLst/>
          </a:prstGeom>
          <a:noFill/>
        </p:spPr>
        <p:txBody>
          <a:bodyPr wrap="square" rtlCol="0" anchor="t">
            <a:spAutoFit/>
          </a:bodyPr>
          <a:p>
            <a:r>
              <a:rPr lang="en-US" altLang="zh-CN" sz="2800" b="1" dirty="0">
                <a:solidFill>
                  <a:schemeClr val="accent1"/>
                </a:solidFill>
                <a:latin typeface="Times New Roman" panose="02020603050405020304" charset="0"/>
                <a:ea typeface="宋体" panose="02010600030101010101" pitchFamily="2" charset="-122"/>
                <a:cs typeface="Times New Roman" panose="02020603050405020304" charset="0"/>
                <a:sym typeface="+mn-ea"/>
              </a:rPr>
              <a:t> B</a:t>
            </a:r>
            <a:r>
              <a:rPr lang="zh-CN" altLang="en-US" sz="2800" b="1" dirty="0">
                <a:solidFill>
                  <a:schemeClr val="accent1"/>
                </a:solidFill>
                <a:latin typeface="Times New Roman" panose="02020603050405020304" charset="0"/>
                <a:ea typeface="宋体" panose="02010600030101010101" pitchFamily="2" charset="-122"/>
                <a:cs typeface="Times New Roman" panose="02020603050405020304" charset="0"/>
                <a:sym typeface="+mn-ea"/>
              </a:rPr>
              <a:t>篇</a:t>
            </a:r>
            <a:r>
              <a:rPr lang="en-US" altLang="zh-CN" sz="2800" b="1" dirty="0">
                <a:solidFill>
                  <a:schemeClr val="accent1"/>
                </a:solidFill>
                <a:latin typeface="Times New Roman" panose="02020603050405020304" charset="0"/>
                <a:ea typeface="宋体" panose="02010600030101010101" pitchFamily="2" charset="-122"/>
                <a:cs typeface="Times New Roman" panose="02020603050405020304" charset="0"/>
                <a:sym typeface="+mn-ea"/>
              </a:rPr>
              <a:t>--</a:t>
            </a:r>
            <a:r>
              <a:rPr lang="zh-CN" altLang="en-US" sz="2800" b="1" dirty="0">
                <a:solidFill>
                  <a:schemeClr val="accent1"/>
                </a:solidFill>
                <a:latin typeface="Times New Roman" panose="02020603050405020304" charset="0"/>
                <a:ea typeface="宋体" panose="02010600030101010101" pitchFamily="2" charset="-122"/>
                <a:cs typeface="Times New Roman" panose="02020603050405020304" charset="0"/>
                <a:sym typeface="+mn-ea"/>
              </a:rPr>
              <a:t>教师以趣促学</a:t>
            </a:r>
            <a:endParaRPr lang="zh-CN" altLang="en-US" sz="2800" b="1" dirty="0">
              <a:solidFill>
                <a:schemeClr val="accent1"/>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12" name="直接连接符 11"/>
          <p:cNvCxnSpPr/>
          <p:nvPr/>
        </p:nvCxnSpPr>
        <p:spPr>
          <a:xfrm flipV="1">
            <a:off x="0" y="629920"/>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pic>
        <p:nvPicPr>
          <p:cNvPr id="7" name="图片 6"/>
          <p:cNvPicPr/>
          <p:nvPr/>
        </p:nvPicPr>
        <p:blipFill>
          <a:blip r:embed="rId1"/>
          <a:stretch>
            <a:fillRect/>
          </a:stretch>
        </p:blipFill>
        <p:spPr>
          <a:xfrm>
            <a:off x="172720" y="1445260"/>
            <a:ext cx="76200" cy="76200"/>
          </a:xfrm>
          <a:prstGeom prst="rect">
            <a:avLst/>
          </a:prstGeom>
        </p:spPr>
      </p:pic>
      <p:sp>
        <p:nvSpPr>
          <p:cNvPr id="9" name="文本框 8"/>
          <p:cNvSpPr txBox="1"/>
          <p:nvPr/>
        </p:nvSpPr>
        <p:spPr>
          <a:xfrm>
            <a:off x="344805" y="870585"/>
            <a:ext cx="11273790" cy="224536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24. What poses a challenge to teachers according to the author?</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A. Students’ misunderstandings about teachers.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B. Students’ false assumptions about learning.</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C. The irrelevance of textbooks to students’ life.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D. The gap between teachers’ and students’ hobbies.</a:t>
            </a:r>
            <a:endParaRPr lang="en-US" altLang="zh-CN" sz="2800">
              <a:latin typeface="Times New Roman" panose="02020603050405020304" charset="0"/>
              <a:cs typeface="Times New Roman" panose="02020603050405020304" charset="0"/>
            </a:endParaRPr>
          </a:p>
        </p:txBody>
      </p:sp>
      <p:sp>
        <p:nvSpPr>
          <p:cNvPr id="10" name="圆角矩形标注 9"/>
          <p:cNvSpPr/>
          <p:nvPr/>
        </p:nvSpPr>
        <p:spPr>
          <a:xfrm>
            <a:off x="1671320" y="990600"/>
            <a:ext cx="1071880" cy="454660"/>
          </a:xfrm>
          <a:prstGeom prst="wedgeRoundRectCallout">
            <a:avLst>
              <a:gd name="adj1" fmla="val 466172"/>
              <a:gd name="adj2" fmla="val 91480"/>
              <a:gd name="adj3" fmla="val 16667"/>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7529830" y="1355090"/>
            <a:ext cx="4582160" cy="1202690"/>
          </a:xfrm>
          <a:prstGeom prst="rect">
            <a:avLst/>
          </a:prstGeom>
          <a:noFill/>
        </p:spPr>
        <p:txBody>
          <a:bodyPr wrap="square" rtlCol="0">
            <a:noAutofit/>
          </a:bodyPr>
          <a:p>
            <a:r>
              <a:rPr lang="en-US" altLang="zh-CN" sz="2400" b="1">
                <a:latin typeface="Times New Roman" panose="02020603050405020304" charset="0"/>
                <a:cs typeface="Times New Roman" panose="02020603050405020304" charset="0"/>
              </a:rPr>
              <a:t>v. to create a threat, problem, etc. that has to be dealt with</a:t>
            </a:r>
            <a:endParaRPr lang="en-US" altLang="zh-CN" sz="2400" b="1"/>
          </a:p>
          <a:p>
            <a:r>
              <a:rPr lang="zh-CN" altLang="en-US" sz="2400" b="1">
                <a:latin typeface="宋体" panose="02010600030101010101" pitchFamily="2" charset="-122"/>
                <a:ea typeface="宋体" panose="02010600030101010101" pitchFamily="2" charset="-122"/>
              </a:rPr>
              <a:t>造成（威胁、问题等）；引起；产生</a:t>
            </a:r>
            <a:endParaRPr lang="zh-CN" altLang="en-US" sz="2400" b="1">
              <a:latin typeface="宋体" panose="02010600030101010101" pitchFamily="2" charset="-122"/>
              <a:ea typeface="宋体" panose="02010600030101010101" pitchFamily="2" charset="-122"/>
            </a:endParaRPr>
          </a:p>
        </p:txBody>
      </p:sp>
      <p:sp>
        <p:nvSpPr>
          <p:cNvPr id="13" name="文本框 12"/>
          <p:cNvSpPr txBox="1"/>
          <p:nvPr/>
        </p:nvSpPr>
        <p:spPr>
          <a:xfrm>
            <a:off x="344805" y="3356610"/>
            <a:ext cx="11643360" cy="2676525"/>
          </a:xfrm>
          <a:prstGeom prst="rect">
            <a:avLst/>
          </a:prstGeom>
          <a:noFill/>
        </p:spPr>
        <p:txBody>
          <a:bodyPr wrap="square" rtlCol="0">
            <a:spAutoFit/>
          </a:bodyPr>
          <a:p>
            <a:r>
              <a:rPr lang="en-US" altLang="zh-CN" sz="2800">
                <a:solidFill>
                  <a:srgbClr val="FF0000"/>
                </a:solidFill>
                <a:latin typeface="Times New Roman" panose="02020603050405020304" charset="0"/>
                <a:cs typeface="Times New Roman" panose="02020603050405020304" charset="0"/>
              </a:rPr>
              <a:t>Para 1</a:t>
            </a:r>
            <a:r>
              <a:rPr lang="en-US" altLang="zh-CN" sz="2800">
                <a:latin typeface="Times New Roman" panose="02020603050405020304" charset="0"/>
                <a:cs typeface="Times New Roman" panose="02020603050405020304" charset="0"/>
              </a:rPr>
              <a:t> When you’re a teacher, a big part of your job is battling student misconceptions. Often students come to the classroom believing that learning can’t be fun and that what they learn isn’t relevant to the real world — much less to their personal interests. I’ve discovered that if I show students how what they learn is relevant to my hobbies, they’re much more willing to make connections to their personal interests and develop their own hobbies.</a:t>
            </a:r>
            <a:endParaRPr lang="en-US" altLang="zh-CN" sz="2800">
              <a:latin typeface="Times New Roman" panose="02020603050405020304" charset="0"/>
              <a:cs typeface="Times New Roman" panose="02020603050405020304" charset="0"/>
            </a:endParaRPr>
          </a:p>
        </p:txBody>
      </p:sp>
      <p:sp>
        <p:nvSpPr>
          <p:cNvPr id="14" name="圆角矩形标注 13"/>
          <p:cNvSpPr/>
          <p:nvPr/>
        </p:nvSpPr>
        <p:spPr>
          <a:xfrm>
            <a:off x="344805" y="3920490"/>
            <a:ext cx="2399030" cy="454660"/>
          </a:xfrm>
          <a:prstGeom prst="wedgeRoundRectCallout">
            <a:avLst>
              <a:gd name="adj1" fmla="val 61461"/>
              <a:gd name="adj2" fmla="val -445949"/>
              <a:gd name="adj3" fmla="val 16667"/>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圆角矩形标注 14"/>
          <p:cNvSpPr/>
          <p:nvPr/>
        </p:nvSpPr>
        <p:spPr>
          <a:xfrm>
            <a:off x="8364855" y="3556000"/>
            <a:ext cx="1060450" cy="454660"/>
          </a:xfrm>
          <a:prstGeom prst="wedgeRoundRectCallout">
            <a:avLst>
              <a:gd name="adj1" fmla="val -490658"/>
              <a:gd name="adj2" fmla="val -523603"/>
              <a:gd name="adj3" fmla="val 16667"/>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矩形 15"/>
          <p:cNvSpPr/>
          <p:nvPr/>
        </p:nvSpPr>
        <p:spPr>
          <a:xfrm>
            <a:off x="2104390" y="1863725"/>
            <a:ext cx="2642235"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矩形 17"/>
          <p:cNvSpPr/>
          <p:nvPr/>
        </p:nvSpPr>
        <p:spPr>
          <a:xfrm>
            <a:off x="862965" y="5092065"/>
            <a:ext cx="5976620" cy="149542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400" b="1">
                <a:latin typeface="Times New Roman" panose="02020603050405020304" charset="0"/>
                <a:cs typeface="Times New Roman" panose="02020603050405020304" charset="0"/>
              </a:rPr>
              <a:t>misconception : n. a belief or an idea that is not based on correct information, or that is not understood by people  </a:t>
            </a:r>
            <a:r>
              <a:rPr lang="zh-CN" altLang="en-US" sz="2400" b="1">
                <a:latin typeface="宋体" panose="02010600030101010101" pitchFamily="2" charset="-122"/>
                <a:ea typeface="宋体" panose="02010600030101010101" pitchFamily="2" charset="-122"/>
                <a:cs typeface="Times New Roman" panose="02020603050405020304" charset="0"/>
              </a:rPr>
              <a:t>错误认识；误解</a:t>
            </a:r>
            <a:endParaRPr lang="en-US" altLang="zh-CN" sz="2400" b="1">
              <a:latin typeface="Times New Roman" panose="02020603050405020304" charset="0"/>
              <a:ea typeface="宋体" panose="02010600030101010101" pitchFamily="2" charset="-122"/>
              <a:cs typeface="Times New Roman" panose="02020603050405020304" charset="0"/>
            </a:endParaRPr>
          </a:p>
        </p:txBody>
      </p:sp>
      <p:cxnSp>
        <p:nvCxnSpPr>
          <p:cNvPr id="19" name="直接连接符 18"/>
          <p:cNvCxnSpPr/>
          <p:nvPr/>
        </p:nvCxnSpPr>
        <p:spPr>
          <a:xfrm flipV="1">
            <a:off x="8251825" y="4295140"/>
            <a:ext cx="1240155" cy="1587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cxnSp>
        <p:nvCxnSpPr>
          <p:cNvPr id="20" name="直接连接符 19"/>
          <p:cNvCxnSpPr/>
          <p:nvPr/>
        </p:nvCxnSpPr>
        <p:spPr>
          <a:xfrm>
            <a:off x="3115310" y="2212975"/>
            <a:ext cx="1654810" cy="444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1" grpId="0"/>
      <p:bldP spid="11" grpId="1"/>
      <p:bldP spid="14" grpId="0" bldLvl="0" animBg="1"/>
      <p:bldP spid="14" grpId="1" animBg="1"/>
      <p:bldP spid="15" grpId="0" bldLvl="0" animBg="1"/>
      <p:bldP spid="15" grpId="1" animBg="1"/>
      <p:bldP spid="16" grpId="0" bldLvl="0" animBg="1"/>
      <p:bldP spid="16" grpId="1" animBg="1"/>
      <p:bldP spid="18" grpId="0" bldLvl="0" animBg="1"/>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92100" y="767715"/>
            <a:ext cx="11280775" cy="224536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sym typeface="+mn-ea"/>
              </a:rPr>
              <a:t>25. Why does the author bring tires into the classroom? </a:t>
            </a:r>
            <a:endParaRPr lang="en-US" altLang="zh-CN" sz="2800">
              <a:latin typeface="Times New Roman" panose="02020603050405020304" charset="0"/>
              <a:cs typeface="Times New Roman" panose="02020603050405020304" charset="0"/>
              <a:sym typeface="+mn-ea"/>
            </a:endParaRPr>
          </a:p>
          <a:p>
            <a:r>
              <a:rPr lang="en-US" altLang="zh-CN" sz="2800">
                <a:latin typeface="Times New Roman" panose="02020603050405020304" charset="0"/>
                <a:cs typeface="Times New Roman" panose="02020603050405020304" charset="0"/>
              </a:rPr>
              <a:t>     A. To teach an engineering skill.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B. To explain the strucutre of a car.</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C. To share a real-life experience.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rPr>
              <a:t>D</a:t>
            </a:r>
            <a:r>
              <a:rPr lang="en-US" altLang="zh-CN" sz="2800">
                <a:latin typeface="Times New Roman" panose="02020603050405020304" charset="0"/>
                <a:cs typeface="Times New Roman" panose="02020603050405020304" charset="0"/>
              </a:rPr>
              <a:t>. To illustrate a scientific concept. </a:t>
            </a:r>
            <a:endParaRPr lang="en-US" altLang="zh-CN" sz="2800">
              <a:latin typeface="Times New Roman" panose="02020603050405020304" charset="0"/>
              <a:cs typeface="Times New Roman" panose="02020603050405020304" charset="0"/>
            </a:endParaRPr>
          </a:p>
        </p:txBody>
      </p:sp>
      <p:sp>
        <p:nvSpPr>
          <p:cNvPr id="4" name="文本框 3"/>
          <p:cNvSpPr txBox="1"/>
          <p:nvPr/>
        </p:nvSpPr>
        <p:spPr>
          <a:xfrm>
            <a:off x="182880" y="3223895"/>
            <a:ext cx="11682730" cy="267652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rPr>
              <a:t>Para 2</a:t>
            </a:r>
            <a:r>
              <a:rPr lang="en-US" altLang="zh-CN" sz="2800">
                <a:latin typeface="Times New Roman" panose="02020603050405020304" charset="0"/>
                <a:cs typeface="Times New Roman" panose="02020603050405020304" charset="0"/>
              </a:rPr>
              <a:t>: No matter what subject I’m teaching, I find ways to bring my hobbies into the classroom. For example, I’m a car enthusiast , so when I teach physics, contextualize concepts with my knowledge about cars. If we’re covering friction, for example, I bring different tires into my classroom so that my students can conduct lab experients with them to see how friction works in real-life applications.</a:t>
            </a:r>
            <a:endParaRPr lang="en-US" altLang="zh-CN" sz="2800">
              <a:latin typeface="Times New Roman" panose="02020603050405020304" charset="0"/>
              <a:cs typeface="Times New Roman" panose="02020603050405020304" charset="0"/>
            </a:endParaRPr>
          </a:p>
        </p:txBody>
      </p:sp>
      <p:sp>
        <p:nvSpPr>
          <p:cNvPr id="8" name="矩形 7"/>
          <p:cNvSpPr/>
          <p:nvPr/>
        </p:nvSpPr>
        <p:spPr>
          <a:xfrm>
            <a:off x="10605135" y="4195445"/>
            <a:ext cx="1363345"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上弧形箭头 4"/>
          <p:cNvSpPr/>
          <p:nvPr/>
        </p:nvSpPr>
        <p:spPr>
          <a:xfrm>
            <a:off x="3067685" y="3642995"/>
            <a:ext cx="7962265" cy="511175"/>
          </a:xfrm>
          <a:prstGeom prst="curved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7" name="矩形 6"/>
          <p:cNvSpPr/>
          <p:nvPr/>
        </p:nvSpPr>
        <p:spPr>
          <a:xfrm>
            <a:off x="2167255" y="4154170"/>
            <a:ext cx="1363345"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圆角矩形 8"/>
          <p:cNvSpPr/>
          <p:nvPr/>
        </p:nvSpPr>
        <p:spPr>
          <a:xfrm>
            <a:off x="5626735" y="3150870"/>
            <a:ext cx="1994535" cy="45275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Times New Roman" panose="02020603050405020304" charset="0"/>
                <a:cs typeface="Times New Roman" panose="02020603050405020304" charset="0"/>
              </a:rPr>
              <a:t>abstract</a:t>
            </a:r>
            <a:endParaRPr lang="en-US" altLang="zh-CN" sz="2800" b="1">
              <a:latin typeface="Times New Roman" panose="02020603050405020304" charset="0"/>
              <a:cs typeface="Times New Roman" panose="02020603050405020304" charset="0"/>
            </a:endParaRPr>
          </a:p>
        </p:txBody>
      </p:sp>
      <p:sp>
        <p:nvSpPr>
          <p:cNvPr id="10" name="矩形 9"/>
          <p:cNvSpPr/>
          <p:nvPr/>
        </p:nvSpPr>
        <p:spPr>
          <a:xfrm>
            <a:off x="9132570" y="5010785"/>
            <a:ext cx="1363345"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圆角矩形 10"/>
          <p:cNvSpPr/>
          <p:nvPr/>
        </p:nvSpPr>
        <p:spPr>
          <a:xfrm>
            <a:off x="9057640" y="5495290"/>
            <a:ext cx="2025015" cy="45275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Times New Roman" panose="02020603050405020304" charset="0"/>
                <a:cs typeface="Times New Roman" panose="02020603050405020304" charset="0"/>
              </a:rPr>
              <a:t>concrete</a:t>
            </a:r>
            <a:endParaRPr lang="en-US" altLang="zh-CN" sz="2800" b="1">
              <a:latin typeface="Times New Roman" panose="02020603050405020304" charset="0"/>
              <a:cs typeface="Times New Roman" panose="02020603050405020304" charset="0"/>
            </a:endParaRPr>
          </a:p>
        </p:txBody>
      </p:sp>
      <p:sp>
        <p:nvSpPr>
          <p:cNvPr id="20" name="圆角矩形标注 19"/>
          <p:cNvSpPr/>
          <p:nvPr/>
        </p:nvSpPr>
        <p:spPr>
          <a:xfrm>
            <a:off x="1661795" y="2574290"/>
            <a:ext cx="1405255" cy="438785"/>
          </a:xfrm>
          <a:prstGeom prst="wedgeRoundRectCallout">
            <a:avLst>
              <a:gd name="adj1" fmla="val 235991"/>
              <a:gd name="adj2" fmla="val 569536"/>
              <a:gd name="adj3" fmla="val 16667"/>
            </a:avLst>
          </a:prstGeom>
          <a:noFill/>
          <a:ln>
            <a:solidFill>
              <a:schemeClr val="accent3">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3" name="直接连接符 12"/>
          <p:cNvCxnSpPr/>
          <p:nvPr/>
        </p:nvCxnSpPr>
        <p:spPr>
          <a:xfrm flipV="1">
            <a:off x="5143500" y="5427345"/>
            <a:ext cx="5134610" cy="31750"/>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cxnSp>
        <p:nvCxnSpPr>
          <p:cNvPr id="14" name="直接连接符 13"/>
          <p:cNvCxnSpPr/>
          <p:nvPr/>
        </p:nvCxnSpPr>
        <p:spPr>
          <a:xfrm flipV="1">
            <a:off x="182880" y="5895340"/>
            <a:ext cx="1835785" cy="5080"/>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cxnSp>
        <p:nvCxnSpPr>
          <p:cNvPr id="2" name="直接箭头连接符 1"/>
          <p:cNvCxnSpPr/>
          <p:nvPr/>
        </p:nvCxnSpPr>
        <p:spPr>
          <a:xfrm flipH="1" flipV="1">
            <a:off x="8597900" y="1626235"/>
            <a:ext cx="2670810" cy="256921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3" name="文本框 2"/>
          <p:cNvSpPr txBox="1"/>
          <p:nvPr/>
        </p:nvSpPr>
        <p:spPr>
          <a:xfrm>
            <a:off x="8606155" y="870585"/>
            <a:ext cx="3136265"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a:t>
            </a:r>
            <a:r>
              <a:rPr lang="en-US" altLang="en-US" sz="2800">
                <a:latin typeface="Times New Roman" panose="02020603050405020304" charset="0"/>
                <a:cs typeface="Times New Roman" panose="02020603050405020304" charset="0"/>
              </a:rPr>
              <a:t>ˈ</a:t>
            </a:r>
            <a:r>
              <a:rPr lang="en-US" altLang="zh-CN" sz="2800">
                <a:latin typeface="Times New Roman" panose="02020603050405020304" charset="0"/>
                <a:cs typeface="Times New Roman" panose="02020603050405020304" charset="0"/>
              </a:rPr>
              <a:t>fr</a:t>
            </a:r>
            <a:r>
              <a:rPr lang="en-US" altLang="en-US" sz="2800">
                <a:latin typeface="Times New Roman" panose="02020603050405020304" charset="0"/>
                <a:cs typeface="Times New Roman" panose="02020603050405020304" charset="0"/>
              </a:rPr>
              <a:t>ɪ</a:t>
            </a:r>
            <a:r>
              <a:rPr lang="en-US" altLang="zh-CN" sz="2800">
                <a:latin typeface="Times New Roman" panose="02020603050405020304" charset="0"/>
                <a:cs typeface="Times New Roman" panose="02020603050405020304" charset="0"/>
              </a:rPr>
              <a:t>k</a:t>
            </a:r>
            <a:r>
              <a:rPr lang="en-US" altLang="en-US" sz="2800">
                <a:latin typeface="Times New Roman" panose="02020603050405020304" charset="0"/>
                <a:cs typeface="Times New Roman" panose="02020603050405020304" charset="0"/>
              </a:rPr>
              <a:t>ʃ</a:t>
            </a:r>
            <a:r>
              <a:rPr lang="en-US" altLang="zh-CN" sz="2800">
                <a:latin typeface="Times New Roman" panose="02020603050405020304" charset="0"/>
                <a:cs typeface="Times New Roman" panose="02020603050405020304" charset="0"/>
              </a:rPr>
              <a:t>n/ n. </a:t>
            </a:r>
            <a:r>
              <a:rPr lang="zh-CN" altLang="en-US" sz="2800">
                <a:latin typeface="宋体" panose="02010600030101010101" pitchFamily="2" charset="-122"/>
                <a:ea typeface="宋体" panose="02010600030101010101" pitchFamily="2" charset="-122"/>
                <a:cs typeface="Times New Roman" panose="02020603050405020304" charset="0"/>
              </a:rPr>
              <a:t>摩擦力</a:t>
            </a:r>
            <a:endParaRPr lang="zh-CN" altLang="en-US" sz="2800">
              <a:latin typeface="宋体" panose="02010600030101010101" pitchFamily="2" charset="-122"/>
              <a:ea typeface="宋体" panose="02010600030101010101" pitchFamily="2" charset="-122"/>
              <a:cs typeface="Times New Roman" panose="02020603050405020304" charset="0"/>
            </a:endParaRPr>
          </a:p>
        </p:txBody>
      </p:sp>
      <p:cxnSp>
        <p:nvCxnSpPr>
          <p:cNvPr id="16" name="直接连接符 15"/>
          <p:cNvCxnSpPr/>
          <p:nvPr/>
        </p:nvCxnSpPr>
        <p:spPr>
          <a:xfrm flipV="1">
            <a:off x="0" y="629920"/>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fill="hold"/>
                                        <p:tgtEl>
                                          <p:spTgt spid="2"/>
                                        </p:tgtEl>
                                        <p:attrNameLst>
                                          <p:attrName>ppt_x</p:attrName>
                                        </p:attrNameLst>
                                      </p:cBhvr>
                                      <p:tavLst>
                                        <p:tav tm="0">
                                          <p:val>
                                            <p:strVal val="#ppt_x"/>
                                          </p:val>
                                        </p:tav>
                                        <p:tav tm="100000">
                                          <p:val>
                                            <p:strVal val="#ppt_x"/>
                                          </p:val>
                                        </p:tav>
                                      </p:tavLst>
                                    </p:anim>
                                    <p:anim calcmode="lin" valueType="num">
                                      <p:cBhvr additive="base">
                                        <p:cTn id="6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8" grpId="0" bldLvl="0" animBg="1"/>
      <p:bldP spid="8" grpId="1" animBg="1"/>
      <p:bldP spid="5" grpId="0" bldLvl="0" animBg="1"/>
      <p:bldP spid="5" grpId="1" animBg="1"/>
      <p:bldP spid="9" grpId="0" bldLvl="0" animBg="1"/>
      <p:bldP spid="9" grpId="1" animBg="1"/>
      <p:bldP spid="10" grpId="0" bldLvl="0" animBg="1"/>
      <p:bldP spid="10" grpId="1" animBg="1"/>
      <p:bldP spid="11" grpId="0" bldLvl="0" animBg="1"/>
      <p:bldP spid="11" grpId="1" animBg="1"/>
      <p:bldP spid="20" grpId="0" bldLvl="0" animBg="1"/>
      <p:bldP spid="20" grpId="1" animBg="1"/>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92100" y="819785"/>
            <a:ext cx="11280775" cy="138366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sym typeface="+mn-ea"/>
              </a:rPr>
              <a:t>26. What was the unexpected outcome of the author’s teaching method?</a:t>
            </a:r>
            <a:endParaRPr lang="en-US" altLang="zh-CN" sz="2800">
              <a:latin typeface="Times New Roman" panose="02020603050405020304" charset="0"/>
              <a:cs typeface="Times New Roman" panose="02020603050405020304" charset="0"/>
              <a:sym typeface="+mn-ea"/>
            </a:endParaRPr>
          </a:p>
          <a:p>
            <a:r>
              <a:rPr lang="en-US" altLang="zh-CN" sz="2800">
                <a:latin typeface="Times New Roman" panose="02020603050405020304" charset="0"/>
                <a:cs typeface="Times New Roman" panose="02020603050405020304" charset="0"/>
              </a:rPr>
              <a:t>      A. A higher class attendance rate. 	     B. Better examination results.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rPr>
              <a:t>C</a:t>
            </a:r>
            <a:r>
              <a:rPr lang="en-US" altLang="zh-CN" sz="2800">
                <a:latin typeface="Times New Roman" panose="02020603050405020304" charset="0"/>
                <a:cs typeface="Times New Roman" panose="02020603050405020304" charset="0"/>
              </a:rPr>
              <a:t>. A closer teacher-student bond. 	     D. More spare time for students. </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182880" y="2271395"/>
            <a:ext cx="11390630" cy="353822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rPr>
              <a:t>Para 3: </a:t>
            </a:r>
            <a:r>
              <a:rPr lang="en-US" altLang="zh-CN" sz="2800">
                <a:latin typeface="Times New Roman" panose="02020603050405020304" charset="0"/>
                <a:cs typeface="Times New Roman" panose="02020603050405020304" charset="0"/>
              </a:rPr>
              <a:t>When I first brought my hobbies to my classroom, I was focused on how doing so would build engagement and help my students udnerstand concepts in science. But I quickly learned that the practice also helped me build stronger relationship with them. When I let them see an aspect of my life outside of school, some students who were also interested in cars connected with me more and became more engaged in my courses. Even those who didn’t share that interest with me seemed more engaged once I showed a different side of myself.  </a:t>
            </a:r>
            <a:endParaRPr lang="en-US" altLang="zh-CN" sz="2800">
              <a:latin typeface="Times New Roman" panose="02020603050405020304" charset="0"/>
              <a:cs typeface="Times New Roman" panose="02020603050405020304" charset="0"/>
            </a:endParaRPr>
          </a:p>
        </p:txBody>
      </p:sp>
      <p:sp>
        <p:nvSpPr>
          <p:cNvPr id="9" name="矩形 8"/>
          <p:cNvSpPr/>
          <p:nvPr/>
        </p:nvSpPr>
        <p:spPr>
          <a:xfrm>
            <a:off x="2517775" y="2354580"/>
            <a:ext cx="765810"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矩形 9"/>
          <p:cNvSpPr/>
          <p:nvPr/>
        </p:nvSpPr>
        <p:spPr>
          <a:xfrm>
            <a:off x="9498330" y="2354580"/>
            <a:ext cx="1621155"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矩形 10"/>
          <p:cNvSpPr/>
          <p:nvPr/>
        </p:nvSpPr>
        <p:spPr>
          <a:xfrm>
            <a:off x="3054350" y="3220720"/>
            <a:ext cx="765810"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3" name="直接连接符 12"/>
          <p:cNvCxnSpPr/>
          <p:nvPr/>
        </p:nvCxnSpPr>
        <p:spPr>
          <a:xfrm flipV="1">
            <a:off x="292100" y="4012565"/>
            <a:ext cx="5134610" cy="31750"/>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20" name="圆角矩形标注 19"/>
          <p:cNvSpPr/>
          <p:nvPr/>
        </p:nvSpPr>
        <p:spPr>
          <a:xfrm>
            <a:off x="2309495" y="3605530"/>
            <a:ext cx="1800860" cy="438785"/>
          </a:xfrm>
          <a:prstGeom prst="wedgeRoundRectCallout">
            <a:avLst>
              <a:gd name="adj1" fmla="val 104125"/>
              <a:gd name="adj2" fmla="val -388784"/>
              <a:gd name="adj3" fmla="val 16667"/>
            </a:avLst>
          </a:prstGeom>
          <a:noFill/>
          <a:ln>
            <a:solidFill>
              <a:schemeClr val="accent3">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矩形 13"/>
          <p:cNvSpPr/>
          <p:nvPr/>
        </p:nvSpPr>
        <p:spPr>
          <a:xfrm>
            <a:off x="4810760" y="1786890"/>
            <a:ext cx="765810"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 name="直接连接符 1"/>
          <p:cNvCxnSpPr/>
          <p:nvPr/>
        </p:nvCxnSpPr>
        <p:spPr>
          <a:xfrm flipV="1">
            <a:off x="0" y="629920"/>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bldLvl="0" animBg="1"/>
      <p:bldP spid="10" grpId="1" animBg="1"/>
      <p:bldP spid="11" grpId="0" bldLvl="0" animBg="1"/>
      <p:bldP spid="11" grpId="1" animBg="1"/>
      <p:bldP spid="20" grpId="0" bldLvl="0" animBg="1"/>
      <p:bldP spid="20" grpId="1" animBg="1"/>
      <p:bldP spid="14" grpId="0" bldLvl="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369570" y="756285"/>
            <a:ext cx="11696065" cy="852805"/>
          </a:xfrm>
          <a:prstGeom prst="rect">
            <a:avLst/>
          </a:prstGeom>
          <a:noFill/>
        </p:spPr>
        <p:txBody>
          <a:bodyPr wrap="square" rtlCol="0">
            <a:noAutofit/>
          </a:bodyPr>
          <a:p>
            <a:r>
              <a:rPr lang="en-US" altLang="zh-CN" sz="2800">
                <a:latin typeface="Times New Roman" panose="02020603050405020304" charset="0"/>
                <a:cs typeface="Times New Roman" panose="02020603050405020304" charset="0"/>
              </a:rPr>
              <a:t>27. Which of the following best describes the author as a teacher?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rPr>
              <a:t>A</a:t>
            </a:r>
            <a:r>
              <a:rPr lang="en-US" altLang="zh-CN" sz="2800">
                <a:latin typeface="Times New Roman" panose="02020603050405020304" charset="0"/>
                <a:cs typeface="Times New Roman" panose="02020603050405020304" charset="0"/>
              </a:rPr>
              <a:t>. Innovative. 	 B. Humorous	C. Decisive 		D. Sympathetic.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graphicFrame>
        <p:nvGraphicFramePr>
          <p:cNvPr id="7" name="表格 6"/>
          <p:cNvGraphicFramePr/>
          <p:nvPr>
            <p:custDataLst>
              <p:tags r:id="rId1"/>
            </p:custDataLst>
          </p:nvPr>
        </p:nvGraphicFramePr>
        <p:xfrm>
          <a:off x="369570" y="1887855"/>
          <a:ext cx="11248390" cy="4664710"/>
        </p:xfrm>
        <a:graphic>
          <a:graphicData uri="http://schemas.openxmlformats.org/drawingml/2006/table">
            <a:tbl>
              <a:tblPr firstRow="1">
                <a:tableStyleId>{A335DC2F-C902-4911-9267-CD87F044EDD7}</a:tableStyleId>
              </a:tblPr>
              <a:tblGrid>
                <a:gridCol w="1511300"/>
                <a:gridCol w="9737090"/>
              </a:tblGrid>
              <a:tr h="1177290">
                <a:tc>
                  <a:txBody>
                    <a:bodyPr/>
                    <a:p>
                      <a:pPr>
                        <a:buNone/>
                      </a:pPr>
                      <a:r>
                        <a:rPr lang="en-US" altLang="zh-CN" sz="2800" b="1">
                          <a:solidFill>
                            <a:schemeClr val="accent1"/>
                          </a:solidFill>
                          <a:latin typeface="Times New Roman" panose="02020603050405020304" charset="0"/>
                          <a:cs typeface="Times New Roman" panose="02020603050405020304" charset="0"/>
                        </a:rPr>
                        <a:t>Para 1 </a:t>
                      </a:r>
                      <a:endParaRPr lang="en-US" altLang="zh-CN" sz="2800" b="1">
                        <a:solidFill>
                          <a:schemeClr val="accent1"/>
                        </a:solidFill>
                        <a:latin typeface="Times New Roman" panose="02020603050405020304" charset="0"/>
                        <a:cs typeface="Times New Roman" panose="02020603050405020304" charset="0"/>
                      </a:endParaRPr>
                    </a:p>
                  </a:txBody>
                  <a:tcPr>
                    <a:solidFill>
                      <a:schemeClr val="accent3">
                        <a:lumMod val="20000"/>
                        <a:lumOff val="80000"/>
                      </a:schemeClr>
                    </a:solidFill>
                  </a:tcPr>
                </a:tc>
                <a:tc>
                  <a:txBody>
                    <a:bodyPr/>
                    <a:p>
                      <a:pPr>
                        <a:buNone/>
                      </a:pPr>
                      <a:endParaRPr lang="zh-CN" altLang="en-US"/>
                    </a:p>
                  </a:txBody>
                  <a:tcPr/>
                </a:tc>
              </a:tr>
              <a:tr h="887095">
                <a:tc>
                  <a:txBody>
                    <a:bodyPr/>
                    <a:p>
                      <a:pPr>
                        <a:buNone/>
                      </a:pPr>
                      <a:r>
                        <a:rPr lang="en-US" altLang="zh-CN" sz="2800" b="1">
                          <a:solidFill>
                            <a:schemeClr val="accent1"/>
                          </a:solidFill>
                          <a:latin typeface="Times New Roman" panose="02020603050405020304" charset="0"/>
                          <a:cs typeface="Times New Roman" panose="02020603050405020304" charset="0"/>
                        </a:rPr>
                        <a:t>Para 2 </a:t>
                      </a:r>
                      <a:endParaRPr lang="en-US" altLang="zh-CN" sz="2800" b="1">
                        <a:solidFill>
                          <a:schemeClr val="accent1"/>
                        </a:solidFill>
                        <a:latin typeface="Times New Roman" panose="02020603050405020304" charset="0"/>
                        <a:cs typeface="Times New Roman" panose="02020603050405020304" charset="0"/>
                      </a:endParaRPr>
                    </a:p>
                  </a:txBody>
                  <a:tcPr>
                    <a:solidFill>
                      <a:schemeClr val="accent3">
                        <a:lumMod val="20000"/>
                        <a:lumOff val="80000"/>
                      </a:schemeClr>
                    </a:solidFill>
                  </a:tcPr>
                </a:tc>
                <a:tc>
                  <a:txBody>
                    <a:bodyPr/>
                    <a:p>
                      <a:pPr>
                        <a:buNone/>
                      </a:pPr>
                      <a:endParaRPr lang="zh-CN" altLang="en-US"/>
                    </a:p>
                  </a:txBody>
                  <a:tcPr/>
                </a:tc>
              </a:tr>
              <a:tr h="894715">
                <a:tc>
                  <a:txBody>
                    <a:bodyPr/>
                    <a:p>
                      <a:pPr>
                        <a:buNone/>
                      </a:pPr>
                      <a:r>
                        <a:rPr lang="en-US" altLang="zh-CN" sz="2800" b="1">
                          <a:solidFill>
                            <a:schemeClr val="accent1"/>
                          </a:solidFill>
                          <a:latin typeface="Times New Roman" panose="02020603050405020304" charset="0"/>
                          <a:cs typeface="Times New Roman" panose="02020603050405020304" charset="0"/>
                        </a:rPr>
                        <a:t>Para 3 </a:t>
                      </a:r>
                      <a:endParaRPr lang="en-US" altLang="zh-CN" sz="2800" b="1">
                        <a:solidFill>
                          <a:schemeClr val="accent1"/>
                        </a:solidFill>
                        <a:latin typeface="Times New Roman" panose="02020603050405020304" charset="0"/>
                        <a:cs typeface="Times New Roman" panose="02020603050405020304" charset="0"/>
                      </a:endParaRPr>
                    </a:p>
                  </a:txBody>
                  <a:tcPr>
                    <a:solidFill>
                      <a:schemeClr val="accent3">
                        <a:lumMod val="20000"/>
                        <a:lumOff val="80000"/>
                      </a:schemeClr>
                    </a:solidFill>
                  </a:tcPr>
                </a:tc>
                <a:tc>
                  <a:txBody>
                    <a:bodyPr/>
                    <a:p>
                      <a:pPr>
                        <a:buNone/>
                      </a:pPr>
                      <a:endParaRPr lang="zh-CN" altLang="en-US"/>
                    </a:p>
                  </a:txBody>
                  <a:tcPr/>
                </a:tc>
              </a:tr>
              <a:tr h="1705610">
                <a:tc>
                  <a:txBody>
                    <a:bodyPr/>
                    <a:p>
                      <a:pPr>
                        <a:buNone/>
                      </a:pPr>
                      <a:r>
                        <a:rPr lang="en-US" altLang="zh-CN" sz="2800" b="1">
                          <a:solidFill>
                            <a:schemeClr val="accent1"/>
                          </a:solidFill>
                          <a:latin typeface="Times New Roman" panose="02020603050405020304" charset="0"/>
                          <a:cs typeface="Times New Roman" panose="02020603050405020304" charset="0"/>
                        </a:rPr>
                        <a:t>Para 4 </a:t>
                      </a:r>
                      <a:endParaRPr lang="en-US" altLang="zh-CN" sz="2800" b="1">
                        <a:solidFill>
                          <a:schemeClr val="accent1"/>
                        </a:solidFill>
                        <a:latin typeface="Times New Roman" panose="02020603050405020304" charset="0"/>
                        <a:cs typeface="Times New Roman" panose="02020603050405020304" charset="0"/>
                      </a:endParaRPr>
                    </a:p>
                  </a:txBody>
                  <a:tcPr>
                    <a:solidFill>
                      <a:schemeClr val="accent3">
                        <a:lumMod val="20000"/>
                        <a:lumOff val="80000"/>
                      </a:schemeClr>
                    </a:solidFill>
                  </a:tcPr>
                </a:tc>
                <a:tc>
                  <a:txBody>
                    <a:bodyPr/>
                    <a:p>
                      <a:pPr>
                        <a:buNone/>
                      </a:pPr>
                      <a:endParaRPr lang="zh-CN" altLang="en-US"/>
                    </a:p>
                  </a:txBody>
                  <a:tcPr/>
                </a:tc>
              </a:tr>
            </a:tbl>
          </a:graphicData>
        </a:graphic>
      </p:graphicFrame>
      <p:sp>
        <p:nvSpPr>
          <p:cNvPr id="9" name="文本框 8"/>
          <p:cNvSpPr txBox="1"/>
          <p:nvPr/>
        </p:nvSpPr>
        <p:spPr>
          <a:xfrm>
            <a:off x="2025650" y="1981200"/>
            <a:ext cx="9227185" cy="95313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student misconception (</a:t>
            </a:r>
            <a:r>
              <a:rPr lang="zh-CN" altLang="en-US" sz="2800">
                <a:latin typeface="宋体" panose="02010600030101010101" pitchFamily="2" charset="-122"/>
                <a:ea typeface="宋体" panose="02010600030101010101" pitchFamily="2" charset="-122"/>
                <a:cs typeface="Times New Roman" panose="02020603050405020304" charset="0"/>
              </a:rPr>
              <a:t>错误认识</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My idea --relevant what they learn to my hobbies </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2025650" y="4994910"/>
            <a:ext cx="9525000" cy="138366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an experiment-- a philosophy;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the result: energizes my instruction, engages my students, demonstrate abstract concepts play out (happen) in the real world</a:t>
            </a:r>
            <a:endParaRPr lang="en-US" altLang="zh-CN" sz="2800">
              <a:latin typeface="Times New Roman" panose="02020603050405020304" charset="0"/>
              <a:cs typeface="Times New Roman" panose="02020603050405020304" charset="0"/>
            </a:endParaRPr>
          </a:p>
        </p:txBody>
      </p:sp>
      <p:sp>
        <p:nvSpPr>
          <p:cNvPr id="15" name="文本框 14"/>
          <p:cNvSpPr txBox="1"/>
          <p:nvPr/>
        </p:nvSpPr>
        <p:spPr>
          <a:xfrm>
            <a:off x="1967230" y="3126740"/>
            <a:ext cx="9584055" cy="95313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One  example showing how I brought my hobbies into the classroom. -- I find ways...</a:t>
            </a:r>
            <a:endParaRPr lang="en-US" altLang="zh-CN" sz="2800">
              <a:latin typeface="Times New Roman" panose="02020603050405020304" charset="0"/>
              <a:cs typeface="Times New Roman" panose="02020603050405020304" charset="0"/>
            </a:endParaRPr>
          </a:p>
        </p:txBody>
      </p:sp>
      <p:sp>
        <p:nvSpPr>
          <p:cNvPr id="17" name="文本框 16"/>
          <p:cNvSpPr txBox="1"/>
          <p:nvPr/>
        </p:nvSpPr>
        <p:spPr>
          <a:xfrm>
            <a:off x="2033905" y="4109720"/>
            <a:ext cx="9584055"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I learned-- build stronger relationship with them</a:t>
            </a:r>
            <a:endParaRPr lang="en-US" altLang="zh-CN" sz="2800">
              <a:latin typeface="Times New Roman" panose="02020603050405020304" charset="0"/>
              <a:cs typeface="Times New Roman" panose="02020603050405020304" charset="0"/>
            </a:endParaRPr>
          </a:p>
        </p:txBody>
      </p:sp>
      <p:sp>
        <p:nvSpPr>
          <p:cNvPr id="19" name="右大括号 18"/>
          <p:cNvSpPr/>
          <p:nvPr/>
        </p:nvSpPr>
        <p:spPr>
          <a:xfrm>
            <a:off x="10360025" y="3126740"/>
            <a:ext cx="290195" cy="1719580"/>
          </a:xfrm>
          <a:prstGeom prst="rightBrac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22" name="圆角矩形标注 21"/>
          <p:cNvSpPr/>
          <p:nvPr/>
        </p:nvSpPr>
        <p:spPr>
          <a:xfrm>
            <a:off x="6327140" y="1221740"/>
            <a:ext cx="1316990" cy="573405"/>
          </a:xfrm>
          <a:prstGeom prst="wedgeRoundRectCallout">
            <a:avLst>
              <a:gd name="adj1" fmla="val -163789"/>
              <a:gd name="adj2" fmla="val 98837"/>
              <a:gd name="adj3" fmla="val 16667"/>
            </a:avLst>
          </a:prstGeom>
          <a:noFill/>
          <a:ln>
            <a:solidFill>
              <a:schemeClr val="accent2">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圆角矩形 22"/>
          <p:cNvSpPr/>
          <p:nvPr/>
        </p:nvSpPr>
        <p:spPr>
          <a:xfrm>
            <a:off x="2512060" y="2040890"/>
            <a:ext cx="5132070" cy="1144905"/>
          </a:xfrm>
          <a:prstGeom prst="roundRect">
            <a:avLst/>
          </a:prstGeom>
          <a:solidFill>
            <a:schemeClr val="accent3">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latin typeface="Times New Roman" panose="02020603050405020304" charset="0"/>
                <a:ea typeface="宋体" panose="02010600030101010101" pitchFamily="2" charset="-122"/>
                <a:cs typeface="Times New Roman" panose="02020603050405020304" charset="0"/>
              </a:rPr>
              <a:t>/d</a:t>
            </a:r>
            <a:r>
              <a:rPr lang="en-US" altLang="en-US" sz="2800">
                <a:latin typeface="Times New Roman" panose="02020603050405020304" charset="0"/>
                <a:ea typeface="宋体" panose="02010600030101010101" pitchFamily="2" charset="-122"/>
                <a:cs typeface="Times New Roman" panose="02020603050405020304" charset="0"/>
              </a:rPr>
              <a:t>ɪˈ</a:t>
            </a:r>
            <a:r>
              <a:rPr lang="en-US" altLang="zh-CN" sz="2800">
                <a:latin typeface="Times New Roman" panose="02020603050405020304" charset="0"/>
                <a:ea typeface="宋体" panose="02010600030101010101" pitchFamily="2" charset="-122"/>
                <a:cs typeface="Times New Roman" panose="02020603050405020304" charset="0"/>
              </a:rPr>
              <a:t>sa</a:t>
            </a:r>
            <a:r>
              <a:rPr lang="en-US" altLang="en-US" sz="2800">
                <a:latin typeface="Times New Roman" panose="02020603050405020304" charset="0"/>
                <a:ea typeface="宋体" panose="02010600030101010101" pitchFamily="2" charset="-122"/>
                <a:cs typeface="Times New Roman" panose="02020603050405020304" charset="0"/>
              </a:rPr>
              <a:t>ɪ</a:t>
            </a:r>
            <a:r>
              <a:rPr lang="en-US" altLang="zh-CN" sz="2800">
                <a:latin typeface="Times New Roman" panose="02020603050405020304" charset="0"/>
                <a:ea typeface="宋体" panose="02010600030101010101" pitchFamily="2" charset="-122"/>
                <a:cs typeface="Times New Roman" panose="02020603050405020304" charset="0"/>
              </a:rPr>
              <a:t>s</a:t>
            </a:r>
            <a:r>
              <a:rPr lang="en-US" altLang="en-US" sz="2800">
                <a:latin typeface="Times New Roman" panose="02020603050405020304" charset="0"/>
                <a:ea typeface="宋体" panose="02010600030101010101" pitchFamily="2" charset="-122"/>
                <a:cs typeface="Times New Roman" panose="02020603050405020304" charset="0"/>
              </a:rPr>
              <a:t>ɪ</a:t>
            </a:r>
            <a:r>
              <a:rPr lang="en-US" altLang="zh-CN" sz="2800">
                <a:latin typeface="Times New Roman" panose="02020603050405020304" charset="0"/>
                <a:ea typeface="宋体" panose="02010600030101010101" pitchFamily="2" charset="-122"/>
                <a:cs typeface="Times New Roman" panose="02020603050405020304" charset="0"/>
              </a:rPr>
              <a:t>v/ adj. able to decide sth quickly and with confidence</a:t>
            </a:r>
            <a:endParaRPr lang="en-US" altLang="zh-CN" sz="2800">
              <a:latin typeface="Times New Roman" panose="02020603050405020304" charset="0"/>
              <a:ea typeface="宋体" panose="02010600030101010101" pitchFamily="2" charset="-122"/>
              <a:cs typeface="Times New Roman" panose="02020603050405020304" charset="0"/>
            </a:endParaRPr>
          </a:p>
          <a:p>
            <a:pPr algn="l"/>
            <a:r>
              <a:rPr lang="zh-CN" altLang="en-US" sz="2800">
                <a:latin typeface="Times New Roman" panose="02020603050405020304" charset="0"/>
                <a:ea typeface="宋体" panose="02010600030101010101" pitchFamily="2" charset="-122"/>
                <a:cs typeface="Times New Roman" panose="02020603050405020304" charset="0"/>
              </a:rPr>
              <a:t>坚决的；果断的</a:t>
            </a:r>
            <a:endParaRPr lang="zh-CN" altLang="en-US" sz="2800">
              <a:latin typeface="Times New Roman" panose="02020603050405020304" charset="0"/>
              <a:ea typeface="宋体" panose="02010600030101010101" pitchFamily="2" charset="-122"/>
              <a:cs typeface="Times New Roman" panose="02020603050405020304" charset="0"/>
            </a:endParaRPr>
          </a:p>
        </p:txBody>
      </p:sp>
      <p:pic>
        <p:nvPicPr>
          <p:cNvPr id="8" name="图片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01509">
            <a:off x="7414895" y="786765"/>
            <a:ext cx="4355465" cy="528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直接连接符 1"/>
          <p:cNvCxnSpPr/>
          <p:nvPr/>
        </p:nvCxnSpPr>
        <p:spPr>
          <a:xfrm flipV="1">
            <a:off x="0" y="629920"/>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3" name="文本框 2"/>
          <p:cNvSpPr txBox="1"/>
          <p:nvPr/>
        </p:nvSpPr>
        <p:spPr>
          <a:xfrm rot="1074946">
            <a:off x="7657465" y="1788160"/>
            <a:ext cx="3576955" cy="3819525"/>
          </a:xfrm>
          <a:prstGeom prst="rect">
            <a:avLst/>
          </a:prstGeom>
          <a:noFill/>
        </p:spPr>
        <p:txBody>
          <a:bodyPr wrap="square" rtlCol="0">
            <a:noAutofit/>
          </a:bodyPr>
          <a:lstStyle/>
          <a:p>
            <a:r>
              <a:rPr lang="zh-CN" altLang="en-US" sz="2800" b="1" dirty="0">
                <a:solidFill>
                  <a:srgbClr val="002060"/>
                </a:solidFill>
                <a:latin typeface="宋体" panose="02010600030101010101" pitchFamily="2" charset="-122"/>
                <a:ea typeface="宋体" panose="02010600030101010101" pitchFamily="2" charset="-122"/>
                <a:cs typeface="宋体" panose="02010600030101010101" pitchFamily="2" charset="-122"/>
              </a:rPr>
              <a:t>【分析】通过全文可知，作者通过带轮胎进教室实验等新颖的方式激发学生的兴趣，将抽象概念具体化的教学风格体现了作者是一位具有创新精神</a:t>
            </a:r>
            <a:r>
              <a:rPr lang="en-US" altLang="zh-CN" sz="2800" b="1" dirty="0">
                <a:solidFill>
                  <a:srgbClr val="002060"/>
                </a:solidFill>
                <a:latin typeface="宋体" panose="02010600030101010101" pitchFamily="2" charset="-122"/>
                <a:ea typeface="宋体" panose="02010600030101010101" pitchFamily="2" charset="-122"/>
                <a:cs typeface="宋体" panose="02010600030101010101" pitchFamily="2" charset="-122"/>
              </a:rPr>
              <a:t>(</a:t>
            </a:r>
            <a:r>
              <a:rPr lang="en-US" altLang="zh-CN" sz="2800" b="1" dirty="0">
                <a:solidFill>
                  <a:srgbClr val="002060"/>
                </a:solidFill>
                <a:latin typeface="Times New Roman" panose="02020603050405020304" charset="0"/>
                <a:ea typeface="宋体" panose="02010600030101010101" pitchFamily="2" charset="-122"/>
                <a:cs typeface="Times New Roman" panose="02020603050405020304" charset="0"/>
              </a:rPr>
              <a:t>innovative</a:t>
            </a:r>
            <a:r>
              <a:rPr lang="en-US" altLang="zh-CN" sz="2800" b="1" dirty="0">
                <a:solidFill>
                  <a:srgbClr val="002060"/>
                </a:solidFill>
                <a:latin typeface="宋体" panose="02010600030101010101" pitchFamily="2" charset="-122"/>
                <a:ea typeface="宋体" panose="02010600030101010101" pitchFamily="2" charset="-122"/>
                <a:cs typeface="宋体" panose="02010600030101010101" pitchFamily="2" charset="-122"/>
              </a:rPr>
              <a:t>)</a:t>
            </a:r>
            <a:r>
              <a:rPr lang="zh-CN" altLang="en-US" sz="2800" b="1" dirty="0">
                <a:solidFill>
                  <a:srgbClr val="002060"/>
                </a:solidFill>
                <a:latin typeface="宋体" panose="02010600030101010101" pitchFamily="2" charset="-122"/>
                <a:ea typeface="宋体" panose="02010600030101010101" pitchFamily="2" charset="-122"/>
                <a:cs typeface="宋体" panose="02010600030101010101" pitchFamily="2" charset="-122"/>
              </a:rPr>
              <a:t>的教师。</a:t>
            </a:r>
            <a:endParaRPr lang="en-US" altLang="zh-CN" sz="28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p:bldP spid="13" grpId="1"/>
      <p:bldP spid="15" grpId="0"/>
      <p:bldP spid="15" grpId="1"/>
      <p:bldP spid="17" grpId="0"/>
      <p:bldP spid="17" grpId="1"/>
      <p:bldP spid="19" grpId="0" bldLvl="0" animBg="1"/>
      <p:bldP spid="19" grpId="1" animBg="1"/>
      <p:bldP spid="3" grpId="0"/>
      <p:bldP spid="3" grpId="1"/>
      <p:bldP spid="22" grpId="0" animBg="1"/>
      <p:bldP spid="22" grpId="1" animBg="1"/>
      <p:bldP spid="23" grpId="0" animBg="1"/>
      <p:bldP spid="2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2" name="直接连接符 11"/>
          <p:cNvCxnSpPr/>
          <p:nvPr/>
        </p:nvCxnSpPr>
        <p:spPr>
          <a:xfrm flipV="1">
            <a:off x="0" y="629920"/>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4" name="文本框 3"/>
          <p:cNvSpPr txBox="1"/>
          <p:nvPr/>
        </p:nvSpPr>
        <p:spPr>
          <a:xfrm>
            <a:off x="139065" y="107950"/>
            <a:ext cx="6096000" cy="521970"/>
          </a:xfrm>
          <a:prstGeom prst="rect">
            <a:avLst/>
          </a:prstGeom>
          <a:noFill/>
        </p:spPr>
        <p:txBody>
          <a:bodyPr wrap="square" rtlCol="0" anchor="t">
            <a:spAutoFit/>
          </a:bodyPr>
          <a:p>
            <a:r>
              <a:rPr lang="en-US" altLang="zh-CN" sz="2800" b="1" dirty="0">
                <a:solidFill>
                  <a:schemeClr val="accent1"/>
                </a:solidFill>
                <a:latin typeface="Times New Roman" panose="02020603050405020304" charset="0"/>
                <a:ea typeface="宋体" panose="02010600030101010101" pitchFamily="2" charset="-122"/>
                <a:cs typeface="Times New Roman" panose="02020603050405020304" charset="0"/>
                <a:sym typeface="+mn-ea"/>
              </a:rPr>
              <a:t> C</a:t>
            </a:r>
            <a:r>
              <a:rPr lang="zh-CN" altLang="en-US" sz="2800" b="1" dirty="0">
                <a:solidFill>
                  <a:schemeClr val="accent1"/>
                </a:solidFill>
                <a:latin typeface="Times New Roman" panose="02020603050405020304" charset="0"/>
                <a:ea typeface="宋体" panose="02010600030101010101" pitchFamily="2" charset="-122"/>
                <a:cs typeface="Times New Roman" panose="02020603050405020304" charset="0"/>
                <a:sym typeface="+mn-ea"/>
              </a:rPr>
              <a:t>篇</a:t>
            </a:r>
            <a:r>
              <a:rPr lang="en-US" altLang="zh-CN" sz="2800" b="1" dirty="0">
                <a:solidFill>
                  <a:schemeClr val="accent1"/>
                </a:solidFill>
                <a:latin typeface="Times New Roman" panose="02020603050405020304" charset="0"/>
                <a:ea typeface="宋体" panose="02010600030101010101" pitchFamily="2" charset="-122"/>
                <a:cs typeface="Times New Roman" panose="02020603050405020304" charset="0"/>
                <a:sym typeface="+mn-ea"/>
              </a:rPr>
              <a:t>--</a:t>
            </a:r>
            <a:r>
              <a:rPr lang="zh-CN" altLang="en-US" sz="2800" b="1" dirty="0">
                <a:solidFill>
                  <a:schemeClr val="accent1"/>
                </a:solidFill>
                <a:latin typeface="Times New Roman" panose="02020603050405020304" charset="0"/>
                <a:ea typeface="宋体" panose="02010600030101010101" pitchFamily="2" charset="-122"/>
                <a:cs typeface="Times New Roman" panose="02020603050405020304" charset="0"/>
                <a:sym typeface="+mn-ea"/>
              </a:rPr>
              <a:t>真伪消费评价</a:t>
            </a:r>
            <a:endParaRPr lang="zh-CN" altLang="en-US" sz="2800" b="1" dirty="0">
              <a:solidFill>
                <a:schemeClr val="accent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6" name="文本框 5"/>
          <p:cNvSpPr txBox="1"/>
          <p:nvPr/>
        </p:nvSpPr>
        <p:spPr>
          <a:xfrm>
            <a:off x="369570" y="756285"/>
            <a:ext cx="11696065" cy="852805"/>
          </a:xfrm>
          <a:prstGeom prst="rect">
            <a:avLst/>
          </a:prstGeom>
          <a:noFill/>
        </p:spPr>
        <p:txBody>
          <a:bodyPr wrap="square" rtlCol="0">
            <a:noAutofit/>
          </a:bodyPr>
          <a:p>
            <a:r>
              <a:rPr lang="en-US" altLang="zh-CN" sz="2800">
                <a:latin typeface="Times New Roman" panose="02020603050405020304" charset="0"/>
                <a:cs typeface="Times New Roman" panose="02020603050405020304" charset="0"/>
              </a:rPr>
              <a:t>28. Which aspect of the study does paragraph 2 mainly talk about?</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rPr>
              <a:t>A</a:t>
            </a:r>
            <a:r>
              <a:rPr lang="en-US" altLang="zh-CN" sz="2800">
                <a:latin typeface="Times New Roman" panose="02020603050405020304" charset="0"/>
                <a:cs typeface="Times New Roman" panose="02020603050405020304" charset="0"/>
              </a:rPr>
              <a:t>. Its design.	B. Its findings.	C. Its purposes. 	    D. Its significance.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pic>
        <p:nvPicPr>
          <p:cNvPr id="7" name="图片 6"/>
          <p:cNvPicPr>
            <a:picLocks noChangeAspect="1"/>
          </p:cNvPicPr>
          <p:nvPr/>
        </p:nvPicPr>
        <p:blipFill>
          <a:blip r:embed="rId1"/>
          <a:stretch>
            <a:fillRect/>
          </a:stretch>
        </p:blipFill>
        <p:spPr>
          <a:xfrm>
            <a:off x="8288020" y="1988820"/>
            <a:ext cx="3731895" cy="4656455"/>
          </a:xfrm>
          <a:prstGeom prst="rect">
            <a:avLst/>
          </a:prstGeom>
        </p:spPr>
      </p:pic>
      <p:pic>
        <p:nvPicPr>
          <p:cNvPr id="8" name="图片 7"/>
          <p:cNvPicPr>
            <a:picLocks noChangeAspect="1"/>
          </p:cNvPicPr>
          <p:nvPr/>
        </p:nvPicPr>
        <p:blipFill>
          <a:blip r:embed="rId2"/>
          <a:stretch>
            <a:fillRect/>
          </a:stretch>
        </p:blipFill>
        <p:spPr>
          <a:xfrm>
            <a:off x="-60960" y="1609090"/>
            <a:ext cx="8069580" cy="1752600"/>
          </a:xfrm>
          <a:prstGeom prst="rect">
            <a:avLst/>
          </a:prstGeom>
        </p:spPr>
      </p:pic>
      <p:cxnSp>
        <p:nvCxnSpPr>
          <p:cNvPr id="10" name="直接连接符 9"/>
          <p:cNvCxnSpPr/>
          <p:nvPr/>
        </p:nvCxnSpPr>
        <p:spPr>
          <a:xfrm flipV="1">
            <a:off x="3919220" y="2658110"/>
            <a:ext cx="2924810" cy="19685"/>
          </a:xfrm>
          <a:prstGeom prst="line">
            <a:avLst/>
          </a:prstGeom>
          <a:ln w="31750">
            <a:gradFill>
              <a:gsLst>
                <a:gs pos="0">
                  <a:schemeClr val="accent2">
                    <a:hueOff val="-4200000"/>
                  </a:schemeClr>
                </a:gs>
                <a:gs pos="100000">
                  <a:schemeClr val="accent2"/>
                </a:gs>
              </a:gsLst>
            </a:gradFill>
          </a:ln>
        </p:spPr>
        <p:style>
          <a:lnRef idx="0">
            <a:srgbClr val="FFFFFF"/>
          </a:lnRef>
          <a:fillRef idx="0">
            <a:srgbClr val="FFFFFF"/>
          </a:fillRef>
          <a:effectRef idx="0">
            <a:srgbClr val="FFFFFF"/>
          </a:effectRef>
          <a:fontRef idx="minor">
            <a:schemeClr val="tx1"/>
          </a:fontRef>
        </p:style>
      </p:cxnSp>
      <p:sp>
        <p:nvSpPr>
          <p:cNvPr id="13" name="右大括号 12"/>
          <p:cNvSpPr/>
          <p:nvPr/>
        </p:nvSpPr>
        <p:spPr>
          <a:xfrm>
            <a:off x="7785100" y="1847215"/>
            <a:ext cx="111760" cy="1116330"/>
          </a:xfrm>
          <a:prstGeom prst="rightBrac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14" name="右箭头 13"/>
          <p:cNvSpPr/>
          <p:nvPr/>
        </p:nvSpPr>
        <p:spPr>
          <a:xfrm>
            <a:off x="7859395" y="2211705"/>
            <a:ext cx="483235" cy="8953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5" name="图片 14"/>
          <p:cNvPicPr>
            <a:picLocks noChangeAspect="1"/>
          </p:cNvPicPr>
          <p:nvPr/>
        </p:nvPicPr>
        <p:blipFill>
          <a:blip r:embed="rId3"/>
          <a:stretch>
            <a:fillRect/>
          </a:stretch>
        </p:blipFill>
        <p:spPr>
          <a:xfrm>
            <a:off x="114300" y="3310255"/>
            <a:ext cx="8020050" cy="1685925"/>
          </a:xfrm>
          <a:prstGeom prst="rect">
            <a:avLst/>
          </a:prstGeom>
        </p:spPr>
      </p:pic>
      <p:sp>
        <p:nvSpPr>
          <p:cNvPr id="17" name="圆角矩形 16"/>
          <p:cNvSpPr/>
          <p:nvPr/>
        </p:nvSpPr>
        <p:spPr>
          <a:xfrm>
            <a:off x="2858135" y="3752215"/>
            <a:ext cx="1249680" cy="23812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圆角矩形 18"/>
          <p:cNvSpPr/>
          <p:nvPr/>
        </p:nvSpPr>
        <p:spPr>
          <a:xfrm>
            <a:off x="1616075" y="3429000"/>
            <a:ext cx="379730" cy="23812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圆角矩形 19"/>
          <p:cNvSpPr/>
          <p:nvPr/>
        </p:nvSpPr>
        <p:spPr>
          <a:xfrm>
            <a:off x="1518920" y="4445000"/>
            <a:ext cx="862330" cy="23812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右大括号 20"/>
          <p:cNvSpPr/>
          <p:nvPr/>
        </p:nvSpPr>
        <p:spPr>
          <a:xfrm>
            <a:off x="8023860" y="3499485"/>
            <a:ext cx="111760" cy="1116330"/>
          </a:xfrm>
          <a:prstGeom prst="rightBrac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22" name="右箭头 21"/>
          <p:cNvSpPr/>
          <p:nvPr/>
        </p:nvSpPr>
        <p:spPr>
          <a:xfrm>
            <a:off x="8135620" y="3662680"/>
            <a:ext cx="483235" cy="8953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14" grpId="0" bldLvl="0" animBg="1"/>
      <p:bldP spid="14" grpId="1" animBg="1"/>
      <p:bldP spid="17" grpId="0" bldLvl="0" animBg="1"/>
      <p:bldP spid="17" grpId="1" animBg="1"/>
      <p:bldP spid="19" grpId="0" bldLvl="0" animBg="1"/>
      <p:bldP spid="19" grpId="1" animBg="1"/>
      <p:bldP spid="20" grpId="0" bldLvl="0" animBg="1"/>
      <p:bldP spid="20" grpId="1" animBg="1"/>
      <p:bldP spid="21" grpId="0" bldLvl="0" animBg="1"/>
      <p:bldP spid="21" grpId="1" animBg="1"/>
      <p:bldP spid="22" grpId="0" bldLvl="0" animBg="1"/>
      <p:bldP spid="2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92100" y="819785"/>
            <a:ext cx="11280775" cy="95313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sym typeface="+mn-ea"/>
              </a:rPr>
              <a:t>29. What does the underlined word “glowing” in paragraph 4 mean?</a:t>
            </a:r>
            <a:endParaRPr lang="en-US" altLang="zh-CN" sz="2800">
              <a:latin typeface="Times New Roman" panose="02020603050405020304" charset="0"/>
              <a:cs typeface="Times New Roman" panose="02020603050405020304" charset="0"/>
              <a:sym typeface="+mn-ea"/>
            </a:endParaRPr>
          </a:p>
          <a:p>
            <a:r>
              <a:rPr lang="en-US" altLang="zh-CN" sz="2800">
                <a:latin typeface="Times New Roman" panose="02020603050405020304" charset="0"/>
                <a:cs typeface="Times New Roman" panose="02020603050405020304" charset="0"/>
                <a:sym typeface="+mn-ea"/>
              </a:rPr>
              <a:t>     A. Funny       	B. Abusive 	         C. Insightful 		</a:t>
            </a:r>
            <a:r>
              <a:rPr lang="en-US" altLang="zh-CN" sz="2800">
                <a:solidFill>
                  <a:srgbClr val="FF0000"/>
                </a:solidFill>
                <a:latin typeface="Times New Roman" panose="02020603050405020304" charset="0"/>
                <a:cs typeface="Times New Roman" panose="02020603050405020304" charset="0"/>
                <a:sym typeface="+mn-ea"/>
              </a:rPr>
              <a:t>D</a:t>
            </a:r>
            <a:r>
              <a:rPr lang="en-US" altLang="zh-CN" sz="2800">
                <a:latin typeface="Times New Roman" panose="02020603050405020304" charset="0"/>
                <a:cs typeface="Times New Roman" panose="02020603050405020304" charset="0"/>
                <a:sym typeface="+mn-ea"/>
              </a:rPr>
              <a:t>. Praising</a:t>
            </a:r>
            <a:endParaRPr lang="en-US" altLang="zh-CN" sz="2800">
              <a:latin typeface="Times New Roman" panose="02020603050405020304" charset="0"/>
              <a:cs typeface="Times New Roman" panose="02020603050405020304" charset="0"/>
            </a:endParaRPr>
          </a:p>
        </p:txBody>
      </p:sp>
      <p:sp>
        <p:nvSpPr>
          <p:cNvPr id="3" name="文本框 2"/>
          <p:cNvSpPr txBox="1"/>
          <p:nvPr/>
        </p:nvSpPr>
        <p:spPr>
          <a:xfrm>
            <a:off x="292100" y="2048510"/>
            <a:ext cx="11724005" cy="353822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When it came to faking a review, length was important to believability, as was detail. A long, negative review of a hotel, complete with lots of information, tended to convince participants. A lengthy, positive review, on the other hand, was regarded as suspicious, and participants tended to trust writers that kept their </a:t>
            </a:r>
            <a:r>
              <a:rPr lang="en-US" altLang="zh-CN" sz="2800" u="sng">
                <a:latin typeface="Times New Roman" panose="02020603050405020304" charset="0"/>
                <a:cs typeface="Times New Roman" panose="02020603050405020304" charset="0"/>
              </a:rPr>
              <a:t>glowing</a:t>
            </a:r>
            <a:r>
              <a:rPr lang="en-US" altLang="zh-CN" sz="2800">
                <a:latin typeface="Times New Roman" panose="02020603050405020304" charset="0"/>
                <a:cs typeface="Times New Roman" panose="02020603050405020304" charset="0"/>
              </a:rPr>
              <a:t> reviews short. Emotion was also important in convincing readers --or the lack of emotion, at least. Azimi says study perticipants tended not to trust reviews where the writers expressed thier feelings in a big way. the more dispassionate that negative write-up, the more likely it was to take the reader in. </a:t>
            </a:r>
            <a:endParaRPr lang="en-US" altLang="zh-CN" sz="2800">
              <a:latin typeface="Times New Roman" panose="02020603050405020304" charset="0"/>
              <a:cs typeface="Times New Roman" panose="02020603050405020304" charset="0"/>
            </a:endParaRPr>
          </a:p>
        </p:txBody>
      </p:sp>
      <p:sp>
        <p:nvSpPr>
          <p:cNvPr id="9" name="矩形 8"/>
          <p:cNvSpPr/>
          <p:nvPr/>
        </p:nvSpPr>
        <p:spPr>
          <a:xfrm>
            <a:off x="5173345" y="2151380"/>
            <a:ext cx="884555"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nvSpPr>
        <p:spPr>
          <a:xfrm>
            <a:off x="5121910" y="2093595"/>
            <a:ext cx="959485" cy="45275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000" b="1">
                <a:latin typeface="Times New Roman" panose="02020603050405020304" charset="0"/>
                <a:cs typeface="Times New Roman" panose="02020603050405020304" charset="0"/>
              </a:rPr>
              <a:t>key word</a:t>
            </a:r>
            <a:endParaRPr lang="en-US" altLang="zh-CN" sz="2000" b="1">
              <a:latin typeface="Times New Roman" panose="02020603050405020304" charset="0"/>
              <a:cs typeface="Times New Roman" panose="02020603050405020304" charset="0"/>
            </a:endParaRPr>
          </a:p>
        </p:txBody>
      </p:sp>
      <p:sp>
        <p:nvSpPr>
          <p:cNvPr id="6" name="圆角矩形 5"/>
          <p:cNvSpPr/>
          <p:nvPr/>
        </p:nvSpPr>
        <p:spPr>
          <a:xfrm>
            <a:off x="8790305" y="2976245"/>
            <a:ext cx="2626995" cy="45275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Times New Roman" panose="02020603050405020304" charset="0"/>
                <a:cs typeface="Times New Roman" panose="02020603050405020304" charset="0"/>
              </a:rPr>
              <a:t>contrast</a:t>
            </a:r>
            <a:endParaRPr lang="en-US" altLang="zh-CN" sz="2800" b="1">
              <a:latin typeface="Times New Roman" panose="02020603050405020304" charset="0"/>
              <a:cs typeface="Times New Roman" panose="02020603050405020304" charset="0"/>
            </a:endParaRPr>
          </a:p>
        </p:txBody>
      </p:sp>
      <p:sp>
        <p:nvSpPr>
          <p:cNvPr id="8" name="矩形 7"/>
          <p:cNvSpPr/>
          <p:nvPr/>
        </p:nvSpPr>
        <p:spPr>
          <a:xfrm>
            <a:off x="6699885" y="3429000"/>
            <a:ext cx="2090420"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矩形 10"/>
          <p:cNvSpPr/>
          <p:nvPr/>
        </p:nvSpPr>
        <p:spPr>
          <a:xfrm>
            <a:off x="2673985" y="3429000"/>
            <a:ext cx="1524635"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3" name="直接连接符 12"/>
          <p:cNvCxnSpPr/>
          <p:nvPr/>
        </p:nvCxnSpPr>
        <p:spPr>
          <a:xfrm flipV="1">
            <a:off x="5010150" y="3364865"/>
            <a:ext cx="3578860" cy="7620"/>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cxnSp>
        <p:nvCxnSpPr>
          <p:cNvPr id="15" name="直接箭头连接符 14"/>
          <p:cNvCxnSpPr/>
          <p:nvPr/>
        </p:nvCxnSpPr>
        <p:spPr>
          <a:xfrm flipH="1">
            <a:off x="4191000" y="3357880"/>
            <a:ext cx="1443990" cy="654685"/>
          </a:xfrm>
          <a:prstGeom prst="straightConnector1">
            <a:avLst/>
          </a:prstGeom>
          <a:ln>
            <a:headEnd type="arrow"/>
            <a:tailEnd type="arrow"/>
          </a:ln>
        </p:spPr>
        <p:style>
          <a:lnRef idx="2">
            <a:schemeClr val="accent1"/>
          </a:lnRef>
          <a:fillRef idx="0">
            <a:srgbClr val="FFFFFF"/>
          </a:fillRef>
          <a:effectRef idx="0">
            <a:srgbClr val="FFFFFF"/>
          </a:effectRef>
          <a:fontRef idx="minor">
            <a:schemeClr val="tx1"/>
          </a:fontRef>
        </p:style>
      </p:cxnSp>
      <p:cxnSp>
        <p:nvCxnSpPr>
          <p:cNvPr id="16" name="直接箭头连接符 15"/>
          <p:cNvCxnSpPr/>
          <p:nvPr/>
        </p:nvCxnSpPr>
        <p:spPr>
          <a:xfrm flipH="1">
            <a:off x="1966595" y="3305810"/>
            <a:ext cx="4687570" cy="706755"/>
          </a:xfrm>
          <a:prstGeom prst="straightConnector1">
            <a:avLst/>
          </a:prstGeom>
          <a:ln>
            <a:headEnd type="arrow"/>
            <a:tailEnd type="arrow"/>
          </a:ln>
        </p:spPr>
        <p:style>
          <a:lnRef idx="2">
            <a:schemeClr val="accent1"/>
          </a:lnRef>
          <a:fillRef idx="0">
            <a:srgbClr val="FFFFFF"/>
          </a:fillRef>
          <a:effectRef idx="0">
            <a:srgbClr val="FFFFFF"/>
          </a:effectRef>
          <a:fontRef idx="minor">
            <a:schemeClr val="tx1"/>
          </a:fontRef>
        </p:style>
      </p:cxnSp>
      <p:sp>
        <p:nvSpPr>
          <p:cNvPr id="17" name="圆角矩形标注 16"/>
          <p:cNvSpPr/>
          <p:nvPr/>
        </p:nvSpPr>
        <p:spPr>
          <a:xfrm>
            <a:off x="1058545" y="3826510"/>
            <a:ext cx="1212850" cy="438785"/>
          </a:xfrm>
          <a:prstGeom prst="wedgeRoundRectCallout">
            <a:avLst>
              <a:gd name="adj1" fmla="val -65026"/>
              <a:gd name="adj2" fmla="val 411794"/>
              <a:gd name="adj3" fmla="val 16667"/>
            </a:avLst>
          </a:prstGeom>
          <a:noFill/>
          <a:ln>
            <a:solidFill>
              <a:schemeClr val="accent3">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nvSpPr>
        <p:spPr>
          <a:xfrm>
            <a:off x="210820" y="5716270"/>
            <a:ext cx="4799330" cy="855980"/>
          </a:xfrm>
          <a:prstGeom prst="rect">
            <a:avLst/>
          </a:prstGeom>
          <a:noFill/>
        </p:spPr>
        <p:txBody>
          <a:bodyPr wrap="square" rtlCol="0">
            <a:noAutofit/>
          </a:bodyPr>
          <a:p>
            <a:r>
              <a:rPr lang="en-US" altLang="zh-CN" sz="2800">
                <a:latin typeface="Times New Roman" panose="02020603050405020304" charset="0"/>
                <a:cs typeface="Times New Roman" panose="02020603050405020304" charset="0"/>
              </a:rPr>
              <a:t>adj. giving enthusiastic praise</a:t>
            </a:r>
            <a:endParaRPr lang="en-US" altLang="zh-CN" sz="2800">
              <a:latin typeface="Times New Roman" panose="02020603050405020304" charset="0"/>
              <a:cs typeface="Times New Roman" panose="02020603050405020304" charset="0"/>
            </a:endParaRPr>
          </a:p>
          <a:p>
            <a:r>
              <a:rPr lang="zh-CN" altLang="en-US" sz="2800">
                <a:latin typeface="宋体" panose="02010600030101010101" pitchFamily="2" charset="-122"/>
                <a:ea typeface="宋体" panose="02010600030101010101" pitchFamily="2" charset="-122"/>
                <a:cs typeface="Times New Roman" panose="02020603050405020304" charset="0"/>
              </a:rPr>
              <a:t>热烈赞扬的；热情洋溢的</a:t>
            </a:r>
            <a:endParaRPr lang="zh-CN" altLang="en-US" sz="2800">
              <a:latin typeface="宋体" panose="02010600030101010101" pitchFamily="2" charset="-122"/>
              <a:ea typeface="宋体" panose="02010600030101010101" pitchFamily="2" charset="-122"/>
              <a:cs typeface="Times New Roman" panose="02020603050405020304" charset="0"/>
            </a:endParaRPr>
          </a:p>
        </p:txBody>
      </p:sp>
      <p:cxnSp>
        <p:nvCxnSpPr>
          <p:cNvPr id="19" name="直接箭头连接符 18"/>
          <p:cNvCxnSpPr/>
          <p:nvPr/>
        </p:nvCxnSpPr>
        <p:spPr>
          <a:xfrm flipH="1">
            <a:off x="909320" y="1691005"/>
            <a:ext cx="8185785" cy="4189095"/>
          </a:xfrm>
          <a:prstGeom prst="straightConnector1">
            <a:avLst/>
          </a:prstGeom>
          <a:ln>
            <a:headEnd type="arrow"/>
            <a:tailEnd type="arrow"/>
          </a:ln>
        </p:spPr>
        <p:style>
          <a:lnRef idx="2">
            <a:schemeClr val="accent1"/>
          </a:lnRef>
          <a:fillRef idx="0">
            <a:srgbClr val="FFFFFF"/>
          </a:fillRef>
          <a:effectRef idx="0">
            <a:srgbClr val="FFFFFF"/>
          </a:effectRef>
          <a:fontRef idx="minor">
            <a:schemeClr val="tx1"/>
          </a:fontRef>
        </p:style>
      </p:cxnSp>
      <p:sp>
        <p:nvSpPr>
          <p:cNvPr id="20" name="圆角矩形标注 19"/>
          <p:cNvSpPr/>
          <p:nvPr/>
        </p:nvSpPr>
        <p:spPr>
          <a:xfrm>
            <a:off x="3522345" y="1289050"/>
            <a:ext cx="1212850" cy="438785"/>
          </a:xfrm>
          <a:prstGeom prst="wedgeRoundRectCallout">
            <a:avLst>
              <a:gd name="adj1" fmla="val 147905"/>
              <a:gd name="adj2" fmla="val 967945"/>
              <a:gd name="adj3" fmla="val 16667"/>
            </a:avLst>
          </a:prstGeom>
          <a:noFill/>
          <a:ln>
            <a:solidFill>
              <a:schemeClr val="accent3">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文本框 21"/>
          <p:cNvSpPr txBox="1"/>
          <p:nvPr/>
        </p:nvSpPr>
        <p:spPr>
          <a:xfrm>
            <a:off x="5738495" y="5671820"/>
            <a:ext cx="6277610" cy="95313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adj. rude and offensive; criticizing rudely and unfairly </a:t>
            </a:r>
            <a:r>
              <a:rPr lang="zh-CN" altLang="en-US" sz="2800">
                <a:latin typeface="Times New Roman" panose="02020603050405020304" charset="0"/>
                <a:ea typeface="宋体" panose="02010600030101010101" pitchFamily="2" charset="-122"/>
                <a:cs typeface="Times New Roman" panose="02020603050405020304" charset="0"/>
              </a:rPr>
              <a:t>辱骂的；恶语的；毁谤的</a:t>
            </a:r>
            <a:endParaRPr lang="zh-CN" altLang="en-US" sz="2800">
              <a:latin typeface="Times New Roman" panose="02020603050405020304" charset="0"/>
              <a:ea typeface="宋体" panose="02010600030101010101" pitchFamily="2" charset="-122"/>
              <a:cs typeface="Times New Roman" panose="02020603050405020304" charset="0"/>
            </a:endParaRPr>
          </a:p>
        </p:txBody>
      </p:sp>
      <p:cxnSp>
        <p:nvCxnSpPr>
          <p:cNvPr id="7" name="直接连接符 6"/>
          <p:cNvCxnSpPr/>
          <p:nvPr/>
        </p:nvCxnSpPr>
        <p:spPr>
          <a:xfrm flipV="1">
            <a:off x="3477895" y="4220845"/>
            <a:ext cx="840105" cy="44450"/>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cxnSp>
        <p:nvCxnSpPr>
          <p:cNvPr id="10" name="直接连接符 9"/>
          <p:cNvCxnSpPr/>
          <p:nvPr/>
        </p:nvCxnSpPr>
        <p:spPr>
          <a:xfrm flipV="1">
            <a:off x="0" y="629920"/>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fill="hold"/>
                                        <p:tgtEl>
                                          <p:spTgt spid="7"/>
                                        </p:tgtEl>
                                        <p:attrNameLst>
                                          <p:attrName>ppt_x</p:attrName>
                                        </p:attrNameLst>
                                      </p:cBhvr>
                                      <p:tavLst>
                                        <p:tav tm="0">
                                          <p:val>
                                            <p:strVal val="#ppt_x"/>
                                          </p:val>
                                        </p:tav>
                                        <p:tav tm="100000">
                                          <p:val>
                                            <p:strVal val="#ppt_x"/>
                                          </p:val>
                                        </p:tav>
                                      </p:tavLst>
                                    </p:anim>
                                    <p:anim calcmode="lin" valueType="num">
                                      <p:cBhvr additive="base">
                                        <p:cTn id="7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additive="base">
                                        <p:cTn id="83" dur="500" fill="hold"/>
                                        <p:tgtEl>
                                          <p:spTgt spid="22"/>
                                        </p:tgtEl>
                                        <p:attrNameLst>
                                          <p:attrName>ppt_x</p:attrName>
                                        </p:attrNameLst>
                                      </p:cBhvr>
                                      <p:tavLst>
                                        <p:tav tm="0">
                                          <p:val>
                                            <p:strVal val="#ppt_x"/>
                                          </p:val>
                                        </p:tav>
                                        <p:tav tm="100000">
                                          <p:val>
                                            <p:strVal val="#ppt_x"/>
                                          </p:val>
                                        </p:tav>
                                      </p:tavLst>
                                    </p:anim>
                                    <p:anim calcmode="lin" valueType="num">
                                      <p:cBhvr additive="base">
                                        <p:cTn id="8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2" grpId="0" bldLvl="0" animBg="1"/>
      <p:bldP spid="2" grpId="1" animBg="1"/>
      <p:bldP spid="6" grpId="0" bldLvl="0" animBg="1"/>
      <p:bldP spid="6" grpId="1" animBg="1"/>
      <p:bldP spid="8" grpId="0" bldLvl="0" animBg="1"/>
      <p:bldP spid="8" grpId="1" animBg="1"/>
      <p:bldP spid="11" grpId="0" bldLvl="0" animBg="1"/>
      <p:bldP spid="11" grpId="1" animBg="1"/>
      <p:bldP spid="17" grpId="0" bldLvl="0" animBg="1"/>
      <p:bldP spid="17" grpId="1" animBg="1"/>
      <p:bldP spid="18" grpId="0"/>
      <p:bldP spid="18" grpId="1"/>
      <p:bldP spid="20" grpId="0" bldLvl="0" animBg="1"/>
      <p:bldP spid="20" grpId="1" animBg="1"/>
      <p:bldP spid="22" grpId="0"/>
      <p:bldP spid="2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nvPicPr>
        <p:blipFill>
          <a:blip r:embed="rId1"/>
          <a:stretch>
            <a:fillRect/>
          </a:stretch>
        </p:blipFill>
        <p:spPr>
          <a:xfrm>
            <a:off x="0" y="0"/>
            <a:ext cx="12199620" cy="6862445"/>
          </a:xfrm>
          <a:prstGeom prst="rect">
            <a:avLst/>
          </a:prstGeom>
        </p:spPr>
      </p:pic>
      <p:sp>
        <p:nvSpPr>
          <p:cNvPr id="2" name="文本框 1"/>
          <p:cNvSpPr txBox="1"/>
          <p:nvPr/>
        </p:nvSpPr>
        <p:spPr>
          <a:xfrm>
            <a:off x="2310130" y="1649730"/>
            <a:ext cx="8659495" cy="2306955"/>
          </a:xfrm>
          <a:prstGeom prst="rect">
            <a:avLst/>
          </a:prstGeom>
          <a:noFill/>
        </p:spPr>
        <p:txBody>
          <a:bodyPr wrap="square" rtlCol="0">
            <a:spAutoFit/>
          </a:bodyPr>
          <a:p>
            <a:pPr indent="0" fontAlgn="auto">
              <a:lnSpc>
                <a:spcPct val="150000"/>
              </a:lnSpc>
            </a:pPr>
            <a:r>
              <a:rPr lang="en-US" altLang="zh-CN" sz="4800" b="1">
                <a:solidFill>
                  <a:schemeClr val="bg1"/>
                </a:solidFill>
                <a:latin typeface="华康行楷体 W5" panose="03000509000000000000" charset="-122"/>
                <a:ea typeface="华康行楷体 W5" panose="03000509000000000000" charset="-122"/>
                <a:cs typeface="华康行楷体 W5" panose="03000509000000000000" charset="-122"/>
              </a:rPr>
              <a:t>2026</a:t>
            </a:r>
            <a:r>
              <a:rPr lang="zh-CN" altLang="en-US" sz="4800" b="1">
                <a:solidFill>
                  <a:schemeClr val="bg1"/>
                </a:solidFill>
                <a:latin typeface="华康行楷体 W5" panose="03000509000000000000" charset="-122"/>
                <a:ea typeface="华康行楷体 W5" panose="03000509000000000000" charset="-122"/>
                <a:cs typeface="华康行楷体 W5" panose="03000509000000000000" charset="-122"/>
              </a:rPr>
              <a:t>年</a:t>
            </a:r>
            <a:r>
              <a:rPr lang="en-US" altLang="zh-CN" sz="4800" b="1">
                <a:solidFill>
                  <a:schemeClr val="bg1"/>
                </a:solidFill>
                <a:latin typeface="华康行楷体 W5" panose="03000509000000000000" charset="-122"/>
                <a:ea typeface="华康行楷体 W5" panose="03000509000000000000" charset="-122"/>
                <a:cs typeface="华康行楷体 W5" panose="03000509000000000000" charset="-122"/>
              </a:rPr>
              <a:t>1</a:t>
            </a:r>
            <a:r>
              <a:rPr lang="zh-CN" altLang="en-US" sz="4800" b="1">
                <a:solidFill>
                  <a:schemeClr val="bg1"/>
                </a:solidFill>
                <a:latin typeface="华康行楷体 W5" panose="03000509000000000000" charset="-122"/>
                <a:ea typeface="华康行楷体 W5" panose="03000509000000000000" charset="-122"/>
                <a:cs typeface="华康行楷体 W5" panose="03000509000000000000" charset="-122"/>
              </a:rPr>
              <a:t>月浙江省首考英语试卷</a:t>
            </a:r>
            <a:endParaRPr lang="zh-CN" altLang="en-US" sz="4800" b="1">
              <a:solidFill>
                <a:schemeClr val="bg1"/>
              </a:solidFill>
              <a:latin typeface="华康行楷体 W5" panose="03000509000000000000" charset="-122"/>
              <a:ea typeface="华康行楷体 W5" panose="03000509000000000000" charset="-122"/>
              <a:cs typeface="华康行楷体 W5" panose="03000509000000000000" charset="-122"/>
            </a:endParaRPr>
          </a:p>
          <a:p>
            <a:pPr indent="0" fontAlgn="auto">
              <a:lnSpc>
                <a:spcPct val="150000"/>
              </a:lnSpc>
            </a:pPr>
            <a:r>
              <a:rPr lang="en-US" altLang="zh-CN" sz="4800" b="1">
                <a:solidFill>
                  <a:schemeClr val="bg1"/>
                </a:solidFill>
                <a:latin typeface="华康行楷体 W5" panose="03000509000000000000" charset="-122"/>
                <a:ea typeface="华康行楷体 W5" panose="03000509000000000000" charset="-122"/>
                <a:cs typeface="华康行楷体 W5" panose="03000509000000000000" charset="-122"/>
              </a:rPr>
              <a:t>      </a:t>
            </a:r>
            <a:r>
              <a:rPr lang="zh-CN" altLang="en-US" sz="4800" b="1">
                <a:solidFill>
                  <a:schemeClr val="bg1"/>
                </a:solidFill>
                <a:latin typeface="华康行楷体 W5" panose="03000509000000000000" charset="-122"/>
                <a:ea typeface="华康行楷体 W5" panose="03000509000000000000" charset="-122"/>
                <a:cs typeface="华康行楷体 W5" panose="03000509000000000000" charset="-122"/>
              </a:rPr>
              <a:t>客观题部分讲评</a:t>
            </a:r>
            <a:endParaRPr lang="zh-CN" altLang="en-US" sz="4800" b="1">
              <a:solidFill>
                <a:schemeClr val="bg1"/>
              </a:solidFill>
              <a:latin typeface="华康行楷体 W5" panose="03000509000000000000" charset="-122"/>
              <a:ea typeface="华康行楷体 W5" panose="03000509000000000000" charset="-122"/>
              <a:cs typeface="华康行楷体 W5" panose="03000509000000000000" charset="-122"/>
            </a:endParaRPr>
          </a:p>
        </p:txBody>
      </p:sp>
      <p:sp>
        <p:nvSpPr>
          <p:cNvPr id="3" name="文本框 2"/>
          <p:cNvSpPr txBox="1"/>
          <p:nvPr/>
        </p:nvSpPr>
        <p:spPr>
          <a:xfrm>
            <a:off x="5251450" y="5995670"/>
            <a:ext cx="1955800" cy="521970"/>
          </a:xfrm>
          <a:prstGeom prst="rect">
            <a:avLst/>
          </a:prstGeom>
          <a:noFill/>
        </p:spPr>
        <p:txBody>
          <a:bodyPr wrap="square" rtlCol="0">
            <a:spAutoFit/>
          </a:bodyPr>
          <a:p>
            <a:r>
              <a:rPr lang="zh-CN" altLang="en-US" sz="2800">
                <a:solidFill>
                  <a:schemeClr val="bg1"/>
                </a:solidFill>
                <a:latin typeface="字小魂寒山宋" panose="00000500000000000000" charset="-122"/>
                <a:ea typeface="字小魂寒山宋" panose="00000500000000000000" charset="-122"/>
              </a:rPr>
              <a:t>姜建军</a:t>
            </a:r>
            <a:endParaRPr lang="zh-CN" altLang="en-US" sz="2800">
              <a:solidFill>
                <a:schemeClr val="bg1"/>
              </a:solidFill>
              <a:latin typeface="字小魂寒山宋" panose="00000500000000000000" charset="-122"/>
              <a:ea typeface="字小魂寒山宋" panose="00000500000000000000"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92100" y="2421255"/>
            <a:ext cx="11724005" cy="2245360"/>
          </a:xfrm>
          <a:prstGeom prst="rect">
            <a:avLst/>
          </a:prstGeom>
          <a:noFill/>
        </p:spPr>
        <p:txBody>
          <a:bodyPr wrap="square" rtlCol="0">
            <a:spAutoFit/>
          </a:bodyPr>
          <a:p>
            <a:r>
              <a:rPr lang="en-US" altLang="zh-CN" sz="2800">
                <a:solidFill>
                  <a:srgbClr val="FF0000"/>
                </a:solidFill>
                <a:latin typeface="Times New Roman" panose="02020603050405020304" charset="0"/>
                <a:cs typeface="Times New Roman" panose="02020603050405020304" charset="0"/>
              </a:rPr>
              <a:t>Para 4:</a:t>
            </a:r>
            <a:r>
              <a:rPr lang="en-US" altLang="zh-CN" sz="2800">
                <a:latin typeface="Times New Roman" panose="02020603050405020304" charset="0"/>
                <a:cs typeface="Times New Roman" panose="02020603050405020304" charset="0"/>
              </a:rPr>
              <a:t> When it came to faking a review, length was important to believability, as was detail. .... Emotion was also important in convincing readers --or the lack of emotion, at least. Azimi says study perticipants tended not to trust reviews where the writers expressed thier feelings in a big way. the more dispassionate that negative write-up, the more likely it was to take the reader in. </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292100" y="819785"/>
            <a:ext cx="11280775" cy="138366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30. What kind of review would readers most likely trust?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 A long, positive one. 		</a:t>
            </a:r>
            <a:r>
              <a:rPr lang="en-US" altLang="zh-CN" sz="2800">
                <a:solidFill>
                  <a:srgbClr val="FF0000"/>
                </a:solidFill>
                <a:latin typeface="Times New Roman" panose="02020603050405020304" charset="0"/>
                <a:cs typeface="Times New Roman" panose="02020603050405020304" charset="0"/>
              </a:rPr>
              <a:t>B</a:t>
            </a:r>
            <a:r>
              <a:rPr lang="en-US" altLang="zh-CN" sz="2800">
                <a:latin typeface="Times New Roman" panose="02020603050405020304" charset="0"/>
                <a:cs typeface="Times New Roman" panose="02020603050405020304" charset="0"/>
              </a:rPr>
              <a:t>. An unemotional, negative one.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C. A short, negative one. 		D. An enthusiastic, positive one.  </a:t>
            </a:r>
            <a:endParaRPr lang="en-US" altLang="zh-CN" sz="2800">
              <a:latin typeface="Times New Roman" panose="02020603050405020304" charset="0"/>
              <a:cs typeface="Times New Roman" panose="02020603050405020304" charset="0"/>
            </a:endParaRPr>
          </a:p>
        </p:txBody>
      </p:sp>
      <p:sp>
        <p:nvSpPr>
          <p:cNvPr id="10" name="矩形 9"/>
          <p:cNvSpPr/>
          <p:nvPr/>
        </p:nvSpPr>
        <p:spPr>
          <a:xfrm>
            <a:off x="4892040" y="918845"/>
            <a:ext cx="3547745"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nvSpPr>
        <p:spPr>
          <a:xfrm>
            <a:off x="7132320" y="4250055"/>
            <a:ext cx="2767330"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nvSpPr>
        <p:spPr>
          <a:xfrm>
            <a:off x="6640195" y="4845685"/>
            <a:ext cx="5375910" cy="855980"/>
          </a:xfrm>
          <a:prstGeom prst="rect">
            <a:avLst/>
          </a:prstGeom>
          <a:noFill/>
        </p:spPr>
        <p:txBody>
          <a:bodyPr wrap="square" rtlCol="0">
            <a:noAutofit/>
          </a:bodyPr>
          <a:p>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take sb in</a:t>
            </a:r>
            <a:r>
              <a:rPr lang="en-US" altLang="zh-CN" sz="2800">
                <a:latin typeface="Times New Roman" panose="02020603050405020304" charset="0"/>
                <a:ea typeface="宋体" panose="02010600030101010101" pitchFamily="2" charset="-122"/>
                <a:cs typeface="Times New Roman" panose="02020603050405020304" charset="0"/>
              </a:rPr>
              <a:t>:  to make somebody believe sth. that is not true</a:t>
            </a:r>
            <a:endParaRPr lang="en-US" altLang="zh-CN" sz="2800">
              <a:latin typeface="Times New Roman" panose="02020603050405020304" charset="0"/>
              <a:ea typeface="宋体" panose="02010600030101010101" pitchFamily="2" charset="-122"/>
              <a:cs typeface="Times New Roman" panose="02020603050405020304" charset="0"/>
            </a:endParaRPr>
          </a:p>
          <a:p>
            <a:r>
              <a:rPr lang="zh-CN" altLang="en-US" sz="2800">
                <a:latin typeface="Times New Roman" panose="02020603050405020304" charset="0"/>
                <a:ea typeface="宋体" panose="02010600030101010101" pitchFamily="2" charset="-122"/>
                <a:cs typeface="Times New Roman" panose="02020603050405020304" charset="0"/>
              </a:rPr>
              <a:t>欺骗；蒙骗</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11" name="矩形 10"/>
          <p:cNvSpPr/>
          <p:nvPr/>
        </p:nvSpPr>
        <p:spPr>
          <a:xfrm>
            <a:off x="6751955" y="1336675"/>
            <a:ext cx="1845310" cy="40576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矩形 12"/>
          <p:cNvSpPr/>
          <p:nvPr/>
        </p:nvSpPr>
        <p:spPr>
          <a:xfrm>
            <a:off x="9662160" y="3778250"/>
            <a:ext cx="1845310" cy="40576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4" name="直接箭头连接符 13"/>
          <p:cNvCxnSpPr/>
          <p:nvPr/>
        </p:nvCxnSpPr>
        <p:spPr>
          <a:xfrm flipH="1" flipV="1">
            <a:off x="6880225" y="1762125"/>
            <a:ext cx="3747770" cy="1960245"/>
          </a:xfrm>
          <a:prstGeom prst="straightConnector1">
            <a:avLst/>
          </a:prstGeom>
          <a:ln>
            <a:headEnd type="arrow"/>
            <a:tailEnd type="arrow"/>
          </a:ln>
        </p:spPr>
        <p:style>
          <a:lnRef idx="2">
            <a:schemeClr val="accent1"/>
          </a:lnRef>
          <a:fillRef idx="0">
            <a:srgbClr val="FFFFFF"/>
          </a:fillRef>
          <a:effectRef idx="0">
            <a:srgbClr val="FFFFFF"/>
          </a:effectRef>
          <a:fontRef idx="minor">
            <a:schemeClr val="tx1"/>
          </a:fontRef>
        </p:style>
      </p:cxnSp>
      <p:sp>
        <p:nvSpPr>
          <p:cNvPr id="20" name="圆角矩形标注 19"/>
          <p:cNvSpPr/>
          <p:nvPr/>
        </p:nvSpPr>
        <p:spPr>
          <a:xfrm>
            <a:off x="2309495" y="4297045"/>
            <a:ext cx="1369695" cy="438785"/>
          </a:xfrm>
          <a:prstGeom prst="wedgeRoundRectCallout">
            <a:avLst>
              <a:gd name="adj1" fmla="val -131455"/>
              <a:gd name="adj2" fmla="val 123227"/>
              <a:gd name="adj3" fmla="val 16667"/>
            </a:avLst>
          </a:prstGeom>
          <a:noFill/>
          <a:ln>
            <a:solidFill>
              <a:schemeClr val="accent3">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nvSpPr>
        <p:spPr>
          <a:xfrm>
            <a:off x="205105" y="4847590"/>
            <a:ext cx="5985510" cy="1339215"/>
          </a:xfrm>
          <a:prstGeom prst="rect">
            <a:avLst/>
          </a:prstGeom>
          <a:noFill/>
        </p:spPr>
        <p:txBody>
          <a:bodyPr wrap="square" rtlCol="0">
            <a:noAutofit/>
          </a:bodyPr>
          <a:p>
            <a:r>
              <a:rPr lang="en-US" altLang="zh-CN" sz="2800">
                <a:latin typeface="Times New Roman" panose="02020603050405020304" charset="0"/>
                <a:ea typeface="宋体" panose="02010600030101010101" pitchFamily="2" charset="-122"/>
                <a:cs typeface="Times New Roman" panose="02020603050405020304" charset="0"/>
              </a:rPr>
              <a:t>n. an article in a newspaper or magazine in which sb. writes what they think about a new book, play, product, etc.</a:t>
            </a:r>
            <a:r>
              <a:rPr lang="zh-CN" altLang="en-US" sz="2800">
                <a:latin typeface="Times New Roman" panose="02020603050405020304" charset="0"/>
                <a:ea typeface="宋体" panose="02010600030101010101" pitchFamily="2" charset="-122"/>
                <a:cs typeface="Times New Roman" panose="02020603050405020304" charset="0"/>
              </a:rPr>
              <a:t>（报刊上的）评论，评述，评介</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16" name="圆角矩形 15"/>
          <p:cNvSpPr/>
          <p:nvPr/>
        </p:nvSpPr>
        <p:spPr>
          <a:xfrm>
            <a:off x="627380" y="4184015"/>
            <a:ext cx="6123940" cy="41529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Times New Roman" panose="02020603050405020304" charset="0"/>
                <a:cs typeface="Times New Roman" panose="02020603050405020304" charset="0"/>
              </a:rPr>
              <a:t>the more,... the more...</a:t>
            </a:r>
            <a:r>
              <a:rPr lang="zh-CN" altLang="en-US" sz="2800" b="1">
                <a:latin typeface="宋体" panose="02010600030101010101" pitchFamily="2" charset="-122"/>
                <a:ea typeface="宋体" panose="02010600030101010101" pitchFamily="2" charset="-122"/>
                <a:cs typeface="Times New Roman" panose="02020603050405020304" charset="0"/>
              </a:rPr>
              <a:t>越来越</a:t>
            </a:r>
            <a:r>
              <a:rPr lang="en-US" altLang="zh-CN" sz="2800" b="1">
                <a:latin typeface="宋体" panose="02010600030101010101" pitchFamily="2" charset="-122"/>
                <a:ea typeface="宋体" panose="02010600030101010101" pitchFamily="2" charset="-122"/>
                <a:cs typeface="Times New Roman" panose="02020603050405020304" charset="0"/>
              </a:rPr>
              <a:t>...</a:t>
            </a:r>
            <a:r>
              <a:rPr lang="en-US" altLang="zh-CN" sz="2800" b="1">
                <a:latin typeface="Times New Roman" panose="02020603050405020304" charset="0"/>
                <a:cs typeface="Times New Roman" panose="02020603050405020304" charset="0"/>
              </a:rPr>
              <a:t> </a:t>
            </a:r>
            <a:endParaRPr lang="en-US" altLang="zh-CN" sz="2800" b="1">
              <a:latin typeface="Times New Roman" panose="02020603050405020304" charset="0"/>
              <a:cs typeface="Times New Roman" panose="02020603050405020304" charset="0"/>
            </a:endParaRPr>
          </a:p>
        </p:txBody>
      </p:sp>
      <p:cxnSp>
        <p:nvCxnSpPr>
          <p:cNvPr id="2" name="直接连接符 1"/>
          <p:cNvCxnSpPr/>
          <p:nvPr/>
        </p:nvCxnSpPr>
        <p:spPr>
          <a:xfrm flipV="1">
            <a:off x="0" y="629920"/>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9" grpId="0" bldLvl="0" animBg="1"/>
      <p:bldP spid="9" grpId="1" animBg="1"/>
      <p:bldP spid="18" grpId="0"/>
      <p:bldP spid="18" grpId="1"/>
      <p:bldP spid="11" grpId="0" bldLvl="0" animBg="1"/>
      <p:bldP spid="11" grpId="1" animBg="1"/>
      <p:bldP spid="13" grpId="0" bldLvl="0" animBg="1"/>
      <p:bldP spid="13" grpId="1" animBg="1"/>
      <p:bldP spid="20" grpId="0" bldLvl="0" animBg="1"/>
      <p:bldP spid="20" grpId="1" animBg="1"/>
      <p:bldP spid="15" grpId="0"/>
      <p:bldP spid="15" grpId="1"/>
      <p:bldP spid="16" grpId="0" bldLvl="0" animBg="1"/>
      <p:bldP spid="1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248285" y="756285"/>
            <a:ext cx="11696065" cy="852805"/>
          </a:xfrm>
          <a:prstGeom prst="rect">
            <a:avLst/>
          </a:prstGeom>
          <a:noFill/>
        </p:spPr>
        <p:txBody>
          <a:bodyPr wrap="square" rtlCol="0">
            <a:noAutofit/>
          </a:bodyPr>
          <a:p>
            <a:r>
              <a:rPr lang="en-US" altLang="zh-CN" sz="2800">
                <a:latin typeface="Times New Roman" panose="02020603050405020304" charset="0"/>
                <a:cs typeface="Times New Roman" panose="02020603050405020304" charset="0"/>
              </a:rPr>
              <a:t>31. What can be inferred from the last paragraph?</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 Many companies are producig fake reviews.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B. 	Writing fake reviews will be delcared illegal.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C. Machines can detect fake reviews accurately.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rPr>
              <a:t>D</a:t>
            </a:r>
            <a:r>
              <a:rPr lang="en-US" altLang="zh-CN" sz="2800">
                <a:latin typeface="Times New Roman" panose="02020603050405020304" charset="0"/>
                <a:cs typeface="Times New Roman" panose="02020603050405020304" charset="0"/>
              </a:rPr>
              <a:t>. It will be harder to recognize fake reviews.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415925" y="3078480"/>
            <a:ext cx="11696065" cy="852805"/>
          </a:xfrm>
          <a:prstGeom prst="rect">
            <a:avLst/>
          </a:prstGeom>
          <a:noFill/>
        </p:spPr>
        <p:txBody>
          <a:bodyPr wrap="square" rtlCol="0">
            <a:noAutofit/>
          </a:bodyPr>
          <a:p>
            <a:r>
              <a:rPr lang="en-US" altLang="zh-CN" sz="2800">
                <a:solidFill>
                  <a:srgbClr val="FF0000"/>
                </a:solidFill>
                <a:latin typeface="Times New Roman" panose="02020603050405020304" charset="0"/>
                <a:cs typeface="Times New Roman" panose="02020603050405020304" charset="0"/>
              </a:rPr>
              <a:t>Last para</a:t>
            </a:r>
            <a:r>
              <a:rPr lang="en-US" altLang="zh-CN" sz="2800">
                <a:latin typeface="Times New Roman" panose="02020603050405020304" charset="0"/>
                <a:cs typeface="Times New Roman" panose="02020603050405020304" charset="0"/>
              </a:rPr>
              <a:t>: The fake reviews written for Azimi’s study were put together by humans, but increasingly, fake reviews are being written by AI, which makes them look more real. Though many companies use algorithms to weed out fake reviews, Azimi points out that the machines are programmed by humans, and given our limited ability to spot fake reviews, this isn’t a good sign.       </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248285" y="5333365"/>
            <a:ext cx="11590020" cy="1353820"/>
          </a:xfrm>
          <a:prstGeom prst="rect">
            <a:avLst/>
          </a:prstGeom>
          <a:noFill/>
        </p:spPr>
        <p:txBody>
          <a:bodyPr wrap="square" rtlCol="0">
            <a:noAutofit/>
          </a:bodyPr>
          <a:p>
            <a:r>
              <a:rPr lang="zh-CN" altLang="en-US" sz="2800" b="1">
                <a:solidFill>
                  <a:schemeClr val="accent3">
                    <a:lumMod val="50000"/>
                  </a:schemeClr>
                </a:solidFill>
                <a:latin typeface="宋体" panose="02010600030101010101" pitchFamily="2" charset="-122"/>
                <a:ea typeface="宋体" panose="02010600030101010101" pitchFamily="2" charset="-122"/>
              </a:rPr>
              <a:t>【分析】</a:t>
            </a:r>
            <a:r>
              <a:rPr lang="zh-CN" altLang="en-US" sz="2800" b="1">
                <a:solidFill>
                  <a:srgbClr val="002060"/>
                </a:solidFill>
                <a:latin typeface="宋体" panose="02010600030101010101" pitchFamily="2" charset="-122"/>
                <a:ea typeface="宋体" panose="02010600030101010101" pitchFamily="2" charset="-122"/>
              </a:rPr>
              <a:t>本段是文章的结论部分。</a:t>
            </a:r>
            <a:r>
              <a:rPr lang="en-US" altLang="zh-CN" sz="2800">
                <a:latin typeface="Times New Roman" panose="02020603050405020304" charset="0"/>
                <a:cs typeface="Times New Roman" panose="02020603050405020304" charset="0"/>
                <a:sym typeface="+mn-ea"/>
              </a:rPr>
              <a:t>given our limited ability to spot fake </a:t>
            </a:r>
            <a:endParaRPr lang="en-US" altLang="zh-CN" sz="2800">
              <a:latin typeface="Times New Roman" panose="02020603050405020304" charset="0"/>
              <a:cs typeface="Times New Roman" panose="02020603050405020304" charset="0"/>
              <a:sym typeface="+mn-ea"/>
            </a:endParaRPr>
          </a:p>
          <a:p>
            <a:r>
              <a:rPr lang="en-US" altLang="zh-CN" sz="2800">
                <a:latin typeface="Times New Roman" panose="02020603050405020304" charset="0"/>
                <a:cs typeface="Times New Roman" panose="02020603050405020304" charset="0"/>
                <a:sym typeface="+mn-ea"/>
              </a:rPr>
              <a:t>                 reviews, this isn’t a good sign.</a:t>
            </a:r>
            <a:r>
              <a:rPr lang="en-US" altLang="zh-CN" sz="2800" b="1">
                <a:solidFill>
                  <a:srgbClr val="002060"/>
                </a:solidFill>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rgbClr val="002060"/>
                </a:solidFill>
                <a:latin typeface="宋体" panose="02010600030101010101" pitchFamily="2" charset="-122"/>
                <a:ea typeface="宋体" panose="02010600030101010101" pitchFamily="2" charset="-122"/>
                <a:cs typeface="宋体" panose="02010600030101010101" pitchFamily="2" charset="-122"/>
              </a:rPr>
              <a:t>由于能力有限，对于如何辨识虚假</a:t>
            </a:r>
            <a:endParaRPr lang="zh-CN" altLang="en-US" sz="2800" b="1">
              <a:solidFill>
                <a:srgbClr val="002060"/>
              </a:solidFill>
              <a:latin typeface="宋体" panose="02010600030101010101" pitchFamily="2" charset="-122"/>
              <a:ea typeface="宋体" panose="02010600030101010101" pitchFamily="2" charset="-122"/>
              <a:cs typeface="宋体" panose="02010600030101010101" pitchFamily="2" charset="-122"/>
            </a:endParaRPr>
          </a:p>
          <a:p>
            <a:r>
              <a:rPr lang="zh-CN" altLang="en-US" sz="2800" b="1">
                <a:solidFill>
                  <a:srgbClr val="002060"/>
                </a:solidFill>
                <a:latin typeface="宋体" panose="02010600030101010101" pitchFamily="2" charset="-122"/>
                <a:ea typeface="宋体" panose="02010600030101010101" pitchFamily="2" charset="-122"/>
                <a:cs typeface="宋体" panose="02010600030101010101" pitchFamily="2" charset="-122"/>
              </a:rPr>
              <a:t> </a:t>
            </a:r>
            <a:r>
              <a:rPr lang="en-US" altLang="zh-CN" sz="2800" b="1">
                <a:solidFill>
                  <a:srgbClr val="002060"/>
                </a:solidFill>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rgbClr val="002060"/>
                </a:solidFill>
                <a:latin typeface="宋体" panose="02010600030101010101" pitchFamily="2" charset="-122"/>
                <a:ea typeface="宋体" panose="02010600030101010101" pitchFamily="2" charset="-122"/>
                <a:cs typeface="宋体" panose="02010600030101010101" pitchFamily="2" charset="-122"/>
              </a:rPr>
              <a:t>评论</a:t>
            </a:r>
            <a:r>
              <a:rPr lang="en-US" altLang="zh-CN" sz="2800">
                <a:latin typeface="Times New Roman" panose="02020603050405020304" charset="0"/>
                <a:cs typeface="Times New Roman" panose="02020603050405020304" charset="0"/>
                <a:sym typeface="+mn-ea"/>
              </a:rPr>
              <a:t>Azimi</a:t>
            </a:r>
            <a:r>
              <a:rPr lang="zh-CN" altLang="en-US" sz="2800" b="1">
                <a:solidFill>
                  <a:srgbClr val="002060"/>
                </a:solidFill>
                <a:latin typeface="宋体" panose="02010600030101010101" pitchFamily="2" charset="-122"/>
                <a:ea typeface="宋体" panose="02010600030101010101" pitchFamily="2" charset="-122"/>
                <a:cs typeface="宋体" panose="02010600030101010101" pitchFamily="2" charset="-122"/>
              </a:rPr>
              <a:t>持消极态度。</a:t>
            </a:r>
            <a:endParaRPr lang="zh-CN" altLang="en-US" sz="2800" b="1">
              <a:solidFill>
                <a:srgbClr val="002060"/>
              </a:solidFill>
              <a:latin typeface="宋体" panose="02010600030101010101" pitchFamily="2" charset="-122"/>
              <a:ea typeface="宋体" panose="02010600030101010101" pitchFamily="2" charset="-122"/>
              <a:cs typeface="宋体" panose="02010600030101010101" pitchFamily="2" charset="-122"/>
            </a:endParaRPr>
          </a:p>
        </p:txBody>
      </p:sp>
      <p:sp>
        <p:nvSpPr>
          <p:cNvPr id="14" name="圆角矩形 13"/>
          <p:cNvSpPr/>
          <p:nvPr/>
        </p:nvSpPr>
        <p:spPr>
          <a:xfrm>
            <a:off x="524510" y="4742815"/>
            <a:ext cx="9695815" cy="589915"/>
          </a:xfrm>
          <a:prstGeom prst="roundRect">
            <a:avLst/>
          </a:prstGeom>
          <a:solidFill>
            <a:schemeClr val="accent1">
              <a:alpha val="62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Times New Roman" panose="02020603050405020304" charset="0"/>
                <a:ea typeface="宋体" panose="02010600030101010101" pitchFamily="2" charset="-122"/>
                <a:cs typeface="Times New Roman" panose="02020603050405020304" charset="0"/>
              </a:rPr>
              <a:t>Conclusion  </a:t>
            </a:r>
            <a:r>
              <a:rPr lang="zh-CN" altLang="en-US" sz="2800" b="1">
                <a:latin typeface="Times New Roman" panose="02020603050405020304" charset="0"/>
                <a:ea typeface="宋体" panose="02010600030101010101" pitchFamily="2" charset="-122"/>
                <a:cs typeface="Times New Roman" panose="02020603050405020304" charset="0"/>
              </a:rPr>
              <a:t>结论</a:t>
            </a:r>
            <a:endParaRPr lang="zh-CN" altLang="en-US" sz="2800" b="1">
              <a:latin typeface="Times New Roman" panose="02020603050405020304" charset="0"/>
              <a:ea typeface="宋体" panose="02010600030101010101" pitchFamily="2" charset="-122"/>
              <a:cs typeface="Times New Roman" panose="02020603050405020304" charset="0"/>
            </a:endParaRPr>
          </a:p>
        </p:txBody>
      </p:sp>
      <p:sp>
        <p:nvSpPr>
          <p:cNvPr id="16" name="文本框 15"/>
          <p:cNvSpPr txBox="1"/>
          <p:nvPr/>
        </p:nvSpPr>
        <p:spPr>
          <a:xfrm>
            <a:off x="7866380" y="1153160"/>
            <a:ext cx="4186555" cy="886460"/>
          </a:xfrm>
          <a:prstGeom prst="rect">
            <a:avLst/>
          </a:prstGeom>
          <a:solidFill>
            <a:schemeClr val="accent2">
              <a:lumMod val="40000"/>
              <a:lumOff val="60000"/>
            </a:schemeClr>
          </a:solidFill>
          <a:ln w="15875" cmpd="dbl">
            <a:solidFill>
              <a:schemeClr val="accent1">
                <a:shade val="50000"/>
              </a:schemeClr>
            </a:solidFill>
            <a:prstDash val="dash"/>
          </a:ln>
        </p:spPr>
        <p:txBody>
          <a:bodyPr wrap="square" rtlCol="0">
            <a:noAutofit/>
          </a:bodyPr>
          <a:lstStyle/>
          <a:p>
            <a:pPr algn="ctr"/>
            <a:r>
              <a:rPr lang="zh-CN" altLang="en-US" sz="2800" b="1" dirty="0">
                <a:solidFill>
                  <a:srgbClr val="002060"/>
                </a:solidFill>
                <a:latin typeface="宋体" panose="02010600030101010101" pitchFamily="2" charset="-122"/>
                <a:ea typeface="宋体" panose="02010600030101010101" pitchFamily="2" charset="-122"/>
                <a:cs typeface="宋体" panose="02010600030101010101" pitchFamily="2" charset="-122"/>
              </a:rPr>
              <a:t>首段</a:t>
            </a:r>
            <a:r>
              <a:rPr lang="zh-CN" altLang="en-US" sz="2800" b="1" u="sng" dirty="0">
                <a:solidFill>
                  <a:srgbClr val="002060"/>
                </a:solidFill>
                <a:latin typeface="宋体" panose="02010600030101010101" pitchFamily="2" charset="-122"/>
                <a:ea typeface="宋体" panose="02010600030101010101" pitchFamily="2" charset="-122"/>
                <a:cs typeface="宋体" panose="02010600030101010101" pitchFamily="2" charset="-122"/>
              </a:rPr>
              <a:t>引出主题</a:t>
            </a:r>
            <a:r>
              <a:rPr lang="en-US" altLang="zh-CN" sz="2800" b="1" u="sng" dirty="0">
                <a:solidFill>
                  <a:srgbClr val="002060"/>
                </a:solidFill>
                <a:latin typeface="宋体" panose="02010600030101010101" pitchFamily="2" charset="-122"/>
                <a:ea typeface="宋体" panose="02010600030101010101" pitchFamily="2" charset="-122"/>
                <a:cs typeface="宋体" panose="02010600030101010101" pitchFamily="2" charset="-122"/>
              </a:rPr>
              <a:t>(</a:t>
            </a:r>
            <a:r>
              <a:rPr lang="zh-CN" altLang="en-US" sz="2800" b="1" u="sng" dirty="0">
                <a:solidFill>
                  <a:srgbClr val="002060"/>
                </a:solidFill>
                <a:latin typeface="宋体" panose="02010600030101010101" pitchFamily="2" charset="-122"/>
                <a:ea typeface="宋体" panose="02010600030101010101" pitchFamily="2" charset="-122"/>
                <a:cs typeface="宋体" panose="02010600030101010101" pitchFamily="2" charset="-122"/>
              </a:rPr>
              <a:t>吸引读者</a:t>
            </a:r>
            <a:r>
              <a:rPr lang="en-US" altLang="zh-CN" sz="2800" b="1" u="sng" dirty="0">
                <a:solidFill>
                  <a:srgbClr val="002060"/>
                </a:solidFill>
                <a:latin typeface="宋体" panose="02010600030101010101" pitchFamily="2" charset="-122"/>
                <a:ea typeface="宋体" panose="02010600030101010101" pitchFamily="2" charset="-122"/>
                <a:cs typeface="宋体" panose="02010600030101010101" pitchFamily="2" charset="-122"/>
              </a:rPr>
              <a:t>)</a:t>
            </a:r>
            <a:r>
              <a:rPr lang="en-US" altLang="zh-CN" sz="2800" b="1" dirty="0">
                <a:solidFill>
                  <a:srgbClr val="002060"/>
                </a:solidFill>
                <a:latin typeface="宋体" panose="02010600030101010101" pitchFamily="2" charset="-122"/>
                <a:ea typeface="宋体" panose="02010600030101010101" pitchFamily="2" charset="-122"/>
                <a:cs typeface="宋体" panose="02010600030101010101" pitchFamily="2" charset="-122"/>
              </a:rPr>
              <a:t>/</a:t>
            </a:r>
            <a:r>
              <a:rPr lang="zh-CN" altLang="en-US" sz="2800" b="1" dirty="0">
                <a:solidFill>
                  <a:srgbClr val="002060"/>
                </a:solidFill>
                <a:latin typeface="宋体" panose="02010600030101010101" pitchFamily="2" charset="-122"/>
                <a:ea typeface="宋体" panose="02010600030101010101" pitchFamily="2" charset="-122"/>
                <a:cs typeface="宋体" panose="02010600030101010101" pitchFamily="2" charset="-122"/>
              </a:rPr>
              <a:t>尾段</a:t>
            </a:r>
            <a:r>
              <a:rPr lang="zh-CN" altLang="en-US" sz="2800" b="1" u="sng" dirty="0">
                <a:solidFill>
                  <a:srgbClr val="002060"/>
                </a:solidFill>
                <a:latin typeface="宋体" panose="02010600030101010101" pitchFamily="2" charset="-122"/>
                <a:ea typeface="宋体" panose="02010600030101010101" pitchFamily="2" charset="-122"/>
                <a:cs typeface="宋体" panose="02010600030101010101" pitchFamily="2" charset="-122"/>
              </a:rPr>
              <a:t>总结全文</a:t>
            </a:r>
            <a:endParaRPr lang="zh-CN" altLang="en-US" sz="2800" b="1" u="sng" dirty="0">
              <a:solidFill>
                <a:srgbClr val="002060"/>
              </a:solidFill>
              <a:latin typeface="宋体" panose="02010600030101010101" pitchFamily="2" charset="-122"/>
              <a:ea typeface="宋体" panose="02010600030101010101" pitchFamily="2" charset="-122"/>
              <a:cs typeface="宋体" panose="02010600030101010101" pitchFamily="2" charset="-122"/>
            </a:endParaRPr>
          </a:p>
        </p:txBody>
      </p:sp>
      <p:cxnSp>
        <p:nvCxnSpPr>
          <p:cNvPr id="3" name="直接连接符 2"/>
          <p:cNvCxnSpPr/>
          <p:nvPr/>
        </p:nvCxnSpPr>
        <p:spPr>
          <a:xfrm flipV="1">
            <a:off x="0" y="629920"/>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bldLvl="0" animBg="1"/>
      <p:bldP spid="14" grpId="1" animBg="1"/>
      <p:bldP spid="16" grpId="0" bldLvl="0" animBg="1"/>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95910" y="697230"/>
            <a:ext cx="11696065" cy="852805"/>
          </a:xfrm>
          <a:prstGeom prst="rect">
            <a:avLst/>
          </a:prstGeom>
          <a:noFill/>
        </p:spPr>
        <p:txBody>
          <a:bodyPr wrap="square" rtlCol="0">
            <a:noAutofit/>
          </a:bodyPr>
          <a:p>
            <a:r>
              <a:rPr lang="en-US" altLang="zh-CN" sz="2800">
                <a:latin typeface="Times New Roman" panose="02020603050405020304" charset="0"/>
                <a:cs typeface="Times New Roman" panose="02020603050405020304" charset="0"/>
              </a:rPr>
              <a:t>32. What do  the scientists at Salk Institute hope to achieve?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rPr>
              <a:t>A</a:t>
            </a:r>
            <a:r>
              <a:rPr lang="en-US" altLang="zh-CN" sz="2800">
                <a:latin typeface="Times New Roman" panose="02020603050405020304" charset="0"/>
                <a:cs typeface="Times New Roman" panose="02020603050405020304" charset="0"/>
              </a:rPr>
              <a:t>. Keeping more carbon  in plants.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B. Optimize the use of energy.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C. 	Enhancing biological diversity.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D. Reducing carbon absorption.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5" name="文本框 4"/>
          <p:cNvSpPr txBox="1"/>
          <p:nvPr/>
        </p:nvSpPr>
        <p:spPr>
          <a:xfrm>
            <a:off x="295910" y="2897505"/>
            <a:ext cx="11464925" cy="1814830"/>
          </a:xfrm>
          <a:prstGeom prst="rect">
            <a:avLst/>
          </a:prstGeom>
          <a:noFill/>
        </p:spPr>
        <p:txBody>
          <a:bodyPr wrap="square" rtlCol="0">
            <a:spAutoFit/>
          </a:bodyPr>
          <a:p>
            <a:r>
              <a:rPr lang="en-US" altLang="zh-CN" sz="2800" b="1">
                <a:solidFill>
                  <a:schemeClr val="accent6"/>
                </a:solidFill>
                <a:latin typeface="Times New Roman" panose="02020603050405020304" charset="0"/>
                <a:cs typeface="Times New Roman" panose="02020603050405020304" charset="0"/>
              </a:rPr>
              <a:t>Para 1 </a:t>
            </a:r>
            <a:r>
              <a:rPr lang="en-US" altLang="zh-CN" sz="2800">
                <a:latin typeface="Times New Roman" panose="02020603050405020304" charset="0"/>
                <a:cs typeface="Times New Roman" panose="02020603050405020304" charset="0"/>
              </a:rPr>
              <a:t> Carbon removal is crucial for fighting climate change. Scientists at Salk Institue are making use of the natural capacity of  plants to absorb carbon dioxide by enhancing  their root systems. This optimization aims to increase the amount of carbon stored and extend the duration of its storage. </a:t>
            </a:r>
            <a:endParaRPr lang="en-US" altLang="zh-CN" sz="2800">
              <a:latin typeface="Times New Roman" panose="02020603050405020304" charset="0"/>
              <a:cs typeface="Times New Roman" panose="02020603050405020304" charset="0"/>
            </a:endParaRPr>
          </a:p>
        </p:txBody>
      </p:sp>
      <p:cxnSp>
        <p:nvCxnSpPr>
          <p:cNvPr id="6" name="直接连接符 5"/>
          <p:cNvCxnSpPr/>
          <p:nvPr/>
        </p:nvCxnSpPr>
        <p:spPr>
          <a:xfrm>
            <a:off x="6504940" y="4197350"/>
            <a:ext cx="4762500" cy="0"/>
          </a:xfrm>
          <a:prstGeom prst="line">
            <a:avLst/>
          </a:prstGeom>
          <a:ln w="31750">
            <a:gradFill>
              <a:gsLst>
                <a:gs pos="0">
                  <a:schemeClr val="accent2">
                    <a:hueOff val="-4200000"/>
                  </a:schemeClr>
                </a:gs>
                <a:gs pos="100000">
                  <a:schemeClr val="accent2"/>
                </a:gs>
              </a:gsLst>
            </a:gradFill>
          </a:ln>
        </p:spPr>
        <p:style>
          <a:lnRef idx="0">
            <a:srgbClr val="FFFFFF"/>
          </a:lnRef>
          <a:fillRef idx="0">
            <a:srgbClr val="FFFFFF"/>
          </a:fillRef>
          <a:effectRef idx="0">
            <a:srgbClr val="FFFFFF"/>
          </a:effectRef>
          <a:fontRef idx="minor">
            <a:schemeClr val="tx1"/>
          </a:fontRef>
        </p:style>
      </p:cxnSp>
      <p:cxnSp>
        <p:nvCxnSpPr>
          <p:cNvPr id="7" name="直接连接符 6"/>
          <p:cNvCxnSpPr/>
          <p:nvPr/>
        </p:nvCxnSpPr>
        <p:spPr>
          <a:xfrm flipV="1">
            <a:off x="505460" y="4599305"/>
            <a:ext cx="9182100" cy="46990"/>
          </a:xfrm>
          <a:prstGeom prst="line">
            <a:avLst/>
          </a:prstGeom>
          <a:ln w="31750">
            <a:gradFill>
              <a:gsLst>
                <a:gs pos="0">
                  <a:schemeClr val="accent2">
                    <a:hueOff val="-4200000"/>
                  </a:schemeClr>
                </a:gs>
                <a:gs pos="100000">
                  <a:schemeClr val="accent2"/>
                </a:gs>
              </a:gsLst>
            </a:gradFill>
          </a:ln>
        </p:spPr>
        <p:style>
          <a:lnRef idx="0">
            <a:srgbClr val="FFFFFF"/>
          </a:lnRef>
          <a:fillRef idx="0">
            <a:srgbClr val="FFFFFF"/>
          </a:fillRef>
          <a:effectRef idx="0">
            <a:srgbClr val="FFFFFF"/>
          </a:effectRef>
          <a:fontRef idx="minor">
            <a:schemeClr val="tx1"/>
          </a:fontRef>
        </p:style>
      </p:cxnSp>
      <p:sp>
        <p:nvSpPr>
          <p:cNvPr id="8" name="文本框 7"/>
          <p:cNvSpPr txBox="1"/>
          <p:nvPr/>
        </p:nvSpPr>
        <p:spPr>
          <a:xfrm>
            <a:off x="393065" y="4712335"/>
            <a:ext cx="11083925" cy="1814830"/>
          </a:xfrm>
          <a:prstGeom prst="rect">
            <a:avLst/>
          </a:prstGeom>
          <a:noFill/>
        </p:spPr>
        <p:txBody>
          <a:bodyPr wrap="square" rtlCol="0">
            <a:spAutoFit/>
          </a:bodyPr>
          <a:p>
            <a:r>
              <a:rPr lang="zh-CN" altLang="en-US" sz="2800" b="1">
                <a:solidFill>
                  <a:srgbClr val="002060"/>
                </a:solidFill>
                <a:latin typeface="宋体" panose="02010600030101010101" pitchFamily="2" charset="-122"/>
                <a:ea typeface="宋体" panose="02010600030101010101" pitchFamily="2" charset="-122"/>
              </a:rPr>
              <a:t>【</a:t>
            </a:r>
            <a:r>
              <a:rPr lang="zh-CN" altLang="en-US" sz="2800" b="1">
                <a:solidFill>
                  <a:schemeClr val="accent2">
                    <a:lumMod val="50000"/>
                  </a:schemeClr>
                </a:solidFill>
                <a:latin typeface="宋体" panose="02010600030101010101" pitchFamily="2" charset="-122"/>
                <a:ea typeface="宋体" panose="02010600030101010101" pitchFamily="2" charset="-122"/>
              </a:rPr>
              <a:t>分析</a:t>
            </a:r>
            <a:r>
              <a:rPr lang="zh-CN" altLang="en-US" sz="2800" b="1">
                <a:solidFill>
                  <a:srgbClr val="002060"/>
                </a:solidFill>
                <a:latin typeface="宋体" panose="02010600030101010101" pitchFamily="2" charset="-122"/>
                <a:ea typeface="宋体" panose="02010600030101010101" pitchFamily="2" charset="-122"/>
              </a:rPr>
              <a:t>】文章</a:t>
            </a:r>
            <a:r>
              <a:rPr lang="zh-CN" altLang="en-US" sz="2800" b="1">
                <a:solidFill>
                  <a:srgbClr val="002060"/>
                </a:solidFill>
                <a:latin typeface="Times New Roman" panose="02020603050405020304" charset="0"/>
                <a:ea typeface="宋体" panose="02010600030101010101" pitchFamily="2" charset="-122"/>
                <a:cs typeface="Times New Roman" panose="02020603050405020304" charset="0"/>
                <a:sym typeface="+mn-ea"/>
              </a:rPr>
              <a:t>围绕</a:t>
            </a:r>
            <a:r>
              <a:rPr lang="en-US" altLang="zh-CN" sz="2800" b="1">
                <a:solidFill>
                  <a:srgbClr val="002060"/>
                </a:solidFill>
                <a:latin typeface="Times New Roman" panose="02020603050405020304" charset="0"/>
                <a:ea typeface="宋体" panose="02010600030101010101" pitchFamily="2" charset="-122"/>
                <a:cs typeface="Times New Roman" panose="02020603050405020304" charset="0"/>
                <a:sym typeface="+mn-ea"/>
              </a:rPr>
              <a:t>“</a:t>
            </a:r>
            <a:r>
              <a:rPr lang="zh-CN" altLang="en-US" sz="2800" b="1">
                <a:solidFill>
                  <a:srgbClr val="002060"/>
                </a:solidFill>
                <a:latin typeface="Times New Roman" panose="02020603050405020304" charset="0"/>
                <a:ea typeface="宋体" panose="02010600030101010101" pitchFamily="2" charset="-122"/>
                <a:cs typeface="Times New Roman" panose="02020603050405020304" charset="0"/>
                <a:sym typeface="+mn-ea"/>
              </a:rPr>
              <a:t>如何去碳以应对气候变化</a:t>
            </a:r>
            <a:r>
              <a:rPr lang="en-US" altLang="zh-CN" sz="2800" b="1">
                <a:solidFill>
                  <a:srgbClr val="002060"/>
                </a:solidFill>
                <a:latin typeface="Times New Roman" panose="02020603050405020304" charset="0"/>
                <a:ea typeface="宋体" panose="02010600030101010101" pitchFamily="2" charset="-122"/>
                <a:cs typeface="Times New Roman" panose="02020603050405020304" charset="0"/>
                <a:sym typeface="+mn-ea"/>
              </a:rPr>
              <a:t>”</a:t>
            </a:r>
            <a:r>
              <a:rPr lang="zh-CN" altLang="en-US" sz="2800" b="1">
                <a:solidFill>
                  <a:srgbClr val="002060"/>
                </a:solidFill>
                <a:latin typeface="Times New Roman" panose="02020603050405020304" charset="0"/>
                <a:ea typeface="宋体" panose="02010600030101010101" pitchFamily="2" charset="-122"/>
                <a:cs typeface="Times New Roman" panose="02020603050405020304" charset="0"/>
                <a:sym typeface="+mn-ea"/>
              </a:rPr>
              <a:t>这一问题，介绍索尔克生物研究所</a:t>
            </a:r>
            <a:r>
              <a:rPr lang="en-US" altLang="zh-CN" sz="2800" b="1">
                <a:solidFill>
                  <a:srgbClr val="002060"/>
                </a:solidFill>
                <a:latin typeface="Times New Roman" panose="02020603050405020304" charset="0"/>
                <a:ea typeface="宋体" panose="02010600030101010101" pitchFamily="2" charset="-122"/>
                <a:cs typeface="Times New Roman" panose="02020603050405020304" charset="0"/>
                <a:sym typeface="+mn-ea"/>
              </a:rPr>
              <a:t>“</a:t>
            </a:r>
            <a:r>
              <a:rPr lang="zh-CN" altLang="en-US" sz="2800" b="1">
                <a:solidFill>
                  <a:srgbClr val="002060"/>
                </a:solidFill>
                <a:latin typeface="Times New Roman" panose="02020603050405020304" charset="0"/>
                <a:ea typeface="宋体" panose="02010600030101010101" pitchFamily="2" charset="-122"/>
                <a:cs typeface="Times New Roman" panose="02020603050405020304" charset="0"/>
                <a:sym typeface="+mn-ea"/>
              </a:rPr>
              <a:t>运用</a:t>
            </a:r>
            <a:r>
              <a:rPr lang="en-US" altLang="zh-CN" sz="2800" b="1">
                <a:solidFill>
                  <a:srgbClr val="002060"/>
                </a:solidFill>
                <a:latin typeface="Times New Roman" panose="02020603050405020304" charset="0"/>
                <a:ea typeface="宋体" panose="02010600030101010101" pitchFamily="2" charset="-122"/>
                <a:cs typeface="Times New Roman" panose="02020603050405020304" charset="0"/>
                <a:sym typeface="+mn-ea"/>
              </a:rPr>
              <a:t>AI</a:t>
            </a:r>
            <a:r>
              <a:rPr lang="zh-CN" altLang="en-US" sz="2800" b="1">
                <a:solidFill>
                  <a:srgbClr val="002060"/>
                </a:solidFill>
                <a:latin typeface="Times New Roman" panose="02020603050405020304" charset="0"/>
                <a:ea typeface="宋体" panose="02010600030101010101" pitchFamily="2" charset="-122"/>
                <a:cs typeface="Times New Roman" panose="02020603050405020304" charset="0"/>
                <a:sym typeface="+mn-ea"/>
              </a:rPr>
              <a:t>增加植物碳封存</a:t>
            </a:r>
            <a:r>
              <a:rPr lang="en-US" altLang="zh-CN" sz="2800" b="1">
                <a:solidFill>
                  <a:srgbClr val="002060"/>
                </a:solidFill>
                <a:latin typeface="Times New Roman" panose="02020603050405020304" charset="0"/>
                <a:ea typeface="宋体" panose="02010600030101010101" pitchFamily="2" charset="-122"/>
                <a:cs typeface="Times New Roman" panose="02020603050405020304" charset="0"/>
                <a:sym typeface="+mn-ea"/>
              </a:rPr>
              <a:t>”</a:t>
            </a:r>
            <a:r>
              <a:rPr lang="zh-CN" altLang="en-US" sz="2800" b="1">
                <a:solidFill>
                  <a:srgbClr val="002060"/>
                </a:solidFill>
                <a:latin typeface="Times New Roman" panose="02020603050405020304" charset="0"/>
                <a:ea typeface="宋体" panose="02010600030101010101" pitchFamily="2" charset="-122"/>
                <a:cs typeface="Times New Roman" panose="02020603050405020304" charset="0"/>
                <a:sym typeface="+mn-ea"/>
              </a:rPr>
              <a:t>的方案，首段介绍了本研究需要达成的结果：</a:t>
            </a:r>
            <a:r>
              <a:rPr lang="en-US" altLang="zh-CN" sz="2800" b="1">
                <a:solidFill>
                  <a:srgbClr val="002060"/>
                </a:solidFill>
                <a:latin typeface="Times New Roman" panose="02020603050405020304" charset="0"/>
                <a:ea typeface="宋体" panose="02010600030101010101" pitchFamily="2" charset="-122"/>
                <a:cs typeface="Times New Roman" panose="02020603050405020304" charset="0"/>
                <a:sym typeface="+mn-ea"/>
              </a:rPr>
              <a:t> “</a:t>
            </a:r>
            <a:r>
              <a:rPr lang="en-US" altLang="zh-CN" sz="2800" b="1">
                <a:solidFill>
                  <a:srgbClr val="002060"/>
                </a:solidFill>
                <a:latin typeface="Times New Roman" panose="02020603050405020304" charset="0"/>
                <a:cs typeface="Times New Roman" panose="02020603050405020304" charset="0"/>
                <a:sym typeface="+mn-ea"/>
              </a:rPr>
              <a:t>aims to increase the amount of carbon stored “</a:t>
            </a:r>
            <a:r>
              <a:rPr lang="zh-CN" altLang="en-US" sz="2800" b="1">
                <a:solidFill>
                  <a:srgbClr val="002060"/>
                </a:solidFill>
                <a:latin typeface="Times New Roman" panose="02020603050405020304" charset="0"/>
                <a:cs typeface="Times New Roman" panose="02020603050405020304" charset="0"/>
                <a:sym typeface="+mn-ea"/>
              </a:rPr>
              <a:t>，</a:t>
            </a:r>
            <a:r>
              <a:rPr lang="en-US" altLang="zh-CN" sz="2800" b="1">
                <a:solidFill>
                  <a:srgbClr val="002060"/>
                </a:solidFill>
                <a:latin typeface="Times New Roman" panose="02020603050405020304" charset="0"/>
                <a:cs typeface="Times New Roman" panose="02020603050405020304" charset="0"/>
                <a:sym typeface="+mn-ea"/>
              </a:rPr>
              <a:t>A</a:t>
            </a:r>
            <a:r>
              <a:rPr lang="zh-CN" altLang="en-US" sz="2800" b="1">
                <a:solidFill>
                  <a:srgbClr val="002060"/>
                </a:solidFill>
                <a:latin typeface="宋体" panose="02010600030101010101" pitchFamily="2" charset="-122"/>
                <a:ea typeface="宋体" panose="02010600030101010101" pitchFamily="2" charset="-122"/>
                <a:cs typeface="Times New Roman" panose="02020603050405020304" charset="0"/>
                <a:sym typeface="+mn-ea"/>
              </a:rPr>
              <a:t>选项采用了换说的方式来表示这一研究目的。</a:t>
            </a:r>
            <a:endParaRPr lang="zh-CN" altLang="en-US" sz="2800" b="1">
              <a:solidFill>
                <a:srgbClr val="002060"/>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4" name="文本框 3"/>
          <p:cNvSpPr txBox="1"/>
          <p:nvPr/>
        </p:nvSpPr>
        <p:spPr>
          <a:xfrm>
            <a:off x="139065" y="107950"/>
            <a:ext cx="6096000" cy="521970"/>
          </a:xfrm>
          <a:prstGeom prst="rect">
            <a:avLst/>
          </a:prstGeom>
          <a:noFill/>
        </p:spPr>
        <p:txBody>
          <a:bodyPr wrap="square" rtlCol="0" anchor="t">
            <a:spAutoFit/>
          </a:bodyPr>
          <a:p>
            <a:r>
              <a:rPr lang="en-US" altLang="zh-CN" sz="2800" b="1" dirty="0">
                <a:solidFill>
                  <a:schemeClr val="accent1"/>
                </a:solidFill>
                <a:latin typeface="Times New Roman" panose="02020603050405020304" charset="0"/>
                <a:ea typeface="宋体" panose="02010600030101010101" pitchFamily="2" charset="-122"/>
                <a:cs typeface="Times New Roman" panose="02020603050405020304" charset="0"/>
                <a:sym typeface="+mn-ea"/>
              </a:rPr>
              <a:t> D</a:t>
            </a:r>
            <a:r>
              <a:rPr lang="zh-CN" altLang="en-US" sz="2800" b="1" dirty="0">
                <a:solidFill>
                  <a:schemeClr val="accent1"/>
                </a:solidFill>
                <a:latin typeface="Times New Roman" panose="02020603050405020304" charset="0"/>
                <a:ea typeface="宋体" panose="02010600030101010101" pitchFamily="2" charset="-122"/>
                <a:cs typeface="Times New Roman" panose="02020603050405020304" charset="0"/>
                <a:sym typeface="+mn-ea"/>
              </a:rPr>
              <a:t>篇</a:t>
            </a:r>
            <a:r>
              <a:rPr lang="en-US" altLang="zh-CN" sz="2800" b="1" dirty="0">
                <a:solidFill>
                  <a:schemeClr val="accent1"/>
                </a:solidFill>
                <a:latin typeface="Times New Roman" panose="02020603050405020304" charset="0"/>
                <a:ea typeface="宋体" panose="02010600030101010101" pitchFamily="2" charset="-122"/>
                <a:cs typeface="Times New Roman" panose="02020603050405020304" charset="0"/>
                <a:sym typeface="+mn-ea"/>
              </a:rPr>
              <a:t>--</a:t>
            </a:r>
            <a:r>
              <a:rPr lang="zh-CN" altLang="en-US" sz="2800" b="1" dirty="0">
                <a:solidFill>
                  <a:schemeClr val="accent1"/>
                </a:solidFill>
                <a:latin typeface="Times New Roman" panose="02020603050405020304" charset="0"/>
                <a:ea typeface="宋体" panose="02010600030101010101" pitchFamily="2" charset="-122"/>
                <a:cs typeface="Times New Roman" panose="02020603050405020304" charset="0"/>
                <a:sym typeface="+mn-ea"/>
              </a:rPr>
              <a:t>植物碳封存</a:t>
            </a:r>
            <a:endParaRPr lang="zh-CN" altLang="en-US" sz="2800" b="1" dirty="0">
              <a:solidFill>
                <a:schemeClr val="accent1"/>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9" name="直接连接符 8"/>
          <p:cNvCxnSpPr/>
          <p:nvPr/>
        </p:nvCxnSpPr>
        <p:spPr>
          <a:xfrm flipV="1">
            <a:off x="0" y="629920"/>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20" name="圆角矩形标注 19"/>
          <p:cNvSpPr/>
          <p:nvPr/>
        </p:nvSpPr>
        <p:spPr>
          <a:xfrm>
            <a:off x="6577330" y="4273550"/>
            <a:ext cx="1212850" cy="438785"/>
          </a:xfrm>
          <a:prstGeom prst="wedgeRoundRectCallout">
            <a:avLst>
              <a:gd name="adj1" fmla="val 29424"/>
              <a:gd name="adj2" fmla="val -510347"/>
              <a:gd name="adj3" fmla="val 16667"/>
            </a:avLst>
          </a:prstGeom>
          <a:noFill/>
          <a:ln>
            <a:solidFill>
              <a:schemeClr val="accent3">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6301105" y="1355090"/>
            <a:ext cx="5810885" cy="138366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/dju</a:t>
            </a:r>
            <a:r>
              <a:rPr lang="en-US" altLang="en-US" sz="2800">
                <a:latin typeface="Times New Roman" panose="02020603050405020304" charset="0"/>
                <a:cs typeface="Times New Roman" panose="02020603050405020304" charset="0"/>
              </a:rPr>
              <a:t>ˈ</a:t>
            </a:r>
            <a:r>
              <a:rPr lang="en-US" altLang="zh-CN" sz="2800">
                <a:latin typeface="Times New Roman" panose="02020603050405020304" charset="0"/>
                <a:cs typeface="Times New Roman" panose="02020603050405020304" charset="0"/>
              </a:rPr>
              <a:t>re</a:t>
            </a:r>
            <a:r>
              <a:rPr lang="en-US" altLang="en-US" sz="2800">
                <a:latin typeface="Times New Roman" panose="02020603050405020304" charset="0"/>
                <a:cs typeface="Times New Roman" panose="02020603050405020304" charset="0"/>
              </a:rPr>
              <a:t>ɪʃ</a:t>
            </a:r>
            <a:r>
              <a:rPr lang="en-US" altLang="zh-CN" sz="2800">
                <a:latin typeface="Times New Roman" panose="02020603050405020304" charset="0"/>
                <a:cs typeface="Times New Roman" panose="02020603050405020304" charset="0"/>
              </a:rPr>
              <a:t>n/ n.</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the length of time that sth lasts or continues </a:t>
            </a:r>
            <a:r>
              <a:rPr lang="zh-CN" altLang="en-US" sz="2800">
                <a:latin typeface="宋体" panose="02010600030101010101" pitchFamily="2" charset="-122"/>
                <a:ea typeface="宋体" panose="02010600030101010101" pitchFamily="2" charset="-122"/>
                <a:cs typeface="Times New Roman" panose="02020603050405020304" charset="0"/>
              </a:rPr>
              <a:t>持续时间；期间</a:t>
            </a:r>
            <a:endParaRPr lang="zh-CN" altLang="en-US" sz="2800">
              <a:latin typeface="宋体" panose="02010600030101010101" pitchFamily="2" charset="-122"/>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0" grpId="0" bldLvl="0" animBg="1"/>
      <p:bldP spid="20" grpId="1" animBg="1"/>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2" name="直接连接符 11"/>
          <p:cNvCxnSpPr/>
          <p:nvPr/>
        </p:nvCxnSpPr>
        <p:spPr>
          <a:xfrm flipV="1">
            <a:off x="0" y="629920"/>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8" name="文本框 7"/>
          <p:cNvSpPr txBox="1"/>
          <p:nvPr/>
        </p:nvSpPr>
        <p:spPr>
          <a:xfrm>
            <a:off x="292100" y="819785"/>
            <a:ext cx="11718925" cy="138366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33. Why did Pereira create SLEAP?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  To generate plant images. 	</a:t>
            </a:r>
            <a:r>
              <a:rPr lang="en-US" altLang="zh-CN" sz="2800">
                <a:solidFill>
                  <a:srgbClr val="FF0000"/>
                </a:solidFill>
                <a:latin typeface="Times New Roman" panose="02020603050405020304" charset="0"/>
                <a:cs typeface="Times New Roman" panose="02020603050405020304" charset="0"/>
              </a:rPr>
              <a:t>B</a:t>
            </a:r>
            <a:r>
              <a:rPr lang="en-US" altLang="zh-CN" sz="2800">
                <a:latin typeface="Times New Roman" panose="02020603050405020304" charset="0"/>
                <a:cs typeface="Times New Roman" panose="02020603050405020304" charset="0"/>
              </a:rPr>
              <a:t>. To conduct research on animals.</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C. To study climate patterns. 	D. To track features of root growth. </a:t>
            </a:r>
            <a:endParaRPr lang="en-US" altLang="zh-CN" sz="2800">
              <a:latin typeface="Times New Roman" panose="02020603050405020304" charset="0"/>
              <a:cs typeface="Times New Roman" panose="02020603050405020304" charset="0"/>
            </a:endParaRPr>
          </a:p>
        </p:txBody>
      </p:sp>
      <p:sp>
        <p:nvSpPr>
          <p:cNvPr id="5" name="文本框 4"/>
          <p:cNvSpPr txBox="1"/>
          <p:nvPr/>
        </p:nvSpPr>
        <p:spPr>
          <a:xfrm>
            <a:off x="205105" y="2651760"/>
            <a:ext cx="11362055" cy="2245360"/>
          </a:xfrm>
          <a:prstGeom prst="rect">
            <a:avLst/>
          </a:prstGeom>
          <a:noFill/>
        </p:spPr>
        <p:txBody>
          <a:bodyPr wrap="square" rtlCol="0">
            <a:spAutoFit/>
          </a:bodyPr>
          <a:p>
            <a:r>
              <a:rPr lang="en-US" altLang="zh-CN" sz="2800">
                <a:solidFill>
                  <a:srgbClr val="FF0000"/>
                </a:solidFill>
                <a:latin typeface="Times New Roman" panose="02020603050405020304" charset="0"/>
                <a:cs typeface="Times New Roman" panose="02020603050405020304" charset="0"/>
              </a:rPr>
              <a:t>Para 2: </a:t>
            </a:r>
            <a:r>
              <a:rPr lang="en-US" altLang="zh-CN" sz="2800">
                <a:solidFill>
                  <a:schemeClr val="tx1"/>
                </a:solidFill>
                <a:latin typeface="Times New Roman" panose="02020603050405020304" charset="0"/>
                <a:cs typeface="Times New Roman" panose="02020603050405020304" charset="0"/>
              </a:rPr>
              <a:t>To design these climate-saving plants, the scientists are using a research tool called SLEAP---an AI software that tracks multiple features of root growth. Created by Salk Fellow Talmo Pereira, SLEAP was initially designed to track animal movement in the lab. Now, Pereira has teamd up with plant scientist Professor Wolfgang Busch to apply SLEAP to plants.  </a:t>
            </a:r>
            <a:endParaRPr lang="en-US" altLang="zh-CN" sz="2800">
              <a:solidFill>
                <a:schemeClr val="tx1"/>
              </a:solidFill>
              <a:latin typeface="Times New Roman" panose="02020603050405020304" charset="0"/>
              <a:cs typeface="Times New Roman" panose="02020603050405020304" charset="0"/>
            </a:endParaRPr>
          </a:p>
        </p:txBody>
      </p:sp>
      <p:cxnSp>
        <p:nvCxnSpPr>
          <p:cNvPr id="13" name="直接连接符 12"/>
          <p:cNvCxnSpPr/>
          <p:nvPr/>
        </p:nvCxnSpPr>
        <p:spPr>
          <a:xfrm flipV="1">
            <a:off x="2241550" y="3990340"/>
            <a:ext cx="5142230" cy="16510"/>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cxnSp>
        <p:nvCxnSpPr>
          <p:cNvPr id="6" name="直接连接符 5"/>
          <p:cNvCxnSpPr/>
          <p:nvPr/>
        </p:nvCxnSpPr>
        <p:spPr>
          <a:xfrm flipV="1">
            <a:off x="2160270" y="4474845"/>
            <a:ext cx="5142230" cy="16510"/>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cxnSp>
        <p:nvCxnSpPr>
          <p:cNvPr id="14" name="直接箭头连接符 13"/>
          <p:cNvCxnSpPr/>
          <p:nvPr/>
        </p:nvCxnSpPr>
        <p:spPr>
          <a:xfrm flipV="1">
            <a:off x="3409950" y="1646555"/>
            <a:ext cx="4404995" cy="2633980"/>
          </a:xfrm>
          <a:prstGeom prst="straightConnector1">
            <a:avLst/>
          </a:prstGeom>
          <a:ln>
            <a:headEnd type="arrow"/>
            <a:tailEnd type="arrow"/>
          </a:ln>
        </p:spPr>
        <p:style>
          <a:lnRef idx="2">
            <a:schemeClr val="accent1"/>
          </a:lnRef>
          <a:fillRef idx="0">
            <a:srgbClr val="FFFFFF"/>
          </a:fillRef>
          <a:effectRef idx="0">
            <a:srgbClr val="FFFFFF"/>
          </a:effectRef>
          <a:fontRef idx="minor">
            <a:schemeClr val="tx1"/>
          </a:fontRef>
        </p:style>
      </p:cxnSp>
      <p:sp>
        <p:nvSpPr>
          <p:cNvPr id="9" name="矩形 8"/>
          <p:cNvSpPr/>
          <p:nvPr/>
        </p:nvSpPr>
        <p:spPr>
          <a:xfrm>
            <a:off x="1953260" y="4032250"/>
            <a:ext cx="4940300"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6158230" y="1303655"/>
            <a:ext cx="4940300"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7" grpId="0" bldLvl="0" animBg="1"/>
      <p:bldP spid="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2" name="直接连接符 11"/>
          <p:cNvCxnSpPr/>
          <p:nvPr/>
        </p:nvCxnSpPr>
        <p:spPr>
          <a:xfrm flipV="1">
            <a:off x="0" y="629920"/>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6" name="文本框 5"/>
          <p:cNvSpPr txBox="1"/>
          <p:nvPr/>
        </p:nvSpPr>
        <p:spPr>
          <a:xfrm>
            <a:off x="292100" y="713105"/>
            <a:ext cx="11280775" cy="224536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34. What will SLEAP help the scientists do?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 Pick out diseased plants in the forest.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B. Collect samples of plant root systems.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rPr>
              <a:t>C</a:t>
            </a:r>
            <a:r>
              <a:rPr lang="en-US" altLang="zh-CN" sz="2800">
                <a:latin typeface="Times New Roman" panose="02020603050405020304" charset="0"/>
                <a:cs typeface="Times New Roman" panose="02020603050405020304" charset="0"/>
              </a:rPr>
              <a:t>. Identify genes for desirable plant roots.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D. Preserve the genes of endangered plants. </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187960" y="3002915"/>
            <a:ext cx="11491595" cy="3107690"/>
          </a:xfrm>
          <a:prstGeom prst="rect">
            <a:avLst/>
          </a:prstGeom>
          <a:noFill/>
        </p:spPr>
        <p:txBody>
          <a:bodyPr wrap="square" rtlCol="0">
            <a:spAutoFit/>
          </a:bodyPr>
          <a:p>
            <a:r>
              <a:rPr lang="en-US" altLang="zh-CN" sz="2800">
                <a:solidFill>
                  <a:srgbClr val="FF0000"/>
                </a:solidFill>
                <a:latin typeface="Times New Roman" panose="02020603050405020304" charset="0"/>
                <a:cs typeface="Times New Roman" panose="02020603050405020304" charset="0"/>
              </a:rPr>
              <a:t>Para 4:</a:t>
            </a:r>
            <a:r>
              <a:rPr lang="en-US" altLang="zh-CN" sz="2800">
                <a:latin typeface="Times New Roman" panose="02020603050405020304" charset="0"/>
                <a:cs typeface="Times New Roman" panose="02020603050405020304" charset="0"/>
              </a:rPr>
              <a:t> The application of SLEAP to plants has already enabled researchers to establish the most extensive catalog (</a:t>
            </a:r>
            <a:r>
              <a:rPr lang="zh-CN" altLang="en-US" sz="2800">
                <a:latin typeface="宋体" panose="02010600030101010101" pitchFamily="2" charset="-122"/>
                <a:ea typeface="宋体" panose="02010600030101010101" pitchFamily="2" charset="-122"/>
                <a:cs typeface="Times New Roman" panose="02020603050405020304" charset="0"/>
              </a:rPr>
              <a:t>目录</a:t>
            </a:r>
            <a:r>
              <a:rPr lang="en-US" altLang="zh-CN" sz="2800">
                <a:latin typeface="Times New Roman" panose="02020603050405020304" charset="0"/>
                <a:cs typeface="Times New Roman" panose="02020603050405020304" charset="0"/>
              </a:rPr>
              <a:t>) of plant root phenotypes to date. What’s more, tracking these physical root system characteristics helps scientists find genes (</a:t>
            </a:r>
            <a:r>
              <a:rPr lang="zh-CN" altLang="en-US" sz="2800">
                <a:latin typeface="宋体" panose="02010600030101010101" pitchFamily="2" charset="-122"/>
                <a:ea typeface="宋体" panose="02010600030101010101" pitchFamily="2" charset="-122"/>
                <a:cs typeface="Times New Roman" panose="02020603050405020304" charset="0"/>
              </a:rPr>
              <a:t>基因</a:t>
            </a:r>
            <a:r>
              <a:rPr lang="en-US" altLang="zh-CN" sz="2800">
                <a:latin typeface="Times New Roman" panose="02020603050405020304" charset="0"/>
                <a:cs typeface="Times New Roman" panose="02020603050405020304" charset="0"/>
              </a:rPr>
              <a:t>) associated with those characteristics, as well as whether multiple root characteristics are determined by the same genes or independentity. This allows the Salk team to determine what genes are most beneficial to their plant designs. </a:t>
            </a:r>
            <a:endParaRPr lang="en-US" altLang="zh-CN" sz="2800">
              <a:latin typeface="Times New Roman" panose="02020603050405020304" charset="0"/>
              <a:cs typeface="Times New Roman" panose="02020603050405020304" charset="0"/>
            </a:endParaRPr>
          </a:p>
        </p:txBody>
      </p:sp>
      <p:sp>
        <p:nvSpPr>
          <p:cNvPr id="8" name="矩形 7"/>
          <p:cNvSpPr/>
          <p:nvPr/>
        </p:nvSpPr>
        <p:spPr>
          <a:xfrm>
            <a:off x="6984365" y="3058795"/>
            <a:ext cx="1139190" cy="416560"/>
          </a:xfrm>
          <a:prstGeom prst="rect">
            <a:avLst/>
          </a:prstGeom>
          <a:noFill/>
          <a:ln w="28575" cmpd="sng">
            <a:solidFill>
              <a:schemeClr val="accent2">
                <a:lumMod val="50000"/>
              </a:schemeClr>
            </a:solidFill>
            <a:prstDash val="solid"/>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accent2">
                  <a:lumMod val="50000"/>
                </a:schemeClr>
              </a:solidFill>
            </a:endParaRPr>
          </a:p>
        </p:txBody>
      </p:sp>
      <p:sp>
        <p:nvSpPr>
          <p:cNvPr id="9" name="矩形 8"/>
          <p:cNvSpPr/>
          <p:nvPr/>
        </p:nvSpPr>
        <p:spPr>
          <a:xfrm>
            <a:off x="292100" y="3954780"/>
            <a:ext cx="1772285"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矩形 9"/>
          <p:cNvSpPr/>
          <p:nvPr/>
        </p:nvSpPr>
        <p:spPr>
          <a:xfrm>
            <a:off x="10003155" y="3475355"/>
            <a:ext cx="1139190" cy="416560"/>
          </a:xfrm>
          <a:prstGeom prst="rect">
            <a:avLst/>
          </a:prstGeom>
          <a:noFill/>
          <a:ln w="28575">
            <a:solidFill>
              <a:schemeClr val="accent3">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4" name="直接连接符 13"/>
          <p:cNvCxnSpPr/>
          <p:nvPr/>
        </p:nvCxnSpPr>
        <p:spPr>
          <a:xfrm flipV="1">
            <a:off x="2392045" y="4772025"/>
            <a:ext cx="958850" cy="133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cxnSp>
        <p:nvCxnSpPr>
          <p:cNvPr id="11" name="直接连接符 10"/>
          <p:cNvCxnSpPr/>
          <p:nvPr/>
        </p:nvCxnSpPr>
        <p:spPr>
          <a:xfrm>
            <a:off x="396240" y="5198110"/>
            <a:ext cx="9969500" cy="8890"/>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13" name="矩形 12"/>
          <p:cNvSpPr/>
          <p:nvPr/>
        </p:nvSpPr>
        <p:spPr>
          <a:xfrm>
            <a:off x="6649085" y="5254625"/>
            <a:ext cx="3148330"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8" name="直接箭头连接符 17"/>
          <p:cNvCxnSpPr/>
          <p:nvPr/>
        </p:nvCxnSpPr>
        <p:spPr>
          <a:xfrm flipH="1" flipV="1">
            <a:off x="1861185" y="2444750"/>
            <a:ext cx="5456555" cy="2762250"/>
          </a:xfrm>
          <a:prstGeom prst="straightConnector1">
            <a:avLst/>
          </a:prstGeom>
          <a:ln>
            <a:headEnd type="arrow"/>
            <a:tailEnd type="arrow"/>
          </a:ln>
        </p:spPr>
        <p:style>
          <a:lnRef idx="2">
            <a:schemeClr val="accent1"/>
          </a:lnRef>
          <a:fillRef idx="0">
            <a:srgbClr val="FFFFFF"/>
          </a:fillRef>
          <a:effectRef idx="0">
            <a:srgbClr val="FFFFFF"/>
          </a:effectRef>
          <a:fontRef idx="minor">
            <a:schemeClr val="tx1"/>
          </a:fontRef>
        </p:style>
      </p:cxnSp>
      <p:sp>
        <p:nvSpPr>
          <p:cNvPr id="16" name="矩形 15"/>
          <p:cNvSpPr/>
          <p:nvPr/>
        </p:nvSpPr>
        <p:spPr>
          <a:xfrm>
            <a:off x="2881630" y="5694045"/>
            <a:ext cx="1860550"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7" name="直接箭头连接符 16"/>
          <p:cNvCxnSpPr/>
          <p:nvPr/>
        </p:nvCxnSpPr>
        <p:spPr>
          <a:xfrm flipV="1">
            <a:off x="3936365" y="4316095"/>
            <a:ext cx="2033905" cy="1278890"/>
          </a:xfrm>
          <a:prstGeom prst="straightConnector1">
            <a:avLst/>
          </a:prstGeom>
          <a:ln>
            <a:headEnd type="arrow"/>
            <a:tailEnd type="arrow"/>
          </a:ln>
        </p:spPr>
        <p:style>
          <a:lnRef idx="2">
            <a:schemeClr val="accent1"/>
          </a:lnRef>
          <a:fillRef idx="0">
            <a:srgbClr val="FFFFFF"/>
          </a:fillRef>
          <a:effectRef idx="0">
            <a:srgbClr val="FFFFFF"/>
          </a:effectRef>
          <a:fontRef idx="minor">
            <a:schemeClr val="tx1"/>
          </a:fontRef>
        </p:style>
      </p:cxnSp>
      <p:sp>
        <p:nvSpPr>
          <p:cNvPr id="19" name="矩形 18"/>
          <p:cNvSpPr/>
          <p:nvPr/>
        </p:nvSpPr>
        <p:spPr>
          <a:xfrm>
            <a:off x="5580380" y="3954780"/>
            <a:ext cx="1737360"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P spid="10" grpId="0" bldLvl="0" animBg="1"/>
      <p:bldP spid="10" grpId="1" animBg="1"/>
      <p:bldP spid="13" grpId="0" bldLvl="0" animBg="1"/>
      <p:bldP spid="13" grpId="1" animBg="1"/>
      <p:bldP spid="16" grpId="0" bldLvl="0" animBg="1"/>
      <p:bldP spid="16" grpId="1" animBg="1"/>
      <p:bldP spid="19" grpId="0" bldLvl="0" animBg="1"/>
      <p:bldP spid="1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2" name="直接连接符 11"/>
          <p:cNvCxnSpPr/>
          <p:nvPr/>
        </p:nvCxnSpPr>
        <p:spPr>
          <a:xfrm flipV="1">
            <a:off x="0" y="629920"/>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8" name="文本框 7"/>
          <p:cNvSpPr txBox="1"/>
          <p:nvPr/>
        </p:nvSpPr>
        <p:spPr>
          <a:xfrm>
            <a:off x="292100" y="819785"/>
            <a:ext cx="11718925" cy="224536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35. What can be inferred from Pereira’s words?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 Academic discipline are of equal importance.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B. Computer programing is a must for scientists.</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rPr>
              <a:t>C</a:t>
            </a:r>
            <a:r>
              <a:rPr lang="en-US" altLang="zh-CN" sz="2800">
                <a:latin typeface="Times New Roman" panose="02020603050405020304" charset="0"/>
                <a:cs typeface="Times New Roman" panose="02020603050405020304" charset="0"/>
              </a:rPr>
              <a:t>. Interdisciplinary approach promotes creativity.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D. Cooperation outweighs competition in research. </a:t>
            </a:r>
            <a:endParaRPr lang="en-US" altLang="zh-CN" sz="2800">
              <a:latin typeface="Times New Roman" panose="02020603050405020304" charset="0"/>
              <a:cs typeface="Times New Roman" panose="02020603050405020304" charset="0"/>
            </a:endParaRPr>
          </a:p>
        </p:txBody>
      </p:sp>
      <p:sp>
        <p:nvSpPr>
          <p:cNvPr id="5" name="文本框 4"/>
          <p:cNvSpPr txBox="1"/>
          <p:nvPr/>
        </p:nvSpPr>
        <p:spPr>
          <a:xfrm>
            <a:off x="292100" y="3065145"/>
            <a:ext cx="11718925" cy="181483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 The last para:  Our cooperation is truly proof of what makes Salk science so special and impactful, says Pereira. “We’re not just ‘borrowing’ from different disciplines--- we’re really putting them on equal footing in order to create something greater than the sum of its parts. ”</a:t>
            </a:r>
            <a:endParaRPr lang="en-US" altLang="zh-CN" sz="2800">
              <a:latin typeface="Times New Roman" panose="02020603050405020304" charset="0"/>
              <a:cs typeface="Times New Roman" panose="02020603050405020304" charset="0"/>
            </a:endParaRPr>
          </a:p>
        </p:txBody>
      </p:sp>
      <p:sp>
        <p:nvSpPr>
          <p:cNvPr id="20" name="圆角矩形标注 19"/>
          <p:cNvSpPr/>
          <p:nvPr/>
        </p:nvSpPr>
        <p:spPr>
          <a:xfrm>
            <a:off x="352425" y="3984625"/>
            <a:ext cx="1525905" cy="438785"/>
          </a:xfrm>
          <a:prstGeom prst="wedgeRoundRectCallout">
            <a:avLst>
              <a:gd name="adj1" fmla="val -12962"/>
              <a:gd name="adj2" fmla="val 235383"/>
              <a:gd name="adj3" fmla="val 16667"/>
            </a:avLst>
          </a:prstGeom>
          <a:noFill/>
          <a:ln>
            <a:solidFill>
              <a:schemeClr val="accent3">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292100" y="5120640"/>
            <a:ext cx="5512435" cy="917575"/>
          </a:xfrm>
          <a:prstGeom prst="rect">
            <a:avLst/>
          </a:prstGeom>
          <a:noFill/>
        </p:spPr>
        <p:txBody>
          <a:bodyPr wrap="square" rtlCol="0">
            <a:noAutofit/>
          </a:bodyPr>
          <a:p>
            <a:r>
              <a:rPr lang="en-US" altLang="zh-CN" sz="2400" b="1">
                <a:latin typeface="Times New Roman" panose="02020603050405020304" charset="0"/>
                <a:cs typeface="Times New Roman" panose="02020603050405020304" charset="0"/>
              </a:rPr>
              <a:t>n. an area of knowledge; a subject that people study or are taught, especially in a university  </a:t>
            </a:r>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a:t>
            </a:r>
            <a:r>
              <a:rPr lang="zh-CN" altLang="en-US" sz="2400" b="1">
                <a:latin typeface="宋体" panose="02010600030101010101" pitchFamily="2" charset="-122"/>
                <a:ea typeface="宋体" panose="02010600030101010101" pitchFamily="2" charset="-122"/>
                <a:cs typeface="Times New Roman" panose="02020603050405020304" charset="0"/>
              </a:rPr>
              <a:t>知识领域；（尤指大学的）学科，科目</a:t>
            </a:r>
            <a:endParaRPr lang="zh-CN" altLang="en-US" sz="2400" b="1">
              <a:latin typeface="宋体" panose="02010600030101010101" pitchFamily="2" charset="-122"/>
              <a:ea typeface="宋体" panose="02010600030101010101" pitchFamily="2" charset="-122"/>
              <a:cs typeface="Times New Roman" panose="02020603050405020304" charset="0"/>
            </a:endParaRPr>
          </a:p>
        </p:txBody>
      </p:sp>
      <p:sp>
        <p:nvSpPr>
          <p:cNvPr id="7" name="圆角矩形标注 6"/>
          <p:cNvSpPr/>
          <p:nvPr/>
        </p:nvSpPr>
        <p:spPr>
          <a:xfrm>
            <a:off x="1283335" y="2107565"/>
            <a:ext cx="2419350" cy="438785"/>
          </a:xfrm>
          <a:prstGeom prst="wedgeRoundRectCallout">
            <a:avLst>
              <a:gd name="adj1" fmla="val 133070"/>
              <a:gd name="adj2" fmla="val -385455"/>
              <a:gd name="adj3" fmla="val 16667"/>
            </a:avLst>
          </a:prstGeom>
          <a:noFill/>
          <a:ln>
            <a:solidFill>
              <a:schemeClr val="accent3">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724525" y="107950"/>
            <a:ext cx="6593840" cy="998855"/>
          </a:xfrm>
          <a:prstGeom prst="rect">
            <a:avLst/>
          </a:prstGeom>
          <a:noFill/>
        </p:spPr>
        <p:txBody>
          <a:bodyPr wrap="square" rtlCol="0">
            <a:noAutofit/>
          </a:bodyPr>
          <a:p>
            <a:endParaRPr lang="zh-CN" altLang="en-US" sz="2400" b="1">
              <a:latin typeface="宋体" panose="02010600030101010101" pitchFamily="2" charset="-122"/>
              <a:ea typeface="宋体" panose="02010600030101010101" pitchFamily="2" charset="-122"/>
              <a:cs typeface="Times New Roman" panose="02020603050405020304" charset="0"/>
            </a:endParaRPr>
          </a:p>
        </p:txBody>
      </p:sp>
      <p:cxnSp>
        <p:nvCxnSpPr>
          <p:cNvPr id="14" name="直接连接符 13"/>
          <p:cNvCxnSpPr/>
          <p:nvPr/>
        </p:nvCxnSpPr>
        <p:spPr>
          <a:xfrm>
            <a:off x="3204210" y="3526155"/>
            <a:ext cx="1633220" cy="10160"/>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cxnSp>
        <p:nvCxnSpPr>
          <p:cNvPr id="10" name="直接连接符 9"/>
          <p:cNvCxnSpPr/>
          <p:nvPr/>
        </p:nvCxnSpPr>
        <p:spPr>
          <a:xfrm>
            <a:off x="7893050" y="3974465"/>
            <a:ext cx="3470275" cy="1270"/>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cxnSp>
        <p:nvCxnSpPr>
          <p:cNvPr id="11" name="直接箭头连接符 10"/>
          <p:cNvCxnSpPr/>
          <p:nvPr/>
        </p:nvCxnSpPr>
        <p:spPr>
          <a:xfrm flipH="1" flipV="1">
            <a:off x="3014345" y="2621280"/>
            <a:ext cx="1198245" cy="594995"/>
          </a:xfrm>
          <a:prstGeom prst="straightConnector1">
            <a:avLst/>
          </a:prstGeom>
          <a:ln>
            <a:headEnd type="arrow"/>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12"/>
          <p:cNvCxnSpPr/>
          <p:nvPr/>
        </p:nvCxnSpPr>
        <p:spPr>
          <a:xfrm flipH="1" flipV="1">
            <a:off x="3118485" y="2621280"/>
            <a:ext cx="6920230" cy="1130935"/>
          </a:xfrm>
          <a:prstGeom prst="straightConnector1">
            <a:avLst/>
          </a:prstGeom>
          <a:ln>
            <a:headEnd type="arrow"/>
            <a:tailEnd type="arrow"/>
          </a:ln>
        </p:spPr>
        <p:style>
          <a:lnRef idx="2">
            <a:schemeClr val="accent1"/>
          </a:lnRef>
          <a:fillRef idx="0">
            <a:srgbClr val="FFFFFF"/>
          </a:fillRef>
          <a:effectRef idx="0">
            <a:srgbClr val="FFFFFF"/>
          </a:effectRef>
          <a:fontRef idx="minor">
            <a:schemeClr val="tx1"/>
          </a:fontRef>
        </p:style>
      </p:cxnSp>
      <p:sp>
        <p:nvSpPr>
          <p:cNvPr id="15" name="文本框 14"/>
          <p:cNvSpPr txBox="1"/>
          <p:nvPr/>
        </p:nvSpPr>
        <p:spPr>
          <a:xfrm>
            <a:off x="5643245" y="119380"/>
            <a:ext cx="6593840" cy="619760"/>
          </a:xfrm>
          <a:prstGeom prst="rect">
            <a:avLst/>
          </a:prstGeom>
          <a:noFill/>
        </p:spPr>
        <p:txBody>
          <a:bodyPr wrap="square" rtlCol="0">
            <a:noAutofit/>
          </a:bodyPr>
          <a:p>
            <a:r>
              <a:rPr lang="en-US" altLang="zh-CN" sz="2400" b="1">
                <a:latin typeface="Times New Roman" panose="02020603050405020304" charset="0"/>
                <a:ea typeface="宋体" panose="02010600030101010101" pitchFamily="2" charset="-122"/>
                <a:cs typeface="Times New Roman" panose="02020603050405020304" charset="0"/>
              </a:rPr>
              <a:t>/</a:t>
            </a:r>
            <a:r>
              <a:rPr lang="en-US" altLang="en-US" sz="2400" b="1">
                <a:latin typeface="Times New Roman" panose="02020603050405020304" charset="0"/>
                <a:ea typeface="宋体" panose="02010600030101010101" pitchFamily="2" charset="-122"/>
                <a:cs typeface="Times New Roman" panose="02020603050405020304" charset="0"/>
              </a:rPr>
              <a:t>ˌɪ</a:t>
            </a:r>
            <a:r>
              <a:rPr lang="en-US" altLang="zh-CN" sz="2400" b="1">
                <a:latin typeface="Times New Roman" panose="02020603050405020304" charset="0"/>
                <a:ea typeface="宋体" panose="02010600030101010101" pitchFamily="2" charset="-122"/>
                <a:cs typeface="Times New Roman" panose="02020603050405020304" charset="0"/>
              </a:rPr>
              <a:t>nt</a:t>
            </a:r>
            <a:r>
              <a:rPr lang="en-US" altLang="en-US" sz="2400" b="1">
                <a:latin typeface="Times New Roman" panose="02020603050405020304" charset="0"/>
                <a:ea typeface="宋体" panose="02010600030101010101" pitchFamily="2" charset="-122"/>
                <a:cs typeface="Times New Roman" panose="02020603050405020304" charset="0"/>
              </a:rPr>
              <a:t>ə</a:t>
            </a:r>
            <a:r>
              <a:rPr lang="en-US" altLang="zh-CN" sz="2400" b="1">
                <a:latin typeface="Times New Roman" panose="02020603050405020304" charset="0"/>
                <a:ea typeface="宋体" panose="02010600030101010101" pitchFamily="2" charset="-122"/>
                <a:cs typeface="Times New Roman" panose="02020603050405020304" charset="0"/>
              </a:rPr>
              <a:t>d</a:t>
            </a:r>
            <a:r>
              <a:rPr lang="en-US" altLang="en-US" sz="2400" b="1">
                <a:latin typeface="Times New Roman" panose="02020603050405020304" charset="0"/>
                <a:ea typeface="宋体" panose="02010600030101010101" pitchFamily="2" charset="-122"/>
                <a:cs typeface="Times New Roman" panose="02020603050405020304" charset="0"/>
              </a:rPr>
              <a:t>ɪ</a:t>
            </a:r>
            <a:r>
              <a:rPr lang="en-US" altLang="zh-CN" sz="2400" b="1">
                <a:latin typeface="Times New Roman" panose="02020603050405020304" charset="0"/>
                <a:ea typeface="宋体" panose="02010600030101010101" pitchFamily="2" charset="-122"/>
                <a:cs typeface="Times New Roman" panose="02020603050405020304" charset="0"/>
              </a:rPr>
              <a:t>s</a:t>
            </a:r>
            <a:r>
              <a:rPr lang="en-US" altLang="en-US" sz="2400" b="1">
                <a:latin typeface="Times New Roman" panose="02020603050405020304" charset="0"/>
                <a:ea typeface="宋体" panose="02010600030101010101" pitchFamily="2" charset="-122"/>
                <a:cs typeface="Times New Roman" panose="02020603050405020304" charset="0"/>
              </a:rPr>
              <a:t>əˈ</a:t>
            </a:r>
            <a:r>
              <a:rPr lang="en-US" altLang="zh-CN" sz="2400" b="1">
                <a:latin typeface="Times New Roman" panose="02020603050405020304" charset="0"/>
                <a:ea typeface="宋体" panose="02010600030101010101" pitchFamily="2" charset="-122"/>
                <a:cs typeface="Times New Roman" panose="02020603050405020304" charset="0"/>
              </a:rPr>
              <a:t>pl</a:t>
            </a:r>
            <a:r>
              <a:rPr lang="en-US" altLang="en-US" sz="2400" b="1">
                <a:latin typeface="Times New Roman" panose="02020603050405020304" charset="0"/>
                <a:ea typeface="宋体" panose="02010600030101010101" pitchFamily="2" charset="-122"/>
                <a:cs typeface="Times New Roman" panose="02020603050405020304" charset="0"/>
              </a:rPr>
              <a:t>ɪ</a:t>
            </a:r>
            <a:r>
              <a:rPr lang="en-US" altLang="zh-CN" sz="2400" b="1">
                <a:latin typeface="Times New Roman" panose="02020603050405020304" charset="0"/>
                <a:ea typeface="宋体" panose="02010600030101010101" pitchFamily="2" charset="-122"/>
                <a:cs typeface="Times New Roman" panose="02020603050405020304" charset="0"/>
              </a:rPr>
              <a:t>n</a:t>
            </a:r>
            <a:r>
              <a:rPr lang="en-US" altLang="en-US" sz="2400" b="1">
                <a:latin typeface="Times New Roman" panose="02020603050405020304" charset="0"/>
                <a:ea typeface="宋体" panose="02010600030101010101" pitchFamily="2" charset="-122"/>
                <a:cs typeface="Times New Roman" panose="02020603050405020304" charset="0"/>
              </a:rPr>
              <a:t>ə</a:t>
            </a:r>
            <a:r>
              <a:rPr lang="en-US" altLang="zh-CN" sz="2400" b="1">
                <a:latin typeface="Times New Roman" panose="02020603050405020304" charset="0"/>
                <a:ea typeface="宋体" panose="02010600030101010101" pitchFamily="2" charset="-122"/>
                <a:cs typeface="Times New Roman" panose="02020603050405020304" charset="0"/>
              </a:rPr>
              <a:t>ri/</a:t>
            </a:r>
            <a:r>
              <a:rPr lang="zh-CN" altLang="en-US" sz="2400" b="1">
                <a:latin typeface="宋体" panose="02010600030101010101" pitchFamily="2" charset="-122"/>
                <a:ea typeface="宋体" panose="02010600030101010101" pitchFamily="2" charset="-122"/>
                <a:cs typeface="Times New Roman" panose="02020603050405020304" charset="0"/>
              </a:rPr>
              <a:t>跨学科的</a:t>
            </a:r>
            <a:r>
              <a:rPr lang="en-US" altLang="zh-CN" sz="2400" b="1">
                <a:latin typeface="宋体" panose="02010600030101010101" pitchFamily="2" charset="-122"/>
                <a:ea typeface="宋体" panose="02010600030101010101" pitchFamily="2" charset="-122"/>
                <a:cs typeface="Times New Roman" panose="02020603050405020304" charset="0"/>
              </a:rPr>
              <a:t> </a:t>
            </a:r>
            <a:r>
              <a:rPr lang="en-US" altLang="zh-CN" sz="2400" b="1">
                <a:latin typeface="Times New Roman" panose="02020603050405020304" charset="0"/>
                <a:ea typeface="宋体" panose="02010600030101010101" pitchFamily="2" charset="-122"/>
                <a:cs typeface="Times New Roman" panose="02020603050405020304" charset="0"/>
              </a:rPr>
              <a:t>adj.</a:t>
            </a:r>
            <a:r>
              <a:rPr lang="en-US" altLang="zh-CN" sz="2400" b="1">
                <a:latin typeface="宋体" panose="02010600030101010101" pitchFamily="2" charset="-122"/>
                <a:ea typeface="宋体" panose="02010600030101010101" pitchFamily="2" charset="-122"/>
                <a:cs typeface="Times New Roman" panose="02020603050405020304" charset="0"/>
              </a:rPr>
              <a:t> </a:t>
            </a:r>
            <a:endParaRPr lang="en-US" altLang="zh-CN" sz="2400" b="1">
              <a:latin typeface="宋体" panose="02010600030101010101" pitchFamily="2" charset="-122"/>
              <a:ea typeface="宋体" panose="02010600030101010101" pitchFamily="2" charset="-122"/>
              <a:cs typeface="Times New Roman" panose="02020603050405020304" charset="0"/>
            </a:endParaRPr>
          </a:p>
        </p:txBody>
      </p:sp>
      <p:cxnSp>
        <p:nvCxnSpPr>
          <p:cNvPr id="16" name="直接连接符 15"/>
          <p:cNvCxnSpPr/>
          <p:nvPr/>
        </p:nvCxnSpPr>
        <p:spPr>
          <a:xfrm>
            <a:off x="10031730" y="4414520"/>
            <a:ext cx="951230" cy="0"/>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cxnSp>
        <p:nvCxnSpPr>
          <p:cNvPr id="17" name="直接连接符 16"/>
          <p:cNvCxnSpPr/>
          <p:nvPr/>
        </p:nvCxnSpPr>
        <p:spPr>
          <a:xfrm flipV="1">
            <a:off x="352425" y="4779010"/>
            <a:ext cx="5995670" cy="4508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cxnSp>
        <p:nvCxnSpPr>
          <p:cNvPr id="18" name="直接箭头连接符 17"/>
          <p:cNvCxnSpPr/>
          <p:nvPr/>
        </p:nvCxnSpPr>
        <p:spPr>
          <a:xfrm flipH="1" flipV="1">
            <a:off x="6802120" y="2539365"/>
            <a:ext cx="3705860" cy="1786255"/>
          </a:xfrm>
          <a:prstGeom prst="straightConnector1">
            <a:avLst/>
          </a:prstGeom>
          <a:ln>
            <a:headEnd type="arrow"/>
            <a:tailEnd type="arrow"/>
          </a:ln>
        </p:spPr>
        <p:style>
          <a:lnRef idx="2">
            <a:schemeClr val="accent1"/>
          </a:lnRef>
          <a:fillRef idx="0">
            <a:srgbClr val="FFFFFF"/>
          </a:fillRef>
          <a:effectRef idx="0">
            <a:srgbClr val="FFFFFF"/>
          </a:effectRef>
          <a:fontRef idx="minor">
            <a:schemeClr val="tx1"/>
          </a:fontRef>
        </p:style>
      </p:cxnSp>
      <p:cxnSp>
        <p:nvCxnSpPr>
          <p:cNvPr id="22" name="直接箭头连接符 21"/>
          <p:cNvCxnSpPr/>
          <p:nvPr/>
        </p:nvCxnSpPr>
        <p:spPr>
          <a:xfrm>
            <a:off x="4837430" y="4879975"/>
            <a:ext cx="2535555" cy="963295"/>
          </a:xfrm>
          <a:prstGeom prst="straightConnector1">
            <a:avLst/>
          </a:prstGeom>
          <a:ln w="31750">
            <a:gradFill>
              <a:gsLst>
                <a:gs pos="0">
                  <a:schemeClr val="accent2">
                    <a:hueOff val="-4200000"/>
                  </a:schemeClr>
                </a:gs>
                <a:gs pos="100000">
                  <a:schemeClr val="accent2"/>
                </a:gs>
              </a:gsLst>
            </a:gradFill>
            <a:tailEnd type="arrow" w="med" len="med"/>
          </a:ln>
        </p:spPr>
        <p:style>
          <a:lnRef idx="0">
            <a:srgbClr val="FFFFFF"/>
          </a:lnRef>
          <a:fillRef idx="0">
            <a:srgbClr val="FFFFFF"/>
          </a:fillRef>
          <a:effectRef idx="0">
            <a:srgbClr val="FFFFFF"/>
          </a:effectRef>
          <a:fontRef idx="minor">
            <a:schemeClr val="tx1"/>
          </a:fontRef>
        </p:style>
      </p:cxnSp>
      <p:sp>
        <p:nvSpPr>
          <p:cNvPr id="23" name="文本框 22"/>
          <p:cNvSpPr txBox="1"/>
          <p:nvPr/>
        </p:nvSpPr>
        <p:spPr>
          <a:xfrm>
            <a:off x="7424420" y="4472940"/>
            <a:ext cx="4767580" cy="917575"/>
          </a:xfrm>
          <a:prstGeom prst="rect">
            <a:avLst/>
          </a:prstGeom>
          <a:noFill/>
        </p:spPr>
        <p:txBody>
          <a:bodyPr wrap="square" rtlCol="0">
            <a:noAutofit/>
          </a:bodyPr>
          <a:p>
            <a:r>
              <a:rPr lang="en-US" altLang="zh-CN" sz="2400" b="1">
                <a:latin typeface="Times New Roman" panose="02020603050405020304" charset="0"/>
                <a:ea typeface="宋体" panose="02010600030101010101" pitchFamily="2" charset="-122"/>
                <a:cs typeface="Times New Roman" panose="02020603050405020304" charset="0"/>
              </a:rPr>
              <a:t>Aristotle:</a:t>
            </a:r>
            <a:endParaRPr lang="en-US" altLang="zh-CN" sz="2400" b="1">
              <a:latin typeface="Times New Roman" panose="02020603050405020304" charset="0"/>
              <a:ea typeface="宋体" panose="02010600030101010101" pitchFamily="2" charset="-122"/>
              <a:cs typeface="Times New Roman" panose="02020603050405020304" charset="0"/>
            </a:endParaRPr>
          </a:p>
          <a:p>
            <a:r>
              <a:rPr lang="en-US" altLang="zh-CN" sz="2400" b="1">
                <a:latin typeface="Times New Roman" panose="02020603050405020304" charset="0"/>
                <a:ea typeface="宋体" panose="02010600030101010101" pitchFamily="2" charset="-122"/>
                <a:cs typeface="Times New Roman" panose="02020603050405020304" charset="0"/>
              </a:rPr>
              <a:t>1) The whole is greater than the sum of its parts.</a:t>
            </a:r>
            <a:endParaRPr lang="en-US" altLang="zh-CN" sz="2400" b="1">
              <a:latin typeface="Times New Roman" panose="02020603050405020304" charset="0"/>
              <a:ea typeface="宋体" panose="02010600030101010101" pitchFamily="2" charset="-122"/>
              <a:cs typeface="Times New Roman" panose="02020603050405020304" charset="0"/>
            </a:endParaRPr>
          </a:p>
          <a:p>
            <a:r>
              <a:rPr lang="en-US" altLang="zh-CN" sz="2400" b="1">
                <a:latin typeface="Times New Roman" panose="02020603050405020304" charset="0"/>
                <a:ea typeface="宋体" panose="02010600030101010101" pitchFamily="2" charset="-122"/>
                <a:cs typeface="Times New Roman" panose="02020603050405020304" charset="0"/>
              </a:rPr>
              <a:t>2) ...is greater/more/bigger than the sum of its parts.</a:t>
            </a:r>
            <a:endParaRPr lang="en-US" altLang="zh-CN" sz="2400" b="1">
              <a:latin typeface="Times New Roman" panose="02020603050405020304" charset="0"/>
              <a:ea typeface="宋体" panose="02010600030101010101" pitchFamily="2" charset="-122"/>
              <a:cs typeface="Times New Roman" panose="02020603050405020304" charset="0"/>
            </a:endParaRPr>
          </a:p>
          <a:p>
            <a:r>
              <a:rPr lang="zh-CN" altLang="en-US" sz="2400" b="1">
                <a:latin typeface="Times New Roman" panose="02020603050405020304" charset="0"/>
                <a:ea typeface="宋体" panose="02010600030101010101" pitchFamily="2" charset="-122"/>
                <a:cs typeface="Times New Roman" panose="02020603050405020304" charset="0"/>
              </a:rPr>
              <a:t>整体大于部分之和</a:t>
            </a:r>
            <a:endParaRPr lang="zh-CN" altLang="en-US" sz="2400" b="1">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500" fill="hold"/>
                                        <p:tgtEl>
                                          <p:spTgt spid="22"/>
                                        </p:tgtEl>
                                        <p:attrNameLst>
                                          <p:attrName>ppt_x</p:attrName>
                                        </p:attrNameLst>
                                      </p:cBhvr>
                                      <p:tavLst>
                                        <p:tav tm="0">
                                          <p:val>
                                            <p:strVal val="#ppt_x"/>
                                          </p:val>
                                        </p:tav>
                                        <p:tav tm="100000">
                                          <p:val>
                                            <p:strVal val="#ppt_x"/>
                                          </p:val>
                                        </p:tav>
                                      </p:tavLst>
                                    </p:anim>
                                    <p:anim calcmode="lin" valueType="num">
                                      <p:cBhvr additive="base">
                                        <p:cTn id="8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3">
                                            <p:txEl>
                                              <p:pRg st="0" end="0"/>
                                            </p:txEl>
                                          </p:spTgt>
                                        </p:tgtEl>
                                        <p:attrNameLst>
                                          <p:attrName>style.visibility</p:attrName>
                                        </p:attrNameLst>
                                      </p:cBhvr>
                                      <p:to>
                                        <p:strVal val="visible"/>
                                      </p:to>
                                    </p:set>
                                    <p:anim calcmode="lin" valueType="num">
                                      <p:cBhvr additive="base">
                                        <p:cTn id="85"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3">
                                            <p:txEl>
                                              <p:pRg st="1" end="1"/>
                                            </p:txEl>
                                          </p:spTgt>
                                        </p:tgtEl>
                                        <p:attrNameLst>
                                          <p:attrName>style.visibility</p:attrName>
                                        </p:attrNameLst>
                                      </p:cBhvr>
                                      <p:to>
                                        <p:strVal val="visible"/>
                                      </p:to>
                                    </p:set>
                                    <p:anim calcmode="lin" valueType="num">
                                      <p:cBhvr additive="base">
                                        <p:cTn id="91"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3">
                                            <p:txEl>
                                              <p:pRg st="2" end="2"/>
                                            </p:txEl>
                                          </p:spTgt>
                                        </p:tgtEl>
                                        <p:attrNameLst>
                                          <p:attrName>style.visibility</p:attrName>
                                        </p:attrNameLst>
                                      </p:cBhvr>
                                      <p:to>
                                        <p:strVal val="visible"/>
                                      </p:to>
                                    </p:set>
                                    <p:anim calcmode="lin" valueType="num">
                                      <p:cBhvr additive="base">
                                        <p:cTn id="97"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3">
                                            <p:txEl>
                                              <p:pRg st="3" end="3"/>
                                            </p:txEl>
                                          </p:spTgt>
                                        </p:tgtEl>
                                        <p:attrNameLst>
                                          <p:attrName>style.visibility</p:attrName>
                                        </p:attrNameLst>
                                      </p:cBhvr>
                                      <p:to>
                                        <p:strVal val="visible"/>
                                      </p:to>
                                    </p:set>
                                    <p:anim calcmode="lin" valueType="num">
                                      <p:cBhvr additive="base">
                                        <p:cTn id="103" dur="5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6" grpId="0"/>
      <p:bldP spid="6" grpId="1"/>
      <p:bldP spid="9" grpId="0"/>
      <p:bldP spid="9" grpId="1"/>
      <p:bldP spid="7" grpId="0" bldLvl="0" animBg="1"/>
      <p:bldP spid="7" grpId="1" animBg="1"/>
      <p:bldP spid="15" grpId="0"/>
      <p:bldP spid="15" grpId="1"/>
      <p:bldP spid="23" grpId="0" build="p"/>
      <p:bldP spid="2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2" name="直接连接符 11"/>
          <p:cNvCxnSpPr/>
          <p:nvPr/>
        </p:nvCxnSpPr>
        <p:spPr>
          <a:xfrm flipV="1">
            <a:off x="0" y="629920"/>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4" name="文本框 3"/>
          <p:cNvSpPr txBox="1"/>
          <p:nvPr/>
        </p:nvSpPr>
        <p:spPr>
          <a:xfrm>
            <a:off x="240030" y="113030"/>
            <a:ext cx="4200525" cy="664210"/>
          </a:xfrm>
          <a:prstGeom prst="rect">
            <a:avLst/>
          </a:prstGeom>
          <a:noFill/>
        </p:spPr>
        <p:txBody>
          <a:bodyPr wrap="square" rtlCol="0">
            <a:noAutofit/>
          </a:bodyPr>
          <a:p>
            <a:r>
              <a:rPr lang="zh-CN" altLang="en-US" sz="2800" b="1">
                <a:solidFill>
                  <a:srgbClr val="FF0000"/>
                </a:solidFill>
                <a:latin typeface="宋体" panose="02010600030101010101" pitchFamily="2" charset="-122"/>
                <a:ea typeface="宋体" panose="02010600030101010101" pitchFamily="2" charset="-122"/>
              </a:rPr>
              <a:t>七选五</a:t>
            </a:r>
            <a:r>
              <a:rPr lang="en-US" altLang="zh-CN" sz="2800" b="1">
                <a:solidFill>
                  <a:srgbClr val="FF0000"/>
                </a:solidFill>
                <a:latin typeface="宋体" panose="02010600030101010101" pitchFamily="2" charset="-122"/>
                <a:ea typeface="宋体" panose="02010600030101010101" pitchFamily="2" charset="-122"/>
              </a:rPr>
              <a:t>--</a:t>
            </a:r>
            <a:r>
              <a:rPr lang="zh-CN" altLang="en-US" sz="2800" b="1">
                <a:solidFill>
                  <a:srgbClr val="FF0000"/>
                </a:solidFill>
                <a:latin typeface="宋体" panose="02010600030101010101" pitchFamily="2" charset="-122"/>
                <a:ea typeface="宋体" panose="02010600030101010101" pitchFamily="2" charset="-122"/>
              </a:rPr>
              <a:t>回读现象探究</a:t>
            </a:r>
            <a:endParaRPr lang="zh-CN" altLang="en-US" sz="2800" b="1">
              <a:solidFill>
                <a:srgbClr val="FF0000"/>
              </a:solidFill>
              <a:latin typeface="宋体" panose="02010600030101010101" pitchFamily="2" charset="-122"/>
              <a:ea typeface="宋体" panose="02010600030101010101" pitchFamily="2" charset="-122"/>
            </a:endParaRPr>
          </a:p>
        </p:txBody>
      </p:sp>
      <p:sp>
        <p:nvSpPr>
          <p:cNvPr id="2" name="文本框 1"/>
          <p:cNvSpPr txBox="1"/>
          <p:nvPr/>
        </p:nvSpPr>
        <p:spPr>
          <a:xfrm>
            <a:off x="315595" y="906780"/>
            <a:ext cx="5851525" cy="452310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During your initial reading of material, do you ever go back and reread sentences or paragraphs? Is it because the material is too difficult to comprehend on the first reading or because you are asleep?  </a:t>
            </a:r>
            <a:r>
              <a:rPr lang="en-US" altLang="zh-CN" sz="2400" u="sng">
                <a:latin typeface="Times New Roman" panose="02020603050405020304" charset="0"/>
                <a:cs typeface="Times New Roman" panose="02020603050405020304" charset="0"/>
              </a:rPr>
              <a:t>  36   </a:t>
            </a:r>
            <a:r>
              <a:rPr lang="en-US" altLang="zh-CN" sz="2400">
                <a:latin typeface="Times New Roman" panose="02020603050405020304" charset="0"/>
                <a:cs typeface="Times New Roman" panose="02020603050405020304" charset="0"/>
              </a:rPr>
              <a:t> You are napping (</a:t>
            </a:r>
            <a:r>
              <a:rPr lang="zh-CN" altLang="en-US" sz="2400">
                <a:latin typeface="宋体" panose="02010600030101010101" pitchFamily="2" charset="-122"/>
                <a:ea typeface="宋体" panose="02010600030101010101" pitchFamily="2" charset="-122"/>
                <a:cs typeface="Times New Roman" panose="02020603050405020304" charset="0"/>
              </a:rPr>
              <a:t>打盹</a:t>
            </a:r>
            <a:r>
              <a:rPr lang="en-US" altLang="zh-CN" sz="2400">
                <a:latin typeface="Times New Roman" panose="02020603050405020304" charset="0"/>
                <a:cs typeface="Times New Roman" panose="02020603050405020304" charset="0"/>
              </a:rPr>
              <a:t>) or daydreaming. Halfway down the page you realize that you have no idea what you have read. ____37____ Thus, you go back and reread, not because you did not understand, but because you were not paying attention. This type of rereading is called regression.</a:t>
            </a:r>
            <a:endParaRPr lang="en-US" altLang="zh-CN" sz="2400">
              <a:latin typeface="Times New Roman" panose="02020603050405020304" charset="0"/>
              <a:cs typeface="Times New Roman" panose="02020603050405020304" charset="0"/>
            </a:endParaRPr>
          </a:p>
        </p:txBody>
      </p:sp>
      <p:sp>
        <p:nvSpPr>
          <p:cNvPr id="7" name="文本框 6"/>
          <p:cNvSpPr txBox="1"/>
          <p:nvPr/>
        </p:nvSpPr>
        <p:spPr>
          <a:xfrm>
            <a:off x="6559550" y="719455"/>
            <a:ext cx="5686425" cy="5307330"/>
          </a:xfrm>
          <a:prstGeom prst="rect">
            <a:avLst/>
          </a:prstGeom>
          <a:noFill/>
        </p:spPr>
        <p:txBody>
          <a:bodyPr wrap="square" rtlCol="0">
            <a:noAutofit/>
          </a:bodyPr>
          <a:p>
            <a:r>
              <a:rPr lang="en-US" altLang="zh-CN" sz="2800">
                <a:latin typeface="Times New Roman" panose="02020603050405020304" charset="0"/>
                <a:cs typeface="Times New Roman" panose="02020603050405020304" charset="0"/>
              </a:rPr>
              <a:t>A. Both are to blame.</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B. Probably the latter is true.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C. Don’t just read the words, think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the idea.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D. Spend a few minutes reading the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material aloud.</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E. Your eyes were engaged, but you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mind was not.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F.  Then, start denying yourself the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right in order to break the habit.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G. Rereading because you did not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understand is a reasonable fix-up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strategy.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cxnSp>
        <p:nvCxnSpPr>
          <p:cNvPr id="18" name="直接箭头连接符 17"/>
          <p:cNvCxnSpPr/>
          <p:nvPr/>
        </p:nvCxnSpPr>
        <p:spPr>
          <a:xfrm flipH="1">
            <a:off x="4054475" y="1613535"/>
            <a:ext cx="4661535" cy="1089660"/>
          </a:xfrm>
          <a:prstGeom prst="straightConnector1">
            <a:avLst/>
          </a:prstGeom>
          <a:ln>
            <a:headEnd type="arrow"/>
            <a:tailEnd type="arrow"/>
          </a:ln>
        </p:spPr>
        <p:style>
          <a:lnRef idx="2">
            <a:schemeClr val="accent1"/>
          </a:lnRef>
          <a:fillRef idx="0">
            <a:srgbClr val="FFFFFF"/>
          </a:fillRef>
          <a:effectRef idx="0">
            <a:srgbClr val="FFFFFF"/>
          </a:effectRef>
          <a:fontRef idx="minor">
            <a:schemeClr val="tx1"/>
          </a:fontRef>
        </p:style>
      </p:cxnSp>
      <p:sp>
        <p:nvSpPr>
          <p:cNvPr id="3" name="矩形 2"/>
          <p:cNvSpPr/>
          <p:nvPr/>
        </p:nvSpPr>
        <p:spPr>
          <a:xfrm>
            <a:off x="8467090" y="1303655"/>
            <a:ext cx="1268095"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nvSpPr>
        <p:spPr>
          <a:xfrm>
            <a:off x="2359660" y="2440940"/>
            <a:ext cx="908050"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360680" y="2857500"/>
            <a:ext cx="1124585" cy="4165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圆角矩形 8"/>
          <p:cNvSpPr/>
          <p:nvPr/>
        </p:nvSpPr>
        <p:spPr>
          <a:xfrm rot="20880000">
            <a:off x="4150995" y="1691005"/>
            <a:ext cx="1957070" cy="77216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latin typeface="宋体" panose="02010600030101010101" pitchFamily="2" charset="-122"/>
                <a:ea typeface="宋体" panose="02010600030101010101" pitchFamily="2" charset="-122"/>
              </a:rPr>
              <a:t>过渡句</a:t>
            </a:r>
            <a:endParaRPr lang="zh-CN" altLang="en-US" sz="2800" b="1">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6" grpId="0" bldLvl="0" animBg="1"/>
      <p:bldP spid="6" grpId="1" animBg="1"/>
      <p:bldP spid="9" grpId="0" bldLvl="0" animBg="1"/>
      <p:bldP spid="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2" name="直接连接符 11"/>
          <p:cNvCxnSpPr/>
          <p:nvPr/>
        </p:nvCxnSpPr>
        <p:spPr>
          <a:xfrm flipV="1">
            <a:off x="0" y="629920"/>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8" name="文本框 7"/>
          <p:cNvSpPr txBox="1"/>
          <p:nvPr/>
        </p:nvSpPr>
        <p:spPr>
          <a:xfrm>
            <a:off x="248285" y="785495"/>
            <a:ext cx="6433820" cy="5307330"/>
          </a:xfrm>
          <a:prstGeom prst="rect">
            <a:avLst/>
          </a:prstGeom>
          <a:noFill/>
        </p:spPr>
        <p:txBody>
          <a:bodyPr wrap="square" rtlCol="0">
            <a:noAutofit/>
          </a:bodyPr>
          <a:p>
            <a:r>
              <a:rPr lang="en-US" altLang="zh-CN" sz="2800">
                <a:latin typeface="Times New Roman" panose="02020603050405020304" charset="0"/>
                <a:cs typeface="Times New Roman" panose="02020603050405020304" charset="0"/>
              </a:rPr>
              <a:t>During your initial reading of material, do you ever go back and reread sentences or paragraphs? Is it because the material is too difficult  to comprehend on the first reaing or because you are asleep? </a:t>
            </a:r>
            <a:r>
              <a:rPr lang="en-US" altLang="zh-CN" sz="2800" u="sng">
                <a:latin typeface="Times New Roman" panose="02020603050405020304" charset="0"/>
                <a:cs typeface="Times New Roman" panose="02020603050405020304" charset="0"/>
              </a:rPr>
              <a:t>      36     </a:t>
            </a:r>
            <a:r>
              <a:rPr lang="en-US" altLang="zh-CN" sz="2800">
                <a:latin typeface="Times New Roman" panose="02020603050405020304" charset="0"/>
                <a:cs typeface="Times New Roman" panose="02020603050405020304" charset="0"/>
              </a:rPr>
              <a:t> You are napping(</a:t>
            </a:r>
            <a:r>
              <a:rPr lang="zh-CN" altLang="en-US" sz="2800">
                <a:latin typeface="宋体" panose="02010600030101010101" pitchFamily="2" charset="-122"/>
                <a:ea typeface="宋体" panose="02010600030101010101" pitchFamily="2" charset="-122"/>
                <a:cs typeface="Times New Roman" panose="02020603050405020304" charset="0"/>
              </a:rPr>
              <a:t>打盹</a:t>
            </a:r>
            <a:r>
              <a:rPr lang="en-US" altLang="zh-CN" sz="2800">
                <a:latin typeface="Times New Roman" panose="02020603050405020304" charset="0"/>
                <a:cs typeface="Times New Roman" panose="02020603050405020304" charset="0"/>
              </a:rPr>
              <a:t>) or daydreaming. Halfway down the page you realize that you have no idea what you have read.  </a:t>
            </a:r>
            <a:r>
              <a:rPr lang="en-US" altLang="zh-CN" sz="2800" u="sng">
                <a:latin typeface="Times New Roman" panose="02020603050405020304" charset="0"/>
                <a:cs typeface="Times New Roman" panose="02020603050405020304" charset="0"/>
                <a:sym typeface="+mn-ea"/>
              </a:rPr>
              <a:t>      37      </a:t>
            </a:r>
            <a:r>
              <a:rPr lang="en-US" altLang="zh-CN" sz="2800">
                <a:latin typeface="Times New Roman" panose="02020603050405020304" charset="0"/>
                <a:cs typeface="Times New Roman" panose="02020603050405020304" charset="0"/>
                <a:sym typeface="+mn-ea"/>
              </a:rPr>
              <a:t> Thus, you go back  and reread, not because you did not understand, but because you were not paying attention. This type of rereading is called regression.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6682740" y="719455"/>
            <a:ext cx="5563235" cy="5307330"/>
          </a:xfrm>
          <a:prstGeom prst="rect">
            <a:avLst/>
          </a:prstGeom>
          <a:noFill/>
        </p:spPr>
        <p:txBody>
          <a:bodyPr wrap="square" rtlCol="0">
            <a:noAutofit/>
          </a:bodyPr>
          <a:p>
            <a:r>
              <a:rPr lang="en-US" altLang="zh-CN" sz="2800">
                <a:latin typeface="Times New Roman" panose="02020603050405020304" charset="0"/>
                <a:cs typeface="Times New Roman" panose="02020603050405020304" charset="0"/>
              </a:rPr>
              <a:t>A. Both are to blame.</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B. Probably the latter is true.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C. Don’t just read the words, think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the idea.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D. Spend a few minutes reading the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material aloud.</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E. Your eyes were engaged, but you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mind was not.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F.  Then, start denying yourself the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right in order to break the habit.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G. Rereading because you did not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understand is a reasonable fix-up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strategy.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pic>
        <p:nvPicPr>
          <p:cNvPr id="10" name="图片 9"/>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01509">
            <a:off x="7064375" y="892175"/>
            <a:ext cx="4355465" cy="545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p:cNvSpPr txBox="1"/>
          <p:nvPr/>
        </p:nvSpPr>
        <p:spPr>
          <a:xfrm rot="1074946">
            <a:off x="7258050" y="1815465"/>
            <a:ext cx="3576320" cy="3819525"/>
          </a:xfrm>
          <a:prstGeom prst="rect">
            <a:avLst/>
          </a:prstGeom>
          <a:noFill/>
        </p:spPr>
        <p:txBody>
          <a:bodyPr wrap="square" rtlCol="0">
            <a:noAutofit/>
          </a:bodyPr>
          <a:lstStyle/>
          <a:p>
            <a:r>
              <a:rPr lang="zh-CN" altLang="en-US" sz="2800" b="1" dirty="0">
                <a:solidFill>
                  <a:srgbClr val="002060"/>
                </a:solidFill>
                <a:latin typeface="宋体" panose="02010600030101010101" pitchFamily="2" charset="-122"/>
                <a:ea typeface="宋体" panose="02010600030101010101" pitchFamily="2" charset="-122"/>
                <a:cs typeface="宋体" panose="02010600030101010101" pitchFamily="2" charset="-122"/>
              </a:rPr>
              <a:t>【</a:t>
            </a:r>
            <a:r>
              <a:rPr lang="zh-CN" altLang="en-US" sz="2800" b="1" dirty="0">
                <a:solidFill>
                  <a:schemeClr val="accent2">
                    <a:lumMod val="50000"/>
                  </a:schemeClr>
                </a:solidFill>
                <a:latin typeface="宋体" panose="02010600030101010101" pitchFamily="2" charset="-122"/>
                <a:ea typeface="宋体" panose="02010600030101010101" pitchFamily="2" charset="-122"/>
                <a:cs typeface="宋体" panose="02010600030101010101" pitchFamily="2" charset="-122"/>
              </a:rPr>
              <a:t>分析</a:t>
            </a:r>
            <a:r>
              <a:rPr lang="zh-CN" altLang="en-US" sz="2800" b="1" dirty="0">
                <a:solidFill>
                  <a:srgbClr val="002060"/>
                </a:solidFill>
                <a:latin typeface="宋体" panose="02010600030101010101" pitchFamily="2" charset="-122"/>
                <a:ea typeface="宋体" panose="02010600030101010101" pitchFamily="2" charset="-122"/>
                <a:cs typeface="宋体" panose="02010600030101010101" pitchFamily="2" charset="-122"/>
              </a:rPr>
              <a:t>】</a:t>
            </a:r>
            <a:r>
              <a:rPr lang="en-US" altLang="zh-CN" sz="2800" b="1" dirty="0">
                <a:solidFill>
                  <a:srgbClr val="002060"/>
                </a:solidFill>
                <a:latin typeface="宋体" panose="02010600030101010101" pitchFamily="2" charset="-122"/>
                <a:ea typeface="宋体" panose="02010600030101010101" pitchFamily="2" charset="-122"/>
                <a:cs typeface="宋体" panose="02010600030101010101" pitchFamily="2" charset="-122"/>
              </a:rPr>
              <a:t> </a:t>
            </a:r>
            <a:r>
              <a:rPr lang="en-US" altLang="zh-CN" sz="2800" b="1" dirty="0">
                <a:solidFill>
                  <a:srgbClr val="002060"/>
                </a:solidFill>
                <a:latin typeface="Times New Roman" panose="02020603050405020304" charset="0"/>
                <a:ea typeface="宋体" panose="02010600030101010101" pitchFamily="2" charset="-122"/>
                <a:cs typeface="Times New Roman" panose="02020603050405020304" charset="0"/>
              </a:rPr>
              <a:t>Thus </a:t>
            </a:r>
            <a:r>
              <a:rPr lang="zh-CN" altLang="en-US" sz="2800" b="1" dirty="0">
                <a:solidFill>
                  <a:srgbClr val="002060"/>
                </a:solidFill>
                <a:latin typeface="Times New Roman" panose="02020603050405020304" charset="0"/>
                <a:ea typeface="宋体" panose="02010600030101010101" pitchFamily="2" charset="-122"/>
                <a:cs typeface="Times New Roman" panose="02020603050405020304" charset="0"/>
              </a:rPr>
              <a:t>说明前后文具有因果关系，根据后文的</a:t>
            </a:r>
            <a:r>
              <a:rPr lang="en-US" altLang="zh-CN" sz="2800" b="1">
                <a:solidFill>
                  <a:srgbClr val="002060"/>
                </a:solidFill>
                <a:latin typeface="Times New Roman" panose="02020603050405020304" charset="0"/>
                <a:cs typeface="Times New Roman" panose="02020603050405020304" charset="0"/>
                <a:sym typeface="+mn-ea"/>
              </a:rPr>
              <a:t>but because you were not paying attention.</a:t>
            </a:r>
            <a:r>
              <a:rPr lang="zh-CN" altLang="en-US" sz="2800" b="1">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推断出前文内容是</a:t>
            </a:r>
            <a:r>
              <a:rPr lang="en-US" altLang="zh-CN" sz="2800" b="1">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b="1">
                <a:solidFill>
                  <a:srgbClr val="002060"/>
                </a:solidFill>
                <a:latin typeface="Times New Roman" panose="02020603050405020304" charset="0"/>
                <a:ea typeface="宋体" panose="02010600030101010101" pitchFamily="2" charset="-122"/>
                <a:cs typeface="Times New Roman" panose="02020603050405020304" charset="0"/>
                <a:sym typeface="+mn-ea"/>
              </a:rPr>
              <a:t>“Your eyes were engaged, but your mind was not.”</a:t>
            </a:r>
            <a:r>
              <a:rPr lang="en-US" altLang="zh-CN" sz="2800" b="1" dirty="0">
                <a:solidFill>
                  <a:srgbClr val="002060"/>
                </a:solidFill>
                <a:latin typeface="宋体" panose="02010600030101010101" pitchFamily="2" charset="-122"/>
                <a:ea typeface="宋体" panose="02010600030101010101" pitchFamily="2" charset="-122"/>
                <a:cs typeface="宋体" panose="02010600030101010101" pitchFamily="2" charset="-122"/>
              </a:rPr>
              <a:t> </a:t>
            </a:r>
            <a:endParaRPr lang="en-US" altLang="zh-CN" sz="28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p:txBody>
      </p:sp>
      <p:sp>
        <p:nvSpPr>
          <p:cNvPr id="20" name="圆角矩形 19"/>
          <p:cNvSpPr/>
          <p:nvPr/>
        </p:nvSpPr>
        <p:spPr>
          <a:xfrm>
            <a:off x="1273175" y="4288790"/>
            <a:ext cx="862330" cy="38671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文本框 22"/>
          <p:cNvSpPr txBox="1"/>
          <p:nvPr/>
        </p:nvSpPr>
        <p:spPr>
          <a:xfrm>
            <a:off x="7499350" y="57150"/>
            <a:ext cx="2183765" cy="521970"/>
          </a:xfrm>
          <a:prstGeom prst="rect">
            <a:avLst/>
          </a:prstGeom>
          <a:solidFill>
            <a:schemeClr val="accent2">
              <a:lumMod val="40000"/>
              <a:lumOff val="60000"/>
            </a:schemeClr>
          </a:solidFill>
          <a:ln w="15875" cmpd="dbl">
            <a:solidFill>
              <a:schemeClr val="accent1">
                <a:shade val="50000"/>
              </a:schemeClr>
            </a:solidFill>
            <a:prstDash val="dash"/>
          </a:ln>
        </p:spPr>
        <p:txBody>
          <a:bodyPr wrap="square" rtlCol="0">
            <a:spAutoFit/>
          </a:bodyPr>
          <a:lstStyle/>
          <a:p>
            <a:pPr algn="ctr"/>
            <a:r>
              <a:rPr lang="zh-CN" altLang="en-US" sz="2800" b="1" u="sng" dirty="0">
                <a:solidFill>
                  <a:srgbClr val="002060"/>
                </a:solidFill>
                <a:latin typeface="宋体" panose="02010600030101010101" pitchFamily="2" charset="-122"/>
                <a:ea typeface="宋体" panose="02010600030101010101" pitchFamily="2" charset="-122"/>
              </a:rPr>
              <a:t>因果关系</a:t>
            </a:r>
            <a:endParaRPr lang="zh-CN" altLang="en-US" sz="2800" b="1" u="sng" dirty="0">
              <a:solidFill>
                <a:srgbClr val="002060"/>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13" grpId="0"/>
      <p:bldP spid="13"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88595" y="1022985"/>
            <a:ext cx="5483860" cy="5307330"/>
          </a:xfrm>
          <a:prstGeom prst="rect">
            <a:avLst/>
          </a:prstGeom>
          <a:noFill/>
        </p:spPr>
        <p:txBody>
          <a:bodyPr wrap="square" rtlCol="0">
            <a:noAutofit/>
          </a:bodyPr>
          <a:p>
            <a:r>
              <a:rPr lang="en-US" altLang="zh-CN" sz="2800">
                <a:latin typeface="Times New Roman" panose="02020603050405020304" charset="0"/>
                <a:cs typeface="Times New Roman" panose="02020603050405020304" charset="0"/>
                <a:sym typeface="+mn-ea"/>
              </a:rPr>
              <a:t>Regression is crutch (</a:t>
            </a:r>
            <a:r>
              <a:rPr lang="zh-CN" altLang="en-US" sz="2800">
                <a:latin typeface="宋体" panose="02010600030101010101" pitchFamily="2" charset="-122"/>
                <a:ea typeface="宋体" panose="02010600030101010101" pitchFamily="2" charset="-122"/>
                <a:cs typeface="Times New Roman" panose="02020603050405020304" charset="0"/>
                <a:sym typeface="+mn-ea"/>
              </a:rPr>
              <a:t>拐杖</a:t>
            </a:r>
            <a:r>
              <a:rPr lang="en-US" altLang="zh-CN" sz="2800">
                <a:latin typeface="Times New Roman" panose="02020603050405020304" charset="0"/>
                <a:cs typeface="Times New Roman" panose="02020603050405020304" charset="0"/>
                <a:sym typeface="+mn-ea"/>
              </a:rPr>
              <a:t>) that allows you to make up for wasted time. First of all, become aware of when and why you are regressing.  </a:t>
            </a:r>
            <a:r>
              <a:rPr lang="en-US" altLang="zh-CN" sz="2800" u="sng">
                <a:latin typeface="Times New Roman" panose="02020603050405020304" charset="0"/>
                <a:cs typeface="Times New Roman" panose="02020603050405020304" charset="0"/>
                <a:sym typeface="+mn-ea"/>
              </a:rPr>
              <a:t>      39     </a:t>
            </a:r>
            <a:r>
              <a:rPr lang="en-US" altLang="zh-CN" sz="2800">
                <a:latin typeface="Times New Roman" panose="02020603050405020304" charset="0"/>
                <a:cs typeface="Times New Roman" panose="02020603050405020304" charset="0"/>
                <a:sym typeface="+mn-ea"/>
              </a:rPr>
              <a:t> Say, “OK. I missed that paragraph because I was thinking of something else, but I’m going to keep on going and start paying close attention.”</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6333490" y="986155"/>
            <a:ext cx="5987415" cy="5307330"/>
          </a:xfrm>
          <a:prstGeom prst="rect">
            <a:avLst/>
          </a:prstGeom>
          <a:noFill/>
        </p:spPr>
        <p:txBody>
          <a:bodyPr wrap="square" rtlCol="0">
            <a:noAutofit/>
          </a:bodyPr>
          <a:p>
            <a:r>
              <a:rPr lang="en-US" altLang="zh-CN" sz="2800">
                <a:latin typeface="Times New Roman" panose="02020603050405020304" charset="0"/>
                <a:cs typeface="Times New Roman" panose="02020603050405020304" charset="0"/>
              </a:rPr>
              <a:t>A. Both are to blame.</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B. Probably the latter is true.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C. Don’t just read the words, think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the idea.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D. Spend a few minutes reading the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material aloud.</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E. Your eyes were engaged, but you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mind was not.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F.  Then, start denying yourself the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right in order to break the habit.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G. Rereading because you did not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understand is a reasonable fix-up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strategy.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20" name="圆角矩形 19"/>
          <p:cNvSpPr/>
          <p:nvPr/>
        </p:nvSpPr>
        <p:spPr>
          <a:xfrm>
            <a:off x="1094740" y="1951355"/>
            <a:ext cx="1539240" cy="38671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6765925" y="4483735"/>
            <a:ext cx="1041400" cy="38671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6" name="直接箭头连接符 5"/>
          <p:cNvCxnSpPr/>
          <p:nvPr/>
        </p:nvCxnSpPr>
        <p:spPr>
          <a:xfrm>
            <a:off x="2308860" y="2338070"/>
            <a:ext cx="4361180" cy="2209800"/>
          </a:xfrm>
          <a:prstGeom prst="straightConnector1">
            <a:avLst/>
          </a:prstGeom>
          <a:ln>
            <a:headEnd type="arrow"/>
            <a:tailEnd type="arrow"/>
          </a:ln>
        </p:spPr>
        <p:style>
          <a:lnRef idx="2">
            <a:schemeClr val="accent1"/>
          </a:lnRef>
          <a:fillRef idx="0">
            <a:srgbClr val="FFFFFF"/>
          </a:fillRef>
          <a:effectRef idx="0">
            <a:srgbClr val="FFFFFF"/>
          </a:effectRef>
          <a:fontRef idx="minor">
            <a:schemeClr val="tx1"/>
          </a:fontRef>
        </p:style>
      </p:cxnSp>
      <p:sp>
        <p:nvSpPr>
          <p:cNvPr id="9" name="圆角矩形 8"/>
          <p:cNvSpPr/>
          <p:nvPr/>
        </p:nvSpPr>
        <p:spPr>
          <a:xfrm rot="1680000">
            <a:off x="3797300" y="2585720"/>
            <a:ext cx="1957070" cy="105664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latin typeface="宋体" panose="02010600030101010101" pitchFamily="2" charset="-122"/>
                <a:ea typeface="宋体" panose="02010600030101010101" pitchFamily="2" charset="-122"/>
              </a:rPr>
              <a:t>表示过程</a:t>
            </a:r>
            <a:endParaRPr lang="zh-CN" altLang="en-US" sz="2800" b="1">
              <a:latin typeface="宋体" panose="02010600030101010101" pitchFamily="2" charset="-122"/>
              <a:ea typeface="宋体" panose="02010600030101010101" pitchFamily="2" charset="-122"/>
            </a:endParaRPr>
          </a:p>
        </p:txBody>
      </p:sp>
      <p:cxnSp>
        <p:nvCxnSpPr>
          <p:cNvPr id="12" name="直接连接符 11"/>
          <p:cNvCxnSpPr/>
          <p:nvPr/>
        </p:nvCxnSpPr>
        <p:spPr>
          <a:xfrm flipV="1">
            <a:off x="80010" y="812165"/>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23" name="文本框 22"/>
          <p:cNvSpPr txBox="1"/>
          <p:nvPr/>
        </p:nvSpPr>
        <p:spPr>
          <a:xfrm>
            <a:off x="188595" y="243205"/>
            <a:ext cx="2183765" cy="521970"/>
          </a:xfrm>
          <a:prstGeom prst="rect">
            <a:avLst/>
          </a:prstGeom>
          <a:solidFill>
            <a:schemeClr val="accent2">
              <a:lumMod val="40000"/>
              <a:lumOff val="60000"/>
            </a:schemeClr>
          </a:solidFill>
          <a:ln w="15875" cmpd="dbl">
            <a:solidFill>
              <a:schemeClr val="accent1">
                <a:shade val="50000"/>
              </a:schemeClr>
            </a:solidFill>
            <a:prstDash val="dash"/>
          </a:ln>
        </p:spPr>
        <p:txBody>
          <a:bodyPr wrap="square" rtlCol="0">
            <a:spAutoFit/>
          </a:bodyPr>
          <a:lstStyle/>
          <a:p>
            <a:pPr algn="ctr"/>
            <a:r>
              <a:rPr lang="zh-CN" altLang="en-US" sz="2800" b="1" dirty="0">
                <a:solidFill>
                  <a:srgbClr val="002060"/>
                </a:solidFill>
                <a:latin typeface="宋体" panose="02010600030101010101" pitchFamily="2" charset="-122"/>
                <a:ea typeface="宋体" panose="02010600030101010101" pitchFamily="2" charset="-122"/>
              </a:rPr>
              <a:t>先后关系</a:t>
            </a:r>
            <a:endParaRPr lang="zh-CN" altLang="en-US" sz="2800" b="1" dirty="0">
              <a:solidFill>
                <a:srgbClr val="002060"/>
              </a:solidFill>
              <a:latin typeface="宋体" panose="02010600030101010101" pitchFamily="2" charset="-122"/>
              <a:ea typeface="宋体" panose="02010600030101010101" pitchFamily="2" charset="-122"/>
            </a:endParaRPr>
          </a:p>
        </p:txBody>
      </p:sp>
      <p:sp>
        <p:nvSpPr>
          <p:cNvPr id="10" name="文本框 9"/>
          <p:cNvSpPr txBox="1"/>
          <p:nvPr/>
        </p:nvSpPr>
        <p:spPr>
          <a:xfrm>
            <a:off x="337185" y="5031740"/>
            <a:ext cx="5186680" cy="856615"/>
          </a:xfrm>
          <a:prstGeom prst="rect">
            <a:avLst/>
          </a:prstGeom>
          <a:noFill/>
        </p:spPr>
        <p:txBody>
          <a:bodyPr wrap="square" rtlCol="0">
            <a:noAutofit/>
          </a:bodyPr>
          <a:p>
            <a:r>
              <a:rPr lang="en-US" altLang="zh-CN" sz="2800">
                <a:latin typeface="Times New Roman" panose="02020603050405020304" charset="0"/>
                <a:cs typeface="Times New Roman" panose="02020603050405020304" charset="0"/>
                <a:sym typeface="+mn-ea"/>
              </a:rPr>
              <a:t>v. to refuse to allow sb to have sth that they want or ask for </a:t>
            </a:r>
            <a:endParaRPr lang="en-US" altLang="zh-CN" sz="2800">
              <a:latin typeface="Times New Roman" panose="02020603050405020304" charset="0"/>
              <a:cs typeface="Times New Roman" panose="02020603050405020304" charset="0"/>
              <a:sym typeface="+mn-ea"/>
            </a:endParaRPr>
          </a:p>
          <a:p>
            <a:r>
              <a:rPr lang="zh-CN" altLang="en-US" sz="2800">
                <a:latin typeface="宋体" panose="02010600030101010101" pitchFamily="2" charset="-122"/>
                <a:ea typeface="宋体" panose="02010600030101010101" pitchFamily="2" charset="-122"/>
                <a:cs typeface="Times New Roman" panose="02020603050405020304" charset="0"/>
                <a:sym typeface="+mn-ea"/>
              </a:rPr>
              <a:t>拒绝给予</a:t>
            </a:r>
            <a:endParaRPr lang="zh-CN" altLang="en-US" sz="2800">
              <a:latin typeface="宋体" panose="02010600030101010101" pitchFamily="2" charset="-122"/>
              <a:ea typeface="宋体" panose="02010600030101010101" pitchFamily="2" charset="-122"/>
              <a:cs typeface="Times New Roman" panose="02020603050405020304" charset="0"/>
            </a:endParaRPr>
          </a:p>
          <a:p>
            <a:endParaRPr lang="zh-CN" altLang="en-US" sz="2800">
              <a:latin typeface="宋体" panose="02010600030101010101" pitchFamily="2" charset="-122"/>
              <a:ea typeface="宋体" panose="02010600030101010101" pitchFamily="2" charset="-122"/>
            </a:endParaRPr>
          </a:p>
        </p:txBody>
      </p:sp>
      <p:sp>
        <p:nvSpPr>
          <p:cNvPr id="11" name="圆角矩形标注 10"/>
          <p:cNvSpPr/>
          <p:nvPr/>
        </p:nvSpPr>
        <p:spPr>
          <a:xfrm>
            <a:off x="8456295" y="4547870"/>
            <a:ext cx="1093470" cy="409575"/>
          </a:xfrm>
          <a:prstGeom prst="wedgeRoundRectCallout">
            <a:avLst>
              <a:gd name="adj1" fmla="val -346109"/>
              <a:gd name="adj2" fmla="val 191395"/>
              <a:gd name="adj3" fmla="val 16667"/>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5" grpId="0" bldLvl="0" animBg="1"/>
      <p:bldP spid="5" grpId="1" animBg="1"/>
      <p:bldP spid="9" grpId="0" bldLvl="0" animBg="1"/>
      <p:bldP spid="9" grpId="1" animBg="1"/>
      <p:bldP spid="11" grpId="0" bldLvl="0" animBg="1"/>
      <p:bldP spid="11" grpId="1" animBg="1"/>
      <p:bldP spid="10" grpId="0"/>
      <p:bldP spid="10"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6333490" y="775335"/>
            <a:ext cx="5987415" cy="5307330"/>
          </a:xfrm>
          <a:prstGeom prst="rect">
            <a:avLst/>
          </a:prstGeom>
          <a:noFill/>
        </p:spPr>
        <p:txBody>
          <a:bodyPr wrap="square" rtlCol="0">
            <a:noAutofit/>
          </a:bodyPr>
          <a:p>
            <a:r>
              <a:rPr lang="en-US" altLang="zh-CN" sz="2800">
                <a:latin typeface="Times New Roman" panose="02020603050405020304" charset="0"/>
                <a:cs typeface="Times New Roman" panose="02020603050405020304" charset="0"/>
              </a:rPr>
              <a:t>A. Both are to blame.</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B. Probably the latter is true.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C. Don’t just read the words, think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the idea.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D. Spend a few minutes reading the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material aloud.</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E. Your eyes were engaged, but you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mind was not.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F.  Then, start denying yourself the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right in order to break the habit.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G. Rereading because you did not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understand is a reasonable fix-up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strategy.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240665" y="1104900"/>
            <a:ext cx="5483860" cy="5307330"/>
          </a:xfrm>
          <a:prstGeom prst="rect">
            <a:avLst/>
          </a:prstGeom>
          <a:noFill/>
        </p:spPr>
        <p:txBody>
          <a:bodyPr wrap="square" rtlCol="0">
            <a:noAutofit/>
          </a:bodyPr>
          <a:p>
            <a:r>
              <a:rPr lang="en-US" altLang="zh-CN" sz="2800" u="sng">
                <a:latin typeface="Times New Roman" panose="02020603050405020304" charset="0"/>
                <a:cs typeface="Times New Roman" panose="02020603050405020304" charset="0"/>
                <a:sym typeface="+mn-ea"/>
              </a:rPr>
              <a:t>      40    </a:t>
            </a:r>
            <a:r>
              <a:rPr lang="en-US" altLang="zh-CN" sz="2800">
                <a:latin typeface="Times New Roman" panose="02020603050405020304" charset="0"/>
                <a:cs typeface="Times New Roman" panose="02020603050405020304" charset="0"/>
                <a:sym typeface="+mn-ea"/>
              </a:rPr>
              <a:t> Good readers who monitor their own comprehension use it in the reading process. However, regressing because your mind was asleep is a waste of time.  </a:t>
            </a:r>
            <a:r>
              <a:rPr lang="en-US" altLang="zh-CN" sz="2800" u="sng">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endParaRPr>
          </a:p>
        </p:txBody>
      </p:sp>
      <p:cxnSp>
        <p:nvCxnSpPr>
          <p:cNvPr id="12" name="直接连接符 11"/>
          <p:cNvCxnSpPr/>
          <p:nvPr/>
        </p:nvCxnSpPr>
        <p:spPr>
          <a:xfrm flipV="1">
            <a:off x="80010" y="812165"/>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23" name="文本框 22"/>
          <p:cNvSpPr txBox="1"/>
          <p:nvPr/>
        </p:nvSpPr>
        <p:spPr>
          <a:xfrm>
            <a:off x="188595" y="243205"/>
            <a:ext cx="2183765" cy="521970"/>
          </a:xfrm>
          <a:prstGeom prst="rect">
            <a:avLst/>
          </a:prstGeom>
          <a:solidFill>
            <a:schemeClr val="accent2">
              <a:lumMod val="40000"/>
              <a:lumOff val="60000"/>
            </a:schemeClr>
          </a:solidFill>
          <a:ln w="15875" cmpd="dbl">
            <a:solidFill>
              <a:schemeClr val="accent1">
                <a:shade val="50000"/>
              </a:schemeClr>
            </a:solidFill>
            <a:prstDash val="dash"/>
          </a:ln>
        </p:spPr>
        <p:txBody>
          <a:bodyPr wrap="square" rtlCol="0">
            <a:spAutoFit/>
          </a:bodyPr>
          <a:lstStyle/>
          <a:p>
            <a:pPr algn="ctr"/>
            <a:r>
              <a:rPr lang="zh-CN" altLang="en-US" sz="2800" b="1" dirty="0">
                <a:solidFill>
                  <a:srgbClr val="002060"/>
                </a:solidFill>
                <a:latin typeface="宋体" panose="02010600030101010101" pitchFamily="2" charset="-122"/>
                <a:ea typeface="宋体" panose="02010600030101010101" pitchFamily="2" charset="-122"/>
              </a:rPr>
              <a:t>对比关系</a:t>
            </a:r>
            <a:endParaRPr lang="zh-CN" altLang="en-US" sz="2800" b="1" dirty="0">
              <a:solidFill>
                <a:srgbClr val="002060"/>
              </a:solidFill>
              <a:latin typeface="宋体" panose="02010600030101010101" pitchFamily="2" charset="-122"/>
              <a:ea typeface="宋体" panose="02010600030101010101" pitchFamily="2" charset="-122"/>
            </a:endParaRPr>
          </a:p>
        </p:txBody>
      </p:sp>
      <p:sp>
        <p:nvSpPr>
          <p:cNvPr id="20" name="圆角矩形 19"/>
          <p:cNvSpPr/>
          <p:nvPr/>
        </p:nvSpPr>
        <p:spPr>
          <a:xfrm>
            <a:off x="3103880" y="2032635"/>
            <a:ext cx="1539240" cy="38671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下箭头 3"/>
          <p:cNvSpPr/>
          <p:nvPr/>
        </p:nvSpPr>
        <p:spPr>
          <a:xfrm>
            <a:off x="3522345" y="2524760"/>
            <a:ext cx="342265" cy="1465580"/>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nvSpPr>
        <p:spPr>
          <a:xfrm>
            <a:off x="292100" y="3923030"/>
            <a:ext cx="5803900" cy="2394585"/>
          </a:xfrm>
          <a:prstGeom prst="rect">
            <a:avLst/>
          </a:prstGeom>
          <a:noFill/>
        </p:spPr>
        <p:txBody>
          <a:bodyPr wrap="square" rtlCol="0">
            <a:noAutofit/>
          </a:bodyPr>
          <a:p>
            <a:r>
              <a:rPr lang="zh-CN" altLang="en-US" sz="2800" b="1">
                <a:solidFill>
                  <a:schemeClr val="accent3">
                    <a:lumMod val="50000"/>
                  </a:schemeClr>
                </a:solidFill>
                <a:latin typeface="宋体" panose="02010600030101010101" pitchFamily="2" charset="-122"/>
                <a:ea typeface="宋体" panose="02010600030101010101" pitchFamily="2" charset="-122"/>
                <a:sym typeface="+mn-ea"/>
              </a:rPr>
              <a:t>【分析】</a:t>
            </a:r>
            <a:r>
              <a:rPr lang="zh-CN" altLang="en-US" sz="2800">
                <a:latin typeface="宋体" panose="02010600030101010101" pitchFamily="2" charset="-122"/>
                <a:ea typeface="宋体" panose="02010600030101010101" pitchFamily="2" charset="-122"/>
                <a:cs typeface="宋体" panose="02010600030101010101" pitchFamily="2" charset="-122"/>
              </a:rPr>
              <a:t>语篇标志词</a:t>
            </a:r>
            <a:r>
              <a:rPr lang="en-US" altLang="zh-CN" sz="2800">
                <a:latin typeface="Times New Roman" panose="02020603050405020304" charset="0"/>
                <a:ea typeface="宋体" panose="02010600030101010101" pitchFamily="2" charset="-122"/>
                <a:cs typeface="Times New Roman" panose="02020603050405020304" charset="0"/>
                <a:sym typeface="+mn-ea"/>
              </a:rPr>
              <a:t>However</a:t>
            </a:r>
            <a:r>
              <a:rPr lang="zh-CN" altLang="en-US" sz="2800">
                <a:latin typeface="宋体" panose="02010600030101010101" pitchFamily="2" charset="-122"/>
                <a:ea typeface="宋体" panose="02010600030101010101" pitchFamily="2" charset="-122"/>
                <a:cs typeface="宋体" panose="02010600030101010101" pitchFamily="2" charset="-122"/>
              </a:rPr>
              <a:t>，说明前后意义相反，后文的</a:t>
            </a:r>
            <a:r>
              <a:rPr lang="en-US" altLang="zh-CN" sz="2800">
                <a:latin typeface="Times New Roman" panose="02020603050405020304" charset="0"/>
                <a:cs typeface="Times New Roman" panose="02020603050405020304" charset="0"/>
                <a:sym typeface="+mn-ea"/>
              </a:rPr>
              <a:t>a waste of time </a:t>
            </a:r>
            <a:r>
              <a:rPr lang="zh-CN" altLang="en-US" sz="2800">
                <a:latin typeface="宋体" panose="02010600030101010101" pitchFamily="2" charset="-122"/>
                <a:ea typeface="宋体" panose="02010600030101010101" pitchFamily="2" charset="-122"/>
                <a:cs typeface="Times New Roman" panose="02020603050405020304" charset="0"/>
                <a:sym typeface="+mn-ea"/>
              </a:rPr>
              <a:t>表示消极含义，前文就应该是积极含义的</a:t>
            </a:r>
            <a:r>
              <a:rPr lang="en-US" altLang="zh-CN" sz="2800">
                <a:latin typeface="Times New Roman" panose="02020603050405020304" charset="0"/>
                <a:cs typeface="Times New Roman" panose="02020603050405020304" charset="0"/>
                <a:sym typeface="+mn-ea"/>
              </a:rPr>
              <a:t>reasonable fix-up strategy. </a:t>
            </a:r>
            <a:endParaRPr lang="en-US" altLang="zh-CN" sz="2800">
              <a:latin typeface="Times New Roman" panose="02020603050405020304" charset="0"/>
              <a:cs typeface="Times New Roman" panose="02020603050405020304" charset="0"/>
            </a:endParaRPr>
          </a:p>
          <a:p>
            <a:endParaRPr lang="zh-CN" altLang="en-US" sz="2800">
              <a:latin typeface="宋体" panose="02010600030101010101" pitchFamily="2" charset="-122"/>
              <a:ea typeface="宋体" panose="02010600030101010101" pitchFamily="2" charset="-122"/>
              <a:cs typeface="Times New Roman" panose="02020603050405020304" charset="0"/>
              <a:sym typeface="+mn-ea"/>
            </a:endParaRPr>
          </a:p>
        </p:txBody>
      </p:sp>
      <p:cxnSp>
        <p:nvCxnSpPr>
          <p:cNvPr id="11" name="直接箭头连接符 10"/>
          <p:cNvCxnSpPr/>
          <p:nvPr/>
        </p:nvCxnSpPr>
        <p:spPr>
          <a:xfrm flipH="1" flipV="1">
            <a:off x="1565275" y="1527175"/>
            <a:ext cx="5268595" cy="4041140"/>
          </a:xfrm>
          <a:prstGeom prst="straightConnector1">
            <a:avLst/>
          </a:prstGeom>
          <a:ln w="31750">
            <a:gradFill>
              <a:gsLst>
                <a:gs pos="0">
                  <a:schemeClr val="accent2">
                    <a:hueOff val="-4200000"/>
                  </a:schemeClr>
                </a:gs>
                <a:gs pos="100000">
                  <a:schemeClr val="accent2"/>
                </a:gs>
              </a:gsLst>
            </a:gradFill>
            <a:tailEnd type="arrow" w="med" len="med"/>
          </a:ln>
        </p:spPr>
        <p:style>
          <a:lnRef idx="0">
            <a:srgbClr val="FFFFFF"/>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4" grpId="0" bldLvl="0" animBg="1"/>
      <p:bldP spid="4" grpId="1" animBg="1"/>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40030" y="113030"/>
            <a:ext cx="2800350" cy="938530"/>
          </a:xfrm>
          <a:prstGeom prst="rect">
            <a:avLst/>
          </a:prstGeom>
          <a:noFill/>
        </p:spPr>
        <p:txBody>
          <a:bodyPr wrap="square" rtlCol="0">
            <a:noAutofit/>
          </a:bodyPr>
          <a:p>
            <a:r>
              <a:rPr lang="zh-CN" altLang="en-US" sz="2800" b="1">
                <a:solidFill>
                  <a:srgbClr val="FF0000"/>
                </a:solidFill>
                <a:latin typeface="宋体" panose="02010600030101010101" pitchFamily="2" charset="-122"/>
                <a:ea typeface="宋体" panose="02010600030101010101" pitchFamily="2" charset="-122"/>
              </a:rPr>
              <a:t>听力部分</a:t>
            </a:r>
            <a:endParaRPr lang="zh-CN" altLang="en-US" sz="2800" b="1">
              <a:solidFill>
                <a:srgbClr val="FF0000"/>
              </a:solidFill>
              <a:latin typeface="宋体" panose="02010600030101010101" pitchFamily="2" charset="-122"/>
              <a:ea typeface="宋体" panose="02010600030101010101" pitchFamily="2" charset="-122"/>
            </a:endParaRPr>
          </a:p>
        </p:txBody>
      </p:sp>
      <p:sp>
        <p:nvSpPr>
          <p:cNvPr id="5" name="文本框 4"/>
          <p:cNvSpPr txBox="1"/>
          <p:nvPr/>
        </p:nvSpPr>
        <p:spPr>
          <a:xfrm>
            <a:off x="817245" y="1353820"/>
            <a:ext cx="11718290" cy="1568450"/>
          </a:xfrm>
          <a:prstGeom prst="rect">
            <a:avLst/>
          </a:prstGeom>
          <a:noFill/>
        </p:spPr>
        <p:txBody>
          <a:bodyPr wrap="square" rtlCol="0">
            <a:spAutoFit/>
          </a:bodyPr>
          <a:p>
            <a:pPr indent="0" fontAlgn="auto">
              <a:lnSpc>
                <a:spcPct val="150000"/>
              </a:lnSpc>
            </a:pPr>
            <a:r>
              <a:rPr lang="en-US" altLang="zh-CN" sz="3200">
                <a:solidFill>
                  <a:schemeClr val="accent1"/>
                </a:solidFill>
                <a:latin typeface="Times New Roman" panose="02020603050405020304" charset="0"/>
                <a:cs typeface="Times New Roman" panose="02020603050405020304" charset="0"/>
              </a:rPr>
              <a:t>1-5 CBCBA			6-10 ACACA		</a:t>
            </a:r>
            <a:endParaRPr lang="en-US" altLang="zh-CN" sz="3200">
              <a:solidFill>
                <a:schemeClr val="accent1"/>
              </a:solidFill>
              <a:latin typeface="Times New Roman" panose="02020603050405020304" charset="0"/>
              <a:cs typeface="Times New Roman" panose="02020603050405020304" charset="0"/>
            </a:endParaRPr>
          </a:p>
          <a:p>
            <a:pPr indent="0" fontAlgn="auto">
              <a:lnSpc>
                <a:spcPct val="150000"/>
              </a:lnSpc>
            </a:pPr>
            <a:r>
              <a:rPr lang="en-US" altLang="zh-CN" sz="3200">
                <a:solidFill>
                  <a:schemeClr val="accent1"/>
                </a:solidFill>
                <a:latin typeface="Times New Roman" panose="02020603050405020304" charset="0"/>
                <a:cs typeface="Times New Roman" panose="02020603050405020304" charset="0"/>
              </a:rPr>
              <a:t>11-15 ABABC			16-20 BABCB</a:t>
            </a:r>
            <a:endParaRPr lang="en-US" altLang="zh-CN" sz="3200">
              <a:solidFill>
                <a:schemeClr val="accent1"/>
              </a:solidFill>
              <a:latin typeface="Times New Roman" panose="02020603050405020304" charset="0"/>
              <a:cs typeface="Times New Roman" panose="02020603050405020304" charset="0"/>
            </a:endParaRPr>
          </a:p>
        </p:txBody>
      </p:sp>
      <p:cxnSp>
        <p:nvCxnSpPr>
          <p:cNvPr id="3" name="直接连接符 2"/>
          <p:cNvCxnSpPr/>
          <p:nvPr/>
        </p:nvCxnSpPr>
        <p:spPr>
          <a:xfrm flipV="1">
            <a:off x="0" y="629920"/>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27990" y="1303020"/>
            <a:ext cx="11443335" cy="3021965"/>
          </a:xfrm>
          <a:prstGeom prst="rect">
            <a:avLst/>
          </a:prstGeom>
          <a:noFill/>
        </p:spPr>
        <p:txBody>
          <a:bodyPr wrap="square" rtlCol="0">
            <a:noAutofit/>
          </a:bodyPr>
          <a:p>
            <a:pPr indent="0" fontAlgn="auto">
              <a:lnSpc>
                <a:spcPct val="150000"/>
              </a:lnSpc>
            </a:pPr>
            <a:r>
              <a:rPr lang="en-US" altLang="zh-CN" sz="2800">
                <a:latin typeface="Times New Roman" panose="02020603050405020304" charset="0"/>
                <a:cs typeface="Times New Roman" panose="02020603050405020304" charset="0"/>
              </a:rPr>
              <a:t>41. D    42. A    43. C    44. C    45. B    46. B    47. A    48. B    49. D    50. B    51. D    52. A    53. B    54. C    55. D</a:t>
            </a:r>
            <a:endParaRPr lang="en-US" altLang="zh-CN" sz="2800">
              <a:latin typeface="Times New Roman" panose="02020603050405020304" charset="0"/>
              <a:cs typeface="Times New Roman" panose="02020603050405020304" charset="0"/>
            </a:endParaRPr>
          </a:p>
        </p:txBody>
      </p:sp>
      <p:cxnSp>
        <p:nvCxnSpPr>
          <p:cNvPr id="12" name="直接连接符 11"/>
          <p:cNvCxnSpPr/>
          <p:nvPr/>
        </p:nvCxnSpPr>
        <p:spPr>
          <a:xfrm flipV="1">
            <a:off x="0" y="629920"/>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5" name="文本框 4"/>
          <p:cNvSpPr txBox="1"/>
          <p:nvPr/>
        </p:nvSpPr>
        <p:spPr>
          <a:xfrm>
            <a:off x="240030" y="113030"/>
            <a:ext cx="4711700" cy="665480"/>
          </a:xfrm>
          <a:prstGeom prst="rect">
            <a:avLst/>
          </a:prstGeom>
          <a:noFill/>
        </p:spPr>
        <p:txBody>
          <a:bodyPr wrap="square" rtlCol="0">
            <a:noAutofit/>
          </a:bodyPr>
          <a:p>
            <a:r>
              <a:rPr lang="zh-CN" altLang="en-US" sz="2800" b="1">
                <a:solidFill>
                  <a:srgbClr val="FF0000"/>
                </a:solidFill>
                <a:latin typeface="宋体" panose="02010600030101010101" pitchFamily="2" charset="-122"/>
                <a:ea typeface="宋体" panose="02010600030101010101" pitchFamily="2" charset="-122"/>
              </a:rPr>
              <a:t>完形填空</a:t>
            </a:r>
            <a:r>
              <a:rPr lang="en-US" altLang="zh-CN" sz="2800" b="1">
                <a:solidFill>
                  <a:srgbClr val="FF0000"/>
                </a:solidFill>
                <a:latin typeface="宋体" panose="02010600030101010101" pitchFamily="2" charset="-122"/>
                <a:ea typeface="宋体" panose="02010600030101010101" pitchFamily="2" charset="-122"/>
              </a:rPr>
              <a:t>--</a:t>
            </a:r>
            <a:r>
              <a:rPr lang="zh-CN" altLang="en-US" sz="2800" b="1">
                <a:solidFill>
                  <a:srgbClr val="FF0000"/>
                </a:solidFill>
                <a:latin typeface="宋体" panose="02010600030101010101" pitchFamily="2" charset="-122"/>
                <a:ea typeface="宋体" panose="02010600030101010101" pitchFamily="2" charset="-122"/>
              </a:rPr>
              <a:t>返乡发展农旅</a:t>
            </a:r>
            <a:endParaRPr lang="zh-CN" altLang="en-US" sz="2800" b="1">
              <a:solidFill>
                <a:srgbClr val="FF0000"/>
              </a:solidFill>
              <a:latin typeface="宋体" panose="02010600030101010101" pitchFamily="2" charset="-122"/>
              <a:ea typeface="宋体" panose="02010600030101010101" pitchFamily="2"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373380" y="228600"/>
            <a:ext cx="10742930" cy="1598295"/>
          </a:xfrm>
          <a:prstGeom prst="rect">
            <a:avLst/>
          </a:prstGeom>
          <a:noFill/>
        </p:spPr>
        <p:txBody>
          <a:bodyPr wrap="square" rtlCol="0">
            <a:noAutofit/>
          </a:bodyPr>
          <a:p>
            <a:r>
              <a:rPr lang="en-US" altLang="zh-CN" sz="2800">
                <a:latin typeface="Times New Roman" panose="02020603050405020304" charset="0"/>
                <a:cs typeface="Times New Roman" panose="02020603050405020304" charset="0"/>
              </a:rPr>
              <a:t>42. pursue a career  </a:t>
            </a:r>
            <a:r>
              <a:rPr lang="zh-CN" altLang="en-US" sz="2800">
                <a:latin typeface="宋体" panose="02010600030101010101" pitchFamily="2" charset="-122"/>
                <a:ea typeface="宋体" panose="02010600030101010101" pitchFamily="2" charset="-122"/>
                <a:cs typeface="Times New Roman" panose="02020603050405020304" charset="0"/>
              </a:rPr>
              <a:t>从事某项职业</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pic>
        <p:nvPicPr>
          <p:cNvPr id="4" name="图片 3"/>
          <p:cNvPicPr>
            <a:picLocks noChangeAspect="1"/>
          </p:cNvPicPr>
          <p:nvPr/>
        </p:nvPicPr>
        <p:blipFill>
          <a:blip r:embed="rId1"/>
          <a:stretch>
            <a:fillRect/>
          </a:stretch>
        </p:blipFill>
        <p:spPr>
          <a:xfrm>
            <a:off x="373380" y="1083310"/>
            <a:ext cx="7768590" cy="2800350"/>
          </a:xfrm>
          <a:prstGeom prst="rect">
            <a:avLst/>
          </a:prstGeom>
        </p:spPr>
      </p:pic>
      <p:sp>
        <p:nvSpPr>
          <p:cNvPr id="20" name="圆角矩形 19"/>
          <p:cNvSpPr/>
          <p:nvPr/>
        </p:nvSpPr>
        <p:spPr>
          <a:xfrm>
            <a:off x="2747010" y="1648460"/>
            <a:ext cx="2578735" cy="38671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文本框 22"/>
          <p:cNvSpPr txBox="1"/>
          <p:nvPr/>
        </p:nvSpPr>
        <p:spPr>
          <a:xfrm>
            <a:off x="8141970" y="1567180"/>
            <a:ext cx="4767580" cy="917575"/>
          </a:xfrm>
          <a:prstGeom prst="rect">
            <a:avLst/>
          </a:prstGeom>
          <a:noFill/>
        </p:spPr>
        <p:txBody>
          <a:bodyPr wrap="square" rtlCol="0">
            <a:noAutofit/>
          </a:bodyPr>
          <a:p>
            <a:r>
              <a:rPr lang="en-US" altLang="zh-CN" sz="2400" b="1">
                <a:latin typeface="Times New Roman" panose="02020603050405020304" charset="0"/>
                <a:ea typeface="宋体" panose="02010600030101010101" pitchFamily="2" charset="-122"/>
                <a:cs typeface="Times New Roman" panose="02020603050405020304" charset="0"/>
              </a:rPr>
              <a:t>B4U5 Reading and thinking</a:t>
            </a:r>
            <a:endParaRPr lang="en-US" altLang="zh-CN" sz="2400" b="1">
              <a:latin typeface="Times New Roman" panose="02020603050405020304" charset="0"/>
              <a:ea typeface="宋体" panose="02010600030101010101" pitchFamily="2" charset="-122"/>
              <a:cs typeface="Times New Roman" panose="02020603050405020304" charset="0"/>
            </a:endParaRPr>
          </a:p>
          <a:p>
            <a:r>
              <a:rPr lang="en-US" altLang="zh-CN" sz="2400" b="1">
                <a:latin typeface="Times New Roman" panose="02020603050405020304" charset="0"/>
                <a:ea typeface="宋体" panose="02010600030101010101" pitchFamily="2" charset="-122"/>
                <a:cs typeface="Times New Roman" panose="02020603050405020304" charset="0"/>
              </a:rPr>
              <a:t>Pioneer For All People  P 50 </a:t>
            </a:r>
            <a:endParaRPr lang="en-US" altLang="zh-CN" sz="2400" b="1">
              <a:latin typeface="Times New Roman" panose="02020603050405020304" charset="0"/>
              <a:ea typeface="宋体" panose="02010600030101010101" pitchFamily="2" charset="-122"/>
              <a:cs typeface="Times New Roman" panose="02020603050405020304" charset="0"/>
            </a:endParaRPr>
          </a:p>
        </p:txBody>
      </p:sp>
      <p:sp>
        <p:nvSpPr>
          <p:cNvPr id="6" name="文本框 5"/>
          <p:cNvSpPr txBox="1"/>
          <p:nvPr/>
        </p:nvSpPr>
        <p:spPr>
          <a:xfrm>
            <a:off x="247650" y="3971290"/>
            <a:ext cx="11442065" cy="1598295"/>
          </a:xfrm>
          <a:prstGeom prst="rect">
            <a:avLst/>
          </a:prstGeom>
          <a:noFill/>
        </p:spPr>
        <p:txBody>
          <a:bodyPr wrap="square" rtlCol="0">
            <a:noAutofit/>
          </a:bodyPr>
          <a:p>
            <a:r>
              <a:rPr lang="en-US" altLang="zh-CN" sz="2800">
                <a:latin typeface="Times New Roman" panose="02020603050405020304" charset="0"/>
                <a:cs typeface="Times New Roman" panose="02020603050405020304" charset="0"/>
              </a:rPr>
              <a:t>46.  gain around:  to become more powerful or successful</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宋体" panose="02010600030101010101" pitchFamily="2" charset="-122"/>
                <a:ea typeface="宋体" panose="02010600030101010101" pitchFamily="2" charset="-122"/>
                <a:cs typeface="Times New Roman" panose="02020603050405020304" charset="0"/>
              </a:rPr>
              <a:t>变得更强大（或更有成效、更成功）</a:t>
            </a:r>
            <a:endParaRPr lang="zh-CN" altLang="en-US" sz="2800">
              <a:latin typeface="宋体" panose="02010600030101010101" pitchFamily="2" charset="-122"/>
              <a:ea typeface="宋体" panose="02010600030101010101" pitchFamily="2" charset="-122"/>
              <a:cs typeface="Times New Roman" panose="02020603050405020304" charset="0"/>
            </a:endParaRPr>
          </a:p>
          <a:p>
            <a:r>
              <a:rPr lang="en-US" altLang="zh-CN" sz="2800">
                <a:latin typeface="Times New Roman" panose="02020603050405020304" charset="0"/>
                <a:cs typeface="Times New Roman" panose="02020603050405020304" charset="0"/>
              </a:rPr>
              <a:t>       take root:  (of an idea</a:t>
            </a:r>
            <a:r>
              <a:rPr lang="zh-CN" altLang="en-US" sz="2800">
                <a:latin typeface="宋体" panose="02010600030101010101" pitchFamily="2" charset="-122"/>
                <a:ea typeface="宋体" panose="02010600030101010101" pitchFamily="2" charset="-122"/>
                <a:cs typeface="Times New Roman" panose="02020603050405020304" charset="0"/>
              </a:rPr>
              <a:t>思想</a:t>
            </a:r>
            <a:r>
              <a:rPr lang="en-US" altLang="zh-CN" sz="2800">
                <a:latin typeface="Times New Roman" panose="02020603050405020304" charset="0"/>
                <a:cs typeface="Times New Roman" panose="02020603050405020304" charset="0"/>
              </a:rPr>
              <a:t>) to become accepted widely </a:t>
            </a:r>
            <a:r>
              <a:rPr lang="zh-CN" altLang="en-US" sz="2800">
                <a:latin typeface="宋体" panose="02010600030101010101" pitchFamily="2" charset="-122"/>
                <a:ea typeface="宋体" panose="02010600030101010101" pitchFamily="2" charset="-122"/>
                <a:cs typeface="Times New Roman" panose="02020603050405020304" charset="0"/>
              </a:rPr>
              <a:t>植根；深入人心</a:t>
            </a:r>
            <a:endParaRPr lang="zh-CN" altLang="en-US"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work wonders:  to achieve very good results  </a:t>
            </a:r>
            <a:r>
              <a:rPr lang="zh-CN" altLang="en-US" sz="2800">
                <a:latin typeface="宋体" panose="02010600030101010101" pitchFamily="2" charset="-122"/>
                <a:ea typeface="宋体" panose="02010600030101010101" pitchFamily="2" charset="-122"/>
                <a:cs typeface="Times New Roman" panose="02020603050405020304" charset="0"/>
              </a:rPr>
              <a:t>创造奇迹</a:t>
            </a:r>
            <a:r>
              <a:rPr lang="en-US" altLang="zh-CN" sz="2800">
                <a:latin typeface="宋体" panose="02010600030101010101" pitchFamily="2" charset="-122"/>
                <a:ea typeface="宋体" panose="02010600030101010101" pitchFamily="2" charset="-122"/>
                <a:cs typeface="Times New Roman" panose="02020603050405020304" charset="0"/>
              </a:rPr>
              <a:t>,</a:t>
            </a:r>
            <a:r>
              <a:rPr lang="zh-CN" altLang="en-US" sz="2800">
                <a:latin typeface="宋体" panose="02010600030101010101" pitchFamily="2" charset="-122"/>
                <a:ea typeface="宋体" panose="02010600030101010101" pitchFamily="2" charset="-122"/>
                <a:cs typeface="Times New Roman" panose="02020603050405020304" charset="0"/>
              </a:rPr>
              <a:t>产生良好的效果</a:t>
            </a:r>
            <a:endParaRPr lang="zh-CN" altLang="en-US" sz="2800">
              <a:latin typeface="宋体" panose="02010600030101010101" pitchFamily="2" charset="-122"/>
              <a:ea typeface="宋体" panose="02010600030101010101" pitchFamily="2" charset="-122"/>
              <a:cs typeface="Times New Roman" panose="02020603050405020304" charset="0"/>
            </a:endParaRPr>
          </a:p>
          <a:p>
            <a:r>
              <a:rPr lang="en-US" altLang="zh-CN" sz="2800">
                <a:latin typeface="Times New Roman" panose="02020603050405020304" charset="0"/>
                <a:cs typeface="Times New Roman" panose="02020603050405020304" charset="0"/>
              </a:rPr>
              <a:t>       raise concers</a:t>
            </a:r>
            <a:r>
              <a:rPr lang="zh-CN" altLang="en-US" sz="2800">
                <a:latin typeface="Times New Roman" panose="02020603050405020304" charset="0"/>
                <a:cs typeface="Times New Roman" panose="02020603050405020304" charset="0"/>
              </a:rPr>
              <a:t>：</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引起关注</a:t>
            </a:r>
            <a:r>
              <a:rPr lang="en-US" altLang="zh-CN" sz="2800">
                <a:latin typeface="宋体" panose="02010600030101010101" pitchFamily="2" charset="-122"/>
                <a:ea typeface="宋体" panose="02010600030101010101" pitchFamily="2" charset="-122"/>
                <a:cs typeface="宋体" panose="02010600030101010101" pitchFamily="2" charset="-122"/>
              </a:rPr>
              <a:t>  </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 calcmode="lin" valueType="num">
                                      <p:cBhvr additive="base">
                                        <p:cTn id="19"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xEl>
                                              <p:pRg st="1" end="1"/>
                                            </p:txEl>
                                          </p:spTgt>
                                        </p:tgtEl>
                                        <p:attrNameLst>
                                          <p:attrName>style.visibility</p:attrName>
                                        </p:attrNameLst>
                                      </p:cBhvr>
                                      <p:to>
                                        <p:strVal val="visible"/>
                                      </p:to>
                                    </p:set>
                                    <p:anim calcmode="lin" valueType="num">
                                      <p:cBhvr additive="base">
                                        <p:cTn id="25"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 calcmode="lin" valueType="num">
                                      <p:cBhvr additive="base">
                                        <p:cTn id="3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 calcmode="lin" valueType="num">
                                      <p:cBhvr additive="base">
                                        <p:cTn id="4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 calcmode="lin" valueType="num">
                                      <p:cBhvr additive="base">
                                        <p:cTn id="4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anim calcmode="lin" valueType="num">
                                      <p:cBhvr additive="base">
                                        <p:cTn id="5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23" grpId="0" build="p"/>
      <p:bldP spid="23" grpId="1"/>
      <p:bldP spid="6" grpId="0" build="p"/>
      <p:bldP spid="6"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 name="文本框 22"/>
          <p:cNvSpPr txBox="1"/>
          <p:nvPr/>
        </p:nvSpPr>
        <p:spPr>
          <a:xfrm>
            <a:off x="269875" y="153670"/>
            <a:ext cx="10055860" cy="1471930"/>
          </a:xfrm>
          <a:prstGeom prst="rect">
            <a:avLst/>
          </a:prstGeom>
          <a:noFill/>
        </p:spPr>
        <p:txBody>
          <a:bodyPr wrap="square" rtlCol="0">
            <a:noAutofit/>
          </a:bodyPr>
          <a:p>
            <a:r>
              <a:rPr lang="en-US" altLang="zh-CN" sz="2800">
                <a:latin typeface="Times New Roman" panose="02020603050405020304" charset="0"/>
                <a:ea typeface="宋体" panose="02010600030101010101" pitchFamily="2" charset="-122"/>
                <a:cs typeface="Times New Roman" panose="02020603050405020304" charset="0"/>
              </a:rPr>
              <a:t>50. Admittedly, I had little confidence in the beginning.  </a:t>
            </a:r>
            <a:endParaRPr lang="en-US" altLang="zh-CN" sz="2800">
              <a:latin typeface="Times New Roman" panose="02020603050405020304" charset="0"/>
              <a:ea typeface="宋体" panose="02010600030101010101" pitchFamily="2" charset="-122"/>
              <a:cs typeface="Times New Roman" panose="02020603050405020304" charset="0"/>
            </a:endParaRPr>
          </a:p>
        </p:txBody>
      </p:sp>
      <p:sp>
        <p:nvSpPr>
          <p:cNvPr id="11" name="圆角矩形标注 10"/>
          <p:cNvSpPr/>
          <p:nvPr/>
        </p:nvSpPr>
        <p:spPr>
          <a:xfrm>
            <a:off x="879475" y="226060"/>
            <a:ext cx="1591310" cy="409575"/>
          </a:xfrm>
          <a:prstGeom prst="wedgeRoundRectCallout">
            <a:avLst>
              <a:gd name="adj1" fmla="val 139026"/>
              <a:gd name="adj2" fmla="val 246124"/>
              <a:gd name="adj3" fmla="val 16667"/>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3992245" y="942340"/>
            <a:ext cx="8052435" cy="1198880"/>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used, especially at the beginning of a sentence, when you are accepting that something is true</a:t>
            </a:r>
            <a:endParaRPr lang="en-US" altLang="zh-CN" sz="2400">
              <a:latin typeface="Times New Roman" panose="02020603050405020304" charset="0"/>
              <a:cs typeface="Times New Roman" panose="02020603050405020304" charset="0"/>
            </a:endParaRPr>
          </a:p>
          <a:p>
            <a:r>
              <a:rPr lang="zh-CN" altLang="en-US" sz="2400">
                <a:latin typeface="宋体" panose="02010600030101010101" pitchFamily="2" charset="-122"/>
                <a:ea typeface="宋体" panose="02010600030101010101" pitchFamily="2" charset="-122"/>
                <a:cs typeface="Times New Roman" panose="02020603050405020304" charset="0"/>
              </a:rPr>
              <a:t>（尤用于句首）诚然，无可否认</a:t>
            </a:r>
            <a:endParaRPr lang="zh-CN" altLang="en-US" sz="2400">
              <a:latin typeface="宋体" panose="02010600030101010101" pitchFamily="2" charset="-122"/>
              <a:ea typeface="宋体" panose="02010600030101010101" pitchFamily="2" charset="-122"/>
              <a:cs typeface="Times New Roman" panose="02020603050405020304" charset="0"/>
            </a:endParaRPr>
          </a:p>
        </p:txBody>
      </p:sp>
      <p:sp>
        <p:nvSpPr>
          <p:cNvPr id="5" name="文本框 4"/>
          <p:cNvSpPr txBox="1"/>
          <p:nvPr/>
        </p:nvSpPr>
        <p:spPr>
          <a:xfrm>
            <a:off x="345440" y="2252345"/>
            <a:ext cx="8052435" cy="829945"/>
          </a:xfrm>
          <a:prstGeom prst="rect">
            <a:avLst/>
          </a:prstGeom>
          <a:noFill/>
        </p:spPr>
        <p:txBody>
          <a:bodyPr wrap="square" rtlCol="0">
            <a:spAutoFit/>
          </a:bodyPr>
          <a:p>
            <a:r>
              <a:rPr lang="en-US" altLang="zh-CN" sz="2400">
                <a:latin typeface="Times New Roman" panose="02020603050405020304" charset="0"/>
                <a:ea typeface="宋体" panose="02010600030101010101" pitchFamily="2" charset="-122"/>
                <a:cs typeface="Times New Roman" panose="02020603050405020304" charset="0"/>
              </a:rPr>
              <a:t>supposedly adv. according to what is generally thought or believed but not known for certain</a:t>
            </a:r>
            <a:r>
              <a:rPr lang="zh-CN" altLang="en-US" sz="2400">
                <a:latin typeface="Times New Roman" panose="02020603050405020304" charset="0"/>
                <a:ea typeface="宋体" panose="02010600030101010101" pitchFamily="2" charset="-122"/>
                <a:cs typeface="Times New Roman" panose="02020603050405020304" charset="0"/>
              </a:rPr>
              <a:t>据信；据传；据说</a:t>
            </a:r>
            <a:r>
              <a:rPr lang="en-US" altLang="zh-CN" sz="2400">
                <a:latin typeface="Times New Roman" panose="02020603050405020304" charset="0"/>
                <a:ea typeface="宋体" panose="02010600030101010101" pitchFamily="2" charset="-122"/>
                <a:cs typeface="Times New Roman" panose="02020603050405020304" charset="0"/>
              </a:rPr>
              <a:t> </a:t>
            </a:r>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6" name="文本框 5"/>
          <p:cNvSpPr txBox="1"/>
          <p:nvPr/>
        </p:nvSpPr>
        <p:spPr>
          <a:xfrm>
            <a:off x="375285" y="3324225"/>
            <a:ext cx="11299825" cy="938530"/>
          </a:xfrm>
          <a:prstGeom prst="rect">
            <a:avLst/>
          </a:prstGeom>
          <a:noFill/>
        </p:spPr>
        <p:txBody>
          <a:bodyPr wrap="square" rtlCol="0">
            <a:noAutofit/>
          </a:bodyPr>
          <a:p>
            <a:r>
              <a:rPr lang="en-US" altLang="zh-CN" sz="2800">
                <a:latin typeface="Times New Roman" panose="02020603050405020304" charset="0"/>
                <a:cs typeface="Times New Roman" panose="02020603050405020304" charset="0"/>
              </a:rPr>
              <a:t>51. but the Sunflower Farm rose to fame and has become one of the most sought-after </a:t>
            </a:r>
            <a:r>
              <a:rPr lang="en-US" altLang="zh-CN" sz="2800" u="sng">
                <a:latin typeface="Times New Roman" panose="02020603050405020304" charset="0"/>
                <a:cs typeface="Times New Roman" panose="02020603050405020304" charset="0"/>
              </a:rPr>
              <a:t>   51  </a:t>
            </a:r>
            <a:r>
              <a:rPr lang="en-US" altLang="zh-CN" sz="2800">
                <a:latin typeface="Times New Roman" panose="02020603050405020304" charset="0"/>
                <a:cs typeface="Times New Roman" panose="02020603050405020304" charset="0"/>
              </a:rPr>
              <a:t>  in the province.”</a:t>
            </a:r>
            <a:endParaRPr lang="en-US" altLang="zh-CN" sz="2800">
              <a:latin typeface="Times New Roman" panose="02020603050405020304" charset="0"/>
              <a:cs typeface="Times New Roman" panose="02020603050405020304" charset="0"/>
            </a:endParaRPr>
          </a:p>
        </p:txBody>
      </p:sp>
      <p:sp>
        <p:nvSpPr>
          <p:cNvPr id="7" name="圆角矩形标注 6"/>
          <p:cNvSpPr/>
          <p:nvPr/>
        </p:nvSpPr>
        <p:spPr>
          <a:xfrm>
            <a:off x="4368800" y="3429000"/>
            <a:ext cx="1878965" cy="409575"/>
          </a:xfrm>
          <a:prstGeom prst="wedgeRoundRectCallout">
            <a:avLst>
              <a:gd name="adj1" fmla="val 140942"/>
              <a:gd name="adj2" fmla="val -180232"/>
              <a:gd name="adj3" fmla="val 16667"/>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8204200" y="2324735"/>
            <a:ext cx="2546985" cy="685800"/>
          </a:xfrm>
          <a:prstGeom prst="rect">
            <a:avLst/>
          </a:prstGeom>
          <a:noFill/>
        </p:spPr>
        <p:txBody>
          <a:bodyPr wrap="square" rtlCol="0">
            <a:noAutofit/>
          </a:bodyPr>
          <a:p>
            <a:r>
              <a:rPr lang="zh-CN" altLang="en-US" sz="2400" b="1">
                <a:latin typeface="宋体" panose="02010600030101010101" pitchFamily="2" charset="-122"/>
                <a:ea typeface="宋体" panose="02010600030101010101" pitchFamily="2" charset="-122"/>
              </a:rPr>
              <a:t>成名，名声大振</a:t>
            </a:r>
            <a:endParaRPr lang="zh-CN" altLang="en-US" sz="2400" b="1">
              <a:latin typeface="宋体" panose="02010600030101010101" pitchFamily="2" charset="-122"/>
              <a:ea typeface="宋体" panose="02010600030101010101" pitchFamily="2" charset="-122"/>
            </a:endParaRPr>
          </a:p>
        </p:txBody>
      </p:sp>
      <p:sp>
        <p:nvSpPr>
          <p:cNvPr id="9" name="圆角矩形标注 8"/>
          <p:cNvSpPr/>
          <p:nvPr/>
        </p:nvSpPr>
        <p:spPr>
          <a:xfrm>
            <a:off x="375285" y="3853180"/>
            <a:ext cx="1878965" cy="409575"/>
          </a:xfrm>
          <a:prstGeom prst="wedgeRoundRectCallout">
            <a:avLst>
              <a:gd name="adj1" fmla="val 119820"/>
              <a:gd name="adj2" fmla="val 94651"/>
              <a:gd name="adj3" fmla="val 16667"/>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3814445" y="4262755"/>
            <a:ext cx="8180070" cy="576580"/>
          </a:xfrm>
          <a:prstGeom prst="rect">
            <a:avLst/>
          </a:prstGeom>
          <a:noFill/>
        </p:spPr>
        <p:txBody>
          <a:bodyPr wrap="square" rtlCol="0">
            <a:noAutofit/>
          </a:bodyPr>
          <a:p>
            <a:r>
              <a:rPr lang="en-US" altLang="zh-CN" sz="2400">
                <a:latin typeface="Times New Roman" panose="02020603050405020304" charset="0"/>
                <a:ea typeface="宋体" panose="02010600030101010101" pitchFamily="2" charset="-122"/>
                <a:cs typeface="Times New Roman" panose="02020603050405020304" charset="0"/>
              </a:rPr>
              <a:t>adj. wanted by many people, because it is of very good quality or difficult to get or to find  </a:t>
            </a:r>
            <a:r>
              <a:rPr lang="zh-CN" altLang="en-US" sz="2400">
                <a:latin typeface="宋体" panose="02010600030101010101" pitchFamily="2" charset="-122"/>
                <a:ea typeface="宋体" panose="02010600030101010101" pitchFamily="2" charset="-122"/>
              </a:rPr>
              <a:t>争相获得的；广受欢迎的</a:t>
            </a:r>
            <a:endParaRPr lang="zh-CN" altLang="en-US" sz="2400">
              <a:latin typeface="宋体" panose="02010600030101010101" pitchFamily="2" charset="-122"/>
              <a:ea typeface="宋体" panose="02010600030101010101" pitchFamily="2" charset="-122"/>
            </a:endParaRPr>
          </a:p>
        </p:txBody>
      </p:sp>
      <p:sp>
        <p:nvSpPr>
          <p:cNvPr id="12" name="文本框 11"/>
          <p:cNvSpPr txBox="1"/>
          <p:nvPr/>
        </p:nvSpPr>
        <p:spPr>
          <a:xfrm>
            <a:off x="269875" y="4918710"/>
            <a:ext cx="11608435" cy="1607185"/>
          </a:xfrm>
          <a:prstGeom prst="rect">
            <a:avLst/>
          </a:prstGeom>
          <a:noFill/>
        </p:spPr>
        <p:txBody>
          <a:bodyPr wrap="square" rtlCol="0">
            <a:noAutofit/>
          </a:bodyPr>
          <a:p>
            <a:r>
              <a:rPr lang="en-US" altLang="zh-CN" sz="2800">
                <a:latin typeface="Times New Roman" panose="02020603050405020304" charset="0"/>
                <a:ea typeface="宋体" panose="02010600030101010101" pitchFamily="2" charset="-122"/>
                <a:cs typeface="Times New Roman" panose="02020603050405020304" charset="0"/>
              </a:rPr>
              <a:t>destination n. </a:t>
            </a:r>
            <a:r>
              <a:rPr lang="zh-CN" altLang="en-US" sz="2800">
                <a:latin typeface="Times New Roman" panose="02020603050405020304" charset="0"/>
                <a:ea typeface="宋体" panose="02010600030101010101" pitchFamily="2" charset="-122"/>
                <a:cs typeface="Times New Roman" panose="02020603050405020304" charset="0"/>
              </a:rPr>
              <a:t>目的地</a:t>
            </a:r>
            <a:endParaRPr lang="zh-CN" altLang="en-US" sz="2800">
              <a:latin typeface="Times New Roman" panose="02020603050405020304" charset="0"/>
              <a:ea typeface="宋体" panose="02010600030101010101" pitchFamily="2" charset="-122"/>
              <a:cs typeface="Times New Roman" panose="02020603050405020304" charset="0"/>
            </a:endParaRPr>
          </a:p>
          <a:p>
            <a:r>
              <a:rPr lang="en-US" altLang="zh-CN" sz="2800">
                <a:latin typeface="Times New Roman" panose="02020603050405020304" charset="0"/>
                <a:ea typeface="宋体" panose="02010600030101010101" pitchFamily="2" charset="-122"/>
                <a:cs typeface="Times New Roman" panose="02020603050405020304" charset="0"/>
              </a:rPr>
              <a:t>occupation n.  a job or profession</a:t>
            </a:r>
            <a:r>
              <a:rPr lang="zh-CN" altLang="en-US" sz="2800">
                <a:latin typeface="Times New Roman" panose="02020603050405020304" charset="0"/>
                <a:ea typeface="宋体" panose="02010600030101010101" pitchFamily="2" charset="-122"/>
                <a:cs typeface="Times New Roman" panose="02020603050405020304" charset="0"/>
              </a:rPr>
              <a:t>工作；职业</a:t>
            </a:r>
            <a:endParaRPr lang="zh-CN" altLang="en-US" sz="2800">
              <a:latin typeface="Times New Roman" panose="02020603050405020304" charset="0"/>
              <a:ea typeface="宋体" panose="02010600030101010101" pitchFamily="2" charset="-122"/>
              <a:cs typeface="Times New Roman" panose="02020603050405020304" charset="0"/>
            </a:endParaRPr>
          </a:p>
          <a:p>
            <a:r>
              <a:rPr lang="en-US" altLang="zh-CN" sz="2800">
                <a:latin typeface="Times New Roman" panose="02020603050405020304" charset="0"/>
                <a:ea typeface="宋体" panose="02010600030101010101" pitchFamily="2" charset="-122"/>
                <a:cs typeface="Times New Roman" panose="02020603050405020304" charset="0"/>
              </a:rPr>
              <a:t>solution n.  </a:t>
            </a:r>
            <a:r>
              <a:rPr lang="zh-CN" altLang="en-US" sz="2800">
                <a:latin typeface="Times New Roman" panose="02020603050405020304" charset="0"/>
                <a:ea typeface="宋体" panose="02010600030101010101" pitchFamily="2" charset="-122"/>
                <a:cs typeface="Times New Roman" panose="02020603050405020304" charset="0"/>
              </a:rPr>
              <a:t>解决办法；处理手段</a:t>
            </a:r>
            <a:endParaRPr lang="zh-CN" altLang="en-US" sz="2800">
              <a:latin typeface="Times New Roman" panose="02020603050405020304" charset="0"/>
              <a:ea typeface="宋体" panose="02010600030101010101" pitchFamily="2" charset="-122"/>
              <a:cs typeface="Times New Roman" panose="02020603050405020304" charset="0"/>
            </a:endParaRPr>
          </a:p>
          <a:p>
            <a:r>
              <a:rPr lang="en-US" altLang="zh-CN" sz="2800">
                <a:latin typeface="Times New Roman" panose="02020603050405020304" charset="0"/>
                <a:ea typeface="宋体" panose="02010600030101010101" pitchFamily="2" charset="-122"/>
                <a:cs typeface="Times New Roman" panose="02020603050405020304" charset="0"/>
              </a:rPr>
              <a:t>institution n. </a:t>
            </a:r>
            <a:r>
              <a:rPr lang="zh-CN" altLang="en-US" sz="2800">
                <a:latin typeface="Times New Roman" panose="02020603050405020304" charset="0"/>
                <a:ea typeface="宋体" panose="02010600030101010101" pitchFamily="2" charset="-122"/>
                <a:cs typeface="Times New Roman" panose="02020603050405020304" charset="0"/>
              </a:rPr>
              <a:t>机构</a:t>
            </a:r>
            <a:endParaRPr lang="zh-CN" altLang="en-US" sz="2800">
              <a:latin typeface="Times New Roman" panose="02020603050405020304" charset="0"/>
              <a:ea typeface="宋体" panose="02010600030101010101" pitchFamily="2" charset="-122"/>
              <a:cs typeface="Times New Roman" panose="02020603050405020304" charset="0"/>
            </a:endParaRPr>
          </a:p>
          <a:p>
            <a:r>
              <a:rPr lang="en-US" altLang="zh-CN" sz="2800">
                <a:latin typeface="Times New Roman" panose="02020603050405020304" charset="0"/>
                <a:ea typeface="宋体" panose="02010600030101010101" pitchFamily="2" charset="-122"/>
                <a:cs typeface="Times New Roman" panose="02020603050405020304" charset="0"/>
              </a:rPr>
              <a:t> </a:t>
            </a:r>
            <a:endParaRPr lang="en-US" altLang="zh-CN" sz="280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xEl>
                                              <p:pRg st="0" end="0"/>
                                            </p:txEl>
                                          </p:spTgt>
                                        </p:tgtEl>
                                        <p:attrNameLst>
                                          <p:attrName>style.visibility</p:attrName>
                                        </p:attrNameLst>
                                      </p:cBhvr>
                                      <p:to>
                                        <p:strVal val="visible"/>
                                      </p:to>
                                    </p:set>
                                    <p:anim calcmode="lin" valueType="num">
                                      <p:cBhvr additive="base">
                                        <p:cTn id="6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2">
                                            <p:txEl>
                                              <p:pRg st="1" end="1"/>
                                            </p:txEl>
                                          </p:spTgt>
                                        </p:tgtEl>
                                        <p:attrNameLst>
                                          <p:attrName>style.visibility</p:attrName>
                                        </p:attrNameLst>
                                      </p:cBhvr>
                                      <p:to>
                                        <p:strVal val="visible"/>
                                      </p:to>
                                    </p:set>
                                    <p:anim calcmode="lin" valueType="num">
                                      <p:cBhvr additive="base">
                                        <p:cTn id="6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2">
                                            <p:txEl>
                                              <p:pRg st="2" end="2"/>
                                            </p:txEl>
                                          </p:spTgt>
                                        </p:tgtEl>
                                        <p:attrNameLst>
                                          <p:attrName>style.visibility</p:attrName>
                                        </p:attrNameLst>
                                      </p:cBhvr>
                                      <p:to>
                                        <p:strVal val="visible"/>
                                      </p:to>
                                    </p:set>
                                    <p:anim calcmode="lin" valueType="num">
                                      <p:cBhvr additive="base">
                                        <p:cTn id="7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2">
                                            <p:txEl>
                                              <p:pRg st="3" end="3"/>
                                            </p:txEl>
                                          </p:spTgt>
                                        </p:tgtEl>
                                        <p:attrNameLst>
                                          <p:attrName>style.visibility</p:attrName>
                                        </p:attrNameLst>
                                      </p:cBhvr>
                                      <p:to>
                                        <p:strVal val="visible"/>
                                      </p:to>
                                    </p:set>
                                    <p:anim calcmode="lin" valueType="num">
                                      <p:cBhvr additive="base">
                                        <p:cTn id="7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2">
                                            <p:txEl>
                                              <p:pRg st="4" end="4"/>
                                            </p:txEl>
                                          </p:spTgt>
                                        </p:tgtEl>
                                        <p:attrNameLst>
                                          <p:attrName>style.visibility</p:attrName>
                                        </p:attrNameLst>
                                      </p:cBhvr>
                                      <p:to>
                                        <p:strVal val="visible"/>
                                      </p:to>
                                    </p:set>
                                    <p:anim calcmode="lin" valueType="num">
                                      <p:cBhvr additive="base">
                                        <p:cTn id="85"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3" grpId="1"/>
      <p:bldP spid="11" grpId="0" bldLvl="0" animBg="1"/>
      <p:bldP spid="11" grpId="1" animBg="1"/>
      <p:bldP spid="4" grpId="0"/>
      <p:bldP spid="4" grpId="1"/>
      <p:bldP spid="5" grpId="0"/>
      <p:bldP spid="5" grpId="1"/>
      <p:bldP spid="6" grpId="0"/>
      <p:bldP spid="6" grpId="1"/>
      <p:bldP spid="7" grpId="0" bldLvl="0" animBg="1"/>
      <p:bldP spid="7" grpId="1" animBg="1"/>
      <p:bldP spid="8" grpId="0"/>
      <p:bldP spid="8" grpId="1"/>
      <p:bldP spid="9" grpId="0" bldLvl="0" animBg="1"/>
      <p:bldP spid="9" grpId="1" animBg="1"/>
      <p:bldP spid="10" grpId="0"/>
      <p:bldP spid="10" grpId="1"/>
      <p:bldP spid="12" grpId="0" build="p"/>
      <p:bldP spid="12"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98780" y="278765"/>
            <a:ext cx="11436985" cy="224536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While many visitors have never been to a farm at all,  </a:t>
            </a:r>
            <a:r>
              <a:rPr lang="en-US" altLang="zh-CN" sz="2800" u="sng">
                <a:latin typeface="Times New Roman" panose="02020603050405020304" charset="0"/>
                <a:cs typeface="Times New Roman" panose="02020603050405020304" charset="0"/>
              </a:rPr>
              <a:t>  52  </a:t>
            </a:r>
            <a:r>
              <a:rPr lang="en-US" altLang="zh-CN" sz="2800">
                <a:latin typeface="Times New Roman" panose="02020603050405020304" charset="0"/>
                <a:cs typeface="Times New Roman" panose="02020603050405020304" charset="0"/>
              </a:rPr>
              <a:t>  a sunflower farm, the unique setting allows them to </a:t>
            </a:r>
            <a:r>
              <a:rPr lang="en-US" altLang="zh-CN" sz="2800" u="sng">
                <a:latin typeface="Times New Roman" panose="02020603050405020304" charset="0"/>
                <a:cs typeface="Times New Roman" panose="02020603050405020304" charset="0"/>
              </a:rPr>
              <a:t>   53 </a:t>
            </a:r>
            <a:r>
              <a:rPr lang="en-US" altLang="zh-CN" sz="2800">
                <a:latin typeface="Times New Roman" panose="02020603050405020304" charset="0"/>
                <a:cs typeface="Times New Roman" panose="02020603050405020304" charset="0"/>
              </a:rPr>
              <a:t>   the city for a while, breathe in the fresh air, gain a newfound  </a:t>
            </a:r>
            <a:r>
              <a:rPr lang="en-US" altLang="zh-CN" sz="2800" u="sng">
                <a:latin typeface="Times New Roman" panose="02020603050405020304" charset="0"/>
                <a:cs typeface="Times New Roman" panose="02020603050405020304" charset="0"/>
              </a:rPr>
              <a:t>  54          </a:t>
            </a:r>
            <a:r>
              <a:rPr lang="en-US" altLang="zh-CN" sz="2800">
                <a:latin typeface="Times New Roman" panose="02020603050405020304" charset="0"/>
                <a:cs typeface="Times New Roman" panose="02020603050405020304" charset="0"/>
              </a:rPr>
              <a:t>  for agriculture, and maybe even  </a:t>
            </a:r>
            <a:r>
              <a:rPr lang="en-US" altLang="zh-CN" sz="2800" u="sng">
                <a:latin typeface="Times New Roman" panose="02020603050405020304" charset="0"/>
                <a:cs typeface="Times New Roman" panose="02020603050405020304" charset="0"/>
              </a:rPr>
              <a:t>           55        </a:t>
            </a:r>
            <a:r>
              <a:rPr lang="en-US" altLang="zh-CN" sz="2800">
                <a:latin typeface="Times New Roman" panose="02020603050405020304" charset="0"/>
                <a:cs typeface="Times New Roman" panose="02020603050405020304" charset="0"/>
              </a:rPr>
              <a:t>  with their farming roots and what they may have taken for granted for too long.</a:t>
            </a:r>
            <a:endParaRPr lang="en-US" altLang="zh-CN" sz="2800">
              <a:latin typeface="Times New Roman" panose="02020603050405020304" charset="0"/>
              <a:cs typeface="Times New Roman" panose="02020603050405020304" charset="0"/>
            </a:endParaRPr>
          </a:p>
        </p:txBody>
      </p:sp>
      <p:sp>
        <p:nvSpPr>
          <p:cNvPr id="5" name="文本框 4"/>
          <p:cNvSpPr txBox="1"/>
          <p:nvPr/>
        </p:nvSpPr>
        <p:spPr>
          <a:xfrm>
            <a:off x="135890" y="2656840"/>
            <a:ext cx="11436985" cy="181483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52. </a:t>
            </a:r>
            <a:r>
              <a:rPr lang="en-US" altLang="zh-CN" sz="2800">
                <a:solidFill>
                  <a:srgbClr val="FF0000"/>
                </a:solidFill>
                <a:latin typeface="Times New Roman" panose="02020603050405020304" charset="0"/>
                <a:cs typeface="Times New Roman" panose="02020603050405020304" charset="0"/>
              </a:rPr>
              <a:t>let alone</a:t>
            </a:r>
            <a:r>
              <a:rPr lang="en-US" altLang="zh-CN" sz="2800">
                <a:latin typeface="Times New Roman" panose="02020603050405020304" charset="0"/>
                <a:cs typeface="Times New Roman" panose="02020603050405020304" charset="0"/>
              </a:rPr>
              <a:t>: used after a statement to emphasize that because the first thing is not true or possible, the next thing cannot be true or possible either  </a:t>
            </a:r>
            <a:r>
              <a:rPr lang="zh-CN" altLang="en-US" sz="2800">
                <a:latin typeface="宋体" panose="02010600030101010101" pitchFamily="2" charset="-122"/>
                <a:ea typeface="宋体" panose="02010600030101010101" pitchFamily="2" charset="-122"/>
                <a:cs typeface="Times New Roman" panose="02020603050405020304" charset="0"/>
              </a:rPr>
              <a:t>更不用说</a:t>
            </a:r>
            <a:endParaRPr lang="zh-CN" altLang="en-US" sz="2800">
              <a:latin typeface="宋体" panose="02010600030101010101" pitchFamily="2" charset="-122"/>
              <a:ea typeface="宋体" panose="02010600030101010101" pitchFamily="2" charset="-122"/>
              <a:cs typeface="Times New Roman" panose="02020603050405020304" charset="0"/>
            </a:endParaRPr>
          </a:p>
          <a:p>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20" name="圆角矩形 19"/>
          <p:cNvSpPr/>
          <p:nvPr/>
        </p:nvSpPr>
        <p:spPr>
          <a:xfrm>
            <a:off x="6146165" y="342265"/>
            <a:ext cx="1143000" cy="38671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圆角矩形 5"/>
          <p:cNvSpPr/>
          <p:nvPr/>
        </p:nvSpPr>
        <p:spPr>
          <a:xfrm>
            <a:off x="9051925" y="386080"/>
            <a:ext cx="2578735" cy="386715"/>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圆角矩形 6"/>
          <p:cNvSpPr/>
          <p:nvPr/>
        </p:nvSpPr>
        <p:spPr>
          <a:xfrm>
            <a:off x="4295775" y="1706880"/>
            <a:ext cx="862330" cy="38671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圆角矩形 7"/>
          <p:cNvSpPr/>
          <p:nvPr/>
        </p:nvSpPr>
        <p:spPr>
          <a:xfrm>
            <a:off x="8782050" y="1242060"/>
            <a:ext cx="1792605" cy="38671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圆角矩形 8"/>
          <p:cNvSpPr/>
          <p:nvPr/>
        </p:nvSpPr>
        <p:spPr>
          <a:xfrm>
            <a:off x="4241800" y="1163955"/>
            <a:ext cx="1601470" cy="46482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000" b="1">
                <a:latin typeface="Times New Roman" panose="02020603050405020304" charset="0"/>
                <a:cs typeface="Times New Roman" panose="02020603050405020304" charset="0"/>
              </a:rPr>
              <a:t>appreciation</a:t>
            </a:r>
            <a:endParaRPr lang="en-US" altLang="zh-CN" sz="2000" b="1">
              <a:latin typeface="Times New Roman" panose="02020603050405020304" charset="0"/>
              <a:cs typeface="Times New Roman" panose="02020603050405020304" charset="0"/>
            </a:endParaRPr>
          </a:p>
        </p:txBody>
      </p:sp>
      <p:sp>
        <p:nvSpPr>
          <p:cNvPr id="10" name="圆角矩形 9"/>
          <p:cNvSpPr/>
          <p:nvPr/>
        </p:nvSpPr>
        <p:spPr>
          <a:xfrm>
            <a:off x="398780" y="1628775"/>
            <a:ext cx="1377950" cy="46482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000" b="1">
                <a:latin typeface="Times New Roman" panose="02020603050405020304" charset="0"/>
                <a:cs typeface="Times New Roman" panose="02020603050405020304" charset="0"/>
              </a:rPr>
              <a:t>reconnect</a:t>
            </a:r>
            <a:endParaRPr lang="en-US" altLang="zh-CN" sz="2000" b="1">
              <a:latin typeface="Times New Roman" panose="02020603050405020304" charset="0"/>
              <a:cs typeface="Times New Roman" panose="02020603050405020304" charset="0"/>
            </a:endParaRPr>
          </a:p>
        </p:txBody>
      </p:sp>
      <p:sp>
        <p:nvSpPr>
          <p:cNvPr id="11" name="文本框 10"/>
          <p:cNvSpPr txBox="1"/>
          <p:nvPr/>
        </p:nvSpPr>
        <p:spPr>
          <a:xfrm>
            <a:off x="309245" y="3641090"/>
            <a:ext cx="11263630" cy="1383665"/>
          </a:xfrm>
          <a:prstGeom prst="rect">
            <a:avLst/>
          </a:prstGeom>
          <a:solidFill>
            <a:srgbClr val="002060"/>
          </a:solidFill>
        </p:spPr>
        <p:txBody>
          <a:bodyPr wrap="square" rtlCol="0">
            <a:spAutoFit/>
          </a:bodyPr>
          <a:p>
            <a:r>
              <a:rPr lang="zh-CN" altLang="en-US" sz="2800" b="1">
                <a:solidFill>
                  <a:schemeClr val="accent2">
                    <a:lumMod val="20000"/>
                    <a:lumOff val="80000"/>
                  </a:schemeClr>
                </a:solidFill>
                <a:latin typeface="宋体" panose="02010600030101010101" pitchFamily="2" charset="-122"/>
                <a:ea typeface="宋体" panose="02010600030101010101" pitchFamily="2" charset="-122"/>
              </a:rPr>
              <a:t>注意本段（就一个长句）的展开方式：从外在的感受到内在的欣赏，再到精神回归与价值反思，层层递进。</a:t>
            </a:r>
            <a:r>
              <a:rPr lang="en-US" altLang="zh-CN" sz="2800" b="1">
                <a:solidFill>
                  <a:schemeClr val="accent2">
                    <a:lumMod val="20000"/>
                    <a:lumOff val="80000"/>
                  </a:schemeClr>
                </a:solidFill>
                <a:latin typeface="Times New Roman" panose="02020603050405020304" charset="0"/>
                <a:ea typeface="宋体" panose="02010600030101010101" pitchFamily="2" charset="-122"/>
                <a:cs typeface="Times New Roman" panose="02020603050405020304" charset="0"/>
              </a:rPr>
              <a:t>breathe in... gain a newfound appreciation... </a:t>
            </a:r>
            <a:r>
              <a:rPr lang="en-US" altLang="zh-CN" sz="2800" b="1" u="sng">
                <a:solidFill>
                  <a:schemeClr val="accent2">
                    <a:lumMod val="20000"/>
                    <a:lumOff val="80000"/>
                  </a:schemeClr>
                </a:solidFill>
                <a:latin typeface="Times New Roman" panose="02020603050405020304" charset="0"/>
                <a:ea typeface="宋体" panose="02010600030101010101" pitchFamily="2" charset="-122"/>
                <a:cs typeface="Times New Roman" panose="02020603050405020304" charset="0"/>
              </a:rPr>
              <a:t>maybe even</a:t>
            </a:r>
            <a:r>
              <a:rPr lang="en-US" altLang="zh-CN" sz="2800" b="1">
                <a:solidFill>
                  <a:schemeClr val="accent2">
                    <a:lumMod val="20000"/>
                    <a:lumOff val="80000"/>
                  </a:schemeClr>
                </a:solidFill>
                <a:latin typeface="Times New Roman" panose="02020603050405020304" charset="0"/>
                <a:ea typeface="宋体" panose="02010600030101010101" pitchFamily="2" charset="-122"/>
                <a:cs typeface="Times New Roman" panose="02020603050405020304" charset="0"/>
              </a:rPr>
              <a:t> reconnect with their farming roots.</a:t>
            </a:r>
            <a:endParaRPr lang="en-US" altLang="zh-CN" sz="2800" b="1">
              <a:solidFill>
                <a:schemeClr val="accent2">
                  <a:lumMod val="20000"/>
                  <a:lumOff val="80000"/>
                </a:schemeClr>
              </a:solidFill>
              <a:latin typeface="Times New Roman" panose="02020603050405020304" charset="0"/>
              <a:ea typeface="宋体" panose="02010600030101010101" pitchFamily="2" charset="-122"/>
              <a:cs typeface="Times New Roman" panose="02020603050405020304" charset="0"/>
            </a:endParaRPr>
          </a:p>
        </p:txBody>
      </p:sp>
      <p:sp>
        <p:nvSpPr>
          <p:cNvPr id="12" name="文本框 11"/>
          <p:cNvSpPr txBox="1"/>
          <p:nvPr/>
        </p:nvSpPr>
        <p:spPr>
          <a:xfrm>
            <a:off x="309245" y="5245100"/>
            <a:ext cx="11263630" cy="1383665"/>
          </a:xfrm>
          <a:prstGeom prst="rect">
            <a:avLst/>
          </a:prstGeom>
          <a:noFill/>
        </p:spPr>
        <p:txBody>
          <a:bodyPr wrap="square" rtlCol="0">
            <a:spAutoFit/>
          </a:bodyPr>
          <a:p>
            <a:r>
              <a:rPr lang="zh-CN" altLang="en-US" sz="2800">
                <a:solidFill>
                  <a:srgbClr val="002060"/>
                </a:solidFill>
                <a:latin typeface="宋体" panose="02010600030101010101" pitchFamily="2" charset="-122"/>
                <a:ea typeface="宋体" panose="02010600030101010101" pitchFamily="2" charset="-122"/>
              </a:rPr>
              <a:t>许多游客从未去过农场，更不用说向日葵农场了。这片独特的景致让他们得以暂时远离城市，呼吸新鲜空气，重新认识并欣赏农业，甚至或许能重拾自己的农耕根源，重新珍惜那些早已被他们视作理所当然的事物。</a:t>
            </a:r>
            <a:endParaRPr lang="zh-CN" altLang="en-US" sz="2800">
              <a:solidFill>
                <a:srgbClr val="002060"/>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6" grpId="0" bldLvl="0" animBg="1"/>
      <p:bldP spid="6" grpId="1" animBg="1"/>
      <p:bldP spid="7" grpId="0" bldLvl="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p:bldP spid="12" grpId="0"/>
      <p:bldP spid="12"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54965" y="725805"/>
            <a:ext cx="11228070" cy="1383665"/>
          </a:xfrm>
          <a:prstGeom prst="rect">
            <a:avLst/>
          </a:prstGeom>
          <a:noFill/>
        </p:spPr>
        <p:txBody>
          <a:bodyPr wrap="square" rtlCol="0">
            <a:spAutoFit/>
          </a:bodyPr>
          <a:p>
            <a:pPr indent="0" fontAlgn="auto">
              <a:lnSpc>
                <a:spcPct val="150000"/>
              </a:lnSpc>
            </a:pPr>
            <a:r>
              <a:rPr lang="en-US" altLang="zh-CN" sz="2800">
                <a:solidFill>
                  <a:schemeClr val="accent1"/>
                </a:solidFill>
                <a:latin typeface="Times New Roman" panose="02020603050405020304" charset="0"/>
                <a:cs typeface="Times New Roman" panose="02020603050405020304" charset="0"/>
              </a:rPr>
              <a:t>56. to finish    57. in    58. numbers    59. watching    60. excitement    </a:t>
            </a:r>
            <a:endParaRPr lang="en-US" altLang="zh-CN" sz="2800">
              <a:solidFill>
                <a:schemeClr val="accent1"/>
              </a:solidFill>
              <a:latin typeface="Times New Roman" panose="02020603050405020304" charset="0"/>
              <a:cs typeface="Times New Roman" panose="02020603050405020304" charset="0"/>
            </a:endParaRPr>
          </a:p>
          <a:p>
            <a:pPr indent="0" fontAlgn="auto">
              <a:lnSpc>
                <a:spcPct val="150000"/>
              </a:lnSpc>
            </a:pPr>
            <a:r>
              <a:rPr lang="en-US" altLang="zh-CN" sz="2800">
                <a:solidFill>
                  <a:schemeClr val="accent1"/>
                </a:solidFill>
                <a:latin typeface="Times New Roman" panose="02020603050405020304" charset="0"/>
                <a:cs typeface="Times New Roman" panose="02020603050405020304" charset="0"/>
              </a:rPr>
              <a:t>61. that/which    62. being pushed    63. the    64. and        65. seemingly</a:t>
            </a:r>
            <a:endParaRPr lang="en-US" altLang="zh-CN" sz="2800">
              <a:solidFill>
                <a:schemeClr val="accent1"/>
              </a:solidFill>
              <a:latin typeface="Times New Roman" panose="02020603050405020304" charset="0"/>
              <a:cs typeface="Times New Roman" panose="02020603050405020304" charset="0"/>
            </a:endParaRPr>
          </a:p>
        </p:txBody>
      </p:sp>
      <p:cxnSp>
        <p:nvCxnSpPr>
          <p:cNvPr id="12" name="直接连接符 11"/>
          <p:cNvCxnSpPr/>
          <p:nvPr/>
        </p:nvCxnSpPr>
        <p:spPr>
          <a:xfrm flipV="1">
            <a:off x="0" y="629920"/>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5" name="文本框 4"/>
          <p:cNvSpPr txBox="1"/>
          <p:nvPr/>
        </p:nvSpPr>
        <p:spPr>
          <a:xfrm>
            <a:off x="240030" y="113030"/>
            <a:ext cx="5923915" cy="555625"/>
          </a:xfrm>
          <a:prstGeom prst="rect">
            <a:avLst/>
          </a:prstGeom>
          <a:noFill/>
        </p:spPr>
        <p:txBody>
          <a:bodyPr wrap="square" rtlCol="0">
            <a:noAutofit/>
          </a:bodyPr>
          <a:p>
            <a:r>
              <a:rPr lang="zh-CN" altLang="en-US" sz="2800" b="1">
                <a:solidFill>
                  <a:srgbClr val="FF0000"/>
                </a:solidFill>
                <a:latin typeface="宋体" panose="02010600030101010101" pitchFamily="2" charset="-122"/>
                <a:ea typeface="宋体" panose="02010600030101010101" pitchFamily="2" charset="-122"/>
              </a:rPr>
              <a:t>短文填空</a:t>
            </a:r>
            <a:r>
              <a:rPr lang="en-US" altLang="zh-CN" sz="2800" b="1">
                <a:solidFill>
                  <a:srgbClr val="FF0000"/>
                </a:solidFill>
                <a:latin typeface="宋体" panose="02010600030101010101" pitchFamily="2" charset="-122"/>
                <a:ea typeface="宋体" panose="02010600030101010101" pitchFamily="2" charset="-122"/>
              </a:rPr>
              <a:t>--</a:t>
            </a:r>
            <a:r>
              <a:rPr lang="zh-CN" altLang="en-US" sz="2800" b="1">
                <a:solidFill>
                  <a:srgbClr val="FF0000"/>
                </a:solidFill>
                <a:latin typeface="宋体" panose="02010600030101010101" pitchFamily="2" charset="-122"/>
                <a:ea typeface="宋体" panose="02010600030101010101" pitchFamily="2" charset="-122"/>
              </a:rPr>
              <a:t>童年趣事回忆</a:t>
            </a:r>
            <a:endParaRPr lang="zh-CN" altLang="en-US" sz="2800" b="1">
              <a:solidFill>
                <a:srgbClr val="FF0000"/>
              </a:solidFill>
              <a:latin typeface="宋体" panose="02010600030101010101" pitchFamily="2" charset="-122"/>
              <a:ea typeface="宋体" panose="02010600030101010101" pitchFamily="2" charset="-122"/>
            </a:endParaRPr>
          </a:p>
        </p:txBody>
      </p:sp>
      <p:sp>
        <p:nvSpPr>
          <p:cNvPr id="6" name="文本框 5"/>
          <p:cNvSpPr txBox="1"/>
          <p:nvPr/>
        </p:nvSpPr>
        <p:spPr>
          <a:xfrm>
            <a:off x="354965" y="2166620"/>
            <a:ext cx="11552555" cy="1753235"/>
          </a:xfrm>
          <a:prstGeom prst="rect">
            <a:avLst/>
          </a:prstGeom>
          <a:noFill/>
        </p:spPr>
        <p:txBody>
          <a:bodyPr wrap="square" rtlCol="0">
            <a:spAutoFit/>
          </a:bodyPr>
          <a:p>
            <a:pPr indent="0" fontAlgn="auto">
              <a:lnSpc>
                <a:spcPct val="150000"/>
              </a:lnSpc>
            </a:pPr>
            <a:r>
              <a:rPr lang="en-US" altLang="zh-CN" sz="2400">
                <a:latin typeface="Times New Roman" panose="02020603050405020304" charset="0"/>
                <a:cs typeface="Times New Roman" panose="02020603050405020304" charset="0"/>
              </a:rPr>
              <a:t> She would dance us left and right around the kitchen, our eyes ____59____ (watch) the microwave like it was a space rocket countdown,  </a:t>
            </a:r>
            <a:r>
              <a:rPr lang="en-US" altLang="zh-CN" sz="2400" u="sng">
                <a:latin typeface="Times New Roman" panose="02020603050405020304" charset="0"/>
                <a:cs typeface="Times New Roman" panose="02020603050405020304" charset="0"/>
              </a:rPr>
              <a:t>  60  </a:t>
            </a:r>
            <a:r>
              <a:rPr lang="en-US" altLang="zh-CN" sz="2400">
                <a:latin typeface="Times New Roman" panose="02020603050405020304" charset="0"/>
                <a:cs typeface="Times New Roman" panose="02020603050405020304" charset="0"/>
              </a:rPr>
              <a:t>  (excite) and tension (</a:t>
            </a:r>
            <a:r>
              <a:rPr lang="zh-CN" altLang="en-US" sz="2400">
                <a:latin typeface="宋体" panose="02010600030101010101" pitchFamily="2" charset="-122"/>
                <a:ea typeface="宋体" panose="02010600030101010101" pitchFamily="2" charset="-122"/>
                <a:cs typeface="Times New Roman" panose="02020603050405020304" charset="0"/>
              </a:rPr>
              <a:t>紧张</a:t>
            </a:r>
            <a:r>
              <a:rPr lang="en-US" altLang="zh-CN" sz="2400">
                <a:latin typeface="Times New Roman" panose="02020603050405020304" charset="0"/>
                <a:cs typeface="Times New Roman" panose="02020603050405020304" charset="0"/>
              </a:rPr>
              <a:t>) building to that final moment: BEEP! </a:t>
            </a:r>
            <a:endParaRPr lang="en-US" altLang="zh-CN" sz="2400">
              <a:latin typeface="Times New Roman" panose="02020603050405020304" charset="0"/>
              <a:cs typeface="Times New Roman" panose="02020603050405020304" charset="0"/>
            </a:endParaRPr>
          </a:p>
        </p:txBody>
      </p:sp>
      <p:sp>
        <p:nvSpPr>
          <p:cNvPr id="9" name="圆角矩形 8"/>
          <p:cNvSpPr/>
          <p:nvPr/>
        </p:nvSpPr>
        <p:spPr>
          <a:xfrm>
            <a:off x="8145780" y="2282825"/>
            <a:ext cx="1601470" cy="46482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000" b="1">
                <a:latin typeface="Times New Roman" panose="02020603050405020304" charset="0"/>
                <a:cs typeface="Times New Roman" panose="02020603050405020304" charset="0"/>
              </a:rPr>
              <a:t>watching</a:t>
            </a:r>
            <a:endParaRPr lang="en-US" altLang="zh-CN" sz="2000" b="1">
              <a:latin typeface="Times New Roman" panose="02020603050405020304" charset="0"/>
              <a:cs typeface="Times New Roman" panose="02020603050405020304" charset="0"/>
            </a:endParaRPr>
          </a:p>
        </p:txBody>
      </p:sp>
      <p:sp>
        <p:nvSpPr>
          <p:cNvPr id="7" name="圆角矩形 6"/>
          <p:cNvSpPr/>
          <p:nvPr/>
        </p:nvSpPr>
        <p:spPr>
          <a:xfrm>
            <a:off x="6432550" y="2811145"/>
            <a:ext cx="1601470" cy="46482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000" b="1">
                <a:latin typeface="Times New Roman" panose="02020603050405020304" charset="0"/>
                <a:cs typeface="Times New Roman" panose="02020603050405020304" charset="0"/>
              </a:rPr>
              <a:t>excitement</a:t>
            </a:r>
            <a:endParaRPr lang="en-US" altLang="zh-CN" sz="2000" b="1">
              <a:latin typeface="Times New Roman" panose="02020603050405020304" charset="0"/>
              <a:cs typeface="Times New Roman" panose="02020603050405020304" charset="0"/>
            </a:endParaRPr>
          </a:p>
        </p:txBody>
      </p:sp>
      <p:cxnSp>
        <p:nvCxnSpPr>
          <p:cNvPr id="11" name="直接箭头连接符 10"/>
          <p:cNvCxnSpPr/>
          <p:nvPr/>
        </p:nvCxnSpPr>
        <p:spPr>
          <a:xfrm flipV="1">
            <a:off x="4493260" y="3324860"/>
            <a:ext cx="2454275" cy="1096010"/>
          </a:xfrm>
          <a:prstGeom prst="straightConnector1">
            <a:avLst/>
          </a:prstGeom>
          <a:ln>
            <a:headEnd type="arrow"/>
            <a:tailEnd type="arrow"/>
          </a:ln>
        </p:spPr>
        <p:style>
          <a:lnRef idx="2">
            <a:schemeClr val="accent1"/>
          </a:lnRef>
          <a:fillRef idx="0">
            <a:srgbClr val="FFFFFF"/>
          </a:fillRef>
          <a:effectRef idx="0">
            <a:srgbClr val="FFFFFF"/>
          </a:effectRef>
          <a:fontRef idx="minor">
            <a:schemeClr val="tx1"/>
          </a:fontRef>
        </p:style>
      </p:cxnSp>
      <p:cxnSp>
        <p:nvCxnSpPr>
          <p:cNvPr id="8" name="直接箭头连接符 7"/>
          <p:cNvCxnSpPr/>
          <p:nvPr/>
        </p:nvCxnSpPr>
        <p:spPr>
          <a:xfrm flipV="1">
            <a:off x="8180705" y="2747010"/>
            <a:ext cx="591185" cy="1139825"/>
          </a:xfrm>
          <a:prstGeom prst="straightConnector1">
            <a:avLst/>
          </a:prstGeom>
          <a:ln>
            <a:headEnd type="arrow"/>
            <a:tailEnd type="arrow"/>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6297295" y="3977640"/>
            <a:ext cx="5609590" cy="1687195"/>
          </a:xfrm>
          <a:prstGeom prst="rect">
            <a:avLst/>
          </a:prstGeom>
          <a:noFill/>
        </p:spPr>
        <p:txBody>
          <a:bodyPr wrap="square" rtlCol="0">
            <a:noAutofit/>
          </a:bodyPr>
          <a:p>
            <a:r>
              <a:rPr lang="zh-CN" altLang="en-US" sz="2400">
                <a:latin typeface="宋体" panose="02010600030101010101" pitchFamily="2" charset="-122"/>
                <a:ea typeface="宋体" panose="02010600030101010101" pitchFamily="2" charset="-122"/>
              </a:rPr>
              <a:t>独立主格结构</a:t>
            </a:r>
            <a:r>
              <a:rPr lang="en-US" altLang="zh-CN" sz="2400">
                <a:latin typeface="宋体" panose="02010600030101010101" pitchFamily="2" charset="-122"/>
                <a:ea typeface="宋体" panose="02010600030101010101" pitchFamily="2" charset="-122"/>
              </a:rPr>
              <a:t>1</a:t>
            </a:r>
            <a:r>
              <a:rPr lang="zh-CN" altLang="en-US" sz="2400">
                <a:latin typeface="宋体" panose="02010600030101010101" pitchFamily="2" charset="-122"/>
                <a:ea typeface="宋体" panose="02010600030101010101" pitchFamily="2" charset="-122"/>
              </a:rPr>
              <a:t>，表示伴随</a:t>
            </a:r>
            <a:r>
              <a:rPr lang="en-US" altLang="zh-CN" sz="2400">
                <a:latin typeface="宋体" panose="02010600030101010101" pitchFamily="2" charset="-122"/>
                <a:ea typeface="宋体" panose="02010600030101010101" pitchFamily="2" charset="-122"/>
              </a:rPr>
              <a:t>, </a:t>
            </a:r>
            <a:r>
              <a:rPr lang="zh-CN" altLang="en-US" sz="2400">
                <a:latin typeface="宋体" panose="02010600030101010101" pitchFamily="2" charset="-122"/>
                <a:ea typeface="宋体" panose="02010600030101010101" pitchFamily="2" charset="-122"/>
              </a:rPr>
              <a:t>修饰</a:t>
            </a:r>
            <a:r>
              <a:rPr lang="en-US" altLang="zh-CN" sz="2400">
                <a:latin typeface="宋体" panose="02010600030101010101" pitchFamily="2" charset="-122"/>
                <a:ea typeface="宋体" panose="02010600030101010101" pitchFamily="2" charset="-122"/>
              </a:rPr>
              <a:t> </a:t>
            </a:r>
            <a:r>
              <a:rPr lang="en-US" altLang="zh-CN" sz="2400">
                <a:latin typeface="Times New Roman" panose="02020603050405020304" charset="0"/>
                <a:ea typeface="宋体" panose="02010600030101010101" pitchFamily="2" charset="-122"/>
                <a:cs typeface="Times New Roman" panose="02020603050405020304" charset="0"/>
              </a:rPr>
              <a:t>dance</a:t>
            </a:r>
            <a:endParaRPr lang="zh-CN" altLang="en-US" sz="2400">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ea typeface="宋体" panose="02010600030101010101" pitchFamily="2" charset="-122"/>
                <a:cs typeface="Times New Roman" panose="02020603050405020304" charset="0"/>
              </a:rPr>
              <a:t>=with our eyes watching</a:t>
            </a:r>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13" name="文本框 12"/>
          <p:cNvSpPr txBox="1"/>
          <p:nvPr/>
        </p:nvSpPr>
        <p:spPr>
          <a:xfrm>
            <a:off x="354965" y="4177030"/>
            <a:ext cx="6069330" cy="1487805"/>
          </a:xfrm>
          <a:prstGeom prst="rect">
            <a:avLst/>
          </a:prstGeom>
          <a:noFill/>
        </p:spPr>
        <p:txBody>
          <a:bodyPr wrap="square" rtlCol="0">
            <a:noAutofit/>
          </a:bodyPr>
          <a:p>
            <a:r>
              <a:rPr lang="zh-CN" altLang="en-US" sz="2400">
                <a:latin typeface="宋体" panose="02010600030101010101" pitchFamily="2" charset="-122"/>
                <a:ea typeface="宋体" panose="02010600030101010101" pitchFamily="2" charset="-122"/>
              </a:rPr>
              <a:t>独立主格结构</a:t>
            </a:r>
            <a:r>
              <a:rPr lang="en-US" altLang="zh-CN" sz="2400">
                <a:latin typeface="宋体" panose="02010600030101010101" pitchFamily="2" charset="-122"/>
                <a:ea typeface="宋体" panose="02010600030101010101" pitchFamily="2" charset="-122"/>
              </a:rPr>
              <a:t>2</a:t>
            </a:r>
            <a:r>
              <a:rPr lang="zh-CN" altLang="en-US" sz="2400">
                <a:latin typeface="宋体" panose="02010600030101010101" pitchFamily="2" charset="-122"/>
                <a:ea typeface="宋体" panose="02010600030101010101" pitchFamily="2" charset="-122"/>
              </a:rPr>
              <a:t>，表示伴随</a:t>
            </a:r>
            <a:endParaRPr lang="zh-CN" altLang="en-US" sz="2400">
              <a:latin typeface="宋体" panose="02010600030101010101" pitchFamily="2" charset="-122"/>
              <a:ea typeface="宋体" panose="02010600030101010101" pitchFamily="2" charset="-122"/>
            </a:endParaRPr>
          </a:p>
          <a:p>
            <a:r>
              <a:rPr lang="zh-CN" altLang="en-US" sz="2400">
                <a:latin typeface="Times New Roman" panose="02020603050405020304" charset="0"/>
                <a:ea typeface="宋体" panose="02010600030101010101" pitchFamily="2" charset="-122"/>
                <a:cs typeface="Times New Roman" panose="02020603050405020304" charset="0"/>
              </a:rPr>
              <a:t>修饰</a:t>
            </a:r>
            <a:r>
              <a:rPr lang="en-US" altLang="zh-CN" sz="2400">
                <a:latin typeface="Times New Roman" panose="02020603050405020304" charset="0"/>
                <a:ea typeface="宋体" panose="02010600030101010101" pitchFamily="2" charset="-122"/>
                <a:cs typeface="Times New Roman" panose="02020603050405020304" charset="0"/>
              </a:rPr>
              <a:t>watching </a:t>
            </a:r>
            <a:endParaRPr lang="en-US" altLang="zh-CN" sz="2400">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ea typeface="宋体" panose="02010600030101010101" pitchFamily="2" charset="-122"/>
                <a:cs typeface="Times New Roman" panose="02020603050405020304" charset="0"/>
              </a:rPr>
              <a:t> build v. to become gradually stronger</a:t>
            </a:r>
            <a:endParaRPr lang="en-US" altLang="zh-CN"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逐渐增强</a:t>
            </a:r>
            <a:r>
              <a:rPr lang="en-US" altLang="zh-CN" sz="2400">
                <a:latin typeface="Times New Roman" panose="02020603050405020304" charset="0"/>
                <a:ea typeface="宋体" panose="02010600030101010101" pitchFamily="2" charset="-122"/>
                <a:cs typeface="Times New Roman" panose="02020603050405020304" charset="0"/>
              </a:rPr>
              <a:t> </a:t>
            </a:r>
            <a:endParaRPr lang="en-US" altLang="zh-CN" sz="2400">
              <a:latin typeface="Times New Roman" panose="02020603050405020304" charset="0"/>
              <a:ea typeface="宋体" panose="02010600030101010101" pitchFamily="2" charset="-122"/>
              <a:cs typeface="Times New Roman" panose="02020603050405020304" charset="0"/>
            </a:endParaRPr>
          </a:p>
        </p:txBody>
      </p:sp>
      <p:cxnSp>
        <p:nvCxnSpPr>
          <p:cNvPr id="14" name="直接连接符 13"/>
          <p:cNvCxnSpPr/>
          <p:nvPr/>
        </p:nvCxnSpPr>
        <p:spPr>
          <a:xfrm flipV="1">
            <a:off x="6627495" y="3345815"/>
            <a:ext cx="4966335" cy="16510"/>
          </a:xfrm>
          <a:prstGeom prst="line">
            <a:avLst/>
          </a:prstGeom>
          <a:ln w="31750">
            <a:gradFill>
              <a:gsLst>
                <a:gs pos="0">
                  <a:schemeClr val="accent2">
                    <a:hueOff val="-4200000"/>
                  </a:schemeClr>
                </a:gs>
                <a:gs pos="100000">
                  <a:schemeClr val="accent2"/>
                </a:gs>
              </a:gsLst>
            </a:gradFill>
          </a:ln>
        </p:spPr>
        <p:style>
          <a:lnRef idx="0">
            <a:srgbClr val="FFFFFF"/>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additive="base">
                                        <p:cTn id="3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 calcmode="lin" valueType="num">
                                      <p:cBhvr additive="base">
                                        <p:cTn id="3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xEl>
                                              <p:pRg st="1" end="1"/>
                                            </p:txEl>
                                          </p:spTgt>
                                        </p:tgtEl>
                                        <p:attrNameLst>
                                          <p:attrName>style.visibility</p:attrName>
                                        </p:attrNameLst>
                                      </p:cBhvr>
                                      <p:to>
                                        <p:strVal val="visible"/>
                                      </p:to>
                                    </p:set>
                                    <p:anim calcmode="lin" valueType="num">
                                      <p:cBhvr additive="base">
                                        <p:cTn id="4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xEl>
                                              <p:pRg st="2" end="2"/>
                                            </p:txEl>
                                          </p:spTgt>
                                        </p:tgtEl>
                                        <p:attrNameLst>
                                          <p:attrName>style.visibility</p:attrName>
                                        </p:attrNameLst>
                                      </p:cBhvr>
                                      <p:to>
                                        <p:strVal val="visible"/>
                                      </p:to>
                                    </p:set>
                                    <p:anim calcmode="lin" valueType="num">
                                      <p:cBhvr additive="base">
                                        <p:cTn id="5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xEl>
                                              <p:pRg st="3" end="3"/>
                                            </p:txEl>
                                          </p:spTgt>
                                        </p:tgtEl>
                                        <p:attrNameLst>
                                          <p:attrName>style.visibility</p:attrName>
                                        </p:attrNameLst>
                                      </p:cBhvr>
                                      <p:to>
                                        <p:strVal val="visible"/>
                                      </p:to>
                                    </p:set>
                                    <p:anim calcmode="lin" valueType="num">
                                      <p:cBhvr additive="base">
                                        <p:cTn id="6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7" grpId="0" bldLvl="0" animBg="1"/>
      <p:bldP spid="7" grpId="1" animBg="1"/>
      <p:bldP spid="10" grpId="0" build="p"/>
      <p:bldP spid="10" grpId="1"/>
      <p:bldP spid="13" grpId="0" build="p"/>
      <p:bldP spid="1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40030" y="163195"/>
            <a:ext cx="11747500" cy="138366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The microwave had a loud alarm, but we overshadowed that noise with our own performance, tipping our heads back and shouting into the air---a scream   </a:t>
            </a:r>
            <a:r>
              <a:rPr lang="en-US" altLang="zh-CN" sz="2800" u="sng">
                <a:latin typeface="Times New Roman" panose="02020603050405020304" charset="0"/>
                <a:cs typeface="Times New Roman" panose="02020603050405020304" charset="0"/>
              </a:rPr>
              <a:t>  61   </a:t>
            </a:r>
            <a:r>
              <a:rPr lang="en-US" altLang="zh-CN" sz="2800">
                <a:latin typeface="Times New Roman" panose="02020603050405020304" charset="0"/>
                <a:cs typeface="Times New Roman" panose="02020603050405020304" charset="0"/>
              </a:rPr>
              <a:t> always ended in laughter. </a:t>
            </a:r>
            <a:endParaRPr lang="en-US" altLang="zh-CN" sz="2800">
              <a:latin typeface="Times New Roman" panose="02020603050405020304" charset="0"/>
              <a:cs typeface="Times New Roman" panose="02020603050405020304" charset="0"/>
            </a:endParaRPr>
          </a:p>
        </p:txBody>
      </p:sp>
      <p:sp>
        <p:nvSpPr>
          <p:cNvPr id="7" name="圆角矩形标注 6"/>
          <p:cNvSpPr/>
          <p:nvPr/>
        </p:nvSpPr>
        <p:spPr>
          <a:xfrm>
            <a:off x="6247765" y="254000"/>
            <a:ext cx="1987550" cy="409575"/>
          </a:xfrm>
          <a:prstGeom prst="wedgeRoundRectCallout">
            <a:avLst>
              <a:gd name="adj1" fmla="val -47124"/>
              <a:gd name="adj2" fmla="val 277596"/>
              <a:gd name="adj3" fmla="val 16667"/>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5800725" y="1593850"/>
            <a:ext cx="6510655" cy="984250"/>
          </a:xfrm>
          <a:prstGeom prst="rect">
            <a:avLst/>
          </a:prstGeom>
          <a:noFill/>
        </p:spPr>
        <p:txBody>
          <a:bodyPr wrap="square" rtlCol="0">
            <a:noAutofit/>
          </a:bodyPr>
          <a:p>
            <a:r>
              <a:rPr lang="en-US" altLang="zh-CN" sz="2800">
                <a:solidFill>
                  <a:srgbClr val="002060"/>
                </a:solidFill>
                <a:latin typeface="Times New Roman" panose="02020603050405020304" charset="0"/>
                <a:ea typeface="宋体" panose="02010600030101010101" pitchFamily="2" charset="-122"/>
                <a:cs typeface="Times New Roman" panose="02020603050405020304" charset="0"/>
              </a:rPr>
              <a:t>v. to make sb/sth seem less important, or successful</a:t>
            </a:r>
            <a:endParaRPr lang="en-US" altLang="zh-CN" sz="2800">
              <a:solidFill>
                <a:srgbClr val="002060"/>
              </a:solidFill>
              <a:latin typeface="Times New Roman" panose="02020603050405020304" charset="0"/>
              <a:ea typeface="宋体" panose="02010600030101010101" pitchFamily="2" charset="-122"/>
              <a:cs typeface="Times New Roman" panose="02020603050405020304" charset="0"/>
            </a:endParaRPr>
          </a:p>
          <a:p>
            <a:r>
              <a:rPr lang="zh-CN" altLang="en-US" sz="2800">
                <a:solidFill>
                  <a:srgbClr val="002060"/>
                </a:solidFill>
                <a:latin typeface="宋体" panose="02010600030101010101" pitchFamily="2" charset="-122"/>
                <a:ea typeface="宋体" panose="02010600030101010101" pitchFamily="2" charset="-122"/>
              </a:rPr>
              <a:t>使显得逊色；使黯然失色</a:t>
            </a:r>
            <a:endParaRPr lang="zh-CN" altLang="en-US" sz="2800">
              <a:solidFill>
                <a:srgbClr val="002060"/>
              </a:solidFill>
              <a:latin typeface="宋体" panose="02010600030101010101" pitchFamily="2" charset="-122"/>
              <a:ea typeface="宋体" panose="02010600030101010101" pitchFamily="2" charset="-122"/>
            </a:endParaRPr>
          </a:p>
        </p:txBody>
      </p:sp>
      <p:sp>
        <p:nvSpPr>
          <p:cNvPr id="5" name="圆角矩形标注 4"/>
          <p:cNvSpPr/>
          <p:nvPr/>
        </p:nvSpPr>
        <p:spPr>
          <a:xfrm>
            <a:off x="2232660" y="720090"/>
            <a:ext cx="1180465" cy="409575"/>
          </a:xfrm>
          <a:prstGeom prst="wedgeRoundRectCallout">
            <a:avLst>
              <a:gd name="adj1" fmla="val -47124"/>
              <a:gd name="adj2" fmla="val 277596"/>
              <a:gd name="adj3" fmla="val 16667"/>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72440" y="2088515"/>
            <a:ext cx="4107815" cy="984250"/>
          </a:xfrm>
          <a:prstGeom prst="rect">
            <a:avLst/>
          </a:prstGeom>
          <a:noFill/>
        </p:spPr>
        <p:txBody>
          <a:bodyPr wrap="square" rtlCol="0">
            <a:noAutofit/>
          </a:bodyPr>
          <a:p>
            <a:r>
              <a:rPr lang="en-US" altLang="zh-CN" sz="2800">
                <a:solidFill>
                  <a:srgbClr val="002060"/>
                </a:solidFill>
                <a:latin typeface="Times New Roman" panose="02020603050405020304" charset="0"/>
                <a:ea typeface="宋体" panose="02010600030101010101" pitchFamily="2" charset="-122"/>
                <a:cs typeface="Times New Roman" panose="02020603050405020304" charset="0"/>
              </a:rPr>
              <a:t>v.to move so that one end or side is higher than the other; </a:t>
            </a:r>
            <a:r>
              <a:rPr lang="zh-CN" altLang="en-US" sz="2800">
                <a:solidFill>
                  <a:srgbClr val="002060"/>
                </a:solidFill>
                <a:latin typeface="Times New Roman" panose="02020603050405020304" charset="0"/>
                <a:ea typeface="宋体" panose="02010600030101010101" pitchFamily="2" charset="-122"/>
                <a:cs typeface="Times New Roman" panose="02020603050405020304" charset="0"/>
              </a:rPr>
              <a:t>（使）倾斜</a:t>
            </a:r>
            <a:r>
              <a:rPr lang="en-US" altLang="zh-CN" sz="2800">
                <a:solidFill>
                  <a:srgbClr val="002060"/>
                </a:solidFill>
                <a:latin typeface="Times New Roman" panose="02020603050405020304" charset="0"/>
                <a:ea typeface="宋体" panose="02010600030101010101" pitchFamily="2" charset="-122"/>
                <a:cs typeface="Times New Roman" panose="02020603050405020304" charset="0"/>
              </a:rPr>
              <a:t> </a:t>
            </a:r>
            <a:endParaRPr lang="zh-CN" altLang="en-US" sz="2800">
              <a:solidFill>
                <a:srgbClr val="002060"/>
              </a:solidFill>
              <a:latin typeface="宋体" panose="02010600030101010101" pitchFamily="2" charset="-122"/>
              <a:ea typeface="宋体" panose="02010600030101010101" pitchFamily="2" charset="-122"/>
            </a:endParaRPr>
          </a:p>
        </p:txBody>
      </p:sp>
      <p:sp>
        <p:nvSpPr>
          <p:cNvPr id="8" name="文本框 7"/>
          <p:cNvSpPr txBox="1"/>
          <p:nvPr/>
        </p:nvSpPr>
        <p:spPr>
          <a:xfrm>
            <a:off x="367030" y="3614420"/>
            <a:ext cx="11747500" cy="181483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62. I remember </a:t>
            </a:r>
            <a:r>
              <a:rPr lang="en-US" altLang="zh-CN" sz="2800">
                <a:solidFill>
                  <a:srgbClr val="FF0000"/>
                </a:solidFill>
                <a:latin typeface="Times New Roman" panose="02020603050405020304" charset="0"/>
                <a:cs typeface="Times New Roman" panose="02020603050405020304" charset="0"/>
              </a:rPr>
              <a:t>being pushed</a:t>
            </a:r>
            <a:r>
              <a:rPr lang="en-US" altLang="zh-CN" sz="2800">
                <a:latin typeface="Times New Roman" panose="02020603050405020304" charset="0"/>
                <a:cs typeface="Times New Roman" panose="02020603050405020304" charset="0"/>
              </a:rPr>
              <a:t> in a supermarket trolley over </a:t>
            </a:r>
            <a:r>
              <a:rPr lang="en-US" altLang="zh-CN" sz="2800">
                <a:solidFill>
                  <a:srgbClr val="FF0000"/>
                </a:solidFill>
                <a:latin typeface="Times New Roman" panose="02020603050405020304" charset="0"/>
                <a:cs typeface="Times New Roman" panose="02020603050405020304" charset="0"/>
              </a:rPr>
              <a:t>the</a:t>
            </a:r>
            <a:r>
              <a:rPr lang="en-US" altLang="zh-CN" sz="2800">
                <a:latin typeface="Times New Roman" panose="02020603050405020304" charset="0"/>
                <a:cs typeface="Times New Roman" panose="02020603050405020304" charset="0"/>
              </a:rPr>
              <a:t> unevenly park ground ...</a:t>
            </a:r>
            <a:endParaRPr lang="en-US" altLang="zh-CN" sz="2800">
              <a:latin typeface="Times New Roman" panose="02020603050405020304" charset="0"/>
              <a:cs typeface="Times New Roman" panose="02020603050405020304" charset="0"/>
            </a:endParaRPr>
          </a:p>
          <a:p>
            <a:r>
              <a:rPr lang="zh-CN" altLang="en-US" sz="2800">
                <a:latin typeface="宋体" panose="02010600030101010101" pitchFamily="2" charset="-122"/>
                <a:ea typeface="宋体" panose="02010600030101010101" pitchFamily="2" charset="-122"/>
                <a:cs typeface="Times New Roman" panose="02020603050405020304" charset="0"/>
              </a:rPr>
              <a:t>记得曾经被妈妈</a:t>
            </a:r>
            <a:r>
              <a:rPr lang="zh-CN" altLang="en-US" sz="2800">
                <a:latin typeface="宋体" panose="02010600030101010101" pitchFamily="2" charset="-122"/>
                <a:ea typeface="宋体" panose="02010600030101010101" pitchFamily="2" charset="-122"/>
                <a:cs typeface="Times New Roman" panose="02020603050405020304" charset="0"/>
                <a:sym typeface="+mn-ea"/>
              </a:rPr>
              <a:t>装到</a:t>
            </a:r>
            <a:r>
              <a:rPr lang="zh-CN" altLang="en-US" sz="2800">
                <a:latin typeface="宋体" panose="02010600030101010101" pitchFamily="2" charset="-122"/>
                <a:ea typeface="宋体" panose="02010600030101010101" pitchFamily="2" charset="-122"/>
                <a:cs typeface="Times New Roman" panose="02020603050405020304" charset="0"/>
              </a:rPr>
              <a:t>超市的手推车推着</a:t>
            </a:r>
            <a:endParaRPr lang="zh-CN" altLang="en-US" sz="2800">
              <a:latin typeface="宋体" panose="02010600030101010101" pitchFamily="2" charset="-122"/>
              <a:ea typeface="宋体" panose="02010600030101010101" pitchFamily="2" charset="-122"/>
              <a:cs typeface="Times New Roman" panose="02020603050405020304" charset="0"/>
            </a:endParaRPr>
          </a:p>
          <a:p>
            <a:r>
              <a:rPr lang="en-US" altLang="zh-CN" sz="2800">
                <a:latin typeface="Times New Roman" panose="02020603050405020304" charset="0"/>
                <a:ea typeface="宋体" panose="02010600030101010101" pitchFamily="2" charset="-122"/>
                <a:cs typeface="Times New Roman" panose="02020603050405020304" charset="0"/>
              </a:rPr>
              <a:t>Para 1: I </a:t>
            </a:r>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remember feeling</a:t>
            </a:r>
            <a:r>
              <a:rPr lang="en-US" altLang="zh-CN" sz="2800">
                <a:latin typeface="Times New Roman" panose="02020603050405020304" charset="0"/>
                <a:ea typeface="宋体" panose="02010600030101010101" pitchFamily="2" charset="-122"/>
                <a:cs typeface="Times New Roman" panose="02020603050405020304" charset="0"/>
              </a:rPr>
              <a:t> so high up...</a:t>
            </a:r>
            <a:r>
              <a:rPr lang="en-US" altLang="zh-CN" sz="2800">
                <a:latin typeface="宋体" panose="02010600030101010101" pitchFamily="2" charset="-122"/>
                <a:ea typeface="宋体" panose="02010600030101010101" pitchFamily="2" charset="-122"/>
                <a:cs typeface="Times New Roman" panose="02020603050405020304" charset="0"/>
              </a:rPr>
              <a:t> </a:t>
            </a:r>
            <a:endParaRPr lang="en-US" altLang="zh-CN" sz="2800">
              <a:latin typeface="宋体" panose="02010600030101010101" pitchFamily="2" charset="-122"/>
              <a:ea typeface="宋体" panose="02010600030101010101" pitchFamily="2" charset="-122"/>
              <a:cs typeface="Times New Roman" panose="02020603050405020304" charset="0"/>
            </a:endParaRPr>
          </a:p>
        </p:txBody>
      </p:sp>
      <p:sp>
        <p:nvSpPr>
          <p:cNvPr id="9" name="文本框 8"/>
          <p:cNvSpPr txBox="1"/>
          <p:nvPr/>
        </p:nvSpPr>
        <p:spPr>
          <a:xfrm>
            <a:off x="7442835" y="4998085"/>
            <a:ext cx="4250055" cy="602615"/>
          </a:xfrm>
          <a:prstGeom prst="rect">
            <a:avLst/>
          </a:prstGeom>
          <a:noFill/>
        </p:spPr>
        <p:txBody>
          <a:bodyPr wrap="square" rtlCol="0">
            <a:noAutofit/>
          </a:bodyPr>
          <a:p>
            <a:r>
              <a:rPr lang="en-US" altLang="zh-CN" sz="2400">
                <a:latin typeface="Times New Roman" panose="02020603050405020304" charset="0"/>
                <a:cs typeface="Times New Roman" panose="02020603050405020304" charset="0"/>
                <a:sym typeface="+mn-ea"/>
              </a:rPr>
              <a:t>adj. in a way that is not level, smooth or flat</a:t>
            </a:r>
            <a:endParaRPr lang="en-US" altLang="zh-CN" sz="2400">
              <a:latin typeface="Times New Roman" panose="02020603050405020304" charset="0"/>
              <a:cs typeface="Times New Roman" panose="02020603050405020304" charset="0"/>
              <a:sym typeface="+mn-ea"/>
            </a:endParaRPr>
          </a:p>
          <a:p>
            <a:r>
              <a:rPr lang="zh-CN" altLang="en-US" sz="2400">
                <a:latin typeface="宋体" panose="02010600030101010101" pitchFamily="2" charset="-122"/>
                <a:ea typeface="宋体" panose="02010600030101010101" pitchFamily="2" charset="-122"/>
                <a:cs typeface="Times New Roman" panose="02020603050405020304" charset="0"/>
                <a:sym typeface="+mn-ea"/>
              </a:rPr>
              <a:t>凹凸不平的；不平坦的</a:t>
            </a:r>
            <a:r>
              <a:rPr lang="en-US" altLang="zh-CN" sz="2400">
                <a:latin typeface="Times New Roman" panose="02020603050405020304" charset="0"/>
                <a:cs typeface="Times New Roman" panose="02020603050405020304" charset="0"/>
                <a:sym typeface="+mn-ea"/>
              </a:rPr>
              <a:t> </a:t>
            </a:r>
            <a:endParaRPr lang="en-US" altLang="zh-CN" sz="2400">
              <a:latin typeface="Times New Roman" panose="02020603050405020304" charset="0"/>
              <a:cs typeface="Times New Roman" panose="02020603050405020304" charset="0"/>
              <a:sym typeface="+mn-ea"/>
            </a:endParaRPr>
          </a:p>
        </p:txBody>
      </p:sp>
      <p:sp>
        <p:nvSpPr>
          <p:cNvPr id="10" name="圆角矩形标注 9"/>
          <p:cNvSpPr/>
          <p:nvPr/>
        </p:nvSpPr>
        <p:spPr>
          <a:xfrm>
            <a:off x="9354820" y="3700780"/>
            <a:ext cx="1541145" cy="409575"/>
          </a:xfrm>
          <a:prstGeom prst="wedgeRoundRectCallout">
            <a:avLst>
              <a:gd name="adj1" fmla="val -47124"/>
              <a:gd name="adj2" fmla="val 277596"/>
              <a:gd name="adj3" fmla="val 16667"/>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12" grpId="0"/>
      <p:bldP spid="12" grpId="1"/>
      <p:bldP spid="5" grpId="0" bldLvl="0" animBg="1"/>
      <p:bldP spid="5" grpId="1" animBg="1"/>
      <p:bldP spid="6" grpId="0"/>
      <p:bldP spid="6" grpId="1"/>
      <p:bldP spid="10" grpId="0" bldLvl="0" animBg="1"/>
      <p:bldP spid="10" grpId="1" animBg="1"/>
      <p:bldP spid="9" grpId="0"/>
      <p:bldP spid="9"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47015" y="271780"/>
            <a:ext cx="11682730" cy="95313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64. She would speed up, the wind blowing our hair back  </a:t>
            </a:r>
            <a:r>
              <a:rPr lang="en-US" altLang="zh-CN" sz="2800" u="sng">
                <a:latin typeface="Times New Roman" panose="02020603050405020304" charset="0"/>
                <a:cs typeface="Times New Roman" panose="02020603050405020304" charset="0"/>
              </a:rPr>
              <a:t>       64  </a:t>
            </a:r>
            <a:r>
              <a:rPr lang="en-US" altLang="zh-CN" sz="2800">
                <a:latin typeface="Times New Roman" panose="02020603050405020304" charset="0"/>
                <a:cs typeface="Times New Roman" panose="02020603050405020304" charset="0"/>
              </a:rPr>
              <a:t>  my tiny voice singing out, “Weeee-eee-eee!”</a:t>
            </a:r>
            <a:endParaRPr lang="en-US" altLang="zh-CN" sz="2800">
              <a:latin typeface="Times New Roman" panose="02020603050405020304" charset="0"/>
              <a:cs typeface="Times New Roman" panose="02020603050405020304" charset="0"/>
            </a:endParaRPr>
          </a:p>
        </p:txBody>
      </p:sp>
      <p:sp>
        <p:nvSpPr>
          <p:cNvPr id="9" name="圆角矩形 8"/>
          <p:cNvSpPr/>
          <p:nvPr/>
        </p:nvSpPr>
        <p:spPr>
          <a:xfrm>
            <a:off x="8312150" y="349250"/>
            <a:ext cx="1492885" cy="46482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000" b="1">
                <a:latin typeface="Times New Roman" panose="02020603050405020304" charset="0"/>
                <a:cs typeface="Times New Roman" panose="02020603050405020304" charset="0"/>
              </a:rPr>
              <a:t>and</a:t>
            </a:r>
            <a:endParaRPr lang="en-US" altLang="zh-CN" sz="2000" b="1">
              <a:latin typeface="Times New Roman" panose="02020603050405020304" charset="0"/>
              <a:cs typeface="Times New Roman" panose="02020603050405020304" charset="0"/>
            </a:endParaRPr>
          </a:p>
        </p:txBody>
      </p:sp>
      <p:sp>
        <p:nvSpPr>
          <p:cNvPr id="5" name="文本框 4"/>
          <p:cNvSpPr txBox="1"/>
          <p:nvPr/>
        </p:nvSpPr>
        <p:spPr>
          <a:xfrm>
            <a:off x="5385435" y="1066165"/>
            <a:ext cx="6544310" cy="695960"/>
          </a:xfrm>
          <a:prstGeom prst="rect">
            <a:avLst/>
          </a:prstGeom>
          <a:noFill/>
        </p:spPr>
        <p:txBody>
          <a:bodyPr wrap="square" rtlCol="0">
            <a:noAutofit/>
          </a:bodyPr>
          <a:p>
            <a:r>
              <a:rPr lang="zh-CN" altLang="en-US" sz="2400" b="1">
                <a:latin typeface="宋体" panose="02010600030101010101" pitchFamily="2" charset="-122"/>
                <a:ea typeface="宋体" panose="02010600030101010101" pitchFamily="2" charset="-122"/>
                <a:cs typeface="Times New Roman" panose="02020603050405020304" charset="0"/>
                <a:sym typeface="+mn-ea"/>
              </a:rPr>
              <a:t>两个独立主格结构，伴随状语，</a:t>
            </a:r>
            <a:r>
              <a:rPr lang="en-US" altLang="zh-CN" sz="2400" b="1">
                <a:latin typeface="宋体" panose="02010600030101010101" pitchFamily="2" charset="-122"/>
                <a:ea typeface="宋体" panose="02010600030101010101" pitchFamily="2" charset="-122"/>
                <a:cs typeface="Times New Roman" panose="02020603050405020304" charset="0"/>
                <a:sym typeface="+mn-ea"/>
              </a:rPr>
              <a:t> </a:t>
            </a:r>
            <a:r>
              <a:rPr lang="zh-CN" altLang="en-US" sz="2400" b="1">
                <a:latin typeface="宋体" panose="02010600030101010101" pitchFamily="2" charset="-122"/>
                <a:ea typeface="宋体" panose="02010600030101010101" pitchFamily="2" charset="-122"/>
                <a:cs typeface="Times New Roman" panose="02020603050405020304" charset="0"/>
                <a:sym typeface="+mn-ea"/>
              </a:rPr>
              <a:t>修饰</a:t>
            </a:r>
            <a:r>
              <a:rPr lang="en-US" altLang="zh-CN" sz="2400" b="1">
                <a:latin typeface="Times New Roman" panose="02020603050405020304" charset="0"/>
                <a:ea typeface="宋体" panose="02010600030101010101" pitchFamily="2" charset="-122"/>
                <a:cs typeface="Times New Roman" panose="02020603050405020304" charset="0"/>
                <a:sym typeface="+mn-ea"/>
              </a:rPr>
              <a:t>speed up </a:t>
            </a:r>
            <a:endParaRPr lang="en-US" altLang="zh-CN" sz="2400" b="1">
              <a:latin typeface="Times New Roman" panose="02020603050405020304" charset="0"/>
              <a:ea typeface="宋体" panose="02010600030101010101" pitchFamily="2" charset="-122"/>
              <a:cs typeface="Times New Roman" panose="02020603050405020304" charset="0"/>
              <a:sym typeface="+mn-ea"/>
            </a:endParaRPr>
          </a:p>
        </p:txBody>
      </p:sp>
      <p:sp>
        <p:nvSpPr>
          <p:cNvPr id="6" name="文本框 5"/>
          <p:cNvSpPr txBox="1"/>
          <p:nvPr/>
        </p:nvSpPr>
        <p:spPr>
          <a:xfrm>
            <a:off x="260350" y="2010410"/>
            <a:ext cx="11718925" cy="95313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65. Life is full of so many </a:t>
            </a:r>
            <a:r>
              <a:rPr lang="en-US" altLang="zh-CN" sz="2800">
                <a:solidFill>
                  <a:srgbClr val="FF0000"/>
                </a:solidFill>
                <a:latin typeface="Times New Roman" panose="02020603050405020304" charset="0"/>
                <a:cs typeface="Times New Roman" panose="02020603050405020304" charset="0"/>
              </a:rPr>
              <a:t>seemingly</a:t>
            </a:r>
            <a:r>
              <a:rPr lang="en-US" altLang="zh-CN" sz="2800">
                <a:latin typeface="Times New Roman" panose="02020603050405020304" charset="0"/>
                <a:cs typeface="Times New Roman" panose="02020603050405020304" charset="0"/>
              </a:rPr>
              <a:t>  uneventful moments, but we can turn any of them into a celebration.</a:t>
            </a:r>
            <a:endParaRPr lang="en-US" altLang="zh-CN" sz="2800">
              <a:latin typeface="Times New Roman" panose="02020603050405020304" charset="0"/>
              <a:cs typeface="Times New Roman" panose="02020603050405020304" charset="0"/>
            </a:endParaRPr>
          </a:p>
        </p:txBody>
      </p:sp>
      <p:sp>
        <p:nvSpPr>
          <p:cNvPr id="10" name="圆角矩形标注 9"/>
          <p:cNvSpPr/>
          <p:nvPr/>
        </p:nvSpPr>
        <p:spPr>
          <a:xfrm>
            <a:off x="4109085" y="2142490"/>
            <a:ext cx="1541145" cy="409575"/>
          </a:xfrm>
          <a:prstGeom prst="wedgeRoundRectCallout">
            <a:avLst>
              <a:gd name="adj1" fmla="val -47124"/>
              <a:gd name="adj2" fmla="val 277596"/>
              <a:gd name="adj3" fmla="val 16667"/>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703580" y="3211830"/>
            <a:ext cx="4733290" cy="918845"/>
          </a:xfrm>
          <a:prstGeom prst="rect">
            <a:avLst/>
          </a:prstGeom>
          <a:noFill/>
        </p:spPr>
        <p:txBody>
          <a:bodyPr wrap="square" rtlCol="0">
            <a:noAutofit/>
          </a:bodyPr>
          <a:p>
            <a:r>
              <a:rPr lang="en-US" altLang="zh-CN" sz="2400">
                <a:latin typeface="Times New Roman" panose="02020603050405020304" charset="0"/>
                <a:cs typeface="Times New Roman" panose="02020603050405020304" charset="0"/>
              </a:rPr>
              <a:t> adv. in a way that appears to be true but may in fact not be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宋体" panose="02010600030101010101" pitchFamily="2" charset="-122"/>
                <a:ea typeface="宋体" panose="02010600030101010101" pitchFamily="2" charset="-122"/>
                <a:cs typeface="Times New Roman" panose="02020603050405020304" charset="0"/>
              </a:rPr>
              <a:t>看似；貌似；表面上</a:t>
            </a:r>
            <a:endParaRPr lang="zh-CN" altLang="en-US" sz="2400">
              <a:latin typeface="宋体" panose="02010600030101010101" pitchFamily="2" charset="-122"/>
              <a:ea typeface="宋体" panose="02010600030101010101" pitchFamily="2" charset="-122"/>
              <a:cs typeface="Times New Roman" panose="02020603050405020304" charset="0"/>
            </a:endParaRPr>
          </a:p>
        </p:txBody>
      </p:sp>
      <p:sp>
        <p:nvSpPr>
          <p:cNvPr id="8" name="圆角矩形标注 7"/>
          <p:cNvSpPr/>
          <p:nvPr/>
        </p:nvSpPr>
        <p:spPr>
          <a:xfrm>
            <a:off x="5777230" y="2081530"/>
            <a:ext cx="1541145" cy="409575"/>
          </a:xfrm>
          <a:prstGeom prst="wedgeRoundRectCallout">
            <a:avLst>
              <a:gd name="adj1" fmla="val 33848"/>
              <a:gd name="adj2" fmla="val 339302"/>
              <a:gd name="adj3" fmla="val 16667"/>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6175375" y="3749040"/>
            <a:ext cx="5562600" cy="912495"/>
          </a:xfrm>
          <a:prstGeom prst="rect">
            <a:avLst/>
          </a:prstGeom>
          <a:noFill/>
        </p:spPr>
        <p:txBody>
          <a:bodyPr wrap="square" rtlCol="0">
            <a:noAutofit/>
          </a:bodyPr>
          <a:p>
            <a:r>
              <a:rPr lang="en-US" altLang="zh-CN" sz="2400">
                <a:latin typeface="Times New Roman" panose="02020603050405020304" charset="0"/>
                <a:ea typeface="宋体" panose="02010600030101010101" pitchFamily="2" charset="-122"/>
                <a:cs typeface="Times New Roman" panose="02020603050405020304" charset="0"/>
              </a:rPr>
              <a:t>/</a:t>
            </a:r>
            <a:r>
              <a:rPr lang="en-US" altLang="en-US" sz="2400">
                <a:latin typeface="Times New Roman" panose="02020603050405020304" charset="0"/>
                <a:ea typeface="宋体" panose="02010600030101010101" pitchFamily="2" charset="-122"/>
                <a:cs typeface="Times New Roman" panose="02020603050405020304" charset="0"/>
              </a:rPr>
              <a:t>ˌʌ</a:t>
            </a:r>
            <a:r>
              <a:rPr lang="en-US" altLang="zh-CN" sz="2400">
                <a:latin typeface="Times New Roman" panose="02020603050405020304" charset="0"/>
                <a:ea typeface="宋体" panose="02010600030101010101" pitchFamily="2" charset="-122"/>
                <a:cs typeface="Times New Roman" panose="02020603050405020304" charset="0"/>
              </a:rPr>
              <a:t>n</a:t>
            </a:r>
            <a:r>
              <a:rPr lang="en-US" altLang="en-US" sz="2400">
                <a:latin typeface="Times New Roman" panose="02020603050405020304" charset="0"/>
                <a:ea typeface="宋体" panose="02010600030101010101" pitchFamily="2" charset="-122"/>
                <a:cs typeface="Times New Roman" panose="02020603050405020304" charset="0"/>
              </a:rPr>
              <a:t>ɪˈ</a:t>
            </a:r>
            <a:r>
              <a:rPr lang="en-US" altLang="zh-CN" sz="2400">
                <a:latin typeface="Times New Roman" panose="02020603050405020304" charset="0"/>
                <a:ea typeface="宋体" panose="02010600030101010101" pitchFamily="2" charset="-122"/>
                <a:cs typeface="Times New Roman" panose="02020603050405020304" charset="0"/>
              </a:rPr>
              <a:t>ventfl/  adj. in which nothing interesting, unusual or exciting happens</a:t>
            </a:r>
            <a:r>
              <a:rPr lang="zh-CN" altLang="en-US" sz="2400">
                <a:latin typeface="Times New Roman" panose="02020603050405020304" charset="0"/>
                <a:ea typeface="宋体" panose="02010600030101010101" pitchFamily="2" charset="-122"/>
                <a:cs typeface="Times New Roman" panose="02020603050405020304" charset="0"/>
              </a:rPr>
              <a:t>平淡无奇的；平凡的；缺乏刺激的</a:t>
            </a:r>
            <a:endParaRPr lang="zh-CN" altLang="en-US" sz="240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5" grpId="0"/>
      <p:bldP spid="5" grpId="1"/>
      <p:bldP spid="10" grpId="0" bldLvl="0" animBg="1"/>
      <p:bldP spid="10" grpId="1" animBg="1"/>
      <p:bldP spid="8" grpId="0" bldLvl="0" animBg="1"/>
      <p:bldP spid="8" grpId="1" animBg="1"/>
      <p:bldP spid="11" grpId="0"/>
      <p:bldP spid="1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11785" y="510540"/>
            <a:ext cx="11696700" cy="953135"/>
          </a:xfrm>
          <a:prstGeom prst="rect">
            <a:avLst/>
          </a:prstGeom>
          <a:noFill/>
        </p:spPr>
        <p:txBody>
          <a:bodyPr wrap="square" rtlCol="0">
            <a:spAutoFit/>
          </a:bodyPr>
          <a:p>
            <a:r>
              <a:rPr lang="en-US" altLang="zh-CN" sz="2800">
                <a:solidFill>
                  <a:srgbClr val="FF0000"/>
                </a:solidFill>
                <a:latin typeface="Times New Roman" panose="02020603050405020304" charset="0"/>
                <a:cs typeface="Times New Roman" panose="02020603050405020304" charset="0"/>
              </a:rPr>
              <a:t>Text 2.</a:t>
            </a:r>
            <a:r>
              <a:rPr lang="en-US" altLang="zh-CN" sz="2800">
                <a:latin typeface="Times New Roman" panose="02020603050405020304" charset="0"/>
                <a:cs typeface="Times New Roman" panose="02020603050405020304" charset="0"/>
              </a:rPr>
              <a:t>  pack... with.... to fill sth. with a lot of people or things  </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塞进；挤进</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en-US" altLang="zh-CN" sz="2800">
                <a:latin typeface="Times New Roman" panose="02020603050405020304" charset="0"/>
                <a:cs typeface="Times New Roman" panose="02020603050405020304" charset="0"/>
              </a:rPr>
              <a:t>                        </a:t>
            </a:r>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Times New Roman" panose="02020603050405020304" charset="0"/>
                <a:cs typeface="Times New Roman" panose="02020603050405020304" charset="0"/>
                <a:sym typeface="+mn-ea"/>
              </a:rPr>
              <a:t>be packed with...=be crowded/filled with...</a:t>
            </a:r>
            <a:r>
              <a:rPr lang="en-US" altLang="zh-CN" sz="2800">
                <a:latin typeface="宋体" panose="02010600030101010101" pitchFamily="2" charset="-122"/>
                <a:ea typeface="宋体" panose="02010600030101010101" pitchFamily="2" charset="-122"/>
                <a:cs typeface="宋体" panose="02010600030101010101" pitchFamily="2" charset="-122"/>
              </a:rPr>
              <a:t> </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311785" y="1490980"/>
            <a:ext cx="11696700" cy="2245360"/>
          </a:xfrm>
          <a:prstGeom prst="rect">
            <a:avLst/>
          </a:prstGeom>
          <a:noFill/>
        </p:spPr>
        <p:txBody>
          <a:bodyPr wrap="square" rtlCol="0">
            <a:spAutoFit/>
          </a:bodyPr>
          <a:p>
            <a:r>
              <a:rPr lang="en-US" altLang="zh-CN" sz="2800">
                <a:solidFill>
                  <a:srgbClr val="FF0000"/>
                </a:solidFill>
                <a:latin typeface="Times New Roman" panose="02020603050405020304" charset="0"/>
                <a:cs typeface="Times New Roman" panose="02020603050405020304" charset="0"/>
              </a:rPr>
              <a:t>Text 5</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ea typeface="宋体" panose="02010600030101010101" pitchFamily="2" charset="-122"/>
                <a:cs typeface="Times New Roman" panose="02020603050405020304" charset="0"/>
              </a:rPr>
              <a:t>M: I’d like to summarize what it is we’re looking for. </a:t>
            </a:r>
            <a:endParaRPr lang="en-US" altLang="zh-CN" sz="2800">
              <a:latin typeface="Times New Roman" panose="02020603050405020304" charset="0"/>
              <a:ea typeface="宋体" panose="02010600030101010101" pitchFamily="2" charset="-122"/>
              <a:cs typeface="Times New Roman" panose="02020603050405020304" charset="0"/>
            </a:endParaRPr>
          </a:p>
          <a:p>
            <a:r>
              <a:rPr lang="en-US" altLang="zh-CN" sz="2800">
                <a:latin typeface="Times New Roman" panose="02020603050405020304" charset="0"/>
                <a:ea typeface="宋体" panose="02010600030101010101" pitchFamily="2" charset="-122"/>
                <a:cs typeface="Times New Roman" panose="02020603050405020304" charset="0"/>
              </a:rPr>
              <a:t>W: Good.</a:t>
            </a:r>
            <a:endParaRPr lang="en-US" altLang="zh-CN" sz="2800">
              <a:latin typeface="Times New Roman" panose="02020603050405020304" charset="0"/>
              <a:ea typeface="宋体" panose="02010600030101010101" pitchFamily="2" charset="-122"/>
              <a:cs typeface="Times New Roman" panose="02020603050405020304" charset="0"/>
            </a:endParaRPr>
          </a:p>
          <a:p>
            <a:r>
              <a:rPr lang="en-US" altLang="zh-CN" sz="2800">
                <a:latin typeface="Times New Roman" panose="02020603050405020304" charset="0"/>
                <a:ea typeface="宋体" panose="02010600030101010101" pitchFamily="2" charset="-122"/>
                <a:cs typeface="Times New Roman" panose="02020603050405020304" charset="0"/>
              </a:rPr>
              <a:t>M: Basically, we want the printing cost to come down by 15%. </a:t>
            </a:r>
            <a:endParaRPr lang="en-US" altLang="zh-CN" sz="2800">
              <a:latin typeface="Times New Roman" panose="02020603050405020304" charset="0"/>
              <a:ea typeface="宋体" panose="02010600030101010101" pitchFamily="2" charset="-122"/>
              <a:cs typeface="Times New Roman" panose="02020603050405020304" charset="0"/>
            </a:endParaRPr>
          </a:p>
          <a:p>
            <a:r>
              <a:rPr lang="en-US" altLang="zh-CN" sz="2800">
                <a:latin typeface="Times New Roman" panose="02020603050405020304" charset="0"/>
                <a:ea typeface="宋体" panose="02010600030101010101" pitchFamily="2" charset="-122"/>
                <a:cs typeface="Times New Roman" panose="02020603050405020304" charset="0"/>
              </a:rPr>
              <a:t>W: Well, it’s really hard for us to offer such a price cut. </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7" name="文本框 6"/>
          <p:cNvSpPr txBox="1"/>
          <p:nvPr/>
        </p:nvSpPr>
        <p:spPr>
          <a:xfrm>
            <a:off x="8208010" y="1830070"/>
            <a:ext cx="3543300" cy="706755"/>
          </a:xfrm>
          <a:prstGeom prst="rect">
            <a:avLst/>
          </a:prstGeom>
          <a:noFill/>
        </p:spPr>
        <p:txBody>
          <a:bodyPr wrap="square" rtlCol="0">
            <a:spAutoFit/>
          </a:bodyPr>
          <a:p>
            <a:r>
              <a:rPr lang="zh-CN" altLang="en-US" sz="2000" b="1">
                <a:latin typeface="宋体" panose="02010600030101010101" pitchFamily="2" charset="-122"/>
                <a:ea typeface="宋体" panose="02010600030101010101" pitchFamily="2" charset="-122"/>
              </a:rPr>
              <a:t>礼貌开场，用于正式谈判中提出总结需求。</a:t>
            </a:r>
            <a:endParaRPr lang="zh-CN" altLang="en-US" sz="2000" b="1">
              <a:latin typeface="宋体" panose="02010600030101010101" pitchFamily="2" charset="-122"/>
              <a:ea typeface="宋体" panose="02010600030101010101" pitchFamily="2" charset="-122"/>
            </a:endParaRPr>
          </a:p>
        </p:txBody>
      </p:sp>
      <p:sp>
        <p:nvSpPr>
          <p:cNvPr id="8" name="圆角矩形标注 7"/>
          <p:cNvSpPr/>
          <p:nvPr/>
        </p:nvSpPr>
        <p:spPr>
          <a:xfrm>
            <a:off x="905510" y="2811780"/>
            <a:ext cx="1392555" cy="454660"/>
          </a:xfrm>
          <a:prstGeom prst="wedgeRoundRectCallout">
            <a:avLst>
              <a:gd name="adj1" fmla="val 118034"/>
              <a:gd name="adj2" fmla="val 216480"/>
              <a:gd name="adj3" fmla="val 16667"/>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3343910" y="3662045"/>
            <a:ext cx="3030220" cy="745490"/>
          </a:xfrm>
          <a:prstGeom prst="rect">
            <a:avLst/>
          </a:prstGeom>
          <a:noFill/>
        </p:spPr>
        <p:txBody>
          <a:bodyPr wrap="square" rtlCol="0">
            <a:noAutofit/>
          </a:bodyPr>
          <a:p>
            <a:r>
              <a:rPr lang="en-US" altLang="zh-CN" sz="2400" b="1">
                <a:latin typeface="Times New Roman" panose="02020603050405020304" charset="0"/>
                <a:ea typeface="宋体" panose="02010600030101010101" pitchFamily="2" charset="-122"/>
                <a:cs typeface="Times New Roman" panose="02020603050405020304" charset="0"/>
              </a:rPr>
              <a:t>Basically</a:t>
            </a:r>
            <a:r>
              <a:rPr lang="en-US" altLang="zh-CN" sz="2400" b="1">
                <a:latin typeface="宋体" panose="02010600030101010101" pitchFamily="2" charset="-122"/>
                <a:ea typeface="宋体" panose="02010600030101010101" pitchFamily="2" charset="-122"/>
                <a:cs typeface="宋体" panose="02010600030101010101" pitchFamily="2" charset="-122"/>
              </a:rPr>
              <a:t> </a:t>
            </a:r>
            <a:r>
              <a:rPr lang="zh-CN" altLang="en-US" sz="2400" b="1">
                <a:latin typeface="宋体" panose="02010600030101010101" pitchFamily="2" charset="-122"/>
                <a:ea typeface="宋体" panose="02010600030101010101" pitchFamily="2" charset="-122"/>
                <a:cs typeface="宋体" panose="02010600030101010101" pitchFamily="2" charset="-122"/>
              </a:rPr>
              <a:t>用于软化语气，引出核心要求</a:t>
            </a:r>
            <a:endParaRPr lang="zh-CN" altLang="en-US" sz="2400" b="1">
              <a:latin typeface="宋体" panose="02010600030101010101" pitchFamily="2" charset="-122"/>
              <a:ea typeface="宋体" panose="02010600030101010101" pitchFamily="2" charset="-122"/>
              <a:cs typeface="宋体" panose="02010600030101010101" pitchFamily="2" charset="-122"/>
            </a:endParaRPr>
          </a:p>
        </p:txBody>
      </p:sp>
      <p:sp>
        <p:nvSpPr>
          <p:cNvPr id="11" name="圆角矩形 10"/>
          <p:cNvSpPr/>
          <p:nvPr/>
        </p:nvSpPr>
        <p:spPr>
          <a:xfrm>
            <a:off x="5328920" y="2861945"/>
            <a:ext cx="721360" cy="40449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圆角矩形 11"/>
          <p:cNvSpPr/>
          <p:nvPr/>
        </p:nvSpPr>
        <p:spPr>
          <a:xfrm>
            <a:off x="6899275" y="3266440"/>
            <a:ext cx="721360" cy="40449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rot="1560000">
            <a:off x="6094730" y="3051175"/>
            <a:ext cx="598805" cy="583565"/>
          </a:xfrm>
          <a:prstGeom prst="rect">
            <a:avLst/>
          </a:prstGeom>
          <a:noFill/>
        </p:spPr>
        <p:txBody>
          <a:bodyPr wrap="square" rtlCol="0">
            <a:spAutoFit/>
          </a:bodyPr>
          <a:p>
            <a:r>
              <a:rPr lang="zh-CN" altLang="en-US" sz="3200">
                <a:solidFill>
                  <a:srgbClr val="FF0000"/>
                </a:solidFill>
                <a:latin typeface="Times New Roman" panose="02020603050405020304" charset="0"/>
                <a:cs typeface="Times New Roman" panose="02020603050405020304" charset="0"/>
              </a:rPr>
              <a:t>=</a:t>
            </a:r>
            <a:endParaRPr lang="zh-CN" altLang="en-US" sz="3200">
              <a:solidFill>
                <a:srgbClr val="FF0000"/>
              </a:solidFill>
              <a:latin typeface="Times New Roman" panose="02020603050405020304" charset="0"/>
              <a:cs typeface="Times New Roman" panose="02020603050405020304" charset="0"/>
            </a:endParaRPr>
          </a:p>
        </p:txBody>
      </p:sp>
      <p:sp>
        <p:nvSpPr>
          <p:cNvPr id="16" name="文本框 15"/>
          <p:cNvSpPr txBox="1"/>
          <p:nvPr/>
        </p:nvSpPr>
        <p:spPr>
          <a:xfrm>
            <a:off x="287020" y="4490085"/>
            <a:ext cx="11904980" cy="852170"/>
          </a:xfrm>
          <a:prstGeom prst="rect">
            <a:avLst/>
          </a:prstGeom>
          <a:noFill/>
        </p:spPr>
        <p:txBody>
          <a:bodyPr wrap="square" rtlCol="0">
            <a:noAutofit/>
          </a:bodyPr>
          <a:p>
            <a:r>
              <a:rPr lang="en-US" altLang="zh-CN" sz="2800">
                <a:latin typeface="Times New Roman" panose="02020603050405020304" charset="0"/>
                <a:ea typeface="宋体" panose="02010600030101010101" pitchFamily="2" charset="-122"/>
                <a:cs typeface="Times New Roman" panose="02020603050405020304" charset="0"/>
              </a:rPr>
              <a:t>A. negotiate v. /n</a:t>
            </a:r>
            <a:r>
              <a:rPr lang="en-US" altLang="en-US" sz="2800">
                <a:latin typeface="Times New Roman" panose="02020603050405020304" charset="0"/>
                <a:ea typeface="宋体" panose="02010600030101010101" pitchFamily="2" charset="-122"/>
                <a:cs typeface="Times New Roman" panose="02020603050405020304" charset="0"/>
              </a:rPr>
              <a:t>ɪˈɡəʊʃ</a:t>
            </a:r>
            <a:r>
              <a:rPr lang="en-US" altLang="zh-CN" sz="2800">
                <a:latin typeface="Times New Roman" panose="02020603050405020304" charset="0"/>
                <a:ea typeface="宋体" panose="02010600030101010101" pitchFamily="2" charset="-122"/>
                <a:cs typeface="Times New Roman" panose="02020603050405020304" charset="0"/>
              </a:rPr>
              <a:t>ie</a:t>
            </a:r>
            <a:r>
              <a:rPr lang="en-US" altLang="en-US" sz="2800">
                <a:latin typeface="Times New Roman" panose="02020603050405020304" charset="0"/>
                <a:ea typeface="宋体" panose="02010600030101010101" pitchFamily="2" charset="-122"/>
                <a:cs typeface="Times New Roman" panose="02020603050405020304" charset="0"/>
              </a:rPr>
              <a:t>ɪ</a:t>
            </a:r>
            <a:r>
              <a:rPr lang="en-US" altLang="zh-CN" sz="2800">
                <a:latin typeface="Times New Roman" panose="02020603050405020304" charset="0"/>
                <a:ea typeface="宋体" panose="02010600030101010101" pitchFamily="2" charset="-122"/>
                <a:cs typeface="Times New Roman" panose="02020603050405020304" charset="0"/>
              </a:rPr>
              <a:t>t/ to try to reach an agreement by formal discussion</a:t>
            </a:r>
            <a:r>
              <a:rPr lang="zh-CN" altLang="en-US" sz="2800">
                <a:latin typeface="Times New Roman" panose="02020603050405020304" charset="0"/>
                <a:ea typeface="宋体" panose="02010600030101010101" pitchFamily="2" charset="-122"/>
                <a:cs typeface="Times New Roman" panose="02020603050405020304" charset="0"/>
              </a:rPr>
              <a:t>谈判</a:t>
            </a:r>
            <a:r>
              <a:rPr lang="en-US" altLang="zh-CN" sz="2800">
                <a:latin typeface="Times New Roman" panose="02020603050405020304" charset="0"/>
                <a:ea typeface="宋体" panose="02010600030101010101" pitchFamily="2" charset="-122"/>
                <a:cs typeface="Times New Roman" panose="02020603050405020304" charset="0"/>
              </a:rPr>
              <a:t>          </a:t>
            </a:r>
            <a:endParaRPr lang="en-US" altLang="zh-CN" sz="2800">
              <a:latin typeface="Times New Roman" panose="02020603050405020304" charset="0"/>
              <a:ea typeface="宋体" panose="02010600030101010101" pitchFamily="2" charset="-122"/>
              <a:cs typeface="Times New Roman" panose="02020603050405020304" charset="0"/>
            </a:endParaRPr>
          </a:p>
          <a:p>
            <a:r>
              <a:rPr lang="en-US" altLang="zh-CN" sz="2800">
                <a:latin typeface="Times New Roman" panose="02020603050405020304" charset="0"/>
                <a:ea typeface="宋体" panose="02010600030101010101" pitchFamily="2" charset="-122"/>
                <a:cs typeface="Times New Roman" panose="02020603050405020304" charset="0"/>
              </a:rPr>
              <a:t>        deal n.  an agreement, especially in business, on particular conditions for </a:t>
            </a:r>
            <a:endParaRPr lang="en-US" altLang="zh-CN" sz="2800">
              <a:latin typeface="Times New Roman" panose="02020603050405020304" charset="0"/>
              <a:ea typeface="宋体" panose="02010600030101010101" pitchFamily="2" charset="-122"/>
              <a:cs typeface="Times New Roman" panose="02020603050405020304" charset="0"/>
            </a:endParaRPr>
          </a:p>
          <a:p>
            <a:r>
              <a:rPr lang="en-US" altLang="zh-CN" sz="2800">
                <a:latin typeface="Times New Roman" panose="02020603050405020304" charset="0"/>
                <a:ea typeface="宋体" panose="02010600030101010101" pitchFamily="2" charset="-122"/>
                <a:cs typeface="Times New Roman" panose="02020603050405020304" charset="0"/>
              </a:rPr>
              <a:t>       buying or doing sth </a:t>
            </a:r>
            <a:r>
              <a:rPr lang="zh-CN" altLang="en-US" sz="2800">
                <a:latin typeface="Times New Roman" panose="02020603050405020304" charset="0"/>
                <a:ea typeface="宋体" panose="02010600030101010101" pitchFamily="2" charset="-122"/>
                <a:cs typeface="Times New Roman" panose="02020603050405020304" charset="0"/>
              </a:rPr>
              <a:t>协议；（尤指）交易</a:t>
            </a:r>
            <a:endParaRPr lang="zh-CN" altLang="en-US" sz="2800">
              <a:latin typeface="Times New Roman" panose="02020603050405020304" charset="0"/>
              <a:ea typeface="宋体" panose="02010600030101010101" pitchFamily="2" charset="-122"/>
              <a:cs typeface="Times New Roman" panose="02020603050405020304" charset="0"/>
            </a:endParaRPr>
          </a:p>
          <a:p>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negotiate a deal</a:t>
            </a:r>
            <a:r>
              <a:rPr lang="en-US" altLang="zh-CN" sz="2800">
                <a:latin typeface="Times New Roman" panose="02020603050405020304" charset="0"/>
                <a:ea typeface="宋体" panose="02010600030101010101" pitchFamily="2" charset="-122"/>
                <a:cs typeface="Times New Roman" panose="02020603050405020304" charset="0"/>
              </a:rPr>
              <a:t>  </a:t>
            </a:r>
            <a:r>
              <a:rPr lang="zh-CN" altLang="en-US" sz="2800">
                <a:latin typeface="Times New Roman" panose="02020603050405020304" charset="0"/>
                <a:ea typeface="宋体" panose="02010600030101010101" pitchFamily="2" charset="-122"/>
                <a:cs typeface="Times New Roman" panose="02020603050405020304" charset="0"/>
              </a:rPr>
              <a:t>洽谈生意</a:t>
            </a:r>
            <a:endParaRPr lang="zh-CN" altLang="en-US" sz="2800">
              <a:latin typeface="Times New Roman" panose="02020603050405020304" charset="0"/>
              <a:ea typeface="宋体" panose="02010600030101010101" pitchFamily="2" charset="-122"/>
              <a:cs typeface="Times New Roman" panose="02020603050405020304" charset="0"/>
            </a:endParaRPr>
          </a:p>
        </p:txBody>
      </p:sp>
      <p:cxnSp>
        <p:nvCxnSpPr>
          <p:cNvPr id="3" name="直接连接符 2"/>
          <p:cNvCxnSpPr/>
          <p:nvPr/>
        </p:nvCxnSpPr>
        <p:spPr>
          <a:xfrm flipV="1">
            <a:off x="0" y="510540"/>
            <a:ext cx="12111990" cy="38735"/>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2" name="文本框 1"/>
          <p:cNvSpPr txBox="1"/>
          <p:nvPr/>
        </p:nvSpPr>
        <p:spPr>
          <a:xfrm>
            <a:off x="398145" y="54610"/>
            <a:ext cx="3167380" cy="537845"/>
          </a:xfrm>
          <a:prstGeom prst="rect">
            <a:avLst/>
          </a:prstGeom>
          <a:noFill/>
        </p:spPr>
        <p:txBody>
          <a:bodyPr wrap="square" rtlCol="0">
            <a:noAutofit/>
          </a:bodyPr>
          <a:p>
            <a:r>
              <a:rPr lang="zh-CN" altLang="en-US" sz="2800" b="1">
                <a:solidFill>
                  <a:schemeClr val="accent3">
                    <a:lumMod val="50000"/>
                  </a:schemeClr>
                </a:solidFill>
                <a:latin typeface="宋体" panose="02010600030101010101" pitchFamily="2" charset="-122"/>
                <a:ea typeface="宋体" panose="02010600030101010101" pitchFamily="2" charset="-122"/>
              </a:rPr>
              <a:t>典型试题分析</a:t>
            </a:r>
            <a:endParaRPr lang="zh-CN" altLang="en-US" sz="2800" b="1">
              <a:solidFill>
                <a:schemeClr val="accent3">
                  <a:lumMod val="50000"/>
                </a:schemeClr>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bldLvl="0" animBg="1"/>
      <p:bldP spid="8" grpId="1" animBg="1"/>
      <p:bldP spid="9" grpId="0"/>
      <p:bldP spid="9" grpId="1"/>
      <p:bldP spid="11" grpId="0" bldLvl="0" animBg="1"/>
      <p:bldP spid="11" grpId="1" animBg="1"/>
      <p:bldP spid="12" grpId="0" bldLvl="0" animBg="1"/>
      <p:bldP spid="12" grpId="1" animBg="1"/>
      <p:bldP spid="13" grpId="0"/>
      <p:bldP spid="13" grpId="1"/>
      <p:bldP spid="16" grpId="0"/>
      <p:bldP spid="1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12750" y="250190"/>
            <a:ext cx="11285220" cy="3784600"/>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Text 6</a:t>
            </a:r>
            <a:endParaRPr lang="zh-CN" altLang="en-US" sz="2400" b="1">
              <a:solidFill>
                <a:srgbClr val="FF0000"/>
              </a:solidFill>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W: Happy New Year, Mike.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M: Happy New Year.</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W: Have you made any resolutions?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M: I’d like to eat less and exercise more this year. Three hamburgers a day is probably not a good idea.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W: Yeah. Many people hope to be healthier in the New Year. You always see a lot of people start joining gyms. I heard some kind of statistic that gyms are always 50% more crowded in the month of January. And then usually by February, it’s back to normal. (7)</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M: It’s so true. It’s always difficult to keep up the workout routine.</a:t>
            </a:r>
            <a:endParaRPr lang="en-US" altLang="zh-CN" sz="2400">
              <a:latin typeface="Times New Roman" panose="02020603050405020304" charset="0"/>
              <a:cs typeface="Times New Roman" panose="02020603050405020304" charset="0"/>
            </a:endParaRPr>
          </a:p>
        </p:txBody>
      </p:sp>
      <p:sp>
        <p:nvSpPr>
          <p:cNvPr id="8" name="圆角矩形标注 7"/>
          <p:cNvSpPr/>
          <p:nvPr/>
        </p:nvSpPr>
        <p:spPr>
          <a:xfrm>
            <a:off x="3445510" y="1369060"/>
            <a:ext cx="1392555" cy="454660"/>
          </a:xfrm>
          <a:prstGeom prst="wedgeRoundRectCallout">
            <a:avLst>
              <a:gd name="adj1" fmla="val 133584"/>
              <a:gd name="adj2" fmla="val -134217"/>
              <a:gd name="adj3" fmla="val 16667"/>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nvSpPr>
        <p:spPr>
          <a:xfrm>
            <a:off x="6212840" y="625475"/>
            <a:ext cx="5375910" cy="668655"/>
          </a:xfrm>
          <a:prstGeom prst="rect">
            <a:avLst/>
          </a:prstGeom>
          <a:noFill/>
        </p:spPr>
        <p:txBody>
          <a:bodyPr wrap="square" rtlCol="0">
            <a:noAutofit/>
          </a:bodyPr>
          <a:p>
            <a:r>
              <a:rPr lang="en-US" altLang="zh-CN" sz="2400">
                <a:latin typeface="Times New Roman" panose="02020603050405020304" charset="0"/>
                <a:cs typeface="Times New Roman" panose="02020603050405020304" charset="0"/>
              </a:rPr>
              <a:t>/</a:t>
            </a:r>
            <a:r>
              <a:rPr lang="en-US" altLang="en-US" sz="2400">
                <a:latin typeface="Times New Roman" panose="02020603050405020304" charset="0"/>
                <a:cs typeface="Times New Roman" panose="02020603050405020304" charset="0"/>
              </a:rPr>
              <a:t>ˌ</a:t>
            </a:r>
            <a:r>
              <a:rPr lang="en-US" altLang="zh-CN" sz="2400">
                <a:latin typeface="Times New Roman" panose="02020603050405020304" charset="0"/>
                <a:cs typeface="Times New Roman" panose="02020603050405020304" charset="0"/>
              </a:rPr>
              <a:t>rez</a:t>
            </a:r>
            <a:r>
              <a:rPr lang="en-US" altLang="en-US" sz="2400">
                <a:latin typeface="Times New Roman" panose="02020603050405020304" charset="0"/>
                <a:cs typeface="Times New Roman" panose="02020603050405020304" charset="0"/>
              </a:rPr>
              <a:t>əˈ</a:t>
            </a:r>
            <a:r>
              <a:rPr lang="en-US" altLang="zh-CN" sz="2400">
                <a:latin typeface="Times New Roman" panose="02020603050405020304" charset="0"/>
                <a:cs typeface="Times New Roman" panose="02020603050405020304" charset="0"/>
              </a:rPr>
              <a:t>lu</a:t>
            </a:r>
            <a:r>
              <a:rPr lang="en-US" altLang="en-US" sz="2400">
                <a:latin typeface="Times New Roman" panose="02020603050405020304" charset="0"/>
                <a:cs typeface="Times New Roman" panose="02020603050405020304" charset="0"/>
              </a:rPr>
              <a:t>ːʃ</a:t>
            </a:r>
            <a:r>
              <a:rPr lang="en-US" altLang="zh-CN" sz="2400">
                <a:latin typeface="Times New Roman" panose="02020603050405020304" charset="0"/>
                <a:cs typeface="Times New Roman" panose="02020603050405020304" charset="0"/>
              </a:rPr>
              <a:t>n/  n. a definite decision to do or not to do something  </a:t>
            </a:r>
            <a:r>
              <a:rPr lang="zh-CN" altLang="en-US" sz="2400">
                <a:latin typeface="宋体" panose="02010600030101010101" pitchFamily="2" charset="-122"/>
                <a:ea typeface="宋体" panose="02010600030101010101" pitchFamily="2" charset="-122"/>
                <a:cs typeface="Times New Roman" panose="02020603050405020304" charset="0"/>
              </a:rPr>
              <a:t>决心；决定</a:t>
            </a:r>
            <a:endParaRPr lang="zh-CN" altLang="en-US" sz="2400">
              <a:latin typeface="宋体" panose="02010600030101010101" pitchFamily="2" charset="-122"/>
              <a:ea typeface="宋体" panose="02010600030101010101" pitchFamily="2" charset="-122"/>
              <a:cs typeface="Times New Roman" panose="02020603050405020304" charset="0"/>
            </a:endParaRPr>
          </a:p>
        </p:txBody>
      </p:sp>
      <p:sp>
        <p:nvSpPr>
          <p:cNvPr id="6" name="圆角矩形 5"/>
          <p:cNvSpPr/>
          <p:nvPr/>
        </p:nvSpPr>
        <p:spPr>
          <a:xfrm>
            <a:off x="4784090" y="3187065"/>
            <a:ext cx="4069715" cy="71437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Times New Roman" panose="02020603050405020304" charset="0"/>
                <a:cs typeface="Times New Roman" panose="02020603050405020304" charset="0"/>
              </a:rPr>
              <a:t>enthusiasm is short-lived</a:t>
            </a:r>
            <a:endParaRPr lang="en-US" altLang="zh-CN" sz="2800" b="1">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5" grpId="0"/>
      <p:bldP spid="5" grpId="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03835" y="257175"/>
            <a:ext cx="11285855" cy="3846195"/>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Text 7</a:t>
            </a:r>
            <a:endParaRPr lang="en-US" altLang="zh-CN" sz="2800" b="1">
              <a:solidFill>
                <a:srgbClr val="FF0000"/>
              </a:solidFill>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M: Fenny,  if you’re up in London tomorrow, I’ve got two tickets for the American Ballet Theatre. Would you like to come?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W: Thanks, but I’ll be busy tomorrow.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M: No problem. Maybe another time. Do you have plans?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W: Yes. I’ll meet Katie at the Olympia Exhibition Centre.  Remember her? We went to the same art school. Some of her designs are going to be exhibited there. She’s hoping one of the big clothes companies might buy them.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M: Setting her sights high, isn’t she?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W: Yeah, she is aiming high, but she has what it takes to get there.</a:t>
            </a:r>
            <a:endParaRPr lang="en-US" altLang="zh-CN" sz="2400">
              <a:latin typeface="Times New Roman" panose="02020603050405020304" charset="0"/>
              <a:cs typeface="Times New Roman" panose="02020603050405020304" charset="0"/>
            </a:endParaRPr>
          </a:p>
        </p:txBody>
      </p:sp>
      <p:sp>
        <p:nvSpPr>
          <p:cNvPr id="11" name="圆角矩形 10"/>
          <p:cNvSpPr/>
          <p:nvPr/>
        </p:nvSpPr>
        <p:spPr>
          <a:xfrm>
            <a:off x="675005" y="3266440"/>
            <a:ext cx="2792095" cy="40449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1870075" y="3670935"/>
            <a:ext cx="2005330" cy="40449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6" name="直接箭头连接符 5"/>
          <p:cNvCxnSpPr/>
          <p:nvPr/>
        </p:nvCxnSpPr>
        <p:spPr>
          <a:xfrm>
            <a:off x="1490345" y="3728085"/>
            <a:ext cx="281305" cy="1450340"/>
          </a:xfrm>
          <a:prstGeom prst="straightConnector1">
            <a:avLst/>
          </a:prstGeom>
          <a:ln w="31750" cap="sq" cmpd="dbl">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9" name="直接箭头连接符 8"/>
          <p:cNvCxnSpPr/>
          <p:nvPr/>
        </p:nvCxnSpPr>
        <p:spPr>
          <a:xfrm flipH="1">
            <a:off x="1837055" y="4146550"/>
            <a:ext cx="728345" cy="995680"/>
          </a:xfrm>
          <a:prstGeom prst="straightConnector1">
            <a:avLst/>
          </a:prstGeom>
          <a:ln w="31750" cap="sq" cmpd="dbl">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sp>
        <p:nvSpPr>
          <p:cNvPr id="10" name="文本框 9"/>
          <p:cNvSpPr txBox="1"/>
          <p:nvPr/>
        </p:nvSpPr>
        <p:spPr>
          <a:xfrm>
            <a:off x="1216025" y="5186045"/>
            <a:ext cx="3543300" cy="521970"/>
          </a:xfrm>
          <a:prstGeom prst="rect">
            <a:avLst/>
          </a:prstGeom>
          <a:noFill/>
        </p:spPr>
        <p:txBody>
          <a:bodyPr wrap="square" rtlCol="0">
            <a:spAutoFit/>
          </a:bodyPr>
          <a:p>
            <a:r>
              <a:rPr lang="zh-CN" altLang="en-US" sz="2800" b="1">
                <a:latin typeface="Times New Roman" panose="02020603050405020304" charset="0"/>
                <a:ea typeface="宋体" panose="02010600030101010101" pitchFamily="2" charset="-122"/>
                <a:cs typeface="Times New Roman" panose="02020603050405020304" charset="0"/>
              </a:rPr>
              <a:t>志向远大</a:t>
            </a:r>
            <a:r>
              <a:rPr lang="en-US" altLang="zh-CN" sz="2800" b="1">
                <a:latin typeface="Times New Roman" panose="02020603050405020304" charset="0"/>
                <a:ea typeface="宋体" panose="02010600030101010101" pitchFamily="2" charset="-122"/>
                <a:cs typeface="Times New Roman" panose="02020603050405020304" charset="0"/>
              </a:rPr>
              <a:t>=ambitious </a:t>
            </a:r>
            <a:endParaRPr lang="en-US" altLang="zh-CN" sz="2800" b="1">
              <a:latin typeface="Times New Roman" panose="02020603050405020304" charset="0"/>
              <a:ea typeface="宋体" panose="02010600030101010101" pitchFamily="2" charset="-122"/>
              <a:cs typeface="Times New Roman" panose="02020603050405020304" charset="0"/>
            </a:endParaRPr>
          </a:p>
        </p:txBody>
      </p:sp>
      <p:sp>
        <p:nvSpPr>
          <p:cNvPr id="12" name="圆角矩形标注 11"/>
          <p:cNvSpPr/>
          <p:nvPr/>
        </p:nvSpPr>
        <p:spPr>
          <a:xfrm>
            <a:off x="4260850" y="3620770"/>
            <a:ext cx="4047490" cy="454660"/>
          </a:xfrm>
          <a:prstGeom prst="wedgeRoundRectCallout">
            <a:avLst>
              <a:gd name="adj1" fmla="val -5647"/>
              <a:gd name="adj2" fmla="val 210195"/>
              <a:gd name="adj3" fmla="val 16667"/>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5622290" y="4791075"/>
            <a:ext cx="5044440" cy="852170"/>
          </a:xfrm>
          <a:prstGeom prst="rect">
            <a:avLst/>
          </a:prstGeom>
          <a:noFill/>
        </p:spPr>
        <p:txBody>
          <a:bodyPr wrap="square" rtlCol="0">
            <a:noAutofit/>
          </a:bodyPr>
          <a:p>
            <a:r>
              <a:rPr lang="zh-CN" altLang="en-US" sz="2800" b="1">
                <a:latin typeface="Times New Roman" panose="02020603050405020304" charset="0"/>
                <a:ea typeface="宋体" panose="02010600030101010101" pitchFamily="2" charset="-122"/>
                <a:cs typeface="Times New Roman" panose="02020603050405020304" charset="0"/>
              </a:rPr>
              <a:t>她具备实现目标的能力</a:t>
            </a:r>
            <a:r>
              <a:rPr lang="en-US" altLang="zh-CN" sz="2800" b="1">
                <a:latin typeface="Times New Roman" panose="02020603050405020304" charset="0"/>
                <a:ea typeface="宋体" panose="02010600030101010101" pitchFamily="2" charset="-122"/>
                <a:cs typeface="Times New Roman" panose="02020603050405020304" charset="0"/>
              </a:rPr>
              <a:t> / </a:t>
            </a:r>
            <a:r>
              <a:rPr lang="zh-CN" altLang="en-US" sz="2800" b="1">
                <a:latin typeface="Times New Roman" panose="02020603050405020304" charset="0"/>
                <a:ea typeface="宋体" panose="02010600030101010101" pitchFamily="2" charset="-122"/>
                <a:cs typeface="Times New Roman" panose="02020603050405020304" charset="0"/>
              </a:rPr>
              <a:t>条件。</a:t>
            </a:r>
            <a:endParaRPr lang="zh-CN" altLang="en-US" sz="2800" b="1">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5" grpId="0" bldLvl="0" animBg="1"/>
      <p:bldP spid="5" grpId="1" animBg="1"/>
      <p:bldP spid="10" grpId="0"/>
      <p:bldP spid="10" grpId="1"/>
      <p:bldP spid="12" grpId="0" animBg="1"/>
      <p:bldP spid="12" grpId="1" animBg="1"/>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33375" y="177800"/>
            <a:ext cx="11422380" cy="5323205"/>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Text 8</a:t>
            </a:r>
            <a:endParaRPr lang="zh-CN" altLang="en-US" sz="2800" b="1">
              <a:solidFill>
                <a:srgbClr val="FF0000"/>
              </a:solidFill>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W: People are increasingly concerned about online security, and many experts are now offering advice on how to use smartphones safely.</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M: What advice?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W: Let me ask you first, how long have you kept your phone on so far?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M: For over a year now. It’s </a:t>
            </a:r>
            <a:r>
              <a:rPr lang="en-US" altLang="zh-CN" sz="2400">
                <a:solidFill>
                  <a:srgbClr val="FF0000"/>
                </a:solidFill>
                <a:latin typeface="Times New Roman" panose="02020603050405020304" charset="0"/>
                <a:cs typeface="Times New Roman" panose="02020603050405020304" charset="0"/>
              </a:rPr>
              <a:t>not </a:t>
            </a:r>
            <a:r>
              <a:rPr lang="en-US" altLang="zh-CN" sz="2400">
                <a:latin typeface="Times New Roman" panose="02020603050405020304" charset="0"/>
                <a:cs typeface="Times New Roman" panose="02020603050405020304" charset="0"/>
              </a:rPr>
              <a:t>that I’m addicted to it or have important calls, </a:t>
            </a:r>
            <a:r>
              <a:rPr lang="en-US" altLang="zh-CN" sz="2400">
                <a:solidFill>
                  <a:srgbClr val="FF0000"/>
                </a:solidFill>
                <a:latin typeface="Times New Roman" panose="02020603050405020304" charset="0"/>
                <a:cs typeface="Times New Roman" panose="02020603050405020304" charset="0"/>
              </a:rPr>
              <a:t>but</a:t>
            </a:r>
            <a:r>
              <a:rPr lang="en-US" altLang="zh-CN" sz="2400">
                <a:latin typeface="Times New Roman" panose="02020603050405020304" charset="0"/>
                <a:cs typeface="Times New Roman" panose="02020603050405020304" charset="0"/>
              </a:rPr>
              <a:t> I need the alarm to wake me up every morning.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W: Yeah, but that’s where the risk is. According to experts, we should switch our phones off and on once a day as a security measure.  It helps close the applications running in the background and stop data collection processes we’re not aware of.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M: Sounds reasonable. Do we switch the phone off and switch it back on immediately?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W: Well, better wait for a few minutes.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M: When do you usually do that?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W: I do it every night before going to bed. </a:t>
            </a:r>
            <a:endParaRPr lang="en-US" altLang="zh-CN" sz="2400">
              <a:latin typeface="Times New Roman" panose="02020603050405020304" charset="0"/>
              <a:cs typeface="Times New Roman" panose="02020603050405020304" charset="0"/>
            </a:endParaRPr>
          </a:p>
        </p:txBody>
      </p:sp>
      <p:sp>
        <p:nvSpPr>
          <p:cNvPr id="5" name="圆角矩形 4"/>
          <p:cNvSpPr/>
          <p:nvPr/>
        </p:nvSpPr>
        <p:spPr>
          <a:xfrm>
            <a:off x="3255645" y="3226435"/>
            <a:ext cx="2005330" cy="40449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6" name="直接连接符 5"/>
          <p:cNvCxnSpPr/>
          <p:nvPr/>
        </p:nvCxnSpPr>
        <p:spPr>
          <a:xfrm flipV="1">
            <a:off x="3188970" y="3973195"/>
            <a:ext cx="5281930" cy="14605"/>
          </a:xfrm>
          <a:prstGeom prst="line">
            <a:avLst/>
          </a:prstGeom>
          <a:ln w="31750">
            <a:gradFill>
              <a:gsLst>
                <a:gs pos="0">
                  <a:schemeClr val="accent2">
                    <a:hueOff val="-4200000"/>
                  </a:schemeClr>
                </a:gs>
                <a:gs pos="100000">
                  <a:schemeClr val="accent2"/>
                </a:gs>
              </a:gsLst>
            </a:gradFill>
          </a:ln>
        </p:spPr>
        <p:style>
          <a:lnRef idx="0">
            <a:srgbClr val="FFFFFF"/>
          </a:lnRef>
          <a:fillRef idx="0">
            <a:srgbClr val="FFFFFF"/>
          </a:fillRef>
          <a:effectRef idx="0">
            <a:srgbClr val="FFFFFF"/>
          </a:effectRef>
          <a:fontRef idx="minor">
            <a:schemeClr val="tx1"/>
          </a:fontRef>
        </p:style>
      </p:cxnSp>
      <p:sp>
        <p:nvSpPr>
          <p:cNvPr id="7" name="圆角矩形 6"/>
          <p:cNvSpPr/>
          <p:nvPr/>
        </p:nvSpPr>
        <p:spPr>
          <a:xfrm>
            <a:off x="3794760" y="3072130"/>
            <a:ext cx="4069715" cy="71437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Times New Roman" panose="02020603050405020304" charset="0"/>
                <a:cs typeface="Times New Roman" panose="02020603050405020304" charset="0"/>
              </a:rPr>
              <a:t>Data security</a:t>
            </a:r>
            <a:endParaRPr lang="en-US" altLang="zh-CN" sz="2800" b="1">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7" grpId="0" bldLvl="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33375" y="192405"/>
            <a:ext cx="11523980" cy="526224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Text 9</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W: Welcome to History of the English Language. Since the class is quite small, I plan to run this course as a discussion. I hope everyone will be fully engaged and volunteer to share your knowledge and opinions.  I won’t take attendance, but since part of your grade depends on participation, I encourage you to come to class.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M: Professor Moore?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W: Yes.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M: Could you tell us more about the assessment of the course?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W: Certainly. In addition to your participation in class, which accounts for 10%, there will be a midterm test, 20%, a final exam, 30%, and a research paper, 40%.  Any questions?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M: Do we have any reading assignments?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W: Yes, I believe you’ve all got your textbook. You have to finish reading assigned chapters before each class. Apart from that, there’s a list of books that you’re required to read. Now let’s have a close look at it. </a:t>
            </a:r>
            <a:endParaRPr lang="en-US" altLang="zh-CN" sz="2400">
              <a:latin typeface="Times New Roman" panose="02020603050405020304" charset="0"/>
              <a:cs typeface="Times New Roman" panose="02020603050405020304" charset="0"/>
            </a:endParaRPr>
          </a:p>
        </p:txBody>
      </p:sp>
      <p:sp>
        <p:nvSpPr>
          <p:cNvPr id="5" name="圆角矩形标注 4"/>
          <p:cNvSpPr/>
          <p:nvPr/>
        </p:nvSpPr>
        <p:spPr>
          <a:xfrm>
            <a:off x="5220335" y="1325880"/>
            <a:ext cx="1889125" cy="454660"/>
          </a:xfrm>
          <a:prstGeom prst="wedgeRoundRectCallout">
            <a:avLst>
              <a:gd name="adj1" fmla="val 55909"/>
              <a:gd name="adj2" fmla="val 127653"/>
              <a:gd name="adj3" fmla="val 16667"/>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7158355" y="1736725"/>
            <a:ext cx="4848860" cy="925830"/>
          </a:xfrm>
          <a:prstGeom prst="rect">
            <a:avLst/>
          </a:prstGeom>
          <a:noFill/>
        </p:spPr>
        <p:txBody>
          <a:bodyPr wrap="square" rtlCol="0">
            <a:noAutofit/>
          </a:bodyPr>
          <a:p>
            <a:r>
              <a:rPr lang="en-US" altLang="zh-CN" sz="2400">
                <a:solidFill>
                  <a:srgbClr val="FF0000"/>
                </a:solidFill>
                <a:latin typeface="Times New Roman" panose="02020603050405020304" charset="0"/>
                <a:cs typeface="Times New Roman" panose="02020603050405020304" charset="0"/>
              </a:rPr>
              <a:t> to check who is present and who is not present at a place and to mark this information on a list of names </a:t>
            </a:r>
            <a:r>
              <a:rPr lang="zh-CN" altLang="en-US" sz="2400">
                <a:solidFill>
                  <a:srgbClr val="FF0000"/>
                </a:solidFill>
                <a:latin typeface="宋体" panose="02010600030101010101" pitchFamily="2" charset="-122"/>
                <a:ea typeface="宋体" panose="02010600030101010101" pitchFamily="2" charset="-122"/>
                <a:cs typeface="Times New Roman" panose="02020603050405020304" charset="0"/>
              </a:rPr>
              <a:t>点名</a:t>
            </a:r>
            <a:endParaRPr lang="zh-CN" altLang="en-US" sz="2400">
              <a:solidFill>
                <a:srgbClr val="FF0000"/>
              </a:solidFill>
              <a:latin typeface="宋体" panose="02010600030101010101" pitchFamily="2" charset="-122"/>
              <a:ea typeface="宋体" panose="02010600030101010101" pitchFamily="2" charset="-122"/>
              <a:cs typeface="Times New Roman" panose="02020603050405020304" charset="0"/>
            </a:endParaRPr>
          </a:p>
        </p:txBody>
      </p:sp>
      <p:sp>
        <p:nvSpPr>
          <p:cNvPr id="7" name="圆角矩形 6"/>
          <p:cNvSpPr/>
          <p:nvPr/>
        </p:nvSpPr>
        <p:spPr>
          <a:xfrm>
            <a:off x="779145" y="1066165"/>
            <a:ext cx="4581525" cy="87312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Times New Roman" panose="02020603050405020304" charset="0"/>
                <a:cs typeface="Times New Roman" panose="02020603050405020304" charset="0"/>
              </a:rPr>
              <a:t>14.    expect students to take an active part in discussions</a:t>
            </a:r>
            <a:endParaRPr lang="zh-CN" altLang="en-US" sz="2800" b="1">
              <a:latin typeface="Times New Roman" panose="02020603050405020304" charset="0"/>
              <a:cs typeface="Times New Roman" panose="02020603050405020304" charset="0"/>
            </a:endParaRPr>
          </a:p>
        </p:txBody>
      </p:sp>
      <p:sp>
        <p:nvSpPr>
          <p:cNvPr id="8" name="圆角矩形 7"/>
          <p:cNvSpPr/>
          <p:nvPr/>
        </p:nvSpPr>
        <p:spPr>
          <a:xfrm>
            <a:off x="6974205" y="5133340"/>
            <a:ext cx="5033645" cy="153543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b="1">
                <a:latin typeface="Times New Roman" panose="02020603050405020304" charset="0"/>
                <a:cs typeface="Times New Roman" panose="02020603050405020304" charset="0"/>
              </a:rPr>
              <a:t>15. carry weight:</a:t>
            </a:r>
            <a:endParaRPr lang="en-US" altLang="zh-CN" sz="2800" b="1">
              <a:latin typeface="Times New Roman" panose="02020603050405020304" charset="0"/>
              <a:cs typeface="Times New Roman" panose="02020603050405020304" charset="0"/>
            </a:endParaRPr>
          </a:p>
          <a:p>
            <a:pPr algn="l"/>
            <a:r>
              <a:rPr lang="en-US" altLang="zh-CN" sz="2800" b="1">
                <a:latin typeface="Times New Roman" panose="02020603050405020304" charset="0"/>
                <a:cs typeface="Times New Roman" panose="02020603050405020304" charset="0"/>
              </a:rPr>
              <a:t> to have influence with sb.</a:t>
            </a:r>
            <a:endParaRPr lang="en-US" altLang="zh-CN" sz="2800" b="1">
              <a:latin typeface="Times New Roman" panose="02020603050405020304" charset="0"/>
              <a:cs typeface="Times New Roman" panose="02020603050405020304" charset="0"/>
            </a:endParaRPr>
          </a:p>
          <a:p>
            <a:pPr algn="l"/>
            <a:r>
              <a:rPr lang="zh-CN" altLang="en-US" sz="2800" b="1">
                <a:latin typeface="宋体" panose="02010600030101010101" pitchFamily="2" charset="-122"/>
                <a:ea typeface="宋体" panose="02010600030101010101" pitchFamily="2" charset="-122"/>
                <a:cs typeface="Times New Roman" panose="02020603050405020304" charset="0"/>
              </a:rPr>
              <a:t>重要性；影响力；实力</a:t>
            </a:r>
            <a:r>
              <a:rPr lang="en-US" altLang="zh-CN" sz="2800" b="1">
                <a:latin typeface="Times New Roman" panose="02020603050405020304" charset="0"/>
                <a:cs typeface="Times New Roman" panose="02020603050405020304" charset="0"/>
              </a:rPr>
              <a:t> </a:t>
            </a:r>
            <a:endParaRPr lang="zh-CN" altLang="en-US" sz="2800" b="1">
              <a:latin typeface="Times New Roman" panose="02020603050405020304" charset="0"/>
              <a:cs typeface="Times New Roman" panose="02020603050405020304" charset="0"/>
            </a:endParaRPr>
          </a:p>
        </p:txBody>
      </p:sp>
      <p:sp>
        <p:nvSpPr>
          <p:cNvPr id="9" name="圆角矩形标注 8"/>
          <p:cNvSpPr/>
          <p:nvPr/>
        </p:nvSpPr>
        <p:spPr>
          <a:xfrm>
            <a:off x="6256020" y="3509645"/>
            <a:ext cx="2776220" cy="454660"/>
          </a:xfrm>
          <a:prstGeom prst="wedgeRoundRectCallout">
            <a:avLst>
              <a:gd name="adj1" fmla="val 56678"/>
              <a:gd name="adj2" fmla="val 291201"/>
              <a:gd name="adj3" fmla="val 16667"/>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标注 9"/>
          <p:cNvSpPr/>
          <p:nvPr/>
        </p:nvSpPr>
        <p:spPr>
          <a:xfrm>
            <a:off x="3479800" y="4999990"/>
            <a:ext cx="387350" cy="454660"/>
          </a:xfrm>
          <a:prstGeom prst="wedgeRoundRectCallout">
            <a:avLst>
              <a:gd name="adj1" fmla="val 492786"/>
              <a:gd name="adj2" fmla="val -46927"/>
              <a:gd name="adj3" fmla="val 16667"/>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圆角矩形 10"/>
          <p:cNvSpPr/>
          <p:nvPr/>
        </p:nvSpPr>
        <p:spPr>
          <a:xfrm>
            <a:off x="5485130" y="4655185"/>
            <a:ext cx="2005330" cy="40449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圆角矩形标注 12"/>
          <p:cNvSpPr/>
          <p:nvPr/>
        </p:nvSpPr>
        <p:spPr>
          <a:xfrm>
            <a:off x="876935" y="5059680"/>
            <a:ext cx="2603500" cy="454660"/>
          </a:xfrm>
          <a:prstGeom prst="wedgeRoundRectCallout">
            <a:avLst>
              <a:gd name="adj1" fmla="val 47804"/>
              <a:gd name="adj2" fmla="val 148324"/>
              <a:gd name="adj3" fmla="val 16667"/>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文本框 13"/>
          <p:cNvSpPr txBox="1"/>
          <p:nvPr/>
        </p:nvSpPr>
        <p:spPr>
          <a:xfrm>
            <a:off x="3479800" y="5750560"/>
            <a:ext cx="2005330" cy="642620"/>
          </a:xfrm>
          <a:prstGeom prst="rect">
            <a:avLst/>
          </a:prstGeom>
          <a:noFill/>
        </p:spPr>
        <p:txBody>
          <a:bodyPr wrap="square" rtlCol="0">
            <a:noAutofit/>
          </a:bodyPr>
          <a:p>
            <a:r>
              <a:rPr lang="en-US" altLang="zh-CN" sz="2800" b="1">
                <a:latin typeface="Times New Roman" panose="02020603050405020304" charset="0"/>
                <a:ea typeface="宋体" panose="02010600030101010101" pitchFamily="2" charset="-122"/>
                <a:cs typeface="Times New Roman" panose="02020603050405020304" charset="0"/>
              </a:rPr>
              <a:t>go through</a:t>
            </a:r>
            <a:endParaRPr lang="en-US" altLang="zh-CN" sz="2800" b="1">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7" grpId="0" bldLvl="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animBg="1"/>
      <p:bldP spid="13" grpId="0" bldLvl="0" animBg="1"/>
      <p:bldP spid="13" grpId="1" animBg="1"/>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9570" y="257175"/>
            <a:ext cx="11379835" cy="49542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Text 10</a:t>
            </a:r>
            <a:endParaRPr lang="en-US" altLang="zh-CN" sz="2800" b="1">
              <a:solidFill>
                <a:srgbClr val="FF0000"/>
              </a:solidFill>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W: Hello everybody. Thanks for your consistent support for our weekly meeting, New Books Sharing. Today, we’ve invited Dr. Caspar Melville, (18) (19) (20) lecturer from the University of London. Dr. Melville started out as a music journalist for a black music magazine called Blues &amp; Soul. In 1992, he moved to San Francisco and founded a jazz magazine named On the One with some friends. They did a really good job, though there was not a lot of money in it. In 1997, he moved back to London and started teaching,  and made the decision to find another way to write about music. He grew up in London. He feels that the music in London clubs has formed him, but unfortunately, it has been seriously undervalued by the academic world. In black music studies, jazz has received great attention, but dance music has been largely ignored. His book, It’s a London Thing, is meant to change that situation. So, let’s welcome Dr. Melville to share with us his ideas in the book.</a:t>
            </a:r>
            <a:endParaRPr lang="en-US" altLang="zh-CN" sz="2400">
              <a:latin typeface="Times New Roman" panose="02020603050405020304" charset="0"/>
              <a:cs typeface="Times New Roman" panose="02020603050405020304" charset="0"/>
            </a:endParaRPr>
          </a:p>
        </p:txBody>
      </p:sp>
      <p:sp>
        <p:nvSpPr>
          <p:cNvPr id="7" name="圆角矩形 6"/>
          <p:cNvSpPr/>
          <p:nvPr/>
        </p:nvSpPr>
        <p:spPr>
          <a:xfrm>
            <a:off x="1911350" y="863600"/>
            <a:ext cx="8296910" cy="113919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400" b="1">
                <a:latin typeface="Times New Roman" panose="02020603050405020304" charset="0"/>
                <a:cs typeface="Times New Roman" panose="02020603050405020304" charset="0"/>
              </a:rPr>
              <a:t>17. present v.  to introduce somebody formally, especially to somebody of higher rank or status</a:t>
            </a:r>
            <a:r>
              <a:rPr lang="zh-CN" altLang="en-US" sz="2400" b="1">
                <a:latin typeface="宋体" panose="02010600030101010101" pitchFamily="2" charset="-122"/>
                <a:ea typeface="宋体" panose="02010600030101010101" pitchFamily="2" charset="-122"/>
                <a:cs typeface="Times New Roman" panose="02020603050405020304" charset="0"/>
              </a:rPr>
              <a:t>正式介绍；引见</a:t>
            </a:r>
            <a:endParaRPr lang="zh-CN" altLang="en-US" sz="2400" b="1">
              <a:latin typeface="宋体" panose="02010600030101010101" pitchFamily="2" charset="-122"/>
              <a:ea typeface="宋体" panose="02010600030101010101" pitchFamily="2" charset="-122"/>
              <a:cs typeface="Times New Roman" panose="02020603050405020304" charset="0"/>
            </a:endParaRPr>
          </a:p>
        </p:txBody>
      </p:sp>
      <p:sp>
        <p:nvSpPr>
          <p:cNvPr id="11" name="圆角矩形 10"/>
          <p:cNvSpPr/>
          <p:nvPr/>
        </p:nvSpPr>
        <p:spPr>
          <a:xfrm>
            <a:off x="6440170" y="4037965"/>
            <a:ext cx="1068070" cy="40449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8" name="直接连接符 7"/>
          <p:cNvCxnSpPr/>
          <p:nvPr/>
        </p:nvCxnSpPr>
        <p:spPr>
          <a:xfrm flipV="1">
            <a:off x="3020695" y="4391660"/>
            <a:ext cx="4365625" cy="29210"/>
          </a:xfrm>
          <a:prstGeom prst="line">
            <a:avLst/>
          </a:prstGeom>
          <a:ln w="31750" cap="rnd">
            <a:solidFill>
              <a:schemeClr val="accent6"/>
            </a:solidFill>
            <a:round/>
          </a:ln>
        </p:spPr>
        <p:style>
          <a:lnRef idx="0">
            <a:srgbClr val="FFFFFF"/>
          </a:lnRef>
          <a:fillRef idx="0">
            <a:srgbClr val="FFFFFF"/>
          </a:fillRef>
          <a:effectRef idx="0">
            <a:srgbClr val="FFFFFF"/>
          </a:effectRef>
          <a:fontRef idx="minor">
            <a:schemeClr val="tx1"/>
          </a:fontRef>
        </p:style>
      </p:cxnSp>
      <p:cxnSp>
        <p:nvCxnSpPr>
          <p:cNvPr id="9" name="直接箭头连接符 8"/>
          <p:cNvCxnSpPr/>
          <p:nvPr/>
        </p:nvCxnSpPr>
        <p:spPr>
          <a:xfrm flipH="1">
            <a:off x="2832735" y="4442460"/>
            <a:ext cx="3932555" cy="302895"/>
          </a:xfrm>
          <a:prstGeom prst="straightConnector1">
            <a:avLst/>
          </a:prstGeom>
          <a:ln w="31750" cap="sq" cmpd="dbl">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10" name="直接连接符 9"/>
          <p:cNvCxnSpPr/>
          <p:nvPr/>
        </p:nvCxnSpPr>
        <p:spPr>
          <a:xfrm flipV="1">
            <a:off x="502285" y="4781550"/>
            <a:ext cx="3506470" cy="57785"/>
          </a:xfrm>
          <a:prstGeom prst="line">
            <a:avLst/>
          </a:prstGeom>
        </p:spPr>
        <p:style>
          <a:lnRef idx="2">
            <a:schemeClr val="accent1"/>
          </a:lnRef>
          <a:fillRef idx="0">
            <a:srgbClr val="FFFFFF"/>
          </a:fillRef>
          <a:effectRef idx="0">
            <a:srgbClr val="FFFFFF"/>
          </a:effectRef>
          <a:fontRef idx="minor">
            <a:schemeClr val="tx1"/>
          </a:fontRef>
        </p:style>
      </p:cxnSp>
      <p:sp>
        <p:nvSpPr>
          <p:cNvPr id="13" name="文本框 12"/>
          <p:cNvSpPr txBox="1"/>
          <p:nvPr/>
        </p:nvSpPr>
        <p:spPr>
          <a:xfrm>
            <a:off x="1793240" y="4839335"/>
            <a:ext cx="4229100" cy="1160145"/>
          </a:xfrm>
          <a:prstGeom prst="rect">
            <a:avLst/>
          </a:prstGeom>
          <a:noFill/>
        </p:spPr>
        <p:txBody>
          <a:bodyPr wrap="square" rtlCol="0">
            <a:noAutofit/>
          </a:bodyPr>
          <a:p>
            <a:r>
              <a:rPr lang="en-US" altLang="zh-CN" sz="2800">
                <a:latin typeface="Times New Roman" panose="02020603050405020304" charset="0"/>
                <a:ea typeface="宋体" panose="02010600030101010101" pitchFamily="2" charset="-122"/>
                <a:cs typeface="Times New Roman" panose="02020603050405020304" charset="0"/>
              </a:rPr>
              <a:t> 20.promote the study of black dance music   </a:t>
            </a:r>
            <a:endParaRPr lang="en-US" altLang="zh-CN" sz="280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11" grpId="0" bldLvl="0" animBg="1"/>
      <p:bldP spid="11" grpId="1" animBg="1"/>
      <p:bldP spid="13" grpId="0"/>
      <p:bldP spid="13" grpId="1"/>
    </p:bldLst>
  </p:timing>
</p:sld>
</file>

<file path=ppt/tags/tag1.xml><?xml version="1.0" encoding="utf-8"?>
<p:tagLst xmlns:p="http://schemas.openxmlformats.org/presentationml/2006/main">
  <p:tag name="TABLE_ENDDRAG_ORIGIN_RECT" val="885*370"/>
  <p:tag name="TABLE_ENDDRAG_RECT" val="29*148*885*370"/>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21522</Words>
  <Application>WPS 演示</Application>
  <PresentationFormat>宽屏</PresentationFormat>
  <Paragraphs>483</Paragraphs>
  <Slides>36</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36</vt:i4>
      </vt:variant>
    </vt:vector>
  </HeadingPairs>
  <TitlesOfParts>
    <vt:vector size="50" baseType="lpstr">
      <vt:lpstr>Arial</vt:lpstr>
      <vt:lpstr>宋体</vt:lpstr>
      <vt:lpstr>Wingdings</vt:lpstr>
      <vt:lpstr>华康行楷体 W5</vt:lpstr>
      <vt:lpstr>字小魂寒山宋</vt:lpstr>
      <vt:lpstr>Times New Roman</vt:lpstr>
      <vt:lpstr>微软雅黑</vt:lpstr>
      <vt:lpstr>Arial Unicode MS</vt:lpstr>
      <vt:lpstr>Calibri</vt:lpstr>
      <vt:lpstr>Times New Roman</vt:lpstr>
      <vt:lpstr>HelveticaNeue</vt:lpstr>
      <vt:lpstr>华文新魏</vt:lpstr>
      <vt:lpstr>Segoe Print</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Louisa</dc:creator>
  <cp:lastModifiedBy>Administrator</cp:lastModifiedBy>
  <cp:revision>29</cp:revision>
  <dcterms:created xsi:type="dcterms:W3CDTF">2023-08-09T12:44:00Z</dcterms:created>
  <dcterms:modified xsi:type="dcterms:W3CDTF">2026-04-01T01:59:50Z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B2E1DDD914FE402882BA1CAF5CB171C1_12</vt:lpwstr>
  </property>
</Properties>
</file>