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30" r:id="rId3"/>
    <p:sldId id="292" r:id="rId4"/>
    <p:sldId id="293" r:id="rId5"/>
    <p:sldId id="275" r:id="rId6"/>
    <p:sldId id="276" r:id="rId7"/>
    <p:sldId id="277" r:id="rId8"/>
    <p:sldId id="278" r:id="rId9"/>
    <p:sldId id="284" r:id="rId10"/>
    <p:sldId id="285" r:id="rId11"/>
    <p:sldId id="256" r:id="rId12"/>
    <p:sldId id="257" r:id="rId13"/>
    <p:sldId id="258" r:id="rId14"/>
    <p:sldId id="286" r:id="rId15"/>
    <p:sldId id="259" r:id="rId16"/>
    <p:sldId id="260" r:id="rId17"/>
    <p:sldId id="261" r:id="rId18"/>
    <p:sldId id="287" r:id="rId19"/>
    <p:sldId id="262" r:id="rId20"/>
    <p:sldId id="263" r:id="rId21"/>
    <p:sldId id="264" r:id="rId22"/>
    <p:sldId id="288" r:id="rId23"/>
    <p:sldId id="265" r:id="rId24"/>
    <p:sldId id="266" r:id="rId25"/>
    <p:sldId id="267" r:id="rId26"/>
    <p:sldId id="268" r:id="rId27"/>
    <p:sldId id="289" r:id="rId28"/>
    <p:sldId id="269" r:id="rId29"/>
    <p:sldId id="270" r:id="rId30"/>
    <p:sldId id="271" r:id="rId31"/>
    <p:sldId id="272" r:id="rId32"/>
    <p:sldId id="273" r:id="rId34"/>
    <p:sldId id="274" r:id="rId35"/>
    <p:sldId id="279" r:id="rId36"/>
    <p:sldId id="280" r:id="rId37"/>
    <p:sldId id="281" r:id="rId38"/>
    <p:sldId id="291" r:id="rId39"/>
    <p:sldId id="282" r:id="rId40"/>
    <p:sldId id="283" r:id="rId41"/>
    <p:sldId id="294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6AEEFB4-B511-4D11-B196-74BC8BD0832B}" styleName="??? 1 17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firstRow>
    <a:ne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neCell>
    <a:n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4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" y="895350"/>
            <a:ext cx="10182225" cy="1228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346325"/>
            <a:ext cx="7390765" cy="31280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073150" y="4373245"/>
            <a:ext cx="6496050" cy="2159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73150" y="4725035"/>
            <a:ext cx="5163185" cy="317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2919730" y="2150110"/>
            <a:ext cx="4004945" cy="233172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413385"/>
            <a:ext cx="11382375" cy="1323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108835"/>
            <a:ext cx="11795125" cy="264033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8872855" y="3088005"/>
            <a:ext cx="2968625" cy="6985"/>
          </a:xfrm>
          <a:prstGeom prst="lin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4481195" y="3409950"/>
            <a:ext cx="2881630" cy="15875"/>
          </a:xfrm>
          <a:prstGeom prst="lin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800350" y="4156075"/>
            <a:ext cx="3194050" cy="15240"/>
          </a:xfrm>
          <a:prstGeom prst="lin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圆角矩形标注 7"/>
          <p:cNvSpPr/>
          <p:nvPr/>
        </p:nvSpPr>
        <p:spPr>
          <a:xfrm>
            <a:off x="3799840" y="3858895"/>
            <a:ext cx="970280" cy="384175"/>
          </a:xfrm>
          <a:prstGeom prst="wedgeRoundRectCallout">
            <a:avLst>
              <a:gd name="adj1" fmla="val -58180"/>
              <a:gd name="adj2" fmla="val 258595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04770" y="5227955"/>
            <a:ext cx="46494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/əˈ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kred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ɪ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ɪ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d/adj.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官方认可的；获正式承认的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119995" y="3439160"/>
            <a:ext cx="1066800" cy="63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2800350" y="3757930"/>
            <a:ext cx="4388485" cy="1905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3919855" y="1650365"/>
            <a:ext cx="6195060" cy="195516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8543290" y="1614170"/>
            <a:ext cx="2353310" cy="157861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149225"/>
            <a:ext cx="10734675" cy="1152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301750"/>
            <a:ext cx="11345545" cy="3155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85" y="4458335"/>
            <a:ext cx="12192000" cy="205676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817495" y="2783205"/>
            <a:ext cx="4707890" cy="9810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informative but concise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944495" y="4996180"/>
            <a:ext cx="4707890" cy="98107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persuasive and catchy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4620895" y="859155"/>
            <a:ext cx="3145790" cy="182626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676900" y="852170"/>
            <a:ext cx="2097405" cy="417195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00025" y="160655"/>
            <a:ext cx="84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u="sng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altLang="en-US" sz="2800" b="1" u="sng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篇</a:t>
            </a:r>
            <a:endParaRPr lang="zh-CN" altLang="en-US" sz="2800" b="1" u="sng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723265"/>
            <a:ext cx="11673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这是一篇人物传记类说明文，聚焦墨西哥传奇艺术家弗里达・卡罗，以 “苦难塑造艺术，真实成就永恒” 为核心线索，串联起她的人生创伤、创作动机与艺术影响力。</a:t>
            </a:r>
            <a:endParaRPr lang="zh-CN" altLang="en-US" sz="2400" b="1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363220" y="1697355"/>
          <a:ext cx="11529060" cy="4709795"/>
        </p:xfrm>
        <a:graphic>
          <a:graphicData uri="http://schemas.openxmlformats.org/drawingml/2006/table">
            <a:tbl>
              <a:tblPr firstRow="1">
                <a:tableStyleId>{A6AEEFB4-B511-4D11-B196-74BC8BD0832B}</a:tableStyleId>
              </a:tblPr>
              <a:tblGrid>
                <a:gridCol w="1606550"/>
                <a:gridCol w="2285365"/>
                <a:gridCol w="7637145"/>
              </a:tblGrid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作用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核心逻辑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Para 1 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总起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介绍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Frida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的地位，点出她的艺术 “个人化却能引发共鸣” 的核心特质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145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2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叙事铺垫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讲述她的人生苦难（童年疾病 + 事故创伤），解释她为何开始创作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210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3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核心展开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聚焦她的艺术理念与风格，回应 “她的画为何有力量”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210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4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总结升华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提炼她的精神内核，说明她跨越时代的影响力来源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0" y="3651250"/>
            <a:ext cx="4551045" cy="3070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302895"/>
            <a:ext cx="8591550" cy="1257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" y="1696720"/>
            <a:ext cx="12192000" cy="173228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V="1">
            <a:off x="10262235" y="2345690"/>
            <a:ext cx="1766570" cy="1270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75615" y="2707640"/>
            <a:ext cx="5050155" cy="2667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3028315" y="1138555"/>
            <a:ext cx="3900805" cy="153924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圆角矩形标注 9"/>
          <p:cNvSpPr/>
          <p:nvPr/>
        </p:nvSpPr>
        <p:spPr>
          <a:xfrm>
            <a:off x="10170160" y="4734560"/>
            <a:ext cx="1014730" cy="455295"/>
          </a:xfrm>
          <a:prstGeom prst="wedgeRoundRectCallout">
            <a:avLst>
              <a:gd name="adj1" fmla="val 9073"/>
              <a:gd name="adj2" fmla="val -483193"/>
              <a:gd name="adj3" fmla="val 16667"/>
            </a:avLst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10170160" y="2436495"/>
            <a:ext cx="1377950" cy="384175"/>
          </a:xfrm>
          <a:prstGeom prst="wedgeRoundRectCallout">
            <a:avLst>
              <a:gd name="adj1" fmla="val -428156"/>
              <a:gd name="adj2" fmla="val 508016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028315" y="4590415"/>
            <a:ext cx="3993515" cy="173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/ˈrez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ə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lu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ː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t/  adj. determined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坚决的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resolute gaze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坚毅的眼神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4" grpId="0" build="p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30" y="210820"/>
            <a:ext cx="6229350" cy="2028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" y="2388870"/>
            <a:ext cx="11679555" cy="2201545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10426700" y="2388870"/>
            <a:ext cx="1166495" cy="384175"/>
          </a:xfrm>
          <a:prstGeom prst="wedgeRoundRectCallout">
            <a:avLst>
              <a:gd name="adj1" fmla="val -144562"/>
              <a:gd name="adj2" fmla="val -497438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038465" y="210820"/>
            <a:ext cx="3691890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/s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əˈ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ri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ːə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ɪ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st/ n.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超现实主义者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5967730" y="3100070"/>
            <a:ext cx="2496820" cy="4889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5220335" y="957580"/>
            <a:ext cx="2927350" cy="254254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4961255"/>
            <a:ext cx="11687175" cy="129540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377825" y="3884930"/>
            <a:ext cx="3541395" cy="1905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024120" y="3809365"/>
            <a:ext cx="4493260" cy="7556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1572260" y="3884930"/>
            <a:ext cx="1931670" cy="168973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3542030" y="3892550"/>
            <a:ext cx="2791460" cy="159194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2123440" y="4110990"/>
            <a:ext cx="2602865" cy="143383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625600" y="4231640"/>
            <a:ext cx="1033780" cy="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4" grpId="0" build="p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159385"/>
            <a:ext cx="9544050" cy="133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2580"/>
            <a:ext cx="12192000" cy="113220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509395" y="3243580"/>
            <a:ext cx="8475345" cy="381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2063115" y="874395"/>
            <a:ext cx="2806065" cy="209740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00025" y="124460"/>
            <a:ext cx="84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zh-CN" altLang="en-US" sz="28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篇</a:t>
            </a:r>
            <a:endParaRPr lang="zh-CN" altLang="en-US" sz="2800" b="1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6560" y="646430"/>
            <a:ext cx="11358245" cy="978535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这篇科普短文围绕 “人类为什么接吻” 展开，从文化、人类学、生物学和进化理论多个角度，解读了接吻的起源与意义</a:t>
            </a:r>
            <a:endParaRPr lang="zh-CN" altLang="en-US" sz="2400" b="1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363220" y="1697355"/>
          <a:ext cx="11529060" cy="4865370"/>
        </p:xfrm>
        <a:graphic>
          <a:graphicData uri="http://schemas.openxmlformats.org/drawingml/2006/table">
            <a:tbl>
              <a:tblPr firstRow="1">
                <a:tableStyleId>{A6AEEFB4-B511-4D11-B196-74BC8BD0832B}</a:tableStyleId>
              </a:tblPr>
              <a:tblGrid>
                <a:gridCol w="1606550"/>
                <a:gridCol w="2176780"/>
                <a:gridCol w="7745730"/>
              </a:tblGrid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作用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核心逻辑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Para 1 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引入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提出核心问题：为什么人类会接吻？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835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2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文化历史维度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说明接吻在不同文化中并非只有浪漫含义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550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3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人类学维度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说明接吻并非普世行为，亲密的表达形式多样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905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4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生物学维度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解释接吻的生理机制：催产素与亲密联结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6750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5-6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进化理论维度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介绍两种主流的起源假说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18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Para 7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总结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提炼核心观点：接吻是满足人类联结需求的复杂行为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528320"/>
            <a:ext cx="8391525" cy="2028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" y="3035935"/>
            <a:ext cx="11717655" cy="187261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784860" y="3326765"/>
            <a:ext cx="6793230" cy="4889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2817495" y="2783205"/>
            <a:ext cx="4707890" cy="64579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topic sentence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8804910" y="3429000"/>
            <a:ext cx="1166495" cy="384175"/>
          </a:xfrm>
          <a:prstGeom prst="wedgeRoundRectCallout">
            <a:avLst>
              <a:gd name="adj1" fmla="val -165242"/>
              <a:gd name="adj2" fmla="val -200909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619625" y="3909060"/>
            <a:ext cx="6261100" cy="6388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example to support the topic sentenc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1089660" y="1560830"/>
            <a:ext cx="3847465" cy="120713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1" grpId="0" bldLvl="0" animBg="1"/>
      <p:bldP spid="11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270510"/>
            <a:ext cx="7200900" cy="1971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2476500"/>
            <a:ext cx="11687175" cy="26676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17065" y="2476500"/>
            <a:ext cx="2216150" cy="3695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71165" y="3661410"/>
            <a:ext cx="3215005" cy="3695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2894330" y="3128645"/>
            <a:ext cx="5765165" cy="4127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3314700" y="1737360"/>
            <a:ext cx="2426335" cy="124523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492375" y="4273550"/>
            <a:ext cx="4530090" cy="7429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4263390" y="1845945"/>
            <a:ext cx="688340" cy="226631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5144135"/>
            <a:ext cx="11516360" cy="113284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3568065" y="4771390"/>
            <a:ext cx="1484630" cy="1270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906780" y="5140960"/>
            <a:ext cx="2038985" cy="317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4212590" y="4836795"/>
            <a:ext cx="688340" cy="91948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1938655" y="5256530"/>
            <a:ext cx="2889885" cy="54356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002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14220" y="1780540"/>
            <a:ext cx="8921115" cy="1409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2026</a:t>
            </a: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月浙江省</a:t>
            </a:r>
            <a:r>
              <a:rPr lang="en-US" altLang="zh-CN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9+1</a:t>
            </a: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联盟高二英语期中考试试卷</a:t>
            </a:r>
            <a:endParaRPr lang="zh-CN" altLang="en-US" sz="4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客观题部分讲评</a:t>
            </a:r>
            <a:endParaRPr lang="zh-CN" altLang="en-US" sz="4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3190" y="349885"/>
            <a:ext cx="12192000" cy="1421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1878330"/>
            <a:ext cx="6532880" cy="4762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6425" y="1962150"/>
            <a:ext cx="6285230" cy="3695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99630" y="1809750"/>
            <a:ext cx="4286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pose a question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95620" y="2331720"/>
            <a:ext cx="55054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06425" y="2522855"/>
            <a:ext cx="71691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114800" y="3378835"/>
            <a:ext cx="55054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473450" y="4196715"/>
            <a:ext cx="55054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051050" y="4798060"/>
            <a:ext cx="55054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00505" y="5449570"/>
            <a:ext cx="83248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大括号 13"/>
          <p:cNvSpPr/>
          <p:nvPr/>
        </p:nvSpPr>
        <p:spPr>
          <a:xfrm>
            <a:off x="6946265" y="2505075"/>
            <a:ext cx="239395" cy="35553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326630" y="3998595"/>
            <a:ext cx="42868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attempts to find the answer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-- Exploration 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51050" y="6264275"/>
            <a:ext cx="1193800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540625" y="6060440"/>
            <a:ext cx="4286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Conclusion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00025" y="124460"/>
            <a:ext cx="84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  <a:r>
              <a:rPr lang="zh-CN" altLang="en-US" sz="28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篇</a:t>
            </a:r>
            <a:endParaRPr lang="zh-CN" altLang="en-US" sz="2800" b="1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0025" y="752475"/>
            <a:ext cx="118471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这篇短文介绍了发表在《自然・细胞生物学》上的一项新研究，解释了头发变白与人体抗癌防御机制的关系。</a:t>
            </a:r>
            <a:endParaRPr lang="zh-CN" altLang="en-US" sz="2400" b="1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363220" y="1697355"/>
          <a:ext cx="11529060" cy="4709795"/>
        </p:xfrm>
        <a:graphic>
          <a:graphicData uri="http://schemas.openxmlformats.org/drawingml/2006/table">
            <a:tbl>
              <a:tblPr firstRow="1">
                <a:tableStyleId>{A6AEEFB4-B511-4D11-B196-74BC8BD0832B}</a:tableStyleId>
              </a:tblPr>
              <a:tblGrid>
                <a:gridCol w="1606550"/>
                <a:gridCol w="2285365"/>
                <a:gridCol w="7637145"/>
              </a:tblGrid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作用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核心逻辑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Para 1 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引入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提出核心发现：色素细胞的自毁机制是一把双刃剑，既防癌也导致白发。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145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2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观点重构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颠覆传统认知，点明白发与抗癌防御的内在联系。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210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3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机理解释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详细对比两种不同的细胞应激反应，解释研究的关键细节。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210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4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总结与展望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阐述研究的科学意义，以及对未来癌症预防的潜在价值。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810" y="282575"/>
            <a:ext cx="9098280" cy="1042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2655"/>
            <a:ext cx="12192000" cy="247205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4535170" y="3098800"/>
            <a:ext cx="3019425" cy="4635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5729605" y="1302385"/>
            <a:ext cx="1738630" cy="163703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345" y="150495"/>
            <a:ext cx="8686800" cy="2038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" y="2434590"/>
            <a:ext cx="11406505" cy="3542665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8005445" y="3236595"/>
            <a:ext cx="2501265" cy="384175"/>
          </a:xfrm>
          <a:prstGeom prst="wedgeRoundRectCallout">
            <a:avLst>
              <a:gd name="adj1" fmla="val -13823"/>
              <a:gd name="adj2" fmla="val -442561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80705" y="1244600"/>
            <a:ext cx="3651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干细胞应激反应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631180" y="4419600"/>
            <a:ext cx="2501265" cy="384175"/>
          </a:xfrm>
          <a:prstGeom prst="wedgeRoundRectCallout">
            <a:avLst>
              <a:gd name="adj1" fmla="val 43475"/>
              <a:gd name="adj2" fmla="val -203057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101965" y="3559810"/>
            <a:ext cx="3651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双链断裂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27745" y="5883910"/>
            <a:ext cx="3468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规整性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DNA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双链断裂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8101965" y="4419600"/>
            <a:ext cx="1482725" cy="384175"/>
          </a:xfrm>
          <a:prstGeom prst="wedgeRoundRectCallout">
            <a:avLst>
              <a:gd name="adj1" fmla="val 55695"/>
              <a:gd name="adj2" fmla="val 313305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641350" y="4803775"/>
            <a:ext cx="6793230" cy="4889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60270" y="428180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endParaRPr lang="zh-CN" altLang="en-US" sz="280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5717540" y="5273040"/>
            <a:ext cx="1974215" cy="127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838325" y="5582920"/>
            <a:ext cx="2176145" cy="1460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824480" y="5214620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solidFill>
                  <a:schemeClr val="accent1"/>
                </a:solidFill>
                <a:latin typeface="Calibri" panose="020F0502020204030204" charset="0"/>
              </a:rPr>
              <a:t>②</a:t>
            </a:r>
            <a:endParaRPr lang="zh-CN" altLang="en-US" sz="2800">
              <a:solidFill>
                <a:schemeClr val="accent1"/>
              </a:solidFill>
              <a:latin typeface="Calibri" panose="020F0502020204030204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1555115" y="965200"/>
            <a:ext cx="1704975" cy="380238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2731770" y="987425"/>
            <a:ext cx="581025" cy="432308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8559800" y="5274310"/>
            <a:ext cx="3194050" cy="15240"/>
          </a:xfrm>
          <a:prstGeom prst="lin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239385" y="5694680"/>
            <a:ext cx="3194050" cy="15240"/>
          </a:xfrm>
          <a:prstGeom prst="lin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3156585" y="2798445"/>
            <a:ext cx="7428865" cy="7620"/>
          </a:xfrm>
          <a:prstGeom prst="line">
            <a:avLst/>
          </a:prstGeom>
          <a:ln w="31750">
            <a:gradFill>
              <a:gsLst>
                <a:gs pos="0">
                  <a:schemeClr val="accent5">
                    <a:hueOff val="-4200000"/>
                  </a:schemeClr>
                </a:gs>
                <a:gs pos="100000">
                  <a:schemeClr val="accent5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6" grpId="0"/>
      <p:bldP spid="6" grpId="1"/>
      <p:bldP spid="7" grpId="0" bldLvl="0" animBg="1"/>
      <p:bldP spid="7" grpId="1" animBg="1"/>
      <p:bldP spid="8" grpId="0"/>
      <p:bldP spid="8" grpId="1"/>
      <p:bldP spid="10" grpId="0" bldLvl="0" animBg="1"/>
      <p:bldP spid="10" grpId="1" animBg="1"/>
      <p:bldP spid="9" grpId="0"/>
      <p:bldP spid="9" grpId="1"/>
      <p:bldP spid="13" grpId="0"/>
      <p:bldP spid="13" grpId="1"/>
      <p:bldP spid="16" grpId="0"/>
      <p:bldP spid="1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424815"/>
            <a:ext cx="10191750" cy="95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" y="1582420"/>
            <a:ext cx="11663680" cy="1595755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882650" y="1969135"/>
            <a:ext cx="826135" cy="384175"/>
          </a:xfrm>
          <a:prstGeom prst="wedgeRoundRectCallout">
            <a:avLst>
              <a:gd name="adj1" fmla="val 58378"/>
              <a:gd name="adj2" fmla="val 356776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03730" y="3429000"/>
            <a:ext cx="4286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=conj. though </a:t>
            </a:r>
            <a:r>
              <a:rPr lang="zh-CN" altLang="en-US" sz="28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尽管</a:t>
            </a:r>
            <a:endParaRPr lang="zh-CN" altLang="en-US" sz="28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663825" y="2292985"/>
            <a:ext cx="7536180" cy="6032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圆角矩形标注 7"/>
          <p:cNvSpPr/>
          <p:nvPr/>
        </p:nvSpPr>
        <p:spPr>
          <a:xfrm>
            <a:off x="9542780" y="2050415"/>
            <a:ext cx="826135" cy="384175"/>
          </a:xfrm>
          <a:prstGeom prst="wedgeRoundRectCallout">
            <a:avLst>
              <a:gd name="adj1" fmla="val 30015"/>
              <a:gd name="adj2" fmla="val 242892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680575" y="3329305"/>
            <a:ext cx="1789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在起作用</a:t>
            </a:r>
            <a:endParaRPr lang="zh-CN" altLang="en-US" sz="28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319530" y="2736850"/>
            <a:ext cx="10313670" cy="2349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41960" y="3159125"/>
            <a:ext cx="4453890" cy="1651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7031355" y="1266825"/>
            <a:ext cx="513080" cy="123761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7" grpId="0"/>
      <p:bldP spid="7" grpId="1"/>
      <p:bldP spid="8" grpId="0" bldLvl="0" animBg="1"/>
      <p:bldP spid="8" grpId="1" animBg="1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" y="117475"/>
            <a:ext cx="5221605" cy="136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5442"/>
          <a:stretch>
            <a:fillRect/>
          </a:stretch>
        </p:blipFill>
        <p:spPr>
          <a:xfrm>
            <a:off x="5233670" y="996315"/>
            <a:ext cx="6951345" cy="560705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V="1">
            <a:off x="5685790" y="1350010"/>
            <a:ext cx="6158865" cy="825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299710" y="1674495"/>
            <a:ext cx="6590030" cy="2222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299710" y="1975485"/>
            <a:ext cx="894080" cy="825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圆角矩形标注 10"/>
          <p:cNvSpPr/>
          <p:nvPr/>
        </p:nvSpPr>
        <p:spPr>
          <a:xfrm>
            <a:off x="1448435" y="369570"/>
            <a:ext cx="547370" cy="384175"/>
          </a:xfrm>
          <a:prstGeom prst="wedgeRoundRectCallout">
            <a:avLst>
              <a:gd name="adj1" fmla="val 58378"/>
              <a:gd name="adj2" fmla="val 356776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8985" y="2044065"/>
            <a:ext cx="35915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n. /sk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ɑː(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r)/ a mark that is left on the skin after a wound has got better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伤疤；伤痕；瘢痕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44860" y="2905125"/>
            <a:ext cx="55054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877050" y="3166745"/>
            <a:ext cx="38417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1102340" y="3166745"/>
            <a:ext cx="886460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434070" y="5446395"/>
            <a:ext cx="55054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标注 13"/>
          <p:cNvSpPr/>
          <p:nvPr/>
        </p:nvSpPr>
        <p:spPr>
          <a:xfrm>
            <a:off x="511810" y="369570"/>
            <a:ext cx="547370" cy="384175"/>
          </a:xfrm>
          <a:prstGeom prst="wedgeRoundRectCallout">
            <a:avLst>
              <a:gd name="adj1" fmla="val 131438"/>
              <a:gd name="adj2" fmla="val 951983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59180" y="4298315"/>
            <a:ext cx="3591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文中的高频词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8" grpId="0"/>
      <p:bldP spid="8" grpId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0040" y="151130"/>
            <a:ext cx="2138045" cy="793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阅读第二节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363220" y="1697355"/>
          <a:ext cx="11376660" cy="4727575"/>
        </p:xfrm>
        <a:graphic>
          <a:graphicData uri="http://schemas.openxmlformats.org/drawingml/2006/table">
            <a:tbl>
              <a:tblPr firstRow="1">
                <a:tableStyleId>{A6AEEFB4-B511-4D11-B196-74BC8BD0832B}</a:tableStyleId>
              </a:tblPr>
              <a:tblGrid>
                <a:gridCol w="1499235"/>
                <a:gridCol w="1826895"/>
                <a:gridCol w="8050530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作用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核心逻辑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</a:tr>
              <a:tr h="5511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Para 1 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背景引入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提出 “不健康饮食同时威胁人类健康与地球环境” 的双重危机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7816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2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提出方案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引出行星健康饮食（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PHD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），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点明它的双重目标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979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3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(what)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定义与内容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具体解释 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PHD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的饮食建议，突出 “灵活、兼顾文化” 的特点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979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4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(why)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阐述意义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从环境效益和健康效益两个维度，说明遵循 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PHD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的必要性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9791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4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(how)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实践指导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给出可落地的践行方法，强调 “小步改变、灵活调整” 的原则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63220" y="616585"/>
            <a:ext cx="11654790" cy="490220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这篇科普短文围绕 </a:t>
            </a:r>
            <a:r>
              <a:rPr lang="en-US" altLang="zh-CN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柳叶刀</a:t>
            </a:r>
            <a:r>
              <a:rPr lang="en-US" altLang="zh-CN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提出的 “行星健康饮食（</a:t>
            </a:r>
            <a:r>
              <a:rPr lang="en-US" altLang="zh-CN" sz="2400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Planetary Health Diet, PHD</a:t>
            </a:r>
            <a:r>
              <a:rPr lang="zh-CN" altLang="en-US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）”</a:t>
            </a:r>
            <a:r>
              <a:rPr lang="en-US" altLang="zh-CN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展开，介绍了它的背景、定义、好处和践行方式。</a:t>
            </a:r>
            <a:endParaRPr lang="zh-CN" altLang="en-US" sz="2400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285" y="3514725"/>
            <a:ext cx="9360535" cy="2406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73100"/>
            <a:ext cx="10993755" cy="2453005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4225290" y="673100"/>
            <a:ext cx="925830" cy="384175"/>
          </a:xfrm>
          <a:prstGeom prst="wedgeRoundRectCallout">
            <a:avLst>
              <a:gd name="adj1" fmla="val 96090"/>
              <a:gd name="adj2" fmla="val -122561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10580" y="157480"/>
            <a:ext cx="2797810" cy="467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/ˈl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ɑː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ns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ɪ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t/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柳叶刀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2285" y="1057275"/>
            <a:ext cx="859155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505325" y="1402715"/>
            <a:ext cx="4657090" cy="2222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02285" y="1792605"/>
            <a:ext cx="3242945" cy="1714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2062480" y="2051685"/>
            <a:ext cx="38100" cy="367411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圆角矩形标注 13"/>
          <p:cNvSpPr/>
          <p:nvPr/>
        </p:nvSpPr>
        <p:spPr>
          <a:xfrm>
            <a:off x="1832610" y="2051685"/>
            <a:ext cx="2672715" cy="384175"/>
          </a:xfrm>
          <a:prstGeom prst="wedgeRoundRectCallout">
            <a:avLst>
              <a:gd name="adj1" fmla="val 52399"/>
              <a:gd name="adj2" fmla="val -99090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78375" y="1057275"/>
            <a:ext cx="7192010" cy="11620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星球健康饮食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《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柳叶刀》</a:t>
            </a:r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2019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年提出，</a:t>
            </a:r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2025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年更新：兼顾人类健康与地球可持续的全球饮食框架，目标是养活 100 亿人而不破坏生态边界。</a:t>
            </a:r>
            <a:endParaRPr lang="zh-CN" altLang="en-US" sz="2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2219960" y="2435860"/>
            <a:ext cx="988060" cy="384175"/>
          </a:xfrm>
          <a:prstGeom prst="wedgeRoundRectCallout">
            <a:avLst>
              <a:gd name="adj1" fmla="val 100128"/>
              <a:gd name="adj2" fmla="val 104214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970020" y="2820035"/>
            <a:ext cx="2797810" cy="467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/ˈkr</a:t>
            </a:r>
            <a:r>
              <a:rPr lang="en-US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ɒ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ɪ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k/adj.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慢性的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459740" y="2708275"/>
            <a:ext cx="744220" cy="889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224020" y="2700020"/>
            <a:ext cx="1635125" cy="2603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73785" y="2797810"/>
            <a:ext cx="1750060" cy="113919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067685" y="2781300"/>
            <a:ext cx="2303145" cy="114744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8" grpId="0"/>
      <p:bldP spid="8" grpId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/>
      <p:bldP spid="16" grpId="0" bldLvl="0" animBg="1"/>
      <p:bldP spid="16" grpId="1" animBg="1"/>
      <p:bldP spid="17" grpId="0"/>
      <p:bldP spid="1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5877"/>
          <a:stretch>
            <a:fillRect/>
          </a:stretch>
        </p:blipFill>
        <p:spPr>
          <a:xfrm>
            <a:off x="313055" y="45085"/>
            <a:ext cx="10067925" cy="3028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" y="3429000"/>
            <a:ext cx="9360535" cy="2406015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3734435" y="853440"/>
            <a:ext cx="6196965" cy="571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535305" y="1176020"/>
            <a:ext cx="2108200" cy="2476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563745" y="375920"/>
            <a:ext cx="3284220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plant-rich diet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062355" y="1741805"/>
            <a:ext cx="1128395" cy="1587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557020" y="716280"/>
            <a:ext cx="2112645" cy="417195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626860" y="2368550"/>
            <a:ext cx="15240" cy="53530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341120" y="2162810"/>
            <a:ext cx="3284220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environmental benefits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313055" y="2755265"/>
            <a:ext cx="925830" cy="384175"/>
          </a:xfrm>
          <a:prstGeom prst="wedgeRoundRectCallout">
            <a:avLst>
              <a:gd name="adj1" fmla="val 100960"/>
              <a:gd name="adj2" fmla="val 83719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889125" y="3045460"/>
            <a:ext cx="5958205" cy="351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/ˈprem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ə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ʃə(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r)/ adj.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未成熟的；过早的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96760" y="2425700"/>
            <a:ext cx="3284220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health benefits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5419725" y="2760345"/>
            <a:ext cx="1373505" cy="86042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11200" y="45085"/>
            <a:ext cx="2959100" cy="52451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45795" y="1737360"/>
            <a:ext cx="2664460" cy="52451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  <p:bldP spid="12" grpId="0" bldLvl="0" animBg="1"/>
      <p:bldP spid="12" grpId="1" animBg="1"/>
      <p:bldP spid="14" grpId="0"/>
      <p:bldP spid="14" grpId="1"/>
      <p:bldP spid="15" grpId="0" bldLvl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215" y="227965"/>
            <a:ext cx="10401300" cy="1543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" y="2161540"/>
            <a:ext cx="9360535" cy="24060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21385" y="227965"/>
            <a:ext cx="2424430" cy="40386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025140" y="904875"/>
            <a:ext cx="5721985" cy="17145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557020" y="716280"/>
            <a:ext cx="2466975" cy="267779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557020" y="3181350"/>
            <a:ext cx="3150870" cy="3600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238125"/>
            <a:ext cx="11768455" cy="63741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779780"/>
            <a:ext cx="10784205" cy="64516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506220" y="930275"/>
            <a:ext cx="3284220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abstract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总起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5212080" y="1123950"/>
            <a:ext cx="984885" cy="384175"/>
          </a:xfrm>
          <a:prstGeom prst="wedgeRoundRectCallout">
            <a:avLst>
              <a:gd name="adj1" fmla="val 95855"/>
              <a:gd name="adj2" fmla="val -171818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445885" y="151130"/>
            <a:ext cx="2797810" cy="467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not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绝非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9173210" y="749300"/>
            <a:ext cx="1929765" cy="384175"/>
          </a:xfrm>
          <a:prstGeom prst="wedgeRoundRectCallout">
            <a:avLst>
              <a:gd name="adj1" fmla="val -63820"/>
              <a:gd name="adj2" fmla="val 163884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33745" y="1662430"/>
            <a:ext cx="6258560" cy="2309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It falls on March 17. It is an Irish festival in memory of Saint Patrick.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Green and shamrocks  (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/ˈʃæ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mr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ɒ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k/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三叶草（爱尔兰的国花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) are its classic symbols. People wear green, watch parades and celebrate Irish culture worldwide.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" y="1836420"/>
            <a:ext cx="4111625" cy="49142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34380" y="4045585"/>
            <a:ext cx="5412105" cy="2103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smooth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adj. happening or continuing without any problems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顺利的；平稳的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tiring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boring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secure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0040" y="151130"/>
            <a:ext cx="1831340" cy="779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完形填空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4" grpId="0" bldLvl="0" animBg="1"/>
      <p:bldP spid="14" grpId="1" animBg="1"/>
      <p:bldP spid="8" grpId="0"/>
      <p:bldP spid="8" grpId="1"/>
      <p:bldP spid="6" grpId="0" bldLvl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7280" y="2896870"/>
            <a:ext cx="5904865" cy="3706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351155"/>
            <a:ext cx="10380345" cy="810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" y="1291590"/>
            <a:ext cx="8787765" cy="683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311765" y="694690"/>
            <a:ext cx="1933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marching people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509270" y="351155"/>
            <a:ext cx="1035050" cy="384175"/>
          </a:xfrm>
          <a:prstGeom prst="wedgeRoundRectCallout">
            <a:avLst>
              <a:gd name="adj1" fmla="val 19263"/>
              <a:gd name="adj2" fmla="val 415454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0525" y="2228215"/>
            <a:ext cx="3628390" cy="825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movement forwards or towards a place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前进；行进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9890" y="3243580"/>
            <a:ext cx="5641975" cy="1118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steady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adj. not changing and not interrupted 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稳定的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occasional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adj.</a:t>
            </a:r>
            <a:r>
              <a:rPr lang="en-US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/əˈ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ke</a:t>
            </a:r>
            <a:r>
              <a:rPr lang="en-US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ɪʒə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nl/  happening or done sometimes but not often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偶尔的；偶然的；临时的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minor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adj. /ˈma</a:t>
            </a:r>
            <a:r>
              <a:rPr lang="en-US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ɪ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ə(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r)/ not very large, important or serious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较小的；次要的；轻微的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下弧形箭头 10"/>
          <p:cNvSpPr/>
          <p:nvPr/>
        </p:nvSpPr>
        <p:spPr>
          <a:xfrm>
            <a:off x="2750820" y="1009650"/>
            <a:ext cx="8119110" cy="644525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77805" y="831850"/>
            <a:ext cx="1704340" cy="2609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635885" y="694690"/>
            <a:ext cx="1478915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parade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7143115" y="310515"/>
            <a:ext cx="684530" cy="384175"/>
          </a:xfrm>
          <a:prstGeom prst="wedgeRoundRectCallout">
            <a:avLst>
              <a:gd name="adj1" fmla="val 19263"/>
              <a:gd name="adj2" fmla="val 415454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315075" y="2228215"/>
            <a:ext cx="5522595" cy="825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moving forward very slowly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缓慢行进</a:t>
            </a:r>
            <a:endParaRPr lang="zh-CN" alt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8" grpId="0"/>
      <p:bldP spid="8" grpId="1"/>
      <p:bldP spid="9" grpId="0" build="p"/>
      <p:bldP spid="9" grpId="1"/>
      <p:bldP spid="12" grpId="0" bldLvl="0" animBg="1"/>
      <p:bldP spid="12" grpId="1" animBg="1"/>
      <p:bldP spid="13" grpId="0" bldLvl="0" animBg="1"/>
      <p:bldP spid="13" grpId="1" animBg="1"/>
      <p:bldP spid="11" grpId="0" animBg="1"/>
      <p:bldP spid="11" grpId="1" animBg="1"/>
      <p:bldP spid="15" grpId="0" bldLvl="0" animBg="1"/>
      <p:bldP spid="15" grpId="1" animBg="1"/>
      <p:bldP spid="16" grpId="0"/>
      <p:bldP spid="1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300355" y="229235"/>
            <a:ext cx="11591290" cy="1173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44. 45. We decided to continue on foot but soon found ourselves lost in the sea of marching people. Despite my unwillingness to ask for</a:t>
            </a:r>
            <a:r>
              <a:rPr lang="en-US" altLang="zh-CN" sz="24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44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in my full male mode, my wife </a:t>
            </a:r>
            <a:r>
              <a:rPr lang="en-US" altLang="zh-CN" sz="24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45   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 young woman and two young men, who turned out to be off-duty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firefighers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  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464935" y="696595"/>
            <a:ext cx="2599690" cy="384175"/>
          </a:xfrm>
          <a:prstGeom prst="wedgeRoundRectCallout">
            <a:avLst>
              <a:gd name="adj1" fmla="val -9745"/>
              <a:gd name="adj2" fmla="val 403057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01155" y="2545715"/>
            <a:ext cx="3591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十足的男子汉风格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6028690" y="636270"/>
            <a:ext cx="2411095" cy="28257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439785" y="374650"/>
            <a:ext cx="492760" cy="261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988560" y="321945"/>
            <a:ext cx="2205355" cy="4489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44. directions</a:t>
            </a:r>
            <a:endParaRPr lang="en-US" altLang="zh-CN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330" y="1912620"/>
            <a:ext cx="5220970" cy="920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44. ask for directions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问路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instruction  n.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教导，指示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instructions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指南，说明书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7515" y="3346450"/>
            <a:ext cx="11454130" cy="1958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45.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flag down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signal to the driver of a vehicle to stop by waving at them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挥旗（或挥手）示意停车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pick out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挑选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rely on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依靠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turn away  1)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转身离开；扭过头去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2)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拒绝接纳；拒之门外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3)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赶走；打发走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924415" y="1080770"/>
            <a:ext cx="2205355" cy="44894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45. flag down </a:t>
            </a:r>
            <a:endParaRPr lang="en-US" altLang="zh-CN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4" grpId="0" bldLvl="0" animBg="1"/>
      <p:bldP spid="14" grpId="1" animBg="1"/>
      <p:bldP spid="2" grpId="0"/>
      <p:bldP spid="2" grpId="1"/>
      <p:bldP spid="10" grpId="0" bldLvl="0" animBg="1"/>
      <p:bldP spid="10" grpId="1" animBg="1"/>
      <p:bldP spid="15" grpId="0" bldLvl="0" animBg="1"/>
      <p:bldP spid="15" grpId="1" animBg="1"/>
      <p:bldP spid="4" grpId="0" build="p"/>
      <p:bldP spid="4" grpId="1"/>
      <p:bldP spid="5" grpId="0" build="p"/>
      <p:bldP spid="5" grpId="1"/>
      <p:bldP spid="6" grpId="0" bldLvl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0510" y="279400"/>
            <a:ext cx="10709275" cy="92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48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We were further honored with an invitation to their homes. 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我们还有幸受邀前往他们家中做客。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honored with an invitation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有幸获得邀请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0510" y="1724025"/>
            <a:ext cx="11650980" cy="92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50.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My wife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carried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few tears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when they drove us to the airport and I could feel some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emotions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welling up inside me.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I: in my full male mode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emotion n. a strong feeling 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强烈的情感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318135" y="2263775"/>
            <a:ext cx="6047740" cy="384175"/>
          </a:xfrm>
          <a:prstGeom prst="wedgeRoundRectCallout">
            <a:avLst>
              <a:gd name="adj1" fmla="val 67114"/>
              <a:gd name="adj2" fmla="val 136115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95540" y="2779395"/>
            <a:ext cx="3127375" cy="649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内心涌起万般情绪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0510" y="3708400"/>
            <a:ext cx="11650980" cy="92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51. 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 time rolled by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we never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managed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properly keep in touch beyond exchanging Christmas cards once a year. 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36660" y="4343400"/>
            <a:ext cx="3355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more than something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超出；除…之外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9933940" y="3781425"/>
            <a:ext cx="1108075" cy="384175"/>
          </a:xfrm>
          <a:prstGeom prst="wedgeRoundRectCallout">
            <a:avLst>
              <a:gd name="adj1" fmla="val -78653"/>
              <a:gd name="adj2" fmla="val 150495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6664325" y="3843655"/>
            <a:ext cx="1108075" cy="384175"/>
          </a:xfrm>
          <a:prstGeom prst="wedgeRoundRectCallout">
            <a:avLst>
              <a:gd name="adj1" fmla="val 10229"/>
              <a:gd name="adj2" fmla="val 237272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49620" y="5005070"/>
            <a:ext cx="3355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really; in fact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真正地；实际上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0510" y="4810760"/>
            <a:ext cx="55791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根据下文的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Many years later... I learned that our firefighter friends had sacrificed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可以得知我们很少真正联系。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75630" y="3458845"/>
            <a:ext cx="567245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时光缓缓流逝，我们除了每年互寄圣诞贺卡，再也没能好好保持联系。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/>
      <p:bldP spid="5" grpId="0" build="p"/>
      <p:bldP spid="5" grpId="1"/>
      <p:bldP spid="11" grpId="0" bldLvl="0" animBg="1"/>
      <p:bldP spid="11" grpId="1" animBg="1"/>
      <p:bldP spid="6" grpId="0" build="p"/>
      <p:bldP spid="6" grpId="1"/>
      <p:bldP spid="7" grpId="0" build="p"/>
      <p:bldP spid="7" grpId="1"/>
      <p:bldP spid="9" grpId="0" bldLvl="0" animBg="1"/>
      <p:bldP spid="9" grpId="1" animBg="1"/>
      <p:bldP spid="10" grpId="0"/>
      <p:bldP spid="10" grpId="1"/>
      <p:bldP spid="14" grpId="0" animBg="1"/>
      <p:bldP spid="14" grpId="1" animBg="1"/>
      <p:bldP spid="8" grpId="0"/>
      <p:bldP spid="8" grpId="1"/>
      <p:bldP spid="12" grpId="0"/>
      <p:bldP spid="12" grpId="1"/>
      <p:bldP spid="13" grpId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70510" y="279400"/>
            <a:ext cx="11867515" cy="1756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53. regardless of ...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regardless adv.   paying no attention, even if the situation is bad or there are difficulties 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不顾；不加理会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instead of...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代替；不是…而是…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in spite of...=despite...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尽管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on account of ...=because of...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因为；由于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3700" y="3100070"/>
            <a:ext cx="11867515" cy="1111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54. My wife and I will always be grateful for having known, however</a:t>
            </a:r>
            <a:r>
              <a:rPr lang="en-US" altLang="zh-CN" sz="280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54 ,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such wonderful and generous souls.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63010" y="3248025"/>
            <a:ext cx="991870" cy="3117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3996690" y="3685540"/>
            <a:ext cx="826135" cy="384175"/>
          </a:xfrm>
          <a:prstGeom prst="wedgeRoundRectCallout">
            <a:avLst>
              <a:gd name="adj1" fmla="val 78516"/>
              <a:gd name="adj2" fmla="val 207851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237480" y="4445635"/>
            <a:ext cx="4286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心灵美好的人</a:t>
            </a:r>
            <a:endParaRPr lang="zh-CN" altLang="en-US" sz="280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下弧形箭头 5"/>
          <p:cNvSpPr/>
          <p:nvPr/>
        </p:nvSpPr>
        <p:spPr>
          <a:xfrm>
            <a:off x="3763010" y="3559810"/>
            <a:ext cx="7395845" cy="644525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9164320" y="3175635"/>
            <a:ext cx="1202055" cy="384175"/>
          </a:xfrm>
          <a:prstGeom prst="wedgeRoundRectCallout">
            <a:avLst>
              <a:gd name="adj1" fmla="val -30559"/>
              <a:gd name="adj2" fmla="val 213636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731125" y="4214495"/>
            <a:ext cx="470789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  no matter how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briefly adv. for a short time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短暂地；暂时地</a:t>
            </a:r>
            <a:endParaRPr lang="zh-CN" altLang="en-US" sz="280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纵然短暂；为时虽短</a:t>
            </a:r>
            <a:endParaRPr lang="zh-CN" altLang="en-US" sz="280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修饰前面动作 </a:t>
            </a:r>
            <a:r>
              <a:rPr lang="en-US" altLang="zh-CN" sz="280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having known</a:t>
            </a:r>
            <a:endParaRPr lang="en-US" altLang="zh-CN" sz="280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32120" y="3248660"/>
            <a:ext cx="3340735" cy="11969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always 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和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briefly</a:t>
            </a:r>
            <a:endParaRPr lang="en-US" altLang="zh-CN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形成对比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ctr"/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表示作者强烈的情感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2440" y="5215255"/>
            <a:ext cx="6271895" cy="925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我和妻子会永远心怀感恩，庆幸曾结识这般善良慷慨的人，纵使相逢短暂。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/>
      <p:bldP spid="5" grpId="0" build="p"/>
      <p:bldP spid="5" grpId="1"/>
      <p:bldP spid="11" grpId="0" bldLvl="0" animBg="1"/>
      <p:bldP spid="11" grpId="1" animBg="1"/>
      <p:bldP spid="7" grpId="0"/>
      <p:bldP spid="7" grpId="1"/>
      <p:bldP spid="10" grpId="0" animBg="1"/>
      <p:bldP spid="10" grpId="1" animBg="1"/>
      <p:bldP spid="8" grpId="0" bldLvl="0" animBg="1"/>
      <p:bldP spid="8" grpId="1" animBg="1"/>
      <p:bldP spid="9" grpId="0" build="p"/>
      <p:bldP spid="9" grpId="1"/>
      <p:bldP spid="6" grpId="0" animBg="1"/>
      <p:bldP spid="6" grpId="1" animBg="1"/>
      <p:bldP spid="15" grpId="0" bldLvl="0" animBg="1"/>
      <p:bldP spid="15" grpId="1" animBg="1"/>
      <p:bldP spid="12" grpId="0"/>
      <p:bldP spid="1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262890" y="189865"/>
            <a:ext cx="11767820" cy="939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55. I believe the true strength and spirit of a country lies in its incredible people.</a:t>
            </a:r>
            <a:endParaRPr lang="en-US" altLang="zh-CN" sz="2800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endParaRPr lang="en-US" altLang="zh-CN" sz="2800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9164320" y="263525"/>
            <a:ext cx="1489075" cy="384175"/>
          </a:xfrm>
          <a:prstGeom prst="wedgeRoundRectCallout">
            <a:avLst>
              <a:gd name="adj1" fmla="val -30559"/>
              <a:gd name="adj2" fmla="val 213636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482205" y="1327150"/>
            <a:ext cx="4323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adj.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可敬的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了不起的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0040" y="151130"/>
            <a:ext cx="1831340" cy="779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短文填空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320040" y="1003935"/>
          <a:ext cx="11529060" cy="4709795"/>
        </p:xfrm>
        <a:graphic>
          <a:graphicData uri="http://schemas.openxmlformats.org/drawingml/2006/table">
            <a:tbl>
              <a:tblPr firstRow="1">
                <a:tableStyleId>{A6AEEFB4-B511-4D11-B196-74BC8BD0832B}</a:tableStyleId>
              </a:tblPr>
              <a:tblGrid>
                <a:gridCol w="1606550"/>
                <a:gridCol w="2589530"/>
                <a:gridCol w="7332980"/>
              </a:tblGrid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作用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核心逻辑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</a:tr>
              <a:tr h="6819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Para 1 </a:t>
                      </a:r>
                      <a:endParaRPr lang="en-US" altLang="zh-CN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引入话题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点明 “旅行与健康的紧密联系催生了睡眠旅游” 这一新兴概念。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145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2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定义与市场前景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解释睡眠旅游的核心是 “以改善睡眠为核心的旅行体验”，并引用数据说明其市场规模和增长潜力。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210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Para 3 </a:t>
                      </a:r>
                      <a:endParaRPr lang="zh-CN" altLang="en-US" sz="2400" b="1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实现方式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从 “医学主导的水疗项目”、“专家主导的方案”、“借助古老智慧（如中医针灸）” 三个维度，介绍睡眠旅游的不同实现方式。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1120" y="814070"/>
            <a:ext cx="1149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59. Most notably, it’s a trend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</a:rPr>
              <a:t>that/which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is here to stay.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890" y="1689735"/>
            <a:ext cx="53949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adv. used for giving a good or the most important example of sth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尤其；特别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=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especially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431290" y="930275"/>
            <a:ext cx="1202055" cy="384175"/>
          </a:xfrm>
          <a:prstGeom prst="wedgeRoundRectCallout">
            <a:avLst>
              <a:gd name="adj1" fmla="val -76994"/>
              <a:gd name="adj2" fmla="val 174297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738110" y="1402080"/>
            <a:ext cx="3719195" cy="1226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be here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已然存在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to stay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持续留下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→ 扎根、长期存续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5866130" y="930275"/>
            <a:ext cx="2031365" cy="384175"/>
          </a:xfrm>
          <a:prstGeom prst="wedgeRoundRectCallout">
            <a:avLst>
              <a:gd name="adj1" fmla="val 65629"/>
              <a:gd name="adj2" fmla="val 97603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39330" y="4476750"/>
            <a:ext cx="4744085" cy="1334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HTF Market Intelligence，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一家全球行业分析与咨询公司，发布各行业（科技、教育、医疗、工业等）市场报告。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8445" y="3093085"/>
            <a:ext cx="103289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60.  In fact, according to a 2024 report by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HTF Market Intelligence , the worldwide sector is worth more than $690bn and is forecast to grow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by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another $400bn dollars between 2024 and 2028. 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6362700" y="3154680"/>
            <a:ext cx="3554730" cy="384175"/>
          </a:xfrm>
          <a:prstGeom prst="wedgeRoundRectCallout">
            <a:avLst>
              <a:gd name="adj1" fmla="val 10235"/>
              <a:gd name="adj2" fmla="val 321570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1170" y="4631055"/>
            <a:ext cx="6503670" cy="1006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by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prep.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used to show the degree or amount of something（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表示程度、数量）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House prices went up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10%.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房价上涨了 10%。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bldLvl="0" animBg="1"/>
      <p:bldP spid="8" grpId="1" animBg="1"/>
      <p:bldP spid="9" grpId="0" bldLvl="0" animBg="1"/>
      <p:bldP spid="9" grpId="1" animBg="1"/>
      <p:bldP spid="7" grpId="0"/>
      <p:bldP spid="7" grpId="1"/>
      <p:bldP spid="12" grpId="0" bldLvl="0" animBg="1"/>
      <p:bldP spid="12" grpId="1" animBg="1"/>
      <p:bldP spid="13" grpId="0" build="p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4300" y="292100"/>
            <a:ext cx="119538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63.  On one hand, the rise in medicine-led spas paves the way for science-backed programs that ___________ (aim)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</a:rPr>
              <a:t>to get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to the life-impacting issues.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          that ____________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(aim)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at getting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the life-impacting issues.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4750" y="767080"/>
            <a:ext cx="1245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aim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07185" y="744855"/>
            <a:ext cx="2623185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aiming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89175" y="1153795"/>
            <a:ext cx="2150745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are aimed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7185" y="1153795"/>
            <a:ext cx="2623185" cy="4781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aimed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3215" y="2316480"/>
            <a:ext cx="11529060" cy="1383665"/>
          </a:xfrm>
          <a:prstGeom prst="rect">
            <a:avLst/>
          </a:prstGeom>
          <a:noFill/>
          <a:ln w="28575" cmpd="sng">
            <a:solidFill>
              <a:schemeClr val="accent3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aim to do sth./aim at doing sth.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to try or plan to achieve sth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力求达到；力争做到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be aimed at doing sth: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to have sth as an aim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目的是；旨在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390" y="3973830"/>
            <a:ext cx="11231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一方面，医疗康养类水疗会所日渐兴起，为各类科学支撑型康养项目铺平了道路，这类项目旨在解决影响身心健康的深层问题。</a:t>
            </a:r>
            <a:endParaRPr lang="zh-CN" altLang="en-US" sz="28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3390" y="5053965"/>
            <a:ext cx="11231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acupuncture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/ˈæ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kjup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ʌŋ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kt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ʃə(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r)/ points</a:t>
            </a:r>
            <a:r>
              <a:rPr lang="en-US" altLang="zh-CN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穴位</a:t>
            </a:r>
            <a:endParaRPr lang="zh-CN" altLang="en-US" sz="28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 bldLvl="0" animBg="1"/>
      <p:bldP spid="13" grpId="1" animBg="1"/>
      <p:bldP spid="6" grpId="0"/>
      <p:bldP spid="6" grpId="1"/>
      <p:bldP spid="7" grpId="0" bldLvl="0" animBg="1"/>
      <p:bldP spid="7" grpId="1" animBg="1"/>
      <p:bldP spid="8" grpId="0" build="p"/>
      <p:bldP spid="8" grpId="1"/>
      <p:bldP spid="9" grpId="0"/>
      <p:bldP spid="9" grpId="1"/>
      <p:bldP spid="10" grpId="0"/>
      <p:bldP spid="1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002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14220" y="1780540"/>
            <a:ext cx="8921115" cy="1409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4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仅供参考，多多指正！</a:t>
            </a:r>
            <a:endParaRPr lang="zh-CN" altLang="en-US" sz="4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0040" y="151130"/>
            <a:ext cx="2585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听力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800" y="730885"/>
            <a:ext cx="11520805" cy="949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Text 1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stuck on a househodl recycling rate of 33%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be stuck on...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本义 “卡在……；停滞在……；无法突破”，此处指数据长期停留在某一水平、难以提升。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015" y="2581275"/>
            <a:ext cx="11520805" cy="949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Text 4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alternate 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/ɔː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lˈt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ɜː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t/ alternative n.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候补者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0040" y="3591560"/>
            <a:ext cx="11520805" cy="949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Text 5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Our special today is grilled salmon.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special n. a price for a particular product in a shop or restaurant that is lower than usual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特价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grilled salmon (/ˈs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æ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</a:t>
            </a:r>
            <a:r>
              <a:rPr lang="en-US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ə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n/ )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烤三文鱼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 side of French fries 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一份薯条（配菜）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/>
      <p:bldP spid="5" grpId="0" build="p"/>
      <p:bldP spid="5" grpId="1"/>
      <p:bldP spid="6" grpId="0" build="p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60" y="282575"/>
            <a:ext cx="11787505" cy="556831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8126730" y="4018280"/>
            <a:ext cx="3848735" cy="29210"/>
          </a:xfrm>
          <a:prstGeom prst="line">
            <a:avLst/>
          </a:prstGeom>
          <a:ln w="31750">
            <a:gradFill>
              <a:gsLst>
                <a:gs pos="0">
                  <a:schemeClr val="accent2">
                    <a:hueOff val="-4200000"/>
                  </a:schemeClr>
                </a:gs>
                <a:gs pos="100000">
                  <a:schemeClr val="accent2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圆角矩形标注 7"/>
          <p:cNvSpPr/>
          <p:nvPr/>
        </p:nvSpPr>
        <p:spPr>
          <a:xfrm>
            <a:off x="5465445" y="5408295"/>
            <a:ext cx="970280" cy="384175"/>
          </a:xfrm>
          <a:prstGeom prst="wedgeRoundRectCallout">
            <a:avLst>
              <a:gd name="adj1" fmla="val 92539"/>
              <a:gd name="adj2" fmla="val 160578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91350" y="5793105"/>
            <a:ext cx="5111115" cy="83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to continue doing or using something and not want to change it 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坚持；维持；坚持保留</a:t>
            </a:r>
            <a:endParaRPr lang="zh-CN" alt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281940"/>
            <a:ext cx="11802110" cy="562800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7116445" y="802640"/>
            <a:ext cx="1100455" cy="384175"/>
          </a:xfrm>
          <a:prstGeom prst="wedgeRoundRectCallout">
            <a:avLst>
              <a:gd name="adj1" fmla="val 69503"/>
              <a:gd name="adj2" fmla="val -108842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521700" y="57150"/>
            <a:ext cx="352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在你方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1884045" y="1186815"/>
            <a:ext cx="716915" cy="384175"/>
          </a:xfrm>
          <a:prstGeom prst="wedgeRoundRectCallout">
            <a:avLst>
              <a:gd name="adj1" fmla="val 200841"/>
              <a:gd name="adj2" fmla="val -229504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18255" y="234950"/>
            <a:ext cx="3527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n. problem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78860" y="5981065"/>
            <a:ext cx="6931660" cy="55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without success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枉费心机；徒劳无益；白费力气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670685" y="4253865"/>
            <a:ext cx="716915" cy="384175"/>
          </a:xfrm>
          <a:prstGeom prst="wedgeRoundRectCallout">
            <a:avLst>
              <a:gd name="adj1" fmla="val 227059"/>
              <a:gd name="adj2" fmla="val 428347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3637280" y="5525770"/>
            <a:ext cx="1064895" cy="384175"/>
          </a:xfrm>
          <a:prstGeom prst="wedgeRoundRectCallout">
            <a:avLst>
              <a:gd name="adj1" fmla="val 153577"/>
              <a:gd name="adj2" fmla="val -114628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922010" y="5057775"/>
            <a:ext cx="6931660" cy="55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回复某人；再联系某人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5" grpId="0" bldLvl="0" animBg="1"/>
      <p:bldP spid="5" grpId="1" animBg="1"/>
      <p:bldP spid="6" grpId="0"/>
      <p:bldP spid="6" grpId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05" y="426085"/>
            <a:ext cx="11627485" cy="4774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6240" y="5278120"/>
            <a:ext cx="5271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strike --struck--struck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v. to hit somebody/something hard or with force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撞；碰；撞击；碰撞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409700" y="1328420"/>
            <a:ext cx="659130" cy="384175"/>
          </a:xfrm>
          <a:prstGeom prst="wedgeRoundRectCallout">
            <a:avLst>
              <a:gd name="adj1" fmla="val -90366"/>
              <a:gd name="adj2" fmla="val 946694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6337935" y="3548380"/>
            <a:ext cx="730885" cy="384175"/>
          </a:xfrm>
          <a:prstGeom prst="wedgeRoundRectCallout">
            <a:avLst>
              <a:gd name="adj1" fmla="val 177106"/>
              <a:gd name="adj2" fmla="val 385041"/>
              <a:gd name="adj3" fmla="val 16667"/>
            </a:avLst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53630" y="5200650"/>
            <a:ext cx="4510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veteran /ˈvet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ə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ə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n/.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经验丰富的人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389755" y="2313940"/>
            <a:ext cx="25850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阅读理解</a:t>
            </a:r>
            <a:endParaRPr lang="zh-CN" altLang="en-US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05740" y="66040"/>
            <a:ext cx="84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u="sng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altLang="en-US" sz="2800" b="1" u="sng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篇</a:t>
            </a:r>
            <a:endParaRPr lang="zh-CN" altLang="en-US" sz="2800" b="1" u="sng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070" y="588010"/>
            <a:ext cx="11585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文章旨在介绍 “</a:t>
            </a: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health&amp;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wellness</a:t>
            </a: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教练” 这一新兴职业，并推广 </a:t>
            </a: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HCA 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 12 个月认证课程，吸引读者报名学习。</a:t>
            </a:r>
            <a:endParaRPr lang="zh-CN" altLang="en-US" sz="2400" b="1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363220" y="1697355"/>
          <a:ext cx="11529060" cy="4780280"/>
        </p:xfrm>
        <a:graphic>
          <a:graphicData uri="http://schemas.openxmlformats.org/drawingml/2006/table">
            <a:tbl>
              <a:tblPr firstRow="1">
                <a:tableStyleId>{A6AEEFB4-B511-4D11-B196-74BC8BD0832B}</a:tableStyleId>
              </a:tblPr>
              <a:tblGrid>
                <a:gridCol w="1642745"/>
                <a:gridCol w="2045970"/>
                <a:gridCol w="7840345"/>
              </a:tblGrid>
              <a:tr h="4603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核心功能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关键信息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</a:tr>
              <a:tr h="11887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开头引入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场景共鸣 + 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痛点提出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以圣诞 / 新年假期的健康挑战为切入点，引出 “健康指导（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health coaching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）” 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的价值，点明其能将 “好的意愿转化为持久的积极改变”。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9202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主体定义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职业介绍 + 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价值阐述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定义 </a:t>
                      </a:r>
                      <a:r>
                        <a:rPr lang="zh-CN" altLang="en-US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“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Health &amp; Wellness Coach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” 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的角色：帮助人们养成健康习惯，改善饮食、睡眠、压力管理等；说明该职业的优势：入行门槛灵活、工作模式多样（线上 / 线下、全职 / 兼职）、背景兼容（职场人、父母、教师等均可转行）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12109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结尾推广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课程介绍 + 行动号召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推出 </a:t>
                      </a:r>
                      <a:r>
                        <a:rPr lang="en-US" altLang="zh-CN" sz="24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HCA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 12 个月认证课程，强调其灵活性（线上 + 线下实训）、专业性（全球认证资质），并附上官网链接引导报名。</a:t>
                      </a:r>
                      <a:endParaRPr lang="zh-CN" altLang="en-US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6209</Words>
  <Application>WPS 演示</Application>
  <PresentationFormat>宽屏</PresentationFormat>
  <Paragraphs>455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Arial</vt:lpstr>
      <vt:lpstr>宋体</vt:lpstr>
      <vt:lpstr>Wingdings</vt:lpstr>
      <vt:lpstr>Times New Roman</vt:lpstr>
      <vt:lpstr>微软雅黑</vt:lpstr>
      <vt:lpstr>Arial Unicode MS</vt:lpstr>
      <vt:lpstr>Calibri</vt:lpstr>
      <vt:lpstr>HelveticaNeue</vt:lpstr>
      <vt:lpstr>华文新魏</vt:lpstr>
      <vt:lpstr>Segoe Print</vt:lpstr>
      <vt:lpstr>MS PGothic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Louisa</dc:creator>
  <cp:lastModifiedBy>Administrator</cp:lastModifiedBy>
  <cp:revision>23</cp:revision>
  <dcterms:created xsi:type="dcterms:W3CDTF">2023-08-09T12:44:00Z</dcterms:created>
  <dcterms:modified xsi:type="dcterms:W3CDTF">2026-04-27T02:27:11Z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D0492D14C48948DF821101B3A8E9C773_12</vt:lpwstr>
  </property>
</Properties>
</file>