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65"/>
  </p:notesMasterIdLst>
  <p:sldIdLst>
    <p:sldId id="409" r:id="rId4"/>
    <p:sldId id="257" r:id="rId5"/>
    <p:sldId id="307" r:id="rId6"/>
    <p:sldId id="310" r:id="rId7"/>
    <p:sldId id="309" r:id="rId8"/>
    <p:sldId id="308" r:id="rId9"/>
    <p:sldId id="311" r:id="rId10"/>
    <p:sldId id="312" r:id="rId11"/>
    <p:sldId id="31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363" r:id="rId21"/>
    <p:sldId id="323" r:id="rId22"/>
    <p:sldId id="324" r:id="rId23"/>
    <p:sldId id="325" r:id="rId24"/>
    <p:sldId id="326" r:id="rId25"/>
    <p:sldId id="327" r:id="rId26"/>
    <p:sldId id="328" r:id="rId27"/>
    <p:sldId id="364" r:id="rId28"/>
    <p:sldId id="329" r:id="rId29"/>
    <p:sldId id="330" r:id="rId30"/>
    <p:sldId id="331" r:id="rId31"/>
    <p:sldId id="365" r:id="rId32"/>
    <p:sldId id="332" r:id="rId33"/>
    <p:sldId id="333" r:id="rId34"/>
    <p:sldId id="334" r:id="rId35"/>
    <p:sldId id="335" r:id="rId36"/>
    <p:sldId id="336" r:id="rId37"/>
    <p:sldId id="337" r:id="rId38"/>
    <p:sldId id="338" r:id="rId39"/>
    <p:sldId id="339" r:id="rId40"/>
    <p:sldId id="340" r:id="rId41"/>
    <p:sldId id="341" r:id="rId42"/>
    <p:sldId id="342" r:id="rId43"/>
    <p:sldId id="343" r:id="rId44"/>
    <p:sldId id="344" r:id="rId45"/>
    <p:sldId id="345" r:id="rId46"/>
    <p:sldId id="346" r:id="rId47"/>
    <p:sldId id="347" r:id="rId48"/>
    <p:sldId id="348" r:id="rId49"/>
    <p:sldId id="349" r:id="rId50"/>
    <p:sldId id="350" r:id="rId51"/>
    <p:sldId id="351" r:id="rId52"/>
    <p:sldId id="352" r:id="rId53"/>
    <p:sldId id="366" r:id="rId54"/>
    <p:sldId id="353" r:id="rId55"/>
    <p:sldId id="354" r:id="rId56"/>
    <p:sldId id="355" r:id="rId57"/>
    <p:sldId id="356" r:id="rId58"/>
    <p:sldId id="357" r:id="rId59"/>
    <p:sldId id="358" r:id="rId60"/>
    <p:sldId id="359" r:id="rId61"/>
    <p:sldId id="361" r:id="rId62"/>
    <p:sldId id="362" r:id="rId63"/>
    <p:sldId id="280" r:id="rId6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90" d="100"/>
          <a:sy n="90" d="100"/>
        </p:scale>
        <p:origin x="-1356" y="-660"/>
      </p:cViewPr>
      <p:guideLst>
        <p:guide orient="horz" pos="2262"/>
        <p:guide pos="38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8" Type="http://schemas.openxmlformats.org/officeDocument/2006/relationships/tableStyles" Target="tableStyles.xml"/><Relationship Id="rId67" Type="http://schemas.openxmlformats.org/officeDocument/2006/relationships/viewProps" Target="viewProps.xml"/><Relationship Id="rId66" Type="http://schemas.openxmlformats.org/officeDocument/2006/relationships/presProps" Target="presProps.xml"/><Relationship Id="rId65" Type="http://schemas.openxmlformats.org/officeDocument/2006/relationships/notesMaster" Target="notesMasters/notesMaster1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模板来自于：</a:t>
            </a:r>
            <a:r>
              <a:rPr lang="en-US" altLang="zh-CN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 </a:t>
            </a:r>
            <a:r>
              <a:rPr lang="zh-CN" altLang="en-US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第一</a:t>
            </a:r>
            <a:r>
              <a:rPr lang="en-US" altLang="zh-CN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PPT https://www.1ppt.com/</a:t>
            </a:r>
            <a:endParaRPr lang="en-US" altLang="zh-CN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lt"/>
            </a:endParaRPr>
          </a:p>
          <a:p>
            <a:endParaRPr lang="en-US" altLang="zh-CN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  <a:sym typeface="+mn-lt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C9378-E926-443D-9CB9-B8CBD3629D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007BC-23E1-486F-96C4-B28E0F7AF6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hf sldNum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C9378-E926-443D-9CB9-B8CBD3629D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007BC-23E1-486F-96C4-B28E0F7AF6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C9378-E926-443D-9CB9-B8CBD3629D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007BC-23E1-486F-96C4-B28E0F7AF6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hf sldNum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123DD318-8D36-4EEF-B2D8-1464D49D50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zh-CN" altLang="en-US" smtClean="0"/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965031" y="3367444"/>
            <a:ext cx="45365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7509627" y="2215277"/>
            <a:ext cx="54006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4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j-lt"/>
                <a:ea typeface="+mj-ea"/>
                <a:cs typeface="+mj-cs"/>
                <a:sym typeface="Wingdings" panose="05000000000000000000"/>
              </a:defRPr>
            </a:lvl1pPr>
            <a:lvl2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2pPr>
            <a:lvl3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3pPr>
            <a:lvl4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4pPr>
            <a:lvl5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5pPr>
            <a:lvl6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6pPr>
            <a:lvl7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7pPr>
            <a:lvl8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8pPr>
            <a:lvl9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9pPr>
          </a:lstStyle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单击此处编辑母版标题样式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占位符 2"/>
          <p:cNvSpPr txBox="1"/>
          <p:nvPr/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0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8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单击此处编辑母版文本样式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内容占位符 3"/>
          <p:cNvSpPr txBox="1"/>
          <p:nvPr/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5146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971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429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886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单击此处编辑母版文本样式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二级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2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三级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3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四级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4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五级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1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12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3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hf sldNum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C9378-E926-443D-9CB9-B8CBD3629D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007BC-23E1-486F-96C4-B28E0F7AF669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 descr="河边的城市&#10;&#10;描述已自动生成"/>
          <p:cNvPicPr>
            <a:picLocks noChangeAspect="1"/>
          </p:cNvPicPr>
          <p:nvPr userDrawn="1"/>
        </p:nvPicPr>
        <p:blipFill>
          <a:blip r:embed="rId2" cstate="email">
            <a:alphaModFix amt="4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0" y="621292"/>
            <a:ext cx="12192000" cy="561541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38100" dir="5400000" sx="101000" sy="101000" algn="t" rotWithShape="0">
              <a:srgbClr val="865D48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hf sldNum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C9378-E926-443D-9CB9-B8CBD3629D2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007BC-23E1-486F-96C4-B28E0F7AF669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3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89C9378-E926-443D-9CB9-B8CBD3629D2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BD7007BC-23E1-486F-96C4-B28E0F7AF669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5124" name="图片 6" descr="logo横版 png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477625" y="20320"/>
            <a:ext cx="608013" cy="6429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8.png"/><Relationship Id="rId10" Type="http://schemas.openxmlformats.org/officeDocument/2006/relationships/slideLayout" Target="../slideLayouts/slideLayout5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tags" Target="../tags/tag25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5" Type="http://schemas.openxmlformats.org/officeDocument/2006/relationships/tags" Target="../tags/tag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6.png"/><Relationship Id="rId2" Type="http://schemas.openxmlformats.org/officeDocument/2006/relationships/image" Target="../media/image8.png"/><Relationship Id="rId1" Type="http://schemas.openxmlformats.org/officeDocument/2006/relationships/tags" Target="../tags/tag26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image" Target="../media/image8.png"/><Relationship Id="rId2" Type="http://schemas.openxmlformats.org/officeDocument/2006/relationships/tags" Target="../tags/tag28.xml"/><Relationship Id="rId10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8.png"/><Relationship Id="rId2" Type="http://schemas.openxmlformats.org/officeDocument/2006/relationships/image" Target="../media/image8.png"/><Relationship Id="rId1" Type="http://schemas.openxmlformats.org/officeDocument/2006/relationships/tags" Target="../tags/tag34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9.png"/><Relationship Id="rId2" Type="http://schemas.openxmlformats.org/officeDocument/2006/relationships/image" Target="../media/image8.png"/><Relationship Id="rId1" Type="http://schemas.openxmlformats.org/officeDocument/2006/relationships/tags" Target="../tags/tag35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0.png"/><Relationship Id="rId2" Type="http://schemas.openxmlformats.org/officeDocument/2006/relationships/image" Target="../media/image8.png"/><Relationship Id="rId1" Type="http://schemas.openxmlformats.org/officeDocument/2006/relationships/tags" Target="../tags/tag36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1.png"/><Relationship Id="rId2" Type="http://schemas.openxmlformats.org/officeDocument/2006/relationships/image" Target="../media/image8.png"/><Relationship Id="rId1" Type="http://schemas.openxmlformats.org/officeDocument/2006/relationships/tags" Target="../tags/tag37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2.png"/><Relationship Id="rId2" Type="http://schemas.openxmlformats.org/officeDocument/2006/relationships/image" Target="../media/image8.png"/><Relationship Id="rId1" Type="http://schemas.openxmlformats.org/officeDocument/2006/relationships/tags" Target="../tags/tag38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3.png"/><Relationship Id="rId2" Type="http://schemas.openxmlformats.org/officeDocument/2006/relationships/image" Target="../media/image8.png"/><Relationship Id="rId1" Type="http://schemas.openxmlformats.org/officeDocument/2006/relationships/tags" Target="../tags/tag39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4.png"/><Relationship Id="rId2" Type="http://schemas.openxmlformats.org/officeDocument/2006/relationships/image" Target="../media/image8.png"/><Relationship Id="rId1" Type="http://schemas.openxmlformats.org/officeDocument/2006/relationships/tags" Target="../tags/tag40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8.png"/><Relationship Id="rId1" Type="http://schemas.openxmlformats.org/officeDocument/2006/relationships/tags" Target="../tags/tag4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7.png"/><Relationship Id="rId2" Type="http://schemas.openxmlformats.org/officeDocument/2006/relationships/image" Target="../media/image8.png"/><Relationship Id="rId1" Type="http://schemas.openxmlformats.org/officeDocument/2006/relationships/tags" Target="../tags/tag42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image" Target="../media/image8.png"/><Relationship Id="rId2" Type="http://schemas.openxmlformats.org/officeDocument/2006/relationships/tags" Target="../tags/tag44.xml"/><Relationship Id="rId10" Type="http://schemas.openxmlformats.org/officeDocument/2006/relationships/slideLayout" Target="../slideLayouts/slideLayout5.xml"/><Relationship Id="rId1" Type="http://schemas.openxmlformats.org/officeDocument/2006/relationships/tags" Target="../tags/tag43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9.png"/><Relationship Id="rId2" Type="http://schemas.openxmlformats.org/officeDocument/2006/relationships/image" Target="../media/image8.png"/><Relationship Id="rId1" Type="http://schemas.openxmlformats.org/officeDocument/2006/relationships/tags" Target="../tags/tag50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0.png"/><Relationship Id="rId2" Type="http://schemas.openxmlformats.org/officeDocument/2006/relationships/image" Target="../media/image8.png"/><Relationship Id="rId1" Type="http://schemas.openxmlformats.org/officeDocument/2006/relationships/tags" Target="../tags/tag51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1.png"/><Relationship Id="rId2" Type="http://schemas.openxmlformats.org/officeDocument/2006/relationships/image" Target="../media/image8.png"/><Relationship Id="rId1" Type="http://schemas.openxmlformats.org/officeDocument/2006/relationships/tags" Target="../tags/tag52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2.png"/><Relationship Id="rId2" Type="http://schemas.openxmlformats.org/officeDocument/2006/relationships/image" Target="../media/image8.png"/><Relationship Id="rId1" Type="http://schemas.openxmlformats.org/officeDocument/2006/relationships/tags" Target="../tags/tag53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3.png"/><Relationship Id="rId2" Type="http://schemas.openxmlformats.org/officeDocument/2006/relationships/image" Target="../media/image8.png"/><Relationship Id="rId1" Type="http://schemas.openxmlformats.org/officeDocument/2006/relationships/tags" Target="../tags/tag54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4.png"/><Relationship Id="rId2" Type="http://schemas.openxmlformats.org/officeDocument/2006/relationships/image" Target="../media/image8.png"/><Relationship Id="rId1" Type="http://schemas.openxmlformats.org/officeDocument/2006/relationships/tags" Target="../tags/tag55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5.png"/><Relationship Id="rId2" Type="http://schemas.openxmlformats.org/officeDocument/2006/relationships/image" Target="../media/image8.png"/><Relationship Id="rId1" Type="http://schemas.openxmlformats.org/officeDocument/2006/relationships/tags" Target="../tags/tag56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6.png"/><Relationship Id="rId2" Type="http://schemas.openxmlformats.org/officeDocument/2006/relationships/image" Target="../media/image8.png"/><Relationship Id="rId1" Type="http://schemas.openxmlformats.org/officeDocument/2006/relationships/tags" Target="../tags/tag57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7.png"/><Relationship Id="rId2" Type="http://schemas.openxmlformats.org/officeDocument/2006/relationships/image" Target="../media/image8.png"/><Relationship Id="rId1" Type="http://schemas.openxmlformats.org/officeDocument/2006/relationships/tags" Target="../tags/tag58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8.png"/><Relationship Id="rId2" Type="http://schemas.openxmlformats.org/officeDocument/2006/relationships/image" Target="../media/image8.png"/><Relationship Id="rId1" Type="http://schemas.openxmlformats.org/officeDocument/2006/relationships/tags" Target="../tags/tag59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9.png"/><Relationship Id="rId2" Type="http://schemas.openxmlformats.org/officeDocument/2006/relationships/image" Target="../media/image8.png"/><Relationship Id="rId1" Type="http://schemas.openxmlformats.org/officeDocument/2006/relationships/tags" Target="../tags/tag60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0.png"/><Relationship Id="rId2" Type="http://schemas.openxmlformats.org/officeDocument/2006/relationships/image" Target="../media/image8.png"/><Relationship Id="rId1" Type="http://schemas.openxmlformats.org/officeDocument/2006/relationships/tags" Target="../tags/tag61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1.png"/><Relationship Id="rId2" Type="http://schemas.openxmlformats.org/officeDocument/2006/relationships/image" Target="../media/image8.png"/><Relationship Id="rId1" Type="http://schemas.openxmlformats.org/officeDocument/2006/relationships/tags" Target="../tags/tag62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2.png"/><Relationship Id="rId2" Type="http://schemas.openxmlformats.org/officeDocument/2006/relationships/image" Target="../media/image8.png"/><Relationship Id="rId1" Type="http://schemas.openxmlformats.org/officeDocument/2006/relationships/tags" Target="../tags/tag63.xml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3.png"/><Relationship Id="rId2" Type="http://schemas.openxmlformats.org/officeDocument/2006/relationships/image" Target="../media/image8.png"/><Relationship Id="rId1" Type="http://schemas.openxmlformats.org/officeDocument/2006/relationships/tags" Target="../tags/tag64.xml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4.png"/><Relationship Id="rId2" Type="http://schemas.openxmlformats.org/officeDocument/2006/relationships/image" Target="../media/image8.png"/><Relationship Id="rId1" Type="http://schemas.openxmlformats.org/officeDocument/2006/relationships/tags" Target="../tags/tag65.xml"/></Relationships>
</file>

<file path=ppt/slides/_rels/slide4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55.png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image" Target="../media/image8.png"/><Relationship Id="rId1" Type="http://schemas.openxmlformats.org/officeDocument/2006/relationships/tags" Target="../tags/tag66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6.png"/><Relationship Id="rId2" Type="http://schemas.openxmlformats.org/officeDocument/2006/relationships/image" Target="../media/image8.png"/><Relationship Id="rId1" Type="http://schemas.openxmlformats.org/officeDocument/2006/relationships/tags" Target="../tags/tag70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tags" Target="../tags/tag5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7.png"/><Relationship Id="rId2" Type="http://schemas.openxmlformats.org/officeDocument/2006/relationships/image" Target="../media/image8.png"/><Relationship Id="rId1" Type="http://schemas.openxmlformats.org/officeDocument/2006/relationships/tags" Target="../tags/tag71.xml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8.png"/><Relationship Id="rId2" Type="http://schemas.openxmlformats.org/officeDocument/2006/relationships/image" Target="../media/image8.png"/><Relationship Id="rId1" Type="http://schemas.openxmlformats.org/officeDocument/2006/relationships/tags" Target="../tags/tag72.xml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9.png"/><Relationship Id="rId2" Type="http://schemas.openxmlformats.org/officeDocument/2006/relationships/image" Target="../media/image8.png"/><Relationship Id="rId1" Type="http://schemas.openxmlformats.org/officeDocument/2006/relationships/tags" Target="../tags/tag73.xml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0.png"/><Relationship Id="rId2" Type="http://schemas.openxmlformats.org/officeDocument/2006/relationships/image" Target="../media/image8.png"/><Relationship Id="rId1" Type="http://schemas.openxmlformats.org/officeDocument/2006/relationships/tags" Target="../tags/tag74.xml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1.png"/><Relationship Id="rId2" Type="http://schemas.openxmlformats.org/officeDocument/2006/relationships/image" Target="../media/image8.png"/><Relationship Id="rId1" Type="http://schemas.openxmlformats.org/officeDocument/2006/relationships/tags" Target="../tags/tag75.xml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2.png"/><Relationship Id="rId2" Type="http://schemas.openxmlformats.org/officeDocument/2006/relationships/image" Target="../media/image8.png"/><Relationship Id="rId1" Type="http://schemas.openxmlformats.org/officeDocument/2006/relationships/tags" Target="../tags/tag76.xml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3.png"/><Relationship Id="rId2" Type="http://schemas.openxmlformats.org/officeDocument/2006/relationships/image" Target="../media/image8.png"/><Relationship Id="rId1" Type="http://schemas.openxmlformats.org/officeDocument/2006/relationships/tags" Target="../tags/tag77.xml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4.png"/><Relationship Id="rId2" Type="http://schemas.openxmlformats.org/officeDocument/2006/relationships/image" Target="../media/image8.png"/><Relationship Id="rId1" Type="http://schemas.openxmlformats.org/officeDocument/2006/relationships/tags" Target="../tags/tag78.xml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5.png"/><Relationship Id="rId2" Type="http://schemas.openxmlformats.org/officeDocument/2006/relationships/image" Target="../media/image8.png"/><Relationship Id="rId1" Type="http://schemas.openxmlformats.org/officeDocument/2006/relationships/tags" Target="../tags/tag79.xml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6.png"/><Relationship Id="rId2" Type="http://schemas.openxmlformats.org/officeDocument/2006/relationships/image" Target="../media/image8.png"/><Relationship Id="rId1" Type="http://schemas.openxmlformats.org/officeDocument/2006/relationships/tags" Target="../tags/tag80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tags" Target="../tags/tag6.xml"/></Relationships>
</file>

<file path=ppt/slides/_rels/slide6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7.png"/><Relationship Id="rId2" Type="http://schemas.openxmlformats.org/officeDocument/2006/relationships/image" Target="../media/image8.png"/><Relationship Id="rId1" Type="http://schemas.openxmlformats.org/officeDocument/2006/relationships/tags" Target="../tags/tag81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3" Type="http://schemas.openxmlformats.org/officeDocument/2006/relationships/image" Target="../media/image6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5.png"/><Relationship Id="rId2" Type="http://schemas.openxmlformats.org/officeDocument/2006/relationships/image" Target="../media/image8.png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121" name="矩形 1"/>
          <p:cNvSpPr/>
          <p:nvPr/>
        </p:nvSpPr>
        <p:spPr>
          <a:xfrm>
            <a:off x="762000" y="1246188"/>
            <a:ext cx="6538913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感恩遇见，相互成就，本课件资料仅供您个人参考、教学使用，严禁自行在网络传播，违者依知识产权法追究法律责任。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更多教学资源请关注</a:t>
            </a:r>
            <a:endParaRPr lang="en-US" altLang="zh-CN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HelveticaNeue" pitchFamily="2" charset="0"/>
                <a:ea typeface="宋体" panose="02010600030101010101" pitchFamily="2" charset="-122"/>
              </a:rPr>
              <a:t>公众号：溯恩英语</a:t>
            </a:r>
            <a:endParaRPr lang="zh-CN" altLang="en-US" sz="4000" b="1">
              <a:solidFill>
                <a:srgbClr val="FF0000"/>
              </a:solidFill>
              <a:latin typeface="HelveticaNeue" pitchFamily="2" charset="0"/>
              <a:ea typeface="宋体" panose="02010600030101010101" pitchFamily="2" charset="-122"/>
            </a:endParaRPr>
          </a:p>
        </p:txBody>
      </p:sp>
      <p:sp>
        <p:nvSpPr>
          <p:cNvPr id="5122" name="矩形 3"/>
          <p:cNvSpPr/>
          <p:nvPr/>
        </p:nvSpPr>
        <p:spPr>
          <a:xfrm>
            <a:off x="7835900" y="2009775"/>
            <a:ext cx="3603625" cy="7080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华文新魏" pitchFamily="2" charset="-122"/>
                <a:ea typeface="宋体" panose="02010600030101010101" pitchFamily="2" charset="-122"/>
              </a:rPr>
              <a:t>知识产权声明</a:t>
            </a:r>
            <a:endParaRPr lang="zh-CN" altLang="en-US" sz="4000" b="1">
              <a:latin typeface="华文新魏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图片 11" descr="水印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6613" y="63500"/>
            <a:ext cx="4902200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图片 1" descr="qrcode_for_gh_3a435f224ccf_12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7975" y="2717800"/>
            <a:ext cx="3109913" cy="310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78371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bakery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be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ri/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面包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糕饼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)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店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面包厂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985" y="3033395"/>
            <a:ext cx="1196213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Passing by the bakery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the smell of fresh bread made her feel warm and nostalgic for her hometown.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3985" y="1558290"/>
            <a:ext cx="1219200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small bakery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was bright and clean, with shelves full of various pastries, and the warm light making it feel cozy.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5275" y="4427855"/>
            <a:ext cx="555561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A local bakery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won the national baking competition with its innovative traditional pastries.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3985" y="692150"/>
            <a:ext cx="1167765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这家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小面包店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明亮干净，货架上摆满了各式糕点，温暖的灯光让人倍感舒适。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3985" y="2511425"/>
            <a:ext cx="120580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路过面包店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，新鲜面包的香味让她感到温暖，勾起了对家乡的思念。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3985" y="3899535"/>
            <a:ext cx="119614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一家本地面包店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凭借创新的传统糕点赢得了全国烘焙大赛。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4605" y="4421505"/>
            <a:ext cx="2504440" cy="1824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75622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joint	/d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ʒɔɪ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nt/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公共场所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关节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 a.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联合的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000" y="1705610"/>
            <a:ext cx="122180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joint bridge 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connecting the two villages stood firmly over the river, facilitating people’s travel for years.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3836670"/>
            <a:ext cx="781431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I’m writing to tell you about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joint cultural exchange activity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between our school and yours.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7000" y="647700"/>
            <a:ext cx="120650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连接两个村庄的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连体桥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稳稳地横跨河面，多年来为人们的出行提供了便】利。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7000" y="2875280"/>
            <a:ext cx="70796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我写信是想告诉你我们学校和你们学校的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联合文化交流活动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8550" y="2884170"/>
            <a:ext cx="4029075" cy="22002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等于号 8"/>
          <p:cNvSpPr/>
          <p:nvPr/>
        </p:nvSpPr>
        <p:spPr>
          <a:xfrm>
            <a:off x="295502" y="554522"/>
            <a:ext cx="719636" cy="719636"/>
          </a:xfrm>
          <a:prstGeom prst="mathEqual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7745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butcher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b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ʊ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ʃə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(r)/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肉贩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屠夫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刽子手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5275" y="2790825"/>
            <a:ext cx="710819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butcher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picked up the sharp knife, placed the pork on the wooden board, and cut it into neat pieces.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425" y="1315720"/>
            <a:ext cx="1209294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butcher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at the corner of the street is very honest, and his meat is always fresh and reasonably priced.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425" y="793750"/>
            <a:ext cx="105327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街角的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那个肉贩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很实在，他的肉总是新鲜且价格公道。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425" y="2268855"/>
            <a:ext cx="112115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屠夫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拿起锋利的刀，把猪肉放在木板上，切成整齐的小块。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8895" y="3056890"/>
            <a:ext cx="2635250" cy="23628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79736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premier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premi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(r)/	a.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最著名的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第一的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 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总理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8905" y="2306320"/>
            <a:ext cx="1176464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buNone/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2.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总理</a:t>
            </a:r>
            <a:r>
              <a:rPr lang="zh-CN" altLang="en-US" sz="2800" b="0" i="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到访灾区的现场充满关怀，救援人员和志愿者们齐心协力。</a:t>
            </a:r>
            <a:endParaRPr lang="zh-CN" altLang="en-US" sz="2800" b="0" i="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4640" y="4606925"/>
            <a:ext cx="787527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I’m writing to express my support for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premier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’s initiative to promote education equity.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9540" y="1313815"/>
            <a:ext cx="117652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The premier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shook hands with the villagers one by one, listening patiently to their suggestions and concerns.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905" y="793750"/>
            <a:ext cx="111601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AutoNum type="arabicPeriod"/>
            </a:pP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总理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逐一与村民握手，耐心倾听他们的建议和诉求。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8905" y="2787015"/>
            <a:ext cx="117659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The premier’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s visit to the disaster-stricken area was surrounded by care, with rescuers and volunteers working together.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9540" y="3653790"/>
            <a:ext cx="930719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我写信是想表达对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总理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推动教育公平倡议的支持。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0055" y="3429000"/>
            <a:ext cx="2861945" cy="2127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4" grpId="0"/>
      <p:bldP spid="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herb	/h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ɜ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:b/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药草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香草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草本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7830" y="3007995"/>
            <a:ext cx="732282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Smelling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the fresh scent of herbs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picked from the garden, she felt calm and relaxed after a busy day.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8150" y="1263015"/>
            <a:ext cx="1165923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My grandmother grows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various herbs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in the yard, which she uses to make herbal tea that relieves fatigue.</a:t>
            </a:r>
            <a:endParaRPr lang="en-US" altLang="zh-CN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8920" y="793750"/>
            <a:ext cx="120542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我奶奶在院子里种了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各种草药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，她用这些草药泡制缓解疲劳的凉茶。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5275" y="2216150"/>
            <a:ext cx="1189672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闻到从花园里采摘的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香草的清香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，忙碌一天后的她感到平静而放松。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7845" y="3074035"/>
            <a:ext cx="2974340" cy="2062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80505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hollow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h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ɒ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əʊ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	a.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中空的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空心的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1111250"/>
            <a:ext cx="1228661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He knocked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on the hollow wooden box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listening to the empty sound to confirm there was nothing inside.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9540" y="2556510"/>
            <a:ext cx="1185481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craftsman made a beautiful decoration with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hollow bamboo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which is light and unique.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5275" y="4361815"/>
            <a:ext cx="873506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Archaeologists discovered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an ancient hollow stone tablet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in the ruins, with carvings on the surface.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589280"/>
            <a:ext cx="11534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他敲了敲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那个空心木盒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，听着空洞的声音，确认里面没有东西。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9540" y="1998980"/>
            <a:ext cx="102127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工匠用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空心竹子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做了一个漂亮的装饰品，既轻便又独特。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9540" y="3408680"/>
            <a:ext cx="86772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考古学家在遗址中发现了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一块古老的空心石碑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，表面有雕刻图案。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4475" y="3016885"/>
            <a:ext cx="2295525" cy="3165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6" grpId="0"/>
      <p:bldP spid="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73780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vibrate	/va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bre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t/	vt.&amp;vi.(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使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)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振动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5275" y="1203325"/>
            <a:ext cx="73253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The atmosphere seemed to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</a:rPr>
              <a:t> 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vibrate with tension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.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</a:rPr>
              <a:t> 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5275" y="2678430"/>
            <a:ext cx="1189736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When the piano strings vibrated with beautiful melodies,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her heart seemed to vibrate too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resonating with the music.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5275" y="3950335"/>
            <a:ext cx="779907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ground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began to vibrate slightly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and distant thunder rumbled, indicating an approaching storm.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5275" y="75247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气氛似乎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紧张得发颤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5275" y="1725295"/>
            <a:ext cx="1189736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当钢琴弦随着优美的旋律振动时，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她的心似乎也在颤动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，与音乐产生共鸣。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5275" y="3474085"/>
            <a:ext cx="118967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地面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开始轻微振动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，远处雷声隆隆，预示着暴风雨即将来临。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1325" y="3967480"/>
            <a:ext cx="3657600" cy="1876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6" grpId="0"/>
      <p:bldP spid="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horn	/h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ɔ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:n/	n.(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乐器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)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号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5275" y="2739390"/>
            <a:ext cx="103517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At the blast of its horn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, I squint into the bright autumn sun.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8745" y="1274445"/>
            <a:ext cx="1207325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Hearing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the distant horn sound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he felt a surge of excitement, knowing that the rescue team was approaching.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5275" y="3811270"/>
            <a:ext cx="642747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On the ship, the captain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blew the horn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to salute the passing vessels, which was a unique maritime custom.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8745" y="793750"/>
            <a:ext cx="111194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听到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远处的号角声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，他感到一阵兴奋，知道救援队快要到了。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8745" y="2227580"/>
            <a:ext cx="108896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在它的号角声中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，我斜视着秋日明媚的阳光。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8745" y="3321685"/>
            <a:ext cx="120732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在船上，船长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吹响号角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向过往船只致敬，这是一种独特的航海习俗。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8495" y="3903980"/>
            <a:ext cx="3638550" cy="1981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6" grpId="0"/>
      <p:bldP spid="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299970" y="6159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pitch	/p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ʃ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音高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5275" y="1395095"/>
            <a:ext cx="1195070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When she heard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high pitch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of the violin solo, her heart trembled with emotion, moved by the musician’s skill.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7830" y="508000"/>
            <a:ext cx="1158049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听到小提琴独奏的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高音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，她的心因感动而颤动，被演奏家的技艺折服。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295275" y="226314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 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爆炸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把她猛烈地抛向空中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417830" y="2779395"/>
            <a:ext cx="104286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The explosion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 pitched her violently into the air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417830" y="322389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她大叫一声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向前跌倒了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438150" y="373253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With a cry she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 pitched forward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7"/>
            </p:custDataLst>
          </p:nvPr>
        </p:nvSpPr>
        <p:spPr>
          <a:xfrm>
            <a:off x="295275" y="418465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4.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他们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靠河边扎营过夜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>
            <p:custDataLst>
              <p:tags r:id="rId8"/>
            </p:custDataLst>
          </p:nvPr>
        </p:nvSpPr>
        <p:spPr>
          <a:xfrm>
            <a:off x="295275" y="4739005"/>
            <a:ext cx="91059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 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They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 pitched camp for the night near the river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91730" y="3301365"/>
            <a:ext cx="4227195" cy="2326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0" grpId="0"/>
      <p:bldP spid="10" grpId="1"/>
      <p:bldP spid="13" grpId="0"/>
      <p:bldP spid="13" grpId="1"/>
      <p:bldP spid="15" grpId="0"/>
      <p:bldP spid="1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299970" y="6159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pitch	/p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ʃ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音高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5275" y="1310005"/>
            <a:ext cx="86702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US" sz="2800">
                <a:latin typeface="Times New Roman" panose="02020603050405020304" charset="0"/>
                <a:ea typeface="仿宋" panose="02010609060101010101" charset="-122"/>
              </a:rPr>
              <a:t> 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A woman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squealed in a high-pitched voice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.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</a:rPr>
              <a:t> 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7830" y="3007995"/>
            <a:ext cx="731329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We should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pitch in to help those in need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as small acts of kindness can make a big difference.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5275" y="75247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5.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一位女士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尖声叫了起来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5275" y="1831975"/>
            <a:ext cx="1151890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6.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我们应该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齐心协力帮助有需要的人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，小小的善举能带来巨大的改变。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4635" y="2432685"/>
            <a:ext cx="3302000" cy="27362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河边的城市&#10;&#10;描述已自动生成"/>
          <p:cNvPicPr>
            <a:picLocks noChangeAspect="1"/>
          </p:cNvPicPr>
          <p:nvPr/>
        </p:nvPicPr>
        <p:blipFill>
          <a:blip r:embed="rId1" cstate="email">
            <a:alphaModFix amt="4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362200" y="1144905"/>
            <a:ext cx="7467600" cy="5321300"/>
          </a:xfrm>
          <a:custGeom>
            <a:avLst/>
            <a:gdLst>
              <a:gd name="connsiteX0" fmla="*/ 0 w 8849711"/>
              <a:gd name="connsiteY0" fmla="*/ 0 h 6439369"/>
              <a:gd name="connsiteX1" fmla="*/ 8849711 w 8849711"/>
              <a:gd name="connsiteY1" fmla="*/ 0 h 6439369"/>
              <a:gd name="connsiteX2" fmla="*/ 8849711 w 8849711"/>
              <a:gd name="connsiteY2" fmla="*/ 6439369 h 6439369"/>
              <a:gd name="connsiteX3" fmla="*/ 4409616 w 8849711"/>
              <a:gd name="connsiteY3" fmla="*/ 4930610 h 6439369"/>
              <a:gd name="connsiteX4" fmla="*/ 0 w 8849711"/>
              <a:gd name="connsiteY4" fmla="*/ 6439369 h 6439369"/>
              <a:gd name="connsiteX5" fmla="*/ 0 w 8849711"/>
              <a:gd name="connsiteY5" fmla="*/ 0 h 643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49711" h="6439369">
                <a:moveTo>
                  <a:pt x="0" y="0"/>
                </a:moveTo>
                <a:lnTo>
                  <a:pt x="8849711" y="0"/>
                </a:lnTo>
                <a:lnTo>
                  <a:pt x="8849711" y="6439369"/>
                </a:lnTo>
                <a:lnTo>
                  <a:pt x="4409616" y="4930610"/>
                </a:lnTo>
                <a:lnTo>
                  <a:pt x="0" y="6439369"/>
                </a:lnTo>
                <a:lnTo>
                  <a:pt x="0" y="0"/>
                </a:lnTo>
                <a:close/>
              </a:path>
            </a:pathLst>
          </a:custGeom>
          <a:solidFill>
            <a:srgbClr val="866448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1401" y="1532357"/>
            <a:ext cx="9669517" cy="42277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38100" dir="5400000" sx="101000" sy="101000" algn="t" rotWithShape="0">
              <a:srgbClr val="865D48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6" name="图片 55" descr="粉色的花&#10;&#10;描述已自动生成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9763125" y="1532255"/>
            <a:ext cx="1111250" cy="927100"/>
          </a:xfrm>
          <a:prstGeom prst="rect">
            <a:avLst/>
          </a:prstGeom>
        </p:spPr>
      </p:pic>
      <p:pic>
        <p:nvPicPr>
          <p:cNvPr id="60" name="图片 59" descr="图片包含 游戏机, 盘子&#10;&#10;描述已自动生成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453515" y="3429000"/>
            <a:ext cx="791845" cy="791845"/>
          </a:xfrm>
          <a:prstGeom prst="rect">
            <a:avLst/>
          </a:prstGeom>
        </p:spPr>
      </p:pic>
      <p:sp>
        <p:nvSpPr>
          <p:cNvPr id="67" name="文本框 66"/>
          <p:cNvSpPr txBox="1"/>
          <p:nvPr/>
        </p:nvSpPr>
        <p:spPr>
          <a:xfrm>
            <a:off x="2245360" y="1930400"/>
            <a:ext cx="8341360" cy="1675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9600" dirty="0">
                <a:solidFill>
                  <a:srgbClr val="865D48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M7U2 </a:t>
            </a:r>
            <a:r>
              <a:rPr lang="zh-CN" altLang="en-US" sz="9600" dirty="0">
                <a:solidFill>
                  <a:srgbClr val="865D48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单词拓展</a:t>
            </a:r>
            <a:endParaRPr lang="zh-CN" altLang="en-US" sz="9600" dirty="0">
              <a:solidFill>
                <a:srgbClr val="865D48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  <a:p>
            <a:endParaRPr lang="zh-CN" altLang="en-US" sz="9600" dirty="0">
              <a:solidFill>
                <a:srgbClr val="865D48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68" name="任意多边形: 形状 67"/>
          <p:cNvSpPr/>
          <p:nvPr/>
        </p:nvSpPr>
        <p:spPr>
          <a:xfrm>
            <a:off x="7271556" y="4409954"/>
            <a:ext cx="3669175" cy="1342664"/>
          </a:xfrm>
          <a:custGeom>
            <a:avLst/>
            <a:gdLst>
              <a:gd name="connsiteX0" fmla="*/ 3669175 w 3669175"/>
              <a:gd name="connsiteY0" fmla="*/ 0 h 1342664"/>
              <a:gd name="connsiteX1" fmla="*/ 2615879 w 3669175"/>
              <a:gd name="connsiteY1" fmla="*/ 486137 h 1342664"/>
              <a:gd name="connsiteX2" fmla="*/ 2442258 w 3669175"/>
              <a:gd name="connsiteY2" fmla="*/ 1006998 h 1342664"/>
              <a:gd name="connsiteX3" fmla="*/ 671332 w 3669175"/>
              <a:gd name="connsiteY3" fmla="*/ 1053297 h 1342664"/>
              <a:gd name="connsiteX4" fmla="*/ 0 w 3669175"/>
              <a:gd name="connsiteY4" fmla="*/ 1342664 h 134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9175" h="1342664">
                <a:moveTo>
                  <a:pt x="3669175" y="0"/>
                </a:moveTo>
                <a:cubicBezTo>
                  <a:pt x="3244770" y="159152"/>
                  <a:pt x="2820365" y="318304"/>
                  <a:pt x="2615879" y="486137"/>
                </a:cubicBezTo>
                <a:cubicBezTo>
                  <a:pt x="2411393" y="653970"/>
                  <a:pt x="2766349" y="912471"/>
                  <a:pt x="2442258" y="1006998"/>
                </a:cubicBezTo>
                <a:cubicBezTo>
                  <a:pt x="2118167" y="1101525"/>
                  <a:pt x="1078375" y="997353"/>
                  <a:pt x="671332" y="1053297"/>
                </a:cubicBezTo>
                <a:cubicBezTo>
                  <a:pt x="264289" y="1109241"/>
                  <a:pt x="132144" y="1225952"/>
                  <a:pt x="0" y="1342664"/>
                </a:cubicBezTo>
              </a:path>
            </a:pathLst>
          </a:custGeom>
          <a:noFill/>
          <a:ln>
            <a:solidFill>
              <a:srgbClr val="B4907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25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-1693545" y="-21907"/>
            <a:ext cx="11022013" cy="67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ctr" fontAlgn="auto">
              <a:buNone/>
            </a:pPr>
            <a:r>
              <a:rPr sz="4400" b="1" strike="noStrike" cap="all" noProof="1" dirty="0">
                <a:solidFill>
                  <a:schemeClr val="accent4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  <a:cs typeface="Arial" panose="020B0604020202020204" pitchFamily="34" charset="0"/>
                <a:sym typeface="Times New Roman" panose="02020603050405020304" charset="0"/>
              </a:rPr>
              <a:t>活用教材词汇，靶向高考写作</a:t>
            </a:r>
            <a:endParaRPr sz="4400" b="1" strike="noStrike" cap="all" noProof="1" dirty="0">
              <a:solidFill>
                <a:schemeClr val="accent4">
                  <a:lumMod val="75000"/>
                </a:schemeClr>
              </a:solidFill>
              <a:latin typeface="新宋体" panose="02010609030101010101" charset="-122"/>
              <a:ea typeface="新宋体" panose="02010609030101010101" charset="-122"/>
              <a:cs typeface="Arial" panose="020B0604020202020204" pitchFamily="34" charset="0"/>
              <a:sym typeface="Times New Roman" panose="02020603050405020304" charset="0"/>
            </a:endParaRPr>
          </a:p>
        </p:txBody>
      </p:sp>
      <p:sp>
        <p:nvSpPr>
          <p:cNvPr id="5" name="矩形 25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453130" y="3636328"/>
            <a:ext cx="8540750" cy="67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ctr" fontAlgn="auto">
              <a:buNone/>
            </a:pPr>
            <a:r>
              <a:rPr lang="en-US" sz="4400" b="1" strike="noStrike" noProof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charset="0"/>
                <a:ea typeface="汉仪文黑-55简" charset="0"/>
                <a:cs typeface="Arial" panose="020B0604020202020204" pitchFamily="34" charset="0"/>
                <a:sym typeface="Times New Roman" panose="02020603050405020304" charset="0"/>
              </a:rPr>
              <a:t>Iconic Attractions</a:t>
            </a:r>
            <a:endParaRPr lang="en-US" sz="4400" b="1" strike="noStrike" noProof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charset="0"/>
              <a:ea typeface="汉仪文黑-55简" charset="0"/>
              <a:cs typeface="Arial" panose="020B0604020202020204" pitchFamily="34" charset="0"/>
              <a:sym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87833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straightforward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ˌ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stre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f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ɔ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:w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d/	a.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坦率的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简单的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5275" y="786130"/>
            <a:ext cx="116414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得知任务很简单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，她松了口气，确信自己能按时完成。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5275" y="1123315"/>
            <a:ext cx="115189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Knowing the task was straightforward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, she felt relieved and confident that she could finish it on time.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5275" y="1998980"/>
            <a:ext cx="110883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他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坦率地解释了计划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，指出关键步骤，没有任何多余的细节。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8150" y="2498725"/>
            <a:ext cx="112807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He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explained the plan in a straightforward way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, pointing out the key steps without any unnecessary details.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0345" y="3373755"/>
            <a:ext cx="119722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穿过森林的小径平坦直接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，两旁长满野花，让徒步变得轻松愉快。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7830" y="3827780"/>
            <a:ext cx="609600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The straightforward path through the forest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was lined with wildflowers, making the hike easy and enjoyable.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6065" y="3874135"/>
            <a:ext cx="3657600" cy="2000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11" grpId="0"/>
      <p:bldP spid="11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slogan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sl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əʊ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g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标语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口号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28905" y="693420"/>
            <a:ext cx="119494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看到海报上 “永不放弃” 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口号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，他备受鼓舞，重新鼓起了面对困难的勇气。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28905" y="1600200"/>
            <a:ext cx="119494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Reading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the slogan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“Never give up” on the poster, he felt inspired and regained the courage to face difficulties.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128905" y="2553335"/>
            <a:ext cx="119494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她拿起画笔，把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环保口号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写在黑板上，还用小画装饰了一番。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128905" y="2879090"/>
            <a:ext cx="119494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She picked up a brush, wrote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the environmental slogan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on the blackboard, and decorated it with small drawings.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128905" y="3735705"/>
            <a:ext cx="1182560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广场上挂满了彩色横幅，“保护我们的地球” 这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一醒目标语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随处可见。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8905" y="4627245"/>
            <a:ext cx="609600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The square was decorated with colorful banners, and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the bright slogan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“Protect Our Earth” could be seen everywhere.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28155" y="4157980"/>
            <a:ext cx="3648075" cy="1981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11" grpId="0"/>
      <p:bldP spid="11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942530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minister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m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st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(r)/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部长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大臣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外交使节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prime minister	/pra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m 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m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st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(r)/	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首相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总理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665" y="4313555"/>
            <a:ext cx="5340985" cy="18148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street was lined with people waving national flags, welcoming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prime minister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’s visit to the city.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958850"/>
            <a:ext cx="120256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AutoNum type="arabicPeriod"/>
            </a:pP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听了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部长关于环保的演讲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，她感到保护自然的责任感油然而生。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 b="1">
              <a:solidFill>
                <a:srgbClr val="C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1480820"/>
            <a:ext cx="121926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Listening to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the minister’s speech on environmental protection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, she felt a strong sense of responsibility to protect nature.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0" y="2433955"/>
            <a:ext cx="120256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部长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与志愿者们握手，感谢他们的辛勤付出，并与他们合影留念。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3665" y="2880995"/>
            <a:ext cx="119119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The minister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shook hands with the volunteers, thanked them for their hard work, and took photos with them.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3665" y="3758565"/>
            <a:ext cx="112268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街道两旁站满了挥舞国旗的人们，欢迎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首相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到访这座城市。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365" y="4200525"/>
            <a:ext cx="3394710" cy="19469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4" grpId="0"/>
      <p:bldP spid="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frog	/fr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ɒ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g/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青蛙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793750"/>
            <a:ext cx="120408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看到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小青蛙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跳进池塘，她感到一阵喜悦，仿佛重拾了童年的纯真。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665" y="1313815"/>
            <a:ext cx="1192720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Seeing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the little frog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jump into the pond, she felt a sense of joy, as if she had regained her childhood innocence.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2266950"/>
            <a:ext cx="12192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他蹲下身子，小心翼翼地从草丛中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拿起青蛙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，把它放回湿地。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3665" y="2752090"/>
            <a:ext cx="1142365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He squatted down, gently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picked up the frog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from the grass, and released it back into the wetland.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0" y="3597275"/>
            <a:ext cx="114236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夜晚的池塘很安静，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青蛙不停地呱呱叫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，月光倒映在水面上。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3665" y="4010660"/>
            <a:ext cx="558355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The pond at night was quiet,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with frogs croaking continuously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, and the moonlight reflecting on the water surface.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1705" y="4010660"/>
            <a:ext cx="3990975" cy="2257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11" grpId="0"/>
      <p:bldP spid="11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arrow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ˈæ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r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əʊ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箭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箭头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5275" y="5118100"/>
            <a:ext cx="764540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Please follow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red arrows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in the campus to find the lecture hall; the lecture will start at 2 p.m.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90500" y="793750"/>
            <a:ext cx="112268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他拉紧弓弦，瞄准目标，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松开箭矢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，箭径直飞向靶心。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0500" y="1313815"/>
            <a:ext cx="119030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He pulled the bowstring tightly, aimed at the target, and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released the arrow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, which flew straight to the center.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5275" y="2268220"/>
            <a:ext cx="117976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这条古老的小径上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刻着石箭头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，几个世纪以来一直指引着旅人穿过茂密的森林。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5275" y="3151505"/>
            <a:ext cx="117976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The ancient path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was marked with stone arrow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s, guiding travelers through the dense forest for centuries.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7660" y="4104640"/>
            <a:ext cx="761365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请沿着校园内的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红色箭头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寻找报告厅，讲座将于下午 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点开始。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1310" y="3759200"/>
            <a:ext cx="2167890" cy="22021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6" grpId="0"/>
      <p:bldP spid="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arrow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ˈæ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r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əʊ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箭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箭头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5275" y="79375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公路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笔直延伸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5275" y="1260475"/>
            <a:ext cx="84918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The road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continues as straight as an arrow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.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 </a:t>
            </a:r>
            <a:endParaRPr lang="en-US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5275" y="178244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4.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光阴似箭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5275" y="221424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Time flies as an arrow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.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 </a:t>
            </a:r>
            <a:endParaRPr lang="en-US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5275" y="273494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5.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那女孩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像箭一般地跑开了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64795" y="342900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The girl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 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darted away like an arrow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3580" y="1174115"/>
            <a:ext cx="3722370" cy="2375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13" grpId="0"/>
      <p:bldP spid="1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81432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entitle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ta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tl/	vt.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…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命名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使享有权利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5275" y="1232535"/>
            <a:ext cx="1177734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Learning that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she was entitled to participate in the national competition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she felt a surge of pride and excitement.</a:t>
            </a:r>
            <a:endParaRPr lang="en-US" altLang="zh-CN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3045" y="2710815"/>
            <a:ext cx="1195895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new law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entitles every child to compulsory education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regardless of their family background.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7830" y="4534535"/>
            <a:ext cx="902906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old library had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a special area entitled “Classic Literature”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where many rare books were collected.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3665" y="652145"/>
            <a:ext cx="117640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得知自己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有权参加全国比赛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，她心中涌起一股自豪与兴奋。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3665" y="2085340"/>
            <a:ext cx="1207833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新法律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规定每个孩子都享有义务教育的权利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，无论其家庭背景如何。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60655" y="3663950"/>
            <a:ext cx="1191196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这家老图书馆有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一个名为 “经典文学” 的专区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，收藏了许多珍本图书。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50" y="4189095"/>
            <a:ext cx="2181225" cy="21469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6" grpId="0"/>
      <p:bldP spid="6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82486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getaway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ˈɡ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et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we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适合度假的地方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700405"/>
            <a:ext cx="124237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计划周末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去山村短途旅行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，她感到很放松，期待逃离繁忙的城市生活。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4145" y="1061720"/>
            <a:ext cx="120478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Planning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a weekend getaway to the mountain village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, she felt relaxed, looking forward to escaping the busy city life.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845" y="1905000"/>
            <a:ext cx="1199515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他们把零食和水装进背包，一大早出发，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前往计划好的短途旅行目的地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4145" y="2548890"/>
            <a:ext cx="117297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They packed their backpacks with snacks and water, set off early in the morning, and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headed for their planned getaway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4145" y="3427095"/>
            <a:ext cx="121621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这座海滨小镇是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绝佳的短途旅行胜地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，有干净的海滩、清新的空气和宁静的街道。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4145" y="4173855"/>
            <a:ext cx="609600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The coastal town was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a perfect getaway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, with clean beaches, fresh air, and quiet streets.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9855" y="4036695"/>
            <a:ext cx="3665855" cy="2277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12" grpId="0"/>
      <p:bldP spid="1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dive	/da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v/	vi.&amp;n.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潜水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跳水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俯冲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4780" y="793750"/>
            <a:ext cx="115747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站在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跳板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上，他在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潜入清澈的水中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前感到既紧张又兴奋。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4780" y="1246505"/>
            <a:ext cx="119494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Standing on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the diving board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, he felt a mix of nervousness and excitement before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diving into the clear water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4780" y="2199640"/>
            <a:ext cx="119494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她穿上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潜水服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，调整好氧气瓶，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潜入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海中探索色彩斑斓的珊瑚礁。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5275" y="2721610"/>
            <a:ext cx="116109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She put on her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diving suit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, adjusted her oxygen tank, and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dived into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the sea to explore the colorful coral reefs.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4780" y="3605530"/>
            <a:ext cx="110274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海面平静湛蓝，海鸥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俯冲而下捕鱼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，小鱼群自由游动。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8150" y="4233545"/>
            <a:ext cx="609600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The sea was calm and blue, with seagulls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diving down to catch fish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, and schools of small fish swimming freely.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7720" y="4127500"/>
            <a:ext cx="3237865" cy="2023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12" grpId="0"/>
      <p:bldP spid="1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dive	/da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v/	vi.&amp;n.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潜水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跳水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俯冲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7830" y="346392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The seagulls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</a:rPr>
              <a:t> 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soared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</a:rPr>
              <a:t> 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and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</a:rPr>
              <a:t> 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then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dived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.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5260" y="79375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4.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守门员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一个鱼跃向球扑去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5275" y="1315720"/>
            <a:ext cx="67233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The goalkeeper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 made a dive for the ball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.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 </a:t>
            </a:r>
            <a:endParaRPr lang="en-US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5275" y="183769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5.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飞机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俯冲到较低高度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5275" y="2359660"/>
            <a:ext cx="106121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The plane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 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made a dive to a lower altitude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.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 </a:t>
            </a:r>
            <a:endParaRPr lang="en-US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5275" y="292290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 7.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海鸥翱翔着，然后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俯冲下来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9290" y="648335"/>
            <a:ext cx="3347085" cy="240919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3440" y="4004945"/>
            <a:ext cx="3094990" cy="20453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iconic	/a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ɒ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k/	a.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符号的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图标的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5" y="1634490"/>
            <a:ext cx="1203515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In my last trip to London, I was deeply impressed by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the iconic Big Ben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which I think you should not miss.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5" y="707390"/>
            <a:ext cx="117182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上次去伦敦，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标志性的大本钟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给我留下了深刻印象，我觉得你一定不能错过。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en-US" altLang="zh-CN" sz="2400" b="1">
              <a:solidFill>
                <a:schemeClr val="accent2">
                  <a:lumMod val="75000"/>
                </a:schemeClr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2449195"/>
            <a:ext cx="120357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他停下脚步，拿出相机，对着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这座标志性建筑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拍照，手指因兴奋微微颤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  <a:p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抖。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4775" y="3100070"/>
            <a:ext cx="120872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He paused, took out his camera, and snapped photos of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the iconic building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, his fingers trembling slightly with excitement.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5" y="3924300"/>
            <a:ext cx="119240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标志性的石拱桥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横跨河面，轮廓与薄雾缭绕的晨景完美融合。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" y="4422775"/>
            <a:ext cx="609600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The iconic stone arch bridge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spanned the river, its silhouette blending perfectly with the misty morning scenery.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635" y="4422775"/>
            <a:ext cx="3061970" cy="17100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11" grpId="0"/>
      <p:bldP spid="11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kayaking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ka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ɪæ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ɪŋ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划皮艇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5275" y="4509770"/>
            <a:ext cx="667766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Kayaking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not only exercises physical strength but also cultivates perseverance, which is a meaningful outdoor sport.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1765" y="574675"/>
            <a:ext cx="117335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划着皮划艇在湖面上滑行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，她感到一种自由感，仿佛与平静的湖水融为一体。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1765" y="1377950"/>
            <a:ext cx="117335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Gliding on the lake with kayaking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, she felt a sense of freedom, as if she was integrated with the peaceful water.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0" y="2162810"/>
            <a:ext cx="120808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他握紧船桨，身体微微前倾，有节奏地划动，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让皮划艇沿着河流平稳前</a:t>
            </a:r>
            <a:endParaRPr lang="zh-CN" altLang="en-US" sz="2800" b="1">
              <a:solidFill>
                <a:srgbClr val="C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行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1125" y="2915285"/>
            <a:ext cx="117741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He grabbed the paddle, leaned forward slightly, and rowed rhythmically,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making the kayak move steadily along the river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1125" y="3750945"/>
            <a:ext cx="1208151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皮划艇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不仅锻炼体力，还能培养毅力，是一项很有意义的户外运动。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6390" y="4452620"/>
            <a:ext cx="2633980" cy="18992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2" grpId="0"/>
      <p:bldP spid="12" grpId="1"/>
      <p:bldP spid="4" grpId="0"/>
      <p:bldP spid="4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peak season	/pi:k 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si:zn/	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高峰季节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665" y="4203065"/>
            <a:ext cx="5968365" cy="18148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local government has taken measures to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ease traffic pressure during the peak season of the scenic spot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-635" y="554355"/>
            <a:ext cx="1219263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她知道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旅游旺季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酒店房源紧张，赶紧在网上预订了房间，然后收拾行李。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113665" y="1250315"/>
            <a:ext cx="120783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She quickly booked the hotel online, knowing that rooms would be in short supply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during peak season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, and then packed her luggage.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0" y="2101215"/>
            <a:ext cx="121926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旅游旺季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的景区人声鼎沸，来自全国各地的游客拍照留念，欢声笑语不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  <a:p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断。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113665" y="2875280"/>
            <a:ext cx="118878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The scenic spot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during peak season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was bustling, with tourists from all over the country taking photos and laughing.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114300" y="3709670"/>
            <a:ext cx="118872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当地政府已采取措施，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缓解景区旅游旺季的交通压力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82030" y="4126865"/>
            <a:ext cx="3757930" cy="2250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4" grpId="0"/>
      <p:bldP spid="4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78981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freedom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fri:d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m/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自由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不受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…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影响的状态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4145" y="639445"/>
            <a:ext cx="1187259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在草原上自由奔跑，她感受到了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自由的真谛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，把所有烦恼都抛在了脑后。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  <a:p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4145" y="1310005"/>
            <a:ext cx="118725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Running freely on the grassland, she felt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the true meaning of freedom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, leaving all worries behind.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4145" y="2210435"/>
            <a:ext cx="120478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他轻轻打开鸟笼，看着小鸟飞向天空，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微笑着为它获得自由而开心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9855" y="2501900"/>
            <a:ext cx="117214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He opened the birdcage gently, watching the little bird fly into the sky, and smiled,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feeling happy for its freedom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4145" y="3407410"/>
            <a:ext cx="113042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不是每个人都有想去哪里就去哪里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,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想做什么就做什么的自由的。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4145" y="3832225"/>
            <a:ext cx="122472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Not everyone has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the freedom 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to go wherever they want and do whatever they want.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0" y="4415790"/>
            <a:ext cx="747014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4.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除了丰富我们的学校生活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,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冬日远足也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把我们学生从繁重的学习中解脱出来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0" y="5163185"/>
            <a:ext cx="86664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Besides enriching our school life, the winter picnic also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freed us students from the heavy work of study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6335" y="4368165"/>
            <a:ext cx="2942590" cy="1931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12" grpId="0"/>
      <p:bldP spid="12" grpId="1"/>
      <p:bldP spid="14" grpId="0"/>
      <p:bldP spid="14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78524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domain	/d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me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领域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领土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范围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9540" y="609600"/>
            <a:ext cx="112725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各国科学家将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在太空探索领域合作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，解锁宇宙奥秘。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5275" y="1073150"/>
            <a:ext cx="117805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Scientists from different countries will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cooperate in the domain of space exploration 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to unlock cosmic mysteries.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9540" y="2026285"/>
            <a:ext cx="111499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走进传统手工艺的领域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，她对工匠们的执着感到由衷敬佩。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5275" y="2571750"/>
            <a:ext cx="117811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Entering the domain of traditional craftsmanship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, she felt a sense of admiration for the artisans’ dedication.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0020" y="3458845"/>
            <a:ext cx="1191577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他花费多年时间研究，最终在自己选择的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环境科学领域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成为了专家。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5275" y="4046855"/>
            <a:ext cx="609600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He spent years researching and finally became an expert in his chosen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domain of environmental science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1275" y="4046855"/>
            <a:ext cx="3072130" cy="18942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12" grpId="0"/>
      <p:bldP spid="12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83959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sponsor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sp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ɒ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ns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(r)/	vt.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倡议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赞助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 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法案倡议者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665" y="2768600"/>
            <a:ext cx="1185735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sports meeting venue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was decorated with banners of sponsors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and the atmosphere was lively and grand.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3665" y="1605915"/>
            <a:ext cx="1159446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Learning that a local company would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sponsor his study trip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he felt grateful and determined to live up to the trust.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665" y="4794250"/>
            <a:ext cx="718375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I’m writing to ask if your company is willing to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sponsor our school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’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s English speech contest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3665" y="693420"/>
            <a:ext cx="119494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得知一家本地公司将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赞助他的研学旅行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，他心怀感激，决心不辜负这份信任。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3665" y="2414905"/>
            <a:ext cx="118573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运动会场地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挂满了赞助商的横幅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，气氛热烈而隆重。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3665" y="3781425"/>
            <a:ext cx="75857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我写信是想询问贵公司是否愿意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赞助我们学校的英语演讲比赛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960" y="3244215"/>
            <a:ext cx="3152140" cy="26212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6" grpId="0"/>
      <p:bldP spid="6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liberty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b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ti/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自由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5895" y="2891155"/>
            <a:ext cx="649224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campus with a liberal atmosphere allowed students to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enjoy the liberty of exploring knowledge freely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1365885"/>
            <a:ext cx="1208468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development of society requires us to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safeguard individual liberty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while promoting social harmony.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793750"/>
            <a:ext cx="113493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社会的发展需要我们在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维护个人自由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的同时，促进社会和谐。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2322195"/>
            <a:ext cx="113493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氛围开明的校园让学生们能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自由享受探索知识的自主权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4465" y="2830195"/>
            <a:ext cx="3851910" cy="2702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269490" y="3238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golf	/g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ɒ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lf/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高尔夫球运动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5910" y="2749550"/>
            <a:ext cx="1189609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He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gripped the golf club firmly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adjusted his stance, and swung gently, watching the ball fly toward the target.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5895" y="1229995"/>
            <a:ext cx="1201610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school’s golf club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will hold a training session this Saturday; new members are welcome to join.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5275" y="4533265"/>
            <a:ext cx="712279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My father taught me to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play golf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last weekend, and I found it challenging but interesting.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5895" y="793750"/>
            <a:ext cx="120154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学校高尔夫俱乐部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本周六将举办培训活动，欢迎新成员加入。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5275" y="2067560"/>
            <a:ext cx="1189609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他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紧紧握住高尔夫球杆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，调整站姿，轻轻一挥，看着球朝目标飞去。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5275" y="3702685"/>
            <a:ext cx="67525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上周末爸爸教我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打高尔夫球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，我觉得它很有挑战性但也很有趣。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1215" y="3382645"/>
            <a:ext cx="3390900" cy="2590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6" grpId="0"/>
      <p:bldP spid="6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strait	/stre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海峡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2715" y="1310005"/>
            <a:ext cx="1205865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Sailing through the narrow strait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he felt a little nervous but excited by the magnificent sea scenery.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5275" y="4509770"/>
            <a:ext cx="701484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strait between the two islands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was calm, with ships coming and going, and seagulls flying overhead.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2090" y="2803525"/>
            <a:ext cx="1182370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 learned about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famous strait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in geography class and dream of seeing it with my own eyes one day.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2715" y="662940"/>
            <a:ext cx="1205865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驶过狭窄的海峡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，他有点紧张，但被壮丽的海景所震撼，内心充满兴奋。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2715" y="2188845"/>
            <a:ext cx="1205865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我在地理课上了解到了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那条著名的海峡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，梦想有一天能亲眼见到它。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2090" y="3705860"/>
            <a:ext cx="64801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两座岛屿之间的海峡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风平浪静，船只来来往往，海鸥在头顶盘旋。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4350" y="3705860"/>
            <a:ext cx="2875280" cy="20535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/>
      <p:bldP spid="7" grpId="1"/>
      <p:bldP spid="6" grpId="0"/>
      <p:bldP spid="6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sample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ɑ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:mpl/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样本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样品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7480" y="1315720"/>
            <a:ext cx="12034520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Experts have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taken soil samples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from the farmland to test for heavy metal content.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793750"/>
            <a:ext cx="111804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专家已从农田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采集土壤样本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，检测重金属含量。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7480" y="1918335"/>
            <a:ext cx="120345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品尝了新款蛋糕的样品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，她感到很满意，确信它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会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受到顾客的喜爱。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5275" y="2359660"/>
            <a:ext cx="116566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Tasting the sample of the new cake, she felt satisfied, sure that it would be popular among customers.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7480" y="3312795"/>
            <a:ext cx="110223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他从河里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采集了水样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，放入试管中，带回实验室进行分析。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5275" y="3735070"/>
            <a:ext cx="609600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He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collected water samples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from the river, put them into test tubes, and took them to the laboratory for analysis.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3475" y="3735070"/>
            <a:ext cx="2853690" cy="1973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11" grpId="0"/>
      <p:bldP spid="11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97548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monument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m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ɒ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njum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nt/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纪念碑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/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馆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/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堂等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历史遗迹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5275" y="4020820"/>
            <a:ext cx="580072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During my trip to the capital, I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visited the famous monument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which made me deeply moved by the history.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793750"/>
            <a:ext cx="119799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她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在纪念碑前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献上一束白花，微微鞠躬，更加珍惜当下的和平生活。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3665" y="1193165"/>
            <a:ext cx="120783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She laid a bunch of white flowers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at the foot of the monument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, bowed slightly, and cherished the peaceful life more.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3665" y="2146300"/>
            <a:ext cx="118662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纪念碑矗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立在广场中央，碑文记录着英雄事迹，沐浴在晨光中。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3665" y="2577465"/>
            <a:ext cx="120783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The monument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stood tall in the center of the square, with inscriptions recording the heroic deeds, bathed in the morning sun.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3665" y="3498850"/>
            <a:ext cx="119646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在首都旅行时，我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参观了那座著名的纪念碑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，历史让我深受触动。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4120" y="4020820"/>
            <a:ext cx="2552700" cy="1590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70885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foundation	/fa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ʊ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de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ɪʃ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创建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基础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地基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6375" y="3995420"/>
            <a:ext cx="5490845" cy="18148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buNone/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He knelt down, carefully placing the bricks to build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foundation of the small garden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, his eyes focused on every detail.</a:t>
            </a:r>
            <a:endParaRPr lang="zh-CN" altLang="en-US" sz="2800" b="0" i="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200" y="1141095"/>
            <a:ext cx="1181036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We urge everyone to contribute to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the foundation of a greener environment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200" y="661670"/>
            <a:ext cx="98075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我们敦促每个人为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更绿色环境的基础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做出贡献。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200" y="1636395"/>
            <a:ext cx="119678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得知自己的努力为成功奠定了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坚实基础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，她感到一阵释然与自信。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375" y="2158365"/>
            <a:ext cx="118370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Knowing that her hard work had laid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a solid foundation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for success, she felt a wave of relief and confidence.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200" y="3033395"/>
            <a:ext cx="1196784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他跪下身子，小心翼翼地摆放砖块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搭建小花园的地基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，眼睛专注于每一个细节。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1230" y="3926840"/>
            <a:ext cx="3724275" cy="1924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2" grpId="0"/>
      <p:bldP spid="2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a flock of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 fl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ɒ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 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v/	—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群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羊或鸟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)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7830" y="3288665"/>
            <a:ext cx="112420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The explosion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</a:rPr>
              <a:t> 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scattered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a flock of birds 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roosting in the trees.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5275" y="752475"/>
            <a:ext cx="74288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这个周末有好几千人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蜂拥到了海滩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8150" y="1263015"/>
            <a:ext cx="103822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Thousands of people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 flocked to the beach 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this weekend.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 </a:t>
            </a:r>
            <a:endParaRPr lang="en-US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830" y="172529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成群的鸟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聚集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在湖边。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5275" y="2202815"/>
            <a:ext cx="108432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Huge numbers of birds had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 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flocked together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 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by the lake.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 </a:t>
            </a:r>
            <a:endParaRPr lang="en-US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8150" y="2698750"/>
            <a:ext cx="95986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爆炸声把栖息在树丛中的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鸟群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惊散了。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7830" y="3735070"/>
            <a:ext cx="117741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4.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他停下自行车，拿出素描本，开始画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那群编队飞行的大雁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7830" y="4257675"/>
            <a:ext cx="609600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He stopped his bike, took out his sketchbook, and began to draw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the flock of geese flying in formation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0790" y="942340"/>
            <a:ext cx="2659380" cy="19297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1" grpId="0"/>
      <p:bldP spid="11" grpId="1"/>
      <p:bldP spid="2" grpId="0"/>
      <p:bldP spid="2" grpId="1"/>
      <p:bldP spid="14" grpId="0"/>
      <p:bldP spid="14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90735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geothermal park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ˌ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d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ʒ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i: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əʊˈ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θ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ɜ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:ml p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ɑ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:k/	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地热公园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8150" y="3175000"/>
            <a:ext cx="5708650" cy="18148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geothermal park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was a magical place, with steam rising from the ground, colorful rocks, and rare plants growing around.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8150" y="1402080"/>
            <a:ext cx="1156208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 highly recommend visiting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geothermal park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in Iceland—it’s like stepping into a fairyland with unique natural scenery.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0345" y="694055"/>
            <a:ext cx="1197102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我强烈推荐去冰岛的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地热公园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，那里的自然风光独一无二，仿佛置身仙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  <a:p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境。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4640" y="2364740"/>
            <a:ext cx="117055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地热公园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是个神奇的地方，地面冒着蒸汽，岩石色彩斑斓，周围生长着稀有植物。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7435" y="2962910"/>
            <a:ext cx="3771900" cy="26625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74390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distribution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ˌ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d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str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bju: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ʃ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分布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分配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分发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7830" y="4577715"/>
            <a:ext cx="657225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I have been told that our donated books will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be distributed to each student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 as soon as possible.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665" y="724535"/>
            <a:ext cx="118713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他帮助工作人员整理书籍，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参与了给农村学生分发课本的工作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5275" y="1246505"/>
            <a:ext cx="118967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He helped the staff sort the books and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participated in the distribution of textbooks to the rural students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3665" y="2076450"/>
            <a:ext cx="1207833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社区中心里，一排排桌子摆好用于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分发生活用品，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居民们有序排队等候。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3665" y="2727325"/>
            <a:ext cx="120783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At the community center, tables were lined up for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the distribution of daily necessities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, with residents waiting in an orderly line.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3665" y="3646805"/>
            <a:ext cx="658876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我已被告知我们捐赠的这些书将会尽快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分发到每个学生手中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875" y="3429000"/>
            <a:ext cx="2948940" cy="24244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2" grpId="0"/>
      <p:bldP spid="2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710311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pouch	/pa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ʊ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ʃ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育儿袋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小袋子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荷包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8150" y="3655060"/>
            <a:ext cx="646239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zookeeper gently lifted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the kangaroo</a:t>
            </a:r>
            <a:r>
              <a:rPr lang="en-US" altLang="zh-CN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’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s pouch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to check the baby’s health, moving carefully not to scare them.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8150" y="1750060"/>
            <a:ext cx="1203388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During my visit to the zoo, I learned that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kangaroos’ pouches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are not just for carrying babies but also for protecting them.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5275" y="793750"/>
            <a:ext cx="1171765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参观动物园时，我了解到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袋鼠的育儿袋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不仅用来装幼崽，还能保护它们。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5275" y="2767965"/>
            <a:ext cx="117176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动物园管理员轻轻掀起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袋鼠的育儿袋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检查幼崽的健康状况，动作小心翼翼以免吓到它们。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1540" y="3331845"/>
            <a:ext cx="2778125" cy="2264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73329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temporary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tempr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ri/	a.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暂时的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短暂的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665" y="4584065"/>
            <a:ext cx="647573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buNone/>
            </a:pP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temporary school 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was built with simple boards, but it was clean and bright, filled with children’s laughter.</a:t>
            </a:r>
            <a:endParaRPr lang="zh-CN" altLang="en-US" sz="2800" b="0" i="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56515" y="1209040"/>
            <a:ext cx="1177544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government has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set up temporary shelters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for residents affected by the flood, providing food and medical care.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3665" y="554355"/>
            <a:ext cx="1166177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政府为受洪水影响的居民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搭建了临时避难所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，提供食物和医疗服务。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2162175"/>
            <a:ext cx="117754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他帮家人在营地搭起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临时帐篷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，把绳子系牢以抵御大风。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3665" y="2684145"/>
            <a:ext cx="1191895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He helped his family set up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a temporary tent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in the campsite, fixing the ropes firmly to resist the wind.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3665" y="3692525"/>
            <a:ext cx="1207833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3.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临时学校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用简易木板搭建而成，但干净明亮，回荡着孩子们的笑声。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9395" y="4196080"/>
            <a:ext cx="2727325" cy="2000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2" grpId="0"/>
      <p:bldP spid="2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phase	/fe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z/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阶段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时期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8150" y="3702050"/>
            <a:ext cx="103968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The wedding marked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</a:rPr>
              <a:t> 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the beginning of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a new phase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</a:rPr>
              <a:t> 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in Emma's life.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5275" y="4575810"/>
            <a:ext cx="580072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My English learning is in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a critical phase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—I need to improve my writing skills before the exam.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0185" y="630555"/>
            <a:ext cx="119818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她为学习的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下一阶段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制定了详细计划，列出了关键任务和时间节点。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5275" y="1073150"/>
            <a:ext cx="1173353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She made a detailed plan for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the next phase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of her study, listing the key tasks and time nodes.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5275" y="1865630"/>
            <a:ext cx="1189672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这座城市正处于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快速发展阶段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，到处都在新建高楼，道路也在拓宽。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5275" y="2592705"/>
            <a:ext cx="118967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The city was in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a phase of rapid development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, with new buildings rising everywhere and roads being widened.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5275" y="3348355"/>
            <a:ext cx="7747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婚礼标志着埃玛生活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新阶段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的开始。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5275" y="4112895"/>
            <a:ext cx="117335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4.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我的英语学习处于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关键阶段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，考试前我需要提高写作能力。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627880"/>
            <a:ext cx="2669540" cy="1812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2" grpId="0"/>
      <p:bldP spid="2" grpId="1"/>
      <p:bldP spid="6" grpId="0"/>
      <p:bldP spid="6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trunk	/tr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ʌŋ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树干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425" y="2501900"/>
            <a:ext cx="1113218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buNone/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The forest was full of tall trees with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straight trunks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, their branches stretching high to block the sunlight.</a:t>
            </a:r>
            <a:endParaRPr lang="zh-CN" altLang="en-US" sz="2800" b="0" i="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5275" y="4408170"/>
            <a:ext cx="763016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Students are not allowed to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store trunks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in the classroom; please place them in the designated storage room.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425" y="622300"/>
            <a:ext cx="118846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她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抬起沉重的行李箱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，放进车里，仔细检查确保没有遗漏东西。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5275" y="1073785"/>
            <a:ext cx="116890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She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lifted the heavy trunk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, placed it in the car, and checked carefully to ensure nothing was left behind.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425" y="1998980"/>
            <a:ext cx="114427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森林里长满了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树干笔直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的大树，树枝高高伸展，遮挡了阳光。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8425" y="3455035"/>
            <a:ext cx="764730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学生不得在教室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存放行李箱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，请将其放在指定储物间。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6880" y="3375660"/>
            <a:ext cx="3362325" cy="1828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4" grpId="0"/>
      <p:bldP spid="4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937895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licensed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la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snst/	a.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得到正式许可的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license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la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sns/	vt.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批准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许可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 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许可证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5275" y="4377055"/>
            <a:ext cx="580009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Receiving her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driver’s license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she felt excited and couldn’t wait to drive on the road with her family.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793750"/>
            <a:ext cx="118154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只有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持证商贩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可在校园广场经营，其他人员将被劝离。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425" y="1310005"/>
            <a:ext cx="119799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Only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licensed vendors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 are allowed to operate in the campus square; others will be persuaded to leave.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8425" y="2186940"/>
            <a:ext cx="116211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他仔细检查了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持证司机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的证件，确认他有资格驾驶这辆车。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5275" y="2656840"/>
            <a:ext cx="1178242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He checked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the licensed driver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’s ID carefully, confirming that he was qualified to operate the vehicle.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8425" y="3580130"/>
            <a:ext cx="1197991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拿到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驾照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的那一刻，她感到非常兴奋，迫不及待想和家人一起上路驾驶。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1585" y="4102100"/>
            <a:ext cx="2894330" cy="1897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/>
      <p:bldP spid="11" grpId="1"/>
      <p:bldP spid="6" grpId="0"/>
      <p:bldP spid="6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82188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session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ʃ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n/	n.—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场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一段时间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会议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6530" y="793750"/>
            <a:ext cx="117792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图书馆从下周起增设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晚间阅读时段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，时间为晚上 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7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点至 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9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点。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295275" y="1400810"/>
            <a:ext cx="1165987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The library will add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a night reading session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 from 7 p.m. to 9 p.m. starting next week.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76530" y="2230120"/>
            <a:ext cx="117792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参加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学术会议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，他被专家们的演讲所启发，获得了新的见解。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>
            <a:off x="417830" y="2660015"/>
            <a:ext cx="115373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Attending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the academic session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, he felt inspired by the experts’ speeches and gained new insights.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94555" y="3429000"/>
            <a:ext cx="3355975" cy="2190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100971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frequency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fri:kw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nsi/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发生率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重复率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频率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5275" y="3221990"/>
            <a:ext cx="5080000" cy="2245360"/>
          </a:xfrm>
          <a:prstGeom prst="rect">
            <a:avLst/>
          </a:prstGeom>
        </p:spPr>
        <p:txBody>
          <a:bodyPr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Noticing the increasing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frequency of his mother’s calls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he realized she missed him very much and decided to go home soon.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5" y="1315720"/>
            <a:ext cx="1219136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We should control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frequency of using electronic devices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to protect our eyesight and focus on study.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425" y="793750"/>
            <a:ext cx="118268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我们应控制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使用电子设备的频率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，保护视力，专注学习。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425" y="2268855"/>
            <a:ext cx="1182687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注意到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妈妈打电话的频率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越来越高，他意识到妈妈非常想念他，决定尽快回家。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4510" y="3041015"/>
            <a:ext cx="3557905" cy="23628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political	/p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kl/	a.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政治的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695" y="2785110"/>
            <a:ext cx="1125664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 He stood up to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voice his political opinion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 during the meeting.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695" y="1414145"/>
            <a:ext cx="1161923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Hearing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political speech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on TV, he felt a sense of responsibility to contribute to his country’s progress.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6375" y="3829050"/>
            <a:ext cx="742378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two countries signed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a series of political agreements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to strengthen bilateral cooperation.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9695" y="762635"/>
            <a:ext cx="1227074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在电视上听到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那场政治演讲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，他心中涌起为国家发展贡献力量的责任感。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6375" y="2263140"/>
            <a:ext cx="115125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他在会议上站起来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表达自己的政治观点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6375" y="3253740"/>
            <a:ext cx="124174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两国签署了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一系列政治协议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，以加强双边合作。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7650" y="3829050"/>
            <a:ext cx="3657600" cy="20383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6" grpId="0"/>
      <p:bldP spid="6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17830" y="3891280"/>
            <a:ext cx="492569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I strongly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oppose all forms of violence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, as it only brings pain and destruction to society.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79749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violent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va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nt/	a.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暴力的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猛烈的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violence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va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ns/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暴力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暴行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6390" y="1304925"/>
            <a:ext cx="1186624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He held onto the rail tightly to avoid falling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during the violent storm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his body shaking with the strong wind.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8905" y="895985"/>
            <a:ext cx="119341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猛烈的暴风雨中，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他紧紧抓住栏杆防止摔倒，身体随着狂风颤抖。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5275" y="228854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他的心在胸膛里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激烈地跳动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8150" y="2813685"/>
            <a:ext cx="96443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His heart is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 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beating violently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 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in her breast.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 </a:t>
            </a:r>
            <a:endParaRPr lang="en-US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5275" y="3335655"/>
            <a:ext cx="118967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我强烈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反对一切形式的暴力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，因为它只会给社会带来痛苦和破坏。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3395" y="3891280"/>
            <a:ext cx="3211195" cy="22821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28" grpId="0"/>
      <p:bldP spid="28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79749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violent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va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nt/	a.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暴力的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猛烈的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violence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va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ns/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暴力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暴行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8150" y="2524760"/>
            <a:ext cx="76320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A violent shiver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</a:rPr>
              <a:t> 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convulsed him.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</a:rPr>
              <a:t> 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5275" y="958850"/>
            <a:ext cx="67163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 4.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她的连衣裙是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非常鲜艳的粉红色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8150" y="148082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Her dress was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 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a violent pink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8150" y="200025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5.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剧烈的颤抖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使他抽搐不已。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2305" y="1094740"/>
            <a:ext cx="2348865" cy="43376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2" grpId="0"/>
      <p:bldP spid="2" grpId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nest	/nest/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巢穴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鸟窝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秘密窝点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7830" y="4241800"/>
            <a:ext cx="70796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Thousands of seabirds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are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</a:rPr>
              <a:t> 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nesting on the cliffs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.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</a:rPr>
              <a:t> 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3190" y="1279525"/>
            <a:ext cx="1171956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Finding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a bird’s nest with three eggs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in the tree, she felt a sense of wonder at the miracle of life.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190" y="2875280"/>
            <a:ext cx="1206881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Volunteers have set up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artificial nests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in the forest to help rare birds reproduce and increase their numbers.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3190" y="678180"/>
            <a:ext cx="117195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在树上发现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一个有三颗鸟蛋的鸟巢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，她对生命的奇迹感到惊叹。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3190" y="2186940"/>
            <a:ext cx="1182560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志愿者在森林里搭建了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人工鸟巢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，帮助稀有鸟类繁殖，增加其数量。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3190" y="3695700"/>
            <a:ext cx="6604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成千上万的海鸟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在悬崖上筑巢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6795" y="3326765"/>
            <a:ext cx="3607435" cy="2320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7" grpId="1"/>
      <p:bldP spid="2" grpId="0"/>
      <p:bldP spid="2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mammal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m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æ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ml/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哺乳动物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8150" y="3865880"/>
            <a:ext cx="647573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Observing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group of mammals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playing in the grassland, she felt amazed by their intelligence and social behavior.</a:t>
            </a:r>
            <a:endParaRPr lang="en-US" altLang="zh-CN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5275" y="1884680"/>
            <a:ext cx="1162494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nature reserve was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a paradise for mammals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with abundant food and safe habitats for deer, bears, and other species.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5275" y="793750"/>
            <a:ext cx="1118044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这个自然保护区是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哺乳动物的天堂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，有丰富的食物和安全的栖息地，供鹿、熊等物种生存。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7830" y="2875280"/>
            <a:ext cx="1150175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观察着草原上玩耍的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一群哺乳动物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，她对它们的智慧和社交行为感到惊叹。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3245" y="3721100"/>
            <a:ext cx="3740150" cy="2326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biology	/ba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ɪˈɒ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d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ʒ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i/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生理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生物学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5275" y="3071495"/>
            <a:ext cx="1189609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>
              <a:buNone/>
            </a:pP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He collected samples of leaves and insects for his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biology project</a:t>
            </a:r>
            <a:r>
              <a:rPr lang="en-US" altLang="zh-CN" sz="2800" b="0" i="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, carefully preserving them in test tubes.</a:t>
            </a:r>
            <a:endParaRPr lang="zh-CN" altLang="en-US" sz="2800" b="0" i="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0500" y="4799330"/>
            <a:ext cx="586168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school’s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biology club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will organize a field trip to the wetland next weekend; sign up at the club office.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0500" y="554355"/>
            <a:ext cx="1187259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成功完成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生物实验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，她对生命的奥秘产生了浓厚兴趣，决定更加努力学习。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5275" y="1534160"/>
            <a:ext cx="116243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buNone/>
            </a:pP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Conducting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the biology experiment 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successfully, she felt a strong interest in the mysteries of life and decided to study harder.</a:t>
            </a:r>
            <a:endParaRPr lang="en-US" altLang="zh-CN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1765" y="2367280"/>
            <a:ext cx="1203960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他为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生物课题</a:t>
            </a:r>
            <a:r>
              <a:rPr lang="zh-CN" altLang="en-US" sz="2800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收集了树叶和昆虫样本，小心翼翼地把它们保存在试管里。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0500" y="3981450"/>
            <a:ext cx="120008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学校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生物俱乐部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下周末将组织湿地实地考察活动，请到俱乐部办公室报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  <a:p>
            <a:pPr marL="0" indent="0" algn="l"/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名。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9070" y="4503420"/>
            <a:ext cx="2667000" cy="1600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4" grpId="0"/>
      <p:bldP spid="4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hatch	/h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æ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ʃ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	vi.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孵出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 vt.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使孵出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策划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1770" y="2921318"/>
            <a:ext cx="5080000" cy="1383665"/>
          </a:xfrm>
          <a:prstGeom prst="rect">
            <a:avLst/>
          </a:prstGeom>
        </p:spPr>
        <p:txBody>
          <a:bodyPr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Watching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little birds hatch from the eggs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she felt excited and moved by the magic of nature.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695" y="1329690"/>
            <a:ext cx="1193165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My cousin raised some chicken eggs and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waited for them to hatch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—it was amazing to see the chicks come out!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695" y="786130"/>
            <a:ext cx="120916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我表哥养了一些鸡蛋，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等着它们孵化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，看到小鸡破壳而出太神奇了！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025" y="2282825"/>
            <a:ext cx="118313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看着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小鸟从蛋中孵化出来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，她感到兴奋，被大自然的神奇所打动。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1475" y="2900045"/>
            <a:ext cx="3352800" cy="22618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capacity	/k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æ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s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ti/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能力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容量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5275" y="1370330"/>
            <a:ext cx="1172718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Capable of speaking/With a capacity to speak/for speaking fluent English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, I have no difficulty communicating with foreign visitors.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5275" y="2900045"/>
            <a:ext cx="1152906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stadium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with a capacity of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50,000 people was full of spectators, cheering loudly for the athletes.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3395" y="4703445"/>
            <a:ext cx="638683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library’s study room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has a limited capacity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—you’d better go early to get a seat during exam week.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020" y="793750"/>
            <a:ext cx="102279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能说一口流利的英语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,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与外国游客交流没有困难。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5275" y="2308225"/>
            <a:ext cx="1172781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这座可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容纳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 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5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万人的体育场座无虚席，观众们为运动员大声欢呼。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5275" y="3782695"/>
            <a:ext cx="674116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图书馆自习室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容量有限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，考试周你最好早点去占座。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0225" y="3629025"/>
            <a:ext cx="4256405" cy="2217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6" grpId="0"/>
      <p:bldP spid="6" grpId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92824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a handful of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 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h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æ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ndf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ʊ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 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v/	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少数人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或物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);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一把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的量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)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8150" y="2277110"/>
            <a:ext cx="87376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US" sz="2800">
                <a:latin typeface="Times New Roman" panose="02020603050405020304" charset="0"/>
                <a:ea typeface="仿宋" panose="02010609060101010101" charset="-122"/>
              </a:rPr>
              <a:t> 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He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</a:rPr>
              <a:t> 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grabbed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a handful of hair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</a:rPr>
              <a:t> 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and jerked at it.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</a:rPr>
              <a:t> 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0545" y="3244215"/>
            <a:ext cx="1140841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He grabbed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a handful of sand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from the beach, let it slip through his fingers, and watched it fall gently.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8150" y="4642485"/>
            <a:ext cx="1141920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A handful of volunteers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spent three days cleaning the coastal area, collecting tons of garbage.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5275" y="79375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少数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旁观者站在场地里观看。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8150" y="1310005"/>
            <a:ext cx="105968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A handful of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 onlookers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 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stand in the field watching.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5275" y="180086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他抓住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一把头发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猛拉。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8150" y="2807970"/>
            <a:ext cx="114192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他从海滩抓起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一把沙子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，让它从指缝间滑落，看着它轻轻落下。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7830" y="4119880"/>
            <a:ext cx="115411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4.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少数几名志愿者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花了三天时间清理沿海区域，收集了数吨垃圾。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4005" y="963295"/>
            <a:ext cx="2860675" cy="1622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4" grpId="0"/>
      <p:bldP spid="4" grpId="1"/>
      <p:bldP spid="6" grpId="0"/>
      <p:bldP spid="6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fence	/fens/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栅栏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围栏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5275" y="1329690"/>
            <a:ext cx="1189609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He picked up the hammer and nails, repaired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broken fence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in the garden, and painted it white.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5275" y="2818765"/>
            <a:ext cx="1173607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fence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around my new house was built last week—it not only ensures safety but also looks very beautiful.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8150" y="4145915"/>
            <a:ext cx="624713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farm was surrounded by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a wooden fence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with colorful flowers blooming along the side, adding a touch of beauty.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0020" y="793750"/>
            <a:ext cx="120319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他拿起锤子和钉子，修补了花园里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破损的栅栏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，并把它漆成了白色。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0020" y="2282825"/>
            <a:ext cx="120313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我新房子的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栅栏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上周建好了，它不仅保障了安全，看起来还很漂亮。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95275" y="3690620"/>
            <a:ext cx="118967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农场被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木栅栏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环绕，旁边开满了五颜六色的花，增添了一抹美感。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5280" y="4145915"/>
            <a:ext cx="2859405" cy="20720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6" grpId="0"/>
      <p:bldP spid="6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prison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pr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zn/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监狱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监禁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7830" y="1274445"/>
            <a:ext cx="1177417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prison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stood in a remote area, surrounded by high walls and barbed wire, with a solemn and quiet atmosphere.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7220" y="2974023"/>
            <a:ext cx="5080000" cy="1383665"/>
          </a:xfrm>
          <a:prstGeom prst="rect">
            <a:avLst/>
          </a:prstGeom>
        </p:spPr>
        <p:txBody>
          <a:bodyPr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Visiting his father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in prison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he felt sad and determined to obey the law and never make mistakes.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5275" y="793750"/>
            <a:ext cx="118967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监狱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位于偏远地区，周围是高墙和铁丝网，气氛严肃而安静。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7830" y="2227580"/>
            <a:ext cx="116109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去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监狱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探望父亲，他感到难过，决心遵守法律，不再犯错。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4575" y="2832100"/>
            <a:ext cx="3383915" cy="20485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located	/l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əʊˈ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d/	a.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位于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5275" y="2818765"/>
            <a:ext cx="1166241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small town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is located by the lake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with green trees lining the streets and clear water reflecting the blue sky.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4460" y="1329690"/>
            <a:ext cx="1159446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The school’s new library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is located on the second floor of the teaching building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open from 8 a.m. to 6 p.m.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4460" y="4659630"/>
            <a:ext cx="6138545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Discovering that the hidden village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was located at the foot of the mountain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she felt a thrill of adventure.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4460" y="673735"/>
            <a:ext cx="1206754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学校的新图书馆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位于教学楼二楼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，开放时间为上午 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8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点至下午 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6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点。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4460" y="2307590"/>
            <a:ext cx="120675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这个小镇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位于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湖边，街道两旁绿树成荫，清澈的湖水倒映着蓝天。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4460" y="3735070"/>
            <a:ext cx="62992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发现这个隐秘的村庄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位于山脚下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，她感到一阵冒险的兴奋。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8940" y="3429000"/>
            <a:ext cx="3819525" cy="2486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6" grpId="0"/>
      <p:bldP spid="6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grand	/gr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æ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nd/	a.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大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宏大的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5765" y="3429000"/>
            <a:ext cx="105359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en-US" sz="2800">
                <a:latin typeface="Times New Roman" panose="02020603050405020304" charset="0"/>
                <a:ea typeface="仿宋" panose="02010609060101010101" charset="-122"/>
              </a:rPr>
              <a:t> 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The wedding was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</a:rPr>
              <a:t> 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a very grand occasion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</a:rPr>
              <a:t>.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</a:rPr>
              <a:t> 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5275" y="1202055"/>
            <a:ext cx="1189672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Stepping into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the grand palace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she felt overwhelmed by its beauty and grandeur, as if she had entered a fairy tale.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8150" y="4773930"/>
            <a:ext cx="1120902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grand hall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was decorated with crystal chandeliers and red carpets, with guests dressed formally, waiting for the ceremony to begin.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425" y="678815"/>
            <a:ext cx="119335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走进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宏伟的宫殿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，她被其美丽和壮观所震撼，仿佛进入了童话世界。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0500" y="215646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我在海边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痛痛快快玩了一天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8150" y="259969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I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 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had a grand day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 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out at the seaside.</a:t>
            </a:r>
            <a:endParaRPr lang="en-US" altLang="zh-CN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0500" y="302895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婚礼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场面非常隆重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0500" y="3901440"/>
            <a:ext cx="11842115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4.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宏伟的大厅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装饰着水晶吊灯和红地毯，宾客们身着正装，等待仪式开始。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0255" y="1750695"/>
            <a:ext cx="3296920" cy="1840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0" grpId="0"/>
      <p:bldP spid="10" grpId="1"/>
      <p:bldP spid="2" grpId="0"/>
      <p:bldP spid="2" grpId="1"/>
      <p:bldP spid="6" grpId="0"/>
      <p:bldP spid="6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河边的城市&#10;&#10;描述已自动生成"/>
          <p:cNvPicPr>
            <a:picLocks noChangeAspect="1"/>
          </p:cNvPicPr>
          <p:nvPr/>
        </p:nvPicPr>
        <p:blipFill>
          <a:blip r:embed="rId1" cstate="email">
            <a:alphaModFix amt="40000"/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362199" y="392195"/>
            <a:ext cx="7467602" cy="6073610"/>
          </a:xfrm>
          <a:custGeom>
            <a:avLst/>
            <a:gdLst>
              <a:gd name="connsiteX0" fmla="*/ 0 w 8849711"/>
              <a:gd name="connsiteY0" fmla="*/ 0 h 6439369"/>
              <a:gd name="connsiteX1" fmla="*/ 8849711 w 8849711"/>
              <a:gd name="connsiteY1" fmla="*/ 0 h 6439369"/>
              <a:gd name="connsiteX2" fmla="*/ 8849711 w 8849711"/>
              <a:gd name="connsiteY2" fmla="*/ 6439369 h 6439369"/>
              <a:gd name="connsiteX3" fmla="*/ 4409616 w 8849711"/>
              <a:gd name="connsiteY3" fmla="*/ 4930610 h 6439369"/>
              <a:gd name="connsiteX4" fmla="*/ 0 w 8849711"/>
              <a:gd name="connsiteY4" fmla="*/ 6439369 h 6439369"/>
              <a:gd name="connsiteX5" fmla="*/ 0 w 8849711"/>
              <a:gd name="connsiteY5" fmla="*/ 0 h 643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49711" h="6439369">
                <a:moveTo>
                  <a:pt x="0" y="0"/>
                </a:moveTo>
                <a:lnTo>
                  <a:pt x="8849711" y="0"/>
                </a:lnTo>
                <a:lnTo>
                  <a:pt x="8849711" y="6439369"/>
                </a:lnTo>
                <a:lnTo>
                  <a:pt x="4409616" y="4930610"/>
                </a:lnTo>
                <a:lnTo>
                  <a:pt x="0" y="6439369"/>
                </a:lnTo>
                <a:lnTo>
                  <a:pt x="0" y="0"/>
                </a:lnTo>
                <a:close/>
              </a:path>
            </a:pathLst>
          </a:custGeom>
          <a:solidFill>
            <a:srgbClr val="866448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1401" y="1532357"/>
            <a:ext cx="9669517" cy="42277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dist="38100" dir="5400000" sx="101000" sy="101000" algn="t" rotWithShape="0">
              <a:srgbClr val="865D48">
                <a:alpha val="40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6" name="图片 55" descr="粉色的花&#10;&#10;描述已自动生成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8847811" y="1524000"/>
            <a:ext cx="2092919" cy="1745891"/>
          </a:xfrm>
          <a:prstGeom prst="rect">
            <a:avLst/>
          </a:prstGeom>
        </p:spPr>
      </p:pic>
      <p:sp>
        <p:nvSpPr>
          <p:cNvPr id="68" name="任意多边形: 形状 67"/>
          <p:cNvSpPr/>
          <p:nvPr/>
        </p:nvSpPr>
        <p:spPr>
          <a:xfrm>
            <a:off x="7271556" y="4409954"/>
            <a:ext cx="3669175" cy="1342664"/>
          </a:xfrm>
          <a:custGeom>
            <a:avLst/>
            <a:gdLst>
              <a:gd name="connsiteX0" fmla="*/ 3669175 w 3669175"/>
              <a:gd name="connsiteY0" fmla="*/ 0 h 1342664"/>
              <a:gd name="connsiteX1" fmla="*/ 2615879 w 3669175"/>
              <a:gd name="connsiteY1" fmla="*/ 486137 h 1342664"/>
              <a:gd name="connsiteX2" fmla="*/ 2442258 w 3669175"/>
              <a:gd name="connsiteY2" fmla="*/ 1006998 h 1342664"/>
              <a:gd name="connsiteX3" fmla="*/ 671332 w 3669175"/>
              <a:gd name="connsiteY3" fmla="*/ 1053297 h 1342664"/>
              <a:gd name="connsiteX4" fmla="*/ 0 w 3669175"/>
              <a:gd name="connsiteY4" fmla="*/ 1342664 h 1342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69175" h="1342664">
                <a:moveTo>
                  <a:pt x="3669175" y="0"/>
                </a:moveTo>
                <a:cubicBezTo>
                  <a:pt x="3244770" y="159152"/>
                  <a:pt x="2820365" y="318304"/>
                  <a:pt x="2615879" y="486137"/>
                </a:cubicBezTo>
                <a:cubicBezTo>
                  <a:pt x="2411393" y="653970"/>
                  <a:pt x="2766349" y="912471"/>
                  <a:pt x="2442258" y="1006998"/>
                </a:cubicBezTo>
                <a:cubicBezTo>
                  <a:pt x="2118167" y="1101525"/>
                  <a:pt x="1078375" y="997353"/>
                  <a:pt x="671332" y="1053297"/>
                </a:cubicBezTo>
                <a:cubicBezTo>
                  <a:pt x="264289" y="1109241"/>
                  <a:pt x="132144" y="1225952"/>
                  <a:pt x="0" y="1342664"/>
                </a:cubicBezTo>
              </a:path>
            </a:pathLst>
          </a:custGeom>
          <a:noFill/>
          <a:ln>
            <a:solidFill>
              <a:srgbClr val="B4907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1445697" y="1655180"/>
            <a:ext cx="875168" cy="83232"/>
            <a:chOff x="1445697" y="1655180"/>
            <a:chExt cx="875168" cy="83232"/>
          </a:xfrm>
        </p:grpSpPr>
        <p:sp>
          <p:nvSpPr>
            <p:cNvPr id="70" name="矩形 69"/>
            <p:cNvSpPr/>
            <p:nvPr/>
          </p:nvSpPr>
          <p:spPr>
            <a:xfrm>
              <a:off x="1445697" y="1655180"/>
              <a:ext cx="83232" cy="83232"/>
            </a:xfrm>
            <a:prstGeom prst="rect">
              <a:avLst/>
            </a:prstGeom>
            <a:solidFill>
              <a:srgbClr val="B49073"/>
            </a:solidFill>
            <a:ln>
              <a:solidFill>
                <a:srgbClr val="B4907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1643681" y="1655180"/>
              <a:ext cx="83232" cy="83232"/>
            </a:xfrm>
            <a:prstGeom prst="rect">
              <a:avLst/>
            </a:prstGeom>
            <a:solidFill>
              <a:srgbClr val="B49073"/>
            </a:solidFill>
            <a:ln>
              <a:solidFill>
                <a:srgbClr val="B4907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1841665" y="1655180"/>
              <a:ext cx="83232" cy="83232"/>
            </a:xfrm>
            <a:prstGeom prst="rect">
              <a:avLst/>
            </a:prstGeom>
            <a:solidFill>
              <a:srgbClr val="B49073"/>
            </a:solidFill>
            <a:ln>
              <a:solidFill>
                <a:srgbClr val="B4907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2039649" y="1655180"/>
              <a:ext cx="83232" cy="83232"/>
            </a:xfrm>
            <a:prstGeom prst="rect">
              <a:avLst/>
            </a:prstGeom>
            <a:solidFill>
              <a:srgbClr val="B49073"/>
            </a:solidFill>
            <a:ln>
              <a:solidFill>
                <a:srgbClr val="B4907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2237633" y="1655180"/>
              <a:ext cx="83232" cy="83232"/>
            </a:xfrm>
            <a:prstGeom prst="rect">
              <a:avLst/>
            </a:prstGeom>
            <a:solidFill>
              <a:srgbClr val="B49073"/>
            </a:solidFill>
            <a:ln>
              <a:solidFill>
                <a:srgbClr val="B4907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88" name="图片 87" descr="有钟表的手表&#10;&#10;描述已自动生成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54645" y="0"/>
            <a:ext cx="1888236" cy="3429000"/>
          </a:xfrm>
          <a:prstGeom prst="rect">
            <a:avLst/>
          </a:prstGeom>
          <a:effectLst>
            <a:outerShdw blurRad="127000" dist="38100" dir="13500000" algn="br" rotWithShape="0">
              <a:srgbClr val="B49073">
                <a:alpha val="40000"/>
              </a:srgbClr>
            </a:outerShdw>
          </a:effectLst>
        </p:spPr>
      </p:pic>
      <p:pic>
        <p:nvPicPr>
          <p:cNvPr id="89" name="图片 88" descr="粉色的花&#10;&#10;描述已自动生成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1261401" y="4879971"/>
            <a:ext cx="1305820" cy="880172"/>
          </a:xfrm>
          <a:prstGeom prst="rect">
            <a:avLst/>
          </a:prstGeom>
          <a:effectLst>
            <a:outerShdw blurRad="50800" dist="38100" dir="18900000" algn="bl" rotWithShape="0">
              <a:srgbClr val="B49073">
                <a:alpha val="40000"/>
              </a:srgbClr>
            </a:outerShdw>
          </a:effectLst>
        </p:spPr>
      </p:pic>
      <p:pic>
        <p:nvPicPr>
          <p:cNvPr id="93" name="图片 92" descr="图片包含 轮子, 交通, 游戏机, 塔&#10;&#10;描述已自动生成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6290070" y="5186297"/>
            <a:ext cx="1115938" cy="1111882"/>
          </a:xfrm>
          <a:prstGeom prst="rect">
            <a:avLst/>
          </a:prstGeom>
          <a:effectLst>
            <a:outerShdw blurRad="127000" dist="38100" dir="13500000" algn="br" rotWithShape="0">
              <a:srgbClr val="B49073">
                <a:alpha val="40000"/>
              </a:srgbClr>
            </a:outerShdw>
          </a:effectLst>
        </p:spPr>
      </p:pic>
      <p:sp>
        <p:nvSpPr>
          <p:cNvPr id="10" name="明月设计7"/>
          <p:cNvSpPr txBox="1"/>
          <p:nvPr/>
        </p:nvSpPr>
        <p:spPr>
          <a:xfrm>
            <a:off x="254635" y="2383790"/>
            <a:ext cx="11311890" cy="18510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en-US" sz="8800" dirty="0">
                <a:solidFill>
                  <a:srgbClr val="1F222B"/>
                </a:solidFill>
                <a:latin typeface="Lucida Handwriting" panose="03010101010101010101" charset="0"/>
                <a:cs typeface="Lucida Handwriting" panose="03010101010101010101" charset="0"/>
              </a:rPr>
              <a:t>Thank You</a:t>
            </a:r>
            <a:endParaRPr lang="en-US" sz="8800" dirty="0">
              <a:solidFill>
                <a:srgbClr val="1F222B"/>
              </a:solidFill>
              <a:latin typeface="Lucida Handwriting" panose="03010101010101010101" charset="0"/>
              <a:cs typeface="Lucida Handwriting" panose="03010101010101010101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6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equator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kwe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t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(r)/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赤道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0190" y="2791460"/>
            <a:ext cx="1156525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rainforest near the equator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is lush and vibrant, with colorful birds flying among the tall trees.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5275" y="1183005"/>
            <a:ext cx="1170876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Standing near the equator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she felt the unique warmth of the sun and marveled at the wonders of nature.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0190" y="4600575"/>
            <a:ext cx="6969760" cy="138366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I dream of traveling to countries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along the equator 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to experience their unique climate and culture.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9220" y="661035"/>
            <a:ext cx="118948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站在赤道附近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，她感受到太阳独特的灼热，惊叹于大自然的神奇。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9220" y="2118360"/>
            <a:ext cx="12082780" cy="891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 赤道附近的雨林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郁郁葱葱、生机勃勃，彩色的鸟儿在高大的树木间飞翔。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0190" y="3646170"/>
            <a:ext cx="685101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我梦想去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赤道沿线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国家旅行，体验它们独特的气候和文化。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9315" y="3429000"/>
            <a:ext cx="3353435" cy="21894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koala	/k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əʊˈɑ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:l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ə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	n.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考拉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树袋熊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8150" y="2891473"/>
            <a:ext cx="5080000" cy="1383665"/>
          </a:xfrm>
          <a:prstGeom prst="rect">
            <a:avLst/>
          </a:prstGeom>
        </p:spPr>
        <p:txBody>
          <a:bodyPr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He held out his hand gently,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letting the koala touch his palm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his heart beating slightly faster.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6375" y="1233170"/>
            <a:ext cx="1207643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We should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protect the natural habitats of koalas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as their survival is facing serious threats.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6375" y="676275"/>
            <a:ext cx="120764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我们应该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保护考拉的自然栖息地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，因为它们的生存正面临严重威胁。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5275" y="2221230"/>
            <a:ext cx="112858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他轻轻伸出手，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让考拉触碰自己的手掌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，心跳微微加快。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1595" y="2891790"/>
            <a:ext cx="3239770" cy="3073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95502" y="554522"/>
            <a:ext cx="719636" cy="719636"/>
          </a:xfrm>
          <a:prstGeom prst="rect">
            <a:avLst/>
          </a:prstGeom>
          <a:noFill/>
          <a:ln w="158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汉仪长美黑简" panose="02010609000101010101" pitchFamily="49" charset="-122"/>
                <a:ea typeface="汉仪长美黑简" panose="02010609000101010101" pitchFamily="49" charset="-122"/>
              </a:rPr>
              <a:t>2</a:t>
            </a:r>
            <a:endParaRPr lang="zh-CN" altLang="en-US" sz="4000" b="1" dirty="0">
              <a:solidFill>
                <a:schemeClr val="bg1"/>
              </a:solidFill>
              <a:latin typeface="汉仪长美黑简" panose="02010609000101010101" pitchFamily="49" charset="-122"/>
              <a:ea typeface="汉仪长美黑简" panose="0201060900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33220" y="617601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10243" name="文本框 10"/>
          <p:cNvSpPr txBox="1"/>
          <p:nvPr/>
        </p:nvSpPr>
        <p:spPr>
          <a:xfrm>
            <a:off x="417802" y="188"/>
            <a:ext cx="29103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>
                <a:solidFill>
                  <a:srgbClr val="000000"/>
                </a:solidFill>
                <a:latin typeface="Times New Roman" panose="02020603050405020304" charset="0"/>
                <a:ea typeface="仿宋" panose="02010609060101010101" charset="-122"/>
              </a:rPr>
              <a:t>活用词汇</a:t>
            </a:r>
            <a:endParaRPr lang="zh-CN" altLang="en-US" sz="2800" b="1">
              <a:solidFill>
                <a:srgbClr val="000000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38150" y="518478"/>
            <a:ext cx="11280775" cy="0"/>
          </a:xfrm>
          <a:prstGeom prst="line">
            <a:avLst/>
          </a:prstGeom>
          <a:ln w="9525">
            <a:solidFill>
              <a:schemeClr val="accent2">
                <a:lumMod val="50000"/>
              </a:schemeClr>
            </a:solidFill>
            <a:tailEnd type="oval" w="sm" len="sm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有钟表的手表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-231140" y="-209550"/>
            <a:ext cx="944245" cy="1003300"/>
          </a:xfrm>
          <a:prstGeom prst="rect">
            <a:avLst/>
          </a:prstGeom>
          <a:effectLst>
            <a:outerShdw blurRad="127000" dist="38100" dir="5400000" algn="t" rotWithShape="0">
              <a:srgbClr val="B49073">
                <a:alpha val="40000"/>
              </a:srgb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2437130" y="5715"/>
            <a:ext cx="92824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barbecue	/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ˈ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b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ɑ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:b</a:t>
            </a:r>
            <a:r>
              <a:rPr lang="en-US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ɪ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kju:/	n.(abbr.BBQ)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户外烧烤</a:t>
            </a:r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;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cs typeface="Times New Roman" panose="02020603050405020304" charset="0"/>
              </a:rPr>
              <a:t>烤架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310" y="2617470"/>
            <a:ext cx="11558905" cy="52197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smell of barbecue </a:t>
            </a:r>
            <a:r>
              <a:rPr lang="en-US" altLang="zh-CN" sz="2800" b="0" i="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</a:rPr>
              <a:t>evoked happy memories of family gatherings. </a:t>
            </a:r>
            <a:endParaRPr lang="zh-CN" altLang="en-US" sz="2800" b="0" i="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0" y="1142365"/>
            <a:ext cx="12084685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She skewered the meat and vegetables, brushed them with sauce, and placed them on 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the barbecue grill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, her movements skillful and quick.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5575" y="3658870"/>
            <a:ext cx="7471410" cy="95313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l"/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We plan to</a:t>
            </a:r>
            <a:r>
              <a:rPr lang="zh-CN" altLang="en-US" sz="2800" b="1" i="0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</a:rPr>
              <a:t> have a barbecue</a:t>
            </a:r>
            <a:r>
              <a:rPr lang="en-US" altLang="zh-CN" sz="2800" b="0" i="0">
                <a:latin typeface="Times New Roman" panose="02020603050405020304" charset="0"/>
                <a:ea typeface="仿宋" panose="02010609060101010101" charset="-122"/>
              </a:rPr>
              <a:t> in the park this Sunday and sincerely invite you to join us.</a:t>
            </a:r>
            <a:endParaRPr lang="zh-CN" altLang="en-US" sz="2800" b="0" i="0">
              <a:latin typeface="Times New Roman" panose="02020603050405020304" charset="0"/>
              <a:ea typeface="仿宋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713105"/>
            <a:ext cx="121926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1.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她把肉和蔬菜串起来，刷上酱汁，放到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烧烤架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上，动作娴熟又迅速。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0" y="2095500"/>
            <a:ext cx="107518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2. 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烧烤的香味</a:t>
            </a:r>
            <a:r>
              <a:rPr lang="zh-CN" altLang="en-US" sz="2800">
                <a:solidFill>
                  <a:srgbClr val="0F1115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唤起了家庭聚会的快乐回忆。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续写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solidFill>
                <a:srgbClr val="0F1115"/>
              </a:solidFill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310" y="3053080"/>
            <a:ext cx="110407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 algn="l"/>
            <a:r>
              <a:rPr lang="en-US" altLang="zh-CN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3. 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我们计划本周日在公园</a:t>
            </a:r>
            <a:r>
              <a:rPr lang="zh-CN" altLang="en-US" sz="2800" b="1">
                <a:solidFill>
                  <a:srgbClr val="C00000"/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举办烧烤活动</a:t>
            </a:r>
            <a:r>
              <a:rPr lang="zh-CN" altLang="en-US" sz="2800">
                <a:latin typeface="Times New Roman" panose="02020603050405020304" charset="0"/>
                <a:ea typeface="仿宋" panose="02010609060101010101" charset="-122"/>
                <a:sym typeface="+mn-ea"/>
              </a:rPr>
              <a:t>，诚挚邀请你参加。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(</a:t>
            </a:r>
            <a:r>
              <a:rPr lang="zh-CN" altLang="en-US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应用文</a:t>
            </a:r>
            <a:r>
              <a:rPr lang="en-US" altLang="zh-CN" sz="2400" b="1">
                <a:solidFill>
                  <a:schemeClr val="accent2">
                    <a:lumMod val="75000"/>
                  </a:schemeClr>
                </a:solidFill>
                <a:latin typeface="Times New Roman" panose="02020603050405020304" charset="0"/>
                <a:ea typeface="仿宋" panose="02010609060101010101" charset="-122"/>
                <a:sym typeface="+mn-ea"/>
              </a:rPr>
              <a:t>)</a:t>
            </a:r>
            <a:endParaRPr lang="zh-CN" altLang="en-US" sz="2800">
              <a:latin typeface="Times New Roman" panose="02020603050405020304" charset="0"/>
              <a:ea typeface="仿宋" panose="0201060906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6420" y="3661410"/>
            <a:ext cx="3439795" cy="1930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4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11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12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13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14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15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16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17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18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19.xml><?xml version="1.0" encoding="utf-8"?>
<p:tagLst xmlns:p="http://schemas.openxmlformats.org/presentationml/2006/main">
  <p:tag name="KSO_WM_DIAGRAM_VIRTUALLY_FRAME" val="{&quot;height&quot;:236.05,&quot;left&quot;:23.25,&quot;top&quot;:178.2,&quot;width&quot;:830.8}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DIAGRAM_VIRTUALLY_FRAME" val="{&quot;height&quot;:236.05,&quot;left&quot;:23.25,&quot;top&quot;:178.2,&quot;width&quot;:830.8}"/>
</p:tagLst>
</file>

<file path=ppt/tags/tag21.xml><?xml version="1.0" encoding="utf-8"?>
<p:tagLst xmlns:p="http://schemas.openxmlformats.org/presentationml/2006/main">
  <p:tag name="KSO_WM_DIAGRAM_VIRTUALLY_FRAME" val="{&quot;height&quot;:236.05,&quot;left&quot;:23.25,&quot;top&quot;:178.2,&quot;width&quot;:830.8}"/>
</p:tagLst>
</file>

<file path=ppt/tags/tag22.xml><?xml version="1.0" encoding="utf-8"?>
<p:tagLst xmlns:p="http://schemas.openxmlformats.org/presentationml/2006/main">
  <p:tag name="KSO_WM_DIAGRAM_VIRTUALLY_FRAME" val="{&quot;height&quot;:236.05,&quot;left&quot;:23.25,&quot;top&quot;:178.2,&quot;width&quot;:830.8}"/>
</p:tagLst>
</file>

<file path=ppt/tags/tag23.xml><?xml version="1.0" encoding="utf-8"?>
<p:tagLst xmlns:p="http://schemas.openxmlformats.org/presentationml/2006/main">
  <p:tag name="KSO_WM_DIAGRAM_VIRTUALLY_FRAME" val="{&quot;height&quot;:236.05,&quot;left&quot;:23.25,&quot;top&quot;:178.2,&quot;width&quot;:830.8}"/>
</p:tagLst>
</file>

<file path=ppt/tags/tag24.xml><?xml version="1.0" encoding="utf-8"?>
<p:tagLst xmlns:p="http://schemas.openxmlformats.org/presentationml/2006/main">
  <p:tag name="KSO_WM_DIAGRAM_VIRTUALLY_FRAME" val="{&quot;height&quot;:236.05,&quot;left&quot;:23.25,&quot;top&quot;:178.2,&quot;width&quot;:830.8}"/>
</p:tagLst>
</file>

<file path=ppt/tags/tag25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26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27.xml><?xml version="1.0" encoding="utf-8"?>
<p:tagLst xmlns:p="http://schemas.openxmlformats.org/presentationml/2006/main">
  <p:tag name="KSO_WM_DIAGRAM_VIRTUALLY_FRAME" val="{&quot;height&quot;:320.6868503937008,&quot;left&quot;:10.15,&quot;top&quot;:43.663149606299214,&quot;width&quot;:940.9}"/>
</p:tagLst>
</file>

<file path=ppt/tags/tag28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29.xml><?xml version="1.0" encoding="utf-8"?>
<p:tagLst xmlns:p="http://schemas.openxmlformats.org/presentationml/2006/main">
  <p:tag name="KSO_WM_DIAGRAM_VIRTUALLY_FRAME" val="{&quot;height&quot;:320.6868503937008,&quot;left&quot;:10.15,&quot;top&quot;:43.663149606299214,&quot;width&quot;:940.9}"/>
</p:tagLst>
</file>

<file path=ppt/tags/tag3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30.xml><?xml version="1.0" encoding="utf-8"?>
<p:tagLst xmlns:p="http://schemas.openxmlformats.org/presentationml/2006/main">
  <p:tag name="KSO_WM_DIAGRAM_VIRTUALLY_FRAME" val="{&quot;height&quot;:320.6868503937008,&quot;left&quot;:10.15,&quot;top&quot;:43.663149606299214,&quot;width&quot;:940.9}"/>
</p:tagLst>
</file>

<file path=ppt/tags/tag31.xml><?xml version="1.0" encoding="utf-8"?>
<p:tagLst xmlns:p="http://schemas.openxmlformats.org/presentationml/2006/main">
  <p:tag name="KSO_WM_DIAGRAM_VIRTUALLY_FRAME" val="{&quot;height&quot;:320.6868503937008,&quot;left&quot;:10.15,&quot;top&quot;:43.663149606299214,&quot;width&quot;:940.9}"/>
</p:tagLst>
</file>

<file path=ppt/tags/tag32.xml><?xml version="1.0" encoding="utf-8"?>
<p:tagLst xmlns:p="http://schemas.openxmlformats.org/presentationml/2006/main">
  <p:tag name="KSO_WM_DIAGRAM_VIRTUALLY_FRAME" val="{&quot;height&quot;:320.6868503937008,&quot;left&quot;:10.15,&quot;top&quot;:43.663149606299214,&quot;width&quot;:940.9}"/>
</p:tagLst>
</file>

<file path=ppt/tags/tag33.xml><?xml version="1.0" encoding="utf-8"?>
<p:tagLst xmlns:p="http://schemas.openxmlformats.org/presentationml/2006/main">
  <p:tag name="KSO_WM_DIAGRAM_VIRTUALLY_FRAME" val="{&quot;height&quot;:320.6868503937008,&quot;left&quot;:10.15,&quot;top&quot;:43.663149606299214,&quot;width&quot;:940.9}"/>
</p:tagLst>
</file>

<file path=ppt/tags/tag34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35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36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37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38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39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4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40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41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42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43.xml><?xml version="1.0" encoding="utf-8"?>
<p:tagLst xmlns:p="http://schemas.openxmlformats.org/presentationml/2006/main">
  <p:tag name="KSO_WM_DIAGRAM_VIRTUALLY_FRAME" val="{&quot;height&quot;:289.55,&quot;left&quot;:-0.05,&quot;top&quot;:43.65,&quot;width&quot;:960.1}"/>
</p:tagLst>
</file>

<file path=ppt/tags/tag44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45.xml><?xml version="1.0" encoding="utf-8"?>
<p:tagLst xmlns:p="http://schemas.openxmlformats.org/presentationml/2006/main">
  <p:tag name="KSO_WM_DIAGRAM_VIRTUALLY_FRAME" val="{&quot;height&quot;:289.55,&quot;left&quot;:-0.05,&quot;top&quot;:43.65,&quot;width&quot;:960.1}"/>
</p:tagLst>
</file>

<file path=ppt/tags/tag46.xml><?xml version="1.0" encoding="utf-8"?>
<p:tagLst xmlns:p="http://schemas.openxmlformats.org/presentationml/2006/main">
  <p:tag name="KSO_WM_DIAGRAM_VIRTUALLY_FRAME" val="{&quot;height&quot;:289.55,&quot;left&quot;:-0.05,&quot;top&quot;:43.65,&quot;width&quot;:960.1}"/>
</p:tagLst>
</file>

<file path=ppt/tags/tag47.xml><?xml version="1.0" encoding="utf-8"?>
<p:tagLst xmlns:p="http://schemas.openxmlformats.org/presentationml/2006/main">
  <p:tag name="KSO_WM_DIAGRAM_VIRTUALLY_FRAME" val="{&quot;height&quot;:289.55,&quot;left&quot;:-0.05,&quot;top&quot;:43.65,&quot;width&quot;:960.1}"/>
</p:tagLst>
</file>

<file path=ppt/tags/tag48.xml><?xml version="1.0" encoding="utf-8"?>
<p:tagLst xmlns:p="http://schemas.openxmlformats.org/presentationml/2006/main">
  <p:tag name="KSO_WM_DIAGRAM_VIRTUALLY_FRAME" val="{&quot;height&quot;:289.55,&quot;left&quot;:-0.05,&quot;top&quot;:43.65,&quot;width&quot;:960.1}"/>
</p:tagLst>
</file>

<file path=ppt/tags/tag49.xml><?xml version="1.0" encoding="utf-8"?>
<p:tagLst xmlns:p="http://schemas.openxmlformats.org/presentationml/2006/main">
  <p:tag name="KSO_WM_DIAGRAM_VIRTUALLY_FRAME" val="{&quot;height&quot;:289.55,&quot;left&quot;:-0.05,&quot;top&quot;:43.65,&quot;width&quot;:960.1}"/>
</p:tagLst>
</file>

<file path=ppt/tags/tag5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50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51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52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53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54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55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56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57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58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59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6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60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61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62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63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64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65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66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67.xml><?xml version="1.0" encoding="utf-8"?>
<p:tagLst xmlns:p="http://schemas.openxmlformats.org/presentationml/2006/main">
  <p:tag name="KSO_WM_DIAGRAM_VIRTUALLY_FRAME" val="{&quot;height&quot;:215.3,&quot;left&quot;:13.9,&quot;top&quot;:110.3,&quot;width&quot;:927.5}"/>
</p:tagLst>
</file>

<file path=ppt/tags/tag68.xml><?xml version="1.0" encoding="utf-8"?>
<p:tagLst xmlns:p="http://schemas.openxmlformats.org/presentationml/2006/main">
  <p:tag name="KSO_WM_DIAGRAM_VIRTUALLY_FRAME" val="{&quot;height&quot;:215.3,&quot;left&quot;:13.9,&quot;top&quot;:110.3,&quot;width&quot;:927.5}"/>
</p:tagLst>
</file>

<file path=ppt/tags/tag69.xml><?xml version="1.0" encoding="utf-8"?>
<p:tagLst xmlns:p="http://schemas.openxmlformats.org/presentationml/2006/main">
  <p:tag name="KSO_WM_DIAGRAM_VIRTUALLY_FRAME" val="{&quot;height&quot;:215.3,&quot;left&quot;:13.9,&quot;top&quot;:110.3,&quot;width&quot;:927.5}"/>
</p:tagLst>
</file>

<file path=ppt/tags/tag7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70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71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72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73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74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75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76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77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78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79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8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80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81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ags/tag9.xml><?xml version="1.0" encoding="utf-8"?>
<p:tagLst xmlns:p="http://schemas.openxmlformats.org/presentationml/2006/main">
  <p:tag name="KSO_WM_DIAGRAM_VIRTUALLY_FRAME" val="{&quot;height&quot;:377.91889763779534,&quot;left&quot;:38.48905511811024,&quot;top&quot;:101.09149606299212,&quot;width&quot;:844.0220472440946}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阿里巴巴普惠体"/>
        <a:ea typeface="阿里巴巴普惠体"/>
        <a:cs typeface="Arial"/>
      </a:majorFont>
      <a:minorFont>
        <a:latin typeface="阿里巴巴普惠体"/>
        <a:ea typeface="阿里巴巴普惠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0</TotalTime>
  <Words>23901</Words>
  <Application>WPS 演示</Application>
  <PresentationFormat>自定义</PresentationFormat>
  <Paragraphs>1038</Paragraphs>
  <Slides>61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61</vt:i4>
      </vt:variant>
    </vt:vector>
  </HeadingPairs>
  <TitlesOfParts>
    <vt:vector size="83" baseType="lpstr">
      <vt:lpstr>Arial</vt:lpstr>
      <vt:lpstr>宋体</vt:lpstr>
      <vt:lpstr>Wingdings</vt:lpstr>
      <vt:lpstr>微软雅黑</vt:lpstr>
      <vt:lpstr>Wingdings</vt:lpstr>
      <vt:lpstr>Arial</vt:lpstr>
      <vt:lpstr>汉仪长美黑简</vt:lpstr>
      <vt:lpstr>Calibri</vt:lpstr>
      <vt:lpstr>新宋体</vt:lpstr>
      <vt:lpstr>Times New Roman</vt:lpstr>
      <vt:lpstr>汉仪文黑-55简</vt:lpstr>
      <vt:lpstr>仿宋</vt:lpstr>
      <vt:lpstr>黑体</vt:lpstr>
      <vt:lpstr>Arial Unicode MS</vt:lpstr>
      <vt:lpstr>Lucida Handwriting</vt:lpstr>
      <vt:lpstr>阿里巴巴普惠体 L</vt:lpstr>
      <vt:lpstr>HelveticaNeue</vt:lpstr>
      <vt:lpstr>华文新魏</vt:lpstr>
      <vt:lpstr>Segoe Print</vt:lpstr>
      <vt:lpstr>Mongolian Baiti</vt:lpstr>
      <vt:lpstr>第一PPT，www.1ppt.com</vt:lpstr>
      <vt:lpstr>第一PPT，www.1ppt.com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旅行画册</dc:title>
  <dc:creator>第一PPT</dc:creator>
  <cp:keywords>www.1ppt.com</cp:keywords>
  <dc:description>www.1ppt.com</dc:description>
  <cp:lastModifiedBy>Administrator</cp:lastModifiedBy>
  <cp:revision>48</cp:revision>
  <dcterms:created xsi:type="dcterms:W3CDTF">2024-02-22T07:05:00Z</dcterms:created>
  <dcterms:modified xsi:type="dcterms:W3CDTF">2026-05-09T08:08:40Z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298DBC1A34294090B4332BE8B3AF0647_12</vt:lpwstr>
  </property>
  <property fmtid="{D5CDD505-2E9C-101B-9397-08002B2CF9AE}" pid="3" name="KSOProductBuildVer">
    <vt:lpwstr>2052-11.8.2.7978</vt:lpwstr>
  </property>
</Properties>
</file>