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3"/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3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26EC-3F59-4AAD-B5AF-6F87494205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61E-2EC6-4DED-943E-D3EA495B4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26EC-3F59-4AAD-B5AF-6F87494205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61E-2EC6-4DED-943E-D3EA495B4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26EC-3F59-4AAD-B5AF-6F87494205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61E-2EC6-4DED-943E-D3EA495B4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26EC-3F59-4AAD-B5AF-6F87494205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61E-2EC6-4DED-943E-D3EA495B4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26EC-3F59-4AAD-B5AF-6F87494205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61E-2EC6-4DED-943E-D3EA495B4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26EC-3F59-4AAD-B5AF-6F87494205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61E-2EC6-4DED-943E-D3EA495B4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26EC-3F59-4AAD-B5AF-6F87494205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61E-2EC6-4DED-943E-D3EA495B4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26EC-3F59-4AAD-B5AF-6F87494205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61E-2EC6-4DED-943E-D3EA495B4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26EC-3F59-4AAD-B5AF-6F87494205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61E-2EC6-4DED-943E-D3EA495B4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26EC-3F59-4AAD-B5AF-6F87494205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61E-2EC6-4DED-943E-D3EA495B4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26EC-3F59-4AAD-B5AF-6F87494205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61E-2EC6-4DED-943E-D3EA495B4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326EC-3F59-4AAD-B5AF-6F87494205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1261E-2EC6-4DED-943E-D3EA495B42D4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76014" y="393102"/>
            <a:ext cx="3834063" cy="471822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28016" y="1701627"/>
            <a:ext cx="42612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Tesla and SpaceX CEO Elon Musk </a:t>
            </a:r>
            <a:endParaRPr lang="zh-CN" altLang="en-US" sz="4000" dirty="0"/>
          </a:p>
        </p:txBody>
      </p:sp>
      <p:sp>
        <p:nvSpPr>
          <p:cNvPr id="10" name="文本框 9"/>
          <p:cNvSpPr txBox="1"/>
          <p:nvPr/>
        </p:nvSpPr>
        <p:spPr>
          <a:xfrm>
            <a:off x="930827" y="3909471"/>
            <a:ext cx="4922428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Neo- Chinese style</a:t>
            </a:r>
            <a:endParaRPr lang="zh-CN" altLang="en-US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马斯克儿子中式服饰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184684" y="118809"/>
            <a:ext cx="3724417" cy="6620381"/>
          </a:xfrm>
        </p:spPr>
      </p:pic>
      <p:sp>
        <p:nvSpPr>
          <p:cNvPr id="6" name="文本框 5"/>
          <p:cNvSpPr txBox="1"/>
          <p:nvPr/>
        </p:nvSpPr>
        <p:spPr>
          <a:xfrm>
            <a:off x="282899" y="717283"/>
            <a:ext cx="722211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Tesla and SpaceX CEO Elon Musk </a:t>
            </a:r>
            <a:r>
              <a:rPr lang="en-US" altLang="zh-CN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  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walking through the Great Hall of the People in Beijing with his son, X Æ A-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 Thursday.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little boy, </a:t>
            </a:r>
            <a:r>
              <a:rPr lang="en-US" altLang="zh-CN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      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(dress) in a Chinese-style vest and  </a:t>
            </a:r>
            <a:r>
              <a:rPr lang="en-US" altLang="zh-CN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carry) a tiger-head bag, </a:t>
            </a:r>
            <a:r>
              <a:rPr lang="en-US" altLang="zh-CN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            (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win) hearts online with his outfit. 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13267" y="717283"/>
            <a:ext cx="215869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  spotted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95674" y="2660154"/>
            <a:ext cx="149707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dressed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19528" y="3183374"/>
            <a:ext cx="149707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carrying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75204" y="3747643"/>
            <a:ext cx="149707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5502" y="5464799"/>
            <a:ext cx="367402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谓语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非谓语辨析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新中式服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99980" y="1617380"/>
            <a:ext cx="7939402" cy="502317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0010" y="110519"/>
            <a:ext cx="11581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this style, we can see many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Chinese culture elements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fashion trends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kind of mixed -and -match esthetic</a:t>
            </a:r>
            <a:r>
              <a:rPr lang="en-US" altLang="zh-CN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iːs</a:t>
            </a:r>
            <a:r>
              <a:rPr lang="en-US" altLang="zh-CN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l-GR" altLang="zh-CN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etɪk</a:t>
            </a:r>
            <a:r>
              <a:rPr lang="en-US" altLang="zh-CN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审美；美学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called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Neo- Chinese style. </a:t>
            </a:r>
            <a:endParaRPr lang="zh-CN" altLang="en-US" sz="2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3281" y="416135"/>
            <a:ext cx="10970519" cy="4177768"/>
          </a:xfrm>
        </p:spPr>
        <p:txBody>
          <a:bodyPr>
            <a:normAutofit lnSpcReduction="10000"/>
          </a:bodyPr>
          <a:lstStyle/>
          <a:p>
            <a:r>
              <a:rPr lang="zh-CN" alt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风格潮流类</a:t>
            </a:r>
            <a:endParaRPr lang="zh-CN" altLang="en-US" sz="3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Chinese style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新中式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dressing style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穿搭风格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fashion trend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时尚潮流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emerging trend /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ɪˈmɜːdʒɪŋ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新兴潮流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pride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民族自豪感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aesthetic /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iːs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l-GR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etɪk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审美；美学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vibe /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vaɪb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格调；氛围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2677" y="1275779"/>
            <a:ext cx="3163507" cy="42188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9447" y="427085"/>
            <a:ext cx="10784353" cy="37178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CN" alt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传统服饰文化元素</a:t>
            </a:r>
            <a:endParaRPr lang="zh-CN" altLang="en-US" sz="3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Chinese culture 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中国传统文化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元素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antique /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ænˈtiːk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复古的；古色古香的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frog buttons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盘扣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embroidery /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ɪmˈbrɔɪdəri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刺绣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clothing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传统服饰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Chinese calligraphy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中国书法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1011" y="2455526"/>
            <a:ext cx="2808516" cy="37454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58496" y="1226501"/>
            <a:ext cx="103321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36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文化融合传承类</a:t>
            </a:r>
            <a:endParaRPr lang="zh-CN" altLang="en-US" sz="3600" b="0" dirty="0">
              <a:solidFill>
                <a:srgbClr val="00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3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integrate </a:t>
            </a:r>
            <a:r>
              <a:rPr lang="en-US" altLang="zh-CN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zh-CN" sz="36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ɪntɪɡreɪt</a:t>
            </a:r>
            <a:r>
              <a:rPr lang="en-US" altLang="zh-CN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融合</a:t>
            </a:r>
            <a:endParaRPr lang="zh-CN" altLang="en-US" sz="3600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3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innovative</a:t>
            </a:r>
            <a:r>
              <a:rPr lang="en-US" altLang="zh-CN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/ˈ</a:t>
            </a:r>
            <a:r>
              <a:rPr lang="en-US" altLang="zh-CN" sz="36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ɪnəveɪtɪv</a:t>
            </a:r>
            <a:r>
              <a:rPr lang="en-US" altLang="zh-CN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创新的</a:t>
            </a:r>
            <a:endParaRPr lang="zh-CN" altLang="en-US" sz="3600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3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interpret /</a:t>
            </a:r>
            <a:r>
              <a:rPr lang="en-US" altLang="zh-CN" sz="3600" b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ɪnˈtɜːprɪt</a:t>
            </a:r>
            <a:r>
              <a:rPr lang="en-US" altLang="zh-CN" sz="3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3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诠释；解读</a:t>
            </a:r>
            <a:endParaRPr lang="zh-CN" altLang="en-US" sz="3600" b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draw inspirations from </a:t>
            </a:r>
            <a:r>
              <a:rPr lang="zh-CN" altLang="en-US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从</a:t>
            </a:r>
            <a:r>
              <a:rPr lang="en-US" altLang="zh-CN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  <a:r>
              <a:rPr lang="zh-CN" altLang="en-US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汲取灵感</a:t>
            </a:r>
            <a:endParaRPr lang="zh-CN" altLang="en-US" sz="3600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 characteristics </a:t>
            </a:r>
            <a:r>
              <a:rPr lang="zh-CN" altLang="en-US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民族特色</a:t>
            </a:r>
            <a:endParaRPr lang="zh-CN" altLang="en-US" sz="3600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heritage /ˈ</a:t>
            </a:r>
            <a:r>
              <a:rPr lang="en-US" altLang="zh-CN" sz="36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herɪtɪdʒ</a:t>
            </a:r>
            <a:r>
              <a:rPr lang="en-US" altLang="zh-CN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文化遗产</a:t>
            </a:r>
            <a:endParaRPr lang="zh-CN" altLang="en-US" sz="3600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precious cultural heritage </a:t>
            </a:r>
            <a:r>
              <a:rPr lang="zh-CN" altLang="en-US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珍贵文化遗产</a:t>
            </a:r>
            <a:endParaRPr lang="zh-CN" altLang="en-US" sz="3600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3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inherit /</a:t>
            </a:r>
            <a:r>
              <a:rPr lang="en-US" altLang="zh-CN" sz="3600" b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ɪnˈherɪt</a:t>
            </a:r>
            <a:r>
              <a:rPr lang="en-US" altLang="zh-CN" sz="3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传承</a:t>
            </a:r>
            <a:endParaRPr lang="zh-CN" altLang="en-US" sz="3600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9998" y="2413354"/>
            <a:ext cx="2918025" cy="38914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0391" y="1100566"/>
            <a:ext cx="7089793" cy="5010692"/>
          </a:xfrm>
        </p:spPr>
        <p:txBody>
          <a:bodyPr/>
          <a:lstStyle/>
          <a:p>
            <a:r>
              <a:rPr lang="zh-CN" alt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情感 </a:t>
            </a:r>
            <a:r>
              <a:rPr lang="en-US" altLang="zh-CN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zh-CN" alt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影响力类</a:t>
            </a:r>
            <a:endParaRPr lang="zh-CN" altLang="en-US" sz="3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fascinate people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吸引众人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resonate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/ˈ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rezəneɪt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 with consumers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引发消费者共鸣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 traditional culture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传播传统文化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 cultural confidence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增强文化自信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4585" y="1477136"/>
            <a:ext cx="3230126" cy="43076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2101" y="104034"/>
            <a:ext cx="10992420" cy="159883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dirty="0"/>
              <a:t>练习：假定你是李华，你的外国笔友</a:t>
            </a:r>
            <a:r>
              <a:rPr lang="en-US" altLang="zh-CN" dirty="0"/>
              <a:t>Tom</a:t>
            </a:r>
            <a:r>
              <a:rPr lang="zh-CN" altLang="en-US" dirty="0"/>
              <a:t>来信询问当下中国年轻人和名人中非常流行的新中式穿搭，他想了解这种风格的具体特点、背后的文化内涵以及它的影响力。请你给他写一封回信，详细介绍相关情况。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61380" y="2068434"/>
            <a:ext cx="1171198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Dear Tom,</a:t>
            </a:r>
            <a:endParaRPr lang="en-US" altLang="zh-CN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I’m really glad to receive your letter and it’s my pleasure to tell you about the popular ____1____</a:t>
            </a:r>
            <a:r>
              <a:rPr lang="zh-CN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（新中式风格） 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China, which is popular among young people and ____2____</a:t>
            </a:r>
            <a:r>
              <a:rPr lang="zh-CN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（名人）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As a new ____3____</a:t>
            </a:r>
            <a:r>
              <a:rPr lang="zh-CN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（时尚潮流）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it focuses on integrating classic antique elements with modern ____4____</a:t>
            </a:r>
            <a:r>
              <a:rPr lang="zh-CN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（审美） 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urban casual vibe. You can easily find many ____5____</a:t>
            </a:r>
            <a:r>
              <a:rPr lang="zh-CN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（中国传统文化元素） 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this style, such as frog buttons, beautiful ____6____</a:t>
            </a:r>
            <a:r>
              <a:rPr lang="zh-CN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（刺绣）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stand-up collars and Chinese calligraphy, which are interpreted in ____7____</a:t>
            </a:r>
            <a:r>
              <a:rPr lang="zh-CN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（创新的） 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ways.</a:t>
            </a:r>
            <a:endParaRPr lang="en-US" altLang="zh-CN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This popular style is driven by our precious ____8____</a:t>
            </a:r>
            <a:r>
              <a:rPr lang="zh-CN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（文化遗产） 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people’s growing sense of ____9____</a:t>
            </a:r>
            <a:r>
              <a:rPr lang="zh-CN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（民族自豪感）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More and more Chinese ____10____</a:t>
            </a:r>
            <a:r>
              <a:rPr lang="zh-CN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（设计师） 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creating fashion collections with national characteristics, helping inherit our traditional culture and spread it to the world.</a:t>
            </a:r>
            <a:endParaRPr lang="en-US" altLang="zh-CN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believe this unique style will resonate with more people around the world soon.</a:t>
            </a:r>
            <a:endParaRPr lang="en-US" altLang="zh-CN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Yours,</a:t>
            </a:r>
            <a:endParaRPr lang="en-US" altLang="zh-CN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Li Hua</a:t>
            </a:r>
            <a:endParaRPr lang="en-US" altLang="zh-CN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2564</Words>
  <Application>WPS 演示</Application>
  <PresentationFormat>宽屏</PresentationFormat>
  <Paragraphs>72</Paragraphs>
  <Slides>9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2" baseType="lpstr">
      <vt:lpstr>Arial</vt:lpstr>
      <vt:lpstr>宋体</vt:lpstr>
      <vt:lpstr>Wingdings</vt:lpstr>
      <vt:lpstr>Times New Roman</vt:lpstr>
      <vt:lpstr>等线</vt:lpstr>
      <vt:lpstr>微软雅黑</vt:lpstr>
      <vt:lpstr>Arial Unicode MS</vt:lpstr>
      <vt:lpstr>等线 Light</vt:lpstr>
      <vt:lpstr>Calibri</vt:lpstr>
      <vt:lpstr>HelveticaNeue</vt:lpstr>
      <vt:lpstr>华文新魏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艳 刘</dc:creator>
  <cp:lastModifiedBy>Administrator</cp:lastModifiedBy>
  <cp:revision>9</cp:revision>
  <dcterms:created xsi:type="dcterms:W3CDTF">2026-05-15T01:18:00Z</dcterms:created>
  <dcterms:modified xsi:type="dcterms:W3CDTF">2026-05-15T06:38:49Z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