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83" r:id="rId3"/>
    <p:sldId id="256" r:id="rId4"/>
    <p:sldId id="271" r:id="rId5"/>
    <p:sldId id="272" r:id="rId6"/>
    <p:sldId id="273" r:id="rId7"/>
    <p:sldId id="274" r:id="rId8"/>
    <p:sldId id="278" r:id="rId9"/>
    <p:sldId id="279" r:id="rId10"/>
    <p:sldId id="276" r:id="rId11"/>
    <p:sldId id="280" r:id="rId12"/>
    <p:sldId id="270" r:id="rId13"/>
  </p:sldIdLst>
  <p:sldSz cx="18288000" cy="10287000"/>
  <p:notesSz cx="6858000" cy="9144000"/>
  <p:embeddedFontLst>
    <p:embeddedFont>
      <p:font typeface="Calibri" panose="020F0502020204030204"/>
      <p:regular r:id="rId17"/>
      <p:bold r:id="rId18"/>
      <p:italic r:id="rId19"/>
      <p:boldItalic r:id="rId20"/>
    </p:embeddedFont>
    <p:embeddedFont>
      <p:font typeface="MS PGothic" panose="020B0600070205080204" charset="-128"/>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6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38" d="100"/>
          <a:sy n="38" d="100"/>
        </p:scale>
        <p:origin x="21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font" Target="fonts/font5.fntdata"/><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pic>
        <p:nvPicPr>
          <p:cNvPr id="7" name="图片 6" descr="logo横版 png"/>
          <p:cNvPicPr>
            <a:picLocks noChangeAspect="1"/>
          </p:cNvPicPr>
          <p:nvPr userDrawn="1"/>
        </p:nvPicPr>
        <p:blipFill>
          <a:blip r:embed="rId12"/>
          <a:stretch>
            <a:fillRect/>
          </a:stretch>
        </p:blipFill>
        <p:spPr>
          <a:xfrm>
            <a:off x="16474440" y="888365"/>
            <a:ext cx="876300" cy="9271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47090" y="725805"/>
            <a:ext cx="9597390" cy="8216900"/>
          </a:xfrm>
          <a:prstGeom prst="rect">
            <a:avLst/>
          </a:prstGeom>
          <a:noFill/>
          <a:ln w="9525">
            <a:noFill/>
          </a:ln>
        </p:spPr>
        <p:txBody>
          <a:bodyPr wrap="square" anchor="t">
            <a:spAutoFit/>
          </a:bodyPr>
          <a:p>
            <a:r>
              <a:rPr lang="zh-CN" altLang="en-US" sz="66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6600" b="1">
              <a:solidFill>
                <a:srgbClr val="FF0000"/>
              </a:solidFill>
              <a:latin typeface="HelveticaNeue" pitchFamily="2" charset="0"/>
              <a:ea typeface="宋体" panose="02010600030101010101" pitchFamily="2" charset="-122"/>
            </a:endParaRPr>
          </a:p>
          <a:p>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更多教学资源请关注</a:t>
            </a:r>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公众号：溯恩英语</a:t>
            </a:r>
            <a:endParaRPr lang="zh-CN" altLang="en-US" sz="6600" b="1">
              <a:solidFill>
                <a:srgbClr val="FF0000"/>
              </a:solidFill>
              <a:latin typeface="HelveticaNeue" pitchFamily="2" charset="0"/>
              <a:ea typeface="宋体" panose="02010600030101010101" pitchFamily="2" charset="-122"/>
            </a:endParaRPr>
          </a:p>
        </p:txBody>
      </p:sp>
      <p:sp>
        <p:nvSpPr>
          <p:cNvPr id="3" name="矩形 3"/>
          <p:cNvSpPr/>
          <p:nvPr/>
        </p:nvSpPr>
        <p:spPr>
          <a:xfrm>
            <a:off x="12316460" y="3632200"/>
            <a:ext cx="5537200" cy="922020"/>
          </a:xfrm>
          <a:prstGeom prst="rect">
            <a:avLst/>
          </a:prstGeom>
          <a:noFill/>
          <a:ln w="9525">
            <a:noFill/>
          </a:ln>
        </p:spPr>
        <p:txBody>
          <a:bodyPr wrap="square" anchor="t">
            <a:spAutoFit/>
          </a:bodyPr>
          <a:p>
            <a:r>
              <a:rPr lang="zh-CN" altLang="en-US" sz="5400" b="1">
                <a:latin typeface="华文新魏" pitchFamily="2" charset="-122"/>
                <a:ea typeface="宋体" panose="02010600030101010101" pitchFamily="2" charset="-122"/>
              </a:rPr>
              <a:t>知识产权声明</a:t>
            </a:r>
            <a:endParaRPr lang="zh-CN" altLang="en-US" sz="5400" b="1">
              <a:latin typeface="华文新魏" pitchFamily="2" charset="-122"/>
              <a:ea typeface="宋体" panose="02010600030101010101" pitchFamily="2" charset="-122"/>
            </a:endParaRPr>
          </a:p>
        </p:txBody>
      </p:sp>
      <p:pic>
        <p:nvPicPr>
          <p:cNvPr id="4" name="图片 11" descr="水印"/>
          <p:cNvPicPr>
            <a:picLocks noChangeAspect="1"/>
          </p:cNvPicPr>
          <p:nvPr/>
        </p:nvPicPr>
        <p:blipFill>
          <a:blip r:embed="rId1"/>
          <a:stretch>
            <a:fillRect/>
          </a:stretch>
        </p:blipFill>
        <p:spPr>
          <a:xfrm>
            <a:off x="11166475" y="735965"/>
            <a:ext cx="6260465" cy="2027555"/>
          </a:xfrm>
          <a:prstGeom prst="rect">
            <a:avLst/>
          </a:prstGeom>
          <a:noFill/>
          <a:ln w="9525">
            <a:noFill/>
          </a:ln>
        </p:spPr>
      </p:pic>
      <p:pic>
        <p:nvPicPr>
          <p:cNvPr id="6" name="图片 1" descr="qrcode_for_gh_3a435f224ccf_1280"/>
          <p:cNvPicPr>
            <a:picLocks noChangeAspect="1"/>
          </p:cNvPicPr>
          <p:nvPr/>
        </p:nvPicPr>
        <p:blipFill>
          <a:blip r:embed="rId2"/>
          <a:stretch>
            <a:fillRect/>
          </a:stretch>
        </p:blipFill>
        <p:spPr>
          <a:xfrm>
            <a:off x="12507595" y="4554220"/>
            <a:ext cx="4147820" cy="414528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13454373" y="-1293151"/>
            <a:ext cx="12873303" cy="12873303"/>
            <a:chOff x="0" y="0"/>
            <a:chExt cx="812800" cy="812800"/>
          </a:xfrm>
        </p:grpSpPr>
        <p:sp>
          <p:nvSpPr>
            <p:cNvPr id="3"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4" name="TextBox 1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5" name="Freeform 13"/>
          <p:cNvSpPr/>
          <p:nvPr/>
        </p:nvSpPr>
        <p:spPr>
          <a:xfrm rot="2355539">
            <a:off x="475257" y="8437164"/>
            <a:ext cx="1804377" cy="1472831"/>
          </a:xfrm>
          <a:custGeom>
            <a:avLst/>
            <a:gdLst/>
            <a:ahLst/>
            <a:cxnLst/>
            <a:rect l="l" t="t" r="r" b="b"/>
            <a:pathLst>
              <a:path w="1804377" h="1472831">
                <a:moveTo>
                  <a:pt x="0" y="0"/>
                </a:moveTo>
                <a:lnTo>
                  <a:pt x="1804377" y="0"/>
                </a:lnTo>
                <a:lnTo>
                  <a:pt x="1804377" y="1472831"/>
                </a:lnTo>
                <a:lnTo>
                  <a:pt x="0" y="1472831"/>
                </a:lnTo>
                <a:lnTo>
                  <a:pt x="0" y="0"/>
                </a:lnTo>
                <a:close/>
              </a:path>
            </a:pathLst>
          </a:custGeom>
          <a:blipFill>
            <a:blip/>
            <a:stretch>
              <a:fillRect/>
            </a:stretch>
          </a:blipFill>
        </p:spPr>
      </p:sp>
      <p:grpSp>
        <p:nvGrpSpPr>
          <p:cNvPr id="6" name="Group 17"/>
          <p:cNvGrpSpPr/>
          <p:nvPr/>
        </p:nvGrpSpPr>
        <p:grpSpPr>
          <a:xfrm>
            <a:off x="-824797" y="838293"/>
            <a:ext cx="2552833" cy="2552833"/>
            <a:chOff x="0" y="0"/>
            <a:chExt cx="812800" cy="812800"/>
          </a:xfrm>
        </p:grpSpPr>
        <p:sp>
          <p:nvSpPr>
            <p:cNvPr id="7"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8" name="TextBox 19"/>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9" name="Freeform 26"/>
          <p:cNvSpPr/>
          <p:nvPr/>
        </p:nvSpPr>
        <p:spPr>
          <a:xfrm>
            <a:off x="11340053" y="1412314"/>
            <a:ext cx="6964880" cy="7462371"/>
          </a:xfrm>
          <a:custGeom>
            <a:avLst/>
            <a:gdLst/>
            <a:ahLst/>
            <a:cxnLst/>
            <a:rect l="l" t="t" r="r" b="b"/>
            <a:pathLst>
              <a:path w="6964880" h="7462371">
                <a:moveTo>
                  <a:pt x="0" y="0"/>
                </a:moveTo>
                <a:lnTo>
                  <a:pt x="6964880" y="0"/>
                </a:lnTo>
                <a:lnTo>
                  <a:pt x="6964880" y="7462372"/>
                </a:lnTo>
                <a:lnTo>
                  <a:pt x="0" y="7462372"/>
                </a:lnTo>
                <a:lnTo>
                  <a:pt x="0" y="0"/>
                </a:lnTo>
                <a:close/>
              </a:path>
            </a:pathLst>
          </a:custGeom>
          <a:blipFill>
            <a:blip/>
            <a:stretch>
              <a:fillRect/>
            </a:stretch>
          </a:blipFill>
        </p:spPr>
      </p:sp>
      <p:sp>
        <p:nvSpPr>
          <p:cNvPr id="10" name="文本框 9"/>
          <p:cNvSpPr txBox="1"/>
          <p:nvPr/>
        </p:nvSpPr>
        <p:spPr>
          <a:xfrm>
            <a:off x="1967364" y="1412314"/>
            <a:ext cx="9677400" cy="8279190"/>
          </a:xfrm>
          <a:prstGeom prst="rect">
            <a:avLst/>
          </a:prstGeom>
          <a:noFill/>
        </p:spPr>
        <p:txBody>
          <a:bodyPr wrap="square">
            <a:spAutoFit/>
          </a:bodyPr>
          <a:lstStyle/>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Dear Kevin,</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As you know, the “Old Items, New Life” handicraft competition is coming up next Friday. I’m wondering if you’d like to team up with me and have a shot together!</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I’ve been brainstorming ideas these days. Now I have a super creative one! We can repurpose some old clothes by cutting and stitching them together to create a colorful desk mat or small rug. Carefully arranging different patterns and textures, we can turn discarded fabrics into something visually striking and highly functional. It would be an unprecedentedly amazing artwork!</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Well, I admit I’m bragging a little to get you on board. But it’s definitely a meaningful project, which I can’t accomplish on my own. I know you are always passionate about environmental protection and talented in handicrafts. So, please join me for this contest. Let’s make something awesome together!</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r">
              <a:buNone/>
            </a:pPr>
            <a:r>
              <a:rPr lang="en-US" altLang="zh-CN" sz="2800" b="0" dirty="0">
                <a:solidFill>
                  <a:srgbClr val="000000"/>
                </a:solidFill>
                <a:effectLst/>
                <a:latin typeface="Times New Roman" panose="02020603050405020304" pitchFamily="18" charset="0"/>
                <a:cs typeface="Times New Roman" panose="02020603050405020304" pitchFamily="18" charset="0"/>
              </a:rPr>
              <a:t>Yours,</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r">
              <a:buNone/>
            </a:pPr>
            <a:r>
              <a:rPr lang="en-US" altLang="zh-CN" sz="2800" b="0" dirty="0">
                <a:solidFill>
                  <a:srgbClr val="000000"/>
                </a:solidFill>
                <a:effectLst/>
                <a:latin typeface="Times New Roman" panose="02020603050405020304" pitchFamily="18" charset="0"/>
                <a:cs typeface="Times New Roman" panose="02020603050405020304" pitchFamily="18" charset="0"/>
              </a:rPr>
              <a:t>Li Hua</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454373" y="-1293151"/>
            <a:ext cx="12873303" cy="12873303"/>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4" name="TextBox 4"/>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5" name="Freeform 5"/>
          <p:cNvSpPr/>
          <p:nvPr/>
        </p:nvSpPr>
        <p:spPr>
          <a:xfrm>
            <a:off x="10588451" y="1382510"/>
            <a:ext cx="7426037" cy="7521981"/>
          </a:xfrm>
          <a:custGeom>
            <a:avLst/>
            <a:gdLst/>
            <a:ahLst/>
            <a:cxnLst/>
            <a:rect l="l" t="t" r="r" b="b"/>
            <a:pathLst>
              <a:path w="7426037" h="7521981">
                <a:moveTo>
                  <a:pt x="0" y="0"/>
                </a:moveTo>
                <a:lnTo>
                  <a:pt x="7426037" y="0"/>
                </a:lnTo>
                <a:lnTo>
                  <a:pt x="7426037" y="7521980"/>
                </a:lnTo>
                <a:lnTo>
                  <a:pt x="0" y="7521980"/>
                </a:lnTo>
                <a:lnTo>
                  <a:pt x="0" y="0"/>
                </a:lnTo>
                <a:close/>
              </a:path>
            </a:pathLst>
          </a:custGeom>
          <a:blipFill>
            <a:blip/>
            <a:stretch>
              <a:fillRect/>
            </a:stretch>
          </a:blipFill>
        </p:spPr>
      </p:sp>
      <p:sp>
        <p:nvSpPr>
          <p:cNvPr id="6" name="Freeform 6"/>
          <p:cNvSpPr/>
          <p:nvPr/>
        </p:nvSpPr>
        <p:spPr>
          <a:xfrm rot="2355539">
            <a:off x="475257" y="8437164"/>
            <a:ext cx="1804377" cy="1472831"/>
          </a:xfrm>
          <a:custGeom>
            <a:avLst/>
            <a:gdLst/>
            <a:ahLst/>
            <a:cxnLst/>
            <a:rect l="l" t="t" r="r" b="b"/>
            <a:pathLst>
              <a:path w="1804377" h="1472831">
                <a:moveTo>
                  <a:pt x="0" y="0"/>
                </a:moveTo>
                <a:lnTo>
                  <a:pt x="1804377" y="0"/>
                </a:lnTo>
                <a:lnTo>
                  <a:pt x="1804377" y="1472831"/>
                </a:lnTo>
                <a:lnTo>
                  <a:pt x="0" y="1472831"/>
                </a:lnTo>
                <a:lnTo>
                  <a:pt x="0" y="0"/>
                </a:lnTo>
                <a:close/>
              </a:path>
            </a:pathLst>
          </a:custGeom>
          <a:blipFill>
            <a:blip/>
            <a:stretch>
              <a:fillRect/>
            </a:stretch>
          </a:blipFill>
        </p:spPr>
      </p:sp>
      <p:sp>
        <p:nvSpPr>
          <p:cNvPr id="7" name="Freeform 7"/>
          <p:cNvSpPr/>
          <p:nvPr/>
        </p:nvSpPr>
        <p:spPr>
          <a:xfrm>
            <a:off x="9433895" y="1669122"/>
            <a:ext cx="1782103" cy="1484905"/>
          </a:xfrm>
          <a:custGeom>
            <a:avLst/>
            <a:gdLst/>
            <a:ahLst/>
            <a:cxnLst/>
            <a:rect l="l" t="t" r="r" b="b"/>
            <a:pathLst>
              <a:path w="1782103" h="1484905">
                <a:moveTo>
                  <a:pt x="0" y="0"/>
                </a:moveTo>
                <a:lnTo>
                  <a:pt x="1782103" y="0"/>
                </a:lnTo>
                <a:lnTo>
                  <a:pt x="1782103" y="1484904"/>
                </a:lnTo>
                <a:lnTo>
                  <a:pt x="0" y="1484904"/>
                </a:lnTo>
                <a:lnTo>
                  <a:pt x="0" y="0"/>
                </a:lnTo>
                <a:close/>
              </a:path>
            </a:pathLst>
          </a:custGeom>
          <a:blipFill>
            <a:blip/>
            <a:stretch>
              <a:fillRect/>
            </a:stretch>
          </a:blipFill>
        </p:spPr>
      </p:sp>
      <p:sp>
        <p:nvSpPr>
          <p:cNvPr id="8" name="Freeform 8"/>
          <p:cNvSpPr/>
          <p:nvPr/>
        </p:nvSpPr>
        <p:spPr>
          <a:xfrm>
            <a:off x="8717819" y="3672870"/>
            <a:ext cx="1432152" cy="1534521"/>
          </a:xfrm>
          <a:custGeom>
            <a:avLst/>
            <a:gdLst/>
            <a:ahLst/>
            <a:cxnLst/>
            <a:rect l="l" t="t" r="r" b="b"/>
            <a:pathLst>
              <a:path w="1432152" h="1534521">
                <a:moveTo>
                  <a:pt x="0" y="0"/>
                </a:moveTo>
                <a:lnTo>
                  <a:pt x="1432152" y="0"/>
                </a:lnTo>
                <a:lnTo>
                  <a:pt x="1432152" y="1534520"/>
                </a:lnTo>
                <a:lnTo>
                  <a:pt x="0" y="1534520"/>
                </a:lnTo>
                <a:lnTo>
                  <a:pt x="0" y="0"/>
                </a:lnTo>
                <a:close/>
              </a:path>
            </a:pathLst>
          </a:custGeom>
          <a:blipFill>
            <a:blip/>
            <a:stretch>
              <a:fillRect/>
            </a:stretch>
          </a:blipFill>
        </p:spPr>
      </p:sp>
      <p:sp>
        <p:nvSpPr>
          <p:cNvPr id="9" name="Freeform 9"/>
          <p:cNvSpPr/>
          <p:nvPr/>
        </p:nvSpPr>
        <p:spPr>
          <a:xfrm>
            <a:off x="8755938" y="5726233"/>
            <a:ext cx="1355914" cy="1201943"/>
          </a:xfrm>
          <a:custGeom>
            <a:avLst/>
            <a:gdLst/>
            <a:ahLst/>
            <a:cxnLst/>
            <a:rect l="l" t="t" r="r" b="b"/>
            <a:pathLst>
              <a:path w="1355914" h="1201943">
                <a:moveTo>
                  <a:pt x="0" y="0"/>
                </a:moveTo>
                <a:lnTo>
                  <a:pt x="1355914" y="0"/>
                </a:lnTo>
                <a:lnTo>
                  <a:pt x="1355914" y="1201943"/>
                </a:lnTo>
                <a:lnTo>
                  <a:pt x="0" y="1201943"/>
                </a:lnTo>
                <a:lnTo>
                  <a:pt x="0" y="0"/>
                </a:lnTo>
                <a:close/>
              </a:path>
            </a:pathLst>
          </a:custGeom>
          <a:blipFill>
            <a:blip/>
            <a:stretch>
              <a:fillRect/>
            </a:stretch>
          </a:blipFill>
        </p:spPr>
      </p:sp>
      <p:sp>
        <p:nvSpPr>
          <p:cNvPr id="10" name="Freeform 10"/>
          <p:cNvSpPr/>
          <p:nvPr/>
        </p:nvSpPr>
        <p:spPr>
          <a:xfrm>
            <a:off x="9257321" y="7447020"/>
            <a:ext cx="1785299" cy="1170859"/>
          </a:xfrm>
          <a:custGeom>
            <a:avLst/>
            <a:gdLst/>
            <a:ahLst/>
            <a:cxnLst/>
            <a:rect l="l" t="t" r="r" b="b"/>
            <a:pathLst>
              <a:path w="1785299" h="1170859">
                <a:moveTo>
                  <a:pt x="0" y="0"/>
                </a:moveTo>
                <a:lnTo>
                  <a:pt x="1785300" y="0"/>
                </a:lnTo>
                <a:lnTo>
                  <a:pt x="1785300" y="1170858"/>
                </a:lnTo>
                <a:lnTo>
                  <a:pt x="0" y="1170858"/>
                </a:lnTo>
                <a:lnTo>
                  <a:pt x="0" y="0"/>
                </a:lnTo>
                <a:close/>
              </a:path>
            </a:pathLst>
          </a:custGeom>
          <a:blipFill>
            <a:blip/>
            <a:stretch>
              <a:fillRect/>
            </a:stretch>
          </a:blipFill>
        </p:spPr>
      </p:sp>
      <p:sp>
        <p:nvSpPr>
          <p:cNvPr id="14" name="TextBox 14"/>
          <p:cNvSpPr txBox="1"/>
          <p:nvPr/>
        </p:nvSpPr>
        <p:spPr>
          <a:xfrm>
            <a:off x="38100" y="3319948"/>
            <a:ext cx="9144000" cy="2322245"/>
          </a:xfrm>
          <a:prstGeom prst="rect">
            <a:avLst/>
          </a:prstGeom>
        </p:spPr>
        <p:txBody>
          <a:bodyPr lIns="0" tIns="0" rIns="0" bIns="0" rtlCol="0" anchor="t">
            <a:spAutoFit/>
          </a:bodyPr>
          <a:lstStyle/>
          <a:p>
            <a:pPr algn="ctr">
              <a:lnSpc>
                <a:spcPts val="19560"/>
              </a:lnSpc>
            </a:pPr>
            <a:r>
              <a:rPr lang="en-US" sz="12225" b="1">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rPr>
              <a:t>谢谢观看</a:t>
            </a:r>
            <a:endParaRPr lang="en-US" sz="12225" b="1">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endParaRPr>
          </a:p>
        </p:txBody>
      </p:sp>
      <p:sp>
        <p:nvSpPr>
          <p:cNvPr id="15" name="TextBox 15"/>
          <p:cNvSpPr txBox="1"/>
          <p:nvPr/>
        </p:nvSpPr>
        <p:spPr>
          <a:xfrm>
            <a:off x="741626" y="3084402"/>
            <a:ext cx="7736947" cy="716750"/>
          </a:xfrm>
          <a:prstGeom prst="rect">
            <a:avLst/>
          </a:prstGeom>
        </p:spPr>
        <p:txBody>
          <a:bodyPr lIns="0" tIns="0" rIns="0" bIns="0" rtlCol="0" anchor="t">
            <a:spAutoFit/>
          </a:bodyPr>
          <a:lstStyle/>
          <a:p>
            <a:pPr algn="ctr">
              <a:lnSpc>
                <a:spcPts val="5390"/>
              </a:lnSpc>
            </a:pPr>
            <a:r>
              <a:rPr lang="en-US" sz="3570" b="1">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rPr>
              <a:t>Thank you for watching</a:t>
            </a:r>
            <a:endParaRPr lang="en-US" sz="3570" b="1">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endParaRPr>
          </a:p>
        </p:txBody>
      </p:sp>
      <p:grpSp>
        <p:nvGrpSpPr>
          <p:cNvPr id="18" name="Group 18"/>
          <p:cNvGrpSpPr/>
          <p:nvPr/>
        </p:nvGrpSpPr>
        <p:grpSpPr>
          <a:xfrm>
            <a:off x="-1524133" y="1887296"/>
            <a:ext cx="2552833" cy="2552833"/>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0" name="TextBox 20"/>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21" name="Group 21"/>
          <p:cNvGrpSpPr/>
          <p:nvPr/>
        </p:nvGrpSpPr>
        <p:grpSpPr>
          <a:xfrm>
            <a:off x="7596766" y="8032449"/>
            <a:ext cx="1035328" cy="1035328"/>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3" name="TextBox 23"/>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286597" y="-1229261"/>
            <a:ext cx="12873303" cy="12873303"/>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4" name="TextBox 4"/>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5" name="Freeform 5"/>
          <p:cNvSpPr/>
          <p:nvPr/>
        </p:nvSpPr>
        <p:spPr>
          <a:xfrm>
            <a:off x="10588451" y="1382510"/>
            <a:ext cx="7426037" cy="7521981"/>
          </a:xfrm>
          <a:custGeom>
            <a:avLst/>
            <a:gdLst/>
            <a:ahLst/>
            <a:cxnLst/>
            <a:rect l="l" t="t" r="r" b="b"/>
            <a:pathLst>
              <a:path w="7426037" h="7521981">
                <a:moveTo>
                  <a:pt x="0" y="0"/>
                </a:moveTo>
                <a:lnTo>
                  <a:pt x="7426037" y="0"/>
                </a:lnTo>
                <a:lnTo>
                  <a:pt x="7426037" y="7521980"/>
                </a:lnTo>
                <a:lnTo>
                  <a:pt x="0" y="7521980"/>
                </a:lnTo>
                <a:lnTo>
                  <a:pt x="0" y="0"/>
                </a:lnTo>
                <a:close/>
              </a:path>
            </a:pathLst>
          </a:custGeom>
          <a:blipFill>
            <a:blip/>
            <a:stretch>
              <a:fillRect/>
            </a:stretch>
          </a:blipFill>
        </p:spPr>
      </p:sp>
      <p:sp>
        <p:nvSpPr>
          <p:cNvPr id="6" name="Freeform 6"/>
          <p:cNvSpPr/>
          <p:nvPr/>
        </p:nvSpPr>
        <p:spPr>
          <a:xfrm rot="2355539">
            <a:off x="475257" y="8437164"/>
            <a:ext cx="1804377" cy="1472831"/>
          </a:xfrm>
          <a:custGeom>
            <a:avLst/>
            <a:gdLst/>
            <a:ahLst/>
            <a:cxnLst/>
            <a:rect l="l" t="t" r="r" b="b"/>
            <a:pathLst>
              <a:path w="1804377" h="1472831">
                <a:moveTo>
                  <a:pt x="0" y="0"/>
                </a:moveTo>
                <a:lnTo>
                  <a:pt x="1804377" y="0"/>
                </a:lnTo>
                <a:lnTo>
                  <a:pt x="1804377" y="1472831"/>
                </a:lnTo>
                <a:lnTo>
                  <a:pt x="0" y="1472831"/>
                </a:lnTo>
                <a:lnTo>
                  <a:pt x="0" y="0"/>
                </a:lnTo>
                <a:close/>
              </a:path>
            </a:pathLst>
          </a:custGeom>
          <a:blipFill>
            <a:blip/>
            <a:stretch>
              <a:fillRect/>
            </a:stretch>
          </a:blipFill>
        </p:spPr>
      </p:sp>
      <p:sp>
        <p:nvSpPr>
          <p:cNvPr id="7" name="Freeform 7"/>
          <p:cNvSpPr/>
          <p:nvPr/>
        </p:nvSpPr>
        <p:spPr>
          <a:xfrm>
            <a:off x="9433895" y="1669122"/>
            <a:ext cx="1782103" cy="1484905"/>
          </a:xfrm>
          <a:custGeom>
            <a:avLst/>
            <a:gdLst/>
            <a:ahLst/>
            <a:cxnLst/>
            <a:rect l="l" t="t" r="r" b="b"/>
            <a:pathLst>
              <a:path w="1782103" h="1484905">
                <a:moveTo>
                  <a:pt x="0" y="0"/>
                </a:moveTo>
                <a:lnTo>
                  <a:pt x="1782103" y="0"/>
                </a:lnTo>
                <a:lnTo>
                  <a:pt x="1782103" y="1484904"/>
                </a:lnTo>
                <a:lnTo>
                  <a:pt x="0" y="1484904"/>
                </a:lnTo>
                <a:lnTo>
                  <a:pt x="0" y="0"/>
                </a:lnTo>
                <a:close/>
              </a:path>
            </a:pathLst>
          </a:custGeom>
          <a:blipFill>
            <a:blip/>
            <a:stretch>
              <a:fillRect/>
            </a:stretch>
          </a:blipFill>
        </p:spPr>
      </p:sp>
      <p:sp>
        <p:nvSpPr>
          <p:cNvPr id="8" name="Freeform 8"/>
          <p:cNvSpPr/>
          <p:nvPr/>
        </p:nvSpPr>
        <p:spPr>
          <a:xfrm>
            <a:off x="8717819" y="3672870"/>
            <a:ext cx="1432152" cy="1534521"/>
          </a:xfrm>
          <a:custGeom>
            <a:avLst/>
            <a:gdLst/>
            <a:ahLst/>
            <a:cxnLst/>
            <a:rect l="l" t="t" r="r" b="b"/>
            <a:pathLst>
              <a:path w="1432152" h="1534521">
                <a:moveTo>
                  <a:pt x="0" y="0"/>
                </a:moveTo>
                <a:lnTo>
                  <a:pt x="1432152" y="0"/>
                </a:lnTo>
                <a:lnTo>
                  <a:pt x="1432152" y="1534520"/>
                </a:lnTo>
                <a:lnTo>
                  <a:pt x="0" y="1534520"/>
                </a:lnTo>
                <a:lnTo>
                  <a:pt x="0" y="0"/>
                </a:lnTo>
                <a:close/>
              </a:path>
            </a:pathLst>
          </a:custGeom>
          <a:blipFill>
            <a:blip/>
            <a:stretch>
              <a:fillRect/>
            </a:stretch>
          </a:blipFill>
        </p:spPr>
      </p:sp>
      <p:sp>
        <p:nvSpPr>
          <p:cNvPr id="9" name="Freeform 9"/>
          <p:cNvSpPr/>
          <p:nvPr/>
        </p:nvSpPr>
        <p:spPr>
          <a:xfrm>
            <a:off x="8755938" y="5726233"/>
            <a:ext cx="1355914" cy="1201943"/>
          </a:xfrm>
          <a:custGeom>
            <a:avLst/>
            <a:gdLst/>
            <a:ahLst/>
            <a:cxnLst/>
            <a:rect l="l" t="t" r="r" b="b"/>
            <a:pathLst>
              <a:path w="1355914" h="1201943">
                <a:moveTo>
                  <a:pt x="0" y="0"/>
                </a:moveTo>
                <a:lnTo>
                  <a:pt x="1355914" y="0"/>
                </a:lnTo>
                <a:lnTo>
                  <a:pt x="1355914" y="1201943"/>
                </a:lnTo>
                <a:lnTo>
                  <a:pt x="0" y="1201943"/>
                </a:lnTo>
                <a:lnTo>
                  <a:pt x="0" y="0"/>
                </a:lnTo>
                <a:close/>
              </a:path>
            </a:pathLst>
          </a:custGeom>
          <a:blipFill>
            <a:blip/>
            <a:stretch>
              <a:fillRect/>
            </a:stretch>
          </a:blipFill>
        </p:spPr>
      </p:sp>
      <p:sp>
        <p:nvSpPr>
          <p:cNvPr id="10" name="Freeform 10"/>
          <p:cNvSpPr/>
          <p:nvPr/>
        </p:nvSpPr>
        <p:spPr>
          <a:xfrm>
            <a:off x="9257321" y="7447020"/>
            <a:ext cx="1785299" cy="1170859"/>
          </a:xfrm>
          <a:custGeom>
            <a:avLst/>
            <a:gdLst/>
            <a:ahLst/>
            <a:cxnLst/>
            <a:rect l="l" t="t" r="r" b="b"/>
            <a:pathLst>
              <a:path w="1785299" h="1170859">
                <a:moveTo>
                  <a:pt x="0" y="0"/>
                </a:moveTo>
                <a:lnTo>
                  <a:pt x="1785300" y="0"/>
                </a:lnTo>
                <a:lnTo>
                  <a:pt x="1785300" y="1170858"/>
                </a:lnTo>
                <a:lnTo>
                  <a:pt x="0" y="1170858"/>
                </a:lnTo>
                <a:lnTo>
                  <a:pt x="0" y="0"/>
                </a:lnTo>
                <a:close/>
              </a:path>
            </a:pathLst>
          </a:custGeom>
          <a:blipFill>
            <a:blip/>
            <a:stretch>
              <a:fillRect/>
            </a:stretch>
          </a:blipFill>
        </p:spPr>
      </p:sp>
      <p:grpSp>
        <p:nvGrpSpPr>
          <p:cNvPr id="11" name="Group 11"/>
          <p:cNvGrpSpPr/>
          <p:nvPr/>
        </p:nvGrpSpPr>
        <p:grpSpPr>
          <a:xfrm>
            <a:off x="2957715" y="7320760"/>
            <a:ext cx="3304770" cy="615342"/>
            <a:chOff x="0" y="0"/>
            <a:chExt cx="899514" cy="167488"/>
          </a:xfrm>
        </p:grpSpPr>
        <p:sp>
          <p:nvSpPr>
            <p:cNvPr id="12" name="Freeform 12"/>
            <p:cNvSpPr/>
            <p:nvPr/>
          </p:nvSpPr>
          <p:spPr>
            <a:xfrm>
              <a:off x="0" y="0"/>
              <a:ext cx="899514" cy="167488"/>
            </a:xfrm>
            <a:custGeom>
              <a:avLst/>
              <a:gdLst/>
              <a:ahLst/>
              <a:cxnLst/>
              <a:rect l="l" t="t" r="r" b="b"/>
              <a:pathLst>
                <a:path w="899514" h="167488">
                  <a:moveTo>
                    <a:pt x="83744" y="0"/>
                  </a:moveTo>
                  <a:lnTo>
                    <a:pt x="815770" y="0"/>
                  </a:lnTo>
                  <a:cubicBezTo>
                    <a:pt x="862021" y="0"/>
                    <a:pt x="899514" y="37493"/>
                    <a:pt x="899514" y="83744"/>
                  </a:cubicBezTo>
                  <a:lnTo>
                    <a:pt x="899514" y="83744"/>
                  </a:lnTo>
                  <a:cubicBezTo>
                    <a:pt x="899514" y="129994"/>
                    <a:pt x="862021" y="167488"/>
                    <a:pt x="815770" y="167488"/>
                  </a:cubicBezTo>
                  <a:lnTo>
                    <a:pt x="83744" y="167488"/>
                  </a:lnTo>
                  <a:cubicBezTo>
                    <a:pt x="37493" y="167488"/>
                    <a:pt x="0" y="129994"/>
                    <a:pt x="0" y="83744"/>
                  </a:cubicBezTo>
                  <a:lnTo>
                    <a:pt x="0" y="83744"/>
                  </a:lnTo>
                  <a:cubicBezTo>
                    <a:pt x="0" y="37493"/>
                    <a:pt x="37493" y="0"/>
                    <a:pt x="83744" y="0"/>
                  </a:cubicBezTo>
                  <a:close/>
                </a:path>
              </a:pathLst>
            </a:custGeom>
            <a:solidFill>
              <a:srgbClr val="DC4F50"/>
            </a:solidFill>
          </p:spPr>
        </p:sp>
        <p:sp>
          <p:nvSpPr>
            <p:cNvPr id="13" name="TextBox 13"/>
            <p:cNvSpPr txBox="1"/>
            <p:nvPr/>
          </p:nvSpPr>
          <p:spPr>
            <a:xfrm>
              <a:off x="0" y="-47625"/>
              <a:ext cx="899514" cy="215113"/>
            </a:xfrm>
            <a:prstGeom prst="rect">
              <a:avLst/>
            </a:prstGeom>
          </p:spPr>
          <p:txBody>
            <a:bodyPr lIns="50800" tIns="50800" rIns="50800" bIns="50800" rtlCol="0" anchor="ctr"/>
            <a:lstStyle/>
            <a:p>
              <a:pPr algn="ctr">
                <a:lnSpc>
                  <a:spcPts val="3210"/>
                </a:lnSpc>
              </a:pPr>
            </a:p>
          </p:txBody>
        </p:sp>
      </p:grpSp>
      <p:sp>
        <p:nvSpPr>
          <p:cNvPr id="15" name="TextBox 15"/>
          <p:cNvSpPr txBox="1"/>
          <p:nvPr/>
        </p:nvSpPr>
        <p:spPr>
          <a:xfrm>
            <a:off x="325264" y="1367930"/>
            <a:ext cx="9144000" cy="4603440"/>
          </a:xfrm>
          <a:prstGeom prst="rect">
            <a:avLst/>
          </a:prstGeom>
        </p:spPr>
        <p:txBody>
          <a:bodyPr lIns="0" tIns="0" rIns="0" bIns="0" rtlCol="0" anchor="t">
            <a:spAutoFit/>
          </a:bodyPr>
          <a:lstStyle/>
          <a:p>
            <a:pPr algn="ctr">
              <a:lnSpc>
                <a:spcPts val="18920"/>
              </a:lnSpc>
            </a:pPr>
            <a:r>
              <a:rPr lang="en-US"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rPr>
              <a:t>O</a:t>
            </a:r>
            <a:r>
              <a:rPr lang="en-US" altLang="zh-CN"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rPr>
              <a:t>ld Items </a:t>
            </a:r>
            <a:endParaRPr lang="en-US" altLang="zh-CN"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endParaRPr>
          </a:p>
          <a:p>
            <a:pPr algn="ctr">
              <a:lnSpc>
                <a:spcPts val="18920"/>
              </a:lnSpc>
            </a:pPr>
            <a:r>
              <a:rPr lang="en-US"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rPr>
              <a:t>New Life</a:t>
            </a:r>
            <a:endParaRPr lang="en-US"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endParaRPr>
          </a:p>
        </p:txBody>
      </p:sp>
      <p:sp>
        <p:nvSpPr>
          <p:cNvPr id="16" name="TextBox 16"/>
          <p:cNvSpPr txBox="1"/>
          <p:nvPr/>
        </p:nvSpPr>
        <p:spPr>
          <a:xfrm>
            <a:off x="789372" y="6400596"/>
            <a:ext cx="7736947" cy="527580"/>
          </a:xfrm>
          <a:prstGeom prst="rect">
            <a:avLst/>
          </a:prstGeom>
        </p:spPr>
        <p:txBody>
          <a:bodyPr lIns="0" tIns="0" rIns="0" bIns="0" rtlCol="0" anchor="t">
            <a:spAutoFit/>
          </a:bodyPr>
          <a:lstStyle/>
          <a:p>
            <a:pPr algn="ctr">
              <a:lnSpc>
                <a:spcPts val="4480"/>
              </a:lnSpc>
            </a:pPr>
            <a:r>
              <a:rPr lang="en-US" altLang="zh-CN" sz="2970" b="1" dirty="0">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rPr>
              <a:t>Z20 </a:t>
            </a:r>
            <a:r>
              <a:rPr lang="zh-CN" altLang="en-US" sz="2970" b="1" dirty="0">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rPr>
              <a:t>手工制作大赛合作邀请信</a:t>
            </a:r>
            <a:endParaRPr lang="en-US" sz="2970" b="1" dirty="0">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endParaRPr>
          </a:p>
        </p:txBody>
      </p:sp>
      <p:sp>
        <p:nvSpPr>
          <p:cNvPr id="17" name="TextBox 17"/>
          <p:cNvSpPr txBox="1"/>
          <p:nvPr/>
        </p:nvSpPr>
        <p:spPr>
          <a:xfrm>
            <a:off x="3321418" y="7340003"/>
            <a:ext cx="2577363" cy="472080"/>
          </a:xfrm>
          <a:prstGeom prst="rect">
            <a:avLst/>
          </a:prstGeom>
        </p:spPr>
        <p:txBody>
          <a:bodyPr lIns="0" tIns="0" rIns="0" bIns="0" rtlCol="0" anchor="t">
            <a:spAutoFit/>
          </a:bodyPr>
          <a:lstStyle/>
          <a:p>
            <a:pPr algn="ctr">
              <a:lnSpc>
                <a:spcPts val="3905"/>
              </a:lnSpc>
            </a:pPr>
            <a:r>
              <a:rPr lang="en-US" sz="2790" b="1" dirty="0">
                <a:solidFill>
                  <a:srgbClr val="FFFFFF"/>
                </a:solidFill>
                <a:latin typeface="思源黑体 1 Medium" panose="020B0600000000000000"/>
                <a:ea typeface="思源黑体 1 Medium" panose="020B0600000000000000"/>
                <a:cs typeface="思源黑体 1 Medium" panose="020B0600000000000000"/>
                <a:sym typeface="思源黑体 1 Medium" panose="020B0600000000000000"/>
              </a:rPr>
              <a:t>F A Y</a:t>
            </a:r>
            <a:endParaRPr lang="en-US" sz="2790" b="1" dirty="0">
              <a:solidFill>
                <a:srgbClr val="FFFFFF"/>
              </a:solidFill>
              <a:latin typeface="思源黑体 1 Medium" panose="020B0600000000000000"/>
              <a:ea typeface="思源黑体 1 Medium" panose="020B0600000000000000"/>
              <a:cs typeface="思源黑体 1 Medium" panose="020B0600000000000000"/>
              <a:sym typeface="思源黑体 1 Medium" panose="020B0600000000000000"/>
            </a:endParaRPr>
          </a:p>
        </p:txBody>
      </p:sp>
      <p:grpSp>
        <p:nvGrpSpPr>
          <p:cNvPr id="19" name="Group 19"/>
          <p:cNvGrpSpPr/>
          <p:nvPr/>
        </p:nvGrpSpPr>
        <p:grpSpPr>
          <a:xfrm>
            <a:off x="-1524133" y="1887296"/>
            <a:ext cx="2552833" cy="2552833"/>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1" name="TextBox 2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22" name="Group 22"/>
          <p:cNvGrpSpPr/>
          <p:nvPr/>
        </p:nvGrpSpPr>
        <p:grpSpPr>
          <a:xfrm>
            <a:off x="7596766" y="8032449"/>
            <a:ext cx="1035328" cy="103532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4" name="TextBox 24"/>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67000" y="2873996"/>
            <a:ext cx="13411200" cy="6001643"/>
          </a:xfrm>
          <a:prstGeom prst="rect">
            <a:avLst/>
          </a:prstGeom>
          <a:noFill/>
        </p:spPr>
        <p:txBody>
          <a:bodyPr wrap="square">
            <a:spAutoFit/>
          </a:bodyPr>
          <a:lstStyle/>
          <a:p>
            <a:pPr algn="l">
              <a:buNone/>
            </a:pP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假定你是某国际学校学生李华。你校将于下周五举办以 “旧物新生（</a:t>
            </a:r>
            <a:r>
              <a:rPr lang="en-US" altLang="zh-CN" sz="3200" b="1" dirty="0">
                <a:solidFill>
                  <a:srgbClr val="000000"/>
                </a:solidFill>
                <a:effectLst/>
                <a:latin typeface="Times New Roman" panose="02020603050405020304" pitchFamily="18" charset="0"/>
                <a:ea typeface="+mj-ea"/>
                <a:cs typeface="Times New Roman" panose="02020603050405020304" pitchFamily="18" charset="0"/>
              </a:rPr>
              <a:t>Old Items, New Life</a:t>
            </a: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 为主题的手工制作大赛。请给本校留学生 </a:t>
            </a:r>
            <a:r>
              <a:rPr lang="en-US" altLang="zh-CN" sz="3200" b="1" dirty="0">
                <a:solidFill>
                  <a:srgbClr val="000000"/>
                </a:solidFill>
                <a:effectLst/>
                <a:latin typeface="Times New Roman" panose="02020603050405020304" pitchFamily="18" charset="0"/>
                <a:ea typeface="+mj-ea"/>
                <a:cs typeface="Times New Roman" panose="02020603050405020304" pitchFamily="18" charset="0"/>
              </a:rPr>
              <a:t>Kevin </a:t>
            </a: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写一封邮件，邀请他与你组队参赛。内容包括：</a:t>
            </a:r>
            <a:endParaRPr lang="zh-CN" altLang="en-US" sz="3200" b="1"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mj-ea"/>
                <a:cs typeface="Times New Roman" panose="02020603050405020304" pitchFamily="18" charset="0"/>
              </a:rPr>
              <a:t>1</a:t>
            </a: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）你的创意设想；</a:t>
            </a:r>
            <a:endParaRPr lang="zh-CN" altLang="en-US" sz="3200" b="1"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mj-ea"/>
                <a:cs typeface="Times New Roman" panose="02020603050405020304" pitchFamily="18" charset="0"/>
              </a:rPr>
              <a:t>2</a:t>
            </a: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）表达期待。</a:t>
            </a:r>
            <a:endParaRPr lang="zh-CN" altLang="en-US" sz="3200" b="1"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2800" b="1" dirty="0">
                <a:solidFill>
                  <a:srgbClr val="000000"/>
                </a:solidFill>
                <a:effectLst/>
                <a:latin typeface="Times New Roman" panose="02020603050405020304" pitchFamily="18" charset="0"/>
                <a:ea typeface="+mj-ea"/>
                <a:cs typeface="Times New Roman" panose="02020603050405020304" pitchFamily="18" charset="0"/>
              </a:rPr>
              <a:t>注意：</a:t>
            </a:r>
            <a:endParaRPr lang="zh-CN" altLang="en-US" sz="2800" b="0"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a:t>
            </a: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1</a:t>
            </a: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）写作词数应为 </a:t>
            </a: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80 </a:t>
            </a: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个左右；</a:t>
            </a:r>
            <a:endParaRPr lang="zh-CN" altLang="en-US" sz="2800" b="0"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a:t>
            </a: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2</a:t>
            </a: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）请按如下格式在答题纸的相应位置作答。</a:t>
            </a:r>
            <a:endParaRPr lang="zh-CN" altLang="en-US" sz="2800" b="0"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Dear Kevin,</a:t>
            </a:r>
            <a:endParaRPr lang="en-US" altLang="zh-CN" sz="2800" b="0" dirty="0">
              <a:solidFill>
                <a:srgbClr val="000000"/>
              </a:solidFill>
              <a:effectLst/>
              <a:latin typeface="Times New Roman" panose="02020603050405020304" pitchFamily="18" charset="0"/>
              <a:ea typeface="+mj-ea"/>
              <a:cs typeface="Times New Roman" panose="02020603050405020304" pitchFamily="18" charset="0"/>
            </a:endParaRPr>
          </a:p>
          <a:p>
            <a:pPr>
              <a:buNone/>
            </a:pPr>
            <a:r>
              <a:rPr lang="en-US" altLang="zh-CN" sz="2800" dirty="0">
                <a:latin typeface="Times New Roman" panose="02020603050405020304" pitchFamily="18" charset="0"/>
                <a:ea typeface="+mj-ea"/>
                <a:cs typeface="Times New Roman" panose="02020603050405020304" pitchFamily="18" charset="0"/>
              </a:rPr>
              <a:t>____________________________________________________________________________________________________________________________________________________</a:t>
            </a:r>
            <a:endParaRPr lang="zh-CN" altLang="en-US" sz="2800" dirty="0">
              <a:latin typeface="Times New Roman" panose="02020603050405020304" pitchFamily="18" charset="0"/>
              <a:ea typeface="+mj-ea"/>
              <a:cs typeface="Times New Roman" panose="02020603050405020304" pitchFamily="18" charset="0"/>
            </a:endParaRPr>
          </a:p>
          <a:p>
            <a:pPr algn="r">
              <a:buNone/>
            </a:pP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Yours,</a:t>
            </a:r>
            <a:endParaRPr lang="en-US" altLang="zh-CN" sz="2800" b="0" dirty="0">
              <a:solidFill>
                <a:srgbClr val="000000"/>
              </a:solidFill>
              <a:effectLst/>
              <a:latin typeface="Times New Roman" panose="02020603050405020304" pitchFamily="18" charset="0"/>
              <a:ea typeface="+mj-ea"/>
              <a:cs typeface="Times New Roman" panose="02020603050405020304" pitchFamily="18" charset="0"/>
            </a:endParaRPr>
          </a:p>
          <a:p>
            <a:pPr algn="r">
              <a:buNone/>
            </a:pP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Li Hua</a:t>
            </a:r>
            <a:endParaRPr lang="en-US" altLang="zh-CN" sz="2800" b="0" dirty="0">
              <a:solidFill>
                <a:srgbClr val="000000"/>
              </a:solidFill>
              <a:effectLst/>
              <a:latin typeface="Times New Roman" panose="02020603050405020304" pitchFamily="18" charset="0"/>
              <a:ea typeface="+mj-ea"/>
              <a:cs typeface="Times New Roman" panose="02020603050405020304" pitchFamily="18" charset="0"/>
            </a:endParaRPr>
          </a:p>
        </p:txBody>
      </p:sp>
      <p:grpSp>
        <p:nvGrpSpPr>
          <p:cNvPr id="4" name="Group 2"/>
          <p:cNvGrpSpPr/>
          <p:nvPr/>
        </p:nvGrpSpPr>
        <p:grpSpPr>
          <a:xfrm>
            <a:off x="2438399" y="-10451884"/>
            <a:ext cx="12873303" cy="12873303"/>
            <a:chOff x="0" y="0"/>
            <a:chExt cx="812800" cy="812800"/>
          </a:xfrm>
        </p:grpSpPr>
        <p:sp>
          <p:nvSpPr>
            <p:cNvPr id="5"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6" name="TextBox 4"/>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7" name="Freeform 8"/>
          <p:cNvSpPr/>
          <p:nvPr/>
        </p:nvSpPr>
        <p:spPr>
          <a:xfrm>
            <a:off x="11335332" y="5387335"/>
            <a:ext cx="3310787" cy="3547439"/>
          </a:xfrm>
          <a:custGeom>
            <a:avLst/>
            <a:gdLst/>
            <a:ahLst/>
            <a:cxnLst/>
            <a:rect l="l" t="t" r="r" b="b"/>
            <a:pathLst>
              <a:path w="3310787" h="3547439">
                <a:moveTo>
                  <a:pt x="0" y="0"/>
                </a:moveTo>
                <a:lnTo>
                  <a:pt x="3310787" y="0"/>
                </a:lnTo>
                <a:lnTo>
                  <a:pt x="3310787" y="3547439"/>
                </a:lnTo>
                <a:lnTo>
                  <a:pt x="0" y="3547439"/>
                </a:lnTo>
                <a:lnTo>
                  <a:pt x="0" y="0"/>
                </a:lnTo>
                <a:close/>
              </a:path>
            </a:pathLst>
          </a:custGeom>
          <a:blipFill>
            <a:blip/>
            <a:stretch>
              <a:fillRect/>
            </a:stretch>
          </a:blipFill>
        </p:spPr>
      </p:sp>
      <p:sp>
        <p:nvSpPr>
          <p:cNvPr id="10" name="Freeform 12"/>
          <p:cNvSpPr/>
          <p:nvPr/>
        </p:nvSpPr>
        <p:spPr>
          <a:xfrm>
            <a:off x="457200" y="4389912"/>
            <a:ext cx="1782103" cy="1484905"/>
          </a:xfrm>
          <a:custGeom>
            <a:avLst/>
            <a:gdLst/>
            <a:ahLst/>
            <a:cxnLst/>
            <a:rect l="l" t="t" r="r" b="b"/>
            <a:pathLst>
              <a:path w="1782103" h="1484905">
                <a:moveTo>
                  <a:pt x="0" y="0"/>
                </a:moveTo>
                <a:lnTo>
                  <a:pt x="1782104" y="0"/>
                </a:lnTo>
                <a:lnTo>
                  <a:pt x="1782104" y="1484905"/>
                </a:lnTo>
                <a:lnTo>
                  <a:pt x="0" y="1484905"/>
                </a:lnTo>
                <a:lnTo>
                  <a:pt x="0" y="0"/>
                </a:lnTo>
                <a:close/>
              </a:path>
            </a:pathLst>
          </a:custGeom>
          <a:blipFill>
            <a:blip/>
            <a:stretch>
              <a:fillRect/>
            </a:stretch>
          </a:blipFill>
        </p:spPr>
      </p:sp>
      <p:grpSp>
        <p:nvGrpSpPr>
          <p:cNvPr id="11" name="Group 5"/>
          <p:cNvGrpSpPr/>
          <p:nvPr/>
        </p:nvGrpSpPr>
        <p:grpSpPr>
          <a:xfrm>
            <a:off x="-4690106" y="8350495"/>
            <a:ext cx="10053903" cy="10053903"/>
            <a:chOff x="0" y="0"/>
            <a:chExt cx="812800" cy="812800"/>
          </a:xfrm>
        </p:grpSpPr>
        <p:sp>
          <p:nvSpPr>
            <p:cNvPr id="12"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3" name="TextBox 7"/>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14" name="Group 16"/>
          <p:cNvGrpSpPr/>
          <p:nvPr/>
        </p:nvGrpSpPr>
        <p:grpSpPr>
          <a:xfrm>
            <a:off x="4493913" y="8870361"/>
            <a:ext cx="882751" cy="882751"/>
            <a:chOff x="0" y="0"/>
            <a:chExt cx="812800" cy="812800"/>
          </a:xfrm>
        </p:grpSpPr>
        <p:sp>
          <p:nvSpPr>
            <p:cNvPr id="15"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6" name="TextBox 18"/>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17" name="Group 13"/>
          <p:cNvGrpSpPr/>
          <p:nvPr/>
        </p:nvGrpSpPr>
        <p:grpSpPr>
          <a:xfrm>
            <a:off x="17111852" y="3092080"/>
            <a:ext cx="5452999" cy="5452999"/>
            <a:chOff x="0" y="0"/>
            <a:chExt cx="812800" cy="812800"/>
          </a:xfrm>
        </p:grpSpPr>
        <p:sp>
          <p:nvSpPr>
            <p:cNvPr id="18"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9" name="TextBox 15"/>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20" name="Group 19"/>
          <p:cNvGrpSpPr/>
          <p:nvPr/>
        </p:nvGrpSpPr>
        <p:grpSpPr>
          <a:xfrm>
            <a:off x="15850211" y="4533900"/>
            <a:ext cx="882751" cy="882751"/>
            <a:chOff x="0" y="0"/>
            <a:chExt cx="812800" cy="812800"/>
          </a:xfrm>
        </p:grpSpPr>
        <p:sp>
          <p:nvSpPr>
            <p:cNvPr id="21"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2" name="TextBox 2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200" y="491589"/>
            <a:ext cx="17449800" cy="2062103"/>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假定你是某国际学校学生李华。你校将于</a:t>
            </a:r>
            <a:r>
              <a:rPr kumimoji="0" lang="zh-CN" altLang="en-US" sz="3200" b="1" i="0" u="none" strike="noStrike" kern="1200" cap="none" spc="0" normalizeH="0" baseline="0" noProof="0" dirty="0">
                <a:ln>
                  <a:noFill/>
                </a:ln>
                <a:solidFill>
                  <a:srgbClr val="000000"/>
                </a:solidFill>
                <a:effectLst/>
                <a:highlight>
                  <a:srgbClr val="00FF00"/>
                </a:highlight>
                <a:uLnTx/>
                <a:uFillTx/>
                <a:latin typeface="Times New Roman" panose="02020603050405020304" pitchFamily="18" charset="0"/>
                <a:ea typeface="宋体" panose="02010600030101010101" pitchFamily="2" charset="-122"/>
                <a:cs typeface="Times New Roman" panose="02020603050405020304" pitchFamily="18" charset="0"/>
              </a:rPr>
              <a:t>下周五</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举办以 “</a:t>
            </a:r>
            <a:r>
              <a:rPr kumimoji="0" lang="zh-CN" altLang="en-US"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旧物新生（</a:t>
            </a:r>
            <a:r>
              <a:rPr kumimoji="0" lang="en-US" altLang="zh-CN"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Old Items, New Life</a:t>
            </a:r>
            <a:r>
              <a:rPr kumimoji="0" lang="zh-CN" altLang="en-US"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为主题的</a:t>
            </a:r>
            <a:r>
              <a:rPr kumimoji="0" lang="zh-CN" altLang="en-US"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手工制作大赛</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。请给本校留学生 </a:t>
            </a: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Kevin </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写一封</a:t>
            </a:r>
            <a:r>
              <a:rPr kumimoji="0" lang="zh-CN" altLang="en-US" sz="3200" b="1" i="0" u="none" strike="noStrike" kern="1200" cap="none" spc="0" normalizeH="0" baseline="0" noProof="0" dirty="0">
                <a:ln>
                  <a:noFill/>
                </a:ln>
                <a:solidFill>
                  <a:srgbClr val="00000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邮件</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srgbClr val="00000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邀请</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他与你</a:t>
            </a:r>
            <a:r>
              <a:rPr kumimoji="0" lang="zh-CN" altLang="en-US" sz="3200" b="1" i="0" u="none" strike="noStrike" kern="1200" cap="none" spc="0" normalizeH="0" baseline="0" noProof="0" dirty="0">
                <a:ln>
                  <a:noFill/>
                </a:ln>
                <a:solidFill>
                  <a:srgbClr val="00000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组队参赛</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。内容包括：</a:t>
            </a:r>
            <a:endPar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你的创意设想</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srgbClr val="00000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表达期待</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Freeform 12"/>
          <p:cNvSpPr/>
          <p:nvPr/>
        </p:nvSpPr>
        <p:spPr>
          <a:xfrm>
            <a:off x="15400534" y="1607175"/>
            <a:ext cx="1782103" cy="1484905"/>
          </a:xfrm>
          <a:custGeom>
            <a:avLst/>
            <a:gdLst/>
            <a:ahLst/>
            <a:cxnLst/>
            <a:rect l="l" t="t" r="r" b="b"/>
            <a:pathLst>
              <a:path w="1782103" h="1484905">
                <a:moveTo>
                  <a:pt x="0" y="0"/>
                </a:moveTo>
                <a:lnTo>
                  <a:pt x="1782104" y="0"/>
                </a:lnTo>
                <a:lnTo>
                  <a:pt x="1782104" y="1484905"/>
                </a:lnTo>
                <a:lnTo>
                  <a:pt x="0" y="1484905"/>
                </a:lnTo>
                <a:lnTo>
                  <a:pt x="0" y="0"/>
                </a:lnTo>
                <a:close/>
              </a:path>
            </a:pathLst>
          </a:custGeom>
          <a:blipFill>
            <a:blip/>
            <a:stretch>
              <a:fillRect/>
            </a:stretch>
          </a:blipFill>
        </p:spPr>
        <p:txBody>
          <a:bodyPr/>
          <a:lstStyle/>
          <a:p>
            <a:endParaRPr lang="zh-CN" altLang="en-US" dirty="0"/>
          </a:p>
        </p:txBody>
      </p:sp>
      <p:grpSp>
        <p:nvGrpSpPr>
          <p:cNvPr id="11" name="Group 5"/>
          <p:cNvGrpSpPr/>
          <p:nvPr/>
        </p:nvGrpSpPr>
        <p:grpSpPr>
          <a:xfrm>
            <a:off x="-4690106" y="8350495"/>
            <a:ext cx="10053903" cy="10053903"/>
            <a:chOff x="0" y="0"/>
            <a:chExt cx="812800" cy="812800"/>
          </a:xfrm>
        </p:grpSpPr>
        <p:sp>
          <p:nvSpPr>
            <p:cNvPr id="12"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3" name="TextBox 7"/>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4" name="Group 16"/>
          <p:cNvGrpSpPr/>
          <p:nvPr/>
        </p:nvGrpSpPr>
        <p:grpSpPr>
          <a:xfrm>
            <a:off x="4493913" y="8870361"/>
            <a:ext cx="882751" cy="882751"/>
            <a:chOff x="0" y="0"/>
            <a:chExt cx="812800" cy="812800"/>
          </a:xfrm>
        </p:grpSpPr>
        <p:sp>
          <p:nvSpPr>
            <p:cNvPr id="15"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6" name="TextBox 18"/>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oup 13"/>
          <p:cNvGrpSpPr/>
          <p:nvPr/>
        </p:nvGrpSpPr>
        <p:grpSpPr>
          <a:xfrm>
            <a:off x="17111852" y="3092080"/>
            <a:ext cx="5452999" cy="5452999"/>
            <a:chOff x="0" y="0"/>
            <a:chExt cx="812800" cy="812800"/>
          </a:xfrm>
        </p:grpSpPr>
        <p:sp>
          <p:nvSpPr>
            <p:cNvPr id="18"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9"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0" name="Group 19"/>
          <p:cNvGrpSpPr/>
          <p:nvPr/>
        </p:nvGrpSpPr>
        <p:grpSpPr>
          <a:xfrm>
            <a:off x="15850211" y="4533900"/>
            <a:ext cx="882751" cy="882751"/>
            <a:chOff x="0" y="0"/>
            <a:chExt cx="812800" cy="812800"/>
          </a:xfrm>
        </p:grpSpPr>
        <p:sp>
          <p:nvSpPr>
            <p:cNvPr id="21"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2" name="TextBox 21"/>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表格 1"/>
          <p:cNvGraphicFramePr>
            <a:graphicFrameLocks noGrp="1"/>
          </p:cNvGraphicFramePr>
          <p:nvPr/>
        </p:nvGraphicFramePr>
        <p:xfrm>
          <a:off x="457200" y="3038067"/>
          <a:ext cx="17449801" cy="4059648"/>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1214027"/>
                <a:gridCol w="9453973"/>
                <a:gridCol w="6781801"/>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53871">
                <a:tc>
                  <a:txBody>
                    <a:bodyPr/>
                    <a:lstStyle/>
                    <a:p>
                      <a:pPr algn="ctr">
                        <a:buNone/>
                      </a:pPr>
                      <a:r>
                        <a:rPr lang="zh-CN" altLang="en-US" sz="2800">
                          <a:effectLst/>
                          <a:latin typeface="+mj-ea"/>
                          <a:ea typeface="+mj-ea"/>
                        </a:rPr>
                        <a:t>开头</a:t>
                      </a:r>
                      <a:endParaRPr lang="zh-CN" altLang="en-US" sz="280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buNone/>
                      </a:pPr>
                      <a:r>
                        <a:rPr lang="en-US" altLang="zh-CN" sz="3200" dirty="0">
                          <a:effectLst/>
                          <a:latin typeface="+mj-ea"/>
                          <a:ea typeface="+mj-ea"/>
                        </a:rPr>
                        <a:t>1. </a:t>
                      </a:r>
                      <a:r>
                        <a:rPr lang="zh-CN" altLang="en-US" sz="3200" dirty="0">
                          <a:effectLst/>
                          <a:latin typeface="+mj-ea"/>
                          <a:ea typeface="+mj-ea"/>
                        </a:rPr>
                        <a:t>点明写信目的：</a:t>
                      </a:r>
                      <a:r>
                        <a:rPr lang="zh-CN" altLang="en-US" sz="3200" dirty="0">
                          <a:solidFill>
                            <a:srgbClr val="FF0000"/>
                          </a:solidFill>
                          <a:effectLst/>
                          <a:latin typeface="+mj-ea"/>
                          <a:ea typeface="+mj-ea"/>
                        </a:rPr>
                        <a:t>邀请组队参加比赛</a:t>
                      </a:r>
                      <a:endParaRPr lang="zh-CN" altLang="en-US" sz="3200" dirty="0">
                        <a:solidFill>
                          <a:srgbClr val="FF0000"/>
                        </a:solidFill>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3200" dirty="0">
                          <a:effectLst/>
                          <a:latin typeface="+mj-ea"/>
                          <a:ea typeface="+mj-ea"/>
                        </a:rPr>
                        <a:t>自我介绍 </a:t>
                      </a:r>
                      <a:r>
                        <a:rPr lang="en-US" altLang="zh-CN" sz="3200" dirty="0">
                          <a:effectLst/>
                          <a:latin typeface="+mj-ea"/>
                          <a:ea typeface="+mj-ea"/>
                        </a:rPr>
                        <a:t>/ </a:t>
                      </a:r>
                      <a:r>
                        <a:rPr lang="zh-CN" altLang="en-US" sz="3200" dirty="0">
                          <a:effectLst/>
                          <a:latin typeface="+mj-ea"/>
                          <a:ea typeface="+mj-ea"/>
                        </a:rPr>
                        <a:t>问候</a:t>
                      </a:r>
                      <a:endParaRPr lang="zh-CN" altLang="en-US" sz="3200" dirty="0">
                        <a:effectLst/>
                        <a:latin typeface="+mj-ea"/>
                        <a:ea typeface="+mj-ea"/>
                      </a:endParaRPr>
                    </a:p>
                    <a:p>
                      <a:pPr algn="l">
                        <a:buNone/>
                      </a:pPr>
                      <a:r>
                        <a:rPr lang="zh-CN" altLang="en-US" sz="3200" dirty="0">
                          <a:effectLst/>
                          <a:latin typeface="+mj-ea"/>
                          <a:ea typeface="+mj-ea"/>
                        </a:rPr>
                        <a:t>礼貌开场，</a:t>
                      </a:r>
                      <a:r>
                        <a:rPr lang="en-US" altLang="zh-CN" sz="3200" dirty="0">
                          <a:effectLst/>
                          <a:latin typeface="+mj-ea"/>
                          <a:ea typeface="+mj-ea"/>
                        </a:rPr>
                        <a:t>1</a:t>
                      </a:r>
                      <a:r>
                        <a:rPr lang="zh-CN" altLang="en-US" sz="3200" dirty="0">
                          <a:effectLst/>
                          <a:latin typeface="+mj-ea"/>
                          <a:ea typeface="+mj-ea"/>
                        </a:rPr>
                        <a:t>句带过</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880414">
                <a:tc>
                  <a:txBody>
                    <a:bodyPr/>
                    <a:lstStyle/>
                    <a:p>
                      <a:pPr algn="ctr">
                        <a:buNone/>
                      </a:pPr>
                      <a:r>
                        <a:rPr lang="zh-CN" altLang="en-US" sz="2800">
                          <a:effectLst/>
                          <a:latin typeface="+mj-ea"/>
                          <a:ea typeface="+mj-ea"/>
                        </a:rPr>
                        <a:t>主体</a:t>
                      </a:r>
                      <a:endParaRPr lang="zh-CN" altLang="en-US" sz="280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en-US" altLang="zh-CN" sz="3200" dirty="0">
                          <a:effectLst/>
                          <a:latin typeface="+mj-ea"/>
                          <a:ea typeface="+mj-ea"/>
                        </a:rPr>
                        <a:t>1. </a:t>
                      </a:r>
                      <a:r>
                        <a:rPr lang="zh-CN" altLang="en-US" sz="3200" dirty="0">
                          <a:effectLst/>
                          <a:latin typeface="+mj-ea"/>
                          <a:ea typeface="+mj-ea"/>
                        </a:rPr>
                        <a:t>比赛关键信息：时间、主题（旧物新生）</a:t>
                      </a:r>
                      <a:endParaRPr lang="zh-CN" altLang="en-US" sz="3200" dirty="0">
                        <a:effectLst/>
                        <a:latin typeface="+mj-ea"/>
                        <a:ea typeface="+mj-ea"/>
                      </a:endParaRPr>
                    </a:p>
                    <a:p>
                      <a:pPr algn="l">
                        <a:buNone/>
                      </a:pPr>
                      <a:r>
                        <a:rPr lang="en-US" altLang="zh-CN" sz="3200" dirty="0">
                          <a:effectLst/>
                          <a:latin typeface="+mj-ea"/>
                          <a:ea typeface="+mj-ea"/>
                        </a:rPr>
                        <a:t>2. </a:t>
                      </a:r>
                      <a:r>
                        <a:rPr lang="zh-CN" altLang="en-US" sz="3200" dirty="0">
                          <a:solidFill>
                            <a:srgbClr val="FF0000"/>
                          </a:solidFill>
                          <a:effectLst/>
                          <a:latin typeface="+mj-ea"/>
                          <a:ea typeface="+mj-ea"/>
                        </a:rPr>
                        <a:t>你的创意设想</a:t>
                      </a:r>
                      <a:endParaRPr lang="en-US" altLang="zh-CN" sz="3200" dirty="0">
                        <a:solidFill>
                          <a:srgbClr val="FF0000"/>
                        </a:solidFill>
                        <a:effectLst/>
                        <a:latin typeface="+mj-ea"/>
                        <a:ea typeface="+mj-ea"/>
                      </a:endParaRPr>
                    </a:p>
                    <a:p>
                      <a:pPr algn="l">
                        <a:buNone/>
                      </a:pPr>
                      <a:r>
                        <a:rPr lang="zh-CN" altLang="en-US" sz="3200" dirty="0">
                          <a:effectLst/>
                          <a:latin typeface="+mj-ea"/>
                          <a:ea typeface="+mj-ea"/>
                        </a:rPr>
                        <a:t>（核心：必须具体，比如用旧</a:t>
                      </a:r>
                      <a:r>
                        <a:rPr lang="en-US" altLang="zh-CN" sz="3200" dirty="0">
                          <a:effectLst/>
                          <a:latin typeface="+mj-ea"/>
                          <a:ea typeface="+mj-ea"/>
                        </a:rPr>
                        <a:t>T</a:t>
                      </a:r>
                      <a:r>
                        <a:rPr lang="zh-CN" altLang="en-US" sz="3200" dirty="0">
                          <a:effectLst/>
                          <a:latin typeface="+mj-ea"/>
                          <a:ea typeface="+mj-ea"/>
                        </a:rPr>
                        <a:t>恤做环保袋等）</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zh-CN" altLang="en-US" sz="3200" dirty="0">
                          <a:solidFill>
                            <a:srgbClr val="FF0000"/>
                          </a:solidFill>
                          <a:effectLst/>
                          <a:highlight>
                            <a:srgbClr val="00FFFF"/>
                          </a:highlight>
                          <a:latin typeface="+mj-ea"/>
                          <a:ea typeface="+mj-ea"/>
                        </a:rPr>
                        <a:t>说明为什么邀请他组队</a:t>
                      </a:r>
                      <a:endParaRPr lang="en-US" altLang="zh-CN" sz="3200" dirty="0">
                        <a:solidFill>
                          <a:srgbClr val="FF0000"/>
                        </a:solidFill>
                        <a:effectLst/>
                        <a:highlight>
                          <a:srgbClr val="00FFFF"/>
                        </a:highlight>
                        <a:latin typeface="+mj-ea"/>
                        <a:ea typeface="+mj-ea"/>
                      </a:endParaRPr>
                    </a:p>
                    <a:p>
                      <a:pPr algn="l">
                        <a:buNone/>
                      </a:pPr>
                      <a:r>
                        <a:rPr lang="zh-CN" altLang="en-US" sz="3200" dirty="0">
                          <a:effectLst/>
                          <a:latin typeface="+mj-ea"/>
                          <a:ea typeface="+mj-ea"/>
                        </a:rPr>
                        <a:t>补充比赛亮点</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r>
              <a:tr h="1167702">
                <a:tc>
                  <a:txBody>
                    <a:bodyPr/>
                    <a:lstStyle/>
                    <a:p>
                      <a:pPr algn="ctr">
                        <a:buNone/>
                      </a:pPr>
                      <a:r>
                        <a:rPr lang="zh-CN" altLang="en-US" sz="2800" dirty="0">
                          <a:effectLst/>
                          <a:latin typeface="+mj-ea"/>
                          <a:ea typeface="+mj-ea"/>
                        </a:rPr>
                        <a:t>结尾</a:t>
                      </a: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buNone/>
                      </a:pPr>
                      <a:r>
                        <a:rPr lang="en-US" altLang="zh-CN" sz="3200" dirty="0">
                          <a:effectLst/>
                          <a:latin typeface="+mj-ea"/>
                          <a:ea typeface="+mj-ea"/>
                        </a:rPr>
                        <a:t>1. </a:t>
                      </a:r>
                      <a:r>
                        <a:rPr lang="zh-CN" altLang="en-US" sz="3200" dirty="0">
                          <a:solidFill>
                            <a:srgbClr val="FF0000"/>
                          </a:solidFill>
                          <a:effectLst/>
                          <a:latin typeface="+mj-ea"/>
                          <a:ea typeface="+mj-ea"/>
                        </a:rPr>
                        <a:t>表达期待他加入 </a:t>
                      </a:r>
                      <a:r>
                        <a:rPr lang="en-US" altLang="zh-CN" sz="3200" dirty="0">
                          <a:effectLst/>
                          <a:latin typeface="+mj-ea"/>
                          <a:ea typeface="+mj-ea"/>
                        </a:rPr>
                        <a:t>/ </a:t>
                      </a:r>
                      <a:r>
                        <a:rPr lang="zh-CN" altLang="en-US" sz="3200" dirty="0">
                          <a:effectLst/>
                          <a:latin typeface="+mj-ea"/>
                          <a:ea typeface="+mj-ea"/>
                        </a:rPr>
                        <a:t>回复</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buNone/>
                      </a:pPr>
                      <a:r>
                        <a:rPr lang="zh-CN" altLang="en-US" sz="3200" dirty="0">
                          <a:effectLst/>
                          <a:latin typeface="+mj-ea"/>
                          <a:ea typeface="+mj-ea"/>
                        </a:rPr>
                        <a:t>书信交际结尾互动</a:t>
                      </a:r>
                      <a:endParaRPr 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p:sp>
        <p:nvSpPr>
          <p:cNvPr id="9" name="文本框 8"/>
          <p:cNvSpPr txBox="1"/>
          <p:nvPr/>
        </p:nvSpPr>
        <p:spPr>
          <a:xfrm>
            <a:off x="2352753" y="7688775"/>
            <a:ext cx="2447380" cy="1323439"/>
          </a:xfrm>
          <a:prstGeom prst="rect">
            <a:avLst/>
          </a:prstGeom>
          <a:solidFill>
            <a:srgbClr val="FFC000"/>
          </a:solidFill>
        </p:spPr>
        <p:txBody>
          <a:bodyPr wrap="square">
            <a:spAutoFit/>
          </a:bodyPr>
          <a:lstStyle/>
          <a:p>
            <a:pPr algn="ctr"/>
            <a:r>
              <a:rPr lang="zh-CN" altLang="en-US" sz="4000" b="1" dirty="0"/>
              <a:t>事由引入</a:t>
            </a:r>
            <a:endParaRPr lang="en-US" altLang="zh-CN" sz="4000" b="1" dirty="0"/>
          </a:p>
          <a:p>
            <a:pPr algn="ctr"/>
            <a:r>
              <a:rPr lang="zh-CN" altLang="en-US" sz="4000" b="1" dirty="0"/>
              <a:t>邀请组队</a:t>
            </a:r>
            <a:endParaRPr lang="zh-CN" altLang="en-US" sz="4000" b="1" dirty="0"/>
          </a:p>
        </p:txBody>
      </p:sp>
      <p:sp>
        <p:nvSpPr>
          <p:cNvPr id="23" name="文本框 22"/>
          <p:cNvSpPr txBox="1"/>
          <p:nvPr/>
        </p:nvSpPr>
        <p:spPr>
          <a:xfrm>
            <a:off x="7901175" y="7688773"/>
            <a:ext cx="2561850" cy="1323439"/>
          </a:xfrm>
          <a:prstGeom prst="rect">
            <a:avLst/>
          </a:prstGeom>
          <a:solidFill>
            <a:srgbClr val="FFC000"/>
          </a:solidFill>
        </p:spPr>
        <p:txBody>
          <a:bodyPr wrap="square">
            <a:spAutoFit/>
          </a:bodyPr>
          <a:lstStyle/>
          <a:p>
            <a:pPr algn="ctr"/>
            <a:r>
              <a:rPr lang="zh-CN" altLang="en-US" sz="4000" b="1" dirty="0">
                <a:highlight>
                  <a:srgbClr val="FFFF00"/>
                </a:highlight>
              </a:rPr>
              <a:t>创意说明</a:t>
            </a:r>
            <a:endParaRPr lang="en-US" altLang="zh-CN" sz="4000" b="1" dirty="0">
              <a:highlight>
                <a:srgbClr val="FFFF00"/>
              </a:highlight>
            </a:endParaRPr>
          </a:p>
          <a:p>
            <a:pPr algn="ctr"/>
            <a:r>
              <a:rPr lang="zh-CN" altLang="en-US" sz="4000" b="1" dirty="0">
                <a:highlight>
                  <a:srgbClr val="00FFFF"/>
                </a:highlight>
              </a:rPr>
              <a:t>价值关联</a:t>
            </a:r>
            <a:endParaRPr lang="zh-CN" altLang="en-US" sz="4000" b="1" dirty="0">
              <a:highlight>
                <a:srgbClr val="00FFFF"/>
              </a:highlight>
            </a:endParaRPr>
          </a:p>
        </p:txBody>
      </p:sp>
      <p:sp>
        <p:nvSpPr>
          <p:cNvPr id="24" name="文本框 23"/>
          <p:cNvSpPr txBox="1"/>
          <p:nvPr/>
        </p:nvSpPr>
        <p:spPr>
          <a:xfrm>
            <a:off x="13760220" y="7688773"/>
            <a:ext cx="2561850" cy="1323439"/>
          </a:xfrm>
          <a:prstGeom prst="rect">
            <a:avLst/>
          </a:prstGeom>
          <a:solidFill>
            <a:srgbClr val="FFC000"/>
          </a:solidFill>
        </p:spPr>
        <p:txBody>
          <a:bodyPr wrap="square">
            <a:spAutoFit/>
          </a:bodyPr>
          <a:lstStyle/>
          <a:p>
            <a:pPr algn="ctr"/>
            <a:r>
              <a:rPr lang="zh-CN" altLang="en-US" sz="4000" b="1" dirty="0"/>
              <a:t>总结陈述</a:t>
            </a:r>
            <a:endParaRPr lang="en-US" altLang="zh-CN" sz="4000" b="1" dirty="0"/>
          </a:p>
          <a:p>
            <a:pPr algn="ctr"/>
            <a:r>
              <a:rPr lang="zh-CN" altLang="en-US" sz="4000" b="1" dirty="0"/>
              <a:t>表达期待</a:t>
            </a:r>
            <a:endParaRPr lang="zh-CN" altLang="en-US" sz="4000" b="1" dirty="0"/>
          </a:p>
        </p:txBody>
      </p:sp>
      <p:sp>
        <p:nvSpPr>
          <p:cNvPr id="25" name="箭头: 右 24"/>
          <p:cNvSpPr/>
          <p:nvPr/>
        </p:nvSpPr>
        <p:spPr>
          <a:xfrm>
            <a:off x="4922421" y="7980370"/>
            <a:ext cx="2965887" cy="66172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26" name="箭头: 右 25"/>
          <p:cNvSpPr/>
          <p:nvPr/>
        </p:nvSpPr>
        <p:spPr>
          <a:xfrm>
            <a:off x="10598180" y="7980370"/>
            <a:ext cx="2965887" cy="66172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3" grpId="0" animBg="1"/>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801965" y="-1117327"/>
            <a:ext cx="2544051" cy="2544051"/>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5" name="TextBox 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grpSp>
        <p:nvGrpSpPr>
          <p:cNvPr id="7" name="Group 7"/>
          <p:cNvGrpSpPr/>
          <p:nvPr/>
        </p:nvGrpSpPr>
        <p:grpSpPr>
          <a:xfrm>
            <a:off x="-3674531" y="2961142"/>
            <a:ext cx="4364715" cy="436471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9"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16540223" y="9482824"/>
            <a:ext cx="2662998" cy="266299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5"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8" name="表格 27"/>
          <p:cNvGraphicFramePr>
            <a:graphicFrameLocks noGrp="1"/>
          </p:cNvGraphicFramePr>
          <p:nvPr/>
        </p:nvGraphicFramePr>
        <p:xfrm>
          <a:off x="2801006" y="446793"/>
          <a:ext cx="13335000" cy="1419964"/>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927750"/>
                <a:gridCol w="7224651"/>
                <a:gridCol w="5182599"/>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53871">
                <a:tc>
                  <a:txBody>
                    <a:bodyPr/>
                    <a:lstStyle/>
                    <a:p>
                      <a:pPr algn="ctr">
                        <a:buNone/>
                      </a:pPr>
                      <a:r>
                        <a:rPr lang="zh-CN" altLang="en-US" sz="2800">
                          <a:effectLst/>
                          <a:latin typeface="+mj-ea"/>
                          <a:ea typeface="+mj-ea"/>
                        </a:rPr>
                        <a:t>开头</a:t>
                      </a:r>
                      <a:endParaRPr lang="zh-CN" altLang="en-US" sz="280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buNone/>
                      </a:pPr>
                      <a:r>
                        <a:rPr lang="en-US" altLang="zh-CN" sz="3200" dirty="0">
                          <a:effectLst/>
                          <a:latin typeface="+mj-ea"/>
                          <a:ea typeface="+mj-ea"/>
                        </a:rPr>
                        <a:t>1. </a:t>
                      </a:r>
                      <a:r>
                        <a:rPr lang="zh-CN" altLang="en-US" sz="3200" dirty="0">
                          <a:effectLst/>
                          <a:latin typeface="+mj-ea"/>
                          <a:ea typeface="+mj-ea"/>
                        </a:rPr>
                        <a:t>点明写信目的：</a:t>
                      </a:r>
                      <a:r>
                        <a:rPr lang="zh-CN" altLang="en-US" sz="3200" dirty="0">
                          <a:solidFill>
                            <a:srgbClr val="FF0000"/>
                          </a:solidFill>
                          <a:effectLst/>
                          <a:latin typeface="+mj-ea"/>
                          <a:ea typeface="+mj-ea"/>
                        </a:rPr>
                        <a:t>邀请组队参加比赛</a:t>
                      </a:r>
                      <a:endParaRPr lang="zh-CN" altLang="en-US" sz="3200" dirty="0">
                        <a:solidFill>
                          <a:srgbClr val="FF0000"/>
                        </a:solidFill>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3200" dirty="0">
                          <a:effectLst/>
                          <a:latin typeface="+mj-ea"/>
                          <a:ea typeface="+mj-ea"/>
                        </a:rPr>
                        <a:t>自我介绍 </a:t>
                      </a:r>
                      <a:r>
                        <a:rPr lang="en-US" altLang="zh-CN" sz="3200" dirty="0">
                          <a:effectLst/>
                          <a:latin typeface="+mj-ea"/>
                          <a:ea typeface="+mj-ea"/>
                        </a:rPr>
                        <a:t>/ </a:t>
                      </a:r>
                      <a:r>
                        <a:rPr lang="zh-CN" altLang="en-US" sz="3200" dirty="0">
                          <a:effectLst/>
                          <a:latin typeface="+mj-ea"/>
                          <a:ea typeface="+mj-ea"/>
                        </a:rPr>
                        <a:t>问候</a:t>
                      </a:r>
                      <a:endParaRPr lang="zh-CN" altLang="en-US" sz="3200" dirty="0">
                        <a:effectLst/>
                        <a:latin typeface="+mj-ea"/>
                        <a:ea typeface="+mj-ea"/>
                      </a:endParaRPr>
                    </a:p>
                    <a:p>
                      <a:pPr algn="l">
                        <a:buNone/>
                      </a:pPr>
                      <a:r>
                        <a:rPr lang="zh-CN" altLang="en-US" sz="3200" dirty="0">
                          <a:effectLst/>
                          <a:latin typeface="+mj-ea"/>
                          <a:ea typeface="+mj-ea"/>
                        </a:rPr>
                        <a:t>礼貌开场，</a:t>
                      </a:r>
                      <a:r>
                        <a:rPr lang="en-US" altLang="zh-CN" sz="3200" dirty="0">
                          <a:effectLst/>
                          <a:latin typeface="+mj-ea"/>
                          <a:ea typeface="+mj-ea"/>
                        </a:rPr>
                        <a:t>1</a:t>
                      </a:r>
                      <a:r>
                        <a:rPr lang="zh-CN" altLang="en-US" sz="3200" dirty="0">
                          <a:effectLst/>
                          <a:latin typeface="+mj-ea"/>
                          <a:ea typeface="+mj-ea"/>
                        </a:rPr>
                        <a:t>句带过</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29" name="文本框 28"/>
          <p:cNvSpPr txBox="1"/>
          <p:nvPr/>
        </p:nvSpPr>
        <p:spPr>
          <a:xfrm>
            <a:off x="15566189" y="668146"/>
            <a:ext cx="2447380" cy="1323439"/>
          </a:xfrm>
          <a:prstGeom prst="rect">
            <a:avLst/>
          </a:prstGeom>
          <a:solidFill>
            <a:srgbClr val="FFC000"/>
          </a:solidFill>
          <a:effectLst>
            <a:outerShdw blurRad="50800" dist="38100" dir="2700000" algn="tl" rotWithShape="0">
              <a:prstClr val="black">
                <a:alpha val="40000"/>
              </a:prstClr>
            </a:outerShdw>
          </a:effectLst>
        </p:spPr>
        <p:txBody>
          <a:bodyPr wrap="square">
            <a:spAutoFit/>
          </a:bodyPr>
          <a:lstStyle/>
          <a:p>
            <a:pPr algn="ctr"/>
            <a:r>
              <a:rPr lang="zh-CN" altLang="en-US" sz="4000" b="1" dirty="0"/>
              <a:t>事由引入</a:t>
            </a:r>
            <a:endParaRPr lang="en-US" altLang="zh-CN" sz="4000" b="1" dirty="0"/>
          </a:p>
          <a:p>
            <a:pPr algn="ctr"/>
            <a:r>
              <a:rPr lang="zh-CN" altLang="en-US" sz="4000" b="1" dirty="0"/>
              <a:t>邀请组队</a:t>
            </a:r>
            <a:endParaRPr lang="zh-CN" altLang="en-US" sz="4000" b="1" dirty="0"/>
          </a:p>
        </p:txBody>
      </p:sp>
      <p:sp>
        <p:nvSpPr>
          <p:cNvPr id="31" name="文本框 30"/>
          <p:cNvSpPr txBox="1"/>
          <p:nvPr/>
        </p:nvSpPr>
        <p:spPr>
          <a:xfrm>
            <a:off x="1057043" y="2500807"/>
            <a:ext cx="16515373" cy="6740307"/>
          </a:xfrm>
          <a:prstGeom prst="rect">
            <a:avLst/>
          </a:prstGeom>
          <a:noFill/>
        </p:spPr>
        <p:txBody>
          <a:bodyPr wrap="square">
            <a:spAutoFit/>
          </a:bodyPr>
          <a:lstStyle/>
          <a:p>
            <a:pPr algn="l">
              <a:buNone/>
            </a:pPr>
            <a:r>
              <a:rPr lang="en-US" altLang="zh-CN" sz="3600" b="1" dirty="0">
                <a:solidFill>
                  <a:srgbClr val="000000"/>
                </a:solidFill>
                <a:effectLst/>
                <a:latin typeface="Times New Roman" panose="02020603050405020304" pitchFamily="18" charset="0"/>
                <a:cs typeface="Times New Roman" panose="02020603050405020304" pitchFamily="18" charset="0"/>
              </a:rPr>
              <a:t>1. </a:t>
            </a:r>
            <a:r>
              <a:rPr lang="zh-CN" altLang="en-US" sz="3600" b="1" dirty="0">
                <a:solidFill>
                  <a:srgbClr val="000000"/>
                </a:solidFill>
                <a:effectLst/>
                <a:latin typeface="Times New Roman" panose="02020603050405020304" pitchFamily="18" charset="0"/>
                <a:cs typeface="Times New Roman" panose="02020603050405020304" pitchFamily="18" charset="0"/>
              </a:rPr>
              <a:t>常用词汇 </a:t>
            </a:r>
            <a:r>
              <a:rPr lang="en-US" altLang="zh-CN" sz="3600" b="1" dirty="0">
                <a:solidFill>
                  <a:srgbClr val="000000"/>
                </a:solidFill>
                <a:effectLst/>
                <a:latin typeface="Times New Roman" panose="02020603050405020304" pitchFamily="18" charset="0"/>
                <a:cs typeface="Times New Roman" panose="02020603050405020304" pitchFamily="18" charset="0"/>
              </a:rPr>
              <a:t>/ </a:t>
            </a:r>
            <a:r>
              <a:rPr lang="zh-CN" altLang="en-US" sz="3600" b="1" dirty="0">
                <a:solidFill>
                  <a:srgbClr val="000000"/>
                </a:solidFill>
                <a:effectLst/>
                <a:latin typeface="Times New Roman" panose="02020603050405020304" pitchFamily="18" charset="0"/>
                <a:cs typeface="Times New Roman" panose="02020603050405020304" pitchFamily="18" charset="0"/>
              </a:rPr>
              <a:t>词组</a:t>
            </a:r>
            <a:endParaRPr lang="zh-CN" altLang="en-US" sz="3600" b="1"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600" b="0" dirty="0">
                <a:solidFill>
                  <a:srgbClr val="000000"/>
                </a:solidFill>
                <a:effectLst/>
                <a:latin typeface="Times New Roman" panose="02020603050405020304" pitchFamily="18" charset="0"/>
                <a:cs typeface="Times New Roman" panose="02020603050405020304" pitchFamily="18" charset="0"/>
              </a:rPr>
              <a:t>比赛相关：</a:t>
            </a:r>
            <a:r>
              <a:rPr lang="en-US" altLang="zh-CN" sz="3600" b="0" dirty="0">
                <a:solidFill>
                  <a:srgbClr val="000000"/>
                </a:solidFill>
                <a:effectLst/>
                <a:latin typeface="Times New Roman" panose="02020603050405020304" pitchFamily="18" charset="0"/>
                <a:cs typeface="Times New Roman" panose="02020603050405020304" pitchFamily="18" charset="0"/>
              </a:rPr>
              <a:t>handicraft competition, themed competition, take part in, participate in, team up with sb, enter the contest</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600" b="0" dirty="0">
                <a:solidFill>
                  <a:srgbClr val="000000"/>
                </a:solidFill>
                <a:effectLst/>
                <a:latin typeface="Times New Roman" panose="02020603050405020304" pitchFamily="18" charset="0"/>
                <a:cs typeface="Times New Roman" panose="02020603050405020304" pitchFamily="18" charset="0"/>
              </a:rPr>
              <a:t>时间表述：</a:t>
            </a:r>
            <a:r>
              <a:rPr lang="en-US" altLang="zh-CN" sz="3600" b="0" dirty="0">
                <a:solidFill>
                  <a:srgbClr val="000000"/>
                </a:solidFill>
                <a:effectLst/>
                <a:latin typeface="Times New Roman" panose="02020603050405020304" pitchFamily="18" charset="0"/>
                <a:cs typeface="Times New Roman" panose="02020603050405020304" pitchFamily="18" charset="0"/>
              </a:rPr>
              <a:t>next Friday, coming up soon, scheduled to take place</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600" b="0" dirty="0">
                <a:solidFill>
                  <a:srgbClr val="000000"/>
                </a:solidFill>
                <a:effectLst/>
                <a:latin typeface="Times New Roman" panose="02020603050405020304" pitchFamily="18" charset="0"/>
                <a:cs typeface="Times New Roman" panose="02020603050405020304" pitchFamily="18" charset="0"/>
              </a:rPr>
              <a:t>邀请表述：</a:t>
            </a:r>
            <a:r>
              <a:rPr lang="en-US" altLang="zh-CN" sz="3600" b="0" dirty="0">
                <a:solidFill>
                  <a:srgbClr val="000000"/>
                </a:solidFill>
                <a:effectLst/>
                <a:latin typeface="Times New Roman" panose="02020603050405020304" pitchFamily="18" charset="0"/>
                <a:cs typeface="Times New Roman" panose="02020603050405020304" pitchFamily="18" charset="0"/>
              </a:rPr>
              <a:t>invite you to do, wonder if you’d like to, would you like to join me</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3600" b="1" dirty="0">
                <a:solidFill>
                  <a:srgbClr val="000000"/>
                </a:solidFill>
                <a:effectLst/>
                <a:latin typeface="Times New Roman" panose="02020603050405020304" pitchFamily="18" charset="0"/>
                <a:cs typeface="Times New Roman" panose="02020603050405020304" pitchFamily="18" charset="0"/>
              </a:rPr>
              <a:t>2. </a:t>
            </a:r>
            <a:r>
              <a:rPr lang="zh-CN" altLang="en-US" sz="3600" b="1" dirty="0">
                <a:solidFill>
                  <a:srgbClr val="000000"/>
                </a:solidFill>
                <a:latin typeface="Times New Roman" panose="02020603050405020304" pitchFamily="18" charset="0"/>
                <a:cs typeface="Times New Roman" panose="02020603050405020304" pitchFamily="18" charset="0"/>
              </a:rPr>
              <a:t>可用</a:t>
            </a:r>
            <a:r>
              <a:rPr lang="zh-CN" altLang="en-US" sz="3600" b="1" dirty="0">
                <a:solidFill>
                  <a:srgbClr val="000000"/>
                </a:solidFill>
                <a:effectLst/>
                <a:latin typeface="Times New Roman" panose="02020603050405020304" pitchFamily="18" charset="0"/>
                <a:cs typeface="Times New Roman" panose="02020603050405020304" pitchFamily="18" charset="0"/>
              </a:rPr>
              <a:t>句式</a:t>
            </a:r>
            <a:endParaRPr lang="en-US" altLang="zh-CN" sz="3600" b="1" dirty="0">
              <a:solidFill>
                <a:srgbClr val="000000"/>
              </a:solidFill>
              <a:effectLst/>
              <a:latin typeface="Times New Roman" panose="02020603050405020304" pitchFamily="18" charset="0"/>
              <a:cs typeface="Times New Roman" panose="02020603050405020304" pitchFamily="18" charset="0"/>
            </a:endParaRPr>
          </a:p>
          <a:p>
            <a:pPr algn="l">
              <a:buNone/>
            </a:pPr>
            <a:r>
              <a:rPr lang="zh-CN" altLang="en-US" sz="3600" b="0" dirty="0">
                <a:solidFill>
                  <a:srgbClr val="000000"/>
                </a:solidFill>
                <a:effectLst/>
                <a:latin typeface="Times New Roman" panose="02020603050405020304" pitchFamily="18" charset="0"/>
                <a:cs typeface="Times New Roman" panose="02020603050405020304" pitchFamily="18" charset="0"/>
              </a:rPr>
              <a:t>礼貌开场 </a:t>
            </a:r>
            <a:r>
              <a:rPr lang="en-US" altLang="zh-CN" sz="3600" b="0" dirty="0">
                <a:solidFill>
                  <a:srgbClr val="000000"/>
                </a:solidFill>
                <a:effectLst/>
                <a:latin typeface="Times New Roman" panose="02020603050405020304" pitchFamily="18" charset="0"/>
                <a:cs typeface="Times New Roman" panose="02020603050405020304" pitchFamily="18" charset="0"/>
              </a:rPr>
              <a:t>+ </a:t>
            </a:r>
            <a:r>
              <a:rPr lang="zh-CN" altLang="en-US" sz="3600" b="0" dirty="0">
                <a:solidFill>
                  <a:srgbClr val="000000"/>
                </a:solidFill>
                <a:effectLst/>
                <a:latin typeface="Times New Roman" panose="02020603050405020304" pitchFamily="18" charset="0"/>
                <a:cs typeface="Times New Roman" panose="02020603050405020304" pitchFamily="18" charset="0"/>
              </a:rPr>
              <a:t>点明目的：</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742950" lvl="1" indent="-285750" algn="l">
              <a:buFont typeface="Arial" panose="020B0604020202020204" pitchFamily="34" charset="0"/>
              <a:buChar char="•"/>
            </a:pPr>
            <a:r>
              <a:rPr lang="en-US" altLang="zh-CN" sz="3600" b="0" dirty="0">
                <a:solidFill>
                  <a:srgbClr val="000000"/>
                </a:solidFill>
                <a:effectLst/>
                <a:latin typeface="Times New Roman" panose="02020603050405020304" pitchFamily="18" charset="0"/>
                <a:cs typeface="Times New Roman" panose="02020603050405020304" pitchFamily="18" charset="0"/>
              </a:rPr>
              <a:t>How are you doing? I’m writing to invite you to </a:t>
            </a:r>
            <a:r>
              <a:rPr lang="en-US" altLang="zh-CN" sz="3600" b="1" u="sng" dirty="0">
                <a:solidFill>
                  <a:srgbClr val="000000"/>
                </a:solidFill>
                <a:effectLst/>
                <a:latin typeface="Times New Roman" panose="02020603050405020304" pitchFamily="18" charset="0"/>
                <a:cs typeface="Times New Roman" panose="02020603050405020304" pitchFamily="18" charset="0"/>
              </a:rPr>
              <a:t>team up with </a:t>
            </a:r>
            <a:r>
              <a:rPr lang="en-US" altLang="zh-CN" sz="3600" b="0" dirty="0">
                <a:solidFill>
                  <a:srgbClr val="000000"/>
                </a:solidFill>
                <a:effectLst/>
                <a:latin typeface="Times New Roman" panose="02020603050405020304" pitchFamily="18" charset="0"/>
                <a:cs typeface="Times New Roman" panose="02020603050405020304" pitchFamily="18" charset="0"/>
              </a:rPr>
              <a:t>me for the </a:t>
            </a:r>
            <a:r>
              <a:rPr lang="en-US" altLang="zh-CN" sz="3600" b="1" u="sng" dirty="0">
                <a:solidFill>
                  <a:srgbClr val="000000"/>
                </a:solidFill>
                <a:effectLst/>
                <a:latin typeface="Times New Roman" panose="02020603050405020304" pitchFamily="18" charset="0"/>
                <a:cs typeface="Times New Roman" panose="02020603050405020304" pitchFamily="18" charset="0"/>
              </a:rPr>
              <a:t>Old Items, New Life handicraft competition </a:t>
            </a:r>
            <a:r>
              <a:rPr lang="en-US" altLang="zh-CN" sz="3600" dirty="0">
                <a:solidFill>
                  <a:srgbClr val="000000"/>
                </a:solidFill>
                <a:effectLst/>
                <a:latin typeface="Times New Roman" panose="02020603050405020304" pitchFamily="18" charset="0"/>
                <a:cs typeface="Times New Roman" panose="02020603050405020304" pitchFamily="18" charset="0"/>
              </a:rPr>
              <a:t>to be held next Friday.</a:t>
            </a:r>
            <a:endParaRPr lang="en-US" altLang="zh-CN" sz="3600" dirty="0">
              <a:solidFill>
                <a:srgbClr val="000000"/>
              </a:solidFill>
              <a:effectLst/>
              <a:latin typeface="Times New Roman" panose="02020603050405020304" pitchFamily="18" charset="0"/>
              <a:cs typeface="Times New Roman" panose="02020603050405020304" pitchFamily="18" charset="0"/>
            </a:endParaRPr>
          </a:p>
          <a:p>
            <a:pPr marL="742950" lvl="1" indent="-285750" algn="l">
              <a:buFont typeface="Arial" panose="020B0604020202020204" pitchFamily="34" charset="0"/>
              <a:buChar char="•"/>
            </a:pPr>
            <a:r>
              <a:rPr lang="en-US" altLang="zh-CN" sz="3600" b="0" dirty="0">
                <a:solidFill>
                  <a:srgbClr val="000000"/>
                </a:solidFill>
                <a:effectLst/>
                <a:latin typeface="Times New Roman" panose="02020603050405020304" pitchFamily="18" charset="0"/>
                <a:cs typeface="Times New Roman" panose="02020603050405020304" pitchFamily="18" charset="0"/>
              </a:rPr>
              <a:t>As you may have heard, our school will host </a:t>
            </a:r>
            <a:r>
              <a:rPr lang="en-US" altLang="zh-CN" sz="3600" b="1" u="sng" dirty="0">
                <a:solidFill>
                  <a:srgbClr val="000000"/>
                </a:solidFill>
                <a:effectLst/>
                <a:latin typeface="Times New Roman" panose="02020603050405020304" pitchFamily="18" charset="0"/>
                <a:cs typeface="Times New Roman" panose="02020603050405020304" pitchFamily="18" charset="0"/>
              </a:rPr>
              <a:t>a themed handicraft competition next Friday</a:t>
            </a:r>
            <a:r>
              <a:rPr lang="en-US" altLang="zh-CN" sz="3600" b="0" dirty="0">
                <a:solidFill>
                  <a:srgbClr val="000000"/>
                </a:solidFill>
                <a:effectLst/>
                <a:latin typeface="Times New Roman" panose="02020603050405020304" pitchFamily="18" charset="0"/>
                <a:cs typeface="Times New Roman" panose="02020603050405020304" pitchFamily="18" charset="0"/>
              </a:rPr>
              <a:t>. I’m </a:t>
            </a:r>
            <a:r>
              <a:rPr lang="en-US" altLang="zh-CN" sz="3600" b="1" u="sng" dirty="0">
                <a:solidFill>
                  <a:srgbClr val="000000"/>
                </a:solidFill>
                <a:effectLst/>
                <a:latin typeface="Times New Roman" panose="02020603050405020304" pitchFamily="18" charset="0"/>
                <a:cs typeface="Times New Roman" panose="02020603050405020304" pitchFamily="18" charset="0"/>
              </a:rPr>
              <a:t>wondering if you’d like to take part in </a:t>
            </a:r>
            <a:r>
              <a:rPr lang="en-US" altLang="zh-CN" sz="3600" b="0" dirty="0">
                <a:solidFill>
                  <a:srgbClr val="000000"/>
                </a:solidFill>
                <a:effectLst/>
                <a:latin typeface="Times New Roman" panose="02020603050405020304" pitchFamily="18" charset="0"/>
                <a:cs typeface="Times New Roman" panose="02020603050405020304" pitchFamily="18" charset="0"/>
              </a:rPr>
              <a:t>it with me.”</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p:txBody>
      </p:sp>
      <p:sp>
        <p:nvSpPr>
          <p:cNvPr id="32" name="矩形 31"/>
          <p:cNvSpPr/>
          <p:nvPr/>
        </p:nvSpPr>
        <p:spPr>
          <a:xfrm>
            <a:off x="1057043" y="2500807"/>
            <a:ext cx="3591157" cy="613782"/>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84043" y="5794760"/>
            <a:ext cx="3591157" cy="613782"/>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057043" y="9150171"/>
            <a:ext cx="15589181" cy="1200329"/>
          </a:xfrm>
          <a:prstGeom prst="rect">
            <a:avLst/>
          </a:prstGeom>
          <a:noFill/>
        </p:spPr>
        <p:txBody>
          <a:bodyPr wrap="square">
            <a:spAutoFit/>
          </a:bodyPr>
          <a:lstStyle/>
          <a:p>
            <a:r>
              <a:rPr lang="zh-CN" altLang="en-US" sz="3600" dirty="0">
                <a:latin typeface="Times New Roman" panose="02020603050405020304" pitchFamily="18" charset="0"/>
                <a:cs typeface="Times New Roman" panose="02020603050405020304" pitchFamily="18" charset="0"/>
              </a:rPr>
              <a:t>背景补充：</a:t>
            </a:r>
            <a:r>
              <a:rPr lang="en-US" altLang="zh-CN" sz="3600" dirty="0">
                <a:latin typeface="Times New Roman" panose="02020603050405020304" pitchFamily="18" charset="0"/>
                <a:cs typeface="Times New Roman" panose="02020603050405020304" pitchFamily="18" charset="0"/>
              </a:rPr>
              <a:t>The competition, themed ‘Old Items, New Life’, is a great chance to show our creativity.</a:t>
            </a:r>
            <a:endParaRPr lang="zh-CN" altLang="en-US" sz="3600" dirty="0">
              <a:latin typeface="Times New Roman" panose="02020603050405020304" pitchFamily="18" charset="0"/>
              <a:cs typeface="Times New Roman" panose="02020603050405020304" pitchFamily="18" charset="0"/>
            </a:endParaRPr>
          </a:p>
        </p:txBody>
      </p:sp>
      <p:grpSp>
        <p:nvGrpSpPr>
          <p:cNvPr id="36" name="Group 18"/>
          <p:cNvGrpSpPr/>
          <p:nvPr/>
        </p:nvGrpSpPr>
        <p:grpSpPr>
          <a:xfrm>
            <a:off x="7827761" y="2405927"/>
            <a:ext cx="10527972" cy="4879369"/>
            <a:chOff x="-33449" y="-351866"/>
            <a:chExt cx="2772799" cy="1408508"/>
          </a:xfrm>
        </p:grpSpPr>
        <p:sp>
          <p:nvSpPr>
            <p:cNvPr id="37" name="Freeform 19"/>
            <p:cNvSpPr/>
            <p:nvPr/>
          </p:nvSpPr>
          <p:spPr>
            <a:xfrm>
              <a:off x="-33449" y="-351866"/>
              <a:ext cx="2739350" cy="1270795"/>
            </a:xfrm>
            <a:custGeom>
              <a:avLst/>
              <a:gdLst/>
              <a:ahLst/>
              <a:cxnLst/>
              <a:rect l="l" t="t" r="r" b="b"/>
              <a:pathLst>
                <a:path w="2739350" h="1056642">
                  <a:moveTo>
                    <a:pt x="74435" y="0"/>
                  </a:moveTo>
                  <a:lnTo>
                    <a:pt x="2664915" y="0"/>
                  </a:lnTo>
                  <a:cubicBezTo>
                    <a:pt x="2706025" y="0"/>
                    <a:pt x="2739350" y="33326"/>
                    <a:pt x="2739350" y="74435"/>
                  </a:cubicBezTo>
                  <a:lnTo>
                    <a:pt x="2739350" y="982208"/>
                  </a:lnTo>
                  <a:cubicBezTo>
                    <a:pt x="2739350" y="1023317"/>
                    <a:pt x="2706025" y="1056642"/>
                    <a:pt x="2664915" y="1056642"/>
                  </a:cubicBezTo>
                  <a:lnTo>
                    <a:pt x="74435" y="1056642"/>
                  </a:lnTo>
                  <a:cubicBezTo>
                    <a:pt x="33326" y="1056642"/>
                    <a:pt x="0" y="1023317"/>
                    <a:pt x="0" y="982208"/>
                  </a:cubicBezTo>
                  <a:lnTo>
                    <a:pt x="0" y="74435"/>
                  </a:lnTo>
                  <a:cubicBezTo>
                    <a:pt x="0" y="33326"/>
                    <a:pt x="33326" y="0"/>
                    <a:pt x="74435" y="0"/>
                  </a:cubicBezTo>
                  <a:close/>
                </a:path>
              </a:pathLst>
            </a:custGeom>
            <a:solidFill>
              <a:srgbClr val="81A45A"/>
            </a:solidFill>
          </p:spPr>
          <p:txBody>
            <a:bodyPr/>
            <a:lstStyle/>
            <a:p>
              <a:r>
                <a:rPr lang="en-US" altLang="zh-CN" sz="3600" dirty="0">
                  <a:highlight>
                    <a:srgbClr val="FFFF00"/>
                  </a:highlight>
                </a:rPr>
                <a:t>Reminder </a:t>
              </a:r>
              <a:r>
                <a:rPr lang="en-US" altLang="zh-CN" sz="3600" dirty="0"/>
                <a:t>:</a:t>
              </a:r>
              <a:endParaRPr lang="en-US" altLang="zh-CN" sz="3600" dirty="0"/>
            </a:p>
            <a:p>
              <a:pPr marL="571500" indent="-571500">
                <a:buFont typeface="Wingdings" panose="05000000000000000000" pitchFamily="2" charset="2"/>
                <a:buChar char="l"/>
              </a:pPr>
              <a:r>
                <a:rPr lang="en-US" altLang="zh-CN" sz="3600" dirty="0"/>
                <a:t> Three key pieces of information must be included: </a:t>
              </a:r>
              <a:r>
                <a:rPr lang="en-US" altLang="zh-CN" sz="3600" u="sng" dirty="0"/>
                <a:t>the competition's time </a:t>
              </a:r>
              <a:r>
                <a:rPr lang="en-US" altLang="zh-CN" sz="3600" dirty="0"/>
                <a:t>(next Friday), </a:t>
              </a:r>
              <a:r>
                <a:rPr lang="en-US" altLang="zh-CN" sz="3600" u="sng" dirty="0"/>
                <a:t>its theme </a:t>
              </a:r>
              <a:r>
                <a:rPr lang="en-US" altLang="zh-CN" sz="3600" dirty="0"/>
                <a:t>(Old Items, New Life), and </a:t>
              </a:r>
              <a:r>
                <a:rPr lang="en-US" altLang="zh-CN" sz="3600" u="sng" dirty="0"/>
                <a:t>the core request</a:t>
              </a:r>
              <a:r>
                <a:rPr lang="en-US" altLang="zh-CN" sz="3600" dirty="0"/>
                <a:t> to team up with me / join me. </a:t>
              </a:r>
              <a:endParaRPr lang="en-US" altLang="zh-CN" sz="3600" dirty="0"/>
            </a:p>
            <a:p>
              <a:pPr marL="571500" indent="-571500">
                <a:buFont typeface="Wingdings" panose="05000000000000000000" pitchFamily="2" charset="2"/>
                <a:buChar char="l"/>
              </a:pPr>
              <a:r>
                <a:rPr lang="en-US" altLang="zh-CN" sz="3600" dirty="0"/>
                <a:t>Keep the opening to no more than 3 sentences. State your purpose directly.</a:t>
              </a:r>
              <a:endParaRPr lang="zh-CN" altLang="en-US" sz="3600" dirty="0"/>
            </a:p>
          </p:txBody>
        </p:sp>
        <p:sp>
          <p:nvSpPr>
            <p:cNvPr id="38" name="TextBox 20"/>
            <p:cNvSpPr txBox="1"/>
            <p:nvPr/>
          </p:nvSpPr>
          <p:spPr>
            <a:xfrm>
              <a:off x="0" y="0"/>
              <a:ext cx="2739350" cy="1056642"/>
            </a:xfrm>
            <a:prstGeom prst="rect">
              <a:avLst/>
            </a:prstGeom>
          </p:spPr>
          <p:txBody>
            <a:bodyPr lIns="50800" tIns="50800" rIns="50800" bIns="50800" rtlCol="0" anchor="ctr"/>
            <a:lstStyle/>
            <a:p>
              <a:pPr algn="ctr">
                <a:lnSpc>
                  <a:spcPts val="2845"/>
                </a:lnSpc>
              </a:pPr>
            </a:p>
          </p:txBody>
        </p:sp>
      </p:grpSp>
      <p:grpSp>
        <p:nvGrpSpPr>
          <p:cNvPr id="10" name="Group 10"/>
          <p:cNvGrpSpPr/>
          <p:nvPr/>
        </p:nvGrpSpPr>
        <p:grpSpPr>
          <a:xfrm>
            <a:off x="17597816" y="2961142"/>
            <a:ext cx="4364715" cy="436471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2" name="TextBox 12"/>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arn(inVertical)">
                                      <p:cBhvr>
                                        <p:cTn id="17" dur="500"/>
                                        <p:tgtEl>
                                          <p:spTgt spid="3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barn(inVertical)">
                                      <p:cBhvr>
                                        <p:cTn id="20" dur="500"/>
                                        <p:tgtEl>
                                          <p:spTgt spid="32"/>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inVertical)">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barn(inVertical)">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barn(inVertical)">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p:bldP spid="32" grpId="0" animBg="1"/>
      <p:bldP spid="33" grpId="0" animBg="1"/>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801965" y="-1117327"/>
            <a:ext cx="2544051" cy="2544051"/>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5" name="TextBox 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grpSp>
        <p:nvGrpSpPr>
          <p:cNvPr id="7" name="Group 7"/>
          <p:cNvGrpSpPr/>
          <p:nvPr/>
        </p:nvGrpSpPr>
        <p:grpSpPr>
          <a:xfrm>
            <a:off x="-3674531" y="2961142"/>
            <a:ext cx="4364715" cy="436471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9"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oup 10"/>
          <p:cNvGrpSpPr/>
          <p:nvPr/>
        </p:nvGrpSpPr>
        <p:grpSpPr>
          <a:xfrm>
            <a:off x="17597816" y="2961142"/>
            <a:ext cx="4364715" cy="436471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2" name="TextBox 12"/>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16540223" y="9482824"/>
            <a:ext cx="2662998" cy="266299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5"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表格 1"/>
          <p:cNvGraphicFramePr>
            <a:graphicFrameLocks noGrp="1"/>
          </p:cNvGraphicFramePr>
          <p:nvPr/>
        </p:nvGraphicFramePr>
        <p:xfrm>
          <a:off x="2330373" y="472902"/>
          <a:ext cx="15487567" cy="1907644"/>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1077509"/>
                <a:gridCol w="8390872"/>
                <a:gridCol w="6019186"/>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80414">
                <a:tc>
                  <a:txBody>
                    <a:bodyPr/>
                    <a:lstStyle/>
                    <a:p>
                      <a:pPr algn="ctr">
                        <a:buNone/>
                      </a:pPr>
                      <a:r>
                        <a:rPr lang="zh-CN" altLang="en-US" sz="2800" dirty="0">
                          <a:effectLst/>
                          <a:latin typeface="+mj-ea"/>
                          <a:ea typeface="+mj-ea"/>
                        </a:rPr>
                        <a:t>主体</a:t>
                      </a: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en-US" altLang="zh-CN" sz="3200" dirty="0">
                          <a:effectLst/>
                          <a:latin typeface="+mj-ea"/>
                          <a:ea typeface="+mj-ea"/>
                        </a:rPr>
                        <a:t>1. </a:t>
                      </a:r>
                      <a:r>
                        <a:rPr lang="zh-CN" altLang="en-US" sz="3200" dirty="0">
                          <a:effectLst/>
                          <a:latin typeface="+mj-ea"/>
                          <a:ea typeface="+mj-ea"/>
                        </a:rPr>
                        <a:t>比赛关键信息：时间、主题（旧物新生）</a:t>
                      </a:r>
                      <a:endParaRPr lang="zh-CN" altLang="en-US" sz="3200" dirty="0">
                        <a:effectLst/>
                        <a:latin typeface="+mj-ea"/>
                        <a:ea typeface="+mj-ea"/>
                      </a:endParaRPr>
                    </a:p>
                    <a:p>
                      <a:pPr algn="l">
                        <a:buNone/>
                      </a:pPr>
                      <a:r>
                        <a:rPr lang="en-US" altLang="zh-CN" sz="3200" dirty="0">
                          <a:effectLst/>
                          <a:latin typeface="+mj-ea"/>
                          <a:ea typeface="+mj-ea"/>
                        </a:rPr>
                        <a:t>2. </a:t>
                      </a:r>
                      <a:r>
                        <a:rPr lang="zh-CN" altLang="en-US" sz="3200" dirty="0">
                          <a:solidFill>
                            <a:srgbClr val="FF0000"/>
                          </a:solidFill>
                          <a:effectLst/>
                          <a:latin typeface="+mj-ea"/>
                          <a:ea typeface="+mj-ea"/>
                        </a:rPr>
                        <a:t>你的创意设想</a:t>
                      </a:r>
                      <a:endParaRPr lang="en-US" altLang="zh-CN" sz="3200" dirty="0">
                        <a:solidFill>
                          <a:srgbClr val="FF0000"/>
                        </a:solidFill>
                        <a:effectLst/>
                        <a:latin typeface="+mj-ea"/>
                        <a:ea typeface="+mj-ea"/>
                      </a:endParaRPr>
                    </a:p>
                    <a:p>
                      <a:pPr algn="l">
                        <a:buNone/>
                      </a:pPr>
                      <a:r>
                        <a:rPr lang="zh-CN" altLang="en-US" sz="3200" dirty="0">
                          <a:effectLst/>
                          <a:latin typeface="+mj-ea"/>
                          <a:ea typeface="+mj-ea"/>
                        </a:rPr>
                        <a:t>（核心：必须具体，比如用旧</a:t>
                      </a:r>
                      <a:r>
                        <a:rPr lang="en-US" altLang="zh-CN" sz="3200" dirty="0">
                          <a:effectLst/>
                          <a:latin typeface="+mj-ea"/>
                          <a:ea typeface="+mj-ea"/>
                        </a:rPr>
                        <a:t>T</a:t>
                      </a:r>
                      <a:r>
                        <a:rPr lang="zh-CN" altLang="en-US" sz="3200" dirty="0">
                          <a:effectLst/>
                          <a:latin typeface="+mj-ea"/>
                          <a:ea typeface="+mj-ea"/>
                        </a:rPr>
                        <a:t>恤做环保袋等）</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zh-CN" altLang="en-US" sz="3200" dirty="0">
                          <a:solidFill>
                            <a:srgbClr val="FF0000"/>
                          </a:solidFill>
                          <a:effectLst/>
                          <a:highlight>
                            <a:srgbClr val="00FFFF"/>
                          </a:highlight>
                          <a:latin typeface="+mj-ea"/>
                          <a:ea typeface="+mj-ea"/>
                        </a:rPr>
                        <a:t>说明为什么邀请他组队</a:t>
                      </a:r>
                      <a:endParaRPr lang="en-US" altLang="zh-CN" sz="3200" dirty="0">
                        <a:solidFill>
                          <a:srgbClr val="FF0000"/>
                        </a:solidFill>
                        <a:effectLst/>
                        <a:highlight>
                          <a:srgbClr val="00FFFF"/>
                        </a:highlight>
                        <a:latin typeface="+mj-ea"/>
                        <a:ea typeface="+mj-ea"/>
                      </a:endParaRPr>
                    </a:p>
                    <a:p>
                      <a:pPr algn="l">
                        <a:buNone/>
                      </a:pPr>
                      <a:r>
                        <a:rPr lang="zh-CN" altLang="en-US" sz="3200" dirty="0">
                          <a:effectLst/>
                          <a:latin typeface="+mj-ea"/>
                          <a:ea typeface="+mj-ea"/>
                        </a:rPr>
                        <a:t>补充比赛亮点</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r>
            </a:tbl>
          </a:graphicData>
        </a:graphic>
      </p:graphicFrame>
      <p:sp>
        <p:nvSpPr>
          <p:cNvPr id="16" name="文本框 15"/>
          <p:cNvSpPr txBox="1"/>
          <p:nvPr/>
        </p:nvSpPr>
        <p:spPr>
          <a:xfrm>
            <a:off x="15957626" y="1052707"/>
            <a:ext cx="2414733" cy="1323439"/>
          </a:xfrm>
          <a:prstGeom prst="rect">
            <a:avLst/>
          </a:prstGeom>
          <a:solidFill>
            <a:srgbClr val="FFC000"/>
          </a:solidFill>
          <a:effectLst>
            <a:outerShdw blurRad="50800" dist="38100" dir="5400000" algn="t" rotWithShape="0">
              <a:prstClr val="black">
                <a:alpha val="40000"/>
              </a:prstClr>
            </a:outerShdw>
          </a:effectLst>
        </p:spPr>
        <p:txBody>
          <a:bodyPr wrap="square">
            <a:spAutoFit/>
          </a:bodyPr>
          <a:lstStyle/>
          <a:p>
            <a:pPr algn="ctr"/>
            <a:r>
              <a:rPr lang="zh-CN" altLang="en-US" sz="4000" b="1" dirty="0">
                <a:highlight>
                  <a:srgbClr val="FFFF00"/>
                </a:highlight>
              </a:rPr>
              <a:t>创意说明</a:t>
            </a:r>
            <a:endParaRPr lang="en-US" altLang="zh-CN" sz="4000" b="1" dirty="0">
              <a:highlight>
                <a:srgbClr val="FFFF00"/>
              </a:highlight>
            </a:endParaRPr>
          </a:p>
          <a:p>
            <a:pPr algn="ctr"/>
            <a:r>
              <a:rPr lang="zh-CN" altLang="en-US" sz="4000" b="1" dirty="0">
                <a:highlight>
                  <a:srgbClr val="00FFFF"/>
                </a:highlight>
              </a:rPr>
              <a:t>价值关联</a:t>
            </a:r>
            <a:endParaRPr lang="zh-CN" altLang="en-US" sz="4000" b="1" dirty="0">
              <a:highlight>
                <a:srgbClr val="00FFFF"/>
              </a:highlight>
            </a:endParaRPr>
          </a:p>
        </p:txBody>
      </p:sp>
      <p:sp>
        <p:nvSpPr>
          <p:cNvPr id="18" name="文本框 17"/>
          <p:cNvSpPr txBox="1"/>
          <p:nvPr/>
        </p:nvSpPr>
        <p:spPr>
          <a:xfrm>
            <a:off x="1099376" y="2961142"/>
            <a:ext cx="16498440" cy="3539430"/>
          </a:xfrm>
          <a:prstGeom prst="rect">
            <a:avLst/>
          </a:prstGeom>
          <a:noFill/>
        </p:spPr>
        <p:txBody>
          <a:bodyPr wrap="square">
            <a:spAutoFit/>
          </a:bodyPr>
          <a:lstStyle/>
          <a:p>
            <a:pPr algn="l">
              <a:buNone/>
            </a:pPr>
            <a:r>
              <a:rPr lang="en-US" altLang="zh-CN" sz="3200" b="0" dirty="0">
                <a:solidFill>
                  <a:srgbClr val="000000"/>
                </a:solidFill>
                <a:effectLst/>
                <a:latin typeface="Times New Roman" panose="02020603050405020304" pitchFamily="18" charset="0"/>
                <a:cs typeface="Times New Roman" panose="02020603050405020304" pitchFamily="18" charset="0"/>
              </a:rPr>
              <a:t>1</a:t>
            </a:r>
            <a:r>
              <a:rPr lang="en-US" altLang="zh-CN" sz="3200" b="1" u="sng" dirty="0">
                <a:solidFill>
                  <a:srgbClr val="000000"/>
                </a:solidFill>
                <a:effectLst/>
                <a:latin typeface="Times New Roman" panose="02020603050405020304" pitchFamily="18" charset="0"/>
                <a:cs typeface="Times New Roman" panose="02020603050405020304" pitchFamily="18" charset="0"/>
              </a:rPr>
              <a:t>. </a:t>
            </a:r>
            <a:r>
              <a:rPr lang="zh-CN" altLang="en-US" sz="3200" b="1" u="sng" dirty="0">
                <a:solidFill>
                  <a:srgbClr val="000000"/>
                </a:solidFill>
                <a:effectLst/>
                <a:latin typeface="Times New Roman" panose="02020603050405020304" pitchFamily="18" charset="0"/>
                <a:cs typeface="Times New Roman" panose="02020603050405020304" pitchFamily="18" charset="0"/>
              </a:rPr>
              <a:t>创意说明（紧扣 “旧物新生”）</a:t>
            </a:r>
            <a:endParaRPr lang="zh-CN" altLang="en-US" sz="3200" b="1" u="sng" dirty="0">
              <a:solidFill>
                <a:srgbClr val="000000"/>
              </a:solidFill>
              <a:effectLst/>
              <a:latin typeface="Times New Roman" panose="02020603050405020304" pitchFamily="18" charset="0"/>
              <a:cs typeface="Times New Roman" panose="02020603050405020304" pitchFamily="18" charset="0"/>
            </a:endParaRPr>
          </a:p>
          <a:p>
            <a:pPr algn="l">
              <a:buNone/>
            </a:pPr>
            <a:r>
              <a:rPr lang="zh-CN" altLang="en-US" sz="3200" b="0" dirty="0">
                <a:solidFill>
                  <a:srgbClr val="000000"/>
                </a:solidFill>
                <a:effectLst/>
                <a:latin typeface="Times New Roman" panose="02020603050405020304" pitchFamily="18" charset="0"/>
                <a:cs typeface="Times New Roman" panose="02020603050405020304" pitchFamily="18" charset="0"/>
              </a:rPr>
              <a:t>常用词汇 </a:t>
            </a:r>
            <a:r>
              <a:rPr lang="en-US" altLang="zh-CN" sz="3200" b="0" dirty="0">
                <a:solidFill>
                  <a:srgbClr val="000000"/>
                </a:solidFill>
                <a:effectLst/>
                <a:latin typeface="Times New Roman" panose="02020603050405020304" pitchFamily="18" charset="0"/>
                <a:cs typeface="Times New Roman" panose="02020603050405020304" pitchFamily="18" charset="0"/>
              </a:rPr>
              <a:t>/ </a:t>
            </a:r>
            <a:r>
              <a:rPr lang="zh-CN" altLang="en-US" sz="3200" b="0" dirty="0">
                <a:solidFill>
                  <a:srgbClr val="000000"/>
                </a:solidFill>
                <a:effectLst/>
                <a:latin typeface="Times New Roman" panose="02020603050405020304" pitchFamily="18" charset="0"/>
                <a:cs typeface="Times New Roman" panose="02020603050405020304" pitchFamily="18" charset="0"/>
              </a:rPr>
              <a:t>词组</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000000"/>
                </a:solidFill>
                <a:effectLst/>
                <a:latin typeface="Times New Roman" panose="02020603050405020304" pitchFamily="18" charset="0"/>
                <a:cs typeface="Times New Roman" panose="02020603050405020304" pitchFamily="18" charset="0"/>
              </a:rPr>
              <a:t>旧物改造类：</a:t>
            </a:r>
            <a:r>
              <a:rPr lang="en-US" altLang="zh-CN" sz="3200" b="0" dirty="0">
                <a:solidFill>
                  <a:srgbClr val="000000"/>
                </a:solidFill>
                <a:effectLst/>
                <a:latin typeface="Times New Roman" panose="02020603050405020304" pitchFamily="18" charset="0"/>
                <a:cs typeface="Times New Roman" panose="02020603050405020304" pitchFamily="18" charset="0"/>
              </a:rPr>
              <a:t>repurpose, upcycle, turn…into, make use of, reuse, discarded items, old clothes/glass bottles/t-shirts, desk mat, flower pot, small rug</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000000"/>
                </a:solidFill>
                <a:effectLst/>
                <a:latin typeface="Times New Roman" panose="02020603050405020304" pitchFamily="18" charset="0"/>
                <a:cs typeface="Times New Roman" panose="02020603050405020304" pitchFamily="18" charset="0"/>
              </a:rPr>
              <a:t>制作过程：</a:t>
            </a:r>
            <a:r>
              <a:rPr lang="en-US" altLang="zh-CN" sz="3200" b="0" dirty="0">
                <a:solidFill>
                  <a:srgbClr val="000000"/>
                </a:solidFill>
                <a:effectLst/>
                <a:latin typeface="Times New Roman" panose="02020603050405020304" pitchFamily="18" charset="0"/>
                <a:cs typeface="Times New Roman" panose="02020603050405020304" pitchFamily="18" charset="0"/>
              </a:rPr>
              <a:t>cut, stitch, arrange, paint, decorate, weave</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000000"/>
                </a:solidFill>
                <a:effectLst/>
                <a:latin typeface="Times New Roman" panose="02020603050405020304" pitchFamily="18" charset="0"/>
                <a:cs typeface="Times New Roman" panose="02020603050405020304" pitchFamily="18" charset="0"/>
              </a:rPr>
              <a:t>作品特点：</a:t>
            </a:r>
            <a:r>
              <a:rPr lang="en-US" altLang="zh-CN" sz="3200" b="0" dirty="0">
                <a:solidFill>
                  <a:srgbClr val="000000"/>
                </a:solidFill>
                <a:effectLst/>
                <a:latin typeface="Times New Roman" panose="02020603050405020304" pitchFamily="18" charset="0"/>
                <a:cs typeface="Times New Roman" panose="02020603050405020304" pitchFamily="18" charset="0"/>
              </a:rPr>
              <a:t>visually striking, functional, creative, eco-friendly, unique</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dirty="0">
                <a:solidFill>
                  <a:srgbClr val="000000"/>
                </a:solidFill>
                <a:latin typeface="Times New Roman" panose="02020603050405020304" pitchFamily="18" charset="0"/>
                <a:cs typeface="Times New Roman" panose="02020603050405020304" pitchFamily="18" charset="0"/>
              </a:rPr>
              <a:t>作品功能：</a:t>
            </a:r>
            <a:r>
              <a:rPr lang="en-US" altLang="zh-CN" sz="3200" dirty="0">
                <a:solidFill>
                  <a:srgbClr val="000000"/>
                </a:solidFill>
                <a:latin typeface="Times New Roman" panose="02020603050405020304" pitchFamily="18" charset="0"/>
                <a:cs typeface="Times New Roman" panose="02020603050405020304" pitchFamily="18" charset="0"/>
              </a:rPr>
              <a:t>practical, multi-functional, reusable, space-saving, portable, durable </a:t>
            </a:r>
            <a:endParaRPr lang="en-US" altLang="zh-CN" sz="3200" dirty="0">
              <a:solidFill>
                <a:srgbClr val="000000"/>
              </a:solidFill>
              <a:latin typeface="Times New Roman" panose="02020603050405020304" pitchFamily="18" charset="0"/>
              <a:cs typeface="Times New Roman" panose="02020603050405020304" pitchFamily="18" charset="0"/>
            </a:endParaRPr>
          </a:p>
        </p:txBody>
      </p:sp>
      <p:sp>
        <p:nvSpPr>
          <p:cNvPr id="19" name="Freeform 19"/>
          <p:cNvSpPr/>
          <p:nvPr/>
        </p:nvSpPr>
        <p:spPr>
          <a:xfrm>
            <a:off x="7464415" y="3485994"/>
            <a:ext cx="10400970" cy="2509235"/>
          </a:xfrm>
          <a:custGeom>
            <a:avLst/>
            <a:gdLst/>
            <a:ahLst/>
            <a:cxnLst/>
            <a:rect l="l" t="t" r="r" b="b"/>
            <a:pathLst>
              <a:path w="2739350" h="1056642">
                <a:moveTo>
                  <a:pt x="74435" y="0"/>
                </a:moveTo>
                <a:lnTo>
                  <a:pt x="2664915" y="0"/>
                </a:lnTo>
                <a:cubicBezTo>
                  <a:pt x="2706025" y="0"/>
                  <a:pt x="2739350" y="33326"/>
                  <a:pt x="2739350" y="74435"/>
                </a:cubicBezTo>
                <a:lnTo>
                  <a:pt x="2739350" y="982208"/>
                </a:lnTo>
                <a:cubicBezTo>
                  <a:pt x="2739350" y="1023317"/>
                  <a:pt x="2706025" y="1056642"/>
                  <a:pt x="2664915" y="1056642"/>
                </a:cubicBezTo>
                <a:lnTo>
                  <a:pt x="74435" y="1056642"/>
                </a:lnTo>
                <a:cubicBezTo>
                  <a:pt x="33326" y="1056642"/>
                  <a:pt x="0" y="1023317"/>
                  <a:pt x="0" y="982208"/>
                </a:cubicBezTo>
                <a:lnTo>
                  <a:pt x="0" y="74435"/>
                </a:lnTo>
                <a:cubicBezTo>
                  <a:pt x="0" y="33326"/>
                  <a:pt x="33326" y="0"/>
                  <a:pt x="74435" y="0"/>
                </a:cubicBezTo>
                <a:close/>
              </a:path>
            </a:pathLst>
          </a:custGeom>
          <a:solidFill>
            <a:srgbClr val="81A45A"/>
          </a:solidFill>
        </p:spPr>
        <p:txBody>
          <a:bodyPr/>
          <a:lstStyle/>
          <a:p>
            <a:r>
              <a:rPr lang="en-US" altLang="zh-CN" sz="3600" dirty="0">
                <a:highlight>
                  <a:srgbClr val="FFFF00"/>
                </a:highlight>
              </a:rPr>
              <a:t>Key Reminder:</a:t>
            </a:r>
            <a:endParaRPr lang="en-US" altLang="zh-CN" sz="3600" dirty="0">
              <a:highlight>
                <a:srgbClr val="FFFF00"/>
              </a:highlight>
            </a:endParaRPr>
          </a:p>
          <a:p>
            <a:r>
              <a:rPr lang="en-US" altLang="zh-CN" sz="3600" dirty="0"/>
              <a:t>Your creative plan must </a:t>
            </a:r>
            <a:r>
              <a:rPr lang="en-US" altLang="zh-CN" sz="3600" dirty="0">
                <a:solidFill>
                  <a:schemeClr val="bg1"/>
                </a:solidFill>
              </a:rPr>
              <a:t>be specific</a:t>
            </a:r>
            <a:r>
              <a:rPr lang="en-US" altLang="zh-CN" sz="3600" dirty="0"/>
              <a:t>: include </a:t>
            </a:r>
            <a:r>
              <a:rPr lang="en-US" altLang="zh-CN" sz="3600" dirty="0">
                <a:solidFill>
                  <a:schemeClr val="bg1"/>
                </a:solidFill>
              </a:rPr>
              <a:t>the old item</a:t>
            </a:r>
            <a:r>
              <a:rPr lang="en-US" altLang="zh-CN" sz="3600" dirty="0"/>
              <a:t> you will use and your </a:t>
            </a:r>
            <a:r>
              <a:rPr lang="en-US" altLang="zh-CN" sz="3600" dirty="0">
                <a:solidFill>
                  <a:schemeClr val="bg1"/>
                </a:solidFill>
              </a:rPr>
              <a:t>detailed transformation </a:t>
            </a:r>
            <a:r>
              <a:rPr lang="en-US" altLang="zh-CN" sz="3600" dirty="0"/>
              <a:t>idea. Avoid vague statements like “I have a good idea”.</a:t>
            </a:r>
            <a:endParaRPr lang="zh-CN" altLang="en-US" sz="3600" dirty="0"/>
          </a:p>
        </p:txBody>
      </p:sp>
      <p:sp>
        <p:nvSpPr>
          <p:cNvPr id="20" name="矩形 19"/>
          <p:cNvSpPr/>
          <p:nvPr/>
        </p:nvSpPr>
        <p:spPr>
          <a:xfrm>
            <a:off x="1503581" y="2976509"/>
            <a:ext cx="5693265" cy="454369"/>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
          <a:stretch>
            <a:fillRect/>
          </a:stretch>
        </p:blipFill>
        <p:spPr>
          <a:xfrm>
            <a:off x="674522" y="6587928"/>
            <a:ext cx="2902099" cy="2490385"/>
          </a:xfrm>
          <a:prstGeom prst="rect">
            <a:avLst/>
          </a:prstGeom>
        </p:spPr>
      </p:pic>
      <p:pic>
        <p:nvPicPr>
          <p:cNvPr id="24" name="图片 23"/>
          <p:cNvPicPr>
            <a:picLocks noChangeAspect="1"/>
          </p:cNvPicPr>
          <p:nvPr/>
        </p:nvPicPr>
        <p:blipFill>
          <a:blip r:embed="rId2"/>
          <a:stretch>
            <a:fillRect/>
          </a:stretch>
        </p:blipFill>
        <p:spPr>
          <a:xfrm>
            <a:off x="4003450" y="6623911"/>
            <a:ext cx="2698612" cy="2406774"/>
          </a:xfrm>
          <a:prstGeom prst="rect">
            <a:avLst/>
          </a:prstGeom>
        </p:spPr>
      </p:pic>
      <p:pic>
        <p:nvPicPr>
          <p:cNvPr id="26" name="图片 25"/>
          <p:cNvPicPr>
            <a:picLocks noChangeAspect="1"/>
          </p:cNvPicPr>
          <p:nvPr/>
        </p:nvPicPr>
        <p:blipFill>
          <a:blip r:embed="rId3"/>
          <a:stretch>
            <a:fillRect/>
          </a:stretch>
        </p:blipFill>
        <p:spPr>
          <a:xfrm>
            <a:off x="15443366" y="5995229"/>
            <a:ext cx="1905098" cy="3016405"/>
          </a:xfrm>
          <a:prstGeom prst="rect">
            <a:avLst/>
          </a:prstGeom>
        </p:spPr>
      </p:pic>
      <p:pic>
        <p:nvPicPr>
          <p:cNvPr id="30" name="图片 29"/>
          <p:cNvPicPr>
            <a:picLocks noChangeAspect="1"/>
          </p:cNvPicPr>
          <p:nvPr/>
        </p:nvPicPr>
        <p:blipFill>
          <a:blip r:embed="rId4"/>
          <a:stretch>
            <a:fillRect/>
          </a:stretch>
        </p:blipFill>
        <p:spPr>
          <a:xfrm>
            <a:off x="11915880" y="6587928"/>
            <a:ext cx="2343270" cy="2444874"/>
          </a:xfrm>
          <a:prstGeom prst="rect">
            <a:avLst/>
          </a:prstGeom>
        </p:spPr>
      </p:pic>
      <p:pic>
        <p:nvPicPr>
          <p:cNvPr id="32" name="图片 31"/>
          <p:cNvPicPr>
            <a:picLocks noChangeAspect="1"/>
          </p:cNvPicPr>
          <p:nvPr/>
        </p:nvPicPr>
        <p:blipFill>
          <a:blip r:embed="rId5"/>
          <a:stretch>
            <a:fillRect/>
          </a:stretch>
        </p:blipFill>
        <p:spPr>
          <a:xfrm>
            <a:off x="7555719" y="6623911"/>
            <a:ext cx="3264068" cy="2387723"/>
          </a:xfrm>
          <a:prstGeom prst="rect">
            <a:avLst/>
          </a:prstGeom>
        </p:spPr>
      </p:pic>
      <p:sp>
        <p:nvSpPr>
          <p:cNvPr id="34" name="文本框 33"/>
          <p:cNvSpPr txBox="1"/>
          <p:nvPr/>
        </p:nvSpPr>
        <p:spPr>
          <a:xfrm>
            <a:off x="674523" y="9032801"/>
            <a:ext cx="2501514" cy="954107"/>
          </a:xfrm>
          <a:prstGeom prst="rect">
            <a:avLst/>
          </a:prstGeom>
          <a:noFill/>
        </p:spPr>
        <p:txBody>
          <a:bodyPr wrap="square">
            <a:spAutoFit/>
          </a:bodyPr>
          <a:lstStyle/>
          <a:p>
            <a:pPr algn="ctr"/>
            <a:r>
              <a:rPr lang="en-US" altLang="zh-CN" sz="2800" dirty="0"/>
              <a:t>cushion cover</a:t>
            </a:r>
            <a:endParaRPr lang="en-US" altLang="zh-CN" sz="2800" dirty="0"/>
          </a:p>
          <a:p>
            <a:pPr algn="ctr"/>
            <a:r>
              <a:rPr lang="zh-CN" altLang="en-US" sz="2800" dirty="0"/>
              <a:t>（靠垫套）</a:t>
            </a:r>
            <a:endParaRPr lang="zh-CN" altLang="en-US" sz="2800" dirty="0"/>
          </a:p>
        </p:txBody>
      </p:sp>
      <p:sp>
        <p:nvSpPr>
          <p:cNvPr id="36" name="文本框 35"/>
          <p:cNvSpPr txBox="1"/>
          <p:nvPr/>
        </p:nvSpPr>
        <p:spPr>
          <a:xfrm>
            <a:off x="4255196" y="9038646"/>
            <a:ext cx="2446866" cy="954107"/>
          </a:xfrm>
          <a:prstGeom prst="rect">
            <a:avLst/>
          </a:prstGeom>
          <a:noFill/>
        </p:spPr>
        <p:txBody>
          <a:bodyPr wrap="square">
            <a:spAutoFit/>
          </a:bodyPr>
          <a:lstStyle/>
          <a:p>
            <a:r>
              <a:rPr lang="en-US" altLang="zh-CN" sz="2800" dirty="0"/>
              <a:t>pencil holder</a:t>
            </a:r>
            <a:endParaRPr lang="en-US" altLang="zh-CN" sz="2800" dirty="0"/>
          </a:p>
          <a:p>
            <a:r>
              <a:rPr lang="zh-CN" altLang="en-US" sz="2800" dirty="0"/>
              <a:t>（笔筒）</a:t>
            </a:r>
            <a:endParaRPr lang="zh-CN" altLang="en-US" sz="2800" dirty="0"/>
          </a:p>
        </p:txBody>
      </p:sp>
      <p:sp>
        <p:nvSpPr>
          <p:cNvPr id="38" name="文本框 37"/>
          <p:cNvSpPr txBox="1"/>
          <p:nvPr/>
        </p:nvSpPr>
        <p:spPr>
          <a:xfrm>
            <a:off x="11605879" y="9011634"/>
            <a:ext cx="3056466" cy="954107"/>
          </a:xfrm>
          <a:prstGeom prst="rect">
            <a:avLst/>
          </a:prstGeom>
          <a:noFill/>
        </p:spPr>
        <p:txBody>
          <a:bodyPr wrap="square">
            <a:spAutoFit/>
          </a:bodyPr>
          <a:lstStyle/>
          <a:p>
            <a:pPr algn="ctr"/>
            <a:r>
              <a:rPr lang="en-US" altLang="zh-CN" sz="2800" dirty="0"/>
              <a:t>tote bag</a:t>
            </a:r>
            <a:endParaRPr lang="en-US" altLang="zh-CN" sz="2800" dirty="0"/>
          </a:p>
          <a:p>
            <a:pPr algn="ctr"/>
            <a:r>
              <a:rPr lang="zh-CN" altLang="en-US" sz="2800" dirty="0"/>
              <a:t>（环保手提袋）</a:t>
            </a:r>
            <a:endParaRPr lang="zh-CN" altLang="en-US" sz="2800" dirty="0"/>
          </a:p>
        </p:txBody>
      </p:sp>
      <p:sp>
        <p:nvSpPr>
          <p:cNvPr id="40" name="文本框 39"/>
          <p:cNvSpPr txBox="1"/>
          <p:nvPr/>
        </p:nvSpPr>
        <p:spPr>
          <a:xfrm>
            <a:off x="8389854" y="9029700"/>
            <a:ext cx="3056466" cy="954107"/>
          </a:xfrm>
          <a:prstGeom prst="rect">
            <a:avLst/>
          </a:prstGeom>
          <a:noFill/>
        </p:spPr>
        <p:txBody>
          <a:bodyPr wrap="square">
            <a:spAutoFit/>
          </a:bodyPr>
          <a:lstStyle/>
          <a:p>
            <a:r>
              <a:rPr lang="en-US" altLang="zh-CN" sz="2800" dirty="0"/>
              <a:t>Coasters</a:t>
            </a:r>
            <a:endParaRPr lang="en-US" altLang="zh-CN" sz="2800" dirty="0"/>
          </a:p>
          <a:p>
            <a:r>
              <a:rPr lang="zh-CN" altLang="en-US" sz="2800" dirty="0"/>
              <a:t>（杯垫）</a:t>
            </a:r>
            <a:endParaRPr lang="zh-CN" altLang="en-US" sz="2800" dirty="0"/>
          </a:p>
        </p:txBody>
      </p:sp>
      <p:sp>
        <p:nvSpPr>
          <p:cNvPr id="42" name="文本框 41"/>
          <p:cNvSpPr txBox="1"/>
          <p:nvPr/>
        </p:nvSpPr>
        <p:spPr>
          <a:xfrm>
            <a:off x="14885190" y="9005770"/>
            <a:ext cx="3132666" cy="954107"/>
          </a:xfrm>
          <a:prstGeom prst="rect">
            <a:avLst/>
          </a:prstGeom>
          <a:noFill/>
        </p:spPr>
        <p:txBody>
          <a:bodyPr wrap="square">
            <a:spAutoFit/>
          </a:bodyPr>
          <a:lstStyle/>
          <a:p>
            <a:pPr algn="ctr"/>
            <a:r>
              <a:rPr lang="en-US" altLang="zh-CN" sz="2800" dirty="0"/>
              <a:t>plant pot /</a:t>
            </a:r>
            <a:endParaRPr lang="en-US" altLang="zh-CN" sz="2800" dirty="0"/>
          </a:p>
          <a:p>
            <a:pPr algn="ctr"/>
            <a:r>
              <a:rPr lang="en-US" altLang="zh-CN" sz="2800" dirty="0"/>
              <a:t>flower pot</a:t>
            </a:r>
            <a:r>
              <a:rPr lang="zh-CN" altLang="en-US" sz="2800" dirty="0"/>
              <a:t>（花盆）</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par>
                                <p:cTn id="32" presetID="16" presetClass="entr" presetSubtype="21"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inVertical)">
                                      <p:cBhvr>
                                        <p:cTn id="34" dur="500"/>
                                        <p:tgtEl>
                                          <p:spTgt spid="24"/>
                                        </p:tgtEl>
                                      </p:cBhvr>
                                    </p:animEffect>
                                  </p:childTnLst>
                                </p:cTn>
                              </p:par>
                              <p:par>
                                <p:cTn id="35" presetID="16" presetClass="entr" presetSubtype="21"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arn(inVertical)">
                                      <p:cBhvr>
                                        <p:cTn id="37" dur="500"/>
                                        <p:tgtEl>
                                          <p:spTgt spid="32"/>
                                        </p:tgtEl>
                                      </p:cBhvr>
                                    </p:animEffect>
                                  </p:childTnLst>
                                </p:cTn>
                              </p:par>
                              <p:par>
                                <p:cTn id="38" presetID="16" presetClass="entr" presetSubtype="21"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arn(inVertical)">
                                      <p:cBhvr>
                                        <p:cTn id="40" dur="500"/>
                                        <p:tgtEl>
                                          <p:spTgt spid="30"/>
                                        </p:tgtEl>
                                      </p:cBhvr>
                                    </p:animEffect>
                                  </p:childTnLst>
                                </p:cTn>
                              </p:par>
                              <p:par>
                                <p:cTn id="41" presetID="16" presetClass="entr" presetSubtype="21"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inVertical)">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1000"/>
                                        <p:tgtEl>
                                          <p:spTgt spid="40"/>
                                        </p:tgtEl>
                                      </p:cBhvr>
                                    </p:animEffect>
                                    <p:anim calcmode="lin" valueType="num">
                                      <p:cBhvr>
                                        <p:cTn id="59" dur="1000" fill="hold"/>
                                        <p:tgtEl>
                                          <p:spTgt spid="40"/>
                                        </p:tgtEl>
                                        <p:attrNameLst>
                                          <p:attrName>ppt_x</p:attrName>
                                        </p:attrNameLst>
                                      </p:cBhvr>
                                      <p:tavLst>
                                        <p:tav tm="0">
                                          <p:val>
                                            <p:strVal val="#ppt_x"/>
                                          </p:val>
                                        </p:tav>
                                        <p:tav tm="100000">
                                          <p:val>
                                            <p:strVal val="#ppt_x"/>
                                          </p:val>
                                        </p:tav>
                                      </p:tavLst>
                                    </p:anim>
                                    <p:anim calcmode="lin" valueType="num">
                                      <p:cBhvr>
                                        <p:cTn id="60" dur="1000" fill="hold"/>
                                        <p:tgtEl>
                                          <p:spTgt spid="4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1000"/>
                                        <p:tgtEl>
                                          <p:spTgt spid="42"/>
                                        </p:tgtEl>
                                      </p:cBhvr>
                                    </p:animEffect>
                                    <p:anim calcmode="lin" valueType="num">
                                      <p:cBhvr>
                                        <p:cTn id="69" dur="1000" fill="hold"/>
                                        <p:tgtEl>
                                          <p:spTgt spid="42"/>
                                        </p:tgtEl>
                                        <p:attrNameLst>
                                          <p:attrName>ppt_x</p:attrName>
                                        </p:attrNameLst>
                                      </p:cBhvr>
                                      <p:tavLst>
                                        <p:tav tm="0">
                                          <p:val>
                                            <p:strVal val="#ppt_x"/>
                                          </p:val>
                                        </p:tav>
                                        <p:tav tm="100000">
                                          <p:val>
                                            <p:strVal val="#ppt_x"/>
                                          </p:val>
                                        </p:tav>
                                      </p:tavLst>
                                    </p:anim>
                                    <p:anim calcmode="lin" valueType="num">
                                      <p:cBhvr>
                                        <p:cTn id="7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animBg="1"/>
      <p:bldP spid="20" grpId="0" animBg="1"/>
      <p:bldP spid="34" grpId="0"/>
      <p:bldP spid="36" grpId="0"/>
      <p:bldP spid="38" grpId="0"/>
      <p:bldP spid="40"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33400" y="571500"/>
          <a:ext cx="16840200" cy="7953138"/>
        </p:xfrm>
        <a:graphic>
          <a:graphicData uri="http://schemas.openxmlformats.org/drawingml/2006/table">
            <a:tbl>
              <a:tblPr/>
              <a:tblGrid>
                <a:gridCol w="1949097"/>
                <a:gridCol w="3080103"/>
                <a:gridCol w="6781800"/>
                <a:gridCol w="5029200"/>
              </a:tblGrid>
              <a:tr h="120692">
                <a:tc>
                  <a:txBody>
                    <a:bodyPr/>
                    <a:lstStyle/>
                    <a:p>
                      <a:pPr algn="ctr" fontAlgn="t">
                        <a:buNone/>
                      </a:pPr>
                      <a:r>
                        <a:rPr lang="zh-CN" altLang="en-US" sz="3200" dirty="0">
                          <a:effectLst/>
                          <a:latin typeface="Times New Roman" panose="02020603050405020304" pitchFamily="18" charset="0"/>
                          <a:cs typeface="Times New Roman" panose="02020603050405020304" pitchFamily="18" charset="0"/>
                        </a:rPr>
                        <a:t>改造物品</a:t>
                      </a:r>
                      <a:endParaRPr lang="zh-CN" altLang="en-US" sz="32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4">
                        <a:lumMod val="20000"/>
                        <a:lumOff val="80000"/>
                      </a:schemeClr>
                    </a:solidFill>
                  </a:tcPr>
                </a:tc>
                <a:tc>
                  <a:txBody>
                    <a:bodyPr/>
                    <a:lstStyle/>
                    <a:p>
                      <a:pPr algn="ctr" fontAlgn="t">
                        <a:buNone/>
                      </a:pPr>
                      <a:r>
                        <a:rPr lang="en-US" altLang="zh-CN" sz="3200" dirty="0">
                          <a:effectLst/>
                          <a:latin typeface="Times New Roman" panose="02020603050405020304" pitchFamily="18" charset="0"/>
                          <a:cs typeface="Times New Roman" panose="02020603050405020304" pitchFamily="18" charset="0"/>
                        </a:rPr>
                        <a:t>Old items</a:t>
                      </a:r>
                      <a:endParaRPr lang="zh-CN" altLang="en-US" sz="32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4">
                        <a:lumMod val="20000"/>
                        <a:lumOff val="80000"/>
                      </a:schemeClr>
                    </a:solidFill>
                  </a:tcPr>
                </a:tc>
                <a:tc>
                  <a:txBody>
                    <a:bodyPr/>
                    <a:lstStyle/>
                    <a:p>
                      <a:pPr algn="ctr" fontAlgn="t">
                        <a:buNone/>
                      </a:pPr>
                      <a:r>
                        <a:rPr lang="en-US" altLang="zh-CN" sz="3200" dirty="0">
                          <a:effectLst/>
                          <a:latin typeface="Times New Roman" panose="02020603050405020304" pitchFamily="18" charset="0"/>
                          <a:cs typeface="Times New Roman" panose="02020603050405020304" pitchFamily="18" charset="0"/>
                        </a:rPr>
                        <a:t>Transformation procedure</a:t>
                      </a:r>
                      <a:endParaRPr lang="zh-CN" altLang="en-US" sz="32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4">
                        <a:lumMod val="20000"/>
                        <a:lumOff val="80000"/>
                      </a:schemeClr>
                    </a:solidFill>
                  </a:tcPr>
                </a:tc>
                <a:tc>
                  <a:txBody>
                    <a:bodyPr/>
                    <a:lstStyle/>
                    <a:p>
                      <a:pPr algn="ctr" fontAlgn="t">
                        <a:buNone/>
                      </a:pPr>
                      <a:r>
                        <a:rPr lang="en-US" altLang="zh-CN" sz="3200" dirty="0">
                          <a:effectLst/>
                          <a:latin typeface="Times New Roman" panose="02020603050405020304" pitchFamily="18" charset="0"/>
                          <a:cs typeface="Times New Roman" panose="02020603050405020304" pitchFamily="18" charset="0"/>
                        </a:rPr>
                        <a:t>New life</a:t>
                      </a:r>
                      <a:endParaRPr lang="zh-CN" altLang="en-US" sz="32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4">
                        <a:lumMod val="20000"/>
                        <a:lumOff val="80000"/>
                      </a:schemeClr>
                    </a:solidFill>
                  </a:tcPr>
                </a:tc>
              </a:tr>
              <a:tr h="0">
                <a:tc>
                  <a:txBody>
                    <a:bodyPr/>
                    <a:lstStyle/>
                    <a:p>
                      <a:pPr fontAlgn="t">
                        <a:buNone/>
                      </a:pPr>
                      <a:r>
                        <a:rPr lang="en-US" altLang="zh-CN" sz="2800" b="1" dirty="0">
                          <a:effectLst/>
                          <a:latin typeface="Times New Roman" panose="02020603050405020304" pitchFamily="18" charset="0"/>
                          <a:cs typeface="Times New Roman" panose="02020603050405020304" pitchFamily="18" charset="0"/>
                        </a:rPr>
                        <a:t>desk mat </a:t>
                      </a:r>
                      <a:endParaRPr lang="en-US" altLang="zh-CN"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书桌垫</a:t>
                      </a:r>
                      <a:r>
                        <a:rPr lang="en-US" altLang="zh-CN" sz="2800" b="1" dirty="0">
                          <a:effectLst/>
                          <a:latin typeface="Times New Roman" panose="02020603050405020304" pitchFamily="18" charset="0"/>
                          <a:cs typeface="Times New Roman" panose="02020603050405020304" pitchFamily="18" charset="0"/>
                        </a:rPr>
                        <a:t>/</a:t>
                      </a:r>
                      <a:r>
                        <a:rPr lang="zh-CN" altLang="en-US" sz="2800" b="1" dirty="0">
                          <a:effectLst/>
                          <a:latin typeface="Times New Roman" panose="02020603050405020304" pitchFamily="18" charset="0"/>
                          <a:cs typeface="Times New Roman" panose="02020603050405020304" pitchFamily="18" charset="0"/>
                        </a:rPr>
                        <a:t>鼠标垫</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old clothes / </a:t>
                      </a:r>
                      <a:endParaRPr lang="en-US" sz="2800" dirty="0">
                        <a:effectLst/>
                        <a:latin typeface="Times New Roman" panose="02020603050405020304" pitchFamily="18" charset="0"/>
                        <a:cs typeface="Times New Roman" panose="02020603050405020304" pitchFamily="18" charset="0"/>
                      </a:endParaRPr>
                    </a:p>
                    <a:p>
                      <a:pPr fontAlgn="t">
                        <a:buNone/>
                      </a:pPr>
                      <a:r>
                        <a:rPr lang="en-US" sz="2800" dirty="0">
                          <a:effectLst/>
                          <a:latin typeface="Times New Roman" panose="02020603050405020304" pitchFamily="18" charset="0"/>
                          <a:cs typeface="Times New Roman" panose="02020603050405020304" pitchFamily="18" charset="0"/>
                        </a:rPr>
                        <a:t>old jeans</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a:t>
                      </a:r>
                      <a:r>
                        <a:rPr lang="en-US" sz="2800" dirty="0">
                          <a:effectLst/>
                          <a:latin typeface="Times New Roman" panose="02020603050405020304" pitchFamily="18" charset="0"/>
                          <a:cs typeface="Times New Roman" panose="02020603050405020304" pitchFamily="18" charset="0"/>
                        </a:rPr>
                        <a:t>t the old clothes into proper sizes and </a:t>
                      </a:r>
                      <a:r>
                        <a:rPr lang="en-US" sz="2800" b="1" dirty="0">
                          <a:effectLst/>
                          <a:latin typeface="Times New Roman" panose="02020603050405020304" pitchFamily="18" charset="0"/>
                          <a:cs typeface="Times New Roman" panose="02020603050405020304" pitchFamily="18" charset="0"/>
                        </a:rPr>
                        <a:t>sew</a:t>
                      </a:r>
                      <a:r>
                        <a:rPr lang="en-US" sz="2800" dirty="0">
                          <a:effectLst/>
                          <a:latin typeface="Times New Roman" panose="02020603050405020304" pitchFamily="18" charset="0"/>
                          <a:cs typeface="Times New Roman" panose="02020603050405020304" pitchFamily="18" charset="0"/>
                        </a:rPr>
                        <a:t> them together. We can also </a:t>
                      </a:r>
                      <a:r>
                        <a:rPr lang="en-US" sz="2800" b="1" dirty="0">
                          <a:effectLst/>
                          <a:latin typeface="Times New Roman" panose="02020603050405020304" pitchFamily="18" charset="0"/>
                          <a:cs typeface="Times New Roman" panose="02020603050405020304" pitchFamily="18" charset="0"/>
                        </a:rPr>
                        <a:t>paint</a:t>
                      </a:r>
                      <a:r>
                        <a:rPr lang="en-US" sz="2800" dirty="0">
                          <a:effectLst/>
                          <a:latin typeface="Times New Roman" panose="02020603050405020304" pitchFamily="18" charset="0"/>
                          <a:cs typeface="Times New Roman" panose="02020603050405020304" pitchFamily="18" charset="0"/>
                        </a:rPr>
                        <a:t> simple patterns on the surface.</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create a soft and beautiful desk mat to keep our desks tidy and protect the table surface.</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r>
              <a:tr h="346990">
                <a:tc>
                  <a:txBody>
                    <a:bodyPr/>
                    <a:lstStyle/>
                    <a:p>
                      <a:pPr fontAlgn="t">
                        <a:buNone/>
                      </a:pPr>
                      <a:r>
                        <a:rPr lang="en-US" sz="2800" b="1" dirty="0">
                          <a:effectLst/>
                          <a:latin typeface="Times New Roman" panose="02020603050405020304" pitchFamily="18" charset="0"/>
                          <a:cs typeface="Times New Roman" panose="02020603050405020304" pitchFamily="18" charset="0"/>
                        </a:rPr>
                        <a:t>pencil holder </a:t>
                      </a:r>
                      <a:endParaRPr lang="en-US"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笔筒</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waste glass bottles / cans</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clean</a:t>
                      </a:r>
                      <a:r>
                        <a:rPr lang="en-US" sz="2800" dirty="0">
                          <a:effectLst/>
                          <a:latin typeface="Times New Roman" panose="02020603050405020304" pitchFamily="18" charset="0"/>
                          <a:cs typeface="Times New Roman" panose="02020603050405020304" pitchFamily="18" charset="0"/>
                        </a:rPr>
                        <a:t> the waste bottles carefully and </a:t>
                      </a:r>
                      <a:r>
                        <a:rPr lang="en-US" sz="2800" b="1" dirty="0">
                          <a:effectLst/>
                          <a:latin typeface="Times New Roman" panose="02020603050405020304" pitchFamily="18" charset="0"/>
                          <a:cs typeface="Times New Roman" panose="02020603050405020304" pitchFamily="18" charset="0"/>
                        </a:rPr>
                        <a:t>paint</a:t>
                      </a:r>
                      <a:r>
                        <a:rPr lang="en-US" sz="2800" dirty="0">
                          <a:effectLst/>
                          <a:latin typeface="Times New Roman" panose="02020603050405020304" pitchFamily="18" charset="0"/>
                          <a:cs typeface="Times New Roman" panose="02020603050405020304" pitchFamily="18" charset="0"/>
                        </a:rPr>
                        <a:t> lovely pictures on their surface.</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hold pens and rulers, offering a tidy and eco-friendly way to store stationery.</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r>
              <a:tr h="437510">
                <a:tc>
                  <a:txBody>
                    <a:bodyPr/>
                    <a:lstStyle/>
                    <a:p>
                      <a:pPr fontAlgn="t">
                        <a:buNone/>
                      </a:pPr>
                      <a:r>
                        <a:rPr lang="en-US" sz="2800" b="1">
                          <a:effectLst/>
                          <a:latin typeface="Times New Roman" panose="02020603050405020304" pitchFamily="18" charset="0"/>
                          <a:cs typeface="Times New Roman" panose="02020603050405020304" pitchFamily="18" charset="0"/>
                        </a:rPr>
                        <a:t>plant pot / flower pot 花盆</a:t>
                      </a:r>
                      <a:endParaRPr lang="en-US" sz="280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waste plastic bottles / glass bottles</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cut off </a:t>
                      </a:r>
                      <a:r>
                        <a:rPr lang="en-US" sz="2800" dirty="0">
                          <a:effectLst/>
                          <a:latin typeface="Times New Roman" panose="02020603050405020304" pitchFamily="18" charset="0"/>
                          <a:cs typeface="Times New Roman" panose="02020603050405020304" pitchFamily="18" charset="0"/>
                        </a:rPr>
                        <a:t>the upper part of the waste bottle, smooth the edges and </a:t>
                      </a:r>
                      <a:r>
                        <a:rPr lang="en-US" sz="2800" b="1" dirty="0">
                          <a:effectLst/>
                          <a:latin typeface="Times New Roman" panose="02020603050405020304" pitchFamily="18" charset="0"/>
                          <a:cs typeface="Times New Roman" panose="02020603050405020304" pitchFamily="18" charset="0"/>
                        </a:rPr>
                        <a:t>decorate it with </a:t>
                      </a:r>
                      <a:r>
                        <a:rPr lang="en-US" sz="2800" dirty="0">
                          <a:effectLst/>
                          <a:latin typeface="Times New Roman" panose="02020603050405020304" pitchFamily="18" charset="0"/>
                          <a:cs typeface="Times New Roman" panose="02020603050405020304" pitchFamily="18" charset="0"/>
                        </a:rPr>
                        <a:t>colorful drawings.</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grow small plants and add beauty to our living environment.</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r>
              <a:tr h="392250">
                <a:tc>
                  <a:txBody>
                    <a:bodyPr/>
                    <a:lstStyle/>
                    <a:p>
                      <a:pPr fontAlgn="t">
                        <a:buNone/>
                      </a:pPr>
                      <a:r>
                        <a:rPr lang="en-US" sz="2800" b="1" dirty="0">
                          <a:effectLst/>
                          <a:latin typeface="Times New Roman" panose="02020603050405020304" pitchFamily="18" charset="0"/>
                          <a:cs typeface="Times New Roman" panose="02020603050405020304" pitchFamily="18" charset="0"/>
                        </a:rPr>
                        <a:t>tote bag </a:t>
                      </a:r>
                      <a:endParaRPr lang="en-US"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环保手提袋</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old T-shirts /</a:t>
                      </a:r>
                      <a:endParaRPr lang="en-US" sz="2800" dirty="0">
                        <a:effectLst/>
                        <a:latin typeface="Times New Roman" panose="02020603050405020304" pitchFamily="18" charset="0"/>
                        <a:cs typeface="Times New Roman" panose="02020603050405020304" pitchFamily="18" charset="0"/>
                      </a:endParaRPr>
                    </a:p>
                    <a:p>
                      <a:pPr fontAlgn="t">
                        <a:buNone/>
                      </a:pPr>
                      <a:r>
                        <a:rPr lang="en-US" sz="2800" dirty="0">
                          <a:effectLst/>
                          <a:latin typeface="Times New Roman" panose="02020603050405020304" pitchFamily="18" charset="0"/>
                          <a:cs typeface="Times New Roman" panose="02020603050405020304" pitchFamily="18" charset="0"/>
                        </a:rPr>
                        <a:t> old cloth</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cut</a:t>
                      </a:r>
                      <a:r>
                        <a:rPr lang="en-US" sz="2800" dirty="0">
                          <a:effectLst/>
                          <a:latin typeface="Times New Roman" panose="02020603050405020304" pitchFamily="18" charset="0"/>
                          <a:cs typeface="Times New Roman" panose="02020603050405020304" pitchFamily="18" charset="0"/>
                        </a:rPr>
                        <a:t> old T-shirts and </a:t>
                      </a:r>
                      <a:r>
                        <a:rPr lang="en-US" sz="2800" b="1" dirty="0">
                          <a:effectLst/>
                          <a:latin typeface="Times New Roman" panose="02020603050405020304" pitchFamily="18" charset="0"/>
                          <a:cs typeface="Times New Roman" panose="02020603050405020304" pitchFamily="18" charset="0"/>
                        </a:rPr>
                        <a:t>sew</a:t>
                      </a:r>
                      <a:r>
                        <a:rPr lang="en-US" sz="2800" dirty="0">
                          <a:effectLst/>
                          <a:latin typeface="Times New Roman" panose="02020603050405020304" pitchFamily="18" charset="0"/>
                          <a:cs typeface="Times New Roman" panose="02020603050405020304" pitchFamily="18" charset="0"/>
                        </a:rPr>
                        <a:t> the edges firmly to </a:t>
                      </a:r>
                      <a:r>
                        <a:rPr lang="en-US" sz="2800" b="1" dirty="0">
                          <a:effectLst/>
                          <a:latin typeface="Times New Roman" panose="02020603050405020304" pitchFamily="18" charset="0"/>
                          <a:cs typeface="Times New Roman" panose="02020603050405020304" pitchFamily="18" charset="0"/>
                        </a:rPr>
                        <a:t>make</a:t>
                      </a:r>
                      <a:r>
                        <a:rPr lang="en-US" sz="2800" dirty="0">
                          <a:effectLst/>
                          <a:latin typeface="Times New Roman" panose="02020603050405020304" pitchFamily="18" charset="0"/>
                          <a:cs typeface="Times New Roman" panose="02020603050405020304" pitchFamily="18" charset="0"/>
                        </a:rPr>
                        <a:t> a simple and strong cloth bag.</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replace plastic bags, reduce white pollution and achieve sustainable living.</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r>
              <a:tr h="437510">
                <a:tc>
                  <a:txBody>
                    <a:bodyPr/>
                    <a:lstStyle/>
                    <a:p>
                      <a:pPr fontAlgn="t">
                        <a:buNone/>
                      </a:pPr>
                      <a:r>
                        <a:rPr lang="en-US" sz="2800" b="1" dirty="0">
                          <a:effectLst/>
                          <a:latin typeface="Times New Roman" panose="02020603050405020304" pitchFamily="18" charset="0"/>
                          <a:cs typeface="Times New Roman" panose="02020603050405020304" pitchFamily="18" charset="0"/>
                        </a:rPr>
                        <a:t>coasters </a:t>
                      </a:r>
                      <a:endParaRPr lang="en-US"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杯垫</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waste cork /</a:t>
                      </a:r>
                      <a:endParaRPr lang="en-US" sz="2800" dirty="0">
                        <a:effectLst/>
                        <a:latin typeface="Times New Roman" panose="02020603050405020304" pitchFamily="18" charset="0"/>
                        <a:cs typeface="Times New Roman" panose="02020603050405020304" pitchFamily="18" charset="0"/>
                      </a:endParaRPr>
                    </a:p>
                    <a:p>
                      <a:pPr fontAlgn="t">
                        <a:buNone/>
                      </a:pPr>
                      <a:r>
                        <a:rPr lang="en-US" sz="2800" dirty="0">
                          <a:effectLst/>
                          <a:latin typeface="Times New Roman" panose="02020603050405020304" pitchFamily="18" charset="0"/>
                          <a:cs typeface="Times New Roman" panose="02020603050405020304" pitchFamily="18" charset="0"/>
                        </a:rPr>
                        <a:t> leftover cloth</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cut</a:t>
                      </a:r>
                      <a:r>
                        <a:rPr lang="en-US" sz="2800" dirty="0">
                          <a:effectLst/>
                          <a:latin typeface="Times New Roman" panose="02020603050405020304" pitchFamily="18" charset="0"/>
                          <a:cs typeface="Times New Roman" panose="02020603050405020304" pitchFamily="18" charset="0"/>
                        </a:rPr>
                        <a:t> the waste materials into round shapes and </a:t>
                      </a:r>
                      <a:r>
                        <a:rPr lang="en-US" sz="2800" b="1" dirty="0">
                          <a:effectLst/>
                          <a:latin typeface="Times New Roman" panose="02020603050405020304" pitchFamily="18" charset="0"/>
                          <a:cs typeface="Times New Roman" panose="02020603050405020304" pitchFamily="18" charset="0"/>
                        </a:rPr>
                        <a:t>decorate them with </a:t>
                      </a:r>
                      <a:r>
                        <a:rPr lang="en-US" sz="2800" dirty="0">
                          <a:effectLst/>
                          <a:latin typeface="Times New Roman" panose="02020603050405020304" pitchFamily="18" charset="0"/>
                          <a:cs typeface="Times New Roman" panose="02020603050405020304" pitchFamily="18" charset="0"/>
                        </a:rPr>
                        <a:t>unique patterns.</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a:effectLst/>
                          <a:latin typeface="Times New Roman" panose="02020603050405020304" pitchFamily="18" charset="0"/>
                          <a:cs typeface="Times New Roman" panose="02020603050405020304" pitchFamily="18" charset="0"/>
                        </a:rPr>
                        <a:t>To protect the table from hot water and keep the desktop clean.</a:t>
                      </a:r>
                      <a:endParaRPr lang="en-US" sz="280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r>
              <a:tr h="437510">
                <a:tc>
                  <a:txBody>
                    <a:bodyPr/>
                    <a:lstStyle/>
                    <a:p>
                      <a:pPr fontAlgn="t">
                        <a:buNone/>
                      </a:pPr>
                      <a:r>
                        <a:rPr lang="en-US" sz="2800" b="1" dirty="0">
                          <a:effectLst/>
                          <a:latin typeface="Times New Roman" panose="02020603050405020304" pitchFamily="18" charset="0"/>
                          <a:cs typeface="Times New Roman" panose="02020603050405020304" pitchFamily="18" charset="0"/>
                        </a:rPr>
                        <a:t>cushion cover </a:t>
                      </a:r>
                      <a:endParaRPr lang="en-US"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靠垫套</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old shirts / </a:t>
                      </a:r>
                      <a:endParaRPr lang="en-US" sz="2800" dirty="0">
                        <a:effectLst/>
                        <a:latin typeface="Times New Roman" panose="02020603050405020304" pitchFamily="18" charset="0"/>
                        <a:cs typeface="Times New Roman" panose="02020603050405020304" pitchFamily="18" charset="0"/>
                      </a:endParaRPr>
                    </a:p>
                    <a:p>
                      <a:pPr fontAlgn="t">
                        <a:buNone/>
                      </a:pPr>
                      <a:r>
                        <a:rPr lang="en-US" sz="2800" dirty="0">
                          <a:effectLst/>
                          <a:latin typeface="Times New Roman" panose="02020603050405020304" pitchFamily="18" charset="0"/>
                          <a:cs typeface="Times New Roman" panose="02020603050405020304" pitchFamily="18" charset="0"/>
                        </a:rPr>
                        <a:t>old soft cloth</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cut </a:t>
                      </a:r>
                      <a:r>
                        <a:rPr lang="en-US" sz="2800" dirty="0">
                          <a:effectLst/>
                          <a:latin typeface="Times New Roman" panose="02020603050405020304" pitchFamily="18" charset="0"/>
                          <a:cs typeface="Times New Roman" panose="02020603050405020304" pitchFamily="18" charset="0"/>
                        </a:rPr>
                        <a:t>soft old clothes into square pieces and </a:t>
                      </a:r>
                      <a:r>
                        <a:rPr lang="en-US" sz="2800" b="1" dirty="0">
                          <a:effectLst/>
                          <a:latin typeface="Times New Roman" panose="02020603050405020304" pitchFamily="18" charset="0"/>
                          <a:cs typeface="Times New Roman" panose="02020603050405020304" pitchFamily="18" charset="0"/>
                        </a:rPr>
                        <a:t>sew</a:t>
                      </a:r>
                      <a:r>
                        <a:rPr lang="en-US" sz="2800" dirty="0">
                          <a:effectLst/>
                          <a:latin typeface="Times New Roman" panose="02020603050405020304" pitchFamily="18" charset="0"/>
                          <a:cs typeface="Times New Roman" panose="02020603050405020304" pitchFamily="18" charset="0"/>
                        </a:rPr>
                        <a:t> them into beautiful cushion covers.</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make our chairs more comfortable and reuse old clothes reasonably.</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r>
            </a:tbl>
          </a:graphicData>
        </a:graphic>
      </p:graphicFrame>
      <p:grpSp>
        <p:nvGrpSpPr>
          <p:cNvPr id="8" name="Group 13"/>
          <p:cNvGrpSpPr/>
          <p:nvPr/>
        </p:nvGrpSpPr>
        <p:grpSpPr>
          <a:xfrm>
            <a:off x="16992600" y="3058939"/>
            <a:ext cx="5452999" cy="5452999"/>
            <a:chOff x="0" y="0"/>
            <a:chExt cx="812800" cy="812800"/>
          </a:xfrm>
        </p:grpSpPr>
        <p:sp>
          <p:nvSpPr>
            <p:cNvPr id="9"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0" name="TextBox 15"/>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11" name="Group 19"/>
          <p:cNvGrpSpPr/>
          <p:nvPr/>
        </p:nvGrpSpPr>
        <p:grpSpPr>
          <a:xfrm>
            <a:off x="15850211" y="4533900"/>
            <a:ext cx="882751" cy="882751"/>
            <a:chOff x="0" y="0"/>
            <a:chExt cx="812800" cy="812800"/>
          </a:xfrm>
        </p:grpSpPr>
        <p:sp>
          <p:nvSpPr>
            <p:cNvPr id="12"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3" name="TextBox 2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14" name="Freeform 12"/>
          <p:cNvSpPr/>
          <p:nvPr/>
        </p:nvSpPr>
        <p:spPr>
          <a:xfrm>
            <a:off x="3886200" y="1223279"/>
            <a:ext cx="1447800" cy="1078166"/>
          </a:xfrm>
          <a:custGeom>
            <a:avLst/>
            <a:gdLst/>
            <a:ahLst/>
            <a:cxnLst/>
            <a:rect l="l" t="t" r="r" b="b"/>
            <a:pathLst>
              <a:path w="1782103" h="1484905">
                <a:moveTo>
                  <a:pt x="0" y="0"/>
                </a:moveTo>
                <a:lnTo>
                  <a:pt x="1782104" y="0"/>
                </a:lnTo>
                <a:lnTo>
                  <a:pt x="1782104" y="1484905"/>
                </a:lnTo>
                <a:lnTo>
                  <a:pt x="0" y="1484905"/>
                </a:lnTo>
                <a:lnTo>
                  <a:pt x="0" y="0"/>
                </a:lnTo>
                <a:close/>
              </a:path>
            </a:pathLst>
          </a:custGeom>
          <a:blipFill>
            <a:blip/>
            <a:stretch>
              <a:fillRect/>
            </a:stretch>
          </a:blipFill>
        </p:spPr>
      </p:sp>
      <p:sp>
        <p:nvSpPr>
          <p:cNvPr id="16" name="文本框 15"/>
          <p:cNvSpPr txBox="1"/>
          <p:nvPr/>
        </p:nvSpPr>
        <p:spPr>
          <a:xfrm>
            <a:off x="533400" y="8879055"/>
            <a:ext cx="16840200" cy="1200329"/>
          </a:xfrm>
          <a:prstGeom prst="rect">
            <a:avLst/>
          </a:prstGeom>
          <a:solidFill>
            <a:schemeClr val="accent6">
              <a:lumMod val="40000"/>
              <a:lumOff val="60000"/>
            </a:schemeClr>
          </a:solidFill>
        </p:spPr>
        <p:txBody>
          <a:bodyPr wrap="square">
            <a:spAutoFit/>
          </a:bodyPr>
          <a:lstStyle/>
          <a:p>
            <a:pPr>
              <a:buNone/>
            </a:pPr>
            <a:r>
              <a:rPr lang="en-US" altLang="zh-CN" sz="3600" dirty="0">
                <a:latin typeface="Times New Roman" panose="02020603050405020304" pitchFamily="18" charset="0"/>
                <a:cs typeface="Times New Roman" panose="02020603050405020304" pitchFamily="18" charset="0"/>
              </a:rPr>
              <a:t>This project turns waste into treasure, improves our creativity and raises our awareness of environmental protection.</a:t>
            </a:r>
            <a:endParaRPr lang="en-US" altLang="zh-CN" sz="3600" dirty="0">
              <a:latin typeface="Times New Roman" panose="02020603050405020304" pitchFamily="18" charset="0"/>
              <a:cs typeface="Times New Roman" panose="02020603050405020304" pitchFamily="18" charset="0"/>
            </a:endParaRPr>
          </a:p>
        </p:txBody>
      </p:sp>
      <p:sp>
        <p:nvSpPr>
          <p:cNvPr id="17" name="Freeform 5"/>
          <p:cNvSpPr/>
          <p:nvPr/>
        </p:nvSpPr>
        <p:spPr>
          <a:xfrm>
            <a:off x="8382001" y="419100"/>
            <a:ext cx="9632488" cy="8485391"/>
          </a:xfrm>
          <a:custGeom>
            <a:avLst/>
            <a:gdLst/>
            <a:ahLst/>
            <a:cxnLst/>
            <a:rect l="l" t="t" r="r" b="b"/>
            <a:pathLst>
              <a:path w="7426037" h="7521981">
                <a:moveTo>
                  <a:pt x="0" y="0"/>
                </a:moveTo>
                <a:lnTo>
                  <a:pt x="7426037" y="0"/>
                </a:lnTo>
                <a:lnTo>
                  <a:pt x="7426037" y="7521980"/>
                </a:lnTo>
                <a:lnTo>
                  <a:pt x="0" y="7521980"/>
                </a:lnTo>
                <a:lnTo>
                  <a:pt x="0" y="0"/>
                </a:lnTo>
                <a:close/>
              </a:path>
            </a:pathLst>
          </a:custGeom>
          <a:blipFill>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grpSp>
        <p:nvGrpSpPr>
          <p:cNvPr id="7" name="Group 7"/>
          <p:cNvGrpSpPr/>
          <p:nvPr/>
        </p:nvGrpSpPr>
        <p:grpSpPr>
          <a:xfrm>
            <a:off x="-3674531" y="2961142"/>
            <a:ext cx="4364715" cy="436471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9"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oup 10"/>
          <p:cNvGrpSpPr/>
          <p:nvPr/>
        </p:nvGrpSpPr>
        <p:grpSpPr>
          <a:xfrm>
            <a:off x="17597816" y="2961142"/>
            <a:ext cx="4364715" cy="436471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2" name="TextBox 12"/>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16540223" y="9482824"/>
            <a:ext cx="2662998" cy="266299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5"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表格 1"/>
          <p:cNvGraphicFramePr>
            <a:graphicFrameLocks noGrp="1"/>
          </p:cNvGraphicFramePr>
          <p:nvPr/>
        </p:nvGraphicFramePr>
        <p:xfrm>
          <a:off x="2330373" y="472902"/>
          <a:ext cx="15487567" cy="1907644"/>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1077509"/>
                <a:gridCol w="8390872"/>
                <a:gridCol w="6019186"/>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80414">
                <a:tc>
                  <a:txBody>
                    <a:bodyPr/>
                    <a:lstStyle/>
                    <a:p>
                      <a:pPr algn="ctr">
                        <a:buNone/>
                      </a:pPr>
                      <a:r>
                        <a:rPr lang="zh-CN" altLang="en-US" sz="2800" dirty="0">
                          <a:effectLst/>
                          <a:latin typeface="+mj-ea"/>
                          <a:ea typeface="+mj-ea"/>
                        </a:rPr>
                        <a:t>主体</a:t>
                      </a: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en-US" altLang="zh-CN" sz="3200" dirty="0">
                          <a:effectLst/>
                          <a:latin typeface="+mj-ea"/>
                          <a:ea typeface="+mj-ea"/>
                        </a:rPr>
                        <a:t>1. </a:t>
                      </a:r>
                      <a:r>
                        <a:rPr lang="zh-CN" altLang="en-US" sz="3200" dirty="0">
                          <a:effectLst/>
                          <a:latin typeface="+mj-ea"/>
                          <a:ea typeface="+mj-ea"/>
                        </a:rPr>
                        <a:t>比赛关键信息：时间、主题（旧物新生）</a:t>
                      </a:r>
                      <a:endParaRPr lang="zh-CN" altLang="en-US" sz="3200" dirty="0">
                        <a:effectLst/>
                        <a:latin typeface="+mj-ea"/>
                        <a:ea typeface="+mj-ea"/>
                      </a:endParaRPr>
                    </a:p>
                    <a:p>
                      <a:pPr algn="l">
                        <a:buNone/>
                      </a:pPr>
                      <a:r>
                        <a:rPr lang="en-US" altLang="zh-CN" sz="3200" dirty="0">
                          <a:effectLst/>
                          <a:latin typeface="+mj-ea"/>
                          <a:ea typeface="+mj-ea"/>
                        </a:rPr>
                        <a:t>2. </a:t>
                      </a:r>
                      <a:r>
                        <a:rPr lang="zh-CN" altLang="en-US" sz="3200" dirty="0">
                          <a:solidFill>
                            <a:srgbClr val="FF0000"/>
                          </a:solidFill>
                          <a:effectLst/>
                          <a:latin typeface="+mj-ea"/>
                          <a:ea typeface="+mj-ea"/>
                        </a:rPr>
                        <a:t>你的创意设想</a:t>
                      </a:r>
                      <a:endParaRPr lang="en-US" altLang="zh-CN" sz="3200" dirty="0">
                        <a:solidFill>
                          <a:srgbClr val="FF0000"/>
                        </a:solidFill>
                        <a:effectLst/>
                        <a:latin typeface="+mj-ea"/>
                        <a:ea typeface="+mj-ea"/>
                      </a:endParaRPr>
                    </a:p>
                    <a:p>
                      <a:pPr algn="l">
                        <a:buNone/>
                      </a:pPr>
                      <a:r>
                        <a:rPr lang="zh-CN" altLang="en-US" sz="3200" dirty="0">
                          <a:effectLst/>
                          <a:latin typeface="+mj-ea"/>
                          <a:ea typeface="+mj-ea"/>
                        </a:rPr>
                        <a:t>（核心：必须具体，比如用旧</a:t>
                      </a:r>
                      <a:r>
                        <a:rPr lang="en-US" altLang="zh-CN" sz="3200" dirty="0">
                          <a:effectLst/>
                          <a:latin typeface="+mj-ea"/>
                          <a:ea typeface="+mj-ea"/>
                        </a:rPr>
                        <a:t>T</a:t>
                      </a:r>
                      <a:r>
                        <a:rPr lang="zh-CN" altLang="en-US" sz="3200" dirty="0">
                          <a:effectLst/>
                          <a:latin typeface="+mj-ea"/>
                          <a:ea typeface="+mj-ea"/>
                        </a:rPr>
                        <a:t>恤做环保袋等）</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zh-CN" altLang="en-US" sz="3200" dirty="0">
                          <a:solidFill>
                            <a:srgbClr val="FF0000"/>
                          </a:solidFill>
                          <a:effectLst/>
                          <a:highlight>
                            <a:srgbClr val="00FFFF"/>
                          </a:highlight>
                          <a:latin typeface="+mj-ea"/>
                          <a:ea typeface="+mj-ea"/>
                        </a:rPr>
                        <a:t>说明为什么邀请他组队</a:t>
                      </a:r>
                      <a:endParaRPr lang="en-US" altLang="zh-CN" sz="3200" dirty="0">
                        <a:solidFill>
                          <a:srgbClr val="FF0000"/>
                        </a:solidFill>
                        <a:effectLst/>
                        <a:highlight>
                          <a:srgbClr val="00FFFF"/>
                        </a:highlight>
                        <a:latin typeface="+mj-ea"/>
                        <a:ea typeface="+mj-ea"/>
                      </a:endParaRPr>
                    </a:p>
                    <a:p>
                      <a:pPr algn="l">
                        <a:buNone/>
                      </a:pPr>
                      <a:r>
                        <a:rPr lang="zh-CN" altLang="en-US" sz="3200" dirty="0">
                          <a:effectLst/>
                          <a:latin typeface="+mj-ea"/>
                          <a:ea typeface="+mj-ea"/>
                        </a:rPr>
                        <a:t>补充比赛亮点</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r>
            </a:tbl>
          </a:graphicData>
        </a:graphic>
      </p:graphicFrame>
      <p:sp>
        <p:nvSpPr>
          <p:cNvPr id="16" name="文本框 15"/>
          <p:cNvSpPr txBox="1"/>
          <p:nvPr/>
        </p:nvSpPr>
        <p:spPr>
          <a:xfrm>
            <a:off x="15957626" y="1052707"/>
            <a:ext cx="2414733" cy="1323439"/>
          </a:xfrm>
          <a:prstGeom prst="rect">
            <a:avLst/>
          </a:prstGeom>
          <a:solidFill>
            <a:srgbClr val="FFC000"/>
          </a:solidFill>
          <a:effectLst>
            <a:outerShdw blurRad="50800" dist="38100" dir="5400000" algn="t" rotWithShape="0">
              <a:prstClr val="black">
                <a:alpha val="40000"/>
              </a:prstClr>
            </a:outerShdw>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black"/>
                </a:solidFill>
                <a:effectLst/>
                <a:highlight>
                  <a:srgbClr val="FFFF00"/>
                </a:highlight>
                <a:uLnTx/>
                <a:uFillTx/>
                <a:latin typeface="Calibri" panose="020F0502020204030204"/>
                <a:ea typeface="宋体" panose="02010600030101010101" pitchFamily="2" charset="-122"/>
                <a:cs typeface="+mn-cs"/>
              </a:rPr>
              <a:t>创意说明</a:t>
            </a:r>
            <a:endParaRPr kumimoji="0" lang="en-US" altLang="zh-CN" sz="4000" b="1" i="0" u="none" strike="noStrike" kern="1200" cap="none" spc="0" normalizeH="0" baseline="0" noProof="0" dirty="0">
              <a:ln>
                <a:noFill/>
              </a:ln>
              <a:solidFill>
                <a:prstClr val="black"/>
              </a:solidFill>
              <a:effectLst/>
              <a:highlight>
                <a:srgbClr val="FFFF00"/>
              </a:highlight>
              <a:uLnTx/>
              <a:uFillTx/>
              <a:latin typeface="Calibri" panose="020F0502020204030204"/>
              <a:ea typeface="宋体"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black"/>
                </a:solidFill>
                <a:effectLst/>
                <a:highlight>
                  <a:srgbClr val="00FFFF"/>
                </a:highlight>
                <a:uLnTx/>
                <a:uFillTx/>
                <a:latin typeface="Calibri" panose="020F0502020204030204"/>
                <a:ea typeface="宋体" panose="02010600030101010101" pitchFamily="2" charset="-122"/>
                <a:cs typeface="+mn-cs"/>
              </a:rPr>
              <a:t>价值关联</a:t>
            </a:r>
            <a:endParaRPr kumimoji="0" lang="zh-CN" altLang="en-US" sz="4000" b="1" i="0" u="none" strike="noStrike" kern="1200" cap="none" spc="0" normalizeH="0" baseline="0" noProof="0" dirty="0">
              <a:ln>
                <a:noFill/>
              </a:ln>
              <a:solidFill>
                <a:prstClr val="black"/>
              </a:solidFill>
              <a:effectLst/>
              <a:highlight>
                <a:srgbClr val="00FFFF"/>
              </a:highlight>
              <a:uLnTx/>
              <a:uFillTx/>
              <a:latin typeface="Calibri" panose="020F0502020204030204"/>
              <a:ea typeface="宋体" panose="02010600030101010101" pitchFamily="2" charset="-122"/>
              <a:cs typeface="+mn-cs"/>
            </a:endParaRPr>
          </a:p>
        </p:txBody>
      </p:sp>
      <p:sp>
        <p:nvSpPr>
          <p:cNvPr id="21" name="文本框 20"/>
          <p:cNvSpPr txBox="1"/>
          <p:nvPr/>
        </p:nvSpPr>
        <p:spPr>
          <a:xfrm>
            <a:off x="1605025" y="2919893"/>
            <a:ext cx="15788195" cy="5509200"/>
          </a:xfrm>
          <a:prstGeom prst="rect">
            <a:avLst/>
          </a:prstGeom>
          <a:noFill/>
        </p:spPr>
        <p:txBody>
          <a:bodyPr wrap="square">
            <a:spAutoFit/>
          </a:bodyPr>
          <a:lstStyle/>
          <a:p>
            <a:pPr algn="l">
              <a:buNone/>
            </a:pPr>
            <a:r>
              <a:rPr lang="en-US" altLang="zh-CN" sz="3200" b="1" dirty="0">
                <a:solidFill>
                  <a:srgbClr val="1F2329"/>
                </a:solidFill>
                <a:effectLst/>
                <a:latin typeface="Times New Roman" panose="02020603050405020304" pitchFamily="18" charset="0"/>
                <a:cs typeface="Times New Roman" panose="02020603050405020304" pitchFamily="18" charset="0"/>
              </a:rPr>
              <a:t>2. </a:t>
            </a:r>
            <a:r>
              <a:rPr lang="zh-CN" altLang="en-US" sz="3200" b="1" dirty="0">
                <a:solidFill>
                  <a:srgbClr val="1F2329"/>
                </a:solidFill>
                <a:effectLst/>
                <a:latin typeface="Times New Roman" panose="02020603050405020304" pitchFamily="18" charset="0"/>
                <a:cs typeface="Times New Roman" panose="02020603050405020304" pitchFamily="18" charset="0"/>
              </a:rPr>
              <a:t>价值关联（说明为什么邀请 </a:t>
            </a:r>
            <a:r>
              <a:rPr lang="en-US" altLang="zh-CN" sz="3200" b="1" dirty="0">
                <a:solidFill>
                  <a:srgbClr val="1F2329"/>
                </a:solidFill>
                <a:effectLst/>
                <a:latin typeface="Times New Roman" panose="02020603050405020304" pitchFamily="18" charset="0"/>
                <a:cs typeface="Times New Roman" panose="02020603050405020304" pitchFamily="18" charset="0"/>
              </a:rPr>
              <a:t>Kevin</a:t>
            </a:r>
            <a:r>
              <a:rPr lang="zh-CN" altLang="en-US" sz="3200" b="1" dirty="0">
                <a:solidFill>
                  <a:srgbClr val="1F2329"/>
                </a:solidFill>
                <a:effectLst/>
                <a:latin typeface="Times New Roman" panose="02020603050405020304" pitchFamily="18" charset="0"/>
                <a:cs typeface="Times New Roman" panose="02020603050405020304" pitchFamily="18" charset="0"/>
              </a:rPr>
              <a:t>组队）</a:t>
            </a:r>
            <a:endParaRPr lang="zh-CN" altLang="en-US" sz="3200" b="1"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3200" b="0" dirty="0">
                <a:solidFill>
                  <a:srgbClr val="1F2329"/>
                </a:solidFill>
                <a:effectLst/>
                <a:latin typeface="Times New Roman" panose="02020603050405020304" pitchFamily="18" charset="0"/>
                <a:cs typeface="Times New Roman" panose="02020603050405020304" pitchFamily="18" charset="0"/>
              </a:rPr>
              <a:t>常用词汇 </a:t>
            </a:r>
            <a:r>
              <a:rPr lang="en-US" altLang="zh-CN" sz="3200" b="0" dirty="0">
                <a:solidFill>
                  <a:srgbClr val="1F2329"/>
                </a:solidFill>
                <a:effectLst/>
                <a:latin typeface="Times New Roman" panose="02020603050405020304" pitchFamily="18" charset="0"/>
                <a:cs typeface="Times New Roman" panose="02020603050405020304" pitchFamily="18" charset="0"/>
              </a:rPr>
              <a:t>/ </a:t>
            </a:r>
            <a:r>
              <a:rPr lang="zh-CN" altLang="en-US" sz="3200" b="0" dirty="0">
                <a:solidFill>
                  <a:srgbClr val="1F2329"/>
                </a:solidFill>
                <a:effectLst/>
                <a:latin typeface="Times New Roman" panose="02020603050405020304" pitchFamily="18" charset="0"/>
                <a:cs typeface="Times New Roman" panose="02020603050405020304" pitchFamily="18" charset="0"/>
              </a:rPr>
              <a:t>词组</a:t>
            </a:r>
            <a:endParaRPr lang="zh-CN" altLang="en-US" sz="32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1F2329"/>
                </a:solidFill>
                <a:effectLst/>
                <a:latin typeface="Times New Roman" panose="02020603050405020304" pitchFamily="18" charset="0"/>
                <a:cs typeface="Times New Roman" panose="02020603050405020304" pitchFamily="18" charset="0"/>
              </a:rPr>
              <a:t>夸赞对方：</a:t>
            </a:r>
            <a:r>
              <a:rPr lang="en-US" altLang="zh-CN" sz="3200" b="0" dirty="0">
                <a:solidFill>
                  <a:srgbClr val="1F2329"/>
                </a:solidFill>
                <a:effectLst/>
                <a:latin typeface="Times New Roman" panose="02020603050405020304" pitchFamily="18" charset="0"/>
                <a:cs typeface="Times New Roman" panose="02020603050405020304" pitchFamily="18" charset="0"/>
              </a:rPr>
              <a:t>talented in handicrafts, good at painting/DIY, creative, passionate about environmental protection, skilled at making things</a:t>
            </a:r>
            <a:endParaRPr lang="en-US" altLang="zh-CN" sz="32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1F2329"/>
                </a:solidFill>
                <a:effectLst/>
                <a:latin typeface="Times New Roman" panose="02020603050405020304" pitchFamily="18" charset="0"/>
                <a:cs typeface="Times New Roman" panose="02020603050405020304" pitchFamily="18" charset="0"/>
              </a:rPr>
              <a:t>合作优势：</a:t>
            </a:r>
            <a:r>
              <a:rPr lang="en-US" altLang="zh-CN" sz="3200" b="0" dirty="0">
                <a:solidFill>
                  <a:srgbClr val="1F2329"/>
                </a:solidFill>
                <a:effectLst/>
                <a:latin typeface="Times New Roman" panose="02020603050405020304" pitchFamily="18" charset="0"/>
                <a:cs typeface="Times New Roman" panose="02020603050405020304" pitchFamily="18" charset="0"/>
              </a:rPr>
              <a:t>make a perfect team, work well together, complement each other’s strengths</a:t>
            </a:r>
            <a:endParaRPr lang="en-US" altLang="zh-CN" sz="3200" b="0" dirty="0">
              <a:solidFill>
                <a:srgbClr val="1F2329"/>
              </a:solidFill>
              <a:effectLst/>
              <a:latin typeface="Times New Roman" panose="02020603050405020304" pitchFamily="18" charset="0"/>
              <a:cs typeface="Times New Roman" panose="02020603050405020304" pitchFamily="18" charset="0"/>
            </a:endParaRPr>
          </a:p>
          <a:p>
            <a:pPr algn="l">
              <a:buNone/>
            </a:pPr>
            <a:endParaRPr lang="en-US" altLang="zh-CN" sz="3200" b="1"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3200" b="1" dirty="0">
                <a:solidFill>
                  <a:srgbClr val="1F2329"/>
                </a:solidFill>
                <a:effectLst/>
                <a:latin typeface="Times New Roman" panose="02020603050405020304" pitchFamily="18" charset="0"/>
                <a:cs typeface="Times New Roman" panose="02020603050405020304" pitchFamily="18" charset="0"/>
              </a:rPr>
              <a:t>句式示例</a:t>
            </a:r>
            <a:endParaRPr lang="zh-CN" altLang="en-US" sz="3200" b="1"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3200" b="0" dirty="0">
                <a:solidFill>
                  <a:srgbClr val="1F2329"/>
                </a:solidFill>
                <a:effectLst/>
                <a:latin typeface="Times New Roman" panose="02020603050405020304" pitchFamily="18" charset="0"/>
                <a:cs typeface="Times New Roman" panose="02020603050405020304" pitchFamily="18" charset="0"/>
              </a:rPr>
              <a:t>I know </a:t>
            </a:r>
            <a:r>
              <a:rPr lang="en-US" altLang="zh-CN" sz="3200" b="1" dirty="0">
                <a:solidFill>
                  <a:srgbClr val="1F2329"/>
                </a:solidFill>
                <a:effectLst/>
                <a:latin typeface="Times New Roman" panose="02020603050405020304" pitchFamily="18" charset="0"/>
                <a:cs typeface="Times New Roman" panose="02020603050405020304" pitchFamily="18" charset="0"/>
              </a:rPr>
              <a:t>you’re talented in </a:t>
            </a:r>
            <a:r>
              <a:rPr lang="en-US" altLang="zh-CN" sz="3200" b="0" dirty="0">
                <a:solidFill>
                  <a:srgbClr val="1F2329"/>
                </a:solidFill>
                <a:effectLst/>
                <a:latin typeface="Times New Roman" panose="02020603050405020304" pitchFamily="18" charset="0"/>
                <a:cs typeface="Times New Roman" panose="02020603050405020304" pitchFamily="18" charset="0"/>
              </a:rPr>
              <a:t>handicrafts and </a:t>
            </a:r>
            <a:r>
              <a:rPr lang="en-US" altLang="zh-CN" sz="3200" b="1" dirty="0">
                <a:solidFill>
                  <a:srgbClr val="1F2329"/>
                </a:solidFill>
                <a:effectLst/>
                <a:latin typeface="Times New Roman" panose="02020603050405020304" pitchFamily="18" charset="0"/>
                <a:cs typeface="Times New Roman" panose="02020603050405020304" pitchFamily="18" charset="0"/>
              </a:rPr>
              <a:t>passionate about </a:t>
            </a:r>
            <a:r>
              <a:rPr lang="en-US" altLang="zh-CN" sz="3200" b="0" dirty="0">
                <a:solidFill>
                  <a:srgbClr val="1F2329"/>
                </a:solidFill>
                <a:effectLst/>
                <a:latin typeface="Times New Roman" panose="02020603050405020304" pitchFamily="18" charset="0"/>
                <a:cs typeface="Times New Roman" panose="02020603050405020304" pitchFamily="18" charset="0"/>
              </a:rPr>
              <a:t>environmental protection, so we’d </a:t>
            </a:r>
            <a:r>
              <a:rPr lang="en-US" altLang="zh-CN" sz="3200" b="1" dirty="0">
                <a:solidFill>
                  <a:srgbClr val="1F2329"/>
                </a:solidFill>
                <a:effectLst/>
                <a:latin typeface="Times New Roman" panose="02020603050405020304" pitchFamily="18" charset="0"/>
                <a:cs typeface="Times New Roman" panose="02020603050405020304" pitchFamily="18" charset="0"/>
              </a:rPr>
              <a:t>make a perfect team</a:t>
            </a:r>
            <a:r>
              <a:rPr lang="en-US" altLang="zh-CN" sz="3200" b="0" dirty="0">
                <a:solidFill>
                  <a:srgbClr val="1F2329"/>
                </a:solidFill>
                <a:effectLst/>
                <a:latin typeface="Times New Roman" panose="02020603050405020304" pitchFamily="18" charset="0"/>
                <a:cs typeface="Times New Roman" panose="02020603050405020304" pitchFamily="18" charset="0"/>
              </a:rPr>
              <a:t>.</a:t>
            </a:r>
            <a:endParaRPr lang="en-US" altLang="zh-CN" sz="32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3200" b="0" dirty="0">
                <a:solidFill>
                  <a:srgbClr val="1F2329"/>
                </a:solidFill>
                <a:effectLst/>
                <a:latin typeface="Times New Roman" panose="02020603050405020304" pitchFamily="18" charset="0"/>
                <a:cs typeface="Times New Roman" panose="02020603050405020304" pitchFamily="18" charset="0"/>
              </a:rPr>
              <a:t>Your creativity in painting will </a:t>
            </a:r>
            <a:r>
              <a:rPr lang="en-US" altLang="zh-CN" sz="3200" b="1" dirty="0">
                <a:solidFill>
                  <a:srgbClr val="1F2329"/>
                </a:solidFill>
                <a:effectLst/>
                <a:latin typeface="Times New Roman" panose="02020603050405020304" pitchFamily="18" charset="0"/>
                <a:cs typeface="Times New Roman" panose="02020603050405020304" pitchFamily="18" charset="0"/>
              </a:rPr>
              <a:t>make our work stand out </a:t>
            </a:r>
            <a:r>
              <a:rPr lang="en-US" altLang="zh-CN" sz="3200" b="0" dirty="0">
                <a:solidFill>
                  <a:srgbClr val="1F2329"/>
                </a:solidFill>
                <a:effectLst/>
                <a:latin typeface="Times New Roman" panose="02020603050405020304" pitchFamily="18" charset="0"/>
                <a:cs typeface="Times New Roman" panose="02020603050405020304" pitchFamily="18" charset="0"/>
              </a:rPr>
              <a:t>from others, and I can handle the cutting and sewing part.</a:t>
            </a:r>
            <a:endParaRPr lang="en-US" altLang="zh-CN" sz="3200" b="0" dirty="0">
              <a:solidFill>
                <a:srgbClr val="1F2329"/>
              </a:solidFill>
              <a:effectLst/>
              <a:latin typeface="Times New Roman" panose="02020603050405020304" pitchFamily="18" charset="0"/>
              <a:cs typeface="Times New Roman" panose="02020603050405020304" pitchFamily="18" charset="0"/>
            </a:endParaRPr>
          </a:p>
        </p:txBody>
      </p:sp>
      <p:sp>
        <p:nvSpPr>
          <p:cNvPr id="23" name="矩形 22"/>
          <p:cNvSpPr/>
          <p:nvPr/>
        </p:nvSpPr>
        <p:spPr>
          <a:xfrm>
            <a:off x="1981200" y="2919893"/>
            <a:ext cx="7162800" cy="547207"/>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9"/>
          <p:cNvSpPr/>
          <p:nvPr/>
        </p:nvSpPr>
        <p:spPr>
          <a:xfrm>
            <a:off x="7597571" y="5681597"/>
            <a:ext cx="10400970" cy="3288520"/>
          </a:xfrm>
          <a:custGeom>
            <a:avLst/>
            <a:gdLst/>
            <a:ahLst/>
            <a:cxnLst/>
            <a:rect l="l" t="t" r="r" b="b"/>
            <a:pathLst>
              <a:path w="2739350" h="1056642">
                <a:moveTo>
                  <a:pt x="74435" y="0"/>
                </a:moveTo>
                <a:lnTo>
                  <a:pt x="2664915" y="0"/>
                </a:lnTo>
                <a:cubicBezTo>
                  <a:pt x="2706025" y="0"/>
                  <a:pt x="2739350" y="33326"/>
                  <a:pt x="2739350" y="74435"/>
                </a:cubicBezTo>
                <a:lnTo>
                  <a:pt x="2739350" y="982208"/>
                </a:lnTo>
                <a:cubicBezTo>
                  <a:pt x="2739350" y="1023317"/>
                  <a:pt x="2706025" y="1056642"/>
                  <a:pt x="2664915" y="1056642"/>
                </a:cubicBezTo>
                <a:lnTo>
                  <a:pt x="74435" y="1056642"/>
                </a:lnTo>
                <a:cubicBezTo>
                  <a:pt x="33326" y="1056642"/>
                  <a:pt x="0" y="1023317"/>
                  <a:pt x="0" y="982208"/>
                </a:cubicBezTo>
                <a:lnTo>
                  <a:pt x="0" y="74435"/>
                </a:lnTo>
                <a:cubicBezTo>
                  <a:pt x="0" y="33326"/>
                  <a:pt x="33326" y="0"/>
                  <a:pt x="74435" y="0"/>
                </a:cubicBezTo>
                <a:close/>
              </a:path>
            </a:pathLst>
          </a:custGeom>
          <a:solidFill>
            <a:srgbClr val="81A45A"/>
          </a:solidFill>
        </p:spPr>
        <p:txBody>
          <a:bodyPr/>
          <a:lstStyle/>
          <a:p>
            <a:r>
              <a:rPr lang="en-US" altLang="zh-CN" sz="3600" dirty="0">
                <a:highlight>
                  <a:srgbClr val="FFFF00"/>
                </a:highlight>
              </a:rPr>
              <a:t>Reminder:</a:t>
            </a:r>
            <a:endParaRPr lang="en-US" altLang="zh-CN" sz="3600" dirty="0">
              <a:highlight>
                <a:srgbClr val="FFFF00"/>
              </a:highlight>
            </a:endParaRPr>
          </a:p>
          <a:p>
            <a:pPr marL="571500" indent="-571500">
              <a:buFont typeface="Wingdings" panose="05000000000000000000" pitchFamily="2" charset="2"/>
              <a:buChar char="l"/>
            </a:pPr>
            <a:r>
              <a:rPr lang="en-US" altLang="zh-CN" sz="3600" dirty="0"/>
              <a:t>Connect your praise with the competition and your creative ideas. Do not give empty compliments. </a:t>
            </a:r>
            <a:endParaRPr lang="en-US" altLang="zh-CN" sz="3600" dirty="0"/>
          </a:p>
          <a:p>
            <a:pPr marL="571500" indent="-571500">
              <a:buFont typeface="Wingdings" panose="05000000000000000000" pitchFamily="2" charset="2"/>
              <a:buChar char="l"/>
            </a:pPr>
            <a:r>
              <a:rPr lang="en-US" altLang="zh-CN" sz="3600" dirty="0"/>
              <a:t>Clearly state how his advantages can help perfect your works, so that your invitation will sound sincere and persuasive.</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barn(inVertical)">
                                      <p:cBhvr>
                                        <p:cTn id="14" dur="500"/>
                                        <p:tgtEl>
                                          <p:spTgt spid="21"/>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p:bldP spid="23"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801965" y="-1117327"/>
            <a:ext cx="2544051" cy="2544051"/>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5" name="TextBox 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grpSp>
        <p:nvGrpSpPr>
          <p:cNvPr id="7" name="Group 7"/>
          <p:cNvGrpSpPr/>
          <p:nvPr/>
        </p:nvGrpSpPr>
        <p:grpSpPr>
          <a:xfrm>
            <a:off x="-3674531" y="2961142"/>
            <a:ext cx="4364715" cy="436471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9"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oup 10"/>
          <p:cNvGrpSpPr/>
          <p:nvPr/>
        </p:nvGrpSpPr>
        <p:grpSpPr>
          <a:xfrm>
            <a:off x="17597816" y="2961142"/>
            <a:ext cx="4364715" cy="436471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2" name="TextBox 12"/>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16540223" y="9482824"/>
            <a:ext cx="2662998" cy="266299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5"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表格 1"/>
          <p:cNvGraphicFramePr>
            <a:graphicFrameLocks noGrp="1"/>
          </p:cNvGraphicFramePr>
          <p:nvPr/>
        </p:nvGraphicFramePr>
        <p:xfrm>
          <a:off x="2775606" y="495801"/>
          <a:ext cx="13454994" cy="1603364"/>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936098"/>
                <a:gridCol w="7289661"/>
                <a:gridCol w="5229235"/>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67702">
                <a:tc>
                  <a:txBody>
                    <a:bodyPr/>
                    <a:lstStyle/>
                    <a:p>
                      <a:pPr algn="ctr">
                        <a:buNone/>
                      </a:pPr>
                      <a:r>
                        <a:rPr lang="zh-CN" altLang="en-US" sz="2800" dirty="0">
                          <a:effectLst/>
                          <a:latin typeface="+mj-ea"/>
                          <a:ea typeface="+mj-ea"/>
                        </a:rPr>
                        <a:t>结尾</a:t>
                      </a: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514350" indent="-514350" algn="l">
                        <a:buAutoNum type="arabicPeriod"/>
                      </a:pPr>
                      <a:r>
                        <a:rPr lang="zh-CN" altLang="en-US" sz="3200" dirty="0">
                          <a:effectLst/>
                          <a:latin typeface="+mj-ea"/>
                          <a:ea typeface="+mj-ea"/>
                        </a:rPr>
                        <a:t>总结陈述</a:t>
                      </a:r>
                      <a:endParaRPr lang="en-US" altLang="zh-CN" sz="3200" dirty="0">
                        <a:effectLst/>
                        <a:latin typeface="+mj-ea"/>
                        <a:ea typeface="+mj-ea"/>
                      </a:endParaRPr>
                    </a:p>
                    <a:p>
                      <a:pPr marL="514350" indent="-514350" algn="l">
                        <a:buAutoNum type="arabicPeriod"/>
                      </a:pPr>
                      <a:r>
                        <a:rPr lang="zh-CN" altLang="en-US" sz="3200" dirty="0">
                          <a:solidFill>
                            <a:srgbClr val="FF0000"/>
                          </a:solidFill>
                          <a:effectLst/>
                          <a:latin typeface="+mj-ea"/>
                          <a:ea typeface="+mj-ea"/>
                        </a:rPr>
                        <a:t>表达期待他加入 </a:t>
                      </a:r>
                      <a:r>
                        <a:rPr lang="en-US" altLang="zh-CN" sz="3200" dirty="0">
                          <a:effectLst/>
                          <a:latin typeface="+mj-ea"/>
                          <a:ea typeface="+mj-ea"/>
                        </a:rPr>
                        <a:t>/ </a:t>
                      </a:r>
                      <a:r>
                        <a:rPr lang="zh-CN" altLang="en-US" sz="3200" dirty="0">
                          <a:effectLst/>
                          <a:latin typeface="+mj-ea"/>
                          <a:ea typeface="+mj-ea"/>
                        </a:rPr>
                        <a:t>回复</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buNone/>
                      </a:pPr>
                      <a:r>
                        <a:rPr lang="zh-CN" altLang="en-US" sz="3200" dirty="0">
                          <a:effectLst/>
                          <a:latin typeface="+mj-ea"/>
                          <a:ea typeface="+mj-ea"/>
                        </a:rPr>
                        <a:t>书信交际结尾互动</a:t>
                      </a:r>
                      <a:endParaRPr 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p:sp>
        <p:nvSpPr>
          <p:cNvPr id="16" name="文本框 15"/>
          <p:cNvSpPr txBox="1"/>
          <p:nvPr/>
        </p:nvSpPr>
        <p:spPr>
          <a:xfrm>
            <a:off x="15445158" y="848261"/>
            <a:ext cx="2561850" cy="1323439"/>
          </a:xfrm>
          <a:prstGeom prst="rect">
            <a:avLst/>
          </a:prstGeom>
          <a:solidFill>
            <a:srgbClr val="FFC000"/>
          </a:solidFill>
          <a:effectLst>
            <a:outerShdw blurRad="50800" dist="38100" dir="2700000" algn="tl" rotWithShape="0">
              <a:prstClr val="black">
                <a:alpha val="40000"/>
              </a:prstClr>
            </a:outerShdw>
          </a:effectLst>
        </p:spPr>
        <p:txBody>
          <a:bodyPr wrap="square">
            <a:spAutoFit/>
          </a:bodyPr>
          <a:lstStyle/>
          <a:p>
            <a:pPr algn="ctr"/>
            <a:r>
              <a:rPr lang="zh-CN" altLang="en-US" sz="4000" b="1" dirty="0"/>
              <a:t>总结陈述</a:t>
            </a:r>
            <a:endParaRPr lang="en-US" altLang="zh-CN" sz="4000" b="1" dirty="0"/>
          </a:p>
          <a:p>
            <a:pPr algn="ctr"/>
            <a:r>
              <a:rPr lang="zh-CN" altLang="en-US" sz="4000" b="1" dirty="0"/>
              <a:t>表达期待</a:t>
            </a:r>
            <a:endParaRPr lang="zh-CN" altLang="en-US" sz="4000" b="1" dirty="0"/>
          </a:p>
        </p:txBody>
      </p:sp>
      <p:sp>
        <p:nvSpPr>
          <p:cNvPr id="18" name="文本框 17"/>
          <p:cNvSpPr txBox="1"/>
          <p:nvPr/>
        </p:nvSpPr>
        <p:spPr>
          <a:xfrm>
            <a:off x="974548" y="2373784"/>
            <a:ext cx="16498440" cy="6986528"/>
          </a:xfrm>
          <a:prstGeom prst="rect">
            <a:avLst/>
          </a:prstGeom>
          <a:noFill/>
        </p:spPr>
        <p:txBody>
          <a:bodyPr wrap="square">
            <a:spAutoFit/>
          </a:bodyPr>
          <a:lstStyle/>
          <a:p>
            <a:pPr marL="514350" indent="-514350" algn="l">
              <a:buAutoNum type="arabicPeriod"/>
            </a:pPr>
            <a:r>
              <a:rPr lang="zh-CN" altLang="en-US" sz="2800" b="0" dirty="0">
                <a:solidFill>
                  <a:srgbClr val="1F2329"/>
                </a:solidFill>
                <a:effectLst/>
                <a:latin typeface="Times New Roman" panose="02020603050405020304" pitchFamily="18" charset="0"/>
                <a:cs typeface="Times New Roman" panose="02020603050405020304" pitchFamily="18" charset="0"/>
              </a:rPr>
              <a:t>总结陈述</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r>
              <a:rPr lang="zh-CN" altLang="en-US" sz="2800" b="0" dirty="0">
                <a:solidFill>
                  <a:srgbClr val="1F2329"/>
                </a:solidFill>
                <a:effectLst/>
                <a:latin typeface="Times New Roman" panose="02020603050405020304" pitchFamily="18" charset="0"/>
                <a:cs typeface="Times New Roman" panose="02020603050405020304" pitchFamily="18" charset="0"/>
              </a:rPr>
              <a:t>常用词汇 </a:t>
            </a:r>
            <a:r>
              <a:rPr lang="en-US" altLang="zh-CN" sz="2800" b="0" dirty="0">
                <a:solidFill>
                  <a:srgbClr val="1F2329"/>
                </a:solidFill>
                <a:effectLst/>
                <a:latin typeface="Times New Roman" panose="02020603050405020304" pitchFamily="18" charset="0"/>
                <a:cs typeface="Times New Roman" panose="02020603050405020304" pitchFamily="18" charset="0"/>
              </a:rPr>
              <a:t>/ </a:t>
            </a:r>
            <a:r>
              <a:rPr lang="zh-CN" altLang="en-US" sz="2800" b="0" dirty="0">
                <a:solidFill>
                  <a:srgbClr val="1F2329"/>
                </a:solidFill>
                <a:effectLst/>
                <a:latin typeface="Times New Roman" panose="02020603050405020304" pitchFamily="18" charset="0"/>
                <a:cs typeface="Times New Roman" panose="02020603050405020304" pitchFamily="18" charset="0"/>
              </a:rPr>
              <a:t>词组</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2800" b="0" dirty="0">
                <a:solidFill>
                  <a:srgbClr val="1F2329"/>
                </a:solidFill>
                <a:effectLst/>
                <a:latin typeface="Times New Roman" panose="02020603050405020304" pitchFamily="18" charset="0"/>
                <a:cs typeface="Times New Roman" panose="02020603050405020304" pitchFamily="18" charset="0"/>
              </a:rPr>
              <a:t>意义类：</a:t>
            </a:r>
            <a:r>
              <a:rPr lang="en-US" altLang="zh-CN" sz="2800" b="0" dirty="0">
                <a:solidFill>
                  <a:srgbClr val="1F2329"/>
                </a:solidFill>
                <a:effectLst/>
                <a:latin typeface="Times New Roman" panose="02020603050405020304" pitchFamily="18" charset="0"/>
                <a:cs typeface="Times New Roman" panose="02020603050405020304" pitchFamily="18" charset="0"/>
              </a:rPr>
              <a:t>meaningful project, a great chance to practice DIY skills, spread eco-friendly ideas, show our creativity, gain experience, have fun together</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2800" b="0" dirty="0">
                <a:solidFill>
                  <a:srgbClr val="1F2329"/>
                </a:solidFill>
                <a:effectLst/>
                <a:latin typeface="Times New Roman" panose="02020603050405020304" pitchFamily="18" charset="0"/>
                <a:cs typeface="Times New Roman" panose="02020603050405020304" pitchFamily="18" charset="0"/>
              </a:rPr>
              <a:t>句式</a:t>
            </a:r>
            <a:r>
              <a:rPr lang="zh-CN" altLang="en-US" sz="2800" dirty="0">
                <a:solidFill>
                  <a:srgbClr val="1F2329"/>
                </a:solidFill>
                <a:latin typeface="Times New Roman" panose="02020603050405020304" pitchFamily="18" charset="0"/>
                <a:cs typeface="Times New Roman" panose="02020603050405020304" pitchFamily="18" charset="0"/>
              </a:rPr>
              <a:t>示例</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1F2329"/>
                </a:solidFill>
                <a:effectLst/>
                <a:latin typeface="Times New Roman" panose="02020603050405020304" pitchFamily="18" charset="0"/>
                <a:cs typeface="Times New Roman" panose="02020603050405020304" pitchFamily="18" charset="0"/>
              </a:rPr>
              <a:t>This is not just a competition, but also a meaningful way to promote environmental protection and have fun together.</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1F2329"/>
                </a:solidFill>
                <a:effectLst/>
                <a:latin typeface="Times New Roman" panose="02020603050405020304" pitchFamily="18" charset="0"/>
                <a:cs typeface="Times New Roman" panose="02020603050405020304" pitchFamily="18" charset="0"/>
              </a:rPr>
              <a:t>Taking part in this contest will give us a chance to practice our DIY skills and make something creative together.</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None/>
            </a:pP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1F2329"/>
                </a:solidFill>
                <a:effectLst/>
                <a:latin typeface="Times New Roman" panose="02020603050405020304" pitchFamily="18" charset="0"/>
                <a:cs typeface="Times New Roman" panose="02020603050405020304" pitchFamily="18" charset="0"/>
              </a:rPr>
              <a:t>2. </a:t>
            </a:r>
            <a:r>
              <a:rPr lang="zh-CN" altLang="en-US" sz="2800" b="0" dirty="0">
                <a:solidFill>
                  <a:srgbClr val="1F2329"/>
                </a:solidFill>
                <a:effectLst/>
                <a:latin typeface="Times New Roman" panose="02020603050405020304" pitchFamily="18" charset="0"/>
                <a:cs typeface="Times New Roman" panose="02020603050405020304" pitchFamily="18" charset="0"/>
              </a:rPr>
              <a:t>表达期待（书信交际互动）</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2800" b="0" dirty="0">
                <a:solidFill>
                  <a:srgbClr val="1F2329"/>
                </a:solidFill>
                <a:effectLst/>
                <a:latin typeface="Times New Roman" panose="02020603050405020304" pitchFamily="18" charset="0"/>
                <a:cs typeface="Times New Roman" panose="02020603050405020304" pitchFamily="18" charset="0"/>
              </a:rPr>
              <a:t>常用词汇 </a:t>
            </a:r>
            <a:r>
              <a:rPr lang="en-US" altLang="zh-CN" sz="2800" b="0" dirty="0">
                <a:solidFill>
                  <a:srgbClr val="1F2329"/>
                </a:solidFill>
                <a:effectLst/>
                <a:latin typeface="Times New Roman" panose="02020603050405020304" pitchFamily="18" charset="0"/>
                <a:cs typeface="Times New Roman" panose="02020603050405020304" pitchFamily="18" charset="0"/>
              </a:rPr>
              <a:t>/ </a:t>
            </a:r>
            <a:r>
              <a:rPr lang="zh-CN" altLang="en-US" sz="2800" b="0" dirty="0">
                <a:solidFill>
                  <a:srgbClr val="1F2329"/>
                </a:solidFill>
                <a:effectLst/>
                <a:latin typeface="Times New Roman" panose="02020603050405020304" pitchFamily="18" charset="0"/>
                <a:cs typeface="Times New Roman" panose="02020603050405020304" pitchFamily="18" charset="0"/>
              </a:rPr>
              <a:t>词组</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2800" b="0" dirty="0">
                <a:solidFill>
                  <a:srgbClr val="1F2329"/>
                </a:solidFill>
                <a:effectLst/>
                <a:latin typeface="Times New Roman" panose="02020603050405020304" pitchFamily="18" charset="0"/>
                <a:cs typeface="Times New Roman" panose="02020603050405020304" pitchFamily="18" charset="0"/>
              </a:rPr>
              <a:t>期待类：</a:t>
            </a:r>
            <a:r>
              <a:rPr lang="en-US" altLang="zh-CN" sz="2800" b="0" dirty="0">
                <a:solidFill>
                  <a:srgbClr val="1F2329"/>
                </a:solidFill>
                <a:effectLst/>
                <a:latin typeface="Times New Roman" panose="02020603050405020304" pitchFamily="18" charset="0"/>
                <a:cs typeface="Times New Roman" panose="02020603050405020304" pitchFamily="18" charset="0"/>
              </a:rPr>
              <a:t>look forward to your reply, hope you can join me, can’t wait to work with you, please let me know your decision soon</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2800" b="0" dirty="0">
                <a:solidFill>
                  <a:srgbClr val="1F2329"/>
                </a:solidFill>
                <a:effectLst/>
                <a:latin typeface="Times New Roman" panose="02020603050405020304" pitchFamily="18" charset="0"/>
                <a:cs typeface="Times New Roman" panose="02020603050405020304" pitchFamily="18" charset="0"/>
              </a:rPr>
              <a:t>句式示例</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1F2329"/>
                </a:solidFill>
                <a:effectLst/>
                <a:latin typeface="Times New Roman" panose="02020603050405020304" pitchFamily="18" charset="0"/>
                <a:cs typeface="Times New Roman" panose="02020603050405020304" pitchFamily="18" charset="0"/>
              </a:rPr>
              <a:t>I really hope you can join me. Looking forward to your reply at your earliest convenience.</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1F2329"/>
                </a:solidFill>
                <a:effectLst/>
                <a:latin typeface="Times New Roman" panose="02020603050405020304" pitchFamily="18" charset="0"/>
                <a:cs typeface="Times New Roman" panose="02020603050405020304" pitchFamily="18" charset="0"/>
              </a:rPr>
              <a:t>Please let me know if you’re interested. I can’t wait to make something awesome together!</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p:txBody>
      </p:sp>
      <p:sp>
        <p:nvSpPr>
          <p:cNvPr id="19" name="矩形 18"/>
          <p:cNvSpPr/>
          <p:nvPr/>
        </p:nvSpPr>
        <p:spPr>
          <a:xfrm>
            <a:off x="1482389" y="2361084"/>
            <a:ext cx="1696819" cy="428005"/>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08896" y="6210300"/>
            <a:ext cx="1696819" cy="428005"/>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inVertical)">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animBg="1"/>
      <p:bldP spid="2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6235</Words>
  <Application>WPS 演示</Application>
  <PresentationFormat>自定义</PresentationFormat>
  <Paragraphs>272</Paragraphs>
  <Slides>11</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vt:i4>
      </vt:variant>
    </vt:vector>
  </HeadingPairs>
  <TitlesOfParts>
    <vt:vector size="26" baseType="lpstr">
      <vt:lpstr>Arial</vt:lpstr>
      <vt:lpstr>宋体</vt:lpstr>
      <vt:lpstr>Wingdings</vt:lpstr>
      <vt:lpstr>思源黑体 1 Bold</vt:lpstr>
      <vt:lpstr>Akzidenz-Grotesk Medium</vt:lpstr>
      <vt:lpstr>思源黑体 1 Medium</vt:lpstr>
      <vt:lpstr>Times New Roman</vt:lpstr>
      <vt:lpstr>Calibri</vt:lpstr>
      <vt:lpstr>微软雅黑</vt:lpstr>
      <vt:lpstr>Arial Unicode MS</vt:lpstr>
      <vt:lpstr>MS PGothic</vt:lpstr>
      <vt:lpstr>HelveticaNeue</vt:lpstr>
      <vt:lpstr>华文新魏</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彩色简约趣味卡通风大学生自我介绍求职简历作品集演示文稿（16:9）</dc:title>
  <dc:creator/>
  <cp:lastModifiedBy>Administrator</cp:lastModifiedBy>
  <cp:revision>11</cp:revision>
  <dcterms:created xsi:type="dcterms:W3CDTF">2006-08-16T00:00:00Z</dcterms:created>
  <dcterms:modified xsi:type="dcterms:W3CDTF">2026-05-15T08:21:06Z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{"Label":"1","ContentProducer":"001191110105MA01AN806X00000","ProduceID":"DAHJsXdUA_U","ReservedCode1":"","ContentPropagator":"001191110105MA01AN806X00000","PropagateID":"DAHJsXdUA_U","ReservedCode2":""}</vt:lpwstr>
  </property>
  <property fmtid="{D5CDD505-2E9C-101B-9397-08002B2CF9AE}" pid="3" name="KSOProductBuildVer">
    <vt:lpwstr>2052-11.8.2.7978</vt:lpwstr>
  </property>
</Properties>
</file>