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91" r:id="rId3"/>
    <p:sldId id="256" r:id="rId4"/>
    <p:sldId id="271" r:id="rId5"/>
    <p:sldId id="272" r:id="rId6"/>
    <p:sldId id="273" r:id="rId7"/>
    <p:sldId id="274" r:id="rId8"/>
    <p:sldId id="283" r:id="rId9"/>
    <p:sldId id="278" r:id="rId10"/>
    <p:sldId id="279" r:id="rId11"/>
    <p:sldId id="276" r:id="rId12"/>
    <p:sldId id="282" r:id="rId13"/>
    <p:sldId id="280" r:id="rId14"/>
    <p:sldId id="281" r:id="rId15"/>
    <p:sldId id="270" r:id="rId16"/>
  </p:sldIdLst>
  <p:sldSz cx="18288000" cy="10287000"/>
  <p:notesSz cx="6858000" cy="9144000"/>
  <p:embeddedFontLst>
    <p:embeddedFont>
      <p:font typeface="Calibri" panose="020F0502020204030204"/>
      <p:regular r:id="rId20"/>
      <p:bold r:id="rId21"/>
      <p:italic r:id="rId22"/>
      <p:boldItalic r:id="rId23"/>
    </p:embeddedFont>
    <p:embeddedFont>
      <p:font typeface="Century" panose="02040604050505020304" pitchFamily="18" charset="0"/>
      <p:regular r:id="rId24"/>
    </p:embeddedFont>
    <p:embeddedFont>
      <p:font typeface="仿宋" panose="02010609060101010101" pitchFamily="49" charset="-122"/>
      <p:regular r:id="rId25"/>
    </p:embeddedFont>
    <p:embeddedFont>
      <p:font typeface="MS PGothic" panose="020B0600070205080204" charset="-128"/>
      <p:regular r:id="rId2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DF6D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660B408-B3CF-4A94-85FC-2B1E0A45F4A2}" styleName="深色样式 2 - 强调 1/强调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39" d="100"/>
          <a:sy n="39" d="100"/>
        </p:scale>
        <p:origin x="384" y="4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6" Type="http://schemas.openxmlformats.org/officeDocument/2006/relationships/font" Target="fonts/font7.fntdata"/><Relationship Id="rId25" Type="http://schemas.openxmlformats.org/officeDocument/2006/relationships/font" Target="fonts/font6.fntdata"/><Relationship Id="rId24" Type="http://schemas.openxmlformats.org/officeDocument/2006/relationships/font" Target="fonts/font5.fntdata"/><Relationship Id="rId23" Type="http://schemas.openxmlformats.org/officeDocument/2006/relationships/font" Target="fonts/font4.fntdata"/><Relationship Id="rId22" Type="http://schemas.openxmlformats.org/officeDocument/2006/relationships/font" Target="fonts/font3.fntdata"/><Relationship Id="rId21" Type="http://schemas.openxmlformats.org/officeDocument/2006/relationships/font" Target="fonts/font2.fntdata"/><Relationship Id="rId20" Type="http://schemas.openxmlformats.org/officeDocument/2006/relationships/font" Target="fonts/font1.fntdata"/><Relationship Id="rId2" Type="http://schemas.openxmlformats.org/officeDocument/2006/relationships/theme" Target="theme/theme1.xml"/><Relationship Id="rId19" Type="http://schemas.openxmlformats.org/officeDocument/2006/relationships/tableStyles" Target="tableStyles.xml"/><Relationship Id="rId18" Type="http://schemas.openxmlformats.org/officeDocument/2006/relationships/viewProps" Target="viewProps.xml"/><Relationship Id="rId17" Type="http://schemas.openxmlformats.org/officeDocument/2006/relationships/presProps" Target="presProps.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fld>
            <a:endParaRPr lang="en-US"/>
          </a:p>
        </p:txBody>
      </p:sp>
      <p:pic>
        <p:nvPicPr>
          <p:cNvPr id="5124" name="图片 6" descr="logo横版 png"/>
          <p:cNvPicPr>
            <a:picLocks noChangeAspect="1"/>
          </p:cNvPicPr>
          <p:nvPr userDrawn="1"/>
        </p:nvPicPr>
        <p:blipFill>
          <a:blip r:embed="rId12"/>
          <a:stretch>
            <a:fillRect/>
          </a:stretch>
        </p:blipFill>
        <p:spPr>
          <a:xfrm>
            <a:off x="16681450" y="960120"/>
            <a:ext cx="949325" cy="1003935"/>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762000" y="1246505"/>
            <a:ext cx="8984615" cy="7477760"/>
          </a:xfrm>
          <a:prstGeom prst="rect">
            <a:avLst/>
          </a:prstGeom>
          <a:noFill/>
          <a:ln w="9525">
            <a:noFill/>
          </a:ln>
        </p:spPr>
        <p:txBody>
          <a:bodyPr wrap="square" anchor="t">
            <a:spAutoFit/>
          </a:bodyPr>
          <a:p>
            <a:r>
              <a:rPr lang="zh-CN" altLang="en-US" sz="6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6000" b="1">
              <a:solidFill>
                <a:srgbClr val="FF0000"/>
              </a:solidFill>
              <a:latin typeface="HelveticaNeue" pitchFamily="2" charset="0"/>
              <a:ea typeface="宋体" panose="02010600030101010101" pitchFamily="2" charset="-122"/>
            </a:endParaRPr>
          </a:p>
          <a:p>
            <a:endParaRPr lang="en-US" altLang="zh-CN" sz="6000" b="1">
              <a:solidFill>
                <a:srgbClr val="FF0000"/>
              </a:solidFill>
              <a:latin typeface="HelveticaNeue" pitchFamily="2" charset="0"/>
              <a:ea typeface="宋体" panose="02010600030101010101" pitchFamily="2" charset="-122"/>
            </a:endParaRPr>
          </a:p>
          <a:p>
            <a:r>
              <a:rPr lang="zh-CN" altLang="en-US" sz="6000" b="1">
                <a:solidFill>
                  <a:srgbClr val="FF0000"/>
                </a:solidFill>
                <a:latin typeface="HelveticaNeue" pitchFamily="2" charset="0"/>
                <a:ea typeface="宋体" panose="02010600030101010101" pitchFamily="2" charset="-122"/>
              </a:rPr>
              <a:t>更多教学资源请关注</a:t>
            </a:r>
            <a:endParaRPr lang="en-US" altLang="zh-CN" sz="6000" b="1">
              <a:solidFill>
                <a:srgbClr val="FF0000"/>
              </a:solidFill>
              <a:latin typeface="HelveticaNeue" pitchFamily="2" charset="0"/>
              <a:ea typeface="宋体" panose="02010600030101010101" pitchFamily="2" charset="-122"/>
            </a:endParaRPr>
          </a:p>
          <a:p>
            <a:r>
              <a:rPr lang="zh-CN" altLang="en-US" sz="6000" b="1">
                <a:solidFill>
                  <a:srgbClr val="FF0000"/>
                </a:solidFill>
                <a:latin typeface="HelveticaNeue" pitchFamily="2" charset="0"/>
                <a:ea typeface="宋体" panose="02010600030101010101" pitchFamily="2" charset="-122"/>
              </a:rPr>
              <a:t>公众号：溯恩英语</a:t>
            </a:r>
            <a:endParaRPr lang="zh-CN" altLang="en-US" sz="6000" b="1">
              <a:solidFill>
                <a:srgbClr val="FF0000"/>
              </a:solidFill>
              <a:latin typeface="HelveticaNeue" pitchFamily="2" charset="0"/>
              <a:ea typeface="宋体" panose="02010600030101010101" pitchFamily="2" charset="-122"/>
            </a:endParaRPr>
          </a:p>
        </p:txBody>
      </p:sp>
      <p:sp>
        <p:nvSpPr>
          <p:cNvPr id="5122" name="矩形 3"/>
          <p:cNvSpPr/>
          <p:nvPr/>
        </p:nvSpPr>
        <p:spPr>
          <a:xfrm>
            <a:off x="12107545" y="3950335"/>
            <a:ext cx="5892800" cy="1014730"/>
          </a:xfrm>
          <a:prstGeom prst="rect">
            <a:avLst/>
          </a:prstGeom>
          <a:noFill/>
          <a:ln w="9525">
            <a:noFill/>
          </a:ln>
        </p:spPr>
        <p:txBody>
          <a:bodyPr wrap="square" anchor="t">
            <a:spAutoFit/>
          </a:bodyPr>
          <a:p>
            <a:r>
              <a:rPr lang="zh-CN" altLang="en-US" sz="6000" b="1">
                <a:latin typeface="华文新魏" pitchFamily="2" charset="-122"/>
                <a:ea typeface="宋体" panose="02010600030101010101" pitchFamily="2" charset="-122"/>
              </a:rPr>
              <a:t>知识产权声明</a:t>
            </a:r>
            <a:endParaRPr lang="zh-CN" altLang="en-US" sz="6000" b="1">
              <a:latin typeface="华文新魏" pitchFamily="2"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10405745" y="960120"/>
            <a:ext cx="7225030" cy="2339975"/>
          </a:xfrm>
          <a:prstGeom prst="rect">
            <a:avLst/>
          </a:prstGeom>
          <a:noFill/>
          <a:ln w="9525">
            <a:noFill/>
          </a:ln>
        </p:spPr>
      </p:pic>
      <p:pic>
        <p:nvPicPr>
          <p:cNvPr id="5125" name="图片 1" descr="qrcode_for_gh_3a435f224ccf_1280"/>
          <p:cNvPicPr>
            <a:picLocks noChangeAspect="1"/>
          </p:cNvPicPr>
          <p:nvPr/>
        </p:nvPicPr>
        <p:blipFill>
          <a:blip r:embed="rId2"/>
          <a:stretch>
            <a:fillRect/>
          </a:stretch>
        </p:blipFill>
        <p:spPr>
          <a:xfrm>
            <a:off x="12763500" y="4864735"/>
            <a:ext cx="3735705" cy="3733165"/>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3"/>
          <p:cNvGrpSpPr/>
          <p:nvPr/>
        </p:nvGrpSpPr>
        <p:grpSpPr>
          <a:xfrm>
            <a:off x="-801965" y="-1117327"/>
            <a:ext cx="2544051" cy="2544051"/>
            <a:chOff x="0" y="0"/>
            <a:chExt cx="812800" cy="812800"/>
          </a:xfrm>
        </p:grpSpPr>
        <p:sp>
          <p:nvSpPr>
            <p:cNvPr id="4" name="Freeform 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6CB48">
                <a:alpha val="17647"/>
              </a:srgbClr>
            </a:solidFill>
          </p:spPr>
        </p:sp>
        <p:sp>
          <p:nvSpPr>
            <p:cNvPr id="5" name="TextBox 5"/>
            <p:cNvSpPr txBox="1"/>
            <p:nvPr/>
          </p:nvSpPr>
          <p:spPr>
            <a:xfrm>
              <a:off x="76200" y="28575"/>
              <a:ext cx="660400" cy="708025"/>
            </a:xfrm>
            <a:prstGeom prst="rect">
              <a:avLst/>
            </a:prstGeom>
          </p:spPr>
          <p:txBody>
            <a:bodyPr lIns="50800" tIns="50800" rIns="50800" bIns="50800" rtlCol="0" anchor="ctr"/>
            <a:lstStyle/>
            <a:p>
              <a:pPr marL="0" marR="0" lvl="0" indent="0" algn="ctr" defTabSz="914400" rtl="0" eaLnBrk="1" fontAlgn="auto" latinLnBrk="0" hangingPunct="1">
                <a:lnSpc>
                  <a:spcPts val="321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6" name="Freeform 6"/>
          <p:cNvSpPr/>
          <p:nvPr/>
        </p:nvSpPr>
        <p:spPr>
          <a:xfrm>
            <a:off x="470060" y="214386"/>
            <a:ext cx="1860739" cy="1884779"/>
          </a:xfrm>
          <a:custGeom>
            <a:avLst/>
            <a:gdLst/>
            <a:ahLst/>
            <a:cxnLst/>
            <a:rect l="l" t="t" r="r" b="b"/>
            <a:pathLst>
              <a:path w="1860739" h="1884779">
                <a:moveTo>
                  <a:pt x="0" y="0"/>
                </a:moveTo>
                <a:lnTo>
                  <a:pt x="1860739" y="0"/>
                </a:lnTo>
                <a:lnTo>
                  <a:pt x="1860739" y="1884779"/>
                </a:lnTo>
                <a:lnTo>
                  <a:pt x="0" y="1884779"/>
                </a:lnTo>
                <a:lnTo>
                  <a:pt x="0" y="0"/>
                </a:lnTo>
                <a:close/>
              </a:path>
            </a:pathLst>
          </a:custGeom>
          <a:blipFill>
            <a:blip/>
            <a:stretch>
              <a:fillRect/>
            </a:stretch>
          </a:blipFill>
        </p:spPr>
      </p:sp>
      <p:grpSp>
        <p:nvGrpSpPr>
          <p:cNvPr id="7" name="Group 7"/>
          <p:cNvGrpSpPr/>
          <p:nvPr/>
        </p:nvGrpSpPr>
        <p:grpSpPr>
          <a:xfrm>
            <a:off x="-3674531" y="2961142"/>
            <a:ext cx="4364715" cy="4364715"/>
            <a:chOff x="0" y="0"/>
            <a:chExt cx="812800" cy="812800"/>
          </a:xfrm>
        </p:grpSpPr>
        <p:sp>
          <p:nvSpPr>
            <p:cNvPr id="8" name="Freeform 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6CB48">
                <a:alpha val="17647"/>
              </a:srgbClr>
            </a:solidFill>
          </p:spPr>
        </p:sp>
        <p:sp>
          <p:nvSpPr>
            <p:cNvPr id="9" name="TextBox 9"/>
            <p:cNvSpPr txBox="1"/>
            <p:nvPr/>
          </p:nvSpPr>
          <p:spPr>
            <a:xfrm>
              <a:off x="76200" y="28575"/>
              <a:ext cx="660400" cy="708025"/>
            </a:xfrm>
            <a:prstGeom prst="rect">
              <a:avLst/>
            </a:prstGeom>
          </p:spPr>
          <p:txBody>
            <a:bodyPr lIns="50800" tIns="50800" rIns="50800" bIns="50800" rtlCol="0" anchor="ctr"/>
            <a:lstStyle/>
            <a:p>
              <a:pPr marL="0" marR="0" lvl="0" indent="0" algn="ctr" defTabSz="914400" rtl="0" eaLnBrk="1" fontAlgn="auto" latinLnBrk="0" hangingPunct="1">
                <a:lnSpc>
                  <a:spcPts val="321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0" name="Group 10"/>
          <p:cNvGrpSpPr/>
          <p:nvPr/>
        </p:nvGrpSpPr>
        <p:grpSpPr>
          <a:xfrm>
            <a:off x="17597816" y="2961142"/>
            <a:ext cx="4364715" cy="4364715"/>
            <a:chOff x="0" y="0"/>
            <a:chExt cx="812800" cy="812800"/>
          </a:xfrm>
        </p:grpSpPr>
        <p:sp>
          <p:nvSpPr>
            <p:cNvPr id="11" name="Freeform 1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6CB48">
                <a:alpha val="17647"/>
              </a:srgbClr>
            </a:solidFill>
          </p:spPr>
        </p:sp>
        <p:sp>
          <p:nvSpPr>
            <p:cNvPr id="12" name="TextBox 12"/>
            <p:cNvSpPr txBox="1"/>
            <p:nvPr/>
          </p:nvSpPr>
          <p:spPr>
            <a:xfrm>
              <a:off x="76200" y="28575"/>
              <a:ext cx="660400" cy="708025"/>
            </a:xfrm>
            <a:prstGeom prst="rect">
              <a:avLst/>
            </a:prstGeom>
          </p:spPr>
          <p:txBody>
            <a:bodyPr lIns="50800" tIns="50800" rIns="50800" bIns="50800" rtlCol="0" anchor="ctr"/>
            <a:lstStyle/>
            <a:p>
              <a:pPr marL="0" marR="0" lvl="0" indent="0" algn="ctr" defTabSz="914400" rtl="0" eaLnBrk="1" fontAlgn="auto" latinLnBrk="0" hangingPunct="1">
                <a:lnSpc>
                  <a:spcPts val="321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3" name="Group 13"/>
          <p:cNvGrpSpPr/>
          <p:nvPr/>
        </p:nvGrpSpPr>
        <p:grpSpPr>
          <a:xfrm>
            <a:off x="16540223" y="9482824"/>
            <a:ext cx="2662998" cy="2662998"/>
            <a:chOff x="0" y="0"/>
            <a:chExt cx="812800" cy="812800"/>
          </a:xfrm>
        </p:grpSpPr>
        <p:sp>
          <p:nvSpPr>
            <p:cNvPr id="14" name="Freeform 1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6CB48">
                <a:alpha val="17647"/>
              </a:srgbClr>
            </a:solidFill>
          </p:spPr>
        </p:sp>
        <p:sp>
          <p:nvSpPr>
            <p:cNvPr id="15" name="TextBox 15"/>
            <p:cNvSpPr txBox="1"/>
            <p:nvPr/>
          </p:nvSpPr>
          <p:spPr>
            <a:xfrm>
              <a:off x="76200" y="28575"/>
              <a:ext cx="660400" cy="708025"/>
            </a:xfrm>
            <a:prstGeom prst="rect">
              <a:avLst/>
            </a:prstGeom>
          </p:spPr>
          <p:txBody>
            <a:bodyPr lIns="50800" tIns="50800" rIns="50800" bIns="50800" rtlCol="0" anchor="ctr"/>
            <a:lstStyle/>
            <a:p>
              <a:pPr marL="0" marR="0" lvl="0" indent="0" algn="ctr" defTabSz="914400" rtl="0" eaLnBrk="1" fontAlgn="auto" latinLnBrk="0" hangingPunct="1">
                <a:lnSpc>
                  <a:spcPts val="321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aphicFrame>
        <p:nvGraphicFramePr>
          <p:cNvPr id="2" name="表格 1"/>
          <p:cNvGraphicFramePr>
            <a:graphicFrameLocks noGrp="1"/>
          </p:cNvGraphicFramePr>
          <p:nvPr/>
        </p:nvGraphicFramePr>
        <p:xfrm>
          <a:off x="2775606" y="495801"/>
          <a:ext cx="13454994" cy="1603364"/>
        </p:xfrm>
        <a:graphic>
          <a:graphicData uri="http://schemas.openxmlformats.org/drawingml/2006/table">
            <a:tbl>
              <a:tblPr>
                <a:effectLst>
                  <a:outerShdw blurRad="50800" dist="38100" dir="2700000" algn="tl" rotWithShape="0">
                    <a:prstClr val="black">
                      <a:alpha val="40000"/>
                    </a:prstClr>
                  </a:outerShdw>
                </a:effectLst>
                <a:tableStyleId>{0660B408-B3CF-4A94-85FC-2B1E0A45F4A2}</a:tableStyleId>
              </a:tblPr>
              <a:tblGrid>
                <a:gridCol w="936098"/>
                <a:gridCol w="7289661"/>
                <a:gridCol w="5229235"/>
              </a:tblGrid>
              <a:tr h="346913">
                <a:tc>
                  <a:txBody>
                    <a:bodyPr/>
                    <a:lstStyle/>
                    <a:p>
                      <a:pPr algn="ctr">
                        <a:buNone/>
                      </a:pPr>
                      <a:endParaRPr lang="zh-CN" altLang="en-US" sz="2800" dirty="0">
                        <a:effectLst/>
                        <a:latin typeface="+mj-ea"/>
                        <a:ea typeface="+mj-ea"/>
                      </a:endParaRPr>
                    </a:p>
                  </a:txBody>
                  <a:tcPr marL="4471" marR="4471" marT="4471" marB="447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buNone/>
                      </a:pPr>
                      <a:r>
                        <a:rPr lang="ja-JP" altLang="en-US" sz="2800" dirty="0">
                          <a:effectLst/>
                          <a:latin typeface="+mj-ea"/>
                          <a:ea typeface="+mj-ea"/>
                        </a:rPr>
                        <a:t>主要点</a:t>
                      </a:r>
                      <a:endParaRPr lang="ja-JP" altLang="en-US" sz="2800" dirty="0">
                        <a:effectLst/>
                        <a:latin typeface="+mj-ea"/>
                        <a:ea typeface="+mj-ea"/>
                      </a:endParaRPr>
                    </a:p>
                  </a:txBody>
                  <a:tcPr marL="4471" marR="4471" marT="4471" marB="447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buNone/>
                      </a:pPr>
                      <a:r>
                        <a:rPr lang="ja-JP" altLang="en-US" sz="2800" dirty="0">
                          <a:effectLst/>
                          <a:latin typeface="+mj-ea"/>
                          <a:ea typeface="+mj-ea"/>
                        </a:rPr>
                        <a:t>次要点</a:t>
                      </a:r>
                      <a:endParaRPr lang="ja-JP" altLang="en-US" sz="2800" dirty="0">
                        <a:effectLst/>
                        <a:latin typeface="+mj-ea"/>
                        <a:ea typeface="+mj-ea"/>
                      </a:endParaRPr>
                    </a:p>
                  </a:txBody>
                  <a:tcPr marL="4471" marR="4471" marT="4471" marB="447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1167702">
                <a:tc>
                  <a:txBody>
                    <a:bodyPr/>
                    <a:lstStyle/>
                    <a:p>
                      <a:pPr algn="ctr">
                        <a:buNone/>
                      </a:pPr>
                      <a:r>
                        <a:rPr lang="zh-CN" altLang="en-US" sz="2800" dirty="0">
                          <a:effectLst/>
                          <a:latin typeface="+mj-ea"/>
                          <a:ea typeface="+mj-ea"/>
                        </a:rPr>
                        <a:t>结尾</a:t>
                      </a:r>
                      <a:endParaRPr lang="zh-CN" altLang="en-US" sz="2800" dirty="0">
                        <a:effectLst/>
                        <a:latin typeface="+mj-ea"/>
                        <a:ea typeface="+mj-ea"/>
                      </a:endParaRPr>
                    </a:p>
                  </a:txBody>
                  <a:tcPr marL="4471" marR="4471" marT="4471" marB="447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514350" indent="-514350" algn="l">
                        <a:buAutoNum type="arabicPeriod"/>
                      </a:pPr>
                      <a:r>
                        <a:rPr lang="zh-CN" altLang="en-US" sz="3200" dirty="0">
                          <a:effectLst/>
                          <a:latin typeface="+mj-ea"/>
                          <a:ea typeface="+mj-ea"/>
                        </a:rPr>
                        <a:t>总结陈述</a:t>
                      </a:r>
                      <a:endParaRPr lang="en-US" altLang="zh-CN" sz="3200" dirty="0">
                        <a:effectLst/>
                        <a:latin typeface="+mj-ea"/>
                        <a:ea typeface="+mj-ea"/>
                      </a:endParaRPr>
                    </a:p>
                    <a:p>
                      <a:pPr marL="514350" indent="-514350" algn="l">
                        <a:buAutoNum type="arabicPeriod"/>
                      </a:pPr>
                      <a:r>
                        <a:rPr lang="zh-CN" altLang="en-US" sz="3200" dirty="0">
                          <a:solidFill>
                            <a:srgbClr val="FF0000"/>
                          </a:solidFill>
                          <a:effectLst/>
                          <a:latin typeface="+mj-ea"/>
                          <a:ea typeface="+mj-ea"/>
                        </a:rPr>
                        <a:t>表达期待他加入 </a:t>
                      </a:r>
                      <a:r>
                        <a:rPr lang="en-US" altLang="zh-CN" sz="3200" dirty="0">
                          <a:effectLst/>
                          <a:latin typeface="+mj-ea"/>
                          <a:ea typeface="+mj-ea"/>
                        </a:rPr>
                        <a:t>/ </a:t>
                      </a:r>
                      <a:r>
                        <a:rPr lang="zh-CN" altLang="en-US" sz="3200" dirty="0">
                          <a:effectLst/>
                          <a:latin typeface="+mj-ea"/>
                          <a:ea typeface="+mj-ea"/>
                        </a:rPr>
                        <a:t>回复</a:t>
                      </a:r>
                      <a:endParaRPr lang="zh-CN" altLang="en-US" sz="3200" dirty="0">
                        <a:effectLst/>
                        <a:latin typeface="+mj-ea"/>
                        <a:ea typeface="+mj-ea"/>
                      </a:endParaRPr>
                    </a:p>
                  </a:txBody>
                  <a:tcPr marL="4471" marR="4471" marT="4471" marB="447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l">
                        <a:buNone/>
                      </a:pPr>
                      <a:r>
                        <a:rPr lang="zh-CN" altLang="en-US" sz="3200" dirty="0">
                          <a:effectLst/>
                          <a:latin typeface="+mj-ea"/>
                          <a:ea typeface="+mj-ea"/>
                        </a:rPr>
                        <a:t>书信交际结尾互动</a:t>
                      </a:r>
                      <a:endParaRPr lang="en-US" sz="3200" dirty="0">
                        <a:effectLst/>
                        <a:latin typeface="+mj-ea"/>
                        <a:ea typeface="+mj-ea"/>
                      </a:endParaRPr>
                    </a:p>
                  </a:txBody>
                  <a:tcPr marL="4471" marR="4471" marT="4471" marB="447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r>
            </a:tbl>
          </a:graphicData>
        </a:graphic>
      </p:graphicFrame>
      <p:sp>
        <p:nvSpPr>
          <p:cNvPr id="16" name="文本框 15"/>
          <p:cNvSpPr txBox="1"/>
          <p:nvPr/>
        </p:nvSpPr>
        <p:spPr>
          <a:xfrm>
            <a:off x="15445158" y="848261"/>
            <a:ext cx="2561850" cy="1323439"/>
          </a:xfrm>
          <a:prstGeom prst="rect">
            <a:avLst/>
          </a:prstGeom>
          <a:solidFill>
            <a:srgbClr val="FFC000"/>
          </a:solidFill>
          <a:effectLst>
            <a:outerShdw blurRad="50800" dist="38100" dir="2700000" algn="tl" rotWithShape="0">
              <a:prstClr val="black">
                <a:alpha val="40000"/>
              </a:prstClr>
            </a:outerShdw>
          </a:effectLst>
        </p:spPr>
        <p:txBody>
          <a:bodyPr wrap="square">
            <a:spAutoFit/>
          </a:bodyPr>
          <a:lstStyle/>
          <a:p>
            <a:pPr algn="ctr"/>
            <a:r>
              <a:rPr lang="zh-CN" altLang="en-US" sz="4000" b="1" dirty="0"/>
              <a:t>总结陈述</a:t>
            </a:r>
            <a:endParaRPr lang="en-US" altLang="zh-CN" sz="4000" b="1" dirty="0"/>
          </a:p>
          <a:p>
            <a:pPr algn="ctr"/>
            <a:r>
              <a:rPr lang="zh-CN" altLang="en-US" sz="4000" b="1" dirty="0"/>
              <a:t>表达期待</a:t>
            </a:r>
            <a:endParaRPr lang="zh-CN" altLang="en-US" sz="4000" b="1" dirty="0"/>
          </a:p>
        </p:txBody>
      </p:sp>
      <p:sp>
        <p:nvSpPr>
          <p:cNvPr id="18" name="文本框 17"/>
          <p:cNvSpPr txBox="1"/>
          <p:nvPr/>
        </p:nvSpPr>
        <p:spPr>
          <a:xfrm>
            <a:off x="974548" y="2373784"/>
            <a:ext cx="16498440" cy="6986528"/>
          </a:xfrm>
          <a:prstGeom prst="rect">
            <a:avLst/>
          </a:prstGeom>
          <a:noFill/>
        </p:spPr>
        <p:txBody>
          <a:bodyPr wrap="square">
            <a:spAutoFit/>
          </a:bodyPr>
          <a:lstStyle/>
          <a:p>
            <a:pPr marL="514350" indent="-514350" algn="l">
              <a:buAutoNum type="arabicPeriod"/>
            </a:pPr>
            <a:r>
              <a:rPr lang="zh-CN" altLang="en-US" sz="2800" b="0" dirty="0">
                <a:solidFill>
                  <a:srgbClr val="1F2329"/>
                </a:solidFill>
                <a:effectLst/>
                <a:latin typeface="Times New Roman" panose="02020603050405020304" pitchFamily="18" charset="0"/>
                <a:cs typeface="Times New Roman" panose="02020603050405020304" pitchFamily="18" charset="0"/>
              </a:rPr>
              <a:t>总结陈述</a:t>
            </a:r>
            <a:endParaRPr lang="en-US" altLang="zh-CN" sz="2800" b="0" dirty="0">
              <a:solidFill>
                <a:srgbClr val="1F2329"/>
              </a:solidFill>
              <a:effectLst/>
              <a:latin typeface="Times New Roman" panose="02020603050405020304" pitchFamily="18" charset="0"/>
              <a:cs typeface="Times New Roman" panose="02020603050405020304" pitchFamily="18" charset="0"/>
            </a:endParaRPr>
          </a:p>
          <a:p>
            <a:pPr algn="l"/>
            <a:r>
              <a:rPr lang="zh-CN" altLang="en-US" sz="2800" b="0" dirty="0">
                <a:solidFill>
                  <a:srgbClr val="1F2329"/>
                </a:solidFill>
                <a:effectLst/>
                <a:latin typeface="Times New Roman" panose="02020603050405020304" pitchFamily="18" charset="0"/>
                <a:cs typeface="Times New Roman" panose="02020603050405020304" pitchFamily="18" charset="0"/>
              </a:rPr>
              <a:t>常用词汇 </a:t>
            </a:r>
            <a:r>
              <a:rPr lang="en-US" altLang="zh-CN" sz="2800" b="0" dirty="0">
                <a:solidFill>
                  <a:srgbClr val="1F2329"/>
                </a:solidFill>
                <a:effectLst/>
                <a:latin typeface="Times New Roman" panose="02020603050405020304" pitchFamily="18" charset="0"/>
                <a:cs typeface="Times New Roman" panose="02020603050405020304" pitchFamily="18" charset="0"/>
              </a:rPr>
              <a:t>/ </a:t>
            </a:r>
            <a:r>
              <a:rPr lang="zh-CN" altLang="en-US" sz="2800" b="0" dirty="0">
                <a:solidFill>
                  <a:srgbClr val="1F2329"/>
                </a:solidFill>
                <a:effectLst/>
                <a:latin typeface="Times New Roman" panose="02020603050405020304" pitchFamily="18" charset="0"/>
                <a:cs typeface="Times New Roman" panose="02020603050405020304" pitchFamily="18" charset="0"/>
              </a:rPr>
              <a:t>词组</a:t>
            </a:r>
            <a:endParaRPr lang="zh-CN" altLang="en-US" sz="2800" b="0" dirty="0">
              <a:solidFill>
                <a:srgbClr val="1F2329"/>
              </a:solidFill>
              <a:effectLst/>
              <a:latin typeface="Times New Roman" panose="02020603050405020304" pitchFamily="18" charset="0"/>
              <a:cs typeface="Times New Roman" panose="02020603050405020304" pitchFamily="18" charset="0"/>
            </a:endParaRPr>
          </a:p>
          <a:p>
            <a:pPr algn="l">
              <a:buFont typeface="Arial" panose="020B0604020202020204" pitchFamily="34" charset="0"/>
              <a:buChar char="•"/>
            </a:pPr>
            <a:r>
              <a:rPr lang="zh-CN" altLang="en-US" sz="2800" b="0" dirty="0">
                <a:solidFill>
                  <a:srgbClr val="1F2329"/>
                </a:solidFill>
                <a:effectLst/>
                <a:latin typeface="Times New Roman" panose="02020603050405020304" pitchFamily="18" charset="0"/>
                <a:cs typeface="Times New Roman" panose="02020603050405020304" pitchFamily="18" charset="0"/>
              </a:rPr>
              <a:t>意义类：</a:t>
            </a:r>
            <a:r>
              <a:rPr lang="en-US" altLang="zh-CN" sz="2800" b="0" dirty="0">
                <a:solidFill>
                  <a:srgbClr val="1F2329"/>
                </a:solidFill>
                <a:effectLst/>
                <a:latin typeface="Times New Roman" panose="02020603050405020304" pitchFamily="18" charset="0"/>
                <a:cs typeface="Times New Roman" panose="02020603050405020304" pitchFamily="18" charset="0"/>
              </a:rPr>
              <a:t>meaningful project, a great chance to practice DIY skills, spread eco-friendly ideas, show our creativity, gain experience, have fun together</a:t>
            </a:r>
            <a:endParaRPr lang="en-US" altLang="zh-CN" sz="2800" b="0" dirty="0">
              <a:solidFill>
                <a:srgbClr val="1F2329"/>
              </a:solidFill>
              <a:effectLst/>
              <a:latin typeface="Times New Roman" panose="02020603050405020304" pitchFamily="18" charset="0"/>
              <a:cs typeface="Times New Roman" panose="02020603050405020304" pitchFamily="18" charset="0"/>
            </a:endParaRPr>
          </a:p>
          <a:p>
            <a:pPr algn="l">
              <a:buNone/>
            </a:pPr>
            <a:r>
              <a:rPr lang="zh-CN" altLang="en-US" sz="2800" b="0" dirty="0">
                <a:solidFill>
                  <a:srgbClr val="1F2329"/>
                </a:solidFill>
                <a:effectLst/>
                <a:latin typeface="Times New Roman" panose="02020603050405020304" pitchFamily="18" charset="0"/>
                <a:cs typeface="Times New Roman" panose="02020603050405020304" pitchFamily="18" charset="0"/>
              </a:rPr>
              <a:t>句式</a:t>
            </a:r>
            <a:r>
              <a:rPr lang="zh-CN" altLang="en-US" sz="2800" dirty="0">
                <a:solidFill>
                  <a:srgbClr val="1F2329"/>
                </a:solidFill>
                <a:latin typeface="Times New Roman" panose="02020603050405020304" pitchFamily="18" charset="0"/>
                <a:cs typeface="Times New Roman" panose="02020603050405020304" pitchFamily="18" charset="0"/>
              </a:rPr>
              <a:t>示例</a:t>
            </a:r>
            <a:endParaRPr lang="zh-CN" altLang="en-US" sz="2800" b="0" dirty="0">
              <a:solidFill>
                <a:srgbClr val="1F2329"/>
              </a:solidFill>
              <a:effectLst/>
              <a:latin typeface="Times New Roman" panose="02020603050405020304" pitchFamily="18" charset="0"/>
              <a:cs typeface="Times New Roman" panose="02020603050405020304" pitchFamily="18" charset="0"/>
            </a:endParaRPr>
          </a:p>
          <a:p>
            <a:pPr algn="l">
              <a:buFont typeface="Arial" panose="020B0604020202020204" pitchFamily="34" charset="0"/>
              <a:buChar char="•"/>
            </a:pPr>
            <a:r>
              <a:rPr lang="en-US" altLang="zh-CN" sz="2800" b="0" dirty="0">
                <a:solidFill>
                  <a:srgbClr val="1F2329"/>
                </a:solidFill>
                <a:effectLst/>
                <a:latin typeface="Times New Roman" panose="02020603050405020304" pitchFamily="18" charset="0"/>
                <a:cs typeface="Times New Roman" panose="02020603050405020304" pitchFamily="18" charset="0"/>
              </a:rPr>
              <a:t>This is not just a competition, but also a meaningful way to promote environmental protection and have fun together.</a:t>
            </a:r>
            <a:endParaRPr lang="en-US" altLang="zh-CN" sz="2800" b="0" dirty="0">
              <a:solidFill>
                <a:srgbClr val="1F2329"/>
              </a:solidFill>
              <a:effectLst/>
              <a:latin typeface="Times New Roman" panose="02020603050405020304" pitchFamily="18" charset="0"/>
              <a:cs typeface="Times New Roman" panose="02020603050405020304" pitchFamily="18" charset="0"/>
            </a:endParaRPr>
          </a:p>
          <a:p>
            <a:pPr algn="l">
              <a:buFont typeface="Arial" panose="020B0604020202020204" pitchFamily="34" charset="0"/>
              <a:buChar char="•"/>
            </a:pPr>
            <a:r>
              <a:rPr lang="en-US" altLang="zh-CN" sz="2800" b="0" dirty="0">
                <a:solidFill>
                  <a:srgbClr val="1F2329"/>
                </a:solidFill>
                <a:effectLst/>
                <a:latin typeface="Times New Roman" panose="02020603050405020304" pitchFamily="18" charset="0"/>
                <a:cs typeface="Times New Roman" panose="02020603050405020304" pitchFamily="18" charset="0"/>
              </a:rPr>
              <a:t>Taking part in this contest will give us a chance to practice our DIY skills and make something creative together.</a:t>
            </a:r>
            <a:endParaRPr lang="en-US" altLang="zh-CN" sz="2800" b="0" dirty="0">
              <a:solidFill>
                <a:srgbClr val="1F2329"/>
              </a:solidFill>
              <a:effectLst/>
              <a:latin typeface="Times New Roman" panose="02020603050405020304" pitchFamily="18" charset="0"/>
              <a:cs typeface="Times New Roman" panose="02020603050405020304" pitchFamily="18" charset="0"/>
            </a:endParaRPr>
          </a:p>
          <a:p>
            <a:pPr algn="l">
              <a:buNone/>
            </a:pPr>
            <a:endParaRPr lang="en-US" altLang="zh-CN" sz="2800" b="0" dirty="0">
              <a:solidFill>
                <a:srgbClr val="1F2329"/>
              </a:solidFill>
              <a:effectLst/>
              <a:latin typeface="Times New Roman" panose="02020603050405020304" pitchFamily="18" charset="0"/>
              <a:cs typeface="Times New Roman" panose="02020603050405020304" pitchFamily="18" charset="0"/>
            </a:endParaRPr>
          </a:p>
          <a:p>
            <a:pPr algn="l">
              <a:buNone/>
            </a:pPr>
            <a:r>
              <a:rPr lang="en-US" altLang="zh-CN" sz="2800" b="0" dirty="0">
                <a:solidFill>
                  <a:srgbClr val="1F2329"/>
                </a:solidFill>
                <a:effectLst/>
                <a:latin typeface="Times New Roman" panose="02020603050405020304" pitchFamily="18" charset="0"/>
                <a:cs typeface="Times New Roman" panose="02020603050405020304" pitchFamily="18" charset="0"/>
              </a:rPr>
              <a:t>2. </a:t>
            </a:r>
            <a:r>
              <a:rPr lang="zh-CN" altLang="en-US" sz="2800" b="0" dirty="0">
                <a:solidFill>
                  <a:srgbClr val="1F2329"/>
                </a:solidFill>
                <a:effectLst/>
                <a:latin typeface="Times New Roman" panose="02020603050405020304" pitchFamily="18" charset="0"/>
                <a:cs typeface="Times New Roman" panose="02020603050405020304" pitchFamily="18" charset="0"/>
              </a:rPr>
              <a:t>表达期待（书信交际互动）</a:t>
            </a:r>
            <a:endParaRPr lang="zh-CN" altLang="en-US" sz="2800" b="0" dirty="0">
              <a:solidFill>
                <a:srgbClr val="1F2329"/>
              </a:solidFill>
              <a:effectLst/>
              <a:latin typeface="Times New Roman" panose="02020603050405020304" pitchFamily="18" charset="0"/>
              <a:cs typeface="Times New Roman" panose="02020603050405020304" pitchFamily="18" charset="0"/>
            </a:endParaRPr>
          </a:p>
          <a:p>
            <a:pPr algn="l">
              <a:buNone/>
            </a:pPr>
            <a:r>
              <a:rPr lang="zh-CN" altLang="en-US" sz="2800" b="0" dirty="0">
                <a:solidFill>
                  <a:srgbClr val="1F2329"/>
                </a:solidFill>
                <a:effectLst/>
                <a:latin typeface="Times New Roman" panose="02020603050405020304" pitchFamily="18" charset="0"/>
                <a:cs typeface="Times New Roman" panose="02020603050405020304" pitchFamily="18" charset="0"/>
              </a:rPr>
              <a:t>常用词汇 </a:t>
            </a:r>
            <a:r>
              <a:rPr lang="en-US" altLang="zh-CN" sz="2800" b="0" dirty="0">
                <a:solidFill>
                  <a:srgbClr val="1F2329"/>
                </a:solidFill>
                <a:effectLst/>
                <a:latin typeface="Times New Roman" panose="02020603050405020304" pitchFamily="18" charset="0"/>
                <a:cs typeface="Times New Roman" panose="02020603050405020304" pitchFamily="18" charset="0"/>
              </a:rPr>
              <a:t>/ </a:t>
            </a:r>
            <a:r>
              <a:rPr lang="zh-CN" altLang="en-US" sz="2800" b="0" dirty="0">
                <a:solidFill>
                  <a:srgbClr val="1F2329"/>
                </a:solidFill>
                <a:effectLst/>
                <a:latin typeface="Times New Roman" panose="02020603050405020304" pitchFamily="18" charset="0"/>
                <a:cs typeface="Times New Roman" panose="02020603050405020304" pitchFamily="18" charset="0"/>
              </a:rPr>
              <a:t>词组</a:t>
            </a:r>
            <a:endParaRPr lang="zh-CN" altLang="en-US" sz="2800" b="0" dirty="0">
              <a:solidFill>
                <a:srgbClr val="1F2329"/>
              </a:solidFill>
              <a:effectLst/>
              <a:latin typeface="Times New Roman" panose="02020603050405020304" pitchFamily="18" charset="0"/>
              <a:cs typeface="Times New Roman" panose="02020603050405020304" pitchFamily="18" charset="0"/>
            </a:endParaRPr>
          </a:p>
          <a:p>
            <a:pPr algn="l">
              <a:buFont typeface="Arial" panose="020B0604020202020204" pitchFamily="34" charset="0"/>
              <a:buChar char="•"/>
            </a:pPr>
            <a:r>
              <a:rPr lang="zh-CN" altLang="en-US" sz="2800" b="0" dirty="0">
                <a:solidFill>
                  <a:srgbClr val="1F2329"/>
                </a:solidFill>
                <a:effectLst/>
                <a:latin typeface="Times New Roman" panose="02020603050405020304" pitchFamily="18" charset="0"/>
                <a:cs typeface="Times New Roman" panose="02020603050405020304" pitchFamily="18" charset="0"/>
              </a:rPr>
              <a:t>期待类：</a:t>
            </a:r>
            <a:r>
              <a:rPr lang="en-US" altLang="zh-CN" sz="2800" b="0" dirty="0">
                <a:solidFill>
                  <a:srgbClr val="1F2329"/>
                </a:solidFill>
                <a:effectLst/>
                <a:latin typeface="Times New Roman" panose="02020603050405020304" pitchFamily="18" charset="0"/>
                <a:cs typeface="Times New Roman" panose="02020603050405020304" pitchFamily="18" charset="0"/>
              </a:rPr>
              <a:t>look forward to your reply, hope you can join me, can’t wait to work with you, please let me know your decision soon</a:t>
            </a:r>
            <a:endParaRPr lang="en-US" altLang="zh-CN" sz="2800" b="0" dirty="0">
              <a:solidFill>
                <a:srgbClr val="1F2329"/>
              </a:solidFill>
              <a:effectLst/>
              <a:latin typeface="Times New Roman" panose="02020603050405020304" pitchFamily="18" charset="0"/>
              <a:cs typeface="Times New Roman" panose="02020603050405020304" pitchFamily="18" charset="0"/>
            </a:endParaRPr>
          </a:p>
          <a:p>
            <a:pPr algn="l">
              <a:buNone/>
            </a:pPr>
            <a:r>
              <a:rPr lang="zh-CN" altLang="en-US" sz="2800" b="0" dirty="0">
                <a:solidFill>
                  <a:srgbClr val="1F2329"/>
                </a:solidFill>
                <a:effectLst/>
                <a:latin typeface="Times New Roman" panose="02020603050405020304" pitchFamily="18" charset="0"/>
                <a:cs typeface="Times New Roman" panose="02020603050405020304" pitchFamily="18" charset="0"/>
              </a:rPr>
              <a:t>句式示例</a:t>
            </a:r>
            <a:endParaRPr lang="zh-CN" altLang="en-US" sz="2800" b="0" dirty="0">
              <a:solidFill>
                <a:srgbClr val="1F2329"/>
              </a:solidFill>
              <a:effectLst/>
              <a:latin typeface="Times New Roman" panose="02020603050405020304" pitchFamily="18" charset="0"/>
              <a:cs typeface="Times New Roman" panose="02020603050405020304" pitchFamily="18" charset="0"/>
            </a:endParaRPr>
          </a:p>
          <a:p>
            <a:pPr algn="l">
              <a:buFont typeface="Arial" panose="020B0604020202020204" pitchFamily="34" charset="0"/>
              <a:buChar char="•"/>
            </a:pPr>
            <a:r>
              <a:rPr lang="en-US" altLang="zh-CN" sz="2800" b="0" dirty="0">
                <a:solidFill>
                  <a:srgbClr val="1F2329"/>
                </a:solidFill>
                <a:effectLst/>
                <a:latin typeface="Times New Roman" panose="02020603050405020304" pitchFamily="18" charset="0"/>
                <a:cs typeface="Times New Roman" panose="02020603050405020304" pitchFamily="18" charset="0"/>
              </a:rPr>
              <a:t>I really hope you can join me. Looking forward to your reply at your earliest convenience.</a:t>
            </a:r>
            <a:endParaRPr lang="en-US" altLang="zh-CN" sz="2800" b="0" dirty="0">
              <a:solidFill>
                <a:srgbClr val="1F2329"/>
              </a:solidFill>
              <a:effectLst/>
              <a:latin typeface="Times New Roman" panose="02020603050405020304" pitchFamily="18" charset="0"/>
              <a:cs typeface="Times New Roman" panose="02020603050405020304" pitchFamily="18" charset="0"/>
            </a:endParaRPr>
          </a:p>
          <a:p>
            <a:pPr algn="l">
              <a:buFont typeface="Arial" panose="020B0604020202020204" pitchFamily="34" charset="0"/>
              <a:buChar char="•"/>
            </a:pPr>
            <a:r>
              <a:rPr lang="en-US" altLang="zh-CN" sz="2800" b="0" dirty="0">
                <a:solidFill>
                  <a:srgbClr val="1F2329"/>
                </a:solidFill>
                <a:effectLst/>
                <a:latin typeface="Times New Roman" panose="02020603050405020304" pitchFamily="18" charset="0"/>
                <a:cs typeface="Times New Roman" panose="02020603050405020304" pitchFamily="18" charset="0"/>
              </a:rPr>
              <a:t>Please let me know if you’re interested. I can’t wait to make something awesome together!</a:t>
            </a:r>
            <a:endParaRPr lang="en-US" altLang="zh-CN" sz="2800" b="0" dirty="0">
              <a:solidFill>
                <a:srgbClr val="1F2329"/>
              </a:solidFill>
              <a:effectLst/>
              <a:latin typeface="Times New Roman" panose="02020603050405020304" pitchFamily="18" charset="0"/>
              <a:cs typeface="Times New Roman" panose="02020603050405020304" pitchFamily="18" charset="0"/>
            </a:endParaRPr>
          </a:p>
        </p:txBody>
      </p:sp>
      <p:sp>
        <p:nvSpPr>
          <p:cNvPr id="19" name="矩形 18"/>
          <p:cNvSpPr/>
          <p:nvPr/>
        </p:nvSpPr>
        <p:spPr>
          <a:xfrm>
            <a:off x="1482389" y="2361084"/>
            <a:ext cx="1696819" cy="428005"/>
          </a:xfrm>
          <a:prstGeom prst="rect">
            <a:avLst/>
          </a:prstGeom>
          <a:solidFill>
            <a:srgbClr val="FFC000">
              <a:alpha val="39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408896" y="6210300"/>
            <a:ext cx="1696819" cy="428005"/>
          </a:xfrm>
          <a:prstGeom prst="rect">
            <a:avLst/>
          </a:prstGeom>
          <a:solidFill>
            <a:srgbClr val="FFC000">
              <a:alpha val="39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497990" y="2869585"/>
            <a:ext cx="17509017" cy="7417415"/>
          </a:xfrm>
          <a:prstGeom prst="rect">
            <a:avLst/>
          </a:prstGeom>
          <a:solidFill>
            <a:schemeClr val="accent5">
              <a:lumMod val="20000"/>
              <a:lumOff val="80000"/>
            </a:schemeClr>
          </a:solidFill>
        </p:spPr>
        <p:txBody>
          <a:bodyPr wrap="square">
            <a:spAutoFit/>
          </a:bodyPr>
          <a:lstStyle/>
          <a:p>
            <a:pPr algn="l">
              <a:buNone/>
            </a:pPr>
            <a:r>
              <a:rPr lang="zh-CN" altLang="en-US" sz="2800" b="0" dirty="0">
                <a:solidFill>
                  <a:srgbClr val="000000"/>
                </a:solidFill>
                <a:effectLst/>
                <a:latin typeface="Times New Roman" panose="02020603050405020304" pitchFamily="18" charset="0"/>
                <a:cs typeface="Times New Roman" panose="02020603050405020304" pitchFamily="18" charset="0"/>
              </a:rPr>
              <a:t>一、基础通用</a:t>
            </a:r>
            <a:endParaRPr lang="zh-CN" altLang="en-US" sz="2800" b="0" dirty="0">
              <a:solidFill>
                <a:srgbClr val="000000"/>
              </a:solidFill>
              <a:effectLst/>
              <a:latin typeface="Times New Roman" panose="02020603050405020304" pitchFamily="18" charset="0"/>
              <a:cs typeface="Times New Roman" panose="02020603050405020304" pitchFamily="18" charset="0"/>
            </a:endParaRPr>
          </a:p>
          <a:p>
            <a:pPr algn="l">
              <a:buFont typeface="+mj-lt"/>
              <a:buAutoNum type="arabicPeriod"/>
            </a:pPr>
            <a:r>
              <a:rPr lang="en-US" altLang="zh-CN" sz="2800" b="0" dirty="0">
                <a:solidFill>
                  <a:srgbClr val="000000"/>
                </a:solidFill>
                <a:effectLst/>
                <a:latin typeface="Times New Roman" panose="02020603050405020304" pitchFamily="18" charset="0"/>
                <a:cs typeface="Times New Roman" panose="02020603050405020304" pitchFamily="18" charset="0"/>
              </a:rPr>
              <a:t>Taking part in the competition can enrich our school life and raise our environmental awareness. I sincerely hope you can join me.</a:t>
            </a:r>
            <a:endParaRPr lang="en-US" altLang="zh-CN" sz="2800" b="0" dirty="0">
              <a:solidFill>
                <a:srgbClr val="000000"/>
              </a:solidFill>
              <a:effectLst/>
              <a:latin typeface="Times New Roman" panose="02020603050405020304" pitchFamily="18" charset="0"/>
              <a:cs typeface="Times New Roman" panose="02020603050405020304" pitchFamily="18" charset="0"/>
            </a:endParaRPr>
          </a:p>
          <a:p>
            <a:pPr algn="l">
              <a:buFont typeface="+mj-lt"/>
              <a:buAutoNum type="arabicPeriod"/>
            </a:pPr>
            <a:r>
              <a:rPr lang="en-US" altLang="zh-CN" sz="2800" b="0" dirty="0">
                <a:solidFill>
                  <a:srgbClr val="000000"/>
                </a:solidFill>
                <a:effectLst/>
                <a:latin typeface="Times New Roman" panose="02020603050405020304" pitchFamily="18" charset="0"/>
                <a:cs typeface="Times New Roman" panose="02020603050405020304" pitchFamily="18" charset="0"/>
              </a:rPr>
              <a:t>It is a meaningful chance to improve our hands-on skills. I’m looking forward to your reply.</a:t>
            </a:r>
            <a:endParaRPr lang="en-US" altLang="zh-CN" sz="2800" b="0" dirty="0">
              <a:solidFill>
                <a:srgbClr val="000000"/>
              </a:solidFill>
              <a:effectLst/>
              <a:latin typeface="Times New Roman" panose="02020603050405020304" pitchFamily="18" charset="0"/>
              <a:cs typeface="Times New Roman" panose="02020603050405020304" pitchFamily="18" charset="0"/>
            </a:endParaRPr>
          </a:p>
          <a:p>
            <a:pPr algn="l">
              <a:buFont typeface="+mj-lt"/>
              <a:buAutoNum type="arabicPeriod"/>
            </a:pPr>
            <a:r>
              <a:rPr lang="en-US" altLang="zh-CN" sz="2800" b="0" dirty="0">
                <a:solidFill>
                  <a:srgbClr val="000000"/>
                </a:solidFill>
                <a:effectLst/>
                <a:latin typeface="Times New Roman" panose="02020603050405020304" pitchFamily="18" charset="0"/>
                <a:cs typeface="Times New Roman" panose="02020603050405020304" pitchFamily="18" charset="0"/>
              </a:rPr>
              <a:t>We can not only enjoy the fun of DIY but also learn to recycle old things. Would you like to join me?</a:t>
            </a:r>
            <a:endParaRPr lang="en-US" altLang="zh-CN" sz="2800" b="0" dirty="0">
              <a:solidFill>
                <a:srgbClr val="000000"/>
              </a:solidFill>
              <a:effectLst/>
              <a:latin typeface="Times New Roman" panose="02020603050405020304" pitchFamily="18" charset="0"/>
              <a:cs typeface="Times New Roman" panose="02020603050405020304" pitchFamily="18" charset="0"/>
            </a:endParaRPr>
          </a:p>
          <a:p>
            <a:pPr algn="l"/>
            <a:endParaRPr lang="en-US" altLang="zh-CN" sz="2800" b="0" dirty="0">
              <a:solidFill>
                <a:srgbClr val="000000"/>
              </a:solidFill>
              <a:effectLst/>
              <a:latin typeface="Times New Roman" panose="02020603050405020304" pitchFamily="18" charset="0"/>
              <a:cs typeface="Times New Roman" panose="02020603050405020304" pitchFamily="18" charset="0"/>
            </a:endParaRPr>
          </a:p>
          <a:p>
            <a:pPr algn="l">
              <a:buNone/>
            </a:pPr>
            <a:r>
              <a:rPr lang="zh-CN" altLang="en-US" sz="2800" b="0" dirty="0">
                <a:solidFill>
                  <a:srgbClr val="000000"/>
                </a:solidFill>
                <a:effectLst/>
                <a:latin typeface="Times New Roman" panose="02020603050405020304" pitchFamily="18" charset="0"/>
                <a:cs typeface="Times New Roman" panose="02020603050405020304" pitchFamily="18" charset="0"/>
              </a:rPr>
              <a:t>二、真诚劝说</a:t>
            </a:r>
            <a:endParaRPr lang="zh-CN" altLang="en-US" sz="2800" b="0" dirty="0">
              <a:solidFill>
                <a:srgbClr val="000000"/>
              </a:solidFill>
              <a:effectLst/>
              <a:latin typeface="Times New Roman" panose="02020603050405020304" pitchFamily="18" charset="0"/>
              <a:cs typeface="Times New Roman" panose="02020603050405020304" pitchFamily="18" charset="0"/>
            </a:endParaRPr>
          </a:p>
          <a:p>
            <a:pPr algn="l">
              <a:buFont typeface="+mj-lt"/>
              <a:buAutoNum type="arabicPeriod"/>
            </a:pPr>
            <a:r>
              <a:rPr lang="en-US" altLang="zh-CN" sz="2800" b="0" dirty="0">
                <a:solidFill>
                  <a:srgbClr val="000000"/>
                </a:solidFill>
                <a:effectLst/>
                <a:latin typeface="Times New Roman" panose="02020603050405020304" pitchFamily="18" charset="0"/>
                <a:cs typeface="Times New Roman" panose="02020603050405020304" pitchFamily="18" charset="0"/>
              </a:rPr>
              <a:t>I believe we will make a wonderful team and create a great work together. Hope you can accept my invitation.</a:t>
            </a:r>
            <a:endParaRPr lang="en-US" altLang="zh-CN" sz="2800" b="0" dirty="0">
              <a:solidFill>
                <a:srgbClr val="000000"/>
              </a:solidFill>
              <a:effectLst/>
              <a:latin typeface="Times New Roman" panose="02020603050405020304" pitchFamily="18" charset="0"/>
              <a:cs typeface="Times New Roman" panose="02020603050405020304" pitchFamily="18" charset="0"/>
            </a:endParaRPr>
          </a:p>
          <a:p>
            <a:pPr algn="l">
              <a:buFont typeface="+mj-lt"/>
              <a:buAutoNum type="arabicPeriod"/>
            </a:pPr>
            <a:r>
              <a:rPr lang="en-US" altLang="zh-CN" sz="2800" b="0" dirty="0">
                <a:solidFill>
                  <a:srgbClr val="000000"/>
                </a:solidFill>
                <a:effectLst/>
                <a:latin typeface="Times New Roman" panose="02020603050405020304" pitchFamily="18" charset="0"/>
                <a:cs typeface="Times New Roman" panose="02020603050405020304" pitchFamily="18" charset="0"/>
              </a:rPr>
              <a:t>It will be a precious experience for both of us. I really wish you could team up with me.</a:t>
            </a:r>
            <a:endParaRPr lang="en-US" altLang="zh-CN" sz="2800" b="0" dirty="0">
              <a:solidFill>
                <a:srgbClr val="000000"/>
              </a:solidFill>
              <a:effectLst/>
              <a:latin typeface="Times New Roman" panose="02020603050405020304" pitchFamily="18" charset="0"/>
              <a:cs typeface="Times New Roman" panose="02020603050405020304" pitchFamily="18" charset="0"/>
            </a:endParaRPr>
          </a:p>
          <a:p>
            <a:pPr algn="l">
              <a:buFont typeface="+mj-lt"/>
              <a:buAutoNum type="arabicPeriod"/>
            </a:pPr>
            <a:r>
              <a:rPr lang="en-US" altLang="zh-CN" sz="2800" b="0" dirty="0">
                <a:solidFill>
                  <a:srgbClr val="000000"/>
                </a:solidFill>
                <a:effectLst/>
                <a:latin typeface="Times New Roman" panose="02020603050405020304" pitchFamily="18" charset="0"/>
                <a:cs typeface="Times New Roman" panose="02020603050405020304" pitchFamily="18" charset="0"/>
              </a:rPr>
              <a:t>Working together, we are sure to do a good job in the competition. I’m waiting for your reply.</a:t>
            </a:r>
            <a:endParaRPr lang="en-US" altLang="zh-CN" sz="2800" b="0" dirty="0">
              <a:solidFill>
                <a:srgbClr val="000000"/>
              </a:solidFill>
              <a:effectLst/>
              <a:latin typeface="Times New Roman" panose="02020603050405020304" pitchFamily="18" charset="0"/>
              <a:cs typeface="Times New Roman" panose="02020603050405020304" pitchFamily="18" charset="0"/>
            </a:endParaRPr>
          </a:p>
          <a:p>
            <a:pPr algn="l"/>
            <a:endParaRPr lang="en-US" altLang="zh-CN" sz="2800" b="0" dirty="0">
              <a:solidFill>
                <a:srgbClr val="000000"/>
              </a:solidFill>
              <a:effectLst/>
              <a:latin typeface="Times New Roman" panose="02020603050405020304" pitchFamily="18" charset="0"/>
              <a:cs typeface="Times New Roman" panose="02020603050405020304" pitchFamily="18" charset="0"/>
            </a:endParaRPr>
          </a:p>
          <a:p>
            <a:pPr algn="l">
              <a:buNone/>
            </a:pPr>
            <a:r>
              <a:rPr lang="zh-CN" altLang="en-US" sz="2800" b="0" dirty="0">
                <a:solidFill>
                  <a:srgbClr val="000000"/>
                </a:solidFill>
                <a:effectLst/>
                <a:latin typeface="Times New Roman" panose="02020603050405020304" pitchFamily="18" charset="0"/>
                <a:cs typeface="Times New Roman" panose="02020603050405020304" pitchFamily="18" charset="0"/>
              </a:rPr>
              <a:t>三、句式丰富</a:t>
            </a:r>
            <a:endParaRPr lang="zh-CN" altLang="en-US" sz="2800" b="0" dirty="0">
              <a:solidFill>
                <a:srgbClr val="000000"/>
              </a:solidFill>
              <a:effectLst/>
              <a:latin typeface="Times New Roman" panose="02020603050405020304" pitchFamily="18" charset="0"/>
              <a:cs typeface="Times New Roman" panose="02020603050405020304" pitchFamily="18" charset="0"/>
            </a:endParaRPr>
          </a:p>
          <a:p>
            <a:pPr algn="l">
              <a:buFont typeface="+mj-lt"/>
              <a:buAutoNum type="arabicPeriod"/>
            </a:pPr>
            <a:r>
              <a:rPr lang="en-US" altLang="zh-CN" sz="2800" b="0" dirty="0">
                <a:solidFill>
                  <a:srgbClr val="000000"/>
                </a:solidFill>
                <a:effectLst/>
                <a:latin typeface="Times New Roman" panose="02020603050405020304" pitchFamily="18" charset="0"/>
                <a:cs typeface="Times New Roman" panose="02020603050405020304" pitchFamily="18" charset="0"/>
              </a:rPr>
              <a:t>This activity allows us to turn waste into treasure as well as show our creativity. I would appreciate it if you could join me.</a:t>
            </a:r>
            <a:endParaRPr lang="en-US" altLang="zh-CN" sz="2800" b="0" dirty="0">
              <a:solidFill>
                <a:srgbClr val="000000"/>
              </a:solidFill>
              <a:effectLst/>
              <a:latin typeface="Times New Roman" panose="02020603050405020304" pitchFamily="18" charset="0"/>
              <a:cs typeface="Times New Roman" panose="02020603050405020304" pitchFamily="18" charset="0"/>
            </a:endParaRPr>
          </a:p>
          <a:p>
            <a:pPr algn="l">
              <a:buFont typeface="+mj-lt"/>
              <a:buAutoNum type="arabicPeriod"/>
            </a:pPr>
            <a:r>
              <a:rPr lang="en-US" altLang="zh-CN" sz="2800" b="0" dirty="0">
                <a:solidFill>
                  <a:srgbClr val="000000"/>
                </a:solidFill>
                <a:effectLst/>
                <a:latin typeface="Times New Roman" panose="02020603050405020304" pitchFamily="18" charset="0"/>
                <a:cs typeface="Times New Roman" panose="02020603050405020304" pitchFamily="18" charset="0"/>
              </a:rPr>
              <a:t>Apart from enjoying the pleasure of creation, we can also spread the idea of green living. Looking forward to your favorable reply.</a:t>
            </a:r>
            <a:endParaRPr lang="en-US" altLang="zh-CN" sz="2800" b="0" dirty="0">
              <a:solidFill>
                <a:srgbClr val="000000"/>
              </a:solidFill>
              <a:effectLst/>
              <a:latin typeface="Times New Roman" panose="02020603050405020304" pitchFamily="18" charset="0"/>
              <a:cs typeface="Times New Roman" panose="02020603050405020304" pitchFamily="18" charset="0"/>
            </a:endParaRPr>
          </a:p>
          <a:p>
            <a:pPr algn="l">
              <a:buFont typeface="+mj-lt"/>
              <a:buAutoNum type="arabicPeriod"/>
            </a:pPr>
            <a:r>
              <a:rPr lang="en-US" altLang="zh-CN" sz="2800" b="0" dirty="0">
                <a:solidFill>
                  <a:srgbClr val="000000"/>
                </a:solidFill>
                <a:effectLst/>
                <a:latin typeface="Times New Roman" panose="02020603050405020304" pitchFamily="18" charset="0"/>
                <a:cs typeface="Times New Roman" panose="02020603050405020304" pitchFamily="18" charset="0"/>
              </a:rPr>
              <a:t>It is not only a competition but also a good chance to learn and grow together. Hope you can join me.</a:t>
            </a:r>
            <a:endParaRPr lang="en-US" altLang="zh-CN" sz="2800" b="0" dirty="0">
              <a:solidFill>
                <a:srgbClr val="000000"/>
              </a:solidFill>
              <a:effectLst/>
              <a:latin typeface="Times New Roman" panose="02020603050405020304" pitchFamily="18" charset="0"/>
              <a:cs typeface="Times New Roman" panose="02020603050405020304" pitchFamily="18" charset="0"/>
            </a:endParaRPr>
          </a:p>
        </p:txBody>
      </p:sp>
      <p:sp>
        <p:nvSpPr>
          <p:cNvPr id="22" name="Freeform 5"/>
          <p:cNvSpPr/>
          <p:nvPr/>
        </p:nvSpPr>
        <p:spPr>
          <a:xfrm>
            <a:off x="8436933" y="2192786"/>
            <a:ext cx="9632488" cy="8485391"/>
          </a:xfrm>
          <a:custGeom>
            <a:avLst/>
            <a:gdLst/>
            <a:ahLst/>
            <a:cxnLst/>
            <a:rect l="l" t="t" r="r" b="b"/>
            <a:pathLst>
              <a:path w="7426037" h="7521981">
                <a:moveTo>
                  <a:pt x="0" y="0"/>
                </a:moveTo>
                <a:lnTo>
                  <a:pt x="7426037" y="0"/>
                </a:lnTo>
                <a:lnTo>
                  <a:pt x="7426037" y="7521980"/>
                </a:lnTo>
                <a:lnTo>
                  <a:pt x="0" y="7521980"/>
                </a:lnTo>
                <a:lnTo>
                  <a:pt x="0" y="0"/>
                </a:lnTo>
                <a:close/>
              </a:path>
            </a:pathLst>
          </a:custGeom>
          <a:blipFill>
            <a:blip/>
            <a:stretch>
              <a:fillRect/>
            </a:stretch>
          </a:blipFill>
        </p:spPr>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1000"/>
                                        <p:tgtEl>
                                          <p:spTgt spid="16"/>
                                        </p:tgtEl>
                                      </p:cBhvr>
                                    </p:animEffect>
                                    <p:anim calcmode="lin" valueType="num">
                                      <p:cBhvr>
                                        <p:cTn id="12" dur="1000" fill="hold"/>
                                        <p:tgtEl>
                                          <p:spTgt spid="16"/>
                                        </p:tgtEl>
                                        <p:attrNameLst>
                                          <p:attrName>ppt_x</p:attrName>
                                        </p:attrNameLst>
                                      </p:cBhvr>
                                      <p:tavLst>
                                        <p:tav tm="0">
                                          <p:val>
                                            <p:strVal val="#ppt_x"/>
                                          </p:val>
                                        </p:tav>
                                        <p:tav tm="100000">
                                          <p:val>
                                            <p:strVal val="#ppt_x"/>
                                          </p:val>
                                        </p:tav>
                                      </p:tavLst>
                                    </p:anim>
                                    <p:anim calcmode="lin" valueType="num">
                                      <p:cBhvr>
                                        <p:cTn id="13" dur="1000" fill="hold"/>
                                        <p:tgtEl>
                                          <p:spTgt spid="16"/>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3" presetClass="exit" presetSubtype="10" fill="hold" nodeType="afterEffect">
                                  <p:stCondLst>
                                    <p:cond delay="0"/>
                                  </p:stCondLst>
                                  <p:childTnLst>
                                    <p:animEffect transition="out" filter="blinds(horizontal)">
                                      <p:cBhvr>
                                        <p:cTn id="16" dur="500"/>
                                        <p:tgtEl>
                                          <p:spTgt spid="22"/>
                                        </p:tgtEl>
                                      </p:cBhvr>
                                    </p:animEffect>
                                    <p:set>
                                      <p:cBhvr>
                                        <p:cTn id="17" dur="1" fill="hold">
                                          <p:stCondLst>
                                            <p:cond delay="499"/>
                                          </p:stCondLst>
                                        </p:cTn>
                                        <p:tgtEl>
                                          <p:spTgt spid="22"/>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barn(inVertical)">
                                      <p:cBhvr>
                                        <p:cTn id="22" dur="500"/>
                                        <p:tgtEl>
                                          <p:spTgt spid="18"/>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barn(inVertical)">
                                      <p:cBhvr>
                                        <p:cTn id="25" dur="500"/>
                                        <p:tgtEl>
                                          <p:spTgt spid="19"/>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barn(inVertical)">
                                      <p:cBhvr>
                                        <p:cTn id="28" dur="500"/>
                                        <p:tgtEl>
                                          <p:spTgt spid="20"/>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barn(inVertical)">
                                      <p:cBhvr>
                                        <p:cTn id="3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p:bldP spid="19" grpId="0" animBg="1"/>
      <p:bldP spid="20" grpId="0" animBg="1"/>
      <p:bldP spid="2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9"/>
          <p:cNvGrpSpPr/>
          <p:nvPr/>
        </p:nvGrpSpPr>
        <p:grpSpPr>
          <a:xfrm>
            <a:off x="13454373" y="-1293151"/>
            <a:ext cx="12873303" cy="12873303"/>
            <a:chOff x="0" y="0"/>
            <a:chExt cx="812800" cy="812800"/>
          </a:xfrm>
        </p:grpSpPr>
        <p:sp>
          <p:nvSpPr>
            <p:cNvPr id="3" name="Freeform 1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6CB48">
                <a:alpha val="17647"/>
              </a:srgbClr>
            </a:solidFill>
          </p:spPr>
        </p:sp>
        <p:sp>
          <p:nvSpPr>
            <p:cNvPr id="4" name="TextBox 11"/>
            <p:cNvSpPr txBox="1"/>
            <p:nvPr/>
          </p:nvSpPr>
          <p:spPr>
            <a:xfrm>
              <a:off x="76200" y="28575"/>
              <a:ext cx="660400" cy="708025"/>
            </a:xfrm>
            <a:prstGeom prst="rect">
              <a:avLst/>
            </a:prstGeom>
          </p:spPr>
          <p:txBody>
            <a:bodyPr lIns="50800" tIns="50800" rIns="50800" bIns="50800" rtlCol="0" anchor="ctr"/>
            <a:lstStyle/>
            <a:p>
              <a:pPr marL="0" marR="0" lvl="0" indent="0" algn="ctr" defTabSz="914400" rtl="0" eaLnBrk="1" fontAlgn="auto" latinLnBrk="0" hangingPunct="1">
                <a:lnSpc>
                  <a:spcPts val="321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5" name="Freeform 13"/>
          <p:cNvSpPr/>
          <p:nvPr/>
        </p:nvSpPr>
        <p:spPr>
          <a:xfrm rot="2355539">
            <a:off x="475257" y="8437164"/>
            <a:ext cx="1804377" cy="1472831"/>
          </a:xfrm>
          <a:custGeom>
            <a:avLst/>
            <a:gdLst/>
            <a:ahLst/>
            <a:cxnLst/>
            <a:rect l="l" t="t" r="r" b="b"/>
            <a:pathLst>
              <a:path w="1804377" h="1472831">
                <a:moveTo>
                  <a:pt x="0" y="0"/>
                </a:moveTo>
                <a:lnTo>
                  <a:pt x="1804377" y="0"/>
                </a:lnTo>
                <a:lnTo>
                  <a:pt x="1804377" y="1472831"/>
                </a:lnTo>
                <a:lnTo>
                  <a:pt x="0" y="1472831"/>
                </a:lnTo>
                <a:lnTo>
                  <a:pt x="0" y="0"/>
                </a:lnTo>
                <a:close/>
              </a:path>
            </a:pathLst>
          </a:custGeom>
          <a:blipFill>
            <a:blip/>
            <a:stretch>
              <a:fillRect/>
            </a:stretch>
          </a:blipFill>
        </p:spPr>
      </p:sp>
      <p:grpSp>
        <p:nvGrpSpPr>
          <p:cNvPr id="6" name="Group 17"/>
          <p:cNvGrpSpPr/>
          <p:nvPr/>
        </p:nvGrpSpPr>
        <p:grpSpPr>
          <a:xfrm>
            <a:off x="-824797" y="838293"/>
            <a:ext cx="2552833" cy="2552833"/>
            <a:chOff x="0" y="0"/>
            <a:chExt cx="812800" cy="812800"/>
          </a:xfrm>
        </p:grpSpPr>
        <p:sp>
          <p:nvSpPr>
            <p:cNvPr id="7" name="Freeform 1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6CB48">
                <a:alpha val="17647"/>
              </a:srgbClr>
            </a:solidFill>
          </p:spPr>
        </p:sp>
        <p:sp>
          <p:nvSpPr>
            <p:cNvPr id="8" name="TextBox 19"/>
            <p:cNvSpPr txBox="1"/>
            <p:nvPr/>
          </p:nvSpPr>
          <p:spPr>
            <a:xfrm>
              <a:off x="76200" y="28575"/>
              <a:ext cx="660400" cy="708025"/>
            </a:xfrm>
            <a:prstGeom prst="rect">
              <a:avLst/>
            </a:prstGeom>
          </p:spPr>
          <p:txBody>
            <a:bodyPr lIns="50800" tIns="50800" rIns="50800" bIns="50800" rtlCol="0" anchor="ctr"/>
            <a:lstStyle/>
            <a:p>
              <a:pPr marL="0" marR="0" lvl="0" indent="0" algn="ctr" defTabSz="914400" rtl="0" eaLnBrk="1" fontAlgn="auto" latinLnBrk="0" hangingPunct="1">
                <a:lnSpc>
                  <a:spcPts val="321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9" name="Freeform 26"/>
          <p:cNvSpPr/>
          <p:nvPr/>
        </p:nvSpPr>
        <p:spPr>
          <a:xfrm>
            <a:off x="11340053" y="1412314"/>
            <a:ext cx="6964880" cy="7462371"/>
          </a:xfrm>
          <a:custGeom>
            <a:avLst/>
            <a:gdLst/>
            <a:ahLst/>
            <a:cxnLst/>
            <a:rect l="l" t="t" r="r" b="b"/>
            <a:pathLst>
              <a:path w="6964880" h="7462371">
                <a:moveTo>
                  <a:pt x="0" y="0"/>
                </a:moveTo>
                <a:lnTo>
                  <a:pt x="6964880" y="0"/>
                </a:lnTo>
                <a:lnTo>
                  <a:pt x="6964880" y="7462372"/>
                </a:lnTo>
                <a:lnTo>
                  <a:pt x="0" y="7462372"/>
                </a:lnTo>
                <a:lnTo>
                  <a:pt x="0" y="0"/>
                </a:lnTo>
                <a:close/>
              </a:path>
            </a:pathLst>
          </a:custGeom>
          <a:blipFill>
            <a:blip/>
            <a:stretch>
              <a:fillRect/>
            </a:stretch>
          </a:blipFill>
        </p:spPr>
      </p:sp>
      <p:sp>
        <p:nvSpPr>
          <p:cNvPr id="10" name="文本框 9"/>
          <p:cNvSpPr txBox="1"/>
          <p:nvPr/>
        </p:nvSpPr>
        <p:spPr>
          <a:xfrm>
            <a:off x="1967364" y="1412314"/>
            <a:ext cx="9677400" cy="698652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Dear Kevin,</a:t>
            </a:r>
            <a:endParaRPr kumimoji="0" lang="en-US" altLang="zh-CN" sz="28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How are you doing? I’m writing to invite you to team up with me for the Old Items, New Life handicraft competition to be held next Friday.</a:t>
            </a:r>
            <a:endParaRPr kumimoji="0" lang="en-US" altLang="zh-CN" sz="28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en-US" altLang="zh-CN" sz="28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I’ve got a great creative idea for the handicraft competition, and I want to tell you about it! We can repurpose some waste glass or plastic bottles by cutting them and smoothing the edges to make a beautiful plant pot or flower pot. Your creativity in painting will surely make our work stand out from others. It would be an absolutely wonderful piece of work!</a:t>
            </a:r>
            <a:endParaRPr kumimoji="0" lang="en-US" altLang="zh-CN" sz="28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en-US" altLang="zh-CN" sz="28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I believe we will make a wonderful team and create a great work together. Hope you can accept my invitation. </a:t>
            </a:r>
            <a:endParaRPr kumimoji="0" lang="en-US" altLang="zh-CN" sz="28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Yours,</a:t>
            </a:r>
            <a:endParaRPr kumimoji="0" lang="en-US" altLang="zh-CN" sz="28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Li Hua</a:t>
            </a:r>
            <a:endParaRPr kumimoji="0" lang="en-US" altLang="zh-CN" sz="28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9"/>
          <p:cNvGrpSpPr/>
          <p:nvPr/>
        </p:nvGrpSpPr>
        <p:grpSpPr>
          <a:xfrm>
            <a:off x="13454373" y="-1293151"/>
            <a:ext cx="12873303" cy="12873303"/>
            <a:chOff x="0" y="0"/>
            <a:chExt cx="812800" cy="812800"/>
          </a:xfrm>
        </p:grpSpPr>
        <p:sp>
          <p:nvSpPr>
            <p:cNvPr id="3" name="Freeform 1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6CB48">
                <a:alpha val="17647"/>
              </a:srgbClr>
            </a:solidFill>
          </p:spPr>
        </p:sp>
        <p:sp>
          <p:nvSpPr>
            <p:cNvPr id="4" name="TextBox 11"/>
            <p:cNvSpPr txBox="1"/>
            <p:nvPr/>
          </p:nvSpPr>
          <p:spPr>
            <a:xfrm>
              <a:off x="76200" y="28575"/>
              <a:ext cx="660400" cy="708025"/>
            </a:xfrm>
            <a:prstGeom prst="rect">
              <a:avLst/>
            </a:prstGeom>
          </p:spPr>
          <p:txBody>
            <a:bodyPr lIns="50800" tIns="50800" rIns="50800" bIns="50800" rtlCol="0" anchor="ctr"/>
            <a:lstStyle/>
            <a:p>
              <a:pPr algn="ctr">
                <a:lnSpc>
                  <a:spcPts val="3210"/>
                </a:lnSpc>
              </a:pPr>
            </a:p>
          </p:txBody>
        </p:sp>
      </p:grpSp>
      <p:sp>
        <p:nvSpPr>
          <p:cNvPr id="5" name="Freeform 13"/>
          <p:cNvSpPr/>
          <p:nvPr/>
        </p:nvSpPr>
        <p:spPr>
          <a:xfrm rot="2355539">
            <a:off x="475257" y="8437164"/>
            <a:ext cx="1804377" cy="1472831"/>
          </a:xfrm>
          <a:custGeom>
            <a:avLst/>
            <a:gdLst/>
            <a:ahLst/>
            <a:cxnLst/>
            <a:rect l="l" t="t" r="r" b="b"/>
            <a:pathLst>
              <a:path w="1804377" h="1472831">
                <a:moveTo>
                  <a:pt x="0" y="0"/>
                </a:moveTo>
                <a:lnTo>
                  <a:pt x="1804377" y="0"/>
                </a:lnTo>
                <a:lnTo>
                  <a:pt x="1804377" y="1472831"/>
                </a:lnTo>
                <a:lnTo>
                  <a:pt x="0" y="1472831"/>
                </a:lnTo>
                <a:lnTo>
                  <a:pt x="0" y="0"/>
                </a:lnTo>
                <a:close/>
              </a:path>
            </a:pathLst>
          </a:custGeom>
          <a:blipFill>
            <a:blip/>
            <a:stretch>
              <a:fillRect/>
            </a:stretch>
          </a:blipFill>
        </p:spPr>
      </p:sp>
      <p:grpSp>
        <p:nvGrpSpPr>
          <p:cNvPr id="6" name="Group 17"/>
          <p:cNvGrpSpPr/>
          <p:nvPr/>
        </p:nvGrpSpPr>
        <p:grpSpPr>
          <a:xfrm>
            <a:off x="-824797" y="838293"/>
            <a:ext cx="2552833" cy="2552833"/>
            <a:chOff x="0" y="0"/>
            <a:chExt cx="812800" cy="812800"/>
          </a:xfrm>
        </p:grpSpPr>
        <p:sp>
          <p:nvSpPr>
            <p:cNvPr id="7" name="Freeform 1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6CB48">
                <a:alpha val="17647"/>
              </a:srgbClr>
            </a:solidFill>
          </p:spPr>
        </p:sp>
        <p:sp>
          <p:nvSpPr>
            <p:cNvPr id="8" name="TextBox 19"/>
            <p:cNvSpPr txBox="1"/>
            <p:nvPr/>
          </p:nvSpPr>
          <p:spPr>
            <a:xfrm>
              <a:off x="76200" y="28575"/>
              <a:ext cx="660400" cy="708025"/>
            </a:xfrm>
            <a:prstGeom prst="rect">
              <a:avLst/>
            </a:prstGeom>
          </p:spPr>
          <p:txBody>
            <a:bodyPr lIns="50800" tIns="50800" rIns="50800" bIns="50800" rtlCol="0" anchor="ctr"/>
            <a:lstStyle/>
            <a:p>
              <a:pPr algn="ctr">
                <a:lnSpc>
                  <a:spcPts val="3210"/>
                </a:lnSpc>
              </a:pPr>
            </a:p>
          </p:txBody>
        </p:sp>
      </p:grpSp>
      <p:sp>
        <p:nvSpPr>
          <p:cNvPr id="9" name="Freeform 26"/>
          <p:cNvSpPr/>
          <p:nvPr/>
        </p:nvSpPr>
        <p:spPr>
          <a:xfrm>
            <a:off x="11340053" y="1412314"/>
            <a:ext cx="6964880" cy="7462371"/>
          </a:xfrm>
          <a:custGeom>
            <a:avLst/>
            <a:gdLst/>
            <a:ahLst/>
            <a:cxnLst/>
            <a:rect l="l" t="t" r="r" b="b"/>
            <a:pathLst>
              <a:path w="6964880" h="7462371">
                <a:moveTo>
                  <a:pt x="0" y="0"/>
                </a:moveTo>
                <a:lnTo>
                  <a:pt x="6964880" y="0"/>
                </a:lnTo>
                <a:lnTo>
                  <a:pt x="6964880" y="7462372"/>
                </a:lnTo>
                <a:lnTo>
                  <a:pt x="0" y="7462372"/>
                </a:lnTo>
                <a:lnTo>
                  <a:pt x="0" y="0"/>
                </a:lnTo>
                <a:close/>
              </a:path>
            </a:pathLst>
          </a:custGeom>
          <a:blipFill>
            <a:blip/>
            <a:stretch>
              <a:fillRect/>
            </a:stretch>
          </a:blipFill>
        </p:spPr>
      </p:sp>
      <p:sp>
        <p:nvSpPr>
          <p:cNvPr id="10" name="文本框 9"/>
          <p:cNvSpPr txBox="1"/>
          <p:nvPr/>
        </p:nvSpPr>
        <p:spPr>
          <a:xfrm>
            <a:off x="1967364" y="1412314"/>
            <a:ext cx="9677400" cy="8279190"/>
          </a:xfrm>
          <a:prstGeom prst="rect">
            <a:avLst/>
          </a:prstGeom>
          <a:noFill/>
        </p:spPr>
        <p:txBody>
          <a:bodyPr wrap="square">
            <a:spAutoFit/>
          </a:bodyPr>
          <a:lstStyle/>
          <a:p>
            <a:pPr algn="l">
              <a:buNone/>
            </a:pPr>
            <a:r>
              <a:rPr lang="en-US" altLang="zh-CN" sz="2800" b="0" dirty="0">
                <a:solidFill>
                  <a:srgbClr val="000000"/>
                </a:solidFill>
                <a:effectLst/>
                <a:latin typeface="Times New Roman" panose="02020603050405020304" pitchFamily="18" charset="0"/>
                <a:cs typeface="Times New Roman" panose="02020603050405020304" pitchFamily="18" charset="0"/>
              </a:rPr>
              <a:t>Dear Kevin,</a:t>
            </a:r>
            <a:endParaRPr lang="en-US" altLang="zh-CN" sz="2800" b="0" dirty="0">
              <a:solidFill>
                <a:srgbClr val="000000"/>
              </a:solidFill>
              <a:effectLst/>
              <a:latin typeface="Times New Roman" panose="02020603050405020304" pitchFamily="18" charset="0"/>
              <a:cs typeface="Times New Roman" panose="02020603050405020304" pitchFamily="18" charset="0"/>
            </a:endParaRPr>
          </a:p>
          <a:p>
            <a:pPr algn="l">
              <a:buNone/>
            </a:pPr>
            <a:r>
              <a:rPr lang="en-US" altLang="zh-CN" sz="2800" b="0" dirty="0">
                <a:solidFill>
                  <a:srgbClr val="000000"/>
                </a:solidFill>
                <a:effectLst/>
                <a:latin typeface="Times New Roman" panose="02020603050405020304" pitchFamily="18" charset="0"/>
                <a:cs typeface="Times New Roman" panose="02020603050405020304" pitchFamily="18" charset="0"/>
              </a:rPr>
              <a:t>As you know, the “Old Items, New Life” handicraft competition is coming up next Friday. I’m wondering if you’d like to team up with me and have a shot together!</a:t>
            </a:r>
            <a:endParaRPr lang="en-US" altLang="zh-CN" sz="2800" b="0" dirty="0">
              <a:solidFill>
                <a:srgbClr val="000000"/>
              </a:solidFill>
              <a:effectLst/>
              <a:latin typeface="Times New Roman" panose="02020603050405020304" pitchFamily="18" charset="0"/>
              <a:cs typeface="Times New Roman" panose="02020603050405020304" pitchFamily="18" charset="0"/>
            </a:endParaRPr>
          </a:p>
          <a:p>
            <a:pPr algn="l">
              <a:buNone/>
            </a:pPr>
            <a:endParaRPr lang="en-US" altLang="zh-CN" sz="2800" b="0" dirty="0">
              <a:solidFill>
                <a:srgbClr val="000000"/>
              </a:solidFill>
              <a:effectLst/>
              <a:latin typeface="Times New Roman" panose="02020603050405020304" pitchFamily="18" charset="0"/>
              <a:cs typeface="Times New Roman" panose="02020603050405020304" pitchFamily="18" charset="0"/>
            </a:endParaRPr>
          </a:p>
          <a:p>
            <a:pPr algn="l">
              <a:buNone/>
            </a:pPr>
            <a:r>
              <a:rPr lang="en-US" altLang="zh-CN" sz="2800" b="0" dirty="0">
                <a:solidFill>
                  <a:srgbClr val="000000"/>
                </a:solidFill>
                <a:effectLst/>
                <a:latin typeface="Times New Roman" panose="02020603050405020304" pitchFamily="18" charset="0"/>
                <a:cs typeface="Times New Roman" panose="02020603050405020304" pitchFamily="18" charset="0"/>
              </a:rPr>
              <a:t>I’ve been brainstorming ideas these days. Now I have a super creative one! We can repurpose some old clothes by cutting and stitching them together to create a colorful desk mat or small rug. Carefully arranging different patterns and textures, we can turn discarded fabrics into something visually striking and highly functional. It would be an unprecedentedly amazing artwork!</a:t>
            </a:r>
            <a:endParaRPr lang="en-US" altLang="zh-CN" sz="2800" b="0" dirty="0">
              <a:solidFill>
                <a:srgbClr val="000000"/>
              </a:solidFill>
              <a:effectLst/>
              <a:latin typeface="Times New Roman" panose="02020603050405020304" pitchFamily="18" charset="0"/>
              <a:cs typeface="Times New Roman" panose="02020603050405020304" pitchFamily="18" charset="0"/>
            </a:endParaRPr>
          </a:p>
          <a:p>
            <a:pPr algn="l">
              <a:buNone/>
            </a:pPr>
            <a:endParaRPr lang="en-US" altLang="zh-CN" sz="2800" b="0" dirty="0">
              <a:solidFill>
                <a:srgbClr val="000000"/>
              </a:solidFill>
              <a:effectLst/>
              <a:latin typeface="Times New Roman" panose="02020603050405020304" pitchFamily="18" charset="0"/>
              <a:cs typeface="Times New Roman" panose="02020603050405020304" pitchFamily="18" charset="0"/>
            </a:endParaRPr>
          </a:p>
          <a:p>
            <a:pPr algn="l">
              <a:buNone/>
            </a:pPr>
            <a:r>
              <a:rPr lang="en-US" altLang="zh-CN" sz="2800" b="0" dirty="0">
                <a:solidFill>
                  <a:srgbClr val="000000"/>
                </a:solidFill>
                <a:effectLst/>
                <a:latin typeface="Times New Roman" panose="02020603050405020304" pitchFamily="18" charset="0"/>
                <a:cs typeface="Times New Roman" panose="02020603050405020304" pitchFamily="18" charset="0"/>
              </a:rPr>
              <a:t>Well, I admit I’m bragging a little to get you on board. But it’s definitely a meaningful project, which I can’t accomplish on my own. I know you are always passionate about environmental protection and talented in handicrafts. So, please join me for this contest. Let’s make something awesome together!</a:t>
            </a:r>
            <a:endParaRPr lang="en-US" altLang="zh-CN" sz="2800" b="0" dirty="0">
              <a:solidFill>
                <a:srgbClr val="000000"/>
              </a:solidFill>
              <a:effectLst/>
              <a:latin typeface="Times New Roman" panose="02020603050405020304" pitchFamily="18" charset="0"/>
              <a:cs typeface="Times New Roman" panose="02020603050405020304" pitchFamily="18" charset="0"/>
            </a:endParaRPr>
          </a:p>
          <a:p>
            <a:pPr algn="r">
              <a:buNone/>
            </a:pPr>
            <a:r>
              <a:rPr lang="en-US" altLang="zh-CN" sz="2800" b="0" dirty="0">
                <a:solidFill>
                  <a:srgbClr val="000000"/>
                </a:solidFill>
                <a:effectLst/>
                <a:latin typeface="Times New Roman" panose="02020603050405020304" pitchFamily="18" charset="0"/>
                <a:cs typeface="Times New Roman" panose="02020603050405020304" pitchFamily="18" charset="0"/>
              </a:rPr>
              <a:t>Yours,</a:t>
            </a:r>
            <a:endParaRPr lang="en-US" altLang="zh-CN" sz="2800" b="0" dirty="0">
              <a:solidFill>
                <a:srgbClr val="000000"/>
              </a:solidFill>
              <a:effectLst/>
              <a:latin typeface="Times New Roman" panose="02020603050405020304" pitchFamily="18" charset="0"/>
              <a:cs typeface="Times New Roman" panose="02020603050405020304" pitchFamily="18" charset="0"/>
            </a:endParaRPr>
          </a:p>
          <a:p>
            <a:pPr algn="r">
              <a:buNone/>
            </a:pPr>
            <a:r>
              <a:rPr lang="en-US" altLang="zh-CN" sz="2800" b="0" dirty="0">
                <a:solidFill>
                  <a:srgbClr val="000000"/>
                </a:solidFill>
                <a:effectLst/>
                <a:latin typeface="Times New Roman" panose="02020603050405020304" pitchFamily="18" charset="0"/>
                <a:cs typeface="Times New Roman" panose="02020603050405020304" pitchFamily="18" charset="0"/>
              </a:rPr>
              <a:t>Li Hua</a:t>
            </a:r>
            <a:endParaRPr lang="en-US" altLang="zh-CN" sz="2800" b="0" dirty="0">
              <a:solidFill>
                <a:srgbClr val="000000"/>
              </a:solidFill>
              <a:effectLst/>
              <a:latin typeface="Times New Roman" panose="02020603050405020304" pitchFamily="18" charset="0"/>
              <a:cs typeface="Times New Roman" panose="02020603050405020304" pitchFamily="18"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228600" y="311408"/>
            <a:ext cx="6172200" cy="4832092"/>
          </a:xfrm>
          <a:prstGeom prst="rect">
            <a:avLst/>
          </a:prstGeom>
          <a:noFill/>
          <a:ln w="9525">
            <a:solidFill>
              <a:schemeClr val="tx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zh-CN" sz="2800" b="1" i="0" u="none" strike="noStrike" cap="none" normalizeH="0" baseline="0" dirty="0">
                <a:ln>
                  <a:noFill/>
                </a:ln>
                <a:effectLst/>
                <a:latin typeface="+mn-ea"/>
              </a:rPr>
              <a:t>（北京市朝阳区2022～2023学年度第二学期高一年级期末质量检测）假设你是红星中学高一学生李华，你校将要举办主题为“变废为宝”的手工作品展。请用英文给英国交换生Jim写一封电子邮件，内容包括：</a:t>
            </a:r>
            <a:endParaRPr kumimoji="0" lang="en-US" altLang="zh-CN" sz="2800" b="1" i="0" u="none" strike="noStrike" cap="none" normalizeH="0" baseline="0" dirty="0">
              <a:ln>
                <a:noFill/>
              </a:ln>
              <a:effectLst/>
              <a:latin typeface="+mn-ea"/>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zh-CN" sz="2800" b="1" i="0" u="none" strike="noStrike" cap="none" normalizeH="0" baseline="0" dirty="0">
                <a:ln>
                  <a:noFill/>
                </a:ln>
                <a:effectLst/>
                <a:latin typeface="+mn-ea"/>
              </a:rPr>
              <a:t>1.介绍该活动；</a:t>
            </a:r>
            <a:endParaRPr kumimoji="0" lang="en-US" altLang="zh-CN" sz="2800" b="1" i="0" u="none" strike="noStrike" cap="none" normalizeH="0" baseline="0" dirty="0">
              <a:ln>
                <a:noFill/>
              </a:ln>
              <a:effectLst/>
              <a:latin typeface="+mn-ea"/>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zh-CN" sz="2800" b="1" i="0" u="none" strike="noStrike" cap="none" normalizeH="0" baseline="0" dirty="0">
                <a:ln>
                  <a:noFill/>
                </a:ln>
                <a:effectLst/>
                <a:latin typeface="+mn-ea"/>
              </a:rPr>
              <a:t>2.邀请他参加。</a:t>
            </a:r>
            <a:br>
              <a:rPr kumimoji="0" lang="zh-CN" altLang="zh-CN" sz="2800" b="0" i="0" u="none" strike="noStrike" cap="none" normalizeH="0" baseline="0" dirty="0">
                <a:ln>
                  <a:noFill/>
                </a:ln>
                <a:effectLst/>
                <a:latin typeface="+mn-ea"/>
              </a:rPr>
            </a:br>
            <a:endParaRPr kumimoji="0" lang="zh-CN" altLang="zh-CN" sz="2800" b="0" i="0" u="none" strike="noStrike" cap="none" normalizeH="0" baseline="0" dirty="0">
              <a:ln>
                <a:noFill/>
              </a:ln>
              <a:effectLst/>
              <a:latin typeface="+mn-ea"/>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zh-CN" sz="2800" b="1" i="0" u="none" strike="noStrike" cap="none" normalizeH="0" baseline="0" dirty="0">
                <a:ln>
                  <a:noFill/>
                </a:ln>
                <a:effectLst/>
                <a:latin typeface="+mn-ea"/>
              </a:rPr>
              <a:t>提示词：手工作品展</a:t>
            </a:r>
            <a:endParaRPr kumimoji="0" lang="en-US" altLang="zh-CN" sz="2800" b="1" i="0" u="none" strike="noStrike" cap="none" normalizeH="0" baseline="0" dirty="0">
              <a:ln>
                <a:noFill/>
              </a:ln>
              <a:effectLst/>
              <a:latin typeface="+mn-ea"/>
            </a:endParaRPr>
          </a:p>
          <a:p>
            <a:pPr marL="0" marR="0" lvl="0" indent="0" algn="l" defTabSz="914400" rtl="0" eaLnBrk="0" fontAlgn="base" latinLnBrk="0" hangingPunct="0">
              <a:lnSpc>
                <a:spcPct val="100000"/>
              </a:lnSpc>
              <a:spcBef>
                <a:spcPct val="0"/>
              </a:spcBef>
              <a:spcAft>
                <a:spcPct val="0"/>
              </a:spcAft>
              <a:buClrTx/>
              <a:buSzTx/>
              <a:buFontTx/>
              <a:buNone/>
            </a:pPr>
            <a:r>
              <a:rPr lang="en-US" altLang="zh-CN" sz="2800" b="1" dirty="0">
                <a:latin typeface="+mn-ea"/>
              </a:rPr>
              <a:t>	</a:t>
            </a:r>
            <a:r>
              <a:rPr kumimoji="0" lang="zh-CN" altLang="zh-CN" sz="2800" b="1" i="0" u="none" strike="noStrike" cap="none" normalizeH="0" baseline="0" dirty="0">
                <a:ln>
                  <a:noFill/>
                </a:ln>
                <a:effectLst/>
                <a:latin typeface="Times New Roman" panose="02020603050405020304" pitchFamily="18" charset="0"/>
                <a:cs typeface="Times New Roman" panose="02020603050405020304" pitchFamily="18" charset="0"/>
              </a:rPr>
              <a:t>handicrafts exhibition</a:t>
            </a:r>
            <a:endParaRPr kumimoji="0" lang="zh-CN" altLang="zh-CN" sz="2800" b="0" i="0" u="none" strike="noStrike" cap="none" normalizeH="0" baseline="0" dirty="0">
              <a:ln>
                <a:noFill/>
              </a:ln>
              <a:effectLst/>
              <a:latin typeface="Times New Roman" panose="02020603050405020304" pitchFamily="18" charset="0"/>
              <a:cs typeface="Times New Roman" panose="02020603050405020304" pitchFamily="18" charset="0"/>
            </a:endParaRPr>
          </a:p>
        </p:txBody>
      </p:sp>
      <p:sp>
        <p:nvSpPr>
          <p:cNvPr id="4" name="Rectangle 3"/>
          <p:cNvSpPr>
            <a:spLocks noChangeArrowheads="1"/>
          </p:cNvSpPr>
          <p:nvPr/>
        </p:nvSpPr>
        <p:spPr bwMode="auto">
          <a:xfrm>
            <a:off x="6629400" y="322294"/>
            <a:ext cx="11658600" cy="48320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zh-CN" sz="2800" b="0" i="0" u="none" strike="noStrike" cap="none" normalizeH="0" baseline="0" dirty="0">
                <a:ln>
                  <a:noFill/>
                </a:ln>
                <a:solidFill>
                  <a:srgbClr val="FF0000"/>
                </a:solidFill>
                <a:effectLst/>
                <a:latin typeface="Century" panose="02040604050505020304" pitchFamily="18" charset="0"/>
              </a:rPr>
              <a:t>I hope this email finds you well! </a:t>
            </a:r>
            <a:r>
              <a:rPr kumimoji="0" lang="zh-CN" altLang="zh-CN" sz="2800" b="0" i="0" u="none" strike="noStrike" cap="none" normalizeH="0" baseline="0" dirty="0">
                <a:ln>
                  <a:noFill/>
                </a:ln>
                <a:solidFill>
                  <a:schemeClr val="tx1"/>
                </a:solidFill>
                <a:effectLst/>
                <a:latin typeface="Century" panose="02040604050505020304" pitchFamily="18" charset="0"/>
              </a:rPr>
              <a:t>Next Friday afternoon</a:t>
            </a:r>
            <a:r>
              <a:rPr kumimoji="0" lang="zh-CN" altLang="zh-CN" sz="2800" b="0" i="0" u="none" strike="noStrike" cap="none" normalizeH="0" baseline="0" dirty="0">
                <a:ln>
                  <a:noFill/>
                </a:ln>
                <a:solidFill>
                  <a:schemeClr val="tx1"/>
                </a:solidFill>
                <a:effectLst/>
                <a:latin typeface="仿宋" panose="02010609060101010101" pitchFamily="49" charset="-122"/>
                <a:ea typeface="仿宋" panose="02010609060101010101" pitchFamily="49" charset="-122"/>
              </a:rPr>
              <a:t> </a:t>
            </a:r>
            <a:r>
              <a:rPr kumimoji="0" lang="zh-CN" altLang="zh-CN" sz="2800" b="0" i="0" u="none" strike="noStrike" cap="none" normalizeH="0" baseline="0" dirty="0">
                <a:ln>
                  <a:noFill/>
                </a:ln>
                <a:solidFill>
                  <a:schemeClr val="tx1"/>
                </a:solidFill>
                <a:effectLst/>
                <a:latin typeface="Century" panose="02040604050505020304" pitchFamily="18" charset="0"/>
                <a:ea typeface="仿宋" panose="02010609060101010101" pitchFamily="49" charset="-122"/>
              </a:rPr>
              <a:t>will </a:t>
            </a:r>
            <a:r>
              <a:rPr kumimoji="0" lang="zh-CN" altLang="zh-CN" sz="2800" b="0" i="0" u="none" strike="noStrike" cap="none" normalizeH="0" baseline="0" dirty="0">
                <a:ln>
                  <a:noFill/>
                </a:ln>
                <a:solidFill>
                  <a:srgbClr val="FF0000"/>
                </a:solidFill>
                <a:effectLst/>
                <a:latin typeface="Century" panose="02040604050505020304" pitchFamily="18" charset="0"/>
              </a:rPr>
              <a:t>witness </a:t>
            </a:r>
            <a:r>
              <a:rPr kumimoji="0" lang="zh-CN" altLang="zh-CN" sz="2800" b="0" i="0" u="none" strike="noStrike" cap="none" normalizeH="0" baseline="0" dirty="0">
                <a:ln>
                  <a:noFill/>
                </a:ln>
                <a:solidFill>
                  <a:schemeClr val="tx1"/>
                </a:solidFill>
                <a:effectLst/>
                <a:latin typeface="Century" panose="02040604050505020304" pitchFamily="18" charset="0"/>
              </a:rPr>
              <a:t>a handicrafts exhibition, and I am writing to invite you</a:t>
            </a:r>
            <a:r>
              <a:rPr kumimoji="0" lang="zh-CN" altLang="zh-CN" sz="2800" b="0" i="0" u="none" strike="noStrike" cap="none" normalizeH="0" baseline="0" dirty="0">
                <a:ln>
                  <a:noFill/>
                </a:ln>
                <a:solidFill>
                  <a:schemeClr val="tx1"/>
                </a:solidFill>
                <a:effectLst/>
                <a:latin typeface="仿宋" panose="02010609060101010101" pitchFamily="49" charset="-122"/>
                <a:ea typeface="仿宋" panose="02010609060101010101" pitchFamily="49" charset="-122"/>
              </a:rPr>
              <a:t> </a:t>
            </a:r>
            <a:r>
              <a:rPr kumimoji="0" lang="zh-CN" altLang="zh-CN" sz="2800" b="0" i="0" u="none" strike="noStrike" cap="none" normalizeH="0" baseline="0" dirty="0">
                <a:ln>
                  <a:noFill/>
                </a:ln>
                <a:solidFill>
                  <a:schemeClr val="tx1"/>
                </a:solidFill>
                <a:effectLst/>
                <a:latin typeface="Century" panose="02040604050505020304" pitchFamily="18" charset="0"/>
                <a:ea typeface="仿宋" panose="02010609060101010101" pitchFamily="49" charset="-122"/>
              </a:rPr>
              <a:t>for it</a:t>
            </a:r>
            <a:r>
              <a:rPr kumimoji="0" lang="zh-CN" altLang="zh-CN" sz="2800" b="0" i="0" u="none" strike="noStrike" cap="none" normalizeH="0" baseline="0" dirty="0">
                <a:ln>
                  <a:noFill/>
                </a:ln>
                <a:solidFill>
                  <a:schemeClr val="tx1"/>
                </a:solidFill>
                <a:effectLst/>
                <a:latin typeface="Century" panose="02040604050505020304" pitchFamily="18" charset="0"/>
              </a:rPr>
              <a:t>.</a:t>
            </a:r>
            <a:endParaRPr kumimoji="0" lang="zh-CN" altLang="zh-CN" sz="28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zh-CN" sz="2800" b="0" i="0" u="none" strike="noStrike" cap="none" normalizeH="0" baseline="0" dirty="0">
                <a:ln>
                  <a:noFill/>
                </a:ln>
                <a:solidFill>
                  <a:schemeClr val="tx1"/>
                </a:solidFill>
                <a:effectLst/>
                <a:latin typeface="Century" panose="02040604050505020304" pitchFamily="18" charset="0"/>
              </a:rPr>
              <a:t>The exhibition, </a:t>
            </a:r>
            <a:r>
              <a:rPr kumimoji="0" lang="zh-CN" altLang="zh-CN" sz="2800" b="0" i="0" u="none" strike="noStrike" cap="none" normalizeH="0" baseline="0" dirty="0">
                <a:ln>
                  <a:noFill/>
                </a:ln>
                <a:solidFill>
                  <a:srgbClr val="FF0000"/>
                </a:solidFill>
                <a:effectLst/>
                <a:latin typeface="Century" panose="02040604050505020304" pitchFamily="18" charset="0"/>
              </a:rPr>
              <a:t>with the theme of</a:t>
            </a:r>
            <a:r>
              <a:rPr kumimoji="0" lang="zh-CN" altLang="zh-CN" sz="2800" b="0" i="0" u="none" strike="noStrike" cap="none" normalizeH="0" baseline="0" dirty="0">
                <a:ln>
                  <a:noFill/>
                </a:ln>
                <a:solidFill>
                  <a:schemeClr val="tx1"/>
                </a:solidFill>
                <a:effectLst/>
                <a:latin typeface="Century" panose="02040604050505020304" pitchFamily="18" charset="0"/>
              </a:rPr>
              <a:t> "Turning waste into treasure", aims to raise students' environmental awareness and stimulate their inventive thinking ability. </a:t>
            </a:r>
            <a:r>
              <a:rPr kumimoji="0" lang="zh-CN" altLang="zh-CN" sz="2800" b="0" i="0" u="none" strike="noStrike" cap="none" normalizeH="0" baseline="0" dirty="0">
                <a:ln>
                  <a:noFill/>
                </a:ln>
                <a:solidFill>
                  <a:srgbClr val="FF0000"/>
                </a:solidFill>
                <a:effectLst/>
                <a:latin typeface="Century" panose="02040604050505020304" pitchFamily="18" charset="0"/>
              </a:rPr>
              <a:t>On display</a:t>
            </a:r>
            <a:r>
              <a:rPr kumimoji="0" lang="zh-CN" altLang="zh-CN" sz="2800" b="0" i="0" u="none" strike="noStrike" cap="none" normalizeH="0" baseline="0" dirty="0">
                <a:ln>
                  <a:noFill/>
                </a:ln>
                <a:solidFill>
                  <a:srgbClr val="FF0000"/>
                </a:solidFill>
                <a:effectLst/>
                <a:latin typeface="仿宋" panose="02010609060101010101" pitchFamily="49" charset="-122"/>
                <a:ea typeface="仿宋" panose="02010609060101010101" pitchFamily="49" charset="-122"/>
              </a:rPr>
              <a:t> </a:t>
            </a:r>
            <a:r>
              <a:rPr kumimoji="0" lang="zh-CN" altLang="zh-CN" sz="2800" b="0" i="0" u="none" strike="noStrike" cap="none" normalizeH="0" baseline="0" dirty="0">
                <a:ln>
                  <a:noFill/>
                </a:ln>
                <a:solidFill>
                  <a:srgbClr val="FF0000"/>
                </a:solidFill>
                <a:effectLst/>
                <a:latin typeface="Century" panose="02040604050505020304" pitchFamily="18" charset="0"/>
                <a:ea typeface="仿宋" panose="02010609060101010101" pitchFamily="49" charset="-122"/>
              </a:rPr>
              <a:t>are </a:t>
            </a:r>
            <a:r>
              <a:rPr kumimoji="0" lang="zh-CN" altLang="zh-CN" sz="2800" b="0" i="0" u="none" strike="noStrike" cap="none" normalizeH="0" baseline="0" dirty="0">
                <a:ln>
                  <a:noFill/>
                </a:ln>
                <a:solidFill>
                  <a:schemeClr val="tx1"/>
                </a:solidFill>
                <a:effectLst/>
                <a:latin typeface="Century" panose="02040604050505020304" pitchFamily="18" charset="0"/>
              </a:rPr>
              <a:t>various works, which are students' handicrafts recreated from waste materials and daily use items. A special video exhibition area is also set up to </a:t>
            </a:r>
            <a:r>
              <a:rPr kumimoji="0" lang="zh-CN" altLang="zh-CN" sz="2800" b="0" i="0" u="none" strike="noStrike" cap="none" normalizeH="0" baseline="0" dirty="0">
                <a:ln>
                  <a:noFill/>
                </a:ln>
                <a:solidFill>
                  <a:srgbClr val="FF0000"/>
                </a:solidFill>
                <a:effectLst/>
                <a:latin typeface="Century" panose="02040604050505020304" pitchFamily="18" charset="0"/>
              </a:rPr>
              <a:t>showcase </a:t>
            </a:r>
            <a:r>
              <a:rPr kumimoji="0" lang="zh-CN" altLang="zh-CN" sz="2800" b="0" i="0" u="none" strike="noStrike" cap="none" normalizeH="0" baseline="0" dirty="0">
                <a:ln>
                  <a:noFill/>
                </a:ln>
                <a:solidFill>
                  <a:schemeClr val="tx1"/>
                </a:solidFill>
                <a:effectLst/>
                <a:latin typeface="Century" panose="02040604050505020304" pitchFamily="18" charset="0"/>
              </a:rPr>
              <a:t>the making process of the exhibited works. </a:t>
            </a:r>
            <a:r>
              <a:rPr kumimoji="0" lang="zh-CN" altLang="zh-CN" sz="2800" b="0" i="0" u="none" strike="noStrike" cap="none" normalizeH="0" baseline="0" dirty="0">
                <a:ln>
                  <a:noFill/>
                </a:ln>
                <a:solidFill>
                  <a:srgbClr val="FF0000"/>
                </a:solidFill>
                <a:effectLst/>
                <a:latin typeface="Century" panose="02040604050505020304" pitchFamily="18" charset="0"/>
              </a:rPr>
              <a:t>Combining environmental significance and practical value</a:t>
            </a:r>
            <a:r>
              <a:rPr kumimoji="0" lang="zh-CN" altLang="zh-CN" sz="2800" b="0" i="0" u="none" strike="noStrike" cap="none" normalizeH="0" baseline="0" dirty="0">
                <a:ln>
                  <a:noFill/>
                </a:ln>
                <a:solidFill>
                  <a:schemeClr val="tx1"/>
                </a:solidFill>
                <a:effectLst/>
                <a:latin typeface="Century" panose="02040604050505020304" pitchFamily="18" charset="0"/>
              </a:rPr>
              <a:t>, this exhibition will</a:t>
            </a:r>
            <a:r>
              <a:rPr kumimoji="0" lang="zh-CN" altLang="zh-CN" sz="2800" b="0" i="0" u="none" strike="noStrike" cap="none" normalizeH="0" baseline="0" dirty="0">
                <a:ln>
                  <a:noFill/>
                </a:ln>
                <a:solidFill>
                  <a:schemeClr val="tx1"/>
                </a:solidFill>
                <a:effectLst/>
                <a:latin typeface="仿宋" panose="02010609060101010101" pitchFamily="49" charset="-122"/>
                <a:ea typeface="仿宋" panose="02010609060101010101" pitchFamily="49" charset="-122"/>
              </a:rPr>
              <a:t> </a:t>
            </a:r>
            <a:r>
              <a:rPr kumimoji="0" lang="zh-CN" altLang="zh-CN" sz="2800" b="0" i="0" u="none" strike="noStrike" cap="none" normalizeH="0" baseline="0" dirty="0">
                <a:ln>
                  <a:noFill/>
                </a:ln>
                <a:solidFill>
                  <a:srgbClr val="FF0000"/>
                </a:solidFill>
                <a:effectLst/>
                <a:latin typeface="Century" panose="02040604050505020304" pitchFamily="18" charset="0"/>
              </a:rPr>
              <a:t>immerse you in</a:t>
            </a:r>
            <a:r>
              <a:rPr kumimoji="0" lang="zh-CN" altLang="zh-CN" sz="2800" b="0" i="0" u="none" strike="noStrike" cap="none" normalizeH="0" baseline="0" dirty="0">
                <a:ln>
                  <a:noFill/>
                </a:ln>
                <a:solidFill>
                  <a:schemeClr val="tx1"/>
                </a:solidFill>
                <a:effectLst/>
                <a:latin typeface="Century" panose="02040604050505020304" pitchFamily="18" charset="0"/>
              </a:rPr>
              <a:t> the power of creation and</a:t>
            </a:r>
            <a:r>
              <a:rPr kumimoji="0" lang="zh-CN" altLang="zh-CN" sz="2800" b="0" i="0" u="none" strike="noStrike" cap="none" normalizeH="0" baseline="0" dirty="0">
                <a:ln>
                  <a:noFill/>
                </a:ln>
                <a:solidFill>
                  <a:srgbClr val="FF0000"/>
                </a:solidFill>
                <a:effectLst/>
                <a:latin typeface="Century" panose="02040604050505020304" pitchFamily="18" charset="0"/>
              </a:rPr>
              <a:t> will not fail you</a:t>
            </a:r>
            <a:r>
              <a:rPr kumimoji="0" lang="zh-CN" altLang="zh-CN" sz="2800" b="0" i="0" u="none" strike="noStrike" cap="none" normalizeH="0" baseline="0" dirty="0">
                <a:ln>
                  <a:noFill/>
                </a:ln>
                <a:solidFill>
                  <a:schemeClr val="tx1"/>
                </a:solidFill>
                <a:effectLst/>
                <a:latin typeface="Century" panose="02040604050505020304" pitchFamily="18" charset="0"/>
              </a:rPr>
              <a:t>.</a:t>
            </a:r>
            <a:endParaRPr kumimoji="0" lang="zh-CN" altLang="zh-CN" sz="28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zh-CN" sz="2800" b="0" i="0" u="none" strike="noStrike" cap="none" normalizeH="0" baseline="0" dirty="0">
                <a:ln>
                  <a:noFill/>
                </a:ln>
                <a:solidFill>
                  <a:schemeClr val="tx1"/>
                </a:solidFill>
                <a:effectLst/>
                <a:latin typeface="Century" panose="02040604050505020304" pitchFamily="18" charset="0"/>
              </a:rPr>
              <a:t>Looking forward to your</a:t>
            </a:r>
            <a:r>
              <a:rPr kumimoji="0" lang="zh-CN" altLang="zh-CN" sz="2800" b="0" i="0" u="none" strike="noStrike" cap="none" normalizeH="0" baseline="0" dirty="0">
                <a:ln>
                  <a:noFill/>
                </a:ln>
                <a:solidFill>
                  <a:schemeClr val="tx1"/>
                </a:solidFill>
                <a:effectLst/>
                <a:latin typeface="仿宋" panose="02010609060101010101" pitchFamily="49" charset="-122"/>
                <a:ea typeface="仿宋" panose="02010609060101010101" pitchFamily="49" charset="-122"/>
              </a:rPr>
              <a:t> </a:t>
            </a:r>
            <a:r>
              <a:rPr kumimoji="0" lang="zh-CN" altLang="zh-CN" sz="2800" b="0" i="0" u="none" strike="noStrike" cap="none" normalizeH="0" baseline="0" dirty="0">
                <a:ln>
                  <a:noFill/>
                </a:ln>
                <a:solidFill>
                  <a:srgbClr val="FF0000"/>
                </a:solidFill>
                <a:effectLst/>
                <a:latin typeface="Century" panose="02040604050505020304" pitchFamily="18" charset="0"/>
              </a:rPr>
              <a:t>favorable </a:t>
            </a:r>
            <a:r>
              <a:rPr kumimoji="0" lang="zh-CN" altLang="zh-CN" sz="2800" b="0" i="0" u="none" strike="noStrike" cap="none" normalizeH="0" baseline="0" dirty="0">
                <a:ln>
                  <a:noFill/>
                </a:ln>
                <a:solidFill>
                  <a:schemeClr val="tx1"/>
                </a:solidFill>
                <a:effectLst/>
                <a:latin typeface="Century" panose="02040604050505020304" pitchFamily="18" charset="0"/>
              </a:rPr>
              <a:t>reply.</a:t>
            </a:r>
            <a:endParaRPr kumimoji="0" lang="zh-CN" altLang="zh-CN" sz="2800" b="0" i="0" u="none" strike="noStrike" cap="none" normalizeH="0" baseline="0" dirty="0">
              <a:ln>
                <a:noFill/>
              </a:ln>
              <a:solidFill>
                <a:schemeClr val="tx1"/>
              </a:solidFill>
              <a:effectLst/>
              <a:latin typeface="Arial" panose="020B0604020202020204" pitchFamily="34" charset="0"/>
            </a:endParaRPr>
          </a:p>
        </p:txBody>
      </p:sp>
      <p:sp>
        <p:nvSpPr>
          <p:cNvPr id="6" name="文本框 5"/>
          <p:cNvSpPr txBox="1"/>
          <p:nvPr/>
        </p:nvSpPr>
        <p:spPr>
          <a:xfrm>
            <a:off x="228600" y="6057900"/>
            <a:ext cx="6172200" cy="3108543"/>
          </a:xfrm>
          <a:prstGeom prst="rect">
            <a:avLst/>
          </a:prstGeom>
          <a:noFill/>
          <a:ln>
            <a:solidFill>
              <a:schemeClr val="tx1"/>
            </a:solidFill>
          </a:ln>
        </p:spPr>
        <p:txBody>
          <a:bodyPr wrap="square">
            <a:spAutoFit/>
          </a:bodyPr>
          <a:lstStyle/>
          <a:p>
            <a:pPr algn="just">
              <a:buNone/>
            </a:pPr>
            <a:r>
              <a:rPr lang="zh-CN" altLang="en-US" sz="2800" b="1" i="0" dirty="0">
                <a:effectLst/>
                <a:latin typeface="Times New Roman" panose="02020603050405020304" pitchFamily="18" charset="0"/>
                <a:cs typeface="Times New Roman" panose="02020603050405020304" pitchFamily="18" charset="0"/>
              </a:rPr>
              <a:t>你班英语课开展</a:t>
            </a:r>
            <a:r>
              <a:rPr lang="en-US" altLang="zh-CN" sz="2800" b="1" i="0" dirty="0">
                <a:effectLst/>
                <a:latin typeface="Times New Roman" panose="02020603050405020304" pitchFamily="18" charset="0"/>
                <a:cs typeface="Times New Roman" panose="02020603050405020304" pitchFamily="18" charset="0"/>
              </a:rPr>
              <a:t>"</a:t>
            </a:r>
            <a:r>
              <a:rPr lang="zh-CN" altLang="en-US" sz="2800" b="1" i="0" dirty="0">
                <a:effectLst/>
                <a:latin typeface="Times New Roman" panose="02020603050405020304" pitchFamily="18" charset="0"/>
                <a:cs typeface="Times New Roman" panose="02020603050405020304" pitchFamily="18" charset="0"/>
              </a:rPr>
              <a:t>变废为宝</a:t>
            </a:r>
            <a:r>
              <a:rPr lang="en-US" altLang="zh-CN" sz="2800" b="1" i="0" dirty="0">
                <a:effectLst/>
                <a:latin typeface="Times New Roman" panose="02020603050405020304" pitchFamily="18" charset="0"/>
                <a:cs typeface="Times New Roman" panose="02020603050405020304" pitchFamily="18" charset="0"/>
              </a:rPr>
              <a:t>·</a:t>
            </a:r>
            <a:r>
              <a:rPr lang="zh-CN" altLang="en-US" sz="2800" b="1" i="0" dirty="0">
                <a:effectLst/>
                <a:latin typeface="Times New Roman" panose="02020603050405020304" pitchFamily="18" charset="0"/>
                <a:cs typeface="Times New Roman" panose="02020603050405020304" pitchFamily="18" charset="0"/>
              </a:rPr>
              <a:t>绿色生活</a:t>
            </a:r>
            <a:r>
              <a:rPr lang="en-US" altLang="zh-CN" sz="2800" b="1" i="0" dirty="0">
                <a:effectLst/>
                <a:latin typeface="Times New Roman" panose="02020603050405020304" pitchFamily="18" charset="0"/>
                <a:cs typeface="Times New Roman" panose="02020603050405020304" pitchFamily="18" charset="0"/>
              </a:rPr>
              <a:t>""Trash to Treasure, Green Living"</a:t>
            </a:r>
            <a:r>
              <a:rPr lang="zh-CN" altLang="en-US" sz="2800" b="1" i="0" dirty="0">
                <a:effectLst/>
                <a:latin typeface="Times New Roman" panose="02020603050405020304" pitchFamily="18" charset="0"/>
                <a:cs typeface="Times New Roman" panose="02020603050405020304" pitchFamily="18" charset="0"/>
              </a:rPr>
              <a:t>为主题的项目学习活动。请你写一篇发言稿，代表小组介绍你们的作品，内容包括：</a:t>
            </a:r>
            <a:endParaRPr lang="zh-CN" altLang="en-US" sz="2800" b="1" i="0" dirty="0">
              <a:effectLst/>
              <a:latin typeface="Times New Roman" panose="02020603050405020304" pitchFamily="18" charset="0"/>
              <a:cs typeface="Times New Roman" panose="02020603050405020304" pitchFamily="18" charset="0"/>
            </a:endParaRPr>
          </a:p>
          <a:p>
            <a:pPr algn="just">
              <a:buNone/>
            </a:pPr>
            <a:r>
              <a:rPr lang="en-US" altLang="zh-CN" sz="2800" b="1" i="0" dirty="0">
                <a:effectLst/>
                <a:latin typeface="Times New Roman" panose="02020603050405020304" pitchFamily="18" charset="0"/>
                <a:cs typeface="Times New Roman" panose="02020603050405020304" pitchFamily="18" charset="0"/>
              </a:rPr>
              <a:t>1. </a:t>
            </a:r>
            <a:r>
              <a:rPr lang="zh-CN" altLang="en-US" sz="2800" b="1" i="0" dirty="0">
                <a:effectLst/>
                <a:latin typeface="Times New Roman" panose="02020603050405020304" pitchFamily="18" charset="0"/>
                <a:cs typeface="Times New Roman" panose="02020603050405020304" pitchFamily="18" charset="0"/>
              </a:rPr>
              <a:t>作品描述；</a:t>
            </a:r>
            <a:endParaRPr lang="zh-CN" altLang="en-US" sz="2800" b="1" i="0" dirty="0">
              <a:effectLst/>
              <a:latin typeface="Times New Roman" panose="02020603050405020304" pitchFamily="18" charset="0"/>
              <a:cs typeface="Times New Roman" panose="02020603050405020304" pitchFamily="18" charset="0"/>
            </a:endParaRPr>
          </a:p>
          <a:p>
            <a:pPr algn="just">
              <a:buNone/>
            </a:pPr>
            <a:r>
              <a:rPr lang="en-US" altLang="zh-CN" sz="2800" b="1" i="0" dirty="0">
                <a:effectLst/>
                <a:latin typeface="Times New Roman" panose="02020603050405020304" pitchFamily="18" charset="0"/>
                <a:cs typeface="Times New Roman" panose="02020603050405020304" pitchFamily="18" charset="0"/>
              </a:rPr>
              <a:t>2. </a:t>
            </a:r>
            <a:r>
              <a:rPr lang="zh-CN" altLang="en-US" sz="2800" b="1" i="0" dirty="0">
                <a:effectLst/>
                <a:latin typeface="Times New Roman" panose="02020603050405020304" pitchFamily="18" charset="0"/>
                <a:cs typeface="Times New Roman" panose="02020603050405020304" pitchFamily="18" charset="0"/>
              </a:rPr>
              <a:t>创作缘由。</a:t>
            </a:r>
            <a:endParaRPr lang="zh-CN" altLang="en-US" sz="2800" b="1" i="0" dirty="0">
              <a:effectLst/>
              <a:latin typeface="Times New Roman" panose="02020603050405020304" pitchFamily="18" charset="0"/>
              <a:cs typeface="Times New Roman" panose="02020603050405020304" pitchFamily="18" charset="0"/>
            </a:endParaRPr>
          </a:p>
        </p:txBody>
      </p:sp>
      <p:sp>
        <p:nvSpPr>
          <p:cNvPr id="8" name="文本框 7"/>
          <p:cNvSpPr txBox="1"/>
          <p:nvPr/>
        </p:nvSpPr>
        <p:spPr>
          <a:xfrm>
            <a:off x="6629400" y="5460351"/>
            <a:ext cx="11277599" cy="4832092"/>
          </a:xfrm>
          <a:prstGeom prst="rect">
            <a:avLst/>
          </a:prstGeom>
          <a:noFill/>
        </p:spPr>
        <p:txBody>
          <a:bodyPr wrap="square">
            <a:spAutoFit/>
          </a:bodyPr>
          <a:lstStyle/>
          <a:p>
            <a:pPr algn="just">
              <a:buNone/>
            </a:pPr>
            <a:r>
              <a:rPr lang="en-US" altLang="zh-CN" sz="2800" b="0" i="0" dirty="0">
                <a:effectLst/>
                <a:latin typeface="Times New Roman" panose="02020603050405020304" pitchFamily="18" charset="0"/>
                <a:cs typeface="Times New Roman" panose="02020603050405020304" pitchFamily="18" charset="0"/>
              </a:rPr>
              <a:t>Good morning</a:t>
            </a:r>
            <a:r>
              <a:rPr lang="zh-CN" altLang="en-US" sz="2800" b="0" i="0" dirty="0">
                <a:effectLst/>
                <a:latin typeface="Times New Roman" panose="02020603050405020304" pitchFamily="18" charset="0"/>
                <a:cs typeface="Times New Roman" panose="02020603050405020304" pitchFamily="18" charset="0"/>
              </a:rPr>
              <a:t>，</a:t>
            </a:r>
            <a:r>
              <a:rPr lang="en-US" altLang="zh-CN" sz="2800" b="0" i="0" dirty="0">
                <a:effectLst/>
                <a:latin typeface="Times New Roman" panose="02020603050405020304" pitchFamily="18" charset="0"/>
                <a:cs typeface="Times New Roman" panose="02020603050405020304" pitchFamily="18" charset="0"/>
              </a:rPr>
              <a:t> everyone,  </a:t>
            </a:r>
            <a:endParaRPr lang="en-US" altLang="zh-CN" sz="2800" b="0" i="0" dirty="0">
              <a:effectLst/>
              <a:latin typeface="Times New Roman" panose="02020603050405020304" pitchFamily="18" charset="0"/>
              <a:cs typeface="Times New Roman" panose="02020603050405020304" pitchFamily="18" charset="0"/>
            </a:endParaRPr>
          </a:p>
          <a:p>
            <a:pPr algn="just">
              <a:buNone/>
            </a:pPr>
            <a:r>
              <a:rPr lang="en-US" altLang="zh-CN" sz="2800" b="0" i="0" dirty="0">
                <a:effectLst/>
                <a:latin typeface="Times New Roman" panose="02020603050405020304" pitchFamily="18" charset="0"/>
                <a:cs typeface="Times New Roman" panose="02020603050405020304" pitchFamily="18" charset="0"/>
              </a:rPr>
              <a:t>I'm thrilled to present our group’s work “Blooming Renewal”.</a:t>
            </a:r>
            <a:endParaRPr lang="en-US" altLang="zh-CN" sz="2800" b="0" i="0" dirty="0">
              <a:effectLst/>
              <a:latin typeface="Times New Roman" panose="02020603050405020304" pitchFamily="18" charset="0"/>
              <a:cs typeface="Times New Roman" panose="02020603050405020304" pitchFamily="18" charset="0"/>
            </a:endParaRPr>
          </a:p>
          <a:p>
            <a:pPr algn="just">
              <a:buNone/>
            </a:pPr>
            <a:r>
              <a:rPr lang="en-US" altLang="zh-CN" sz="2800" b="0" i="0" dirty="0">
                <a:effectLst/>
                <a:latin typeface="Times New Roman" panose="02020603050405020304" pitchFamily="18" charset="0"/>
                <a:cs typeface="Times New Roman" panose="02020603050405020304" pitchFamily="18" charset="0"/>
              </a:rPr>
              <a:t>It is </a:t>
            </a:r>
            <a:r>
              <a:rPr lang="en-US" altLang="zh-CN" sz="2800" b="0" i="0" dirty="0">
                <a:solidFill>
                  <a:srgbClr val="FF0000"/>
                </a:solidFill>
                <a:effectLst/>
                <a:latin typeface="Times New Roman" panose="02020603050405020304" pitchFamily="18" charset="0"/>
                <a:cs typeface="Times New Roman" panose="02020603050405020304" pitchFamily="18" charset="0"/>
              </a:rPr>
              <a:t>a decorative vase crafted entirely from recycled plastic bottles</a:t>
            </a:r>
            <a:r>
              <a:rPr lang="en-US" altLang="zh-CN" sz="2800" b="0" i="0" dirty="0">
                <a:effectLst/>
                <a:latin typeface="Times New Roman" panose="02020603050405020304" pitchFamily="18" charset="0"/>
                <a:cs typeface="Times New Roman" panose="02020603050405020304" pitchFamily="18" charset="0"/>
              </a:rPr>
              <a:t>. </a:t>
            </a:r>
            <a:r>
              <a:rPr lang="en-US" altLang="zh-CN" sz="2800" b="0" i="0" dirty="0">
                <a:solidFill>
                  <a:schemeClr val="tx2">
                    <a:lumMod val="60000"/>
                    <a:lumOff val="40000"/>
                  </a:schemeClr>
                </a:solidFill>
                <a:effectLst/>
                <a:latin typeface="Times New Roman" panose="02020603050405020304" pitchFamily="18" charset="0"/>
                <a:cs typeface="Times New Roman" panose="02020603050405020304" pitchFamily="18" charset="0"/>
              </a:rPr>
              <a:t>We cut and reshaped discarded bottles into petal-like layers, painted them with eco-friendly dyes, and added LED lights inside to create a glowing effect. Its uneven edges symbolize the beauty of imperfection in sustainability.  </a:t>
            </a:r>
            <a:endParaRPr lang="en-US" altLang="zh-CN" sz="2800" b="0" i="0" dirty="0">
              <a:solidFill>
                <a:schemeClr val="tx2">
                  <a:lumMod val="60000"/>
                  <a:lumOff val="40000"/>
                </a:schemeClr>
              </a:solidFill>
              <a:effectLst/>
              <a:latin typeface="Times New Roman" panose="02020603050405020304" pitchFamily="18" charset="0"/>
              <a:cs typeface="Times New Roman" panose="02020603050405020304" pitchFamily="18" charset="0"/>
            </a:endParaRPr>
          </a:p>
          <a:p>
            <a:pPr algn="just">
              <a:buNone/>
            </a:pPr>
            <a:r>
              <a:rPr lang="en-US" altLang="zh-CN" sz="2800" b="0" i="0" dirty="0">
                <a:effectLst/>
                <a:latin typeface="Times New Roman" panose="02020603050405020304" pitchFamily="18" charset="0"/>
                <a:cs typeface="Times New Roman" panose="02020603050405020304" pitchFamily="18" charset="0"/>
              </a:rPr>
              <a:t>Our inspiration came from witnessing plastic waste polluting local parks. We aimed to prove that creativity can turn "trash" into functional art while reducing environmental harm. This project reflects our belief that small green actions can spark big changes.  </a:t>
            </a:r>
            <a:endParaRPr lang="en-US" altLang="zh-CN" sz="2800" b="0" i="0" dirty="0">
              <a:effectLst/>
              <a:latin typeface="Times New Roman" panose="02020603050405020304" pitchFamily="18" charset="0"/>
              <a:cs typeface="Times New Roman" panose="02020603050405020304" pitchFamily="18" charset="0"/>
            </a:endParaRPr>
          </a:p>
          <a:p>
            <a:pPr algn="just">
              <a:buNone/>
            </a:pPr>
            <a:r>
              <a:rPr lang="en-US" altLang="zh-CN" sz="2800" b="0" i="0" dirty="0">
                <a:effectLst/>
                <a:latin typeface="Times New Roman" panose="02020603050405020304" pitchFamily="18" charset="0"/>
                <a:cs typeface="Times New Roman" panose="02020603050405020304" pitchFamily="18" charset="0"/>
              </a:rPr>
              <a:t>Thank you.  </a:t>
            </a:r>
            <a:endParaRPr lang="en-US" altLang="zh-CN" sz="2800" b="0" i="0" dirty="0">
              <a:effectLst/>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3454373" y="-1293151"/>
            <a:ext cx="12873303" cy="12873303"/>
            <a:chOff x="0" y="0"/>
            <a:chExt cx="812800" cy="812800"/>
          </a:xfrm>
        </p:grpSpPr>
        <p:sp>
          <p:nvSpPr>
            <p:cNvPr id="3" name="Freeform 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6CB48">
                <a:alpha val="17647"/>
              </a:srgbClr>
            </a:solidFill>
          </p:spPr>
        </p:sp>
        <p:sp>
          <p:nvSpPr>
            <p:cNvPr id="4" name="TextBox 4"/>
            <p:cNvSpPr txBox="1"/>
            <p:nvPr/>
          </p:nvSpPr>
          <p:spPr>
            <a:xfrm>
              <a:off x="76200" y="28575"/>
              <a:ext cx="660400" cy="708025"/>
            </a:xfrm>
            <a:prstGeom prst="rect">
              <a:avLst/>
            </a:prstGeom>
          </p:spPr>
          <p:txBody>
            <a:bodyPr lIns="50800" tIns="50800" rIns="50800" bIns="50800" rtlCol="0" anchor="ctr"/>
            <a:lstStyle/>
            <a:p>
              <a:pPr algn="ctr">
                <a:lnSpc>
                  <a:spcPts val="3210"/>
                </a:lnSpc>
              </a:pPr>
            </a:p>
          </p:txBody>
        </p:sp>
      </p:grpSp>
      <p:sp>
        <p:nvSpPr>
          <p:cNvPr id="5" name="Freeform 5"/>
          <p:cNvSpPr/>
          <p:nvPr/>
        </p:nvSpPr>
        <p:spPr>
          <a:xfrm>
            <a:off x="10588451" y="1382510"/>
            <a:ext cx="7426037" cy="7521981"/>
          </a:xfrm>
          <a:custGeom>
            <a:avLst/>
            <a:gdLst/>
            <a:ahLst/>
            <a:cxnLst/>
            <a:rect l="l" t="t" r="r" b="b"/>
            <a:pathLst>
              <a:path w="7426037" h="7521981">
                <a:moveTo>
                  <a:pt x="0" y="0"/>
                </a:moveTo>
                <a:lnTo>
                  <a:pt x="7426037" y="0"/>
                </a:lnTo>
                <a:lnTo>
                  <a:pt x="7426037" y="7521980"/>
                </a:lnTo>
                <a:lnTo>
                  <a:pt x="0" y="7521980"/>
                </a:lnTo>
                <a:lnTo>
                  <a:pt x="0" y="0"/>
                </a:lnTo>
                <a:close/>
              </a:path>
            </a:pathLst>
          </a:custGeom>
          <a:blipFill>
            <a:blip/>
            <a:stretch>
              <a:fillRect/>
            </a:stretch>
          </a:blipFill>
        </p:spPr>
      </p:sp>
      <p:sp>
        <p:nvSpPr>
          <p:cNvPr id="6" name="Freeform 6"/>
          <p:cNvSpPr/>
          <p:nvPr/>
        </p:nvSpPr>
        <p:spPr>
          <a:xfrm rot="2355539">
            <a:off x="475257" y="8437164"/>
            <a:ext cx="1804377" cy="1472831"/>
          </a:xfrm>
          <a:custGeom>
            <a:avLst/>
            <a:gdLst/>
            <a:ahLst/>
            <a:cxnLst/>
            <a:rect l="l" t="t" r="r" b="b"/>
            <a:pathLst>
              <a:path w="1804377" h="1472831">
                <a:moveTo>
                  <a:pt x="0" y="0"/>
                </a:moveTo>
                <a:lnTo>
                  <a:pt x="1804377" y="0"/>
                </a:lnTo>
                <a:lnTo>
                  <a:pt x="1804377" y="1472831"/>
                </a:lnTo>
                <a:lnTo>
                  <a:pt x="0" y="1472831"/>
                </a:lnTo>
                <a:lnTo>
                  <a:pt x="0" y="0"/>
                </a:lnTo>
                <a:close/>
              </a:path>
            </a:pathLst>
          </a:custGeom>
          <a:blipFill>
            <a:blip/>
            <a:stretch>
              <a:fillRect/>
            </a:stretch>
          </a:blipFill>
        </p:spPr>
      </p:sp>
      <p:sp>
        <p:nvSpPr>
          <p:cNvPr id="7" name="Freeform 7"/>
          <p:cNvSpPr/>
          <p:nvPr/>
        </p:nvSpPr>
        <p:spPr>
          <a:xfrm>
            <a:off x="9433895" y="1669122"/>
            <a:ext cx="1782103" cy="1484905"/>
          </a:xfrm>
          <a:custGeom>
            <a:avLst/>
            <a:gdLst/>
            <a:ahLst/>
            <a:cxnLst/>
            <a:rect l="l" t="t" r="r" b="b"/>
            <a:pathLst>
              <a:path w="1782103" h="1484905">
                <a:moveTo>
                  <a:pt x="0" y="0"/>
                </a:moveTo>
                <a:lnTo>
                  <a:pt x="1782103" y="0"/>
                </a:lnTo>
                <a:lnTo>
                  <a:pt x="1782103" y="1484904"/>
                </a:lnTo>
                <a:lnTo>
                  <a:pt x="0" y="1484904"/>
                </a:lnTo>
                <a:lnTo>
                  <a:pt x="0" y="0"/>
                </a:lnTo>
                <a:close/>
              </a:path>
            </a:pathLst>
          </a:custGeom>
          <a:blipFill>
            <a:blip/>
            <a:stretch>
              <a:fillRect/>
            </a:stretch>
          </a:blipFill>
        </p:spPr>
      </p:sp>
      <p:sp>
        <p:nvSpPr>
          <p:cNvPr id="8" name="Freeform 8"/>
          <p:cNvSpPr/>
          <p:nvPr/>
        </p:nvSpPr>
        <p:spPr>
          <a:xfrm>
            <a:off x="8717819" y="3672870"/>
            <a:ext cx="1432152" cy="1534521"/>
          </a:xfrm>
          <a:custGeom>
            <a:avLst/>
            <a:gdLst/>
            <a:ahLst/>
            <a:cxnLst/>
            <a:rect l="l" t="t" r="r" b="b"/>
            <a:pathLst>
              <a:path w="1432152" h="1534521">
                <a:moveTo>
                  <a:pt x="0" y="0"/>
                </a:moveTo>
                <a:lnTo>
                  <a:pt x="1432152" y="0"/>
                </a:lnTo>
                <a:lnTo>
                  <a:pt x="1432152" y="1534520"/>
                </a:lnTo>
                <a:lnTo>
                  <a:pt x="0" y="1534520"/>
                </a:lnTo>
                <a:lnTo>
                  <a:pt x="0" y="0"/>
                </a:lnTo>
                <a:close/>
              </a:path>
            </a:pathLst>
          </a:custGeom>
          <a:blipFill>
            <a:blip/>
            <a:stretch>
              <a:fillRect/>
            </a:stretch>
          </a:blipFill>
        </p:spPr>
      </p:sp>
      <p:sp>
        <p:nvSpPr>
          <p:cNvPr id="9" name="Freeform 9"/>
          <p:cNvSpPr/>
          <p:nvPr/>
        </p:nvSpPr>
        <p:spPr>
          <a:xfrm>
            <a:off x="8755938" y="5726233"/>
            <a:ext cx="1355914" cy="1201943"/>
          </a:xfrm>
          <a:custGeom>
            <a:avLst/>
            <a:gdLst/>
            <a:ahLst/>
            <a:cxnLst/>
            <a:rect l="l" t="t" r="r" b="b"/>
            <a:pathLst>
              <a:path w="1355914" h="1201943">
                <a:moveTo>
                  <a:pt x="0" y="0"/>
                </a:moveTo>
                <a:lnTo>
                  <a:pt x="1355914" y="0"/>
                </a:lnTo>
                <a:lnTo>
                  <a:pt x="1355914" y="1201943"/>
                </a:lnTo>
                <a:lnTo>
                  <a:pt x="0" y="1201943"/>
                </a:lnTo>
                <a:lnTo>
                  <a:pt x="0" y="0"/>
                </a:lnTo>
                <a:close/>
              </a:path>
            </a:pathLst>
          </a:custGeom>
          <a:blipFill>
            <a:blip/>
            <a:stretch>
              <a:fillRect/>
            </a:stretch>
          </a:blipFill>
        </p:spPr>
      </p:sp>
      <p:sp>
        <p:nvSpPr>
          <p:cNvPr id="10" name="Freeform 10"/>
          <p:cNvSpPr/>
          <p:nvPr/>
        </p:nvSpPr>
        <p:spPr>
          <a:xfrm>
            <a:off x="9257321" y="7447020"/>
            <a:ext cx="1785299" cy="1170859"/>
          </a:xfrm>
          <a:custGeom>
            <a:avLst/>
            <a:gdLst/>
            <a:ahLst/>
            <a:cxnLst/>
            <a:rect l="l" t="t" r="r" b="b"/>
            <a:pathLst>
              <a:path w="1785299" h="1170859">
                <a:moveTo>
                  <a:pt x="0" y="0"/>
                </a:moveTo>
                <a:lnTo>
                  <a:pt x="1785300" y="0"/>
                </a:lnTo>
                <a:lnTo>
                  <a:pt x="1785300" y="1170858"/>
                </a:lnTo>
                <a:lnTo>
                  <a:pt x="0" y="1170858"/>
                </a:lnTo>
                <a:lnTo>
                  <a:pt x="0" y="0"/>
                </a:lnTo>
                <a:close/>
              </a:path>
            </a:pathLst>
          </a:custGeom>
          <a:blipFill>
            <a:blip/>
            <a:stretch>
              <a:fillRect/>
            </a:stretch>
          </a:blipFill>
        </p:spPr>
      </p:sp>
      <p:sp>
        <p:nvSpPr>
          <p:cNvPr id="14" name="TextBox 14"/>
          <p:cNvSpPr txBox="1"/>
          <p:nvPr/>
        </p:nvSpPr>
        <p:spPr>
          <a:xfrm>
            <a:off x="38100" y="3319948"/>
            <a:ext cx="9144000" cy="2322245"/>
          </a:xfrm>
          <a:prstGeom prst="rect">
            <a:avLst/>
          </a:prstGeom>
        </p:spPr>
        <p:txBody>
          <a:bodyPr lIns="0" tIns="0" rIns="0" bIns="0" rtlCol="0" anchor="t">
            <a:spAutoFit/>
          </a:bodyPr>
          <a:lstStyle/>
          <a:p>
            <a:pPr algn="ctr">
              <a:lnSpc>
                <a:spcPts val="19560"/>
              </a:lnSpc>
            </a:pPr>
            <a:r>
              <a:rPr lang="en-US" sz="12225" b="1">
                <a:solidFill>
                  <a:srgbClr val="1E1E1E"/>
                </a:solidFill>
                <a:latin typeface="思源黑体 1 Bold" panose="020B0800000000000000"/>
                <a:ea typeface="思源黑体 1 Bold" panose="020B0800000000000000"/>
                <a:cs typeface="思源黑体 1 Bold" panose="020B0800000000000000"/>
                <a:sym typeface="思源黑体 1 Bold" panose="020B0800000000000000"/>
              </a:rPr>
              <a:t>谢谢观看</a:t>
            </a:r>
            <a:endParaRPr lang="en-US" sz="12225" b="1">
              <a:solidFill>
                <a:srgbClr val="1E1E1E"/>
              </a:solidFill>
              <a:latin typeface="思源黑体 1 Bold" panose="020B0800000000000000"/>
              <a:ea typeface="思源黑体 1 Bold" panose="020B0800000000000000"/>
              <a:cs typeface="思源黑体 1 Bold" panose="020B0800000000000000"/>
              <a:sym typeface="思源黑体 1 Bold" panose="020B0800000000000000"/>
            </a:endParaRPr>
          </a:p>
        </p:txBody>
      </p:sp>
      <p:sp>
        <p:nvSpPr>
          <p:cNvPr id="15" name="TextBox 15"/>
          <p:cNvSpPr txBox="1"/>
          <p:nvPr/>
        </p:nvSpPr>
        <p:spPr>
          <a:xfrm>
            <a:off x="741626" y="3084402"/>
            <a:ext cx="7736947" cy="716750"/>
          </a:xfrm>
          <a:prstGeom prst="rect">
            <a:avLst/>
          </a:prstGeom>
        </p:spPr>
        <p:txBody>
          <a:bodyPr lIns="0" tIns="0" rIns="0" bIns="0" rtlCol="0" anchor="t">
            <a:spAutoFit/>
          </a:bodyPr>
          <a:lstStyle/>
          <a:p>
            <a:pPr algn="ctr">
              <a:lnSpc>
                <a:spcPts val="5390"/>
              </a:lnSpc>
            </a:pPr>
            <a:r>
              <a:rPr lang="en-US" sz="3570" b="1">
                <a:solidFill>
                  <a:srgbClr val="1E1E1E"/>
                </a:solidFill>
                <a:latin typeface="Akzidenz-Grotesk Medium" panose="02000603030000020004"/>
                <a:ea typeface="Akzidenz-Grotesk Medium" panose="02000603030000020004"/>
                <a:cs typeface="Akzidenz-Grotesk Medium" panose="02000603030000020004"/>
                <a:sym typeface="Akzidenz-Grotesk Medium" panose="02000603030000020004"/>
              </a:rPr>
              <a:t>Thank you for watching</a:t>
            </a:r>
            <a:endParaRPr lang="en-US" sz="3570" b="1">
              <a:solidFill>
                <a:srgbClr val="1E1E1E"/>
              </a:solidFill>
              <a:latin typeface="Akzidenz-Grotesk Medium" panose="02000603030000020004"/>
              <a:ea typeface="Akzidenz-Grotesk Medium" panose="02000603030000020004"/>
              <a:cs typeface="Akzidenz-Grotesk Medium" panose="02000603030000020004"/>
              <a:sym typeface="Akzidenz-Grotesk Medium" panose="02000603030000020004"/>
            </a:endParaRPr>
          </a:p>
        </p:txBody>
      </p:sp>
      <p:grpSp>
        <p:nvGrpSpPr>
          <p:cNvPr id="18" name="Group 18"/>
          <p:cNvGrpSpPr/>
          <p:nvPr/>
        </p:nvGrpSpPr>
        <p:grpSpPr>
          <a:xfrm>
            <a:off x="-1524133" y="1887296"/>
            <a:ext cx="2552833" cy="2552833"/>
            <a:chOff x="0" y="0"/>
            <a:chExt cx="812800" cy="812800"/>
          </a:xfrm>
        </p:grpSpPr>
        <p:sp>
          <p:nvSpPr>
            <p:cNvPr id="19" name="Freeform 1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6CB48">
                <a:alpha val="17647"/>
              </a:srgbClr>
            </a:solidFill>
          </p:spPr>
        </p:sp>
        <p:sp>
          <p:nvSpPr>
            <p:cNvPr id="20" name="TextBox 20"/>
            <p:cNvSpPr txBox="1"/>
            <p:nvPr/>
          </p:nvSpPr>
          <p:spPr>
            <a:xfrm>
              <a:off x="76200" y="28575"/>
              <a:ext cx="660400" cy="708025"/>
            </a:xfrm>
            <a:prstGeom prst="rect">
              <a:avLst/>
            </a:prstGeom>
          </p:spPr>
          <p:txBody>
            <a:bodyPr lIns="50800" tIns="50800" rIns="50800" bIns="50800" rtlCol="0" anchor="ctr"/>
            <a:lstStyle/>
            <a:p>
              <a:pPr algn="ctr">
                <a:lnSpc>
                  <a:spcPts val="3210"/>
                </a:lnSpc>
              </a:pPr>
            </a:p>
          </p:txBody>
        </p:sp>
      </p:grpSp>
      <p:grpSp>
        <p:nvGrpSpPr>
          <p:cNvPr id="21" name="Group 21"/>
          <p:cNvGrpSpPr/>
          <p:nvPr/>
        </p:nvGrpSpPr>
        <p:grpSpPr>
          <a:xfrm>
            <a:off x="7596766" y="8032449"/>
            <a:ext cx="1035328" cy="1035328"/>
            <a:chOff x="0" y="0"/>
            <a:chExt cx="812800" cy="812800"/>
          </a:xfrm>
        </p:grpSpPr>
        <p:sp>
          <p:nvSpPr>
            <p:cNvPr id="22" name="Freeform 2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6CB48">
                <a:alpha val="17647"/>
              </a:srgbClr>
            </a:solidFill>
          </p:spPr>
        </p:sp>
        <p:sp>
          <p:nvSpPr>
            <p:cNvPr id="23" name="TextBox 23"/>
            <p:cNvSpPr txBox="1"/>
            <p:nvPr/>
          </p:nvSpPr>
          <p:spPr>
            <a:xfrm>
              <a:off x="76200" y="28575"/>
              <a:ext cx="660400" cy="708025"/>
            </a:xfrm>
            <a:prstGeom prst="rect">
              <a:avLst/>
            </a:prstGeom>
          </p:spPr>
          <p:txBody>
            <a:bodyPr lIns="50800" tIns="50800" rIns="50800" bIns="50800" rtlCol="0" anchor="ctr"/>
            <a:lstStyle/>
            <a:p>
              <a:pPr algn="ctr">
                <a:lnSpc>
                  <a:spcPts val="3210"/>
                </a:lnSpc>
              </a:pP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3286597" y="-1229261"/>
            <a:ext cx="12873303" cy="12873303"/>
            <a:chOff x="0" y="0"/>
            <a:chExt cx="812800" cy="812800"/>
          </a:xfrm>
        </p:grpSpPr>
        <p:sp>
          <p:nvSpPr>
            <p:cNvPr id="3" name="Freeform 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6CB48">
                <a:alpha val="17647"/>
              </a:srgbClr>
            </a:solidFill>
          </p:spPr>
        </p:sp>
        <p:sp>
          <p:nvSpPr>
            <p:cNvPr id="4" name="TextBox 4"/>
            <p:cNvSpPr txBox="1"/>
            <p:nvPr/>
          </p:nvSpPr>
          <p:spPr>
            <a:xfrm>
              <a:off x="76200" y="28575"/>
              <a:ext cx="660400" cy="708025"/>
            </a:xfrm>
            <a:prstGeom prst="rect">
              <a:avLst/>
            </a:prstGeom>
          </p:spPr>
          <p:txBody>
            <a:bodyPr lIns="50800" tIns="50800" rIns="50800" bIns="50800" rtlCol="0" anchor="ctr"/>
            <a:lstStyle/>
            <a:p>
              <a:pPr algn="ctr">
                <a:lnSpc>
                  <a:spcPts val="3210"/>
                </a:lnSpc>
              </a:pPr>
            </a:p>
          </p:txBody>
        </p:sp>
      </p:grpSp>
      <p:sp>
        <p:nvSpPr>
          <p:cNvPr id="5" name="Freeform 5"/>
          <p:cNvSpPr/>
          <p:nvPr/>
        </p:nvSpPr>
        <p:spPr>
          <a:xfrm>
            <a:off x="10588451" y="1382510"/>
            <a:ext cx="7426037" cy="7521981"/>
          </a:xfrm>
          <a:custGeom>
            <a:avLst/>
            <a:gdLst/>
            <a:ahLst/>
            <a:cxnLst/>
            <a:rect l="l" t="t" r="r" b="b"/>
            <a:pathLst>
              <a:path w="7426037" h="7521981">
                <a:moveTo>
                  <a:pt x="0" y="0"/>
                </a:moveTo>
                <a:lnTo>
                  <a:pt x="7426037" y="0"/>
                </a:lnTo>
                <a:lnTo>
                  <a:pt x="7426037" y="7521980"/>
                </a:lnTo>
                <a:lnTo>
                  <a:pt x="0" y="7521980"/>
                </a:lnTo>
                <a:lnTo>
                  <a:pt x="0" y="0"/>
                </a:lnTo>
                <a:close/>
              </a:path>
            </a:pathLst>
          </a:custGeom>
          <a:blipFill>
            <a:blip/>
            <a:stretch>
              <a:fillRect/>
            </a:stretch>
          </a:blipFill>
        </p:spPr>
      </p:sp>
      <p:sp>
        <p:nvSpPr>
          <p:cNvPr id="6" name="Freeform 6"/>
          <p:cNvSpPr/>
          <p:nvPr/>
        </p:nvSpPr>
        <p:spPr>
          <a:xfrm rot="2355539">
            <a:off x="475257" y="8437164"/>
            <a:ext cx="1804377" cy="1472831"/>
          </a:xfrm>
          <a:custGeom>
            <a:avLst/>
            <a:gdLst/>
            <a:ahLst/>
            <a:cxnLst/>
            <a:rect l="l" t="t" r="r" b="b"/>
            <a:pathLst>
              <a:path w="1804377" h="1472831">
                <a:moveTo>
                  <a:pt x="0" y="0"/>
                </a:moveTo>
                <a:lnTo>
                  <a:pt x="1804377" y="0"/>
                </a:lnTo>
                <a:lnTo>
                  <a:pt x="1804377" y="1472831"/>
                </a:lnTo>
                <a:lnTo>
                  <a:pt x="0" y="1472831"/>
                </a:lnTo>
                <a:lnTo>
                  <a:pt x="0" y="0"/>
                </a:lnTo>
                <a:close/>
              </a:path>
            </a:pathLst>
          </a:custGeom>
          <a:blipFill>
            <a:blip/>
            <a:stretch>
              <a:fillRect/>
            </a:stretch>
          </a:blipFill>
        </p:spPr>
      </p:sp>
      <p:sp>
        <p:nvSpPr>
          <p:cNvPr id="7" name="Freeform 7"/>
          <p:cNvSpPr/>
          <p:nvPr/>
        </p:nvSpPr>
        <p:spPr>
          <a:xfrm>
            <a:off x="9433895" y="1669122"/>
            <a:ext cx="1782103" cy="1484905"/>
          </a:xfrm>
          <a:custGeom>
            <a:avLst/>
            <a:gdLst/>
            <a:ahLst/>
            <a:cxnLst/>
            <a:rect l="l" t="t" r="r" b="b"/>
            <a:pathLst>
              <a:path w="1782103" h="1484905">
                <a:moveTo>
                  <a:pt x="0" y="0"/>
                </a:moveTo>
                <a:lnTo>
                  <a:pt x="1782103" y="0"/>
                </a:lnTo>
                <a:lnTo>
                  <a:pt x="1782103" y="1484904"/>
                </a:lnTo>
                <a:lnTo>
                  <a:pt x="0" y="1484904"/>
                </a:lnTo>
                <a:lnTo>
                  <a:pt x="0" y="0"/>
                </a:lnTo>
                <a:close/>
              </a:path>
            </a:pathLst>
          </a:custGeom>
          <a:blipFill>
            <a:blip/>
            <a:stretch>
              <a:fillRect/>
            </a:stretch>
          </a:blipFill>
        </p:spPr>
      </p:sp>
      <p:sp>
        <p:nvSpPr>
          <p:cNvPr id="8" name="Freeform 8"/>
          <p:cNvSpPr/>
          <p:nvPr/>
        </p:nvSpPr>
        <p:spPr>
          <a:xfrm>
            <a:off x="8717819" y="3672870"/>
            <a:ext cx="1432152" cy="1534521"/>
          </a:xfrm>
          <a:custGeom>
            <a:avLst/>
            <a:gdLst/>
            <a:ahLst/>
            <a:cxnLst/>
            <a:rect l="l" t="t" r="r" b="b"/>
            <a:pathLst>
              <a:path w="1432152" h="1534521">
                <a:moveTo>
                  <a:pt x="0" y="0"/>
                </a:moveTo>
                <a:lnTo>
                  <a:pt x="1432152" y="0"/>
                </a:lnTo>
                <a:lnTo>
                  <a:pt x="1432152" y="1534520"/>
                </a:lnTo>
                <a:lnTo>
                  <a:pt x="0" y="1534520"/>
                </a:lnTo>
                <a:lnTo>
                  <a:pt x="0" y="0"/>
                </a:lnTo>
                <a:close/>
              </a:path>
            </a:pathLst>
          </a:custGeom>
          <a:blipFill>
            <a:blip/>
            <a:stretch>
              <a:fillRect/>
            </a:stretch>
          </a:blipFill>
        </p:spPr>
      </p:sp>
      <p:sp>
        <p:nvSpPr>
          <p:cNvPr id="9" name="Freeform 9"/>
          <p:cNvSpPr/>
          <p:nvPr/>
        </p:nvSpPr>
        <p:spPr>
          <a:xfrm>
            <a:off x="8755938" y="5726233"/>
            <a:ext cx="1355914" cy="1201943"/>
          </a:xfrm>
          <a:custGeom>
            <a:avLst/>
            <a:gdLst/>
            <a:ahLst/>
            <a:cxnLst/>
            <a:rect l="l" t="t" r="r" b="b"/>
            <a:pathLst>
              <a:path w="1355914" h="1201943">
                <a:moveTo>
                  <a:pt x="0" y="0"/>
                </a:moveTo>
                <a:lnTo>
                  <a:pt x="1355914" y="0"/>
                </a:lnTo>
                <a:lnTo>
                  <a:pt x="1355914" y="1201943"/>
                </a:lnTo>
                <a:lnTo>
                  <a:pt x="0" y="1201943"/>
                </a:lnTo>
                <a:lnTo>
                  <a:pt x="0" y="0"/>
                </a:lnTo>
                <a:close/>
              </a:path>
            </a:pathLst>
          </a:custGeom>
          <a:blipFill>
            <a:blip/>
            <a:stretch>
              <a:fillRect/>
            </a:stretch>
          </a:blipFill>
        </p:spPr>
      </p:sp>
      <p:sp>
        <p:nvSpPr>
          <p:cNvPr id="10" name="Freeform 10"/>
          <p:cNvSpPr/>
          <p:nvPr/>
        </p:nvSpPr>
        <p:spPr>
          <a:xfrm>
            <a:off x="9257321" y="7447020"/>
            <a:ext cx="1785299" cy="1170859"/>
          </a:xfrm>
          <a:custGeom>
            <a:avLst/>
            <a:gdLst/>
            <a:ahLst/>
            <a:cxnLst/>
            <a:rect l="l" t="t" r="r" b="b"/>
            <a:pathLst>
              <a:path w="1785299" h="1170859">
                <a:moveTo>
                  <a:pt x="0" y="0"/>
                </a:moveTo>
                <a:lnTo>
                  <a:pt x="1785300" y="0"/>
                </a:lnTo>
                <a:lnTo>
                  <a:pt x="1785300" y="1170858"/>
                </a:lnTo>
                <a:lnTo>
                  <a:pt x="0" y="1170858"/>
                </a:lnTo>
                <a:lnTo>
                  <a:pt x="0" y="0"/>
                </a:lnTo>
                <a:close/>
              </a:path>
            </a:pathLst>
          </a:custGeom>
          <a:blipFill>
            <a:blip/>
            <a:stretch>
              <a:fillRect/>
            </a:stretch>
          </a:blipFill>
        </p:spPr>
      </p:sp>
      <p:grpSp>
        <p:nvGrpSpPr>
          <p:cNvPr id="11" name="Group 11"/>
          <p:cNvGrpSpPr/>
          <p:nvPr/>
        </p:nvGrpSpPr>
        <p:grpSpPr>
          <a:xfrm>
            <a:off x="2957715" y="7320760"/>
            <a:ext cx="3304770" cy="615342"/>
            <a:chOff x="0" y="0"/>
            <a:chExt cx="899514" cy="167488"/>
          </a:xfrm>
        </p:grpSpPr>
        <p:sp>
          <p:nvSpPr>
            <p:cNvPr id="12" name="Freeform 12"/>
            <p:cNvSpPr/>
            <p:nvPr/>
          </p:nvSpPr>
          <p:spPr>
            <a:xfrm>
              <a:off x="0" y="0"/>
              <a:ext cx="899514" cy="167488"/>
            </a:xfrm>
            <a:custGeom>
              <a:avLst/>
              <a:gdLst/>
              <a:ahLst/>
              <a:cxnLst/>
              <a:rect l="l" t="t" r="r" b="b"/>
              <a:pathLst>
                <a:path w="899514" h="167488">
                  <a:moveTo>
                    <a:pt x="83744" y="0"/>
                  </a:moveTo>
                  <a:lnTo>
                    <a:pt x="815770" y="0"/>
                  </a:lnTo>
                  <a:cubicBezTo>
                    <a:pt x="862021" y="0"/>
                    <a:pt x="899514" y="37493"/>
                    <a:pt x="899514" y="83744"/>
                  </a:cubicBezTo>
                  <a:lnTo>
                    <a:pt x="899514" y="83744"/>
                  </a:lnTo>
                  <a:cubicBezTo>
                    <a:pt x="899514" y="129994"/>
                    <a:pt x="862021" y="167488"/>
                    <a:pt x="815770" y="167488"/>
                  </a:cubicBezTo>
                  <a:lnTo>
                    <a:pt x="83744" y="167488"/>
                  </a:lnTo>
                  <a:cubicBezTo>
                    <a:pt x="37493" y="167488"/>
                    <a:pt x="0" y="129994"/>
                    <a:pt x="0" y="83744"/>
                  </a:cubicBezTo>
                  <a:lnTo>
                    <a:pt x="0" y="83744"/>
                  </a:lnTo>
                  <a:cubicBezTo>
                    <a:pt x="0" y="37493"/>
                    <a:pt x="37493" y="0"/>
                    <a:pt x="83744" y="0"/>
                  </a:cubicBezTo>
                  <a:close/>
                </a:path>
              </a:pathLst>
            </a:custGeom>
            <a:solidFill>
              <a:srgbClr val="DC4F50"/>
            </a:solidFill>
          </p:spPr>
        </p:sp>
        <p:sp>
          <p:nvSpPr>
            <p:cNvPr id="13" name="TextBox 13"/>
            <p:cNvSpPr txBox="1"/>
            <p:nvPr/>
          </p:nvSpPr>
          <p:spPr>
            <a:xfrm>
              <a:off x="0" y="-47625"/>
              <a:ext cx="899514" cy="215113"/>
            </a:xfrm>
            <a:prstGeom prst="rect">
              <a:avLst/>
            </a:prstGeom>
          </p:spPr>
          <p:txBody>
            <a:bodyPr lIns="50800" tIns="50800" rIns="50800" bIns="50800" rtlCol="0" anchor="ctr"/>
            <a:lstStyle/>
            <a:p>
              <a:pPr algn="ctr">
                <a:lnSpc>
                  <a:spcPts val="3210"/>
                </a:lnSpc>
              </a:pPr>
            </a:p>
          </p:txBody>
        </p:sp>
      </p:grpSp>
      <p:sp>
        <p:nvSpPr>
          <p:cNvPr id="15" name="TextBox 15"/>
          <p:cNvSpPr txBox="1"/>
          <p:nvPr/>
        </p:nvSpPr>
        <p:spPr>
          <a:xfrm>
            <a:off x="325264" y="1367930"/>
            <a:ext cx="9144000" cy="4603440"/>
          </a:xfrm>
          <a:prstGeom prst="rect">
            <a:avLst/>
          </a:prstGeom>
        </p:spPr>
        <p:txBody>
          <a:bodyPr lIns="0" tIns="0" rIns="0" bIns="0" rtlCol="0" anchor="t">
            <a:spAutoFit/>
          </a:bodyPr>
          <a:lstStyle/>
          <a:p>
            <a:pPr algn="ctr">
              <a:lnSpc>
                <a:spcPts val="18920"/>
              </a:lnSpc>
            </a:pPr>
            <a:r>
              <a:rPr lang="en-US" sz="11825" b="1" dirty="0">
                <a:solidFill>
                  <a:srgbClr val="1E1E1E"/>
                </a:solidFill>
                <a:latin typeface="思源黑体 1 Bold" panose="020B0800000000000000"/>
                <a:ea typeface="思源黑体 1 Bold" panose="020B0800000000000000"/>
                <a:cs typeface="思源黑体 1 Bold" panose="020B0800000000000000"/>
                <a:sym typeface="思源黑体 1 Bold" panose="020B0800000000000000"/>
              </a:rPr>
              <a:t>O</a:t>
            </a:r>
            <a:r>
              <a:rPr lang="en-US" altLang="zh-CN" sz="11825" b="1" dirty="0">
                <a:solidFill>
                  <a:srgbClr val="1E1E1E"/>
                </a:solidFill>
                <a:latin typeface="思源黑体 1 Bold" panose="020B0800000000000000"/>
                <a:ea typeface="思源黑体 1 Bold" panose="020B0800000000000000"/>
                <a:cs typeface="思源黑体 1 Bold" panose="020B0800000000000000"/>
                <a:sym typeface="思源黑体 1 Bold" panose="020B0800000000000000"/>
              </a:rPr>
              <a:t>ld Items </a:t>
            </a:r>
            <a:endParaRPr lang="en-US" altLang="zh-CN" sz="11825" b="1" dirty="0">
              <a:solidFill>
                <a:srgbClr val="1E1E1E"/>
              </a:solidFill>
              <a:latin typeface="思源黑体 1 Bold" panose="020B0800000000000000"/>
              <a:ea typeface="思源黑体 1 Bold" panose="020B0800000000000000"/>
              <a:cs typeface="思源黑体 1 Bold" panose="020B0800000000000000"/>
              <a:sym typeface="思源黑体 1 Bold" panose="020B0800000000000000"/>
            </a:endParaRPr>
          </a:p>
          <a:p>
            <a:pPr algn="ctr">
              <a:lnSpc>
                <a:spcPts val="18920"/>
              </a:lnSpc>
            </a:pPr>
            <a:r>
              <a:rPr lang="en-US" sz="11825" b="1" dirty="0">
                <a:solidFill>
                  <a:srgbClr val="1E1E1E"/>
                </a:solidFill>
                <a:latin typeface="思源黑体 1 Bold" panose="020B0800000000000000"/>
                <a:ea typeface="思源黑体 1 Bold" panose="020B0800000000000000"/>
                <a:cs typeface="思源黑体 1 Bold" panose="020B0800000000000000"/>
                <a:sym typeface="思源黑体 1 Bold" panose="020B0800000000000000"/>
              </a:rPr>
              <a:t>New Life</a:t>
            </a:r>
            <a:endParaRPr lang="en-US" sz="11825" b="1" dirty="0">
              <a:solidFill>
                <a:srgbClr val="1E1E1E"/>
              </a:solidFill>
              <a:latin typeface="思源黑体 1 Bold" panose="020B0800000000000000"/>
              <a:ea typeface="思源黑体 1 Bold" panose="020B0800000000000000"/>
              <a:cs typeface="思源黑体 1 Bold" panose="020B0800000000000000"/>
              <a:sym typeface="思源黑体 1 Bold" panose="020B0800000000000000"/>
            </a:endParaRPr>
          </a:p>
        </p:txBody>
      </p:sp>
      <p:sp>
        <p:nvSpPr>
          <p:cNvPr id="16" name="TextBox 16"/>
          <p:cNvSpPr txBox="1"/>
          <p:nvPr/>
        </p:nvSpPr>
        <p:spPr>
          <a:xfrm>
            <a:off x="789372" y="6400596"/>
            <a:ext cx="7736947" cy="527580"/>
          </a:xfrm>
          <a:prstGeom prst="rect">
            <a:avLst/>
          </a:prstGeom>
        </p:spPr>
        <p:txBody>
          <a:bodyPr lIns="0" tIns="0" rIns="0" bIns="0" rtlCol="0" anchor="t">
            <a:spAutoFit/>
          </a:bodyPr>
          <a:lstStyle/>
          <a:p>
            <a:pPr algn="ctr">
              <a:lnSpc>
                <a:spcPts val="4480"/>
              </a:lnSpc>
            </a:pPr>
            <a:r>
              <a:rPr lang="en-US" altLang="zh-CN" sz="2970" b="1" dirty="0">
                <a:solidFill>
                  <a:srgbClr val="1E1E1E"/>
                </a:solidFill>
                <a:latin typeface="Akzidenz-Grotesk Medium" panose="02000603030000020004"/>
                <a:ea typeface="Akzidenz-Grotesk Medium" panose="02000603030000020004"/>
                <a:cs typeface="Akzidenz-Grotesk Medium" panose="02000603030000020004"/>
                <a:sym typeface="Akzidenz-Grotesk Medium" panose="02000603030000020004"/>
              </a:rPr>
              <a:t>Z20 </a:t>
            </a:r>
            <a:r>
              <a:rPr lang="zh-CN" altLang="en-US" sz="2970" b="1" dirty="0">
                <a:solidFill>
                  <a:srgbClr val="1E1E1E"/>
                </a:solidFill>
                <a:latin typeface="Akzidenz-Grotesk Medium" panose="02000603030000020004"/>
                <a:ea typeface="Akzidenz-Grotesk Medium" panose="02000603030000020004"/>
                <a:cs typeface="Akzidenz-Grotesk Medium" panose="02000603030000020004"/>
                <a:sym typeface="Akzidenz-Grotesk Medium" panose="02000603030000020004"/>
              </a:rPr>
              <a:t>手工制作大赛合作邀请信</a:t>
            </a:r>
            <a:endParaRPr lang="en-US" sz="2970" b="1" dirty="0">
              <a:solidFill>
                <a:srgbClr val="1E1E1E"/>
              </a:solidFill>
              <a:latin typeface="Akzidenz-Grotesk Medium" panose="02000603030000020004"/>
              <a:ea typeface="Akzidenz-Grotesk Medium" panose="02000603030000020004"/>
              <a:cs typeface="Akzidenz-Grotesk Medium" panose="02000603030000020004"/>
              <a:sym typeface="Akzidenz-Grotesk Medium" panose="02000603030000020004"/>
            </a:endParaRPr>
          </a:p>
        </p:txBody>
      </p:sp>
      <p:sp>
        <p:nvSpPr>
          <p:cNvPr id="17" name="TextBox 17"/>
          <p:cNvSpPr txBox="1"/>
          <p:nvPr/>
        </p:nvSpPr>
        <p:spPr>
          <a:xfrm>
            <a:off x="3321418" y="7340003"/>
            <a:ext cx="2577363" cy="472080"/>
          </a:xfrm>
          <a:prstGeom prst="rect">
            <a:avLst/>
          </a:prstGeom>
        </p:spPr>
        <p:txBody>
          <a:bodyPr lIns="0" tIns="0" rIns="0" bIns="0" rtlCol="0" anchor="t">
            <a:spAutoFit/>
          </a:bodyPr>
          <a:lstStyle/>
          <a:p>
            <a:pPr algn="ctr">
              <a:lnSpc>
                <a:spcPts val="3905"/>
              </a:lnSpc>
            </a:pPr>
            <a:r>
              <a:rPr lang="en-US" sz="2790" b="1" dirty="0">
                <a:solidFill>
                  <a:srgbClr val="FFFFFF"/>
                </a:solidFill>
                <a:latin typeface="思源黑体 1 Medium" panose="020B0600000000000000"/>
                <a:ea typeface="思源黑体 1 Medium" panose="020B0600000000000000"/>
                <a:cs typeface="思源黑体 1 Medium" panose="020B0600000000000000"/>
                <a:sym typeface="思源黑体 1 Medium" panose="020B0600000000000000"/>
              </a:rPr>
              <a:t>F A Y</a:t>
            </a:r>
            <a:endParaRPr lang="en-US" sz="2790" b="1" dirty="0">
              <a:solidFill>
                <a:srgbClr val="FFFFFF"/>
              </a:solidFill>
              <a:latin typeface="思源黑体 1 Medium" panose="020B0600000000000000"/>
              <a:ea typeface="思源黑体 1 Medium" panose="020B0600000000000000"/>
              <a:cs typeface="思源黑体 1 Medium" panose="020B0600000000000000"/>
              <a:sym typeface="思源黑体 1 Medium" panose="020B0600000000000000"/>
            </a:endParaRPr>
          </a:p>
        </p:txBody>
      </p:sp>
      <p:grpSp>
        <p:nvGrpSpPr>
          <p:cNvPr id="19" name="Group 19"/>
          <p:cNvGrpSpPr/>
          <p:nvPr/>
        </p:nvGrpSpPr>
        <p:grpSpPr>
          <a:xfrm>
            <a:off x="-1524133" y="1887296"/>
            <a:ext cx="2552833" cy="2552833"/>
            <a:chOff x="0" y="0"/>
            <a:chExt cx="812800" cy="812800"/>
          </a:xfrm>
        </p:grpSpPr>
        <p:sp>
          <p:nvSpPr>
            <p:cNvPr id="20" name="Freeform 2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6CB48">
                <a:alpha val="17647"/>
              </a:srgbClr>
            </a:solidFill>
          </p:spPr>
        </p:sp>
        <p:sp>
          <p:nvSpPr>
            <p:cNvPr id="21" name="TextBox 21"/>
            <p:cNvSpPr txBox="1"/>
            <p:nvPr/>
          </p:nvSpPr>
          <p:spPr>
            <a:xfrm>
              <a:off x="76200" y="28575"/>
              <a:ext cx="660400" cy="708025"/>
            </a:xfrm>
            <a:prstGeom prst="rect">
              <a:avLst/>
            </a:prstGeom>
          </p:spPr>
          <p:txBody>
            <a:bodyPr lIns="50800" tIns="50800" rIns="50800" bIns="50800" rtlCol="0" anchor="ctr"/>
            <a:lstStyle/>
            <a:p>
              <a:pPr algn="ctr">
                <a:lnSpc>
                  <a:spcPts val="3210"/>
                </a:lnSpc>
              </a:pPr>
            </a:p>
          </p:txBody>
        </p:sp>
      </p:grpSp>
      <p:grpSp>
        <p:nvGrpSpPr>
          <p:cNvPr id="22" name="Group 22"/>
          <p:cNvGrpSpPr/>
          <p:nvPr/>
        </p:nvGrpSpPr>
        <p:grpSpPr>
          <a:xfrm>
            <a:off x="7596766" y="8032449"/>
            <a:ext cx="1035328" cy="1035328"/>
            <a:chOff x="0" y="0"/>
            <a:chExt cx="812800" cy="812800"/>
          </a:xfrm>
        </p:grpSpPr>
        <p:sp>
          <p:nvSpPr>
            <p:cNvPr id="23" name="Freeform 2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6CB48">
                <a:alpha val="17647"/>
              </a:srgbClr>
            </a:solidFill>
          </p:spPr>
        </p:sp>
        <p:sp>
          <p:nvSpPr>
            <p:cNvPr id="24" name="TextBox 24"/>
            <p:cNvSpPr txBox="1"/>
            <p:nvPr/>
          </p:nvSpPr>
          <p:spPr>
            <a:xfrm>
              <a:off x="76200" y="28575"/>
              <a:ext cx="660400" cy="708025"/>
            </a:xfrm>
            <a:prstGeom prst="rect">
              <a:avLst/>
            </a:prstGeom>
          </p:spPr>
          <p:txBody>
            <a:bodyPr lIns="50800" tIns="50800" rIns="50800" bIns="50800" rtlCol="0" anchor="ctr"/>
            <a:lstStyle/>
            <a:p>
              <a:pPr algn="ctr">
                <a:lnSpc>
                  <a:spcPts val="3210"/>
                </a:lnSpc>
              </a:p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667000" y="2873996"/>
            <a:ext cx="13411200" cy="6001643"/>
          </a:xfrm>
          <a:prstGeom prst="rect">
            <a:avLst/>
          </a:prstGeom>
          <a:noFill/>
        </p:spPr>
        <p:txBody>
          <a:bodyPr wrap="square">
            <a:spAutoFit/>
          </a:bodyPr>
          <a:lstStyle/>
          <a:p>
            <a:pPr algn="l">
              <a:buNone/>
            </a:pPr>
            <a:r>
              <a:rPr lang="zh-CN" altLang="en-US" sz="3200" b="1" dirty="0">
                <a:solidFill>
                  <a:srgbClr val="000000"/>
                </a:solidFill>
                <a:effectLst/>
                <a:latin typeface="Times New Roman" panose="02020603050405020304" pitchFamily="18" charset="0"/>
                <a:ea typeface="+mj-ea"/>
                <a:cs typeface="Times New Roman" panose="02020603050405020304" pitchFamily="18" charset="0"/>
              </a:rPr>
              <a:t>假定你是某国际学校学生李华。你校将于下周五举办以 “旧物新生（</a:t>
            </a:r>
            <a:r>
              <a:rPr lang="en-US" altLang="zh-CN" sz="3200" b="1" dirty="0">
                <a:solidFill>
                  <a:srgbClr val="000000"/>
                </a:solidFill>
                <a:effectLst/>
                <a:latin typeface="Times New Roman" panose="02020603050405020304" pitchFamily="18" charset="0"/>
                <a:ea typeface="+mj-ea"/>
                <a:cs typeface="Times New Roman" panose="02020603050405020304" pitchFamily="18" charset="0"/>
              </a:rPr>
              <a:t>Old Items, New Life</a:t>
            </a:r>
            <a:r>
              <a:rPr lang="zh-CN" altLang="en-US" sz="3200" b="1" dirty="0">
                <a:solidFill>
                  <a:srgbClr val="000000"/>
                </a:solidFill>
                <a:effectLst/>
                <a:latin typeface="Times New Roman" panose="02020603050405020304" pitchFamily="18" charset="0"/>
                <a:ea typeface="+mj-ea"/>
                <a:cs typeface="Times New Roman" panose="02020603050405020304" pitchFamily="18" charset="0"/>
              </a:rPr>
              <a:t>）” 为主题的手工制作大赛。请给本校留学生 </a:t>
            </a:r>
            <a:r>
              <a:rPr lang="en-US" altLang="zh-CN" sz="3200" b="1" dirty="0">
                <a:solidFill>
                  <a:srgbClr val="000000"/>
                </a:solidFill>
                <a:effectLst/>
                <a:latin typeface="Times New Roman" panose="02020603050405020304" pitchFamily="18" charset="0"/>
                <a:ea typeface="+mj-ea"/>
                <a:cs typeface="Times New Roman" panose="02020603050405020304" pitchFamily="18" charset="0"/>
              </a:rPr>
              <a:t>Kevin </a:t>
            </a:r>
            <a:r>
              <a:rPr lang="zh-CN" altLang="en-US" sz="3200" b="1" dirty="0">
                <a:solidFill>
                  <a:srgbClr val="000000"/>
                </a:solidFill>
                <a:effectLst/>
                <a:latin typeface="Times New Roman" panose="02020603050405020304" pitchFamily="18" charset="0"/>
                <a:ea typeface="+mj-ea"/>
                <a:cs typeface="Times New Roman" panose="02020603050405020304" pitchFamily="18" charset="0"/>
              </a:rPr>
              <a:t>写一封邮件，邀请他与你组队参赛。内容包括：</a:t>
            </a:r>
            <a:endParaRPr lang="zh-CN" altLang="en-US" sz="3200" b="1" dirty="0">
              <a:solidFill>
                <a:srgbClr val="000000"/>
              </a:solidFill>
              <a:effectLst/>
              <a:latin typeface="Times New Roman" panose="02020603050405020304" pitchFamily="18" charset="0"/>
              <a:ea typeface="+mj-ea"/>
              <a:cs typeface="Times New Roman" panose="02020603050405020304" pitchFamily="18" charset="0"/>
            </a:endParaRPr>
          </a:p>
          <a:p>
            <a:pPr algn="l">
              <a:buNone/>
            </a:pPr>
            <a:r>
              <a:rPr lang="zh-CN" altLang="en-US" sz="3200" b="1" dirty="0">
                <a:solidFill>
                  <a:srgbClr val="000000"/>
                </a:solidFill>
                <a:effectLst/>
                <a:latin typeface="Times New Roman" panose="02020603050405020304" pitchFamily="18" charset="0"/>
                <a:ea typeface="+mj-ea"/>
                <a:cs typeface="Times New Roman" panose="02020603050405020304" pitchFamily="18" charset="0"/>
              </a:rPr>
              <a:t>（</a:t>
            </a:r>
            <a:r>
              <a:rPr lang="en-US" altLang="zh-CN" sz="3200" b="1" dirty="0">
                <a:solidFill>
                  <a:srgbClr val="000000"/>
                </a:solidFill>
                <a:effectLst/>
                <a:latin typeface="Times New Roman" panose="02020603050405020304" pitchFamily="18" charset="0"/>
                <a:ea typeface="+mj-ea"/>
                <a:cs typeface="Times New Roman" panose="02020603050405020304" pitchFamily="18" charset="0"/>
              </a:rPr>
              <a:t>1</a:t>
            </a:r>
            <a:r>
              <a:rPr lang="zh-CN" altLang="en-US" sz="3200" b="1" dirty="0">
                <a:solidFill>
                  <a:srgbClr val="000000"/>
                </a:solidFill>
                <a:effectLst/>
                <a:latin typeface="Times New Roman" panose="02020603050405020304" pitchFamily="18" charset="0"/>
                <a:ea typeface="+mj-ea"/>
                <a:cs typeface="Times New Roman" panose="02020603050405020304" pitchFamily="18" charset="0"/>
              </a:rPr>
              <a:t>）你的创意设想；</a:t>
            </a:r>
            <a:endParaRPr lang="zh-CN" altLang="en-US" sz="3200" b="1" dirty="0">
              <a:solidFill>
                <a:srgbClr val="000000"/>
              </a:solidFill>
              <a:effectLst/>
              <a:latin typeface="Times New Roman" panose="02020603050405020304" pitchFamily="18" charset="0"/>
              <a:ea typeface="+mj-ea"/>
              <a:cs typeface="Times New Roman" panose="02020603050405020304" pitchFamily="18" charset="0"/>
            </a:endParaRPr>
          </a:p>
          <a:p>
            <a:pPr algn="l">
              <a:buNone/>
            </a:pPr>
            <a:r>
              <a:rPr lang="zh-CN" altLang="en-US" sz="3200" b="1" dirty="0">
                <a:solidFill>
                  <a:srgbClr val="000000"/>
                </a:solidFill>
                <a:effectLst/>
                <a:latin typeface="Times New Roman" panose="02020603050405020304" pitchFamily="18" charset="0"/>
                <a:ea typeface="+mj-ea"/>
                <a:cs typeface="Times New Roman" panose="02020603050405020304" pitchFamily="18" charset="0"/>
              </a:rPr>
              <a:t>（</a:t>
            </a:r>
            <a:r>
              <a:rPr lang="en-US" altLang="zh-CN" sz="3200" b="1" dirty="0">
                <a:solidFill>
                  <a:srgbClr val="000000"/>
                </a:solidFill>
                <a:effectLst/>
                <a:latin typeface="Times New Roman" panose="02020603050405020304" pitchFamily="18" charset="0"/>
                <a:ea typeface="+mj-ea"/>
                <a:cs typeface="Times New Roman" panose="02020603050405020304" pitchFamily="18" charset="0"/>
              </a:rPr>
              <a:t>2</a:t>
            </a:r>
            <a:r>
              <a:rPr lang="zh-CN" altLang="en-US" sz="3200" b="1" dirty="0">
                <a:solidFill>
                  <a:srgbClr val="000000"/>
                </a:solidFill>
                <a:effectLst/>
                <a:latin typeface="Times New Roman" panose="02020603050405020304" pitchFamily="18" charset="0"/>
                <a:ea typeface="+mj-ea"/>
                <a:cs typeface="Times New Roman" panose="02020603050405020304" pitchFamily="18" charset="0"/>
              </a:rPr>
              <a:t>）表达期待。</a:t>
            </a:r>
            <a:endParaRPr lang="zh-CN" altLang="en-US" sz="3200" b="1" dirty="0">
              <a:solidFill>
                <a:srgbClr val="000000"/>
              </a:solidFill>
              <a:effectLst/>
              <a:latin typeface="Times New Roman" panose="02020603050405020304" pitchFamily="18" charset="0"/>
              <a:ea typeface="+mj-ea"/>
              <a:cs typeface="Times New Roman" panose="02020603050405020304" pitchFamily="18" charset="0"/>
            </a:endParaRPr>
          </a:p>
          <a:p>
            <a:pPr algn="l">
              <a:buNone/>
            </a:pPr>
            <a:r>
              <a:rPr lang="zh-CN" altLang="en-US" sz="2800" b="1" dirty="0">
                <a:solidFill>
                  <a:srgbClr val="000000"/>
                </a:solidFill>
                <a:effectLst/>
                <a:latin typeface="Times New Roman" panose="02020603050405020304" pitchFamily="18" charset="0"/>
                <a:ea typeface="+mj-ea"/>
                <a:cs typeface="Times New Roman" panose="02020603050405020304" pitchFamily="18" charset="0"/>
              </a:rPr>
              <a:t>注意：</a:t>
            </a:r>
            <a:endParaRPr lang="zh-CN" altLang="en-US" sz="2800" b="0" dirty="0">
              <a:solidFill>
                <a:srgbClr val="000000"/>
              </a:solidFill>
              <a:effectLst/>
              <a:latin typeface="Times New Roman" panose="02020603050405020304" pitchFamily="18" charset="0"/>
              <a:ea typeface="+mj-ea"/>
              <a:cs typeface="Times New Roman" panose="02020603050405020304" pitchFamily="18" charset="0"/>
            </a:endParaRPr>
          </a:p>
          <a:p>
            <a:pPr algn="l">
              <a:buNone/>
            </a:pPr>
            <a:r>
              <a:rPr lang="zh-CN" altLang="en-US" sz="2800" b="0" dirty="0">
                <a:solidFill>
                  <a:srgbClr val="000000"/>
                </a:solidFill>
                <a:effectLst/>
                <a:latin typeface="Times New Roman" panose="02020603050405020304" pitchFamily="18" charset="0"/>
                <a:ea typeface="+mj-ea"/>
                <a:cs typeface="Times New Roman" panose="02020603050405020304" pitchFamily="18" charset="0"/>
              </a:rPr>
              <a:t>（</a:t>
            </a:r>
            <a:r>
              <a:rPr lang="en-US" altLang="zh-CN" sz="2800" b="0" dirty="0">
                <a:solidFill>
                  <a:srgbClr val="000000"/>
                </a:solidFill>
                <a:effectLst/>
                <a:latin typeface="Times New Roman" panose="02020603050405020304" pitchFamily="18" charset="0"/>
                <a:ea typeface="+mj-ea"/>
                <a:cs typeface="Times New Roman" panose="02020603050405020304" pitchFamily="18" charset="0"/>
              </a:rPr>
              <a:t>1</a:t>
            </a:r>
            <a:r>
              <a:rPr lang="zh-CN" altLang="en-US" sz="2800" b="0" dirty="0">
                <a:solidFill>
                  <a:srgbClr val="000000"/>
                </a:solidFill>
                <a:effectLst/>
                <a:latin typeface="Times New Roman" panose="02020603050405020304" pitchFamily="18" charset="0"/>
                <a:ea typeface="+mj-ea"/>
                <a:cs typeface="Times New Roman" panose="02020603050405020304" pitchFamily="18" charset="0"/>
              </a:rPr>
              <a:t>）写作词数应为 </a:t>
            </a:r>
            <a:r>
              <a:rPr lang="en-US" altLang="zh-CN" sz="2800" b="0" dirty="0">
                <a:solidFill>
                  <a:srgbClr val="000000"/>
                </a:solidFill>
                <a:effectLst/>
                <a:latin typeface="Times New Roman" panose="02020603050405020304" pitchFamily="18" charset="0"/>
                <a:ea typeface="+mj-ea"/>
                <a:cs typeface="Times New Roman" panose="02020603050405020304" pitchFamily="18" charset="0"/>
              </a:rPr>
              <a:t>80 </a:t>
            </a:r>
            <a:r>
              <a:rPr lang="zh-CN" altLang="en-US" sz="2800" b="0" dirty="0">
                <a:solidFill>
                  <a:srgbClr val="000000"/>
                </a:solidFill>
                <a:effectLst/>
                <a:latin typeface="Times New Roman" panose="02020603050405020304" pitchFamily="18" charset="0"/>
                <a:ea typeface="+mj-ea"/>
                <a:cs typeface="Times New Roman" panose="02020603050405020304" pitchFamily="18" charset="0"/>
              </a:rPr>
              <a:t>个左右；</a:t>
            </a:r>
            <a:endParaRPr lang="zh-CN" altLang="en-US" sz="2800" b="0" dirty="0">
              <a:solidFill>
                <a:srgbClr val="000000"/>
              </a:solidFill>
              <a:effectLst/>
              <a:latin typeface="Times New Roman" panose="02020603050405020304" pitchFamily="18" charset="0"/>
              <a:ea typeface="+mj-ea"/>
              <a:cs typeface="Times New Roman" panose="02020603050405020304" pitchFamily="18" charset="0"/>
            </a:endParaRPr>
          </a:p>
          <a:p>
            <a:pPr algn="l">
              <a:buNone/>
            </a:pPr>
            <a:r>
              <a:rPr lang="zh-CN" altLang="en-US" sz="2800" b="0" dirty="0">
                <a:solidFill>
                  <a:srgbClr val="000000"/>
                </a:solidFill>
                <a:effectLst/>
                <a:latin typeface="Times New Roman" panose="02020603050405020304" pitchFamily="18" charset="0"/>
                <a:ea typeface="+mj-ea"/>
                <a:cs typeface="Times New Roman" panose="02020603050405020304" pitchFamily="18" charset="0"/>
              </a:rPr>
              <a:t>（</a:t>
            </a:r>
            <a:r>
              <a:rPr lang="en-US" altLang="zh-CN" sz="2800" b="0" dirty="0">
                <a:solidFill>
                  <a:srgbClr val="000000"/>
                </a:solidFill>
                <a:effectLst/>
                <a:latin typeface="Times New Roman" panose="02020603050405020304" pitchFamily="18" charset="0"/>
                <a:ea typeface="+mj-ea"/>
                <a:cs typeface="Times New Roman" panose="02020603050405020304" pitchFamily="18" charset="0"/>
              </a:rPr>
              <a:t>2</a:t>
            </a:r>
            <a:r>
              <a:rPr lang="zh-CN" altLang="en-US" sz="2800" b="0" dirty="0">
                <a:solidFill>
                  <a:srgbClr val="000000"/>
                </a:solidFill>
                <a:effectLst/>
                <a:latin typeface="Times New Roman" panose="02020603050405020304" pitchFamily="18" charset="0"/>
                <a:ea typeface="+mj-ea"/>
                <a:cs typeface="Times New Roman" panose="02020603050405020304" pitchFamily="18" charset="0"/>
              </a:rPr>
              <a:t>）请按如下格式在答题纸的相应位置作答。</a:t>
            </a:r>
            <a:endParaRPr lang="zh-CN" altLang="en-US" sz="2800" b="0" dirty="0">
              <a:solidFill>
                <a:srgbClr val="000000"/>
              </a:solidFill>
              <a:effectLst/>
              <a:latin typeface="Times New Roman" panose="02020603050405020304" pitchFamily="18" charset="0"/>
              <a:ea typeface="+mj-ea"/>
              <a:cs typeface="Times New Roman" panose="02020603050405020304" pitchFamily="18" charset="0"/>
            </a:endParaRPr>
          </a:p>
          <a:p>
            <a:pPr algn="l">
              <a:buNone/>
            </a:pPr>
            <a:r>
              <a:rPr lang="en-US" altLang="zh-CN" sz="2800" b="0" dirty="0">
                <a:solidFill>
                  <a:srgbClr val="000000"/>
                </a:solidFill>
                <a:effectLst/>
                <a:latin typeface="Times New Roman" panose="02020603050405020304" pitchFamily="18" charset="0"/>
                <a:ea typeface="+mj-ea"/>
                <a:cs typeface="Times New Roman" panose="02020603050405020304" pitchFamily="18" charset="0"/>
              </a:rPr>
              <a:t>Dear Kevin,</a:t>
            </a:r>
            <a:endParaRPr lang="en-US" altLang="zh-CN" sz="2800" b="0" dirty="0">
              <a:solidFill>
                <a:srgbClr val="000000"/>
              </a:solidFill>
              <a:effectLst/>
              <a:latin typeface="Times New Roman" panose="02020603050405020304" pitchFamily="18" charset="0"/>
              <a:ea typeface="+mj-ea"/>
              <a:cs typeface="Times New Roman" panose="02020603050405020304" pitchFamily="18" charset="0"/>
            </a:endParaRPr>
          </a:p>
          <a:p>
            <a:pPr>
              <a:buNone/>
            </a:pPr>
            <a:r>
              <a:rPr lang="en-US" altLang="zh-CN" sz="2800" dirty="0">
                <a:latin typeface="Times New Roman" panose="02020603050405020304" pitchFamily="18" charset="0"/>
                <a:ea typeface="+mj-ea"/>
                <a:cs typeface="Times New Roman" panose="02020603050405020304" pitchFamily="18" charset="0"/>
              </a:rPr>
              <a:t>____________________________________________________________________________________________________________________________________________________</a:t>
            </a:r>
            <a:endParaRPr lang="zh-CN" altLang="en-US" sz="2800" dirty="0">
              <a:latin typeface="Times New Roman" panose="02020603050405020304" pitchFamily="18" charset="0"/>
              <a:ea typeface="+mj-ea"/>
              <a:cs typeface="Times New Roman" panose="02020603050405020304" pitchFamily="18" charset="0"/>
            </a:endParaRPr>
          </a:p>
          <a:p>
            <a:pPr algn="r">
              <a:buNone/>
            </a:pPr>
            <a:r>
              <a:rPr lang="en-US" altLang="zh-CN" sz="2800" b="0" dirty="0">
                <a:solidFill>
                  <a:srgbClr val="000000"/>
                </a:solidFill>
                <a:effectLst/>
                <a:latin typeface="Times New Roman" panose="02020603050405020304" pitchFamily="18" charset="0"/>
                <a:ea typeface="+mj-ea"/>
                <a:cs typeface="Times New Roman" panose="02020603050405020304" pitchFamily="18" charset="0"/>
              </a:rPr>
              <a:t>Yours,</a:t>
            </a:r>
            <a:endParaRPr lang="en-US" altLang="zh-CN" sz="2800" b="0" dirty="0">
              <a:solidFill>
                <a:srgbClr val="000000"/>
              </a:solidFill>
              <a:effectLst/>
              <a:latin typeface="Times New Roman" panose="02020603050405020304" pitchFamily="18" charset="0"/>
              <a:ea typeface="+mj-ea"/>
              <a:cs typeface="Times New Roman" panose="02020603050405020304" pitchFamily="18" charset="0"/>
            </a:endParaRPr>
          </a:p>
          <a:p>
            <a:pPr algn="r">
              <a:buNone/>
            </a:pPr>
            <a:r>
              <a:rPr lang="en-US" altLang="zh-CN" sz="2800" b="0" dirty="0">
                <a:solidFill>
                  <a:srgbClr val="000000"/>
                </a:solidFill>
                <a:effectLst/>
                <a:latin typeface="Times New Roman" panose="02020603050405020304" pitchFamily="18" charset="0"/>
                <a:ea typeface="+mj-ea"/>
                <a:cs typeface="Times New Roman" panose="02020603050405020304" pitchFamily="18" charset="0"/>
              </a:rPr>
              <a:t>Li Hua</a:t>
            </a:r>
            <a:endParaRPr lang="en-US" altLang="zh-CN" sz="2800" b="0" dirty="0">
              <a:solidFill>
                <a:srgbClr val="000000"/>
              </a:solidFill>
              <a:effectLst/>
              <a:latin typeface="Times New Roman" panose="02020603050405020304" pitchFamily="18" charset="0"/>
              <a:ea typeface="+mj-ea"/>
              <a:cs typeface="Times New Roman" panose="02020603050405020304" pitchFamily="18" charset="0"/>
            </a:endParaRPr>
          </a:p>
        </p:txBody>
      </p:sp>
      <p:grpSp>
        <p:nvGrpSpPr>
          <p:cNvPr id="4" name="Group 2"/>
          <p:cNvGrpSpPr/>
          <p:nvPr/>
        </p:nvGrpSpPr>
        <p:grpSpPr>
          <a:xfrm>
            <a:off x="2438399" y="-10451884"/>
            <a:ext cx="12873303" cy="12873303"/>
            <a:chOff x="0" y="0"/>
            <a:chExt cx="812800" cy="812800"/>
          </a:xfrm>
        </p:grpSpPr>
        <p:sp>
          <p:nvSpPr>
            <p:cNvPr id="5" name="Freeform 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6CB48">
                <a:alpha val="17647"/>
              </a:srgbClr>
            </a:solidFill>
          </p:spPr>
        </p:sp>
        <p:sp>
          <p:nvSpPr>
            <p:cNvPr id="6" name="TextBox 4"/>
            <p:cNvSpPr txBox="1"/>
            <p:nvPr/>
          </p:nvSpPr>
          <p:spPr>
            <a:xfrm>
              <a:off x="76200" y="28575"/>
              <a:ext cx="660400" cy="708025"/>
            </a:xfrm>
            <a:prstGeom prst="rect">
              <a:avLst/>
            </a:prstGeom>
          </p:spPr>
          <p:txBody>
            <a:bodyPr lIns="50800" tIns="50800" rIns="50800" bIns="50800" rtlCol="0" anchor="ctr"/>
            <a:lstStyle/>
            <a:p>
              <a:pPr algn="ctr">
                <a:lnSpc>
                  <a:spcPts val="3210"/>
                </a:lnSpc>
              </a:pPr>
            </a:p>
          </p:txBody>
        </p:sp>
      </p:grpSp>
      <p:sp>
        <p:nvSpPr>
          <p:cNvPr id="7" name="Freeform 8"/>
          <p:cNvSpPr/>
          <p:nvPr/>
        </p:nvSpPr>
        <p:spPr>
          <a:xfrm>
            <a:off x="11335332" y="5387335"/>
            <a:ext cx="3310787" cy="3547439"/>
          </a:xfrm>
          <a:custGeom>
            <a:avLst/>
            <a:gdLst/>
            <a:ahLst/>
            <a:cxnLst/>
            <a:rect l="l" t="t" r="r" b="b"/>
            <a:pathLst>
              <a:path w="3310787" h="3547439">
                <a:moveTo>
                  <a:pt x="0" y="0"/>
                </a:moveTo>
                <a:lnTo>
                  <a:pt x="3310787" y="0"/>
                </a:lnTo>
                <a:lnTo>
                  <a:pt x="3310787" y="3547439"/>
                </a:lnTo>
                <a:lnTo>
                  <a:pt x="0" y="3547439"/>
                </a:lnTo>
                <a:lnTo>
                  <a:pt x="0" y="0"/>
                </a:lnTo>
                <a:close/>
              </a:path>
            </a:pathLst>
          </a:custGeom>
          <a:blipFill>
            <a:blip/>
            <a:stretch>
              <a:fillRect/>
            </a:stretch>
          </a:blipFill>
        </p:spPr>
      </p:sp>
      <p:sp>
        <p:nvSpPr>
          <p:cNvPr id="10" name="Freeform 12"/>
          <p:cNvSpPr/>
          <p:nvPr/>
        </p:nvSpPr>
        <p:spPr>
          <a:xfrm>
            <a:off x="457200" y="4389912"/>
            <a:ext cx="1782103" cy="1484905"/>
          </a:xfrm>
          <a:custGeom>
            <a:avLst/>
            <a:gdLst/>
            <a:ahLst/>
            <a:cxnLst/>
            <a:rect l="l" t="t" r="r" b="b"/>
            <a:pathLst>
              <a:path w="1782103" h="1484905">
                <a:moveTo>
                  <a:pt x="0" y="0"/>
                </a:moveTo>
                <a:lnTo>
                  <a:pt x="1782104" y="0"/>
                </a:lnTo>
                <a:lnTo>
                  <a:pt x="1782104" y="1484905"/>
                </a:lnTo>
                <a:lnTo>
                  <a:pt x="0" y="1484905"/>
                </a:lnTo>
                <a:lnTo>
                  <a:pt x="0" y="0"/>
                </a:lnTo>
                <a:close/>
              </a:path>
            </a:pathLst>
          </a:custGeom>
          <a:blipFill>
            <a:blip/>
            <a:stretch>
              <a:fillRect/>
            </a:stretch>
          </a:blipFill>
        </p:spPr>
      </p:sp>
      <p:grpSp>
        <p:nvGrpSpPr>
          <p:cNvPr id="11" name="Group 5"/>
          <p:cNvGrpSpPr/>
          <p:nvPr/>
        </p:nvGrpSpPr>
        <p:grpSpPr>
          <a:xfrm>
            <a:off x="-4690106" y="8350495"/>
            <a:ext cx="10053903" cy="10053903"/>
            <a:chOff x="0" y="0"/>
            <a:chExt cx="812800" cy="812800"/>
          </a:xfrm>
        </p:grpSpPr>
        <p:sp>
          <p:nvSpPr>
            <p:cNvPr id="12" name="Freeform 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6CB48">
                <a:alpha val="17647"/>
              </a:srgbClr>
            </a:solidFill>
          </p:spPr>
        </p:sp>
        <p:sp>
          <p:nvSpPr>
            <p:cNvPr id="13" name="TextBox 7"/>
            <p:cNvSpPr txBox="1"/>
            <p:nvPr/>
          </p:nvSpPr>
          <p:spPr>
            <a:xfrm>
              <a:off x="76200" y="28575"/>
              <a:ext cx="660400" cy="708025"/>
            </a:xfrm>
            <a:prstGeom prst="rect">
              <a:avLst/>
            </a:prstGeom>
          </p:spPr>
          <p:txBody>
            <a:bodyPr lIns="50800" tIns="50800" rIns="50800" bIns="50800" rtlCol="0" anchor="ctr"/>
            <a:lstStyle/>
            <a:p>
              <a:pPr algn="ctr">
                <a:lnSpc>
                  <a:spcPts val="3210"/>
                </a:lnSpc>
              </a:pPr>
            </a:p>
          </p:txBody>
        </p:sp>
      </p:grpSp>
      <p:grpSp>
        <p:nvGrpSpPr>
          <p:cNvPr id="14" name="Group 16"/>
          <p:cNvGrpSpPr/>
          <p:nvPr/>
        </p:nvGrpSpPr>
        <p:grpSpPr>
          <a:xfrm>
            <a:off x="4493913" y="8870361"/>
            <a:ext cx="882751" cy="882751"/>
            <a:chOff x="0" y="0"/>
            <a:chExt cx="812800" cy="812800"/>
          </a:xfrm>
        </p:grpSpPr>
        <p:sp>
          <p:nvSpPr>
            <p:cNvPr id="15" name="Freeform 1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6CB48">
                <a:alpha val="17647"/>
              </a:srgbClr>
            </a:solidFill>
          </p:spPr>
        </p:sp>
        <p:sp>
          <p:nvSpPr>
            <p:cNvPr id="16" name="TextBox 18"/>
            <p:cNvSpPr txBox="1"/>
            <p:nvPr/>
          </p:nvSpPr>
          <p:spPr>
            <a:xfrm>
              <a:off x="76200" y="28575"/>
              <a:ext cx="660400" cy="708025"/>
            </a:xfrm>
            <a:prstGeom prst="rect">
              <a:avLst/>
            </a:prstGeom>
          </p:spPr>
          <p:txBody>
            <a:bodyPr lIns="50800" tIns="50800" rIns="50800" bIns="50800" rtlCol="0" anchor="ctr"/>
            <a:lstStyle/>
            <a:p>
              <a:pPr algn="ctr">
                <a:lnSpc>
                  <a:spcPts val="3210"/>
                </a:lnSpc>
              </a:pPr>
            </a:p>
          </p:txBody>
        </p:sp>
      </p:grpSp>
      <p:grpSp>
        <p:nvGrpSpPr>
          <p:cNvPr id="17" name="Group 13"/>
          <p:cNvGrpSpPr/>
          <p:nvPr/>
        </p:nvGrpSpPr>
        <p:grpSpPr>
          <a:xfrm>
            <a:off x="17111852" y="3092080"/>
            <a:ext cx="5452999" cy="5452999"/>
            <a:chOff x="0" y="0"/>
            <a:chExt cx="812800" cy="812800"/>
          </a:xfrm>
        </p:grpSpPr>
        <p:sp>
          <p:nvSpPr>
            <p:cNvPr id="18" name="Freeform 1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6CB48">
                <a:alpha val="17647"/>
              </a:srgbClr>
            </a:solidFill>
          </p:spPr>
        </p:sp>
        <p:sp>
          <p:nvSpPr>
            <p:cNvPr id="19" name="TextBox 15"/>
            <p:cNvSpPr txBox="1"/>
            <p:nvPr/>
          </p:nvSpPr>
          <p:spPr>
            <a:xfrm>
              <a:off x="76200" y="28575"/>
              <a:ext cx="660400" cy="708025"/>
            </a:xfrm>
            <a:prstGeom prst="rect">
              <a:avLst/>
            </a:prstGeom>
          </p:spPr>
          <p:txBody>
            <a:bodyPr lIns="50800" tIns="50800" rIns="50800" bIns="50800" rtlCol="0" anchor="ctr"/>
            <a:lstStyle/>
            <a:p>
              <a:pPr algn="ctr">
                <a:lnSpc>
                  <a:spcPts val="3210"/>
                </a:lnSpc>
              </a:pPr>
            </a:p>
          </p:txBody>
        </p:sp>
      </p:grpSp>
      <p:grpSp>
        <p:nvGrpSpPr>
          <p:cNvPr id="20" name="Group 19"/>
          <p:cNvGrpSpPr/>
          <p:nvPr/>
        </p:nvGrpSpPr>
        <p:grpSpPr>
          <a:xfrm>
            <a:off x="15850211" y="4533900"/>
            <a:ext cx="882751" cy="882751"/>
            <a:chOff x="0" y="0"/>
            <a:chExt cx="812800" cy="812800"/>
          </a:xfrm>
        </p:grpSpPr>
        <p:sp>
          <p:nvSpPr>
            <p:cNvPr id="21" name="Freeform 2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6CB48">
                <a:alpha val="17647"/>
              </a:srgbClr>
            </a:solidFill>
          </p:spPr>
        </p:sp>
        <p:sp>
          <p:nvSpPr>
            <p:cNvPr id="22" name="TextBox 21"/>
            <p:cNvSpPr txBox="1"/>
            <p:nvPr/>
          </p:nvSpPr>
          <p:spPr>
            <a:xfrm>
              <a:off x="76200" y="28575"/>
              <a:ext cx="660400" cy="708025"/>
            </a:xfrm>
            <a:prstGeom prst="rect">
              <a:avLst/>
            </a:prstGeom>
          </p:spPr>
          <p:txBody>
            <a:bodyPr lIns="50800" tIns="50800" rIns="50800" bIns="50800" rtlCol="0" anchor="ctr"/>
            <a:lstStyle/>
            <a:p>
              <a:pPr algn="ctr">
                <a:lnSpc>
                  <a:spcPts val="3210"/>
                </a:lnSpc>
              </a:pP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57200" y="491589"/>
            <a:ext cx="17449800" cy="2062103"/>
          </a:xfrm>
          <a:prstGeom prst="rect">
            <a:avLst/>
          </a:prstGeom>
          <a:solidFill>
            <a:schemeClr val="bg1">
              <a:lumMod val="95000"/>
            </a:schemeClr>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假定你是某国际学校学生李华。你校将于</a:t>
            </a:r>
            <a:r>
              <a:rPr kumimoji="0" lang="zh-CN" altLang="en-US" sz="3200" b="1" i="0" u="none" strike="noStrike" kern="1200" cap="none" spc="0" normalizeH="0" baseline="0" noProof="0" dirty="0">
                <a:ln>
                  <a:noFill/>
                </a:ln>
                <a:solidFill>
                  <a:srgbClr val="000000"/>
                </a:solidFill>
                <a:effectLst/>
                <a:highlight>
                  <a:srgbClr val="00FF00"/>
                </a:highlight>
                <a:uLnTx/>
                <a:uFillTx/>
                <a:latin typeface="Times New Roman" panose="02020603050405020304" pitchFamily="18" charset="0"/>
                <a:ea typeface="宋体" panose="02010600030101010101" pitchFamily="2" charset="-122"/>
                <a:cs typeface="Times New Roman" panose="02020603050405020304" pitchFamily="18" charset="0"/>
              </a:rPr>
              <a:t>下周五</a:t>
            </a:r>
            <a:r>
              <a:rPr kumimoji="0" lang="zh-CN" altLang="en-US" sz="32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举办以 “</a:t>
            </a:r>
            <a:r>
              <a:rPr kumimoji="0" lang="zh-CN" altLang="en-US" sz="3200" b="1" i="0" u="none" strike="noStrike" kern="1200" cap="none" spc="0" normalizeH="0" baseline="0" noProof="0" dirty="0">
                <a:ln>
                  <a:noFill/>
                </a:ln>
                <a:solidFill>
                  <a:srgbClr val="000000"/>
                </a:solidFill>
                <a:effectLst/>
                <a:highlight>
                  <a:srgbClr val="FFFF00"/>
                </a:highlight>
                <a:uLnTx/>
                <a:uFillTx/>
                <a:latin typeface="Times New Roman" panose="02020603050405020304" pitchFamily="18" charset="0"/>
                <a:ea typeface="宋体" panose="02010600030101010101" pitchFamily="2" charset="-122"/>
                <a:cs typeface="Times New Roman" panose="02020603050405020304" pitchFamily="18" charset="0"/>
              </a:rPr>
              <a:t>旧物新生（</a:t>
            </a:r>
            <a:r>
              <a:rPr kumimoji="0" lang="en-US" altLang="zh-CN" sz="3200" b="1" i="0" u="none" strike="noStrike" kern="1200" cap="none" spc="0" normalizeH="0" baseline="0" noProof="0" dirty="0">
                <a:ln>
                  <a:noFill/>
                </a:ln>
                <a:solidFill>
                  <a:srgbClr val="000000"/>
                </a:solidFill>
                <a:effectLst/>
                <a:highlight>
                  <a:srgbClr val="FFFF00"/>
                </a:highlight>
                <a:uLnTx/>
                <a:uFillTx/>
                <a:latin typeface="Times New Roman" panose="02020603050405020304" pitchFamily="18" charset="0"/>
                <a:ea typeface="宋体" panose="02010600030101010101" pitchFamily="2" charset="-122"/>
                <a:cs typeface="Times New Roman" panose="02020603050405020304" pitchFamily="18" charset="0"/>
              </a:rPr>
              <a:t>Old Items, New Life</a:t>
            </a:r>
            <a:r>
              <a:rPr kumimoji="0" lang="zh-CN" altLang="en-US" sz="3200" b="1" i="0" u="none" strike="noStrike" kern="1200" cap="none" spc="0" normalizeH="0" baseline="0" noProof="0" dirty="0">
                <a:ln>
                  <a:noFill/>
                </a:ln>
                <a:solidFill>
                  <a:srgbClr val="000000"/>
                </a:solidFill>
                <a:effectLst/>
                <a:highlight>
                  <a:srgbClr val="FFFF00"/>
                </a:highlight>
                <a:uLnTx/>
                <a:uFillTx/>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32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 为主题的</a:t>
            </a:r>
            <a:r>
              <a:rPr kumimoji="0" lang="zh-CN" altLang="en-US" sz="3200" b="1" i="0" u="none" strike="noStrike" kern="1200" cap="none" spc="0" normalizeH="0" baseline="0" noProof="0" dirty="0">
                <a:ln>
                  <a:noFill/>
                </a:ln>
                <a:solidFill>
                  <a:srgbClr val="000000"/>
                </a:solidFill>
                <a:effectLst/>
                <a:highlight>
                  <a:srgbClr val="FFFF00"/>
                </a:highlight>
                <a:uLnTx/>
                <a:uFillTx/>
                <a:latin typeface="Times New Roman" panose="02020603050405020304" pitchFamily="18" charset="0"/>
                <a:ea typeface="宋体" panose="02010600030101010101" pitchFamily="2" charset="-122"/>
                <a:cs typeface="Times New Roman" panose="02020603050405020304" pitchFamily="18" charset="0"/>
              </a:rPr>
              <a:t>手工制作大赛</a:t>
            </a:r>
            <a:r>
              <a:rPr kumimoji="0" lang="zh-CN" altLang="en-US" sz="32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。请给本校留学生 </a:t>
            </a:r>
            <a:r>
              <a:rPr kumimoji="0" lang="en-US" altLang="zh-CN" sz="32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Kevin </a:t>
            </a:r>
            <a:r>
              <a:rPr kumimoji="0" lang="zh-CN" altLang="en-US" sz="32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写一封</a:t>
            </a:r>
            <a:r>
              <a:rPr kumimoji="0" lang="zh-CN" altLang="en-US" sz="3200" b="1" i="0" u="none" strike="noStrike" kern="1200" cap="none" spc="0" normalizeH="0" baseline="0" noProof="0" dirty="0">
                <a:ln>
                  <a:noFill/>
                </a:ln>
                <a:solidFill>
                  <a:srgbClr val="000000"/>
                </a:solidFill>
                <a:effectLst/>
                <a:highlight>
                  <a:srgbClr val="00FFFF"/>
                </a:highlight>
                <a:uLnTx/>
                <a:uFillTx/>
                <a:latin typeface="Times New Roman" panose="02020603050405020304" pitchFamily="18" charset="0"/>
                <a:ea typeface="宋体" panose="02010600030101010101" pitchFamily="2" charset="-122"/>
                <a:cs typeface="Times New Roman" panose="02020603050405020304" pitchFamily="18" charset="0"/>
              </a:rPr>
              <a:t>邮件</a:t>
            </a:r>
            <a:r>
              <a:rPr kumimoji="0" lang="zh-CN" altLang="en-US" sz="32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3200" b="1" i="0" u="none" strike="noStrike" kern="1200" cap="none" spc="0" normalizeH="0" baseline="0" noProof="0" dirty="0">
                <a:ln>
                  <a:noFill/>
                </a:ln>
                <a:solidFill>
                  <a:srgbClr val="000000"/>
                </a:solidFill>
                <a:effectLst/>
                <a:highlight>
                  <a:srgbClr val="00FFFF"/>
                </a:highlight>
                <a:uLnTx/>
                <a:uFillTx/>
                <a:latin typeface="Times New Roman" panose="02020603050405020304" pitchFamily="18" charset="0"/>
                <a:ea typeface="宋体" panose="02010600030101010101" pitchFamily="2" charset="-122"/>
                <a:cs typeface="Times New Roman" panose="02020603050405020304" pitchFamily="18" charset="0"/>
              </a:rPr>
              <a:t>邀请</a:t>
            </a:r>
            <a:r>
              <a:rPr kumimoji="0" lang="zh-CN" altLang="en-US" sz="32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他与你</a:t>
            </a:r>
            <a:r>
              <a:rPr kumimoji="0" lang="zh-CN" altLang="en-US" sz="3200" b="1" i="0" u="none" strike="noStrike" kern="1200" cap="none" spc="0" normalizeH="0" baseline="0" noProof="0" dirty="0">
                <a:ln>
                  <a:noFill/>
                </a:ln>
                <a:solidFill>
                  <a:srgbClr val="000000"/>
                </a:solidFill>
                <a:effectLst/>
                <a:highlight>
                  <a:srgbClr val="00FFFF"/>
                </a:highlight>
                <a:uLnTx/>
                <a:uFillTx/>
                <a:latin typeface="Times New Roman" panose="02020603050405020304" pitchFamily="18" charset="0"/>
                <a:ea typeface="宋体" panose="02010600030101010101" pitchFamily="2" charset="-122"/>
                <a:cs typeface="Times New Roman" panose="02020603050405020304" pitchFamily="18" charset="0"/>
              </a:rPr>
              <a:t>组队参赛</a:t>
            </a:r>
            <a:r>
              <a:rPr kumimoji="0" lang="zh-CN" altLang="en-US" sz="32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。内容包括：</a:t>
            </a:r>
            <a:endParaRPr kumimoji="0" lang="zh-CN" altLang="en-US" sz="32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32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1</a:t>
            </a:r>
            <a:r>
              <a:rPr kumimoji="0" lang="zh-CN" altLang="en-US" sz="32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3200" b="1" i="0" u="none" strike="noStrike" kern="1200" cap="none" spc="0" normalizeH="0" baseline="0" noProof="0" dirty="0">
                <a:ln>
                  <a:noFill/>
                </a:ln>
                <a:solidFill>
                  <a:srgbClr val="000000"/>
                </a:solidFill>
                <a:effectLst/>
                <a:highlight>
                  <a:srgbClr val="FFFF00"/>
                </a:highlight>
                <a:uLnTx/>
                <a:uFillTx/>
                <a:latin typeface="Times New Roman" panose="02020603050405020304" pitchFamily="18" charset="0"/>
                <a:ea typeface="宋体" panose="02010600030101010101" pitchFamily="2" charset="-122"/>
                <a:cs typeface="Times New Roman" panose="02020603050405020304" pitchFamily="18" charset="0"/>
              </a:rPr>
              <a:t>你的创意设想</a:t>
            </a:r>
            <a:r>
              <a:rPr kumimoji="0" lang="zh-CN" altLang="en-US" sz="32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endParaRPr kumimoji="0" lang="zh-CN" altLang="en-US" sz="32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32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2</a:t>
            </a:r>
            <a:r>
              <a:rPr kumimoji="0" lang="zh-CN" altLang="en-US" sz="32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3200" b="1" i="0" u="none" strike="noStrike" kern="1200" cap="none" spc="0" normalizeH="0" baseline="0" noProof="0" dirty="0">
                <a:ln>
                  <a:noFill/>
                </a:ln>
                <a:solidFill>
                  <a:srgbClr val="000000"/>
                </a:solidFill>
                <a:effectLst/>
                <a:highlight>
                  <a:srgbClr val="00FFFF"/>
                </a:highlight>
                <a:uLnTx/>
                <a:uFillTx/>
                <a:latin typeface="Times New Roman" panose="02020603050405020304" pitchFamily="18" charset="0"/>
                <a:ea typeface="宋体" panose="02010600030101010101" pitchFamily="2" charset="-122"/>
                <a:cs typeface="Times New Roman" panose="02020603050405020304" pitchFamily="18" charset="0"/>
              </a:rPr>
              <a:t>表达期待</a:t>
            </a:r>
            <a:r>
              <a:rPr kumimoji="0" lang="zh-CN" altLang="en-US" sz="32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endParaRPr kumimoji="0" lang="en-US" altLang="zh-CN" sz="3200" b="1"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p:txBody>
      </p:sp>
      <p:sp>
        <p:nvSpPr>
          <p:cNvPr id="10" name="Freeform 12"/>
          <p:cNvSpPr/>
          <p:nvPr/>
        </p:nvSpPr>
        <p:spPr>
          <a:xfrm>
            <a:off x="15400534" y="1607175"/>
            <a:ext cx="1782103" cy="1484905"/>
          </a:xfrm>
          <a:custGeom>
            <a:avLst/>
            <a:gdLst/>
            <a:ahLst/>
            <a:cxnLst/>
            <a:rect l="l" t="t" r="r" b="b"/>
            <a:pathLst>
              <a:path w="1782103" h="1484905">
                <a:moveTo>
                  <a:pt x="0" y="0"/>
                </a:moveTo>
                <a:lnTo>
                  <a:pt x="1782104" y="0"/>
                </a:lnTo>
                <a:lnTo>
                  <a:pt x="1782104" y="1484905"/>
                </a:lnTo>
                <a:lnTo>
                  <a:pt x="0" y="1484905"/>
                </a:lnTo>
                <a:lnTo>
                  <a:pt x="0" y="0"/>
                </a:lnTo>
                <a:close/>
              </a:path>
            </a:pathLst>
          </a:custGeom>
          <a:blipFill>
            <a:blip/>
            <a:stretch>
              <a:fillRect/>
            </a:stretch>
          </a:blipFill>
        </p:spPr>
        <p:txBody>
          <a:bodyPr/>
          <a:lstStyle/>
          <a:p>
            <a:endParaRPr lang="zh-CN" altLang="en-US" dirty="0"/>
          </a:p>
        </p:txBody>
      </p:sp>
      <p:grpSp>
        <p:nvGrpSpPr>
          <p:cNvPr id="11" name="Group 5"/>
          <p:cNvGrpSpPr/>
          <p:nvPr/>
        </p:nvGrpSpPr>
        <p:grpSpPr>
          <a:xfrm>
            <a:off x="-4690106" y="8350495"/>
            <a:ext cx="10053903" cy="10053903"/>
            <a:chOff x="0" y="0"/>
            <a:chExt cx="812800" cy="812800"/>
          </a:xfrm>
        </p:grpSpPr>
        <p:sp>
          <p:nvSpPr>
            <p:cNvPr id="12" name="Freeform 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6CB48">
                <a:alpha val="17647"/>
              </a:srgbClr>
            </a:solidFill>
          </p:spPr>
        </p:sp>
        <p:sp>
          <p:nvSpPr>
            <p:cNvPr id="13" name="TextBox 7"/>
            <p:cNvSpPr txBox="1"/>
            <p:nvPr/>
          </p:nvSpPr>
          <p:spPr>
            <a:xfrm>
              <a:off x="76200" y="28575"/>
              <a:ext cx="660400" cy="708025"/>
            </a:xfrm>
            <a:prstGeom prst="rect">
              <a:avLst/>
            </a:prstGeom>
          </p:spPr>
          <p:txBody>
            <a:bodyPr lIns="50800" tIns="50800" rIns="50800" bIns="50800" rtlCol="0" anchor="ctr"/>
            <a:lstStyle/>
            <a:p>
              <a:pPr marL="0" marR="0" lvl="0" indent="0" algn="ctr" defTabSz="914400" rtl="0" eaLnBrk="1" fontAlgn="auto" latinLnBrk="0" hangingPunct="1">
                <a:lnSpc>
                  <a:spcPts val="321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4" name="Group 16"/>
          <p:cNvGrpSpPr/>
          <p:nvPr/>
        </p:nvGrpSpPr>
        <p:grpSpPr>
          <a:xfrm>
            <a:off x="4493913" y="8870361"/>
            <a:ext cx="882751" cy="882751"/>
            <a:chOff x="0" y="0"/>
            <a:chExt cx="812800" cy="812800"/>
          </a:xfrm>
        </p:grpSpPr>
        <p:sp>
          <p:nvSpPr>
            <p:cNvPr id="15" name="Freeform 1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6CB48">
                <a:alpha val="17647"/>
              </a:srgbClr>
            </a:solidFill>
          </p:spPr>
        </p:sp>
        <p:sp>
          <p:nvSpPr>
            <p:cNvPr id="16" name="TextBox 18"/>
            <p:cNvSpPr txBox="1"/>
            <p:nvPr/>
          </p:nvSpPr>
          <p:spPr>
            <a:xfrm>
              <a:off x="76200" y="28575"/>
              <a:ext cx="660400" cy="708025"/>
            </a:xfrm>
            <a:prstGeom prst="rect">
              <a:avLst/>
            </a:prstGeom>
          </p:spPr>
          <p:txBody>
            <a:bodyPr lIns="50800" tIns="50800" rIns="50800" bIns="50800" rtlCol="0" anchor="ctr"/>
            <a:lstStyle/>
            <a:p>
              <a:pPr marL="0" marR="0" lvl="0" indent="0" algn="ctr" defTabSz="914400" rtl="0" eaLnBrk="1" fontAlgn="auto" latinLnBrk="0" hangingPunct="1">
                <a:lnSpc>
                  <a:spcPts val="321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7" name="Group 13"/>
          <p:cNvGrpSpPr/>
          <p:nvPr/>
        </p:nvGrpSpPr>
        <p:grpSpPr>
          <a:xfrm>
            <a:off x="17111852" y="3092080"/>
            <a:ext cx="5452999" cy="5452999"/>
            <a:chOff x="0" y="0"/>
            <a:chExt cx="812800" cy="812800"/>
          </a:xfrm>
        </p:grpSpPr>
        <p:sp>
          <p:nvSpPr>
            <p:cNvPr id="18" name="Freeform 1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6CB48">
                <a:alpha val="17647"/>
              </a:srgbClr>
            </a:solidFill>
          </p:spPr>
        </p:sp>
        <p:sp>
          <p:nvSpPr>
            <p:cNvPr id="19" name="TextBox 15"/>
            <p:cNvSpPr txBox="1"/>
            <p:nvPr/>
          </p:nvSpPr>
          <p:spPr>
            <a:xfrm>
              <a:off x="76200" y="28575"/>
              <a:ext cx="660400" cy="708025"/>
            </a:xfrm>
            <a:prstGeom prst="rect">
              <a:avLst/>
            </a:prstGeom>
          </p:spPr>
          <p:txBody>
            <a:bodyPr lIns="50800" tIns="50800" rIns="50800" bIns="50800" rtlCol="0" anchor="ctr"/>
            <a:lstStyle/>
            <a:p>
              <a:pPr marL="0" marR="0" lvl="0" indent="0" algn="ctr" defTabSz="914400" rtl="0" eaLnBrk="1" fontAlgn="auto" latinLnBrk="0" hangingPunct="1">
                <a:lnSpc>
                  <a:spcPts val="321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20" name="Group 19"/>
          <p:cNvGrpSpPr/>
          <p:nvPr/>
        </p:nvGrpSpPr>
        <p:grpSpPr>
          <a:xfrm>
            <a:off x="15850211" y="4533900"/>
            <a:ext cx="882751" cy="882751"/>
            <a:chOff x="0" y="0"/>
            <a:chExt cx="812800" cy="812800"/>
          </a:xfrm>
        </p:grpSpPr>
        <p:sp>
          <p:nvSpPr>
            <p:cNvPr id="21" name="Freeform 2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6CB48">
                <a:alpha val="17647"/>
              </a:srgbClr>
            </a:solidFill>
          </p:spPr>
        </p:sp>
        <p:sp>
          <p:nvSpPr>
            <p:cNvPr id="22" name="TextBox 21"/>
            <p:cNvSpPr txBox="1"/>
            <p:nvPr/>
          </p:nvSpPr>
          <p:spPr>
            <a:xfrm>
              <a:off x="76200" y="28575"/>
              <a:ext cx="660400" cy="708025"/>
            </a:xfrm>
            <a:prstGeom prst="rect">
              <a:avLst/>
            </a:prstGeom>
          </p:spPr>
          <p:txBody>
            <a:bodyPr lIns="50800" tIns="50800" rIns="50800" bIns="50800" rtlCol="0" anchor="ctr"/>
            <a:lstStyle/>
            <a:p>
              <a:pPr marL="0" marR="0" lvl="0" indent="0" algn="ctr" defTabSz="914400" rtl="0" eaLnBrk="1" fontAlgn="auto" latinLnBrk="0" hangingPunct="1">
                <a:lnSpc>
                  <a:spcPts val="321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aphicFrame>
        <p:nvGraphicFramePr>
          <p:cNvPr id="2" name="表格 1"/>
          <p:cNvGraphicFramePr>
            <a:graphicFrameLocks noGrp="1"/>
          </p:cNvGraphicFramePr>
          <p:nvPr/>
        </p:nvGraphicFramePr>
        <p:xfrm>
          <a:off x="457200" y="3038067"/>
          <a:ext cx="17449801" cy="4059648"/>
        </p:xfrm>
        <a:graphic>
          <a:graphicData uri="http://schemas.openxmlformats.org/drawingml/2006/table">
            <a:tbl>
              <a:tblPr>
                <a:effectLst>
                  <a:outerShdw blurRad="50800" dist="38100" dir="2700000" algn="tl" rotWithShape="0">
                    <a:prstClr val="black">
                      <a:alpha val="40000"/>
                    </a:prstClr>
                  </a:outerShdw>
                </a:effectLst>
                <a:tableStyleId>{0660B408-B3CF-4A94-85FC-2B1E0A45F4A2}</a:tableStyleId>
              </a:tblPr>
              <a:tblGrid>
                <a:gridCol w="1214027"/>
                <a:gridCol w="9453973"/>
                <a:gridCol w="6781801"/>
              </a:tblGrid>
              <a:tr h="346913">
                <a:tc>
                  <a:txBody>
                    <a:bodyPr/>
                    <a:lstStyle/>
                    <a:p>
                      <a:pPr algn="ctr">
                        <a:buNone/>
                      </a:pPr>
                      <a:endParaRPr lang="zh-CN" altLang="en-US" sz="2800" dirty="0">
                        <a:effectLst/>
                        <a:latin typeface="+mj-ea"/>
                        <a:ea typeface="+mj-ea"/>
                      </a:endParaRPr>
                    </a:p>
                  </a:txBody>
                  <a:tcPr marL="4471" marR="4471" marT="4471" marB="447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buNone/>
                      </a:pPr>
                      <a:r>
                        <a:rPr lang="ja-JP" altLang="en-US" sz="2800" dirty="0">
                          <a:effectLst/>
                          <a:latin typeface="+mj-ea"/>
                          <a:ea typeface="+mj-ea"/>
                        </a:rPr>
                        <a:t>主要点</a:t>
                      </a:r>
                      <a:endParaRPr lang="ja-JP" altLang="en-US" sz="2800" dirty="0">
                        <a:effectLst/>
                        <a:latin typeface="+mj-ea"/>
                        <a:ea typeface="+mj-ea"/>
                      </a:endParaRPr>
                    </a:p>
                  </a:txBody>
                  <a:tcPr marL="4471" marR="4471" marT="4471" marB="447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buNone/>
                      </a:pPr>
                      <a:r>
                        <a:rPr lang="ja-JP" altLang="en-US" sz="2800" dirty="0">
                          <a:effectLst/>
                          <a:latin typeface="+mj-ea"/>
                          <a:ea typeface="+mj-ea"/>
                        </a:rPr>
                        <a:t>次要点</a:t>
                      </a:r>
                      <a:endParaRPr lang="ja-JP" altLang="en-US" sz="2800" dirty="0">
                        <a:effectLst/>
                        <a:latin typeface="+mj-ea"/>
                        <a:ea typeface="+mj-ea"/>
                      </a:endParaRPr>
                    </a:p>
                  </a:txBody>
                  <a:tcPr marL="4471" marR="4471" marT="4471" marB="447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853871">
                <a:tc>
                  <a:txBody>
                    <a:bodyPr/>
                    <a:lstStyle/>
                    <a:p>
                      <a:pPr algn="ctr">
                        <a:buNone/>
                      </a:pPr>
                      <a:r>
                        <a:rPr lang="zh-CN" altLang="en-US" sz="2800">
                          <a:effectLst/>
                          <a:latin typeface="+mj-ea"/>
                          <a:ea typeface="+mj-ea"/>
                        </a:rPr>
                        <a:t>开头</a:t>
                      </a:r>
                      <a:endParaRPr lang="zh-CN" altLang="en-US" sz="2800">
                        <a:effectLst/>
                        <a:latin typeface="+mj-ea"/>
                        <a:ea typeface="+mj-ea"/>
                      </a:endParaRPr>
                    </a:p>
                  </a:txBody>
                  <a:tcPr marL="4471" marR="4471" marT="4471" marB="447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a:buNone/>
                      </a:pPr>
                      <a:r>
                        <a:rPr lang="en-US" altLang="zh-CN" sz="3200" dirty="0">
                          <a:effectLst/>
                          <a:latin typeface="+mj-ea"/>
                          <a:ea typeface="+mj-ea"/>
                        </a:rPr>
                        <a:t>1. </a:t>
                      </a:r>
                      <a:r>
                        <a:rPr lang="zh-CN" altLang="en-US" sz="3200" dirty="0">
                          <a:effectLst/>
                          <a:latin typeface="+mj-ea"/>
                          <a:ea typeface="+mj-ea"/>
                        </a:rPr>
                        <a:t>点明写信目的：</a:t>
                      </a:r>
                      <a:r>
                        <a:rPr lang="zh-CN" altLang="en-US" sz="3200" dirty="0">
                          <a:solidFill>
                            <a:srgbClr val="FF0000"/>
                          </a:solidFill>
                          <a:effectLst/>
                          <a:latin typeface="+mj-ea"/>
                          <a:ea typeface="+mj-ea"/>
                        </a:rPr>
                        <a:t>邀请组队参加比赛</a:t>
                      </a:r>
                      <a:endParaRPr lang="zh-CN" altLang="en-US" sz="3200" dirty="0">
                        <a:solidFill>
                          <a:srgbClr val="FF0000"/>
                        </a:solidFill>
                        <a:effectLst/>
                        <a:latin typeface="+mj-ea"/>
                        <a:ea typeface="+mj-ea"/>
                      </a:endParaRPr>
                    </a:p>
                  </a:txBody>
                  <a:tcPr marL="4471" marR="4471" marT="4471" marB="447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l">
                        <a:buNone/>
                      </a:pPr>
                      <a:r>
                        <a:rPr lang="zh-CN" altLang="en-US" sz="3200" dirty="0">
                          <a:effectLst/>
                          <a:latin typeface="+mj-ea"/>
                          <a:ea typeface="+mj-ea"/>
                        </a:rPr>
                        <a:t>自我介绍 </a:t>
                      </a:r>
                      <a:r>
                        <a:rPr lang="en-US" altLang="zh-CN" sz="3200" dirty="0">
                          <a:effectLst/>
                          <a:latin typeface="+mj-ea"/>
                          <a:ea typeface="+mj-ea"/>
                        </a:rPr>
                        <a:t>/ </a:t>
                      </a:r>
                      <a:r>
                        <a:rPr lang="zh-CN" altLang="en-US" sz="3200" dirty="0">
                          <a:effectLst/>
                          <a:latin typeface="+mj-ea"/>
                          <a:ea typeface="+mj-ea"/>
                        </a:rPr>
                        <a:t>问候</a:t>
                      </a:r>
                      <a:endParaRPr lang="zh-CN" altLang="en-US" sz="3200" dirty="0">
                        <a:effectLst/>
                        <a:latin typeface="+mj-ea"/>
                        <a:ea typeface="+mj-ea"/>
                      </a:endParaRPr>
                    </a:p>
                    <a:p>
                      <a:pPr algn="l">
                        <a:buNone/>
                      </a:pPr>
                      <a:r>
                        <a:rPr lang="zh-CN" altLang="en-US" sz="3200" dirty="0">
                          <a:effectLst/>
                          <a:latin typeface="+mj-ea"/>
                          <a:ea typeface="+mj-ea"/>
                        </a:rPr>
                        <a:t>礼貌开场，</a:t>
                      </a:r>
                      <a:r>
                        <a:rPr lang="en-US" altLang="zh-CN" sz="3200" dirty="0">
                          <a:effectLst/>
                          <a:latin typeface="+mj-ea"/>
                          <a:ea typeface="+mj-ea"/>
                        </a:rPr>
                        <a:t>1</a:t>
                      </a:r>
                      <a:r>
                        <a:rPr lang="zh-CN" altLang="en-US" sz="3200" dirty="0">
                          <a:effectLst/>
                          <a:latin typeface="+mj-ea"/>
                          <a:ea typeface="+mj-ea"/>
                        </a:rPr>
                        <a:t>句带过</a:t>
                      </a:r>
                      <a:endParaRPr lang="zh-CN" altLang="en-US" sz="3200" dirty="0">
                        <a:effectLst/>
                        <a:latin typeface="+mj-ea"/>
                        <a:ea typeface="+mj-ea"/>
                      </a:endParaRPr>
                    </a:p>
                  </a:txBody>
                  <a:tcPr marL="4471" marR="4471" marT="4471" marB="447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880414">
                <a:tc>
                  <a:txBody>
                    <a:bodyPr/>
                    <a:lstStyle/>
                    <a:p>
                      <a:pPr algn="ctr">
                        <a:buNone/>
                      </a:pPr>
                      <a:r>
                        <a:rPr lang="zh-CN" altLang="en-US" sz="2800">
                          <a:effectLst/>
                          <a:latin typeface="+mj-ea"/>
                          <a:ea typeface="+mj-ea"/>
                        </a:rPr>
                        <a:t>主体</a:t>
                      </a:r>
                      <a:endParaRPr lang="zh-CN" altLang="en-US" sz="2800">
                        <a:effectLst/>
                        <a:latin typeface="+mj-ea"/>
                        <a:ea typeface="+mj-ea"/>
                      </a:endParaRPr>
                    </a:p>
                  </a:txBody>
                  <a:tcPr marL="4471" marR="4471" marT="4471" marB="447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DF6DF"/>
                    </a:solidFill>
                  </a:tcPr>
                </a:tc>
                <a:tc>
                  <a:txBody>
                    <a:bodyPr/>
                    <a:lstStyle/>
                    <a:p>
                      <a:pPr algn="l">
                        <a:buNone/>
                      </a:pPr>
                      <a:r>
                        <a:rPr lang="en-US" altLang="zh-CN" sz="3200" dirty="0">
                          <a:effectLst/>
                          <a:latin typeface="+mj-ea"/>
                          <a:ea typeface="+mj-ea"/>
                        </a:rPr>
                        <a:t>1. </a:t>
                      </a:r>
                      <a:r>
                        <a:rPr lang="zh-CN" altLang="en-US" sz="3200" dirty="0">
                          <a:effectLst/>
                          <a:latin typeface="+mj-ea"/>
                          <a:ea typeface="+mj-ea"/>
                        </a:rPr>
                        <a:t>比赛关键信息：时间、主题（旧物新生）</a:t>
                      </a:r>
                      <a:endParaRPr lang="zh-CN" altLang="en-US" sz="3200" dirty="0">
                        <a:effectLst/>
                        <a:latin typeface="+mj-ea"/>
                        <a:ea typeface="+mj-ea"/>
                      </a:endParaRPr>
                    </a:p>
                    <a:p>
                      <a:pPr algn="l">
                        <a:buNone/>
                      </a:pPr>
                      <a:r>
                        <a:rPr lang="en-US" altLang="zh-CN" sz="3200" dirty="0">
                          <a:effectLst/>
                          <a:latin typeface="+mj-ea"/>
                          <a:ea typeface="+mj-ea"/>
                        </a:rPr>
                        <a:t>2. </a:t>
                      </a:r>
                      <a:r>
                        <a:rPr lang="zh-CN" altLang="en-US" sz="3200" dirty="0">
                          <a:solidFill>
                            <a:srgbClr val="FF0000"/>
                          </a:solidFill>
                          <a:effectLst/>
                          <a:latin typeface="+mj-ea"/>
                          <a:ea typeface="+mj-ea"/>
                        </a:rPr>
                        <a:t>你的创意设想</a:t>
                      </a:r>
                      <a:endParaRPr lang="en-US" altLang="zh-CN" sz="3200" dirty="0">
                        <a:solidFill>
                          <a:srgbClr val="FF0000"/>
                        </a:solidFill>
                        <a:effectLst/>
                        <a:latin typeface="+mj-ea"/>
                        <a:ea typeface="+mj-ea"/>
                      </a:endParaRPr>
                    </a:p>
                    <a:p>
                      <a:pPr algn="l">
                        <a:buNone/>
                      </a:pPr>
                      <a:r>
                        <a:rPr lang="zh-CN" altLang="en-US" sz="3200" dirty="0">
                          <a:effectLst/>
                          <a:latin typeface="+mj-ea"/>
                          <a:ea typeface="+mj-ea"/>
                        </a:rPr>
                        <a:t>（核心：必须具体，比如用旧</a:t>
                      </a:r>
                      <a:r>
                        <a:rPr lang="en-US" altLang="zh-CN" sz="3200" dirty="0">
                          <a:effectLst/>
                          <a:latin typeface="+mj-ea"/>
                          <a:ea typeface="+mj-ea"/>
                        </a:rPr>
                        <a:t>T</a:t>
                      </a:r>
                      <a:r>
                        <a:rPr lang="zh-CN" altLang="en-US" sz="3200" dirty="0">
                          <a:effectLst/>
                          <a:latin typeface="+mj-ea"/>
                          <a:ea typeface="+mj-ea"/>
                        </a:rPr>
                        <a:t>恤做环保袋等）</a:t>
                      </a:r>
                      <a:endParaRPr lang="zh-CN" altLang="en-US" sz="3200" dirty="0">
                        <a:effectLst/>
                        <a:latin typeface="+mj-ea"/>
                        <a:ea typeface="+mj-ea"/>
                      </a:endParaRPr>
                    </a:p>
                  </a:txBody>
                  <a:tcPr marL="4471" marR="4471" marT="4471" marB="447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DF6DF"/>
                    </a:solidFill>
                  </a:tcPr>
                </a:tc>
                <a:tc>
                  <a:txBody>
                    <a:bodyPr/>
                    <a:lstStyle/>
                    <a:p>
                      <a:pPr algn="l">
                        <a:buNone/>
                      </a:pPr>
                      <a:r>
                        <a:rPr lang="zh-CN" altLang="en-US" sz="3200" dirty="0">
                          <a:solidFill>
                            <a:srgbClr val="FF0000"/>
                          </a:solidFill>
                          <a:effectLst/>
                          <a:highlight>
                            <a:srgbClr val="00FFFF"/>
                          </a:highlight>
                          <a:latin typeface="+mj-ea"/>
                          <a:ea typeface="+mj-ea"/>
                        </a:rPr>
                        <a:t>说明为什么邀请他组队</a:t>
                      </a:r>
                      <a:endParaRPr lang="en-US" altLang="zh-CN" sz="3200" dirty="0">
                        <a:solidFill>
                          <a:srgbClr val="FF0000"/>
                        </a:solidFill>
                        <a:effectLst/>
                        <a:highlight>
                          <a:srgbClr val="00FFFF"/>
                        </a:highlight>
                        <a:latin typeface="+mj-ea"/>
                        <a:ea typeface="+mj-ea"/>
                      </a:endParaRPr>
                    </a:p>
                    <a:p>
                      <a:pPr algn="l">
                        <a:buNone/>
                      </a:pPr>
                      <a:r>
                        <a:rPr lang="zh-CN" altLang="en-US" sz="3200" dirty="0">
                          <a:effectLst/>
                          <a:latin typeface="+mj-ea"/>
                          <a:ea typeface="+mj-ea"/>
                        </a:rPr>
                        <a:t>补充比赛亮点</a:t>
                      </a:r>
                      <a:endParaRPr lang="zh-CN" altLang="en-US" sz="3200" dirty="0">
                        <a:effectLst/>
                        <a:latin typeface="+mj-ea"/>
                        <a:ea typeface="+mj-ea"/>
                      </a:endParaRPr>
                    </a:p>
                  </a:txBody>
                  <a:tcPr marL="4471" marR="4471" marT="4471" marB="447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DF6DF"/>
                    </a:solidFill>
                  </a:tcPr>
                </a:tc>
              </a:tr>
              <a:tr h="1167702">
                <a:tc>
                  <a:txBody>
                    <a:bodyPr/>
                    <a:lstStyle/>
                    <a:p>
                      <a:pPr algn="ctr">
                        <a:buNone/>
                      </a:pPr>
                      <a:r>
                        <a:rPr lang="zh-CN" altLang="en-US" sz="2800" dirty="0">
                          <a:effectLst/>
                          <a:latin typeface="+mj-ea"/>
                          <a:ea typeface="+mj-ea"/>
                        </a:rPr>
                        <a:t>结尾</a:t>
                      </a:r>
                      <a:endParaRPr lang="zh-CN" altLang="en-US" sz="2800" dirty="0">
                        <a:effectLst/>
                        <a:latin typeface="+mj-ea"/>
                        <a:ea typeface="+mj-ea"/>
                      </a:endParaRPr>
                    </a:p>
                  </a:txBody>
                  <a:tcPr marL="4471" marR="4471" marT="4471" marB="447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l">
                        <a:buNone/>
                      </a:pPr>
                      <a:r>
                        <a:rPr lang="en-US" altLang="zh-CN" sz="3200" dirty="0">
                          <a:effectLst/>
                          <a:latin typeface="+mj-ea"/>
                          <a:ea typeface="+mj-ea"/>
                        </a:rPr>
                        <a:t>1. </a:t>
                      </a:r>
                      <a:r>
                        <a:rPr lang="zh-CN" altLang="en-US" sz="3200" dirty="0">
                          <a:solidFill>
                            <a:srgbClr val="FF0000"/>
                          </a:solidFill>
                          <a:effectLst/>
                          <a:latin typeface="+mj-ea"/>
                          <a:ea typeface="+mj-ea"/>
                        </a:rPr>
                        <a:t>表达期待他加入 </a:t>
                      </a:r>
                      <a:r>
                        <a:rPr lang="en-US" altLang="zh-CN" sz="3200" dirty="0">
                          <a:effectLst/>
                          <a:latin typeface="+mj-ea"/>
                          <a:ea typeface="+mj-ea"/>
                        </a:rPr>
                        <a:t>/ </a:t>
                      </a:r>
                      <a:r>
                        <a:rPr lang="zh-CN" altLang="en-US" sz="3200" dirty="0">
                          <a:effectLst/>
                          <a:latin typeface="+mj-ea"/>
                          <a:ea typeface="+mj-ea"/>
                        </a:rPr>
                        <a:t>回复</a:t>
                      </a:r>
                      <a:endParaRPr lang="zh-CN" altLang="en-US" sz="3200" dirty="0">
                        <a:effectLst/>
                        <a:latin typeface="+mj-ea"/>
                        <a:ea typeface="+mj-ea"/>
                      </a:endParaRPr>
                    </a:p>
                  </a:txBody>
                  <a:tcPr marL="4471" marR="4471" marT="4471" marB="447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l">
                        <a:buNone/>
                      </a:pPr>
                      <a:r>
                        <a:rPr lang="zh-CN" altLang="en-US" sz="3200" dirty="0">
                          <a:effectLst/>
                          <a:latin typeface="+mj-ea"/>
                          <a:ea typeface="+mj-ea"/>
                        </a:rPr>
                        <a:t>书信交际结尾互动</a:t>
                      </a:r>
                      <a:endParaRPr lang="en-US" sz="3200" dirty="0">
                        <a:effectLst/>
                        <a:latin typeface="+mj-ea"/>
                        <a:ea typeface="+mj-ea"/>
                      </a:endParaRPr>
                    </a:p>
                  </a:txBody>
                  <a:tcPr marL="4471" marR="4471" marT="4471" marB="447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r>
            </a:tbl>
          </a:graphicData>
        </a:graphic>
      </p:graphicFrame>
      <p:sp>
        <p:nvSpPr>
          <p:cNvPr id="9" name="文本框 8"/>
          <p:cNvSpPr txBox="1"/>
          <p:nvPr/>
        </p:nvSpPr>
        <p:spPr>
          <a:xfrm>
            <a:off x="2352753" y="7688775"/>
            <a:ext cx="2447380" cy="1323439"/>
          </a:xfrm>
          <a:prstGeom prst="rect">
            <a:avLst/>
          </a:prstGeom>
          <a:solidFill>
            <a:srgbClr val="FFC000"/>
          </a:solidFill>
        </p:spPr>
        <p:txBody>
          <a:bodyPr wrap="square">
            <a:spAutoFit/>
          </a:bodyPr>
          <a:lstStyle/>
          <a:p>
            <a:pPr algn="ctr"/>
            <a:r>
              <a:rPr lang="zh-CN" altLang="en-US" sz="4000" b="1" dirty="0"/>
              <a:t>事由引入</a:t>
            </a:r>
            <a:endParaRPr lang="en-US" altLang="zh-CN" sz="4000" b="1" dirty="0"/>
          </a:p>
          <a:p>
            <a:pPr algn="ctr"/>
            <a:r>
              <a:rPr lang="zh-CN" altLang="en-US" sz="4000" b="1" dirty="0"/>
              <a:t>邀请组队</a:t>
            </a:r>
            <a:endParaRPr lang="zh-CN" altLang="en-US" sz="4000" b="1" dirty="0"/>
          </a:p>
        </p:txBody>
      </p:sp>
      <p:sp>
        <p:nvSpPr>
          <p:cNvPr id="23" name="文本框 22"/>
          <p:cNvSpPr txBox="1"/>
          <p:nvPr/>
        </p:nvSpPr>
        <p:spPr>
          <a:xfrm>
            <a:off x="7901175" y="7688773"/>
            <a:ext cx="2561850" cy="1323439"/>
          </a:xfrm>
          <a:prstGeom prst="rect">
            <a:avLst/>
          </a:prstGeom>
          <a:solidFill>
            <a:srgbClr val="FFC000"/>
          </a:solidFill>
        </p:spPr>
        <p:txBody>
          <a:bodyPr wrap="square">
            <a:spAutoFit/>
          </a:bodyPr>
          <a:lstStyle/>
          <a:p>
            <a:pPr algn="ctr"/>
            <a:r>
              <a:rPr lang="zh-CN" altLang="en-US" sz="4000" b="1" dirty="0">
                <a:highlight>
                  <a:srgbClr val="FFFF00"/>
                </a:highlight>
              </a:rPr>
              <a:t>创意说明</a:t>
            </a:r>
            <a:endParaRPr lang="en-US" altLang="zh-CN" sz="4000" b="1" dirty="0">
              <a:highlight>
                <a:srgbClr val="FFFF00"/>
              </a:highlight>
            </a:endParaRPr>
          </a:p>
          <a:p>
            <a:pPr algn="ctr"/>
            <a:r>
              <a:rPr lang="zh-CN" altLang="en-US" sz="4000" b="1" dirty="0">
                <a:highlight>
                  <a:srgbClr val="00FFFF"/>
                </a:highlight>
              </a:rPr>
              <a:t>价值关联</a:t>
            </a:r>
            <a:endParaRPr lang="zh-CN" altLang="en-US" sz="4000" b="1" dirty="0">
              <a:highlight>
                <a:srgbClr val="00FFFF"/>
              </a:highlight>
            </a:endParaRPr>
          </a:p>
        </p:txBody>
      </p:sp>
      <p:sp>
        <p:nvSpPr>
          <p:cNvPr id="24" name="文本框 23"/>
          <p:cNvSpPr txBox="1"/>
          <p:nvPr/>
        </p:nvSpPr>
        <p:spPr>
          <a:xfrm>
            <a:off x="13760220" y="7688773"/>
            <a:ext cx="2561850" cy="1323439"/>
          </a:xfrm>
          <a:prstGeom prst="rect">
            <a:avLst/>
          </a:prstGeom>
          <a:solidFill>
            <a:srgbClr val="FFC000"/>
          </a:solidFill>
        </p:spPr>
        <p:txBody>
          <a:bodyPr wrap="square">
            <a:spAutoFit/>
          </a:bodyPr>
          <a:lstStyle/>
          <a:p>
            <a:pPr algn="ctr"/>
            <a:r>
              <a:rPr lang="zh-CN" altLang="en-US" sz="4000" b="1" dirty="0"/>
              <a:t>总结陈述</a:t>
            </a:r>
            <a:endParaRPr lang="en-US" altLang="zh-CN" sz="4000" b="1" dirty="0"/>
          </a:p>
          <a:p>
            <a:pPr algn="ctr"/>
            <a:r>
              <a:rPr lang="zh-CN" altLang="en-US" sz="4000" b="1" dirty="0"/>
              <a:t>表达期待</a:t>
            </a:r>
            <a:endParaRPr lang="zh-CN" altLang="en-US" sz="4000" b="1" dirty="0"/>
          </a:p>
        </p:txBody>
      </p:sp>
      <p:sp>
        <p:nvSpPr>
          <p:cNvPr id="25" name="箭头: 右 24"/>
          <p:cNvSpPr/>
          <p:nvPr/>
        </p:nvSpPr>
        <p:spPr>
          <a:xfrm>
            <a:off x="4922421" y="7980370"/>
            <a:ext cx="2965887" cy="661720"/>
          </a:xfrm>
          <a:prstGeom prst="rightArrow">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a:p>
        </p:txBody>
      </p:sp>
      <p:sp>
        <p:nvSpPr>
          <p:cNvPr id="26" name="箭头: 右 25"/>
          <p:cNvSpPr/>
          <p:nvPr/>
        </p:nvSpPr>
        <p:spPr>
          <a:xfrm>
            <a:off x="10598180" y="7980370"/>
            <a:ext cx="2965887" cy="661720"/>
          </a:xfrm>
          <a:prstGeom prst="rightArrow">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fade">
                                      <p:cBhvr>
                                        <p:cTn id="18" dur="1000"/>
                                        <p:tgtEl>
                                          <p:spTgt spid="25"/>
                                        </p:tgtEl>
                                      </p:cBhvr>
                                    </p:animEffect>
                                    <p:anim calcmode="lin" valueType="num">
                                      <p:cBhvr>
                                        <p:cTn id="19" dur="1000" fill="hold"/>
                                        <p:tgtEl>
                                          <p:spTgt spid="25"/>
                                        </p:tgtEl>
                                        <p:attrNameLst>
                                          <p:attrName>ppt_x</p:attrName>
                                        </p:attrNameLst>
                                      </p:cBhvr>
                                      <p:tavLst>
                                        <p:tav tm="0">
                                          <p:val>
                                            <p:strVal val="#ppt_x"/>
                                          </p:val>
                                        </p:tav>
                                        <p:tav tm="100000">
                                          <p:val>
                                            <p:strVal val="#ppt_x"/>
                                          </p:val>
                                        </p:tav>
                                      </p:tavLst>
                                    </p:anim>
                                    <p:anim calcmode="lin" valueType="num">
                                      <p:cBhvr>
                                        <p:cTn id="20" dur="1000" fill="hold"/>
                                        <p:tgtEl>
                                          <p:spTgt spid="25"/>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grpId="0" nodeType="after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1000"/>
                                        <p:tgtEl>
                                          <p:spTgt spid="23"/>
                                        </p:tgtEl>
                                      </p:cBhvr>
                                    </p:animEffect>
                                    <p:anim calcmode="lin" valueType="num">
                                      <p:cBhvr>
                                        <p:cTn id="25" dur="1000" fill="hold"/>
                                        <p:tgtEl>
                                          <p:spTgt spid="23"/>
                                        </p:tgtEl>
                                        <p:attrNameLst>
                                          <p:attrName>ppt_x</p:attrName>
                                        </p:attrNameLst>
                                      </p:cBhvr>
                                      <p:tavLst>
                                        <p:tav tm="0">
                                          <p:val>
                                            <p:strVal val="#ppt_x"/>
                                          </p:val>
                                        </p:tav>
                                        <p:tav tm="100000">
                                          <p:val>
                                            <p:strVal val="#ppt_x"/>
                                          </p:val>
                                        </p:tav>
                                      </p:tavLst>
                                    </p:anim>
                                    <p:anim calcmode="lin" valueType="num">
                                      <p:cBhvr>
                                        <p:cTn id="26" dur="1000" fill="hold"/>
                                        <p:tgtEl>
                                          <p:spTgt spid="23"/>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2" presetClass="entr" presetSubtype="0" fill="hold" grpId="0" nodeType="after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fade">
                                      <p:cBhvr>
                                        <p:cTn id="30" dur="1000"/>
                                        <p:tgtEl>
                                          <p:spTgt spid="26"/>
                                        </p:tgtEl>
                                      </p:cBhvr>
                                    </p:animEffect>
                                    <p:anim calcmode="lin" valueType="num">
                                      <p:cBhvr>
                                        <p:cTn id="31" dur="1000" fill="hold"/>
                                        <p:tgtEl>
                                          <p:spTgt spid="26"/>
                                        </p:tgtEl>
                                        <p:attrNameLst>
                                          <p:attrName>ppt_x</p:attrName>
                                        </p:attrNameLst>
                                      </p:cBhvr>
                                      <p:tavLst>
                                        <p:tav tm="0">
                                          <p:val>
                                            <p:strVal val="#ppt_x"/>
                                          </p:val>
                                        </p:tav>
                                        <p:tav tm="100000">
                                          <p:val>
                                            <p:strVal val="#ppt_x"/>
                                          </p:val>
                                        </p:tav>
                                      </p:tavLst>
                                    </p:anim>
                                    <p:anim calcmode="lin" valueType="num">
                                      <p:cBhvr>
                                        <p:cTn id="32" dur="1000" fill="hold"/>
                                        <p:tgtEl>
                                          <p:spTgt spid="26"/>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42" presetClass="entr" presetSubtype="0" fill="hold" grpId="0" nodeType="after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fade">
                                      <p:cBhvr>
                                        <p:cTn id="36" dur="1000"/>
                                        <p:tgtEl>
                                          <p:spTgt spid="24"/>
                                        </p:tgtEl>
                                      </p:cBhvr>
                                    </p:animEffect>
                                    <p:anim calcmode="lin" valueType="num">
                                      <p:cBhvr>
                                        <p:cTn id="37" dur="1000" fill="hold"/>
                                        <p:tgtEl>
                                          <p:spTgt spid="24"/>
                                        </p:tgtEl>
                                        <p:attrNameLst>
                                          <p:attrName>ppt_x</p:attrName>
                                        </p:attrNameLst>
                                      </p:cBhvr>
                                      <p:tavLst>
                                        <p:tav tm="0">
                                          <p:val>
                                            <p:strVal val="#ppt_x"/>
                                          </p:val>
                                        </p:tav>
                                        <p:tav tm="100000">
                                          <p:val>
                                            <p:strVal val="#ppt_x"/>
                                          </p:val>
                                        </p:tav>
                                      </p:tavLst>
                                    </p:anim>
                                    <p:anim calcmode="lin" valueType="num">
                                      <p:cBhvr>
                                        <p:cTn id="38"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3" grpId="0" animBg="1"/>
      <p:bldP spid="24" grpId="0" animBg="1"/>
      <p:bldP spid="25" grpId="0" animBg="1"/>
      <p:bldP spid="2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3"/>
          <p:cNvGrpSpPr/>
          <p:nvPr/>
        </p:nvGrpSpPr>
        <p:grpSpPr>
          <a:xfrm>
            <a:off x="-801965" y="-1117327"/>
            <a:ext cx="2544051" cy="2544051"/>
            <a:chOff x="0" y="0"/>
            <a:chExt cx="812800" cy="812800"/>
          </a:xfrm>
        </p:grpSpPr>
        <p:sp>
          <p:nvSpPr>
            <p:cNvPr id="4" name="Freeform 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6CB48">
                <a:alpha val="17647"/>
              </a:srgbClr>
            </a:solidFill>
          </p:spPr>
        </p:sp>
        <p:sp>
          <p:nvSpPr>
            <p:cNvPr id="5" name="TextBox 5"/>
            <p:cNvSpPr txBox="1"/>
            <p:nvPr/>
          </p:nvSpPr>
          <p:spPr>
            <a:xfrm>
              <a:off x="76200" y="28575"/>
              <a:ext cx="660400" cy="708025"/>
            </a:xfrm>
            <a:prstGeom prst="rect">
              <a:avLst/>
            </a:prstGeom>
          </p:spPr>
          <p:txBody>
            <a:bodyPr lIns="50800" tIns="50800" rIns="50800" bIns="50800" rtlCol="0" anchor="ctr"/>
            <a:lstStyle/>
            <a:p>
              <a:pPr marL="0" marR="0" lvl="0" indent="0" algn="ctr" defTabSz="914400" rtl="0" eaLnBrk="1" fontAlgn="auto" latinLnBrk="0" hangingPunct="1">
                <a:lnSpc>
                  <a:spcPts val="321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6" name="Freeform 6"/>
          <p:cNvSpPr/>
          <p:nvPr/>
        </p:nvSpPr>
        <p:spPr>
          <a:xfrm>
            <a:off x="470060" y="214386"/>
            <a:ext cx="1860739" cy="1884779"/>
          </a:xfrm>
          <a:custGeom>
            <a:avLst/>
            <a:gdLst/>
            <a:ahLst/>
            <a:cxnLst/>
            <a:rect l="l" t="t" r="r" b="b"/>
            <a:pathLst>
              <a:path w="1860739" h="1884779">
                <a:moveTo>
                  <a:pt x="0" y="0"/>
                </a:moveTo>
                <a:lnTo>
                  <a:pt x="1860739" y="0"/>
                </a:lnTo>
                <a:lnTo>
                  <a:pt x="1860739" y="1884779"/>
                </a:lnTo>
                <a:lnTo>
                  <a:pt x="0" y="1884779"/>
                </a:lnTo>
                <a:lnTo>
                  <a:pt x="0" y="0"/>
                </a:lnTo>
                <a:close/>
              </a:path>
            </a:pathLst>
          </a:custGeom>
          <a:blipFill>
            <a:blip/>
            <a:stretch>
              <a:fillRect/>
            </a:stretch>
          </a:blipFill>
        </p:spPr>
      </p:sp>
      <p:grpSp>
        <p:nvGrpSpPr>
          <p:cNvPr id="7" name="Group 7"/>
          <p:cNvGrpSpPr/>
          <p:nvPr/>
        </p:nvGrpSpPr>
        <p:grpSpPr>
          <a:xfrm>
            <a:off x="-3674531" y="2961142"/>
            <a:ext cx="4364715" cy="4364715"/>
            <a:chOff x="0" y="0"/>
            <a:chExt cx="812800" cy="812800"/>
          </a:xfrm>
        </p:grpSpPr>
        <p:sp>
          <p:nvSpPr>
            <p:cNvPr id="8" name="Freeform 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6CB48">
                <a:alpha val="17647"/>
              </a:srgbClr>
            </a:solidFill>
          </p:spPr>
        </p:sp>
        <p:sp>
          <p:nvSpPr>
            <p:cNvPr id="9" name="TextBox 9"/>
            <p:cNvSpPr txBox="1"/>
            <p:nvPr/>
          </p:nvSpPr>
          <p:spPr>
            <a:xfrm>
              <a:off x="76200" y="28575"/>
              <a:ext cx="660400" cy="708025"/>
            </a:xfrm>
            <a:prstGeom prst="rect">
              <a:avLst/>
            </a:prstGeom>
          </p:spPr>
          <p:txBody>
            <a:bodyPr lIns="50800" tIns="50800" rIns="50800" bIns="50800" rtlCol="0" anchor="ctr"/>
            <a:lstStyle/>
            <a:p>
              <a:pPr marL="0" marR="0" lvl="0" indent="0" algn="ctr" defTabSz="914400" rtl="0" eaLnBrk="1" fontAlgn="auto" latinLnBrk="0" hangingPunct="1">
                <a:lnSpc>
                  <a:spcPts val="321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3" name="Group 13"/>
          <p:cNvGrpSpPr/>
          <p:nvPr/>
        </p:nvGrpSpPr>
        <p:grpSpPr>
          <a:xfrm>
            <a:off x="16540223" y="9482824"/>
            <a:ext cx="2662998" cy="2662998"/>
            <a:chOff x="0" y="0"/>
            <a:chExt cx="812800" cy="812800"/>
          </a:xfrm>
        </p:grpSpPr>
        <p:sp>
          <p:nvSpPr>
            <p:cNvPr id="14" name="Freeform 1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6CB48">
                <a:alpha val="17647"/>
              </a:srgbClr>
            </a:solidFill>
          </p:spPr>
        </p:sp>
        <p:sp>
          <p:nvSpPr>
            <p:cNvPr id="15" name="TextBox 15"/>
            <p:cNvSpPr txBox="1"/>
            <p:nvPr/>
          </p:nvSpPr>
          <p:spPr>
            <a:xfrm>
              <a:off x="76200" y="28575"/>
              <a:ext cx="660400" cy="708025"/>
            </a:xfrm>
            <a:prstGeom prst="rect">
              <a:avLst/>
            </a:prstGeom>
          </p:spPr>
          <p:txBody>
            <a:bodyPr lIns="50800" tIns="50800" rIns="50800" bIns="50800" rtlCol="0" anchor="ctr"/>
            <a:lstStyle/>
            <a:p>
              <a:pPr marL="0" marR="0" lvl="0" indent="0" algn="ctr" defTabSz="914400" rtl="0" eaLnBrk="1" fontAlgn="auto" latinLnBrk="0" hangingPunct="1">
                <a:lnSpc>
                  <a:spcPts val="321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aphicFrame>
        <p:nvGraphicFramePr>
          <p:cNvPr id="28" name="表格 27"/>
          <p:cNvGraphicFramePr>
            <a:graphicFrameLocks noGrp="1"/>
          </p:cNvGraphicFramePr>
          <p:nvPr/>
        </p:nvGraphicFramePr>
        <p:xfrm>
          <a:off x="2801006" y="446793"/>
          <a:ext cx="13335000" cy="1419964"/>
        </p:xfrm>
        <a:graphic>
          <a:graphicData uri="http://schemas.openxmlformats.org/drawingml/2006/table">
            <a:tbl>
              <a:tblPr>
                <a:effectLst>
                  <a:outerShdw blurRad="50800" dist="38100" dir="2700000" algn="tl" rotWithShape="0">
                    <a:prstClr val="black">
                      <a:alpha val="40000"/>
                    </a:prstClr>
                  </a:outerShdw>
                </a:effectLst>
                <a:tableStyleId>{0660B408-B3CF-4A94-85FC-2B1E0A45F4A2}</a:tableStyleId>
              </a:tblPr>
              <a:tblGrid>
                <a:gridCol w="927750"/>
                <a:gridCol w="7224651"/>
                <a:gridCol w="5182599"/>
              </a:tblGrid>
              <a:tr h="346913">
                <a:tc>
                  <a:txBody>
                    <a:bodyPr/>
                    <a:lstStyle/>
                    <a:p>
                      <a:pPr algn="ctr">
                        <a:buNone/>
                      </a:pPr>
                      <a:endParaRPr lang="zh-CN" altLang="en-US" sz="2800" dirty="0">
                        <a:effectLst/>
                        <a:latin typeface="+mj-ea"/>
                        <a:ea typeface="+mj-ea"/>
                      </a:endParaRPr>
                    </a:p>
                  </a:txBody>
                  <a:tcPr marL="4471" marR="4471" marT="4471" marB="447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buNone/>
                      </a:pPr>
                      <a:r>
                        <a:rPr lang="ja-JP" altLang="en-US" sz="2800" dirty="0">
                          <a:effectLst/>
                          <a:latin typeface="+mj-ea"/>
                          <a:ea typeface="+mj-ea"/>
                        </a:rPr>
                        <a:t>主要点</a:t>
                      </a:r>
                      <a:endParaRPr lang="ja-JP" altLang="en-US" sz="2800" dirty="0">
                        <a:effectLst/>
                        <a:latin typeface="+mj-ea"/>
                        <a:ea typeface="+mj-ea"/>
                      </a:endParaRPr>
                    </a:p>
                  </a:txBody>
                  <a:tcPr marL="4471" marR="4471" marT="4471" marB="447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buNone/>
                      </a:pPr>
                      <a:r>
                        <a:rPr lang="ja-JP" altLang="en-US" sz="2800" dirty="0">
                          <a:effectLst/>
                          <a:latin typeface="+mj-ea"/>
                          <a:ea typeface="+mj-ea"/>
                        </a:rPr>
                        <a:t>次要点</a:t>
                      </a:r>
                      <a:endParaRPr lang="ja-JP" altLang="en-US" sz="2800" dirty="0">
                        <a:effectLst/>
                        <a:latin typeface="+mj-ea"/>
                        <a:ea typeface="+mj-ea"/>
                      </a:endParaRPr>
                    </a:p>
                  </a:txBody>
                  <a:tcPr marL="4471" marR="4471" marT="4471" marB="447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853871">
                <a:tc>
                  <a:txBody>
                    <a:bodyPr/>
                    <a:lstStyle/>
                    <a:p>
                      <a:pPr algn="ctr">
                        <a:buNone/>
                      </a:pPr>
                      <a:r>
                        <a:rPr lang="zh-CN" altLang="en-US" sz="2800">
                          <a:effectLst/>
                          <a:latin typeface="+mj-ea"/>
                          <a:ea typeface="+mj-ea"/>
                        </a:rPr>
                        <a:t>开头</a:t>
                      </a:r>
                      <a:endParaRPr lang="zh-CN" altLang="en-US" sz="2800">
                        <a:effectLst/>
                        <a:latin typeface="+mj-ea"/>
                        <a:ea typeface="+mj-ea"/>
                      </a:endParaRPr>
                    </a:p>
                  </a:txBody>
                  <a:tcPr marL="4471" marR="4471" marT="4471" marB="447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a:buNone/>
                      </a:pPr>
                      <a:r>
                        <a:rPr lang="en-US" altLang="zh-CN" sz="3200" dirty="0">
                          <a:effectLst/>
                          <a:latin typeface="+mj-ea"/>
                          <a:ea typeface="+mj-ea"/>
                        </a:rPr>
                        <a:t>1. </a:t>
                      </a:r>
                      <a:r>
                        <a:rPr lang="zh-CN" altLang="en-US" sz="3200" dirty="0">
                          <a:effectLst/>
                          <a:latin typeface="+mj-ea"/>
                          <a:ea typeface="+mj-ea"/>
                        </a:rPr>
                        <a:t>点明写信目的：</a:t>
                      </a:r>
                      <a:r>
                        <a:rPr lang="zh-CN" altLang="en-US" sz="3200" dirty="0">
                          <a:solidFill>
                            <a:srgbClr val="FF0000"/>
                          </a:solidFill>
                          <a:effectLst/>
                          <a:latin typeface="+mj-ea"/>
                          <a:ea typeface="+mj-ea"/>
                        </a:rPr>
                        <a:t>邀请组队参加比赛</a:t>
                      </a:r>
                      <a:endParaRPr lang="zh-CN" altLang="en-US" sz="3200" dirty="0">
                        <a:solidFill>
                          <a:srgbClr val="FF0000"/>
                        </a:solidFill>
                        <a:effectLst/>
                        <a:latin typeface="+mj-ea"/>
                        <a:ea typeface="+mj-ea"/>
                      </a:endParaRPr>
                    </a:p>
                  </a:txBody>
                  <a:tcPr marL="4471" marR="4471" marT="4471" marB="447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l">
                        <a:buNone/>
                      </a:pPr>
                      <a:r>
                        <a:rPr lang="zh-CN" altLang="en-US" sz="3200" dirty="0">
                          <a:effectLst/>
                          <a:latin typeface="+mj-ea"/>
                          <a:ea typeface="+mj-ea"/>
                        </a:rPr>
                        <a:t>自我介绍 </a:t>
                      </a:r>
                      <a:r>
                        <a:rPr lang="en-US" altLang="zh-CN" sz="3200" dirty="0">
                          <a:effectLst/>
                          <a:latin typeface="+mj-ea"/>
                          <a:ea typeface="+mj-ea"/>
                        </a:rPr>
                        <a:t>/ </a:t>
                      </a:r>
                      <a:r>
                        <a:rPr lang="zh-CN" altLang="en-US" sz="3200" dirty="0">
                          <a:effectLst/>
                          <a:latin typeface="+mj-ea"/>
                          <a:ea typeface="+mj-ea"/>
                        </a:rPr>
                        <a:t>问候</a:t>
                      </a:r>
                      <a:endParaRPr lang="zh-CN" altLang="en-US" sz="3200" dirty="0">
                        <a:effectLst/>
                        <a:latin typeface="+mj-ea"/>
                        <a:ea typeface="+mj-ea"/>
                      </a:endParaRPr>
                    </a:p>
                    <a:p>
                      <a:pPr algn="l">
                        <a:buNone/>
                      </a:pPr>
                      <a:r>
                        <a:rPr lang="zh-CN" altLang="en-US" sz="3200" dirty="0">
                          <a:effectLst/>
                          <a:latin typeface="+mj-ea"/>
                          <a:ea typeface="+mj-ea"/>
                        </a:rPr>
                        <a:t>礼貌开场，</a:t>
                      </a:r>
                      <a:r>
                        <a:rPr lang="en-US" altLang="zh-CN" sz="3200" dirty="0">
                          <a:effectLst/>
                          <a:latin typeface="+mj-ea"/>
                          <a:ea typeface="+mj-ea"/>
                        </a:rPr>
                        <a:t>1</a:t>
                      </a:r>
                      <a:r>
                        <a:rPr lang="zh-CN" altLang="en-US" sz="3200" dirty="0">
                          <a:effectLst/>
                          <a:latin typeface="+mj-ea"/>
                          <a:ea typeface="+mj-ea"/>
                        </a:rPr>
                        <a:t>句带过</a:t>
                      </a:r>
                      <a:endParaRPr lang="zh-CN" altLang="en-US" sz="3200" dirty="0">
                        <a:effectLst/>
                        <a:latin typeface="+mj-ea"/>
                        <a:ea typeface="+mj-ea"/>
                      </a:endParaRPr>
                    </a:p>
                  </a:txBody>
                  <a:tcPr marL="4471" marR="4471" marT="4471" marB="447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bl>
          </a:graphicData>
        </a:graphic>
      </p:graphicFrame>
      <p:sp>
        <p:nvSpPr>
          <p:cNvPr id="29" name="文本框 28"/>
          <p:cNvSpPr txBox="1"/>
          <p:nvPr/>
        </p:nvSpPr>
        <p:spPr>
          <a:xfrm>
            <a:off x="15566189" y="668146"/>
            <a:ext cx="2447380" cy="1323439"/>
          </a:xfrm>
          <a:prstGeom prst="rect">
            <a:avLst/>
          </a:prstGeom>
          <a:solidFill>
            <a:srgbClr val="FFC000"/>
          </a:solidFill>
          <a:effectLst>
            <a:outerShdw blurRad="50800" dist="38100" dir="2700000" algn="tl" rotWithShape="0">
              <a:prstClr val="black">
                <a:alpha val="40000"/>
              </a:prstClr>
            </a:outerShdw>
          </a:effectLst>
        </p:spPr>
        <p:txBody>
          <a:bodyPr wrap="square">
            <a:spAutoFit/>
          </a:bodyPr>
          <a:lstStyle/>
          <a:p>
            <a:pPr algn="ctr"/>
            <a:r>
              <a:rPr lang="zh-CN" altLang="en-US" sz="4000" b="1" dirty="0"/>
              <a:t>事由引入</a:t>
            </a:r>
            <a:endParaRPr lang="en-US" altLang="zh-CN" sz="4000" b="1" dirty="0"/>
          </a:p>
          <a:p>
            <a:pPr algn="ctr"/>
            <a:r>
              <a:rPr lang="zh-CN" altLang="en-US" sz="4000" b="1" dirty="0"/>
              <a:t>邀请组队</a:t>
            </a:r>
            <a:endParaRPr lang="zh-CN" altLang="en-US" sz="4000" b="1" dirty="0"/>
          </a:p>
        </p:txBody>
      </p:sp>
      <p:sp>
        <p:nvSpPr>
          <p:cNvPr id="31" name="文本框 30"/>
          <p:cNvSpPr txBox="1"/>
          <p:nvPr/>
        </p:nvSpPr>
        <p:spPr>
          <a:xfrm>
            <a:off x="1057043" y="2500807"/>
            <a:ext cx="16515373" cy="6740307"/>
          </a:xfrm>
          <a:prstGeom prst="rect">
            <a:avLst/>
          </a:prstGeom>
          <a:noFill/>
        </p:spPr>
        <p:txBody>
          <a:bodyPr wrap="square">
            <a:spAutoFit/>
          </a:bodyPr>
          <a:lstStyle/>
          <a:p>
            <a:pPr algn="l">
              <a:buNone/>
            </a:pPr>
            <a:r>
              <a:rPr lang="en-US" altLang="zh-CN" sz="3600" b="1" dirty="0">
                <a:solidFill>
                  <a:srgbClr val="000000"/>
                </a:solidFill>
                <a:effectLst/>
                <a:latin typeface="Times New Roman" panose="02020603050405020304" pitchFamily="18" charset="0"/>
                <a:cs typeface="Times New Roman" panose="02020603050405020304" pitchFamily="18" charset="0"/>
              </a:rPr>
              <a:t>1. </a:t>
            </a:r>
            <a:r>
              <a:rPr lang="zh-CN" altLang="en-US" sz="3600" b="1" dirty="0">
                <a:solidFill>
                  <a:srgbClr val="000000"/>
                </a:solidFill>
                <a:effectLst/>
                <a:latin typeface="Times New Roman" panose="02020603050405020304" pitchFamily="18" charset="0"/>
                <a:cs typeface="Times New Roman" panose="02020603050405020304" pitchFamily="18" charset="0"/>
              </a:rPr>
              <a:t>常用词汇 </a:t>
            </a:r>
            <a:r>
              <a:rPr lang="en-US" altLang="zh-CN" sz="3600" b="1" dirty="0">
                <a:solidFill>
                  <a:srgbClr val="000000"/>
                </a:solidFill>
                <a:effectLst/>
                <a:latin typeface="Times New Roman" panose="02020603050405020304" pitchFamily="18" charset="0"/>
                <a:cs typeface="Times New Roman" panose="02020603050405020304" pitchFamily="18" charset="0"/>
              </a:rPr>
              <a:t>/ </a:t>
            </a:r>
            <a:r>
              <a:rPr lang="zh-CN" altLang="en-US" sz="3600" b="1" dirty="0">
                <a:solidFill>
                  <a:srgbClr val="000000"/>
                </a:solidFill>
                <a:effectLst/>
                <a:latin typeface="Times New Roman" panose="02020603050405020304" pitchFamily="18" charset="0"/>
                <a:cs typeface="Times New Roman" panose="02020603050405020304" pitchFamily="18" charset="0"/>
              </a:rPr>
              <a:t>词组</a:t>
            </a:r>
            <a:endParaRPr lang="zh-CN" altLang="en-US" sz="3600" b="1" dirty="0">
              <a:solidFill>
                <a:srgbClr val="000000"/>
              </a:solidFill>
              <a:effectLst/>
              <a:latin typeface="Times New Roman" panose="02020603050405020304" pitchFamily="18" charset="0"/>
              <a:cs typeface="Times New Roman" panose="02020603050405020304" pitchFamily="18" charset="0"/>
            </a:endParaRPr>
          </a:p>
          <a:p>
            <a:pPr algn="l">
              <a:buFont typeface="Arial" panose="020B0604020202020204" pitchFamily="34" charset="0"/>
              <a:buChar char="•"/>
            </a:pPr>
            <a:r>
              <a:rPr lang="zh-CN" altLang="en-US" sz="3600" b="0" dirty="0">
                <a:solidFill>
                  <a:srgbClr val="000000"/>
                </a:solidFill>
                <a:effectLst/>
                <a:latin typeface="Times New Roman" panose="02020603050405020304" pitchFamily="18" charset="0"/>
                <a:cs typeface="Times New Roman" panose="02020603050405020304" pitchFamily="18" charset="0"/>
              </a:rPr>
              <a:t>比赛相关：</a:t>
            </a:r>
            <a:r>
              <a:rPr lang="en-US" altLang="zh-CN" sz="3600" b="0" dirty="0">
                <a:solidFill>
                  <a:srgbClr val="000000"/>
                </a:solidFill>
                <a:effectLst/>
                <a:latin typeface="Times New Roman" panose="02020603050405020304" pitchFamily="18" charset="0"/>
                <a:cs typeface="Times New Roman" panose="02020603050405020304" pitchFamily="18" charset="0"/>
              </a:rPr>
              <a:t>handicraft competition, themed competition, take part in, participate in, team up with sb, enter the contest</a:t>
            </a:r>
            <a:endParaRPr lang="en-US" altLang="zh-CN" sz="3600" b="0" dirty="0">
              <a:solidFill>
                <a:srgbClr val="000000"/>
              </a:solidFill>
              <a:effectLst/>
              <a:latin typeface="Times New Roman" panose="02020603050405020304" pitchFamily="18" charset="0"/>
              <a:cs typeface="Times New Roman" panose="02020603050405020304" pitchFamily="18" charset="0"/>
            </a:endParaRPr>
          </a:p>
          <a:p>
            <a:pPr algn="l">
              <a:buFont typeface="Arial" panose="020B0604020202020204" pitchFamily="34" charset="0"/>
              <a:buChar char="•"/>
            </a:pPr>
            <a:r>
              <a:rPr lang="zh-CN" altLang="en-US" sz="3600" b="0" dirty="0">
                <a:solidFill>
                  <a:srgbClr val="000000"/>
                </a:solidFill>
                <a:effectLst/>
                <a:latin typeface="Times New Roman" panose="02020603050405020304" pitchFamily="18" charset="0"/>
                <a:cs typeface="Times New Roman" panose="02020603050405020304" pitchFamily="18" charset="0"/>
              </a:rPr>
              <a:t>时间表述：</a:t>
            </a:r>
            <a:r>
              <a:rPr lang="en-US" altLang="zh-CN" sz="3600" b="0" dirty="0">
                <a:solidFill>
                  <a:srgbClr val="000000"/>
                </a:solidFill>
                <a:effectLst/>
                <a:latin typeface="Times New Roman" panose="02020603050405020304" pitchFamily="18" charset="0"/>
                <a:cs typeface="Times New Roman" panose="02020603050405020304" pitchFamily="18" charset="0"/>
              </a:rPr>
              <a:t>next Friday, coming up soon, scheduled to take place</a:t>
            </a:r>
            <a:endParaRPr lang="en-US" altLang="zh-CN" sz="3600" b="0" dirty="0">
              <a:solidFill>
                <a:srgbClr val="000000"/>
              </a:solidFill>
              <a:effectLst/>
              <a:latin typeface="Times New Roman" panose="02020603050405020304" pitchFamily="18" charset="0"/>
              <a:cs typeface="Times New Roman" panose="02020603050405020304" pitchFamily="18" charset="0"/>
            </a:endParaRPr>
          </a:p>
          <a:p>
            <a:pPr algn="l">
              <a:buFont typeface="Arial" panose="020B0604020202020204" pitchFamily="34" charset="0"/>
              <a:buChar char="•"/>
            </a:pPr>
            <a:r>
              <a:rPr lang="zh-CN" altLang="en-US" sz="3600" b="0" dirty="0">
                <a:solidFill>
                  <a:srgbClr val="000000"/>
                </a:solidFill>
                <a:effectLst/>
                <a:latin typeface="Times New Roman" panose="02020603050405020304" pitchFamily="18" charset="0"/>
                <a:cs typeface="Times New Roman" panose="02020603050405020304" pitchFamily="18" charset="0"/>
              </a:rPr>
              <a:t>邀请表述：</a:t>
            </a:r>
            <a:r>
              <a:rPr lang="en-US" altLang="zh-CN" sz="3600" b="0" dirty="0">
                <a:solidFill>
                  <a:srgbClr val="000000"/>
                </a:solidFill>
                <a:effectLst/>
                <a:latin typeface="Times New Roman" panose="02020603050405020304" pitchFamily="18" charset="0"/>
                <a:cs typeface="Times New Roman" panose="02020603050405020304" pitchFamily="18" charset="0"/>
              </a:rPr>
              <a:t>invite you to do, wonder if you’d like to, would you like to join me</a:t>
            </a:r>
            <a:endParaRPr lang="en-US" altLang="zh-CN" sz="3600" b="0" dirty="0">
              <a:solidFill>
                <a:srgbClr val="000000"/>
              </a:solidFill>
              <a:effectLst/>
              <a:latin typeface="Times New Roman" panose="02020603050405020304" pitchFamily="18" charset="0"/>
              <a:cs typeface="Times New Roman" panose="02020603050405020304" pitchFamily="18" charset="0"/>
            </a:endParaRPr>
          </a:p>
          <a:p>
            <a:pPr algn="l">
              <a:buFont typeface="Arial" panose="020B0604020202020204" pitchFamily="34" charset="0"/>
              <a:buChar char="•"/>
            </a:pPr>
            <a:endParaRPr lang="en-US" altLang="zh-CN" sz="3600" b="0" dirty="0">
              <a:solidFill>
                <a:srgbClr val="000000"/>
              </a:solidFill>
              <a:effectLst/>
              <a:latin typeface="Times New Roman" panose="02020603050405020304" pitchFamily="18" charset="0"/>
              <a:cs typeface="Times New Roman" panose="02020603050405020304" pitchFamily="18" charset="0"/>
            </a:endParaRPr>
          </a:p>
          <a:p>
            <a:pPr algn="l">
              <a:buNone/>
            </a:pPr>
            <a:r>
              <a:rPr lang="en-US" altLang="zh-CN" sz="3600" b="1" dirty="0">
                <a:solidFill>
                  <a:srgbClr val="000000"/>
                </a:solidFill>
                <a:effectLst/>
                <a:latin typeface="Times New Roman" panose="02020603050405020304" pitchFamily="18" charset="0"/>
                <a:cs typeface="Times New Roman" panose="02020603050405020304" pitchFamily="18" charset="0"/>
              </a:rPr>
              <a:t>2. </a:t>
            </a:r>
            <a:r>
              <a:rPr lang="zh-CN" altLang="en-US" sz="3600" b="1" dirty="0">
                <a:solidFill>
                  <a:srgbClr val="000000"/>
                </a:solidFill>
                <a:latin typeface="Times New Roman" panose="02020603050405020304" pitchFamily="18" charset="0"/>
                <a:cs typeface="Times New Roman" panose="02020603050405020304" pitchFamily="18" charset="0"/>
              </a:rPr>
              <a:t>可用</a:t>
            </a:r>
            <a:r>
              <a:rPr lang="zh-CN" altLang="en-US" sz="3600" b="1" dirty="0">
                <a:solidFill>
                  <a:srgbClr val="000000"/>
                </a:solidFill>
                <a:effectLst/>
                <a:latin typeface="Times New Roman" panose="02020603050405020304" pitchFamily="18" charset="0"/>
                <a:cs typeface="Times New Roman" panose="02020603050405020304" pitchFamily="18" charset="0"/>
              </a:rPr>
              <a:t>句式</a:t>
            </a:r>
            <a:endParaRPr lang="en-US" altLang="zh-CN" sz="3600" b="1" dirty="0">
              <a:solidFill>
                <a:srgbClr val="000000"/>
              </a:solidFill>
              <a:effectLst/>
              <a:latin typeface="Times New Roman" panose="02020603050405020304" pitchFamily="18" charset="0"/>
              <a:cs typeface="Times New Roman" panose="02020603050405020304" pitchFamily="18" charset="0"/>
            </a:endParaRPr>
          </a:p>
          <a:p>
            <a:pPr algn="l">
              <a:buNone/>
            </a:pPr>
            <a:r>
              <a:rPr lang="zh-CN" altLang="en-US" sz="3600" b="0" dirty="0">
                <a:solidFill>
                  <a:srgbClr val="000000"/>
                </a:solidFill>
                <a:effectLst/>
                <a:latin typeface="Times New Roman" panose="02020603050405020304" pitchFamily="18" charset="0"/>
                <a:cs typeface="Times New Roman" panose="02020603050405020304" pitchFamily="18" charset="0"/>
              </a:rPr>
              <a:t>礼貌开场 </a:t>
            </a:r>
            <a:r>
              <a:rPr lang="en-US" altLang="zh-CN" sz="3600" b="0" dirty="0">
                <a:solidFill>
                  <a:srgbClr val="000000"/>
                </a:solidFill>
                <a:effectLst/>
                <a:latin typeface="Times New Roman" panose="02020603050405020304" pitchFamily="18" charset="0"/>
                <a:cs typeface="Times New Roman" panose="02020603050405020304" pitchFamily="18" charset="0"/>
              </a:rPr>
              <a:t>+ </a:t>
            </a:r>
            <a:r>
              <a:rPr lang="zh-CN" altLang="en-US" sz="3600" b="0" dirty="0">
                <a:solidFill>
                  <a:srgbClr val="000000"/>
                </a:solidFill>
                <a:effectLst/>
                <a:latin typeface="Times New Roman" panose="02020603050405020304" pitchFamily="18" charset="0"/>
                <a:cs typeface="Times New Roman" panose="02020603050405020304" pitchFamily="18" charset="0"/>
              </a:rPr>
              <a:t>点明目的：</a:t>
            </a:r>
            <a:endParaRPr lang="zh-CN" altLang="en-US" sz="3600" b="0" dirty="0">
              <a:solidFill>
                <a:srgbClr val="000000"/>
              </a:solidFill>
              <a:effectLst/>
              <a:latin typeface="Times New Roman" panose="02020603050405020304" pitchFamily="18" charset="0"/>
              <a:cs typeface="Times New Roman" panose="02020603050405020304" pitchFamily="18" charset="0"/>
            </a:endParaRPr>
          </a:p>
          <a:p>
            <a:pPr marL="742950" lvl="1" indent="-285750" algn="l">
              <a:buFont typeface="Arial" panose="020B0604020202020204" pitchFamily="34" charset="0"/>
              <a:buChar char="•"/>
            </a:pPr>
            <a:r>
              <a:rPr lang="en-US" altLang="zh-CN" sz="3600" b="0" dirty="0">
                <a:solidFill>
                  <a:srgbClr val="000000"/>
                </a:solidFill>
                <a:effectLst/>
                <a:latin typeface="Times New Roman" panose="02020603050405020304" pitchFamily="18" charset="0"/>
                <a:cs typeface="Times New Roman" panose="02020603050405020304" pitchFamily="18" charset="0"/>
              </a:rPr>
              <a:t>How are you doing? I’m writing to invite you to </a:t>
            </a:r>
            <a:r>
              <a:rPr lang="en-US" altLang="zh-CN" sz="3600" b="1" u="sng" dirty="0">
                <a:solidFill>
                  <a:srgbClr val="000000"/>
                </a:solidFill>
                <a:effectLst/>
                <a:latin typeface="Times New Roman" panose="02020603050405020304" pitchFamily="18" charset="0"/>
                <a:cs typeface="Times New Roman" panose="02020603050405020304" pitchFamily="18" charset="0"/>
              </a:rPr>
              <a:t>team up with </a:t>
            </a:r>
            <a:r>
              <a:rPr lang="en-US" altLang="zh-CN" sz="3600" b="0" dirty="0">
                <a:solidFill>
                  <a:srgbClr val="000000"/>
                </a:solidFill>
                <a:effectLst/>
                <a:latin typeface="Times New Roman" panose="02020603050405020304" pitchFamily="18" charset="0"/>
                <a:cs typeface="Times New Roman" panose="02020603050405020304" pitchFamily="18" charset="0"/>
              </a:rPr>
              <a:t>me for the </a:t>
            </a:r>
            <a:r>
              <a:rPr lang="en-US" altLang="zh-CN" sz="3600" b="1" u="sng" dirty="0">
                <a:solidFill>
                  <a:srgbClr val="000000"/>
                </a:solidFill>
                <a:effectLst/>
                <a:latin typeface="Times New Roman" panose="02020603050405020304" pitchFamily="18" charset="0"/>
                <a:cs typeface="Times New Roman" panose="02020603050405020304" pitchFamily="18" charset="0"/>
              </a:rPr>
              <a:t>Old Items, New Life handicraft competition </a:t>
            </a:r>
            <a:r>
              <a:rPr lang="en-US" altLang="zh-CN" sz="3600" dirty="0">
                <a:solidFill>
                  <a:srgbClr val="000000"/>
                </a:solidFill>
                <a:effectLst/>
                <a:latin typeface="Times New Roman" panose="02020603050405020304" pitchFamily="18" charset="0"/>
                <a:cs typeface="Times New Roman" panose="02020603050405020304" pitchFamily="18" charset="0"/>
              </a:rPr>
              <a:t>to be held next Friday.</a:t>
            </a:r>
            <a:endParaRPr lang="en-US" altLang="zh-CN" sz="3600" dirty="0">
              <a:solidFill>
                <a:srgbClr val="000000"/>
              </a:solidFill>
              <a:effectLst/>
              <a:latin typeface="Times New Roman" panose="02020603050405020304" pitchFamily="18" charset="0"/>
              <a:cs typeface="Times New Roman" panose="02020603050405020304" pitchFamily="18" charset="0"/>
            </a:endParaRPr>
          </a:p>
          <a:p>
            <a:pPr marL="742950" lvl="1" indent="-285750" algn="l">
              <a:buFont typeface="Arial" panose="020B0604020202020204" pitchFamily="34" charset="0"/>
              <a:buChar char="•"/>
            </a:pPr>
            <a:r>
              <a:rPr lang="en-US" altLang="zh-CN" sz="3600" b="0" dirty="0">
                <a:solidFill>
                  <a:srgbClr val="000000"/>
                </a:solidFill>
                <a:effectLst/>
                <a:latin typeface="Times New Roman" panose="02020603050405020304" pitchFamily="18" charset="0"/>
                <a:cs typeface="Times New Roman" panose="02020603050405020304" pitchFamily="18" charset="0"/>
              </a:rPr>
              <a:t>As you may have heard, our school will host </a:t>
            </a:r>
            <a:r>
              <a:rPr lang="en-US" altLang="zh-CN" sz="3600" b="1" u="sng" dirty="0">
                <a:solidFill>
                  <a:srgbClr val="000000"/>
                </a:solidFill>
                <a:effectLst/>
                <a:latin typeface="Times New Roman" panose="02020603050405020304" pitchFamily="18" charset="0"/>
                <a:cs typeface="Times New Roman" panose="02020603050405020304" pitchFamily="18" charset="0"/>
              </a:rPr>
              <a:t>a themed handicraft competition next Friday</a:t>
            </a:r>
            <a:r>
              <a:rPr lang="en-US" altLang="zh-CN" sz="3600" b="0" dirty="0">
                <a:solidFill>
                  <a:srgbClr val="000000"/>
                </a:solidFill>
                <a:effectLst/>
                <a:latin typeface="Times New Roman" panose="02020603050405020304" pitchFamily="18" charset="0"/>
                <a:cs typeface="Times New Roman" panose="02020603050405020304" pitchFamily="18" charset="0"/>
              </a:rPr>
              <a:t>. I’m </a:t>
            </a:r>
            <a:r>
              <a:rPr lang="en-US" altLang="zh-CN" sz="3600" b="1" u="sng" dirty="0">
                <a:solidFill>
                  <a:srgbClr val="000000"/>
                </a:solidFill>
                <a:effectLst/>
                <a:latin typeface="Times New Roman" panose="02020603050405020304" pitchFamily="18" charset="0"/>
                <a:cs typeface="Times New Roman" panose="02020603050405020304" pitchFamily="18" charset="0"/>
              </a:rPr>
              <a:t>wondering if you’d like to take part in </a:t>
            </a:r>
            <a:r>
              <a:rPr lang="en-US" altLang="zh-CN" sz="3600" b="0" dirty="0">
                <a:solidFill>
                  <a:srgbClr val="000000"/>
                </a:solidFill>
                <a:effectLst/>
                <a:latin typeface="Times New Roman" panose="02020603050405020304" pitchFamily="18" charset="0"/>
                <a:cs typeface="Times New Roman" panose="02020603050405020304" pitchFamily="18" charset="0"/>
              </a:rPr>
              <a:t>it with me.”</a:t>
            </a:r>
            <a:endParaRPr lang="en-US" altLang="zh-CN" sz="3600" b="0" dirty="0">
              <a:solidFill>
                <a:srgbClr val="000000"/>
              </a:solidFill>
              <a:effectLst/>
              <a:latin typeface="Times New Roman" panose="02020603050405020304" pitchFamily="18" charset="0"/>
              <a:cs typeface="Times New Roman" panose="02020603050405020304" pitchFamily="18" charset="0"/>
            </a:endParaRPr>
          </a:p>
        </p:txBody>
      </p:sp>
      <p:sp>
        <p:nvSpPr>
          <p:cNvPr id="32" name="矩形 31"/>
          <p:cNvSpPr/>
          <p:nvPr/>
        </p:nvSpPr>
        <p:spPr>
          <a:xfrm>
            <a:off x="1057043" y="2500807"/>
            <a:ext cx="3591157" cy="613782"/>
          </a:xfrm>
          <a:prstGeom prst="rect">
            <a:avLst/>
          </a:prstGeom>
          <a:solidFill>
            <a:srgbClr val="FFC000">
              <a:alpha val="39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1184043" y="5794760"/>
            <a:ext cx="3591157" cy="613782"/>
          </a:xfrm>
          <a:prstGeom prst="rect">
            <a:avLst/>
          </a:prstGeom>
          <a:solidFill>
            <a:srgbClr val="FFC000">
              <a:alpha val="39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1057043" y="9150171"/>
            <a:ext cx="15589181" cy="1200329"/>
          </a:xfrm>
          <a:prstGeom prst="rect">
            <a:avLst/>
          </a:prstGeom>
          <a:noFill/>
        </p:spPr>
        <p:txBody>
          <a:bodyPr wrap="square">
            <a:spAutoFit/>
          </a:bodyPr>
          <a:lstStyle/>
          <a:p>
            <a:r>
              <a:rPr lang="zh-CN" altLang="en-US" sz="3600" dirty="0">
                <a:latin typeface="Times New Roman" panose="02020603050405020304" pitchFamily="18" charset="0"/>
                <a:cs typeface="Times New Roman" panose="02020603050405020304" pitchFamily="18" charset="0"/>
              </a:rPr>
              <a:t>背景补充：</a:t>
            </a:r>
            <a:r>
              <a:rPr lang="en-US" altLang="zh-CN" sz="3600" dirty="0">
                <a:latin typeface="Times New Roman" panose="02020603050405020304" pitchFamily="18" charset="0"/>
                <a:cs typeface="Times New Roman" panose="02020603050405020304" pitchFamily="18" charset="0"/>
              </a:rPr>
              <a:t>The competition, themed ‘Old Items, New Life’, is a great chance to show our creativity.</a:t>
            </a:r>
            <a:endParaRPr lang="zh-CN" altLang="en-US" sz="3600" dirty="0">
              <a:latin typeface="Times New Roman" panose="02020603050405020304" pitchFamily="18" charset="0"/>
              <a:cs typeface="Times New Roman" panose="02020603050405020304" pitchFamily="18" charset="0"/>
            </a:endParaRPr>
          </a:p>
        </p:txBody>
      </p:sp>
      <p:grpSp>
        <p:nvGrpSpPr>
          <p:cNvPr id="36" name="Group 18"/>
          <p:cNvGrpSpPr/>
          <p:nvPr/>
        </p:nvGrpSpPr>
        <p:grpSpPr>
          <a:xfrm>
            <a:off x="7827761" y="2405927"/>
            <a:ext cx="10527972" cy="4879369"/>
            <a:chOff x="-33449" y="-351866"/>
            <a:chExt cx="2772799" cy="1408508"/>
          </a:xfrm>
        </p:grpSpPr>
        <p:sp>
          <p:nvSpPr>
            <p:cNvPr id="37" name="Freeform 19"/>
            <p:cNvSpPr/>
            <p:nvPr/>
          </p:nvSpPr>
          <p:spPr>
            <a:xfrm>
              <a:off x="-33449" y="-351866"/>
              <a:ext cx="2739350" cy="1270795"/>
            </a:xfrm>
            <a:custGeom>
              <a:avLst/>
              <a:gdLst/>
              <a:ahLst/>
              <a:cxnLst/>
              <a:rect l="l" t="t" r="r" b="b"/>
              <a:pathLst>
                <a:path w="2739350" h="1056642">
                  <a:moveTo>
                    <a:pt x="74435" y="0"/>
                  </a:moveTo>
                  <a:lnTo>
                    <a:pt x="2664915" y="0"/>
                  </a:lnTo>
                  <a:cubicBezTo>
                    <a:pt x="2706025" y="0"/>
                    <a:pt x="2739350" y="33326"/>
                    <a:pt x="2739350" y="74435"/>
                  </a:cubicBezTo>
                  <a:lnTo>
                    <a:pt x="2739350" y="982208"/>
                  </a:lnTo>
                  <a:cubicBezTo>
                    <a:pt x="2739350" y="1023317"/>
                    <a:pt x="2706025" y="1056642"/>
                    <a:pt x="2664915" y="1056642"/>
                  </a:cubicBezTo>
                  <a:lnTo>
                    <a:pt x="74435" y="1056642"/>
                  </a:lnTo>
                  <a:cubicBezTo>
                    <a:pt x="33326" y="1056642"/>
                    <a:pt x="0" y="1023317"/>
                    <a:pt x="0" y="982208"/>
                  </a:cubicBezTo>
                  <a:lnTo>
                    <a:pt x="0" y="74435"/>
                  </a:lnTo>
                  <a:cubicBezTo>
                    <a:pt x="0" y="33326"/>
                    <a:pt x="33326" y="0"/>
                    <a:pt x="74435" y="0"/>
                  </a:cubicBezTo>
                  <a:close/>
                </a:path>
              </a:pathLst>
            </a:custGeom>
            <a:solidFill>
              <a:srgbClr val="81A45A"/>
            </a:solidFill>
          </p:spPr>
          <p:txBody>
            <a:bodyPr/>
            <a:lstStyle/>
            <a:p>
              <a:r>
                <a:rPr lang="en-US" altLang="zh-CN" sz="3600" dirty="0">
                  <a:highlight>
                    <a:srgbClr val="FFFF00"/>
                  </a:highlight>
                </a:rPr>
                <a:t>Reminder </a:t>
              </a:r>
              <a:r>
                <a:rPr lang="en-US" altLang="zh-CN" sz="3600" dirty="0"/>
                <a:t>:</a:t>
              </a:r>
              <a:endParaRPr lang="en-US" altLang="zh-CN" sz="3600" dirty="0"/>
            </a:p>
            <a:p>
              <a:pPr marL="571500" indent="-571500">
                <a:buFont typeface="Wingdings" panose="05000000000000000000" pitchFamily="2" charset="2"/>
                <a:buChar char="l"/>
              </a:pPr>
              <a:r>
                <a:rPr lang="en-US" altLang="zh-CN" sz="3600" dirty="0"/>
                <a:t> Three key pieces of information must be included: </a:t>
              </a:r>
              <a:r>
                <a:rPr lang="en-US" altLang="zh-CN" sz="3600" u="sng" dirty="0"/>
                <a:t>the competition's time </a:t>
              </a:r>
              <a:r>
                <a:rPr lang="en-US" altLang="zh-CN" sz="3600" dirty="0"/>
                <a:t>(next Friday), </a:t>
              </a:r>
              <a:r>
                <a:rPr lang="en-US" altLang="zh-CN" sz="3600" u="sng" dirty="0"/>
                <a:t>its theme </a:t>
              </a:r>
              <a:r>
                <a:rPr lang="en-US" altLang="zh-CN" sz="3600" dirty="0"/>
                <a:t>(Old Items, New Life), and </a:t>
              </a:r>
              <a:r>
                <a:rPr lang="en-US" altLang="zh-CN" sz="3600" u="sng" dirty="0"/>
                <a:t>the core request</a:t>
              </a:r>
              <a:r>
                <a:rPr lang="en-US" altLang="zh-CN" sz="3600" dirty="0"/>
                <a:t> to team up with me / join me. </a:t>
              </a:r>
              <a:endParaRPr lang="en-US" altLang="zh-CN" sz="3600" dirty="0"/>
            </a:p>
            <a:p>
              <a:pPr marL="571500" indent="-571500">
                <a:buFont typeface="Wingdings" panose="05000000000000000000" pitchFamily="2" charset="2"/>
                <a:buChar char="l"/>
              </a:pPr>
              <a:r>
                <a:rPr lang="en-US" altLang="zh-CN" sz="3600" dirty="0"/>
                <a:t>Keep the opening to no more than 3 sentences. State your purpose directly.</a:t>
              </a:r>
              <a:endParaRPr lang="zh-CN" altLang="en-US" sz="3600" dirty="0"/>
            </a:p>
          </p:txBody>
        </p:sp>
        <p:sp>
          <p:nvSpPr>
            <p:cNvPr id="38" name="TextBox 20"/>
            <p:cNvSpPr txBox="1"/>
            <p:nvPr/>
          </p:nvSpPr>
          <p:spPr>
            <a:xfrm>
              <a:off x="0" y="0"/>
              <a:ext cx="2739350" cy="1056642"/>
            </a:xfrm>
            <a:prstGeom prst="rect">
              <a:avLst/>
            </a:prstGeom>
          </p:spPr>
          <p:txBody>
            <a:bodyPr lIns="50800" tIns="50800" rIns="50800" bIns="50800" rtlCol="0" anchor="ctr"/>
            <a:lstStyle/>
            <a:p>
              <a:pPr algn="ctr">
                <a:lnSpc>
                  <a:spcPts val="2845"/>
                </a:lnSpc>
              </a:pPr>
            </a:p>
          </p:txBody>
        </p:sp>
      </p:grpSp>
      <p:grpSp>
        <p:nvGrpSpPr>
          <p:cNvPr id="10" name="Group 10"/>
          <p:cNvGrpSpPr/>
          <p:nvPr/>
        </p:nvGrpSpPr>
        <p:grpSpPr>
          <a:xfrm>
            <a:off x="17597816" y="2961142"/>
            <a:ext cx="4364715" cy="4364715"/>
            <a:chOff x="0" y="0"/>
            <a:chExt cx="812800" cy="812800"/>
          </a:xfrm>
        </p:grpSpPr>
        <p:sp>
          <p:nvSpPr>
            <p:cNvPr id="11" name="Freeform 1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6CB48">
                <a:alpha val="17647"/>
              </a:srgbClr>
            </a:solidFill>
          </p:spPr>
        </p:sp>
        <p:sp>
          <p:nvSpPr>
            <p:cNvPr id="12" name="TextBox 12"/>
            <p:cNvSpPr txBox="1"/>
            <p:nvPr/>
          </p:nvSpPr>
          <p:spPr>
            <a:xfrm>
              <a:off x="76200" y="28575"/>
              <a:ext cx="660400" cy="708025"/>
            </a:xfrm>
            <a:prstGeom prst="rect">
              <a:avLst/>
            </a:prstGeom>
          </p:spPr>
          <p:txBody>
            <a:bodyPr lIns="50800" tIns="50800" rIns="50800" bIns="50800" rtlCol="0" anchor="ctr"/>
            <a:lstStyle/>
            <a:p>
              <a:pPr marL="0" marR="0" lvl="0" indent="0" algn="ctr" defTabSz="914400" rtl="0" eaLnBrk="1" fontAlgn="auto" latinLnBrk="0" hangingPunct="1">
                <a:lnSpc>
                  <a:spcPts val="321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barn(inVertical)">
                                      <p:cBhvr>
                                        <p:cTn id="7" dur="500"/>
                                        <p:tgtEl>
                                          <p:spTgt spid="28"/>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fade">
                                      <p:cBhvr>
                                        <p:cTn id="10" dur="1000"/>
                                        <p:tgtEl>
                                          <p:spTgt spid="29"/>
                                        </p:tgtEl>
                                      </p:cBhvr>
                                    </p:animEffect>
                                    <p:anim calcmode="lin" valueType="num">
                                      <p:cBhvr>
                                        <p:cTn id="11" dur="1000" fill="hold"/>
                                        <p:tgtEl>
                                          <p:spTgt spid="29"/>
                                        </p:tgtEl>
                                        <p:attrNameLst>
                                          <p:attrName>ppt_x</p:attrName>
                                        </p:attrNameLst>
                                      </p:cBhvr>
                                      <p:tavLst>
                                        <p:tav tm="0">
                                          <p:val>
                                            <p:strVal val="#ppt_x"/>
                                          </p:val>
                                        </p:tav>
                                        <p:tav tm="100000">
                                          <p:val>
                                            <p:strVal val="#ppt_x"/>
                                          </p:val>
                                        </p:tav>
                                      </p:tavLst>
                                    </p:anim>
                                    <p:anim calcmode="lin" valueType="num">
                                      <p:cBhvr>
                                        <p:cTn id="12"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barn(inVertical)">
                                      <p:cBhvr>
                                        <p:cTn id="17" dur="500"/>
                                        <p:tgtEl>
                                          <p:spTgt spid="31"/>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32"/>
                                        </p:tgtEl>
                                        <p:attrNameLst>
                                          <p:attrName>style.visibility</p:attrName>
                                        </p:attrNameLst>
                                      </p:cBhvr>
                                      <p:to>
                                        <p:strVal val="visible"/>
                                      </p:to>
                                    </p:set>
                                    <p:animEffect transition="in" filter="barn(inVertical)">
                                      <p:cBhvr>
                                        <p:cTn id="20" dur="500"/>
                                        <p:tgtEl>
                                          <p:spTgt spid="32"/>
                                        </p:tgtEl>
                                      </p:cBhvr>
                                    </p:animEffect>
                                  </p:childTnLst>
                                </p:cTn>
                              </p:par>
                              <p:par>
                                <p:cTn id="21" presetID="16" presetClass="entr" presetSubtype="21" fill="hold" grpId="0" nodeType="with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barn(inVertical)">
                                      <p:cBhvr>
                                        <p:cTn id="23" dur="500"/>
                                        <p:tgtEl>
                                          <p:spTgt spid="33"/>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barn(inVertical)">
                                      <p:cBhvr>
                                        <p:cTn id="28" dur="500"/>
                                        <p:tgtEl>
                                          <p:spTgt spid="35"/>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nodeType="clickEffect">
                                  <p:stCondLst>
                                    <p:cond delay="0"/>
                                  </p:stCondLst>
                                  <p:childTnLst>
                                    <p:set>
                                      <p:cBhvr>
                                        <p:cTn id="32" dur="1" fill="hold">
                                          <p:stCondLst>
                                            <p:cond delay="0"/>
                                          </p:stCondLst>
                                        </p:cTn>
                                        <p:tgtEl>
                                          <p:spTgt spid="36"/>
                                        </p:tgtEl>
                                        <p:attrNameLst>
                                          <p:attrName>style.visibility</p:attrName>
                                        </p:attrNameLst>
                                      </p:cBhvr>
                                      <p:to>
                                        <p:strVal val="visible"/>
                                      </p:to>
                                    </p:set>
                                    <p:animEffect transition="in" filter="barn(inVertical)">
                                      <p:cBhvr>
                                        <p:cTn id="33"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1" grpId="0"/>
      <p:bldP spid="32" grpId="0" animBg="1"/>
      <p:bldP spid="33" grpId="0" animBg="1"/>
      <p:bldP spid="3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3"/>
          <p:cNvGrpSpPr/>
          <p:nvPr/>
        </p:nvGrpSpPr>
        <p:grpSpPr>
          <a:xfrm>
            <a:off x="-801965" y="-1117327"/>
            <a:ext cx="2544051" cy="2544051"/>
            <a:chOff x="0" y="0"/>
            <a:chExt cx="812800" cy="812800"/>
          </a:xfrm>
        </p:grpSpPr>
        <p:sp>
          <p:nvSpPr>
            <p:cNvPr id="4" name="Freeform 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6CB48">
                <a:alpha val="17647"/>
              </a:srgbClr>
            </a:solidFill>
          </p:spPr>
        </p:sp>
        <p:sp>
          <p:nvSpPr>
            <p:cNvPr id="5" name="TextBox 5"/>
            <p:cNvSpPr txBox="1"/>
            <p:nvPr/>
          </p:nvSpPr>
          <p:spPr>
            <a:xfrm>
              <a:off x="76200" y="28575"/>
              <a:ext cx="660400" cy="708025"/>
            </a:xfrm>
            <a:prstGeom prst="rect">
              <a:avLst/>
            </a:prstGeom>
          </p:spPr>
          <p:txBody>
            <a:bodyPr lIns="50800" tIns="50800" rIns="50800" bIns="50800" rtlCol="0" anchor="ctr"/>
            <a:lstStyle/>
            <a:p>
              <a:pPr marL="0" marR="0" lvl="0" indent="0" algn="ctr" defTabSz="914400" rtl="0" eaLnBrk="1" fontAlgn="auto" latinLnBrk="0" hangingPunct="1">
                <a:lnSpc>
                  <a:spcPts val="321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6" name="Freeform 6"/>
          <p:cNvSpPr/>
          <p:nvPr/>
        </p:nvSpPr>
        <p:spPr>
          <a:xfrm>
            <a:off x="470060" y="214386"/>
            <a:ext cx="1860739" cy="1884779"/>
          </a:xfrm>
          <a:custGeom>
            <a:avLst/>
            <a:gdLst/>
            <a:ahLst/>
            <a:cxnLst/>
            <a:rect l="l" t="t" r="r" b="b"/>
            <a:pathLst>
              <a:path w="1860739" h="1884779">
                <a:moveTo>
                  <a:pt x="0" y="0"/>
                </a:moveTo>
                <a:lnTo>
                  <a:pt x="1860739" y="0"/>
                </a:lnTo>
                <a:lnTo>
                  <a:pt x="1860739" y="1884779"/>
                </a:lnTo>
                <a:lnTo>
                  <a:pt x="0" y="1884779"/>
                </a:lnTo>
                <a:lnTo>
                  <a:pt x="0" y="0"/>
                </a:lnTo>
                <a:close/>
              </a:path>
            </a:pathLst>
          </a:custGeom>
          <a:blipFill>
            <a:blip/>
            <a:stretch>
              <a:fillRect/>
            </a:stretch>
          </a:blipFill>
        </p:spPr>
      </p:sp>
      <p:grpSp>
        <p:nvGrpSpPr>
          <p:cNvPr id="7" name="Group 7"/>
          <p:cNvGrpSpPr/>
          <p:nvPr/>
        </p:nvGrpSpPr>
        <p:grpSpPr>
          <a:xfrm>
            <a:off x="-3674531" y="2961142"/>
            <a:ext cx="4364715" cy="4364715"/>
            <a:chOff x="0" y="0"/>
            <a:chExt cx="812800" cy="812800"/>
          </a:xfrm>
        </p:grpSpPr>
        <p:sp>
          <p:nvSpPr>
            <p:cNvPr id="8" name="Freeform 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6CB48">
                <a:alpha val="17647"/>
              </a:srgbClr>
            </a:solidFill>
          </p:spPr>
        </p:sp>
        <p:sp>
          <p:nvSpPr>
            <p:cNvPr id="9" name="TextBox 9"/>
            <p:cNvSpPr txBox="1"/>
            <p:nvPr/>
          </p:nvSpPr>
          <p:spPr>
            <a:xfrm>
              <a:off x="76200" y="28575"/>
              <a:ext cx="660400" cy="708025"/>
            </a:xfrm>
            <a:prstGeom prst="rect">
              <a:avLst/>
            </a:prstGeom>
          </p:spPr>
          <p:txBody>
            <a:bodyPr lIns="50800" tIns="50800" rIns="50800" bIns="50800" rtlCol="0" anchor="ctr"/>
            <a:lstStyle/>
            <a:p>
              <a:pPr marL="0" marR="0" lvl="0" indent="0" algn="ctr" defTabSz="914400" rtl="0" eaLnBrk="1" fontAlgn="auto" latinLnBrk="0" hangingPunct="1">
                <a:lnSpc>
                  <a:spcPts val="321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0" name="Group 10"/>
          <p:cNvGrpSpPr/>
          <p:nvPr/>
        </p:nvGrpSpPr>
        <p:grpSpPr>
          <a:xfrm>
            <a:off x="17597816" y="2961142"/>
            <a:ext cx="4364715" cy="4364715"/>
            <a:chOff x="0" y="0"/>
            <a:chExt cx="812800" cy="812800"/>
          </a:xfrm>
        </p:grpSpPr>
        <p:sp>
          <p:nvSpPr>
            <p:cNvPr id="11" name="Freeform 1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6CB48">
                <a:alpha val="17647"/>
              </a:srgbClr>
            </a:solidFill>
          </p:spPr>
        </p:sp>
        <p:sp>
          <p:nvSpPr>
            <p:cNvPr id="12" name="TextBox 12"/>
            <p:cNvSpPr txBox="1"/>
            <p:nvPr/>
          </p:nvSpPr>
          <p:spPr>
            <a:xfrm>
              <a:off x="76200" y="28575"/>
              <a:ext cx="660400" cy="708025"/>
            </a:xfrm>
            <a:prstGeom prst="rect">
              <a:avLst/>
            </a:prstGeom>
          </p:spPr>
          <p:txBody>
            <a:bodyPr lIns="50800" tIns="50800" rIns="50800" bIns="50800" rtlCol="0" anchor="ctr"/>
            <a:lstStyle/>
            <a:p>
              <a:pPr marL="0" marR="0" lvl="0" indent="0" algn="ctr" defTabSz="914400" rtl="0" eaLnBrk="1" fontAlgn="auto" latinLnBrk="0" hangingPunct="1">
                <a:lnSpc>
                  <a:spcPts val="321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3" name="Group 13"/>
          <p:cNvGrpSpPr/>
          <p:nvPr/>
        </p:nvGrpSpPr>
        <p:grpSpPr>
          <a:xfrm>
            <a:off x="16540223" y="9482824"/>
            <a:ext cx="2662998" cy="2662998"/>
            <a:chOff x="0" y="0"/>
            <a:chExt cx="812800" cy="812800"/>
          </a:xfrm>
        </p:grpSpPr>
        <p:sp>
          <p:nvSpPr>
            <p:cNvPr id="14" name="Freeform 1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6CB48">
                <a:alpha val="17647"/>
              </a:srgbClr>
            </a:solidFill>
          </p:spPr>
        </p:sp>
        <p:sp>
          <p:nvSpPr>
            <p:cNvPr id="15" name="TextBox 15"/>
            <p:cNvSpPr txBox="1"/>
            <p:nvPr/>
          </p:nvSpPr>
          <p:spPr>
            <a:xfrm>
              <a:off x="76200" y="28575"/>
              <a:ext cx="660400" cy="708025"/>
            </a:xfrm>
            <a:prstGeom prst="rect">
              <a:avLst/>
            </a:prstGeom>
          </p:spPr>
          <p:txBody>
            <a:bodyPr lIns="50800" tIns="50800" rIns="50800" bIns="50800" rtlCol="0" anchor="ctr"/>
            <a:lstStyle/>
            <a:p>
              <a:pPr marL="0" marR="0" lvl="0" indent="0" algn="ctr" defTabSz="914400" rtl="0" eaLnBrk="1" fontAlgn="auto" latinLnBrk="0" hangingPunct="1">
                <a:lnSpc>
                  <a:spcPts val="321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aphicFrame>
        <p:nvGraphicFramePr>
          <p:cNvPr id="2" name="表格 1"/>
          <p:cNvGraphicFramePr>
            <a:graphicFrameLocks noGrp="1"/>
          </p:cNvGraphicFramePr>
          <p:nvPr/>
        </p:nvGraphicFramePr>
        <p:xfrm>
          <a:off x="2330373" y="472902"/>
          <a:ext cx="15487567" cy="1907644"/>
        </p:xfrm>
        <a:graphic>
          <a:graphicData uri="http://schemas.openxmlformats.org/drawingml/2006/table">
            <a:tbl>
              <a:tblPr>
                <a:effectLst>
                  <a:outerShdw blurRad="50800" dist="38100" dir="2700000" algn="tl" rotWithShape="0">
                    <a:prstClr val="black">
                      <a:alpha val="40000"/>
                    </a:prstClr>
                  </a:outerShdw>
                </a:effectLst>
                <a:tableStyleId>{0660B408-B3CF-4A94-85FC-2B1E0A45F4A2}</a:tableStyleId>
              </a:tblPr>
              <a:tblGrid>
                <a:gridCol w="1077509"/>
                <a:gridCol w="8390872"/>
                <a:gridCol w="6019186"/>
              </a:tblGrid>
              <a:tr h="346913">
                <a:tc>
                  <a:txBody>
                    <a:bodyPr/>
                    <a:lstStyle/>
                    <a:p>
                      <a:pPr algn="ctr">
                        <a:buNone/>
                      </a:pPr>
                      <a:endParaRPr lang="zh-CN" altLang="en-US" sz="2800" dirty="0">
                        <a:effectLst/>
                        <a:latin typeface="+mj-ea"/>
                        <a:ea typeface="+mj-ea"/>
                      </a:endParaRPr>
                    </a:p>
                  </a:txBody>
                  <a:tcPr marL="4471" marR="4471" marT="4471" marB="447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buNone/>
                      </a:pPr>
                      <a:r>
                        <a:rPr lang="ja-JP" altLang="en-US" sz="2800" dirty="0">
                          <a:effectLst/>
                          <a:latin typeface="+mj-ea"/>
                          <a:ea typeface="+mj-ea"/>
                        </a:rPr>
                        <a:t>主要点</a:t>
                      </a:r>
                      <a:endParaRPr lang="ja-JP" altLang="en-US" sz="2800" dirty="0">
                        <a:effectLst/>
                        <a:latin typeface="+mj-ea"/>
                        <a:ea typeface="+mj-ea"/>
                      </a:endParaRPr>
                    </a:p>
                  </a:txBody>
                  <a:tcPr marL="4471" marR="4471" marT="4471" marB="447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buNone/>
                      </a:pPr>
                      <a:r>
                        <a:rPr lang="ja-JP" altLang="en-US" sz="2800" dirty="0">
                          <a:effectLst/>
                          <a:latin typeface="+mj-ea"/>
                          <a:ea typeface="+mj-ea"/>
                        </a:rPr>
                        <a:t>次要点</a:t>
                      </a:r>
                      <a:endParaRPr lang="ja-JP" altLang="en-US" sz="2800" dirty="0">
                        <a:effectLst/>
                        <a:latin typeface="+mj-ea"/>
                        <a:ea typeface="+mj-ea"/>
                      </a:endParaRPr>
                    </a:p>
                  </a:txBody>
                  <a:tcPr marL="4471" marR="4471" marT="4471" marB="447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880414">
                <a:tc>
                  <a:txBody>
                    <a:bodyPr/>
                    <a:lstStyle/>
                    <a:p>
                      <a:pPr algn="ctr">
                        <a:buNone/>
                      </a:pPr>
                      <a:r>
                        <a:rPr lang="zh-CN" altLang="en-US" sz="2800" dirty="0">
                          <a:effectLst/>
                          <a:latin typeface="+mj-ea"/>
                          <a:ea typeface="+mj-ea"/>
                        </a:rPr>
                        <a:t>主体</a:t>
                      </a:r>
                      <a:endParaRPr lang="zh-CN" altLang="en-US" sz="2800" dirty="0">
                        <a:effectLst/>
                        <a:latin typeface="+mj-ea"/>
                        <a:ea typeface="+mj-ea"/>
                      </a:endParaRPr>
                    </a:p>
                  </a:txBody>
                  <a:tcPr marL="4471" marR="4471" marT="4471" marB="447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DF6DF"/>
                    </a:solidFill>
                  </a:tcPr>
                </a:tc>
                <a:tc>
                  <a:txBody>
                    <a:bodyPr/>
                    <a:lstStyle/>
                    <a:p>
                      <a:pPr algn="l">
                        <a:buNone/>
                      </a:pPr>
                      <a:r>
                        <a:rPr lang="en-US" altLang="zh-CN" sz="3200" dirty="0">
                          <a:effectLst/>
                          <a:latin typeface="+mj-ea"/>
                          <a:ea typeface="+mj-ea"/>
                        </a:rPr>
                        <a:t>1. </a:t>
                      </a:r>
                      <a:r>
                        <a:rPr lang="zh-CN" altLang="en-US" sz="3200" dirty="0">
                          <a:effectLst/>
                          <a:latin typeface="+mj-ea"/>
                          <a:ea typeface="+mj-ea"/>
                        </a:rPr>
                        <a:t>比赛关键信息：时间、主题（旧物新生）</a:t>
                      </a:r>
                      <a:endParaRPr lang="zh-CN" altLang="en-US" sz="3200" dirty="0">
                        <a:effectLst/>
                        <a:latin typeface="+mj-ea"/>
                        <a:ea typeface="+mj-ea"/>
                      </a:endParaRPr>
                    </a:p>
                    <a:p>
                      <a:pPr algn="l">
                        <a:buNone/>
                      </a:pPr>
                      <a:r>
                        <a:rPr lang="en-US" altLang="zh-CN" sz="3200" dirty="0">
                          <a:effectLst/>
                          <a:latin typeface="+mj-ea"/>
                          <a:ea typeface="+mj-ea"/>
                        </a:rPr>
                        <a:t>2. </a:t>
                      </a:r>
                      <a:r>
                        <a:rPr lang="zh-CN" altLang="en-US" sz="3200" dirty="0">
                          <a:solidFill>
                            <a:srgbClr val="FF0000"/>
                          </a:solidFill>
                          <a:effectLst/>
                          <a:latin typeface="+mj-ea"/>
                          <a:ea typeface="+mj-ea"/>
                        </a:rPr>
                        <a:t>你的创意设想</a:t>
                      </a:r>
                      <a:endParaRPr lang="en-US" altLang="zh-CN" sz="3200" dirty="0">
                        <a:solidFill>
                          <a:srgbClr val="FF0000"/>
                        </a:solidFill>
                        <a:effectLst/>
                        <a:latin typeface="+mj-ea"/>
                        <a:ea typeface="+mj-ea"/>
                      </a:endParaRPr>
                    </a:p>
                    <a:p>
                      <a:pPr algn="l">
                        <a:buNone/>
                      </a:pPr>
                      <a:r>
                        <a:rPr lang="zh-CN" altLang="en-US" sz="3200" dirty="0">
                          <a:effectLst/>
                          <a:latin typeface="+mj-ea"/>
                          <a:ea typeface="+mj-ea"/>
                        </a:rPr>
                        <a:t>（核心：必须具体，比如用旧</a:t>
                      </a:r>
                      <a:r>
                        <a:rPr lang="en-US" altLang="zh-CN" sz="3200" dirty="0">
                          <a:effectLst/>
                          <a:latin typeface="+mj-ea"/>
                          <a:ea typeface="+mj-ea"/>
                        </a:rPr>
                        <a:t>T</a:t>
                      </a:r>
                      <a:r>
                        <a:rPr lang="zh-CN" altLang="en-US" sz="3200" dirty="0">
                          <a:effectLst/>
                          <a:latin typeface="+mj-ea"/>
                          <a:ea typeface="+mj-ea"/>
                        </a:rPr>
                        <a:t>恤做环保袋等）</a:t>
                      </a:r>
                      <a:endParaRPr lang="zh-CN" altLang="en-US" sz="3200" dirty="0">
                        <a:effectLst/>
                        <a:latin typeface="+mj-ea"/>
                        <a:ea typeface="+mj-ea"/>
                      </a:endParaRPr>
                    </a:p>
                  </a:txBody>
                  <a:tcPr marL="4471" marR="4471" marT="4471" marB="447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DF6DF"/>
                    </a:solidFill>
                  </a:tcPr>
                </a:tc>
                <a:tc>
                  <a:txBody>
                    <a:bodyPr/>
                    <a:lstStyle/>
                    <a:p>
                      <a:pPr algn="l">
                        <a:buNone/>
                      </a:pPr>
                      <a:r>
                        <a:rPr lang="zh-CN" altLang="en-US" sz="3200" dirty="0">
                          <a:solidFill>
                            <a:srgbClr val="FF0000"/>
                          </a:solidFill>
                          <a:effectLst/>
                          <a:highlight>
                            <a:srgbClr val="00FFFF"/>
                          </a:highlight>
                          <a:latin typeface="+mj-ea"/>
                          <a:ea typeface="+mj-ea"/>
                        </a:rPr>
                        <a:t>说明为什么邀请他组队</a:t>
                      </a:r>
                      <a:endParaRPr lang="en-US" altLang="zh-CN" sz="3200" dirty="0">
                        <a:solidFill>
                          <a:srgbClr val="FF0000"/>
                        </a:solidFill>
                        <a:effectLst/>
                        <a:highlight>
                          <a:srgbClr val="00FFFF"/>
                        </a:highlight>
                        <a:latin typeface="+mj-ea"/>
                        <a:ea typeface="+mj-ea"/>
                      </a:endParaRPr>
                    </a:p>
                    <a:p>
                      <a:pPr algn="l">
                        <a:buNone/>
                      </a:pPr>
                      <a:r>
                        <a:rPr lang="zh-CN" altLang="en-US" sz="3200" dirty="0">
                          <a:effectLst/>
                          <a:latin typeface="+mj-ea"/>
                          <a:ea typeface="+mj-ea"/>
                        </a:rPr>
                        <a:t>补充比赛亮点</a:t>
                      </a:r>
                      <a:endParaRPr lang="zh-CN" altLang="en-US" sz="3200" dirty="0">
                        <a:effectLst/>
                        <a:latin typeface="+mj-ea"/>
                        <a:ea typeface="+mj-ea"/>
                      </a:endParaRPr>
                    </a:p>
                  </a:txBody>
                  <a:tcPr marL="4471" marR="4471" marT="4471" marB="447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DF6DF"/>
                    </a:solidFill>
                  </a:tcPr>
                </a:tc>
              </a:tr>
            </a:tbl>
          </a:graphicData>
        </a:graphic>
      </p:graphicFrame>
      <p:sp>
        <p:nvSpPr>
          <p:cNvPr id="16" name="文本框 15"/>
          <p:cNvSpPr txBox="1"/>
          <p:nvPr/>
        </p:nvSpPr>
        <p:spPr>
          <a:xfrm>
            <a:off x="15957626" y="1052707"/>
            <a:ext cx="2414733" cy="1323439"/>
          </a:xfrm>
          <a:prstGeom prst="rect">
            <a:avLst/>
          </a:prstGeom>
          <a:solidFill>
            <a:srgbClr val="FFC000"/>
          </a:solidFill>
          <a:effectLst>
            <a:outerShdw blurRad="50800" dist="38100" dir="5400000" algn="t" rotWithShape="0">
              <a:prstClr val="black">
                <a:alpha val="40000"/>
              </a:prstClr>
            </a:outerShdw>
          </a:effectLst>
        </p:spPr>
        <p:txBody>
          <a:bodyPr wrap="square">
            <a:spAutoFit/>
          </a:bodyPr>
          <a:lstStyle/>
          <a:p>
            <a:pPr algn="ctr"/>
            <a:r>
              <a:rPr lang="zh-CN" altLang="en-US" sz="4000" b="1" dirty="0">
                <a:highlight>
                  <a:srgbClr val="FFFF00"/>
                </a:highlight>
              </a:rPr>
              <a:t>创意说明</a:t>
            </a:r>
            <a:endParaRPr lang="en-US" altLang="zh-CN" sz="4000" b="1" dirty="0">
              <a:highlight>
                <a:srgbClr val="FFFF00"/>
              </a:highlight>
            </a:endParaRPr>
          </a:p>
          <a:p>
            <a:pPr algn="ctr"/>
            <a:r>
              <a:rPr lang="zh-CN" altLang="en-US" sz="4000" b="1" dirty="0">
                <a:highlight>
                  <a:srgbClr val="00FFFF"/>
                </a:highlight>
              </a:rPr>
              <a:t>价值关联</a:t>
            </a:r>
            <a:endParaRPr lang="zh-CN" altLang="en-US" sz="4000" b="1" dirty="0">
              <a:highlight>
                <a:srgbClr val="00FFFF"/>
              </a:highlight>
            </a:endParaRPr>
          </a:p>
        </p:txBody>
      </p:sp>
      <p:sp>
        <p:nvSpPr>
          <p:cNvPr id="18" name="文本框 17"/>
          <p:cNvSpPr txBox="1"/>
          <p:nvPr/>
        </p:nvSpPr>
        <p:spPr>
          <a:xfrm>
            <a:off x="1099376" y="2961142"/>
            <a:ext cx="16498440" cy="3539430"/>
          </a:xfrm>
          <a:prstGeom prst="rect">
            <a:avLst/>
          </a:prstGeom>
          <a:noFill/>
        </p:spPr>
        <p:txBody>
          <a:bodyPr wrap="square">
            <a:spAutoFit/>
          </a:bodyPr>
          <a:lstStyle/>
          <a:p>
            <a:pPr algn="l">
              <a:buNone/>
            </a:pPr>
            <a:r>
              <a:rPr lang="en-US" altLang="zh-CN" sz="3200" b="0" dirty="0">
                <a:solidFill>
                  <a:srgbClr val="000000"/>
                </a:solidFill>
                <a:effectLst/>
                <a:latin typeface="Times New Roman" panose="02020603050405020304" pitchFamily="18" charset="0"/>
                <a:cs typeface="Times New Roman" panose="02020603050405020304" pitchFamily="18" charset="0"/>
              </a:rPr>
              <a:t>1</a:t>
            </a:r>
            <a:r>
              <a:rPr lang="en-US" altLang="zh-CN" sz="3200" b="1" u="sng" dirty="0">
                <a:solidFill>
                  <a:srgbClr val="000000"/>
                </a:solidFill>
                <a:effectLst/>
                <a:latin typeface="Times New Roman" panose="02020603050405020304" pitchFamily="18" charset="0"/>
                <a:cs typeface="Times New Roman" panose="02020603050405020304" pitchFamily="18" charset="0"/>
              </a:rPr>
              <a:t>. </a:t>
            </a:r>
            <a:r>
              <a:rPr lang="zh-CN" altLang="en-US" sz="3200" b="1" u="sng" dirty="0">
                <a:solidFill>
                  <a:srgbClr val="000000"/>
                </a:solidFill>
                <a:effectLst/>
                <a:latin typeface="Times New Roman" panose="02020603050405020304" pitchFamily="18" charset="0"/>
                <a:cs typeface="Times New Roman" panose="02020603050405020304" pitchFamily="18" charset="0"/>
              </a:rPr>
              <a:t>创意说明（紧扣 “旧物新生”）</a:t>
            </a:r>
            <a:endParaRPr lang="zh-CN" altLang="en-US" sz="3200" b="1" u="sng" dirty="0">
              <a:solidFill>
                <a:srgbClr val="000000"/>
              </a:solidFill>
              <a:effectLst/>
              <a:latin typeface="Times New Roman" panose="02020603050405020304" pitchFamily="18" charset="0"/>
              <a:cs typeface="Times New Roman" panose="02020603050405020304" pitchFamily="18" charset="0"/>
            </a:endParaRPr>
          </a:p>
          <a:p>
            <a:pPr algn="l">
              <a:buNone/>
            </a:pPr>
            <a:r>
              <a:rPr lang="zh-CN" altLang="en-US" sz="3200" b="0" dirty="0">
                <a:solidFill>
                  <a:srgbClr val="000000"/>
                </a:solidFill>
                <a:effectLst/>
                <a:latin typeface="Times New Roman" panose="02020603050405020304" pitchFamily="18" charset="0"/>
                <a:cs typeface="Times New Roman" panose="02020603050405020304" pitchFamily="18" charset="0"/>
              </a:rPr>
              <a:t>常用词汇 </a:t>
            </a:r>
            <a:r>
              <a:rPr lang="en-US" altLang="zh-CN" sz="3200" b="0" dirty="0">
                <a:solidFill>
                  <a:srgbClr val="000000"/>
                </a:solidFill>
                <a:effectLst/>
                <a:latin typeface="Times New Roman" panose="02020603050405020304" pitchFamily="18" charset="0"/>
                <a:cs typeface="Times New Roman" panose="02020603050405020304" pitchFamily="18" charset="0"/>
              </a:rPr>
              <a:t>/ </a:t>
            </a:r>
            <a:r>
              <a:rPr lang="zh-CN" altLang="en-US" sz="3200" b="0" dirty="0">
                <a:solidFill>
                  <a:srgbClr val="000000"/>
                </a:solidFill>
                <a:effectLst/>
                <a:latin typeface="Times New Roman" panose="02020603050405020304" pitchFamily="18" charset="0"/>
                <a:cs typeface="Times New Roman" panose="02020603050405020304" pitchFamily="18" charset="0"/>
              </a:rPr>
              <a:t>词组</a:t>
            </a:r>
            <a:endParaRPr lang="zh-CN" altLang="en-US" sz="3200" b="0" dirty="0">
              <a:solidFill>
                <a:srgbClr val="000000"/>
              </a:solidFill>
              <a:effectLst/>
              <a:latin typeface="Times New Roman" panose="02020603050405020304" pitchFamily="18" charset="0"/>
              <a:cs typeface="Times New Roman" panose="02020603050405020304" pitchFamily="18" charset="0"/>
            </a:endParaRPr>
          </a:p>
          <a:p>
            <a:pPr algn="l">
              <a:buFont typeface="Arial" panose="020B0604020202020204" pitchFamily="34" charset="0"/>
              <a:buChar char="•"/>
            </a:pPr>
            <a:r>
              <a:rPr lang="zh-CN" altLang="en-US" sz="3200" b="0" dirty="0">
                <a:solidFill>
                  <a:srgbClr val="000000"/>
                </a:solidFill>
                <a:effectLst/>
                <a:latin typeface="Times New Roman" panose="02020603050405020304" pitchFamily="18" charset="0"/>
                <a:cs typeface="Times New Roman" panose="02020603050405020304" pitchFamily="18" charset="0"/>
              </a:rPr>
              <a:t>旧物改造类：</a:t>
            </a:r>
            <a:r>
              <a:rPr lang="en-US" altLang="zh-CN" sz="3200" b="0" dirty="0">
                <a:solidFill>
                  <a:srgbClr val="000000"/>
                </a:solidFill>
                <a:effectLst/>
                <a:latin typeface="Times New Roman" panose="02020603050405020304" pitchFamily="18" charset="0"/>
                <a:cs typeface="Times New Roman" panose="02020603050405020304" pitchFamily="18" charset="0"/>
              </a:rPr>
              <a:t>repurpose, upcycle, turn…into, make use of, reuse, discarded items, old clothes/glass bottles/t-shirts, desk mat, flower pot, small rug</a:t>
            </a:r>
            <a:endParaRPr lang="en-US" altLang="zh-CN" sz="3200" b="0" dirty="0">
              <a:solidFill>
                <a:srgbClr val="000000"/>
              </a:solidFill>
              <a:effectLst/>
              <a:latin typeface="Times New Roman" panose="02020603050405020304" pitchFamily="18" charset="0"/>
              <a:cs typeface="Times New Roman" panose="02020603050405020304" pitchFamily="18" charset="0"/>
            </a:endParaRPr>
          </a:p>
          <a:p>
            <a:pPr algn="l">
              <a:buFont typeface="Arial" panose="020B0604020202020204" pitchFamily="34" charset="0"/>
              <a:buChar char="•"/>
            </a:pPr>
            <a:r>
              <a:rPr lang="zh-CN" altLang="en-US" sz="3200" b="0" dirty="0">
                <a:solidFill>
                  <a:srgbClr val="000000"/>
                </a:solidFill>
                <a:effectLst/>
                <a:latin typeface="Times New Roman" panose="02020603050405020304" pitchFamily="18" charset="0"/>
                <a:cs typeface="Times New Roman" panose="02020603050405020304" pitchFamily="18" charset="0"/>
              </a:rPr>
              <a:t>制作过程：</a:t>
            </a:r>
            <a:r>
              <a:rPr lang="en-US" altLang="zh-CN" sz="3200" b="0" dirty="0">
                <a:solidFill>
                  <a:srgbClr val="000000"/>
                </a:solidFill>
                <a:effectLst/>
                <a:latin typeface="Times New Roman" panose="02020603050405020304" pitchFamily="18" charset="0"/>
                <a:cs typeface="Times New Roman" panose="02020603050405020304" pitchFamily="18" charset="0"/>
              </a:rPr>
              <a:t>cut, stitch, arrange, paint, decorate, weave</a:t>
            </a:r>
            <a:endParaRPr lang="en-US" altLang="zh-CN" sz="3200" b="0" dirty="0">
              <a:solidFill>
                <a:srgbClr val="000000"/>
              </a:solidFill>
              <a:effectLst/>
              <a:latin typeface="Times New Roman" panose="02020603050405020304" pitchFamily="18" charset="0"/>
              <a:cs typeface="Times New Roman" panose="02020603050405020304" pitchFamily="18" charset="0"/>
            </a:endParaRPr>
          </a:p>
          <a:p>
            <a:pPr algn="l">
              <a:buFont typeface="Arial" panose="020B0604020202020204" pitchFamily="34" charset="0"/>
              <a:buChar char="•"/>
            </a:pPr>
            <a:r>
              <a:rPr lang="zh-CN" altLang="en-US" sz="3200" b="0" dirty="0">
                <a:solidFill>
                  <a:srgbClr val="000000"/>
                </a:solidFill>
                <a:effectLst/>
                <a:latin typeface="Times New Roman" panose="02020603050405020304" pitchFamily="18" charset="0"/>
                <a:cs typeface="Times New Roman" panose="02020603050405020304" pitchFamily="18" charset="0"/>
              </a:rPr>
              <a:t>作品特点：</a:t>
            </a:r>
            <a:r>
              <a:rPr lang="en-US" altLang="zh-CN" sz="3200" b="0" dirty="0">
                <a:solidFill>
                  <a:srgbClr val="000000"/>
                </a:solidFill>
                <a:effectLst/>
                <a:latin typeface="Times New Roman" panose="02020603050405020304" pitchFamily="18" charset="0"/>
                <a:cs typeface="Times New Roman" panose="02020603050405020304" pitchFamily="18" charset="0"/>
              </a:rPr>
              <a:t>visually striking, functional, creative, eco-friendly, unique</a:t>
            </a:r>
            <a:endParaRPr lang="en-US" altLang="zh-CN" sz="3200" b="0" dirty="0">
              <a:solidFill>
                <a:srgbClr val="000000"/>
              </a:solidFill>
              <a:effectLst/>
              <a:latin typeface="Times New Roman" panose="02020603050405020304" pitchFamily="18" charset="0"/>
              <a:cs typeface="Times New Roman" panose="02020603050405020304" pitchFamily="18" charset="0"/>
            </a:endParaRPr>
          </a:p>
          <a:p>
            <a:pPr algn="l">
              <a:buFont typeface="Arial" panose="020B0604020202020204" pitchFamily="34" charset="0"/>
              <a:buChar char="•"/>
            </a:pPr>
            <a:r>
              <a:rPr lang="zh-CN" altLang="en-US" sz="3200" dirty="0">
                <a:solidFill>
                  <a:srgbClr val="000000"/>
                </a:solidFill>
                <a:latin typeface="Times New Roman" panose="02020603050405020304" pitchFamily="18" charset="0"/>
                <a:cs typeface="Times New Roman" panose="02020603050405020304" pitchFamily="18" charset="0"/>
              </a:rPr>
              <a:t>作品功能：</a:t>
            </a:r>
            <a:r>
              <a:rPr lang="en-US" altLang="zh-CN" sz="3200" dirty="0">
                <a:solidFill>
                  <a:srgbClr val="000000"/>
                </a:solidFill>
                <a:latin typeface="Times New Roman" panose="02020603050405020304" pitchFamily="18" charset="0"/>
                <a:cs typeface="Times New Roman" panose="02020603050405020304" pitchFamily="18" charset="0"/>
              </a:rPr>
              <a:t>practical, multi-functional, reusable, space-saving, portable, durable </a:t>
            </a:r>
            <a:endParaRPr lang="en-US" altLang="zh-CN" sz="3200" dirty="0">
              <a:solidFill>
                <a:srgbClr val="000000"/>
              </a:solidFill>
              <a:latin typeface="Times New Roman" panose="02020603050405020304" pitchFamily="18" charset="0"/>
              <a:cs typeface="Times New Roman" panose="02020603050405020304" pitchFamily="18" charset="0"/>
            </a:endParaRPr>
          </a:p>
        </p:txBody>
      </p:sp>
      <p:sp>
        <p:nvSpPr>
          <p:cNvPr id="19" name="Freeform 19"/>
          <p:cNvSpPr/>
          <p:nvPr/>
        </p:nvSpPr>
        <p:spPr>
          <a:xfrm>
            <a:off x="7464415" y="3485994"/>
            <a:ext cx="10400970" cy="2509235"/>
          </a:xfrm>
          <a:custGeom>
            <a:avLst/>
            <a:gdLst/>
            <a:ahLst/>
            <a:cxnLst/>
            <a:rect l="l" t="t" r="r" b="b"/>
            <a:pathLst>
              <a:path w="2739350" h="1056642">
                <a:moveTo>
                  <a:pt x="74435" y="0"/>
                </a:moveTo>
                <a:lnTo>
                  <a:pt x="2664915" y="0"/>
                </a:lnTo>
                <a:cubicBezTo>
                  <a:pt x="2706025" y="0"/>
                  <a:pt x="2739350" y="33326"/>
                  <a:pt x="2739350" y="74435"/>
                </a:cubicBezTo>
                <a:lnTo>
                  <a:pt x="2739350" y="982208"/>
                </a:lnTo>
                <a:cubicBezTo>
                  <a:pt x="2739350" y="1023317"/>
                  <a:pt x="2706025" y="1056642"/>
                  <a:pt x="2664915" y="1056642"/>
                </a:cubicBezTo>
                <a:lnTo>
                  <a:pt x="74435" y="1056642"/>
                </a:lnTo>
                <a:cubicBezTo>
                  <a:pt x="33326" y="1056642"/>
                  <a:pt x="0" y="1023317"/>
                  <a:pt x="0" y="982208"/>
                </a:cubicBezTo>
                <a:lnTo>
                  <a:pt x="0" y="74435"/>
                </a:lnTo>
                <a:cubicBezTo>
                  <a:pt x="0" y="33326"/>
                  <a:pt x="33326" y="0"/>
                  <a:pt x="74435" y="0"/>
                </a:cubicBezTo>
                <a:close/>
              </a:path>
            </a:pathLst>
          </a:custGeom>
          <a:solidFill>
            <a:srgbClr val="81A45A"/>
          </a:solidFill>
        </p:spPr>
        <p:txBody>
          <a:bodyPr/>
          <a:lstStyle/>
          <a:p>
            <a:r>
              <a:rPr lang="en-US" altLang="zh-CN" sz="3600" dirty="0">
                <a:highlight>
                  <a:srgbClr val="FFFF00"/>
                </a:highlight>
              </a:rPr>
              <a:t>Key Reminder:</a:t>
            </a:r>
            <a:endParaRPr lang="en-US" altLang="zh-CN" sz="3600" dirty="0">
              <a:highlight>
                <a:srgbClr val="FFFF00"/>
              </a:highlight>
            </a:endParaRPr>
          </a:p>
          <a:p>
            <a:r>
              <a:rPr lang="en-US" altLang="zh-CN" sz="3600" dirty="0"/>
              <a:t>Your creative plan must </a:t>
            </a:r>
            <a:r>
              <a:rPr lang="en-US" altLang="zh-CN" sz="3600" dirty="0">
                <a:solidFill>
                  <a:schemeClr val="bg1"/>
                </a:solidFill>
              </a:rPr>
              <a:t>be specific</a:t>
            </a:r>
            <a:r>
              <a:rPr lang="en-US" altLang="zh-CN" sz="3600" dirty="0"/>
              <a:t>: include </a:t>
            </a:r>
            <a:r>
              <a:rPr lang="en-US" altLang="zh-CN" sz="3600" dirty="0">
                <a:solidFill>
                  <a:schemeClr val="bg1"/>
                </a:solidFill>
              </a:rPr>
              <a:t>the old item</a:t>
            </a:r>
            <a:r>
              <a:rPr lang="en-US" altLang="zh-CN" sz="3600" dirty="0"/>
              <a:t> you will use and your </a:t>
            </a:r>
            <a:r>
              <a:rPr lang="en-US" altLang="zh-CN" sz="3600" dirty="0">
                <a:solidFill>
                  <a:schemeClr val="bg1"/>
                </a:solidFill>
              </a:rPr>
              <a:t>detailed transformation </a:t>
            </a:r>
            <a:r>
              <a:rPr lang="en-US" altLang="zh-CN" sz="3600" dirty="0"/>
              <a:t>idea. Avoid vague statements like “I have a good idea”.</a:t>
            </a:r>
            <a:endParaRPr lang="zh-CN" altLang="en-US" sz="3600" dirty="0"/>
          </a:p>
        </p:txBody>
      </p:sp>
      <p:sp>
        <p:nvSpPr>
          <p:cNvPr id="20" name="矩形 19"/>
          <p:cNvSpPr/>
          <p:nvPr/>
        </p:nvSpPr>
        <p:spPr>
          <a:xfrm>
            <a:off x="1503581" y="2976509"/>
            <a:ext cx="5693265" cy="454369"/>
          </a:xfrm>
          <a:prstGeom prst="rect">
            <a:avLst/>
          </a:prstGeom>
          <a:solidFill>
            <a:srgbClr val="FFC000">
              <a:alpha val="39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p:cNvPicPr>
            <a:picLocks noChangeAspect="1"/>
          </p:cNvPicPr>
          <p:nvPr/>
        </p:nvPicPr>
        <p:blipFill>
          <a:blip r:embed="rId1"/>
          <a:stretch>
            <a:fillRect/>
          </a:stretch>
        </p:blipFill>
        <p:spPr>
          <a:xfrm>
            <a:off x="674522" y="6587928"/>
            <a:ext cx="2902099" cy="2490385"/>
          </a:xfrm>
          <a:prstGeom prst="rect">
            <a:avLst/>
          </a:prstGeom>
        </p:spPr>
      </p:pic>
      <p:pic>
        <p:nvPicPr>
          <p:cNvPr id="24" name="图片 23"/>
          <p:cNvPicPr>
            <a:picLocks noChangeAspect="1"/>
          </p:cNvPicPr>
          <p:nvPr/>
        </p:nvPicPr>
        <p:blipFill>
          <a:blip r:embed="rId2"/>
          <a:stretch>
            <a:fillRect/>
          </a:stretch>
        </p:blipFill>
        <p:spPr>
          <a:xfrm>
            <a:off x="4003450" y="6623911"/>
            <a:ext cx="2698612" cy="2406774"/>
          </a:xfrm>
          <a:prstGeom prst="rect">
            <a:avLst/>
          </a:prstGeom>
        </p:spPr>
      </p:pic>
      <p:pic>
        <p:nvPicPr>
          <p:cNvPr id="26" name="图片 25"/>
          <p:cNvPicPr>
            <a:picLocks noChangeAspect="1"/>
          </p:cNvPicPr>
          <p:nvPr/>
        </p:nvPicPr>
        <p:blipFill>
          <a:blip r:embed="rId3"/>
          <a:stretch>
            <a:fillRect/>
          </a:stretch>
        </p:blipFill>
        <p:spPr>
          <a:xfrm>
            <a:off x="15443366" y="5995229"/>
            <a:ext cx="1905098" cy="3016405"/>
          </a:xfrm>
          <a:prstGeom prst="rect">
            <a:avLst/>
          </a:prstGeom>
        </p:spPr>
      </p:pic>
      <p:pic>
        <p:nvPicPr>
          <p:cNvPr id="30" name="图片 29"/>
          <p:cNvPicPr>
            <a:picLocks noChangeAspect="1"/>
          </p:cNvPicPr>
          <p:nvPr/>
        </p:nvPicPr>
        <p:blipFill>
          <a:blip r:embed="rId4"/>
          <a:stretch>
            <a:fillRect/>
          </a:stretch>
        </p:blipFill>
        <p:spPr>
          <a:xfrm>
            <a:off x="11915880" y="6587928"/>
            <a:ext cx="2343270" cy="2444874"/>
          </a:xfrm>
          <a:prstGeom prst="rect">
            <a:avLst/>
          </a:prstGeom>
        </p:spPr>
      </p:pic>
      <p:pic>
        <p:nvPicPr>
          <p:cNvPr id="32" name="图片 31"/>
          <p:cNvPicPr>
            <a:picLocks noChangeAspect="1"/>
          </p:cNvPicPr>
          <p:nvPr/>
        </p:nvPicPr>
        <p:blipFill>
          <a:blip r:embed="rId5"/>
          <a:stretch>
            <a:fillRect/>
          </a:stretch>
        </p:blipFill>
        <p:spPr>
          <a:xfrm>
            <a:off x="7555719" y="6623911"/>
            <a:ext cx="3264068" cy="2387723"/>
          </a:xfrm>
          <a:prstGeom prst="rect">
            <a:avLst/>
          </a:prstGeom>
        </p:spPr>
      </p:pic>
      <p:sp>
        <p:nvSpPr>
          <p:cNvPr id="34" name="文本框 33"/>
          <p:cNvSpPr txBox="1"/>
          <p:nvPr/>
        </p:nvSpPr>
        <p:spPr>
          <a:xfrm>
            <a:off x="674523" y="9032801"/>
            <a:ext cx="2501514" cy="954107"/>
          </a:xfrm>
          <a:prstGeom prst="rect">
            <a:avLst/>
          </a:prstGeom>
          <a:noFill/>
        </p:spPr>
        <p:txBody>
          <a:bodyPr wrap="square">
            <a:spAutoFit/>
          </a:bodyPr>
          <a:lstStyle/>
          <a:p>
            <a:pPr algn="ctr"/>
            <a:r>
              <a:rPr lang="en-US" altLang="zh-CN" sz="2800" dirty="0"/>
              <a:t>cushion cover</a:t>
            </a:r>
            <a:endParaRPr lang="en-US" altLang="zh-CN" sz="2800" dirty="0"/>
          </a:p>
          <a:p>
            <a:pPr algn="ctr"/>
            <a:r>
              <a:rPr lang="zh-CN" altLang="en-US" sz="2800" dirty="0"/>
              <a:t>（靠垫套）</a:t>
            </a:r>
            <a:endParaRPr lang="zh-CN" altLang="en-US" sz="2800" dirty="0"/>
          </a:p>
        </p:txBody>
      </p:sp>
      <p:sp>
        <p:nvSpPr>
          <p:cNvPr id="36" name="文本框 35"/>
          <p:cNvSpPr txBox="1"/>
          <p:nvPr/>
        </p:nvSpPr>
        <p:spPr>
          <a:xfrm>
            <a:off x="4255196" y="9038646"/>
            <a:ext cx="2446866" cy="954107"/>
          </a:xfrm>
          <a:prstGeom prst="rect">
            <a:avLst/>
          </a:prstGeom>
          <a:noFill/>
        </p:spPr>
        <p:txBody>
          <a:bodyPr wrap="square">
            <a:spAutoFit/>
          </a:bodyPr>
          <a:lstStyle/>
          <a:p>
            <a:r>
              <a:rPr lang="en-US" altLang="zh-CN" sz="2800" dirty="0"/>
              <a:t>pencil holder</a:t>
            </a:r>
            <a:endParaRPr lang="en-US" altLang="zh-CN" sz="2800" dirty="0"/>
          </a:p>
          <a:p>
            <a:r>
              <a:rPr lang="zh-CN" altLang="en-US" sz="2800" dirty="0"/>
              <a:t>（笔筒）</a:t>
            </a:r>
            <a:endParaRPr lang="zh-CN" altLang="en-US" sz="2800" dirty="0"/>
          </a:p>
        </p:txBody>
      </p:sp>
      <p:sp>
        <p:nvSpPr>
          <p:cNvPr id="38" name="文本框 37"/>
          <p:cNvSpPr txBox="1"/>
          <p:nvPr/>
        </p:nvSpPr>
        <p:spPr>
          <a:xfrm>
            <a:off x="11605879" y="9011634"/>
            <a:ext cx="3056466" cy="954107"/>
          </a:xfrm>
          <a:prstGeom prst="rect">
            <a:avLst/>
          </a:prstGeom>
          <a:noFill/>
        </p:spPr>
        <p:txBody>
          <a:bodyPr wrap="square">
            <a:spAutoFit/>
          </a:bodyPr>
          <a:lstStyle/>
          <a:p>
            <a:pPr algn="ctr"/>
            <a:r>
              <a:rPr lang="en-US" altLang="zh-CN" sz="2800" dirty="0"/>
              <a:t>tote bag</a:t>
            </a:r>
            <a:endParaRPr lang="en-US" altLang="zh-CN" sz="2800" dirty="0"/>
          </a:p>
          <a:p>
            <a:pPr algn="ctr"/>
            <a:r>
              <a:rPr lang="zh-CN" altLang="en-US" sz="2800" dirty="0"/>
              <a:t>（环保手提袋）</a:t>
            </a:r>
            <a:endParaRPr lang="zh-CN" altLang="en-US" sz="2800" dirty="0"/>
          </a:p>
        </p:txBody>
      </p:sp>
      <p:sp>
        <p:nvSpPr>
          <p:cNvPr id="40" name="文本框 39"/>
          <p:cNvSpPr txBox="1"/>
          <p:nvPr/>
        </p:nvSpPr>
        <p:spPr>
          <a:xfrm>
            <a:off x="8389854" y="9029700"/>
            <a:ext cx="3056466" cy="954107"/>
          </a:xfrm>
          <a:prstGeom prst="rect">
            <a:avLst/>
          </a:prstGeom>
          <a:noFill/>
        </p:spPr>
        <p:txBody>
          <a:bodyPr wrap="square">
            <a:spAutoFit/>
          </a:bodyPr>
          <a:lstStyle/>
          <a:p>
            <a:r>
              <a:rPr lang="en-US" altLang="zh-CN" sz="2800" dirty="0"/>
              <a:t>Coasters</a:t>
            </a:r>
            <a:endParaRPr lang="en-US" altLang="zh-CN" sz="2800" dirty="0"/>
          </a:p>
          <a:p>
            <a:r>
              <a:rPr lang="zh-CN" altLang="en-US" sz="2800" dirty="0"/>
              <a:t>（杯垫）</a:t>
            </a:r>
            <a:endParaRPr lang="zh-CN" altLang="en-US" sz="2800" dirty="0"/>
          </a:p>
        </p:txBody>
      </p:sp>
      <p:sp>
        <p:nvSpPr>
          <p:cNvPr id="42" name="文本框 41"/>
          <p:cNvSpPr txBox="1"/>
          <p:nvPr/>
        </p:nvSpPr>
        <p:spPr>
          <a:xfrm>
            <a:off x="14885190" y="9005770"/>
            <a:ext cx="3132666" cy="954107"/>
          </a:xfrm>
          <a:prstGeom prst="rect">
            <a:avLst/>
          </a:prstGeom>
          <a:noFill/>
        </p:spPr>
        <p:txBody>
          <a:bodyPr wrap="square">
            <a:spAutoFit/>
          </a:bodyPr>
          <a:lstStyle/>
          <a:p>
            <a:pPr algn="ctr"/>
            <a:r>
              <a:rPr lang="en-US" altLang="zh-CN" sz="2800" dirty="0"/>
              <a:t>plant pot /</a:t>
            </a:r>
            <a:endParaRPr lang="en-US" altLang="zh-CN" sz="2800" dirty="0"/>
          </a:p>
          <a:p>
            <a:pPr algn="ctr"/>
            <a:r>
              <a:rPr lang="en-US" altLang="zh-CN" sz="2800" dirty="0"/>
              <a:t>flower pot</a:t>
            </a:r>
            <a:r>
              <a:rPr lang="zh-CN" altLang="en-US" sz="2800" dirty="0"/>
              <a:t>（花盆）</a:t>
            </a:r>
            <a:endParaRPr lang="zh-CN" alt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1000"/>
                                        <p:tgtEl>
                                          <p:spTgt spid="16"/>
                                        </p:tgtEl>
                                      </p:cBhvr>
                                    </p:animEffect>
                                    <p:anim calcmode="lin" valueType="num">
                                      <p:cBhvr>
                                        <p:cTn id="12" dur="1000" fill="hold"/>
                                        <p:tgtEl>
                                          <p:spTgt spid="16"/>
                                        </p:tgtEl>
                                        <p:attrNameLst>
                                          <p:attrName>ppt_x</p:attrName>
                                        </p:attrNameLst>
                                      </p:cBhvr>
                                      <p:tavLst>
                                        <p:tav tm="0">
                                          <p:val>
                                            <p:strVal val="#ppt_x"/>
                                          </p:val>
                                        </p:tav>
                                        <p:tav tm="100000">
                                          <p:val>
                                            <p:strVal val="#ppt_x"/>
                                          </p:val>
                                        </p:tav>
                                      </p:tavLst>
                                    </p:anim>
                                    <p:anim calcmode="lin" valueType="num">
                                      <p:cBhvr>
                                        <p:cTn id="1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barn(inVertical)">
                                      <p:cBhvr>
                                        <p:cTn id="18" dur="500"/>
                                        <p:tgtEl>
                                          <p:spTgt spid="18"/>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barn(inVertical)">
                                      <p:cBhvr>
                                        <p:cTn id="21" dur="500"/>
                                        <p:tgtEl>
                                          <p:spTgt spid="20"/>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barn(inVertical)">
                                      <p:cBhvr>
                                        <p:cTn id="26" dur="500"/>
                                        <p:tgtEl>
                                          <p:spTgt spid="19"/>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nodeType="click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barn(inVertical)">
                                      <p:cBhvr>
                                        <p:cTn id="31" dur="500"/>
                                        <p:tgtEl>
                                          <p:spTgt spid="22"/>
                                        </p:tgtEl>
                                      </p:cBhvr>
                                    </p:animEffect>
                                  </p:childTnLst>
                                </p:cTn>
                              </p:par>
                              <p:par>
                                <p:cTn id="32" presetID="16" presetClass="entr" presetSubtype="21" fill="hold" nodeType="with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barn(inVertical)">
                                      <p:cBhvr>
                                        <p:cTn id="34" dur="500"/>
                                        <p:tgtEl>
                                          <p:spTgt spid="24"/>
                                        </p:tgtEl>
                                      </p:cBhvr>
                                    </p:animEffect>
                                  </p:childTnLst>
                                </p:cTn>
                              </p:par>
                              <p:par>
                                <p:cTn id="35" presetID="16" presetClass="entr" presetSubtype="21" fill="hold" nodeType="with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barn(inVertical)">
                                      <p:cBhvr>
                                        <p:cTn id="37" dur="500"/>
                                        <p:tgtEl>
                                          <p:spTgt spid="32"/>
                                        </p:tgtEl>
                                      </p:cBhvr>
                                    </p:animEffect>
                                  </p:childTnLst>
                                </p:cTn>
                              </p:par>
                              <p:par>
                                <p:cTn id="38" presetID="16" presetClass="entr" presetSubtype="21" fill="hold" nodeType="withEffect">
                                  <p:stCondLst>
                                    <p:cond delay="0"/>
                                  </p:stCondLst>
                                  <p:childTnLst>
                                    <p:set>
                                      <p:cBhvr>
                                        <p:cTn id="39" dur="1" fill="hold">
                                          <p:stCondLst>
                                            <p:cond delay="0"/>
                                          </p:stCondLst>
                                        </p:cTn>
                                        <p:tgtEl>
                                          <p:spTgt spid="30"/>
                                        </p:tgtEl>
                                        <p:attrNameLst>
                                          <p:attrName>style.visibility</p:attrName>
                                        </p:attrNameLst>
                                      </p:cBhvr>
                                      <p:to>
                                        <p:strVal val="visible"/>
                                      </p:to>
                                    </p:set>
                                    <p:animEffect transition="in" filter="barn(inVertical)">
                                      <p:cBhvr>
                                        <p:cTn id="40" dur="500"/>
                                        <p:tgtEl>
                                          <p:spTgt spid="30"/>
                                        </p:tgtEl>
                                      </p:cBhvr>
                                    </p:animEffect>
                                  </p:childTnLst>
                                </p:cTn>
                              </p:par>
                              <p:par>
                                <p:cTn id="41" presetID="16" presetClass="entr" presetSubtype="21" fill="hold" nodeType="with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barn(inVertical)">
                                      <p:cBhvr>
                                        <p:cTn id="43" dur="500"/>
                                        <p:tgtEl>
                                          <p:spTgt spid="26"/>
                                        </p:tgtEl>
                                      </p:cBhvr>
                                    </p:animEffect>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34"/>
                                        </p:tgtEl>
                                        <p:attrNameLst>
                                          <p:attrName>style.visibility</p:attrName>
                                        </p:attrNameLst>
                                      </p:cBhvr>
                                      <p:to>
                                        <p:strVal val="visible"/>
                                      </p:to>
                                    </p:set>
                                    <p:animEffect transition="in" filter="fade">
                                      <p:cBhvr>
                                        <p:cTn id="48" dur="1000"/>
                                        <p:tgtEl>
                                          <p:spTgt spid="34"/>
                                        </p:tgtEl>
                                      </p:cBhvr>
                                    </p:animEffect>
                                    <p:anim calcmode="lin" valueType="num">
                                      <p:cBhvr>
                                        <p:cTn id="49" dur="1000" fill="hold"/>
                                        <p:tgtEl>
                                          <p:spTgt spid="34"/>
                                        </p:tgtEl>
                                        <p:attrNameLst>
                                          <p:attrName>ppt_x</p:attrName>
                                        </p:attrNameLst>
                                      </p:cBhvr>
                                      <p:tavLst>
                                        <p:tav tm="0">
                                          <p:val>
                                            <p:strVal val="#ppt_x"/>
                                          </p:val>
                                        </p:tav>
                                        <p:tav tm="100000">
                                          <p:val>
                                            <p:strVal val="#ppt_x"/>
                                          </p:val>
                                        </p:tav>
                                      </p:tavLst>
                                    </p:anim>
                                    <p:anim calcmode="lin" valueType="num">
                                      <p:cBhvr>
                                        <p:cTn id="50" dur="1000" fill="hold"/>
                                        <p:tgtEl>
                                          <p:spTgt spid="34"/>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36"/>
                                        </p:tgtEl>
                                        <p:attrNameLst>
                                          <p:attrName>style.visibility</p:attrName>
                                        </p:attrNameLst>
                                      </p:cBhvr>
                                      <p:to>
                                        <p:strVal val="visible"/>
                                      </p:to>
                                    </p:set>
                                    <p:animEffect transition="in" filter="fade">
                                      <p:cBhvr>
                                        <p:cTn id="53" dur="1000"/>
                                        <p:tgtEl>
                                          <p:spTgt spid="36"/>
                                        </p:tgtEl>
                                      </p:cBhvr>
                                    </p:animEffect>
                                    <p:anim calcmode="lin" valueType="num">
                                      <p:cBhvr>
                                        <p:cTn id="54" dur="1000" fill="hold"/>
                                        <p:tgtEl>
                                          <p:spTgt spid="36"/>
                                        </p:tgtEl>
                                        <p:attrNameLst>
                                          <p:attrName>ppt_x</p:attrName>
                                        </p:attrNameLst>
                                      </p:cBhvr>
                                      <p:tavLst>
                                        <p:tav tm="0">
                                          <p:val>
                                            <p:strVal val="#ppt_x"/>
                                          </p:val>
                                        </p:tav>
                                        <p:tav tm="100000">
                                          <p:val>
                                            <p:strVal val="#ppt_x"/>
                                          </p:val>
                                        </p:tav>
                                      </p:tavLst>
                                    </p:anim>
                                    <p:anim calcmode="lin" valueType="num">
                                      <p:cBhvr>
                                        <p:cTn id="55" dur="1000" fill="hold"/>
                                        <p:tgtEl>
                                          <p:spTgt spid="36"/>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40"/>
                                        </p:tgtEl>
                                        <p:attrNameLst>
                                          <p:attrName>style.visibility</p:attrName>
                                        </p:attrNameLst>
                                      </p:cBhvr>
                                      <p:to>
                                        <p:strVal val="visible"/>
                                      </p:to>
                                    </p:set>
                                    <p:animEffect transition="in" filter="fade">
                                      <p:cBhvr>
                                        <p:cTn id="58" dur="1000"/>
                                        <p:tgtEl>
                                          <p:spTgt spid="40"/>
                                        </p:tgtEl>
                                      </p:cBhvr>
                                    </p:animEffect>
                                    <p:anim calcmode="lin" valueType="num">
                                      <p:cBhvr>
                                        <p:cTn id="59" dur="1000" fill="hold"/>
                                        <p:tgtEl>
                                          <p:spTgt spid="40"/>
                                        </p:tgtEl>
                                        <p:attrNameLst>
                                          <p:attrName>ppt_x</p:attrName>
                                        </p:attrNameLst>
                                      </p:cBhvr>
                                      <p:tavLst>
                                        <p:tav tm="0">
                                          <p:val>
                                            <p:strVal val="#ppt_x"/>
                                          </p:val>
                                        </p:tav>
                                        <p:tav tm="100000">
                                          <p:val>
                                            <p:strVal val="#ppt_x"/>
                                          </p:val>
                                        </p:tav>
                                      </p:tavLst>
                                    </p:anim>
                                    <p:anim calcmode="lin" valueType="num">
                                      <p:cBhvr>
                                        <p:cTn id="60" dur="1000" fill="hold"/>
                                        <p:tgtEl>
                                          <p:spTgt spid="40"/>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38"/>
                                        </p:tgtEl>
                                        <p:attrNameLst>
                                          <p:attrName>style.visibility</p:attrName>
                                        </p:attrNameLst>
                                      </p:cBhvr>
                                      <p:to>
                                        <p:strVal val="visible"/>
                                      </p:to>
                                    </p:set>
                                    <p:animEffect transition="in" filter="fade">
                                      <p:cBhvr>
                                        <p:cTn id="63" dur="1000"/>
                                        <p:tgtEl>
                                          <p:spTgt spid="38"/>
                                        </p:tgtEl>
                                      </p:cBhvr>
                                    </p:animEffect>
                                    <p:anim calcmode="lin" valueType="num">
                                      <p:cBhvr>
                                        <p:cTn id="64" dur="1000" fill="hold"/>
                                        <p:tgtEl>
                                          <p:spTgt spid="38"/>
                                        </p:tgtEl>
                                        <p:attrNameLst>
                                          <p:attrName>ppt_x</p:attrName>
                                        </p:attrNameLst>
                                      </p:cBhvr>
                                      <p:tavLst>
                                        <p:tav tm="0">
                                          <p:val>
                                            <p:strVal val="#ppt_x"/>
                                          </p:val>
                                        </p:tav>
                                        <p:tav tm="100000">
                                          <p:val>
                                            <p:strVal val="#ppt_x"/>
                                          </p:val>
                                        </p:tav>
                                      </p:tavLst>
                                    </p:anim>
                                    <p:anim calcmode="lin" valueType="num">
                                      <p:cBhvr>
                                        <p:cTn id="65" dur="1000" fill="hold"/>
                                        <p:tgtEl>
                                          <p:spTgt spid="38"/>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42"/>
                                        </p:tgtEl>
                                        <p:attrNameLst>
                                          <p:attrName>style.visibility</p:attrName>
                                        </p:attrNameLst>
                                      </p:cBhvr>
                                      <p:to>
                                        <p:strVal val="visible"/>
                                      </p:to>
                                    </p:set>
                                    <p:animEffect transition="in" filter="fade">
                                      <p:cBhvr>
                                        <p:cTn id="68" dur="1000"/>
                                        <p:tgtEl>
                                          <p:spTgt spid="42"/>
                                        </p:tgtEl>
                                      </p:cBhvr>
                                    </p:animEffect>
                                    <p:anim calcmode="lin" valueType="num">
                                      <p:cBhvr>
                                        <p:cTn id="69" dur="1000" fill="hold"/>
                                        <p:tgtEl>
                                          <p:spTgt spid="42"/>
                                        </p:tgtEl>
                                        <p:attrNameLst>
                                          <p:attrName>ppt_x</p:attrName>
                                        </p:attrNameLst>
                                      </p:cBhvr>
                                      <p:tavLst>
                                        <p:tav tm="0">
                                          <p:val>
                                            <p:strVal val="#ppt_x"/>
                                          </p:val>
                                        </p:tav>
                                        <p:tav tm="100000">
                                          <p:val>
                                            <p:strVal val="#ppt_x"/>
                                          </p:val>
                                        </p:tav>
                                      </p:tavLst>
                                    </p:anim>
                                    <p:anim calcmode="lin" valueType="num">
                                      <p:cBhvr>
                                        <p:cTn id="70"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p:bldP spid="19" grpId="0" animBg="1"/>
      <p:bldP spid="20" grpId="0" animBg="1"/>
      <p:bldP spid="34" grpId="0"/>
      <p:bldP spid="36" grpId="0"/>
      <p:bldP spid="38" grpId="0"/>
      <p:bldP spid="40" grpId="0"/>
      <p:bldP spid="4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209800" y="1140446"/>
            <a:ext cx="14401800" cy="8463855"/>
          </a:xfrm>
          <a:prstGeom prst="rect">
            <a:avLst/>
          </a:prstGeom>
          <a:noFill/>
        </p:spPr>
        <p:txBody>
          <a:bodyPr wrap="square">
            <a:spAutoFit/>
          </a:bodyPr>
          <a:lstStyle/>
          <a:p>
            <a:pPr algn="l">
              <a:buNone/>
            </a:pPr>
            <a:r>
              <a:rPr lang="zh-CN" altLang="en-US" sz="3200" b="0" dirty="0">
                <a:solidFill>
                  <a:srgbClr val="000000"/>
                </a:solidFill>
                <a:effectLst/>
                <a:latin typeface="Times New Roman" panose="02020603050405020304" pitchFamily="18" charset="0"/>
                <a:cs typeface="Times New Roman" panose="02020603050405020304" pitchFamily="18" charset="0"/>
              </a:rPr>
              <a:t>一、自然亲切</a:t>
            </a:r>
            <a:endParaRPr lang="zh-CN" altLang="en-US" sz="3200" b="0" dirty="0">
              <a:solidFill>
                <a:srgbClr val="000000"/>
              </a:solidFill>
              <a:effectLst/>
              <a:latin typeface="Times New Roman" panose="02020603050405020304" pitchFamily="18" charset="0"/>
              <a:cs typeface="Times New Roman" panose="02020603050405020304" pitchFamily="18" charset="0"/>
            </a:endParaRPr>
          </a:p>
          <a:p>
            <a:pPr algn="l">
              <a:buFont typeface="+mj-lt"/>
              <a:buAutoNum type="arabicPeriod"/>
            </a:pPr>
            <a:r>
              <a:rPr lang="en-US" altLang="zh-CN" sz="3200" b="0" dirty="0">
                <a:solidFill>
                  <a:srgbClr val="000000"/>
                </a:solidFill>
                <a:effectLst/>
                <a:latin typeface="Times New Roman" panose="02020603050405020304" pitchFamily="18" charset="0"/>
                <a:cs typeface="Times New Roman" panose="02020603050405020304" pitchFamily="18" charset="0"/>
              </a:rPr>
              <a:t>I’ve been thinking about the school’s handicraft competition lately, and I’ve come up with a really fun idea I’d love to share with you!</a:t>
            </a:r>
            <a:endParaRPr lang="en-US" altLang="zh-CN" sz="3200" b="0" dirty="0">
              <a:solidFill>
                <a:srgbClr val="000000"/>
              </a:solidFill>
              <a:effectLst/>
              <a:latin typeface="Times New Roman" panose="02020603050405020304" pitchFamily="18" charset="0"/>
              <a:cs typeface="Times New Roman" panose="02020603050405020304" pitchFamily="18" charset="0"/>
            </a:endParaRPr>
          </a:p>
          <a:p>
            <a:pPr algn="l">
              <a:buFont typeface="+mj-lt"/>
              <a:buAutoNum type="arabicPeriod"/>
            </a:pPr>
            <a:r>
              <a:rPr lang="en-US" altLang="zh-CN" sz="3200" b="0" dirty="0">
                <a:solidFill>
                  <a:srgbClr val="000000"/>
                </a:solidFill>
                <a:effectLst/>
                <a:latin typeface="Times New Roman" panose="02020603050405020304" pitchFamily="18" charset="0"/>
                <a:cs typeface="Times New Roman" panose="02020603050405020304" pitchFamily="18" charset="0"/>
              </a:rPr>
              <a:t>Since I heard about the “Old Items, New Life” contest, I’ve been brainstorming nonstop—and I think I’ve found the perfect project for us!</a:t>
            </a:r>
            <a:br>
              <a:rPr lang="en-US" altLang="zh-CN" sz="3200" dirty="0">
                <a:latin typeface="Times New Roman" panose="02020603050405020304" pitchFamily="18" charset="0"/>
                <a:cs typeface="Times New Roman" panose="02020603050405020304" pitchFamily="18" charset="0"/>
              </a:rPr>
            </a:br>
            <a:endParaRPr lang="en-US" altLang="zh-CN" sz="3200" dirty="0">
              <a:latin typeface="Times New Roman" panose="02020603050405020304" pitchFamily="18" charset="0"/>
              <a:cs typeface="Times New Roman" panose="02020603050405020304" pitchFamily="18" charset="0"/>
            </a:endParaRPr>
          </a:p>
          <a:p>
            <a:pPr algn="l">
              <a:buNone/>
            </a:pPr>
            <a:r>
              <a:rPr lang="zh-CN" altLang="en-US" sz="3200" b="0" dirty="0">
                <a:solidFill>
                  <a:srgbClr val="000000"/>
                </a:solidFill>
                <a:effectLst/>
                <a:latin typeface="Times New Roman" panose="02020603050405020304" pitchFamily="18" charset="0"/>
                <a:cs typeface="Times New Roman" panose="02020603050405020304" pitchFamily="18" charset="0"/>
              </a:rPr>
              <a:t>二、礼貌正式</a:t>
            </a:r>
            <a:endParaRPr lang="zh-CN" altLang="en-US" sz="3200" b="0" dirty="0">
              <a:solidFill>
                <a:srgbClr val="000000"/>
              </a:solidFill>
              <a:effectLst/>
              <a:latin typeface="Times New Roman" panose="02020603050405020304" pitchFamily="18" charset="0"/>
              <a:cs typeface="Times New Roman" panose="02020603050405020304" pitchFamily="18" charset="0"/>
            </a:endParaRPr>
          </a:p>
          <a:p>
            <a:pPr algn="l">
              <a:buFont typeface="+mj-lt"/>
              <a:buAutoNum type="arabicPeriod"/>
            </a:pPr>
            <a:r>
              <a:rPr lang="en-US" altLang="zh-CN" sz="3200" b="0" dirty="0">
                <a:solidFill>
                  <a:srgbClr val="000000"/>
                </a:solidFill>
                <a:effectLst/>
                <a:latin typeface="Times New Roman" panose="02020603050405020304" pitchFamily="18" charset="0"/>
                <a:cs typeface="Times New Roman" panose="02020603050405020304" pitchFamily="18" charset="0"/>
              </a:rPr>
              <a:t>I have been developing a creative project idea that I believe would work perfectly for both of us.</a:t>
            </a:r>
            <a:endParaRPr lang="en-US" altLang="zh-CN" sz="3200" b="0" dirty="0">
              <a:solidFill>
                <a:srgbClr val="000000"/>
              </a:solidFill>
              <a:effectLst/>
              <a:latin typeface="Times New Roman" panose="02020603050405020304" pitchFamily="18" charset="0"/>
              <a:cs typeface="Times New Roman" panose="02020603050405020304" pitchFamily="18" charset="0"/>
            </a:endParaRPr>
          </a:p>
          <a:p>
            <a:pPr algn="l">
              <a:buFont typeface="+mj-lt"/>
              <a:buAutoNum type="arabicPeriod"/>
            </a:pPr>
            <a:r>
              <a:rPr lang="en-US" altLang="zh-CN" sz="3200" b="0" dirty="0">
                <a:solidFill>
                  <a:srgbClr val="000000"/>
                </a:solidFill>
                <a:effectLst/>
                <a:latin typeface="Times New Roman" panose="02020603050405020304" pitchFamily="18" charset="0"/>
                <a:cs typeface="Times New Roman" panose="02020603050405020304" pitchFamily="18" charset="0"/>
              </a:rPr>
              <a:t>I have been exploring ideas for the upcoming handicraft competition, and I now have a truly innovative plan to share with you.</a:t>
            </a:r>
            <a:br>
              <a:rPr lang="en-US" altLang="zh-CN" sz="3200" dirty="0">
                <a:latin typeface="Times New Roman" panose="02020603050405020304" pitchFamily="18" charset="0"/>
                <a:cs typeface="Times New Roman" panose="02020603050405020304" pitchFamily="18" charset="0"/>
              </a:rPr>
            </a:br>
            <a:endParaRPr lang="en-US" altLang="zh-CN" sz="3200" dirty="0">
              <a:latin typeface="Times New Roman" panose="02020603050405020304" pitchFamily="18" charset="0"/>
              <a:cs typeface="Times New Roman" panose="02020603050405020304" pitchFamily="18" charset="0"/>
            </a:endParaRPr>
          </a:p>
          <a:p>
            <a:pPr algn="l">
              <a:buNone/>
            </a:pPr>
            <a:r>
              <a:rPr lang="zh-CN" altLang="en-US" sz="3200" b="0" dirty="0">
                <a:solidFill>
                  <a:srgbClr val="000000"/>
                </a:solidFill>
                <a:effectLst/>
                <a:latin typeface="Times New Roman" panose="02020603050405020304" pitchFamily="18" charset="0"/>
                <a:cs typeface="Times New Roman" panose="02020603050405020304" pitchFamily="18" charset="0"/>
              </a:rPr>
              <a:t>三、简洁直接</a:t>
            </a:r>
            <a:endParaRPr lang="zh-CN" altLang="en-US" sz="3200" b="0" dirty="0">
              <a:solidFill>
                <a:srgbClr val="000000"/>
              </a:solidFill>
              <a:effectLst/>
              <a:latin typeface="Times New Roman" panose="02020603050405020304" pitchFamily="18" charset="0"/>
              <a:cs typeface="Times New Roman" panose="02020603050405020304" pitchFamily="18" charset="0"/>
            </a:endParaRPr>
          </a:p>
          <a:p>
            <a:pPr algn="l">
              <a:buFont typeface="+mj-lt"/>
              <a:buAutoNum type="arabicPeriod"/>
            </a:pPr>
            <a:r>
              <a:rPr lang="en-US" altLang="zh-CN" sz="3200" b="0" dirty="0">
                <a:solidFill>
                  <a:srgbClr val="000000"/>
                </a:solidFill>
                <a:effectLst/>
                <a:latin typeface="Times New Roman" panose="02020603050405020304" pitchFamily="18" charset="0"/>
                <a:cs typeface="Times New Roman" panose="02020603050405020304" pitchFamily="18" charset="0"/>
              </a:rPr>
              <a:t>I’ve got a great creative idea for the handicraft competition, and I want to tell you about it!</a:t>
            </a:r>
            <a:endParaRPr lang="en-US" altLang="zh-CN" sz="3200" b="0" dirty="0">
              <a:solidFill>
                <a:srgbClr val="000000"/>
              </a:solidFill>
              <a:effectLst/>
              <a:latin typeface="Times New Roman" panose="02020603050405020304" pitchFamily="18" charset="0"/>
              <a:cs typeface="Times New Roman" panose="02020603050405020304" pitchFamily="18" charset="0"/>
            </a:endParaRPr>
          </a:p>
          <a:p>
            <a:pPr algn="l">
              <a:buFont typeface="+mj-lt"/>
              <a:buAutoNum type="arabicPeriod"/>
            </a:pPr>
            <a:r>
              <a:rPr lang="en-US" altLang="zh-CN" sz="3200" b="0" dirty="0">
                <a:solidFill>
                  <a:srgbClr val="000000"/>
                </a:solidFill>
                <a:effectLst/>
                <a:latin typeface="Times New Roman" panose="02020603050405020304" pitchFamily="18" charset="0"/>
                <a:cs typeface="Times New Roman" panose="02020603050405020304" pitchFamily="18" charset="0"/>
              </a:rPr>
              <a:t>I’ve thought up a perfect project for the contest, and I think it would be awesome to do it together!</a:t>
            </a:r>
            <a:endParaRPr lang="en-US" altLang="zh-CN" sz="3200" b="0" dirty="0">
              <a:solidFill>
                <a:srgbClr val="000000"/>
              </a:solidFill>
              <a:effectLst/>
              <a:latin typeface="Times New Roman" panose="02020603050405020304" pitchFamily="18" charset="0"/>
              <a:cs typeface="Times New Roman" panose="02020603050405020304" pitchFamily="18" charset="0"/>
            </a:endParaRPr>
          </a:p>
        </p:txBody>
      </p:sp>
      <p:sp>
        <p:nvSpPr>
          <p:cNvPr id="4" name="Freeform 6"/>
          <p:cNvSpPr/>
          <p:nvPr/>
        </p:nvSpPr>
        <p:spPr>
          <a:xfrm>
            <a:off x="470060" y="214386"/>
            <a:ext cx="1860739" cy="1884779"/>
          </a:xfrm>
          <a:custGeom>
            <a:avLst/>
            <a:gdLst/>
            <a:ahLst/>
            <a:cxnLst/>
            <a:rect l="l" t="t" r="r" b="b"/>
            <a:pathLst>
              <a:path w="1860739" h="1884779">
                <a:moveTo>
                  <a:pt x="0" y="0"/>
                </a:moveTo>
                <a:lnTo>
                  <a:pt x="1860739" y="0"/>
                </a:lnTo>
                <a:lnTo>
                  <a:pt x="1860739" y="1884779"/>
                </a:lnTo>
                <a:lnTo>
                  <a:pt x="0" y="1884779"/>
                </a:lnTo>
                <a:lnTo>
                  <a:pt x="0" y="0"/>
                </a:lnTo>
                <a:close/>
              </a:path>
            </a:pathLst>
          </a:custGeom>
          <a:blipFill>
            <a:blip/>
            <a:stretch>
              <a:fillRect/>
            </a:stretch>
          </a:blipFill>
        </p:spPr>
      </p:sp>
      <p:sp>
        <p:nvSpPr>
          <p:cNvPr id="5" name="文本框 4"/>
          <p:cNvSpPr txBox="1"/>
          <p:nvPr/>
        </p:nvSpPr>
        <p:spPr>
          <a:xfrm>
            <a:off x="2330799" y="494115"/>
            <a:ext cx="16840200" cy="646331"/>
          </a:xfrm>
          <a:prstGeom prst="rect">
            <a:avLst/>
          </a:prstGeom>
          <a:solidFill>
            <a:schemeClr val="accent6">
              <a:lumMod val="40000"/>
              <a:lumOff val="60000"/>
            </a:schemeClr>
          </a:solidFill>
          <a:effectLst>
            <a:outerShdw blurRad="50800" dist="38100" dir="2700000" algn="tl" rotWithShape="0">
              <a:prstClr val="black">
                <a:alpha val="40000"/>
              </a:prstClr>
            </a:outerShdw>
          </a:effectLst>
        </p:spPr>
        <p:txBody>
          <a:bodyPr wrap="square">
            <a:spAutoFit/>
          </a:bodyPr>
          <a:lstStyle/>
          <a:p>
            <a:pPr>
              <a:buNone/>
            </a:pPr>
            <a:r>
              <a:rPr lang="zh-CN" altLang="en-US" sz="3600" dirty="0">
                <a:latin typeface="Times New Roman" panose="02020603050405020304" pitchFamily="18" charset="0"/>
                <a:cs typeface="Times New Roman" panose="02020603050405020304" pitchFamily="18" charset="0"/>
              </a:rPr>
              <a:t>创意引入</a:t>
            </a:r>
            <a:r>
              <a:rPr lang="en-US" altLang="zh-CN" sz="3600" dirty="0">
                <a:latin typeface="Times New Roman" panose="02020603050405020304" pitchFamily="18" charset="0"/>
                <a:cs typeface="Times New Roman" panose="02020603050405020304" pitchFamily="18" charset="0"/>
              </a:rPr>
              <a:t>/</a:t>
            </a:r>
            <a:r>
              <a:rPr lang="zh-CN" altLang="en-US" sz="3600" dirty="0">
                <a:latin typeface="Times New Roman" panose="02020603050405020304" pitchFamily="18" charset="0"/>
                <a:cs typeface="Times New Roman" panose="02020603050405020304" pitchFamily="18" charset="0"/>
              </a:rPr>
              <a:t>过渡句</a:t>
            </a:r>
            <a:endParaRPr lang="en-US" altLang="zh-CN" sz="3600" dirty="0">
              <a:latin typeface="Times New Roman" panose="02020603050405020304" pitchFamily="18" charset="0"/>
              <a:cs typeface="Times New Roman" panose="02020603050405020304" pitchFamily="18" charset="0"/>
            </a:endParaRPr>
          </a:p>
        </p:txBody>
      </p:sp>
      <p:grpSp>
        <p:nvGrpSpPr>
          <p:cNvPr id="6" name="Group 13"/>
          <p:cNvGrpSpPr/>
          <p:nvPr/>
        </p:nvGrpSpPr>
        <p:grpSpPr>
          <a:xfrm>
            <a:off x="16992600" y="3058939"/>
            <a:ext cx="5452999" cy="5452999"/>
            <a:chOff x="0" y="0"/>
            <a:chExt cx="812800" cy="812800"/>
          </a:xfrm>
        </p:grpSpPr>
        <p:sp>
          <p:nvSpPr>
            <p:cNvPr id="7" name="Freeform 1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6CB48">
                <a:alpha val="17647"/>
              </a:srgbClr>
            </a:solidFill>
          </p:spPr>
        </p:sp>
        <p:sp>
          <p:nvSpPr>
            <p:cNvPr id="8" name="TextBox 15"/>
            <p:cNvSpPr txBox="1"/>
            <p:nvPr/>
          </p:nvSpPr>
          <p:spPr>
            <a:xfrm>
              <a:off x="76200" y="28575"/>
              <a:ext cx="660400" cy="708025"/>
            </a:xfrm>
            <a:prstGeom prst="rect">
              <a:avLst/>
            </a:prstGeom>
          </p:spPr>
          <p:txBody>
            <a:bodyPr lIns="50800" tIns="50800" rIns="50800" bIns="50800" rtlCol="0" anchor="ctr"/>
            <a:lstStyle/>
            <a:p>
              <a:pPr algn="ctr">
                <a:lnSpc>
                  <a:spcPts val="3210"/>
                </a:lnSpc>
              </a:pPr>
            </a:p>
          </p:txBody>
        </p:sp>
      </p:grpSp>
      <p:grpSp>
        <p:nvGrpSpPr>
          <p:cNvPr id="9" name="Group 19"/>
          <p:cNvGrpSpPr/>
          <p:nvPr/>
        </p:nvGrpSpPr>
        <p:grpSpPr>
          <a:xfrm>
            <a:off x="15850211" y="4533900"/>
            <a:ext cx="882751" cy="882751"/>
            <a:chOff x="0" y="0"/>
            <a:chExt cx="812800" cy="812800"/>
          </a:xfrm>
        </p:grpSpPr>
        <p:sp>
          <p:nvSpPr>
            <p:cNvPr id="10" name="Freeform 2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6CB48">
                <a:alpha val="17647"/>
              </a:srgbClr>
            </a:solidFill>
          </p:spPr>
        </p:sp>
        <p:sp>
          <p:nvSpPr>
            <p:cNvPr id="11" name="TextBox 21"/>
            <p:cNvSpPr txBox="1"/>
            <p:nvPr/>
          </p:nvSpPr>
          <p:spPr>
            <a:xfrm>
              <a:off x="76200" y="28575"/>
              <a:ext cx="660400" cy="708025"/>
            </a:xfrm>
            <a:prstGeom prst="rect">
              <a:avLst/>
            </a:prstGeom>
          </p:spPr>
          <p:txBody>
            <a:bodyPr lIns="50800" tIns="50800" rIns="50800" bIns="50800" rtlCol="0" anchor="ctr"/>
            <a:lstStyle/>
            <a:p>
              <a:pPr algn="ctr">
                <a:lnSpc>
                  <a:spcPts val="3210"/>
                </a:lnSpc>
              </a:pPr>
            </a:p>
          </p:txBody>
        </p:sp>
      </p:grpSp>
      <p:grpSp>
        <p:nvGrpSpPr>
          <p:cNvPr id="12" name="Group 7"/>
          <p:cNvGrpSpPr/>
          <p:nvPr/>
        </p:nvGrpSpPr>
        <p:grpSpPr>
          <a:xfrm>
            <a:off x="-2726919" y="3669375"/>
            <a:ext cx="4364715" cy="4364715"/>
            <a:chOff x="0" y="0"/>
            <a:chExt cx="812800" cy="812800"/>
          </a:xfrm>
        </p:grpSpPr>
        <p:sp>
          <p:nvSpPr>
            <p:cNvPr id="13" name="Freeform 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6CB48">
                <a:alpha val="17647"/>
              </a:srgbClr>
            </a:solidFill>
          </p:spPr>
        </p:sp>
        <p:sp>
          <p:nvSpPr>
            <p:cNvPr id="14" name="TextBox 9"/>
            <p:cNvSpPr txBox="1"/>
            <p:nvPr/>
          </p:nvSpPr>
          <p:spPr>
            <a:xfrm>
              <a:off x="76200" y="28575"/>
              <a:ext cx="660400" cy="708025"/>
            </a:xfrm>
            <a:prstGeom prst="rect">
              <a:avLst/>
            </a:prstGeom>
          </p:spPr>
          <p:txBody>
            <a:bodyPr lIns="50800" tIns="50800" rIns="50800" bIns="50800" rtlCol="0" anchor="ctr"/>
            <a:lstStyle/>
            <a:p>
              <a:pPr marL="0" marR="0" lvl="0" indent="0" algn="ctr" defTabSz="914400" rtl="0" eaLnBrk="1" fontAlgn="auto" latinLnBrk="0" hangingPunct="1">
                <a:lnSpc>
                  <a:spcPts val="321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533400" y="571500"/>
          <a:ext cx="16840200" cy="7953138"/>
        </p:xfrm>
        <a:graphic>
          <a:graphicData uri="http://schemas.openxmlformats.org/drawingml/2006/table">
            <a:tbl>
              <a:tblPr/>
              <a:tblGrid>
                <a:gridCol w="1949097"/>
                <a:gridCol w="3080103"/>
                <a:gridCol w="6781800"/>
                <a:gridCol w="5029200"/>
              </a:tblGrid>
              <a:tr h="120692">
                <a:tc>
                  <a:txBody>
                    <a:bodyPr/>
                    <a:lstStyle/>
                    <a:p>
                      <a:pPr algn="ctr" fontAlgn="t">
                        <a:buNone/>
                      </a:pPr>
                      <a:r>
                        <a:rPr lang="zh-CN" altLang="en-US" sz="3200" dirty="0">
                          <a:effectLst/>
                          <a:latin typeface="Times New Roman" panose="02020603050405020304" pitchFamily="18" charset="0"/>
                          <a:cs typeface="Times New Roman" panose="02020603050405020304" pitchFamily="18" charset="0"/>
                        </a:rPr>
                        <a:t>改造物品</a:t>
                      </a:r>
                      <a:endParaRPr lang="zh-CN" altLang="en-US" sz="3200" dirty="0">
                        <a:effectLst/>
                        <a:latin typeface="Times New Roman" panose="02020603050405020304" pitchFamily="18" charset="0"/>
                        <a:cs typeface="Times New Roman" panose="02020603050405020304" pitchFamily="18" charset="0"/>
                      </a:endParaRPr>
                    </a:p>
                  </a:txBody>
                  <a:tcPr marL="15087" marR="15087" marT="15087" marB="15087">
                    <a:lnL w="6350" cap="flat" cmpd="sng" algn="ctr">
                      <a:solidFill>
                        <a:srgbClr val="DEE0E3"/>
                      </a:solidFill>
                      <a:prstDash val="solid"/>
                      <a:round/>
                      <a:headEnd type="none" w="med" len="med"/>
                      <a:tailEnd type="none" w="med" len="med"/>
                    </a:lnL>
                    <a:lnR w="6350" cap="flat" cmpd="sng" algn="ctr">
                      <a:solidFill>
                        <a:srgbClr val="DEE0E3"/>
                      </a:solidFill>
                      <a:prstDash val="solid"/>
                      <a:round/>
                      <a:headEnd type="none" w="med" len="med"/>
                      <a:tailEnd type="none" w="med" len="med"/>
                    </a:lnR>
                    <a:lnT w="6350" cap="flat" cmpd="sng" algn="ctr">
                      <a:solidFill>
                        <a:srgbClr val="DEE0E3"/>
                      </a:solidFill>
                      <a:prstDash val="solid"/>
                      <a:round/>
                      <a:headEnd type="none" w="med" len="med"/>
                      <a:tailEnd type="none" w="med" len="med"/>
                    </a:lnT>
                    <a:lnB w="6350" cap="flat" cmpd="sng" algn="ctr">
                      <a:solidFill>
                        <a:srgbClr val="DEE0E3"/>
                      </a:solidFill>
                      <a:prstDash val="solid"/>
                      <a:round/>
                      <a:headEnd type="none" w="med" len="med"/>
                      <a:tailEnd type="none" w="med" len="med"/>
                    </a:lnB>
                    <a:solidFill>
                      <a:schemeClr val="accent4">
                        <a:lumMod val="20000"/>
                        <a:lumOff val="80000"/>
                      </a:schemeClr>
                    </a:solidFill>
                  </a:tcPr>
                </a:tc>
                <a:tc>
                  <a:txBody>
                    <a:bodyPr/>
                    <a:lstStyle/>
                    <a:p>
                      <a:pPr algn="ctr" fontAlgn="t">
                        <a:buNone/>
                      </a:pPr>
                      <a:r>
                        <a:rPr lang="en-US" altLang="zh-CN" sz="3200" dirty="0">
                          <a:effectLst/>
                          <a:latin typeface="Times New Roman" panose="02020603050405020304" pitchFamily="18" charset="0"/>
                          <a:cs typeface="Times New Roman" panose="02020603050405020304" pitchFamily="18" charset="0"/>
                        </a:rPr>
                        <a:t>Old items</a:t>
                      </a:r>
                      <a:endParaRPr lang="zh-CN" altLang="en-US" sz="3200" dirty="0">
                        <a:effectLst/>
                        <a:latin typeface="Times New Roman" panose="02020603050405020304" pitchFamily="18" charset="0"/>
                        <a:cs typeface="Times New Roman" panose="02020603050405020304" pitchFamily="18" charset="0"/>
                      </a:endParaRPr>
                    </a:p>
                  </a:txBody>
                  <a:tcPr marL="15087" marR="15087" marT="15087" marB="15087">
                    <a:lnL w="6350" cap="flat" cmpd="sng" algn="ctr">
                      <a:solidFill>
                        <a:srgbClr val="DEE0E3"/>
                      </a:solidFill>
                      <a:prstDash val="solid"/>
                      <a:round/>
                      <a:headEnd type="none" w="med" len="med"/>
                      <a:tailEnd type="none" w="med" len="med"/>
                    </a:lnL>
                    <a:lnR w="6350" cap="flat" cmpd="sng" algn="ctr">
                      <a:solidFill>
                        <a:srgbClr val="DEE0E3"/>
                      </a:solidFill>
                      <a:prstDash val="solid"/>
                      <a:round/>
                      <a:headEnd type="none" w="med" len="med"/>
                      <a:tailEnd type="none" w="med" len="med"/>
                    </a:lnR>
                    <a:lnT w="6350" cap="flat" cmpd="sng" algn="ctr">
                      <a:solidFill>
                        <a:srgbClr val="DEE0E3"/>
                      </a:solidFill>
                      <a:prstDash val="solid"/>
                      <a:round/>
                      <a:headEnd type="none" w="med" len="med"/>
                      <a:tailEnd type="none" w="med" len="med"/>
                    </a:lnT>
                    <a:lnB w="6350" cap="flat" cmpd="sng" algn="ctr">
                      <a:solidFill>
                        <a:srgbClr val="DEE0E3"/>
                      </a:solidFill>
                      <a:prstDash val="solid"/>
                      <a:round/>
                      <a:headEnd type="none" w="med" len="med"/>
                      <a:tailEnd type="none" w="med" len="med"/>
                    </a:lnB>
                    <a:solidFill>
                      <a:schemeClr val="accent4">
                        <a:lumMod val="20000"/>
                        <a:lumOff val="80000"/>
                      </a:schemeClr>
                    </a:solidFill>
                  </a:tcPr>
                </a:tc>
                <a:tc>
                  <a:txBody>
                    <a:bodyPr/>
                    <a:lstStyle/>
                    <a:p>
                      <a:pPr algn="ctr" fontAlgn="t">
                        <a:buNone/>
                      </a:pPr>
                      <a:r>
                        <a:rPr lang="en-US" altLang="zh-CN" sz="3200" dirty="0">
                          <a:effectLst/>
                          <a:latin typeface="Times New Roman" panose="02020603050405020304" pitchFamily="18" charset="0"/>
                          <a:cs typeface="Times New Roman" panose="02020603050405020304" pitchFamily="18" charset="0"/>
                        </a:rPr>
                        <a:t>Transformation procedure</a:t>
                      </a:r>
                      <a:endParaRPr lang="zh-CN" altLang="en-US" sz="3200" dirty="0">
                        <a:effectLst/>
                        <a:latin typeface="Times New Roman" panose="02020603050405020304" pitchFamily="18" charset="0"/>
                        <a:cs typeface="Times New Roman" panose="02020603050405020304" pitchFamily="18" charset="0"/>
                      </a:endParaRPr>
                    </a:p>
                  </a:txBody>
                  <a:tcPr marL="15087" marR="15087" marT="15087" marB="15087">
                    <a:lnL w="6350" cap="flat" cmpd="sng" algn="ctr">
                      <a:solidFill>
                        <a:srgbClr val="DEE0E3"/>
                      </a:solidFill>
                      <a:prstDash val="solid"/>
                      <a:round/>
                      <a:headEnd type="none" w="med" len="med"/>
                      <a:tailEnd type="none" w="med" len="med"/>
                    </a:lnL>
                    <a:lnR w="6350" cap="flat" cmpd="sng" algn="ctr">
                      <a:solidFill>
                        <a:srgbClr val="DEE0E3"/>
                      </a:solidFill>
                      <a:prstDash val="solid"/>
                      <a:round/>
                      <a:headEnd type="none" w="med" len="med"/>
                      <a:tailEnd type="none" w="med" len="med"/>
                    </a:lnR>
                    <a:lnT w="6350" cap="flat" cmpd="sng" algn="ctr">
                      <a:solidFill>
                        <a:srgbClr val="DEE0E3"/>
                      </a:solidFill>
                      <a:prstDash val="solid"/>
                      <a:round/>
                      <a:headEnd type="none" w="med" len="med"/>
                      <a:tailEnd type="none" w="med" len="med"/>
                    </a:lnT>
                    <a:lnB w="6350" cap="flat" cmpd="sng" algn="ctr">
                      <a:solidFill>
                        <a:srgbClr val="DEE0E3"/>
                      </a:solidFill>
                      <a:prstDash val="solid"/>
                      <a:round/>
                      <a:headEnd type="none" w="med" len="med"/>
                      <a:tailEnd type="none" w="med" len="med"/>
                    </a:lnB>
                    <a:solidFill>
                      <a:schemeClr val="accent4">
                        <a:lumMod val="20000"/>
                        <a:lumOff val="80000"/>
                      </a:schemeClr>
                    </a:solidFill>
                  </a:tcPr>
                </a:tc>
                <a:tc>
                  <a:txBody>
                    <a:bodyPr/>
                    <a:lstStyle/>
                    <a:p>
                      <a:pPr algn="ctr" fontAlgn="t">
                        <a:buNone/>
                      </a:pPr>
                      <a:r>
                        <a:rPr lang="en-US" altLang="zh-CN" sz="3200" dirty="0">
                          <a:effectLst/>
                          <a:latin typeface="Times New Roman" panose="02020603050405020304" pitchFamily="18" charset="0"/>
                          <a:cs typeface="Times New Roman" panose="02020603050405020304" pitchFamily="18" charset="0"/>
                        </a:rPr>
                        <a:t>New life</a:t>
                      </a:r>
                      <a:endParaRPr lang="zh-CN" altLang="en-US" sz="3200" dirty="0">
                        <a:effectLst/>
                        <a:latin typeface="Times New Roman" panose="02020603050405020304" pitchFamily="18" charset="0"/>
                        <a:cs typeface="Times New Roman" panose="02020603050405020304" pitchFamily="18" charset="0"/>
                      </a:endParaRPr>
                    </a:p>
                  </a:txBody>
                  <a:tcPr marL="15087" marR="15087" marT="15087" marB="15087">
                    <a:lnL w="6350" cap="flat" cmpd="sng" algn="ctr">
                      <a:solidFill>
                        <a:srgbClr val="DEE0E3"/>
                      </a:solidFill>
                      <a:prstDash val="solid"/>
                      <a:round/>
                      <a:headEnd type="none" w="med" len="med"/>
                      <a:tailEnd type="none" w="med" len="med"/>
                    </a:lnL>
                    <a:lnR w="6350" cap="flat" cmpd="sng" algn="ctr">
                      <a:solidFill>
                        <a:srgbClr val="DEE0E3"/>
                      </a:solidFill>
                      <a:prstDash val="solid"/>
                      <a:round/>
                      <a:headEnd type="none" w="med" len="med"/>
                      <a:tailEnd type="none" w="med" len="med"/>
                    </a:lnR>
                    <a:lnT w="6350" cap="flat" cmpd="sng" algn="ctr">
                      <a:solidFill>
                        <a:srgbClr val="DEE0E3"/>
                      </a:solidFill>
                      <a:prstDash val="solid"/>
                      <a:round/>
                      <a:headEnd type="none" w="med" len="med"/>
                      <a:tailEnd type="none" w="med" len="med"/>
                    </a:lnT>
                    <a:lnB w="6350" cap="flat" cmpd="sng" algn="ctr">
                      <a:solidFill>
                        <a:srgbClr val="DEE0E3"/>
                      </a:solidFill>
                      <a:prstDash val="solid"/>
                      <a:round/>
                      <a:headEnd type="none" w="med" len="med"/>
                      <a:tailEnd type="none" w="med" len="med"/>
                    </a:lnB>
                    <a:solidFill>
                      <a:schemeClr val="accent4">
                        <a:lumMod val="20000"/>
                        <a:lumOff val="80000"/>
                      </a:schemeClr>
                    </a:solidFill>
                  </a:tcPr>
                </a:tc>
              </a:tr>
              <a:tr h="0">
                <a:tc>
                  <a:txBody>
                    <a:bodyPr/>
                    <a:lstStyle/>
                    <a:p>
                      <a:pPr fontAlgn="t">
                        <a:buNone/>
                      </a:pPr>
                      <a:r>
                        <a:rPr lang="en-US" altLang="zh-CN" sz="2800" b="1" dirty="0">
                          <a:effectLst/>
                          <a:latin typeface="Times New Roman" panose="02020603050405020304" pitchFamily="18" charset="0"/>
                          <a:cs typeface="Times New Roman" panose="02020603050405020304" pitchFamily="18" charset="0"/>
                        </a:rPr>
                        <a:t>desk mat </a:t>
                      </a:r>
                      <a:endParaRPr lang="en-US" altLang="zh-CN" sz="2800" b="1" dirty="0">
                        <a:effectLst/>
                        <a:latin typeface="Times New Roman" panose="02020603050405020304" pitchFamily="18" charset="0"/>
                        <a:cs typeface="Times New Roman" panose="02020603050405020304" pitchFamily="18" charset="0"/>
                      </a:endParaRPr>
                    </a:p>
                    <a:p>
                      <a:pPr fontAlgn="t">
                        <a:buNone/>
                      </a:pPr>
                      <a:r>
                        <a:rPr lang="zh-CN" altLang="en-US" sz="2800" b="1" dirty="0">
                          <a:effectLst/>
                          <a:latin typeface="Times New Roman" panose="02020603050405020304" pitchFamily="18" charset="0"/>
                          <a:cs typeface="Times New Roman" panose="02020603050405020304" pitchFamily="18" charset="0"/>
                        </a:rPr>
                        <a:t>书桌垫</a:t>
                      </a:r>
                      <a:r>
                        <a:rPr lang="en-US" altLang="zh-CN" sz="2800" b="1" dirty="0">
                          <a:effectLst/>
                          <a:latin typeface="Times New Roman" panose="02020603050405020304" pitchFamily="18" charset="0"/>
                          <a:cs typeface="Times New Roman" panose="02020603050405020304" pitchFamily="18" charset="0"/>
                        </a:rPr>
                        <a:t>/</a:t>
                      </a:r>
                      <a:r>
                        <a:rPr lang="zh-CN" altLang="en-US" sz="2800" b="1" dirty="0">
                          <a:effectLst/>
                          <a:latin typeface="Times New Roman" panose="02020603050405020304" pitchFamily="18" charset="0"/>
                          <a:cs typeface="Times New Roman" panose="02020603050405020304" pitchFamily="18" charset="0"/>
                        </a:rPr>
                        <a:t>鼠标垫</a:t>
                      </a:r>
                      <a:endParaRPr lang="zh-CN" altLang="en-US" sz="2800" dirty="0">
                        <a:effectLst/>
                        <a:latin typeface="Times New Roman" panose="02020603050405020304" pitchFamily="18" charset="0"/>
                        <a:cs typeface="Times New Roman" panose="02020603050405020304" pitchFamily="18" charset="0"/>
                      </a:endParaRPr>
                    </a:p>
                  </a:txBody>
                  <a:tcPr marL="15087" marR="15087" marT="15087" marB="15087">
                    <a:lnL w="6350" cap="flat" cmpd="sng" algn="ctr">
                      <a:solidFill>
                        <a:srgbClr val="DEE0E3"/>
                      </a:solidFill>
                      <a:prstDash val="solid"/>
                      <a:round/>
                      <a:headEnd type="none" w="med" len="med"/>
                      <a:tailEnd type="none" w="med" len="med"/>
                    </a:lnL>
                    <a:lnR w="6350" cap="flat" cmpd="sng" algn="ctr">
                      <a:solidFill>
                        <a:srgbClr val="DEE0E3"/>
                      </a:solidFill>
                      <a:prstDash val="solid"/>
                      <a:round/>
                      <a:headEnd type="none" w="med" len="med"/>
                      <a:tailEnd type="none" w="med" len="med"/>
                    </a:lnR>
                    <a:lnT w="6350" cap="flat" cmpd="sng" algn="ctr">
                      <a:solidFill>
                        <a:srgbClr val="DEE0E3"/>
                      </a:solidFill>
                      <a:prstDash val="solid"/>
                      <a:round/>
                      <a:headEnd type="none" w="med" len="med"/>
                      <a:tailEnd type="none" w="med" len="med"/>
                    </a:lnT>
                    <a:lnB w="6350" cap="flat" cmpd="sng" algn="ctr">
                      <a:solidFill>
                        <a:srgbClr val="DEE0E3"/>
                      </a:solidFill>
                      <a:prstDash val="solid"/>
                      <a:round/>
                      <a:headEnd type="none" w="med" len="med"/>
                      <a:tailEnd type="none" w="med" len="med"/>
                    </a:lnB>
                    <a:noFill/>
                  </a:tcPr>
                </a:tc>
                <a:tc>
                  <a:txBody>
                    <a:bodyPr/>
                    <a:lstStyle/>
                    <a:p>
                      <a:pPr fontAlgn="t">
                        <a:buNone/>
                      </a:pPr>
                      <a:r>
                        <a:rPr lang="en-US" sz="2800" dirty="0">
                          <a:effectLst/>
                          <a:latin typeface="Times New Roman" panose="02020603050405020304" pitchFamily="18" charset="0"/>
                          <a:cs typeface="Times New Roman" panose="02020603050405020304" pitchFamily="18" charset="0"/>
                        </a:rPr>
                        <a:t>old clothes / </a:t>
                      </a:r>
                      <a:endParaRPr lang="en-US" sz="2800" dirty="0">
                        <a:effectLst/>
                        <a:latin typeface="Times New Roman" panose="02020603050405020304" pitchFamily="18" charset="0"/>
                        <a:cs typeface="Times New Roman" panose="02020603050405020304" pitchFamily="18" charset="0"/>
                      </a:endParaRPr>
                    </a:p>
                    <a:p>
                      <a:pPr fontAlgn="t">
                        <a:buNone/>
                      </a:pPr>
                      <a:r>
                        <a:rPr lang="en-US" sz="2800" dirty="0">
                          <a:effectLst/>
                          <a:latin typeface="Times New Roman" panose="02020603050405020304" pitchFamily="18" charset="0"/>
                          <a:cs typeface="Times New Roman" panose="02020603050405020304" pitchFamily="18" charset="0"/>
                        </a:rPr>
                        <a:t>old jeans</a:t>
                      </a:r>
                      <a:endParaRPr lang="zh-CN" altLang="en-US" sz="2800" dirty="0">
                        <a:effectLst/>
                        <a:latin typeface="Times New Roman" panose="02020603050405020304" pitchFamily="18" charset="0"/>
                        <a:cs typeface="Times New Roman" panose="02020603050405020304" pitchFamily="18" charset="0"/>
                      </a:endParaRPr>
                    </a:p>
                  </a:txBody>
                  <a:tcPr marL="15087" marR="15087" marT="15087" marB="15087">
                    <a:lnL w="6350" cap="flat" cmpd="sng" algn="ctr">
                      <a:solidFill>
                        <a:srgbClr val="DEE0E3"/>
                      </a:solidFill>
                      <a:prstDash val="solid"/>
                      <a:round/>
                      <a:headEnd type="none" w="med" len="med"/>
                      <a:tailEnd type="none" w="med" len="med"/>
                    </a:lnL>
                    <a:lnR w="6350" cap="flat" cmpd="sng" algn="ctr">
                      <a:solidFill>
                        <a:srgbClr val="DEE0E3"/>
                      </a:solidFill>
                      <a:prstDash val="solid"/>
                      <a:round/>
                      <a:headEnd type="none" w="med" len="med"/>
                      <a:tailEnd type="none" w="med" len="med"/>
                    </a:lnR>
                    <a:lnT w="6350" cap="flat" cmpd="sng" algn="ctr">
                      <a:solidFill>
                        <a:srgbClr val="DEE0E3"/>
                      </a:solidFill>
                      <a:prstDash val="solid"/>
                      <a:round/>
                      <a:headEnd type="none" w="med" len="med"/>
                      <a:tailEnd type="none" w="med" len="med"/>
                    </a:lnT>
                    <a:lnB w="6350" cap="flat" cmpd="sng" algn="ctr">
                      <a:solidFill>
                        <a:srgbClr val="DEE0E3"/>
                      </a:solidFill>
                      <a:prstDash val="solid"/>
                      <a:round/>
                      <a:headEnd type="none" w="med" len="med"/>
                      <a:tailEnd type="none" w="med" len="med"/>
                    </a:lnB>
                    <a:noFill/>
                  </a:tcPr>
                </a:tc>
                <a:tc>
                  <a:txBody>
                    <a:bodyPr/>
                    <a:lstStyle/>
                    <a:p>
                      <a:pPr fontAlgn="t">
                        <a:buNone/>
                      </a:pPr>
                      <a:r>
                        <a:rPr lang="en-US" sz="2800" dirty="0">
                          <a:effectLst/>
                          <a:latin typeface="Times New Roman" panose="02020603050405020304" pitchFamily="18" charset="0"/>
                          <a:cs typeface="Times New Roman" panose="02020603050405020304" pitchFamily="18" charset="0"/>
                        </a:rPr>
                        <a:t>We </a:t>
                      </a:r>
                      <a:r>
                        <a:rPr lang="en-US" sz="2800" b="1" dirty="0">
                          <a:effectLst/>
                          <a:latin typeface="Times New Roman" panose="02020603050405020304" pitchFamily="18" charset="0"/>
                          <a:cs typeface="Times New Roman" panose="02020603050405020304" pitchFamily="18" charset="0"/>
                        </a:rPr>
                        <a:t>cu</a:t>
                      </a:r>
                      <a:r>
                        <a:rPr lang="en-US" sz="2800" dirty="0">
                          <a:effectLst/>
                          <a:latin typeface="Times New Roman" panose="02020603050405020304" pitchFamily="18" charset="0"/>
                          <a:cs typeface="Times New Roman" panose="02020603050405020304" pitchFamily="18" charset="0"/>
                        </a:rPr>
                        <a:t>t the old clothes into proper sizes and </a:t>
                      </a:r>
                      <a:r>
                        <a:rPr lang="en-US" sz="2800" b="1" dirty="0">
                          <a:effectLst/>
                          <a:latin typeface="Times New Roman" panose="02020603050405020304" pitchFamily="18" charset="0"/>
                          <a:cs typeface="Times New Roman" panose="02020603050405020304" pitchFamily="18" charset="0"/>
                        </a:rPr>
                        <a:t>sew</a:t>
                      </a:r>
                      <a:r>
                        <a:rPr lang="en-US" sz="2800" dirty="0">
                          <a:effectLst/>
                          <a:latin typeface="Times New Roman" panose="02020603050405020304" pitchFamily="18" charset="0"/>
                          <a:cs typeface="Times New Roman" panose="02020603050405020304" pitchFamily="18" charset="0"/>
                        </a:rPr>
                        <a:t> them together. We can also </a:t>
                      </a:r>
                      <a:r>
                        <a:rPr lang="en-US" sz="2800" b="1" dirty="0">
                          <a:effectLst/>
                          <a:latin typeface="Times New Roman" panose="02020603050405020304" pitchFamily="18" charset="0"/>
                          <a:cs typeface="Times New Roman" panose="02020603050405020304" pitchFamily="18" charset="0"/>
                        </a:rPr>
                        <a:t>paint</a:t>
                      </a:r>
                      <a:r>
                        <a:rPr lang="en-US" sz="2800" dirty="0">
                          <a:effectLst/>
                          <a:latin typeface="Times New Roman" panose="02020603050405020304" pitchFamily="18" charset="0"/>
                          <a:cs typeface="Times New Roman" panose="02020603050405020304" pitchFamily="18" charset="0"/>
                        </a:rPr>
                        <a:t> simple patterns on the surface.</a:t>
                      </a:r>
                      <a:endParaRPr lang="en-US" sz="2800" dirty="0">
                        <a:effectLst/>
                        <a:latin typeface="Times New Roman" panose="02020603050405020304" pitchFamily="18" charset="0"/>
                        <a:cs typeface="Times New Roman" panose="02020603050405020304" pitchFamily="18" charset="0"/>
                      </a:endParaRPr>
                    </a:p>
                  </a:txBody>
                  <a:tcPr marL="15087" marR="15087" marT="15087" marB="15087">
                    <a:lnL w="6350" cap="flat" cmpd="sng" algn="ctr">
                      <a:solidFill>
                        <a:srgbClr val="DEE0E3"/>
                      </a:solidFill>
                      <a:prstDash val="solid"/>
                      <a:round/>
                      <a:headEnd type="none" w="med" len="med"/>
                      <a:tailEnd type="none" w="med" len="med"/>
                    </a:lnL>
                    <a:lnR w="6350" cap="flat" cmpd="sng" algn="ctr">
                      <a:solidFill>
                        <a:srgbClr val="DEE0E3"/>
                      </a:solidFill>
                      <a:prstDash val="solid"/>
                      <a:round/>
                      <a:headEnd type="none" w="med" len="med"/>
                      <a:tailEnd type="none" w="med" len="med"/>
                    </a:lnR>
                    <a:lnT w="6350" cap="flat" cmpd="sng" algn="ctr">
                      <a:solidFill>
                        <a:srgbClr val="DEE0E3"/>
                      </a:solidFill>
                      <a:prstDash val="solid"/>
                      <a:round/>
                      <a:headEnd type="none" w="med" len="med"/>
                      <a:tailEnd type="none" w="med" len="med"/>
                    </a:lnT>
                    <a:lnB w="6350" cap="flat" cmpd="sng" algn="ctr">
                      <a:solidFill>
                        <a:srgbClr val="DEE0E3"/>
                      </a:solidFill>
                      <a:prstDash val="solid"/>
                      <a:round/>
                      <a:headEnd type="none" w="med" len="med"/>
                      <a:tailEnd type="none" w="med" len="med"/>
                    </a:lnB>
                    <a:noFill/>
                  </a:tcPr>
                </a:tc>
                <a:tc>
                  <a:txBody>
                    <a:bodyPr/>
                    <a:lstStyle/>
                    <a:p>
                      <a:pPr fontAlgn="t">
                        <a:buNone/>
                      </a:pPr>
                      <a:r>
                        <a:rPr lang="en-US" sz="2800" dirty="0">
                          <a:effectLst/>
                          <a:latin typeface="Times New Roman" panose="02020603050405020304" pitchFamily="18" charset="0"/>
                          <a:cs typeface="Times New Roman" panose="02020603050405020304" pitchFamily="18" charset="0"/>
                        </a:rPr>
                        <a:t>To create a soft and beautiful desk mat to keep our desks tidy and protect the table surface.</a:t>
                      </a:r>
                      <a:endParaRPr lang="en-US" sz="2800" dirty="0">
                        <a:effectLst/>
                        <a:latin typeface="Times New Roman" panose="02020603050405020304" pitchFamily="18" charset="0"/>
                        <a:cs typeface="Times New Roman" panose="02020603050405020304" pitchFamily="18" charset="0"/>
                      </a:endParaRPr>
                    </a:p>
                  </a:txBody>
                  <a:tcPr marL="15087" marR="15087" marT="15087" marB="15087">
                    <a:lnL w="6350" cap="flat" cmpd="sng" algn="ctr">
                      <a:solidFill>
                        <a:srgbClr val="DEE0E3"/>
                      </a:solidFill>
                      <a:prstDash val="solid"/>
                      <a:round/>
                      <a:headEnd type="none" w="med" len="med"/>
                      <a:tailEnd type="none" w="med" len="med"/>
                    </a:lnL>
                    <a:lnR w="6350" cap="flat" cmpd="sng" algn="ctr">
                      <a:solidFill>
                        <a:srgbClr val="DEE0E3"/>
                      </a:solidFill>
                      <a:prstDash val="solid"/>
                      <a:round/>
                      <a:headEnd type="none" w="med" len="med"/>
                      <a:tailEnd type="none" w="med" len="med"/>
                    </a:lnR>
                    <a:lnT w="6350" cap="flat" cmpd="sng" algn="ctr">
                      <a:solidFill>
                        <a:srgbClr val="DEE0E3"/>
                      </a:solidFill>
                      <a:prstDash val="solid"/>
                      <a:round/>
                      <a:headEnd type="none" w="med" len="med"/>
                      <a:tailEnd type="none" w="med" len="med"/>
                    </a:lnT>
                    <a:lnB w="6350" cap="flat" cmpd="sng" algn="ctr">
                      <a:solidFill>
                        <a:srgbClr val="DEE0E3"/>
                      </a:solidFill>
                      <a:prstDash val="solid"/>
                      <a:round/>
                      <a:headEnd type="none" w="med" len="med"/>
                      <a:tailEnd type="none" w="med" len="med"/>
                    </a:lnB>
                    <a:noFill/>
                  </a:tcPr>
                </a:tc>
              </a:tr>
              <a:tr h="346990">
                <a:tc>
                  <a:txBody>
                    <a:bodyPr/>
                    <a:lstStyle/>
                    <a:p>
                      <a:pPr fontAlgn="t">
                        <a:buNone/>
                      </a:pPr>
                      <a:r>
                        <a:rPr lang="en-US" sz="2800" b="1" dirty="0">
                          <a:effectLst/>
                          <a:latin typeface="Times New Roman" panose="02020603050405020304" pitchFamily="18" charset="0"/>
                          <a:cs typeface="Times New Roman" panose="02020603050405020304" pitchFamily="18" charset="0"/>
                        </a:rPr>
                        <a:t>pencil holder </a:t>
                      </a:r>
                      <a:endParaRPr lang="en-US" sz="2800" b="1" dirty="0">
                        <a:effectLst/>
                        <a:latin typeface="Times New Roman" panose="02020603050405020304" pitchFamily="18" charset="0"/>
                        <a:cs typeface="Times New Roman" panose="02020603050405020304" pitchFamily="18" charset="0"/>
                      </a:endParaRPr>
                    </a:p>
                    <a:p>
                      <a:pPr fontAlgn="t">
                        <a:buNone/>
                      </a:pPr>
                      <a:r>
                        <a:rPr lang="zh-CN" altLang="en-US" sz="2800" b="1" dirty="0">
                          <a:effectLst/>
                          <a:latin typeface="Times New Roman" panose="02020603050405020304" pitchFamily="18" charset="0"/>
                          <a:cs typeface="Times New Roman" panose="02020603050405020304" pitchFamily="18" charset="0"/>
                        </a:rPr>
                        <a:t>笔筒</a:t>
                      </a:r>
                      <a:endParaRPr lang="zh-CN" altLang="en-US" sz="2800" dirty="0">
                        <a:effectLst/>
                        <a:latin typeface="Times New Roman" panose="02020603050405020304" pitchFamily="18" charset="0"/>
                        <a:cs typeface="Times New Roman" panose="02020603050405020304" pitchFamily="18" charset="0"/>
                      </a:endParaRPr>
                    </a:p>
                  </a:txBody>
                  <a:tcPr marL="15087" marR="15087" marT="15087" marB="15087">
                    <a:lnL w="6350" cap="flat" cmpd="sng" algn="ctr">
                      <a:solidFill>
                        <a:srgbClr val="DEE0E3"/>
                      </a:solidFill>
                      <a:prstDash val="solid"/>
                      <a:round/>
                      <a:headEnd type="none" w="med" len="med"/>
                      <a:tailEnd type="none" w="med" len="med"/>
                    </a:lnL>
                    <a:lnR w="6350" cap="flat" cmpd="sng" algn="ctr">
                      <a:solidFill>
                        <a:srgbClr val="DEE0E3"/>
                      </a:solidFill>
                      <a:prstDash val="solid"/>
                      <a:round/>
                      <a:headEnd type="none" w="med" len="med"/>
                      <a:tailEnd type="none" w="med" len="med"/>
                    </a:lnR>
                    <a:lnT w="6350" cap="flat" cmpd="sng" algn="ctr">
                      <a:solidFill>
                        <a:srgbClr val="DEE0E3"/>
                      </a:solidFill>
                      <a:prstDash val="solid"/>
                      <a:round/>
                      <a:headEnd type="none" w="med" len="med"/>
                      <a:tailEnd type="none" w="med" len="med"/>
                    </a:lnT>
                    <a:lnB w="6350" cap="flat" cmpd="sng" algn="ctr">
                      <a:solidFill>
                        <a:srgbClr val="DEE0E3"/>
                      </a:solidFill>
                      <a:prstDash val="solid"/>
                      <a:round/>
                      <a:headEnd type="none" w="med" len="med"/>
                      <a:tailEnd type="none" w="med" len="med"/>
                    </a:lnB>
                    <a:solidFill>
                      <a:schemeClr val="accent2">
                        <a:lumMod val="20000"/>
                        <a:lumOff val="80000"/>
                      </a:schemeClr>
                    </a:solidFill>
                  </a:tcPr>
                </a:tc>
                <a:tc>
                  <a:txBody>
                    <a:bodyPr/>
                    <a:lstStyle/>
                    <a:p>
                      <a:pPr fontAlgn="t">
                        <a:buNone/>
                      </a:pPr>
                      <a:r>
                        <a:rPr lang="en-US" sz="2800" dirty="0">
                          <a:effectLst/>
                          <a:latin typeface="Times New Roman" panose="02020603050405020304" pitchFamily="18" charset="0"/>
                          <a:cs typeface="Times New Roman" panose="02020603050405020304" pitchFamily="18" charset="0"/>
                        </a:rPr>
                        <a:t>waste glass bottles / cans</a:t>
                      </a:r>
                      <a:endParaRPr lang="zh-CN" altLang="en-US" sz="2800" dirty="0">
                        <a:effectLst/>
                        <a:latin typeface="Times New Roman" panose="02020603050405020304" pitchFamily="18" charset="0"/>
                        <a:cs typeface="Times New Roman" panose="02020603050405020304" pitchFamily="18" charset="0"/>
                      </a:endParaRPr>
                    </a:p>
                  </a:txBody>
                  <a:tcPr marL="15087" marR="15087" marT="15087" marB="15087">
                    <a:lnL w="6350" cap="flat" cmpd="sng" algn="ctr">
                      <a:solidFill>
                        <a:srgbClr val="DEE0E3"/>
                      </a:solidFill>
                      <a:prstDash val="solid"/>
                      <a:round/>
                      <a:headEnd type="none" w="med" len="med"/>
                      <a:tailEnd type="none" w="med" len="med"/>
                    </a:lnL>
                    <a:lnR w="6350" cap="flat" cmpd="sng" algn="ctr">
                      <a:solidFill>
                        <a:srgbClr val="DEE0E3"/>
                      </a:solidFill>
                      <a:prstDash val="solid"/>
                      <a:round/>
                      <a:headEnd type="none" w="med" len="med"/>
                      <a:tailEnd type="none" w="med" len="med"/>
                    </a:lnR>
                    <a:lnT w="6350" cap="flat" cmpd="sng" algn="ctr">
                      <a:solidFill>
                        <a:srgbClr val="DEE0E3"/>
                      </a:solidFill>
                      <a:prstDash val="solid"/>
                      <a:round/>
                      <a:headEnd type="none" w="med" len="med"/>
                      <a:tailEnd type="none" w="med" len="med"/>
                    </a:lnT>
                    <a:lnB w="6350" cap="flat" cmpd="sng" algn="ctr">
                      <a:solidFill>
                        <a:srgbClr val="DEE0E3"/>
                      </a:solidFill>
                      <a:prstDash val="solid"/>
                      <a:round/>
                      <a:headEnd type="none" w="med" len="med"/>
                      <a:tailEnd type="none" w="med" len="med"/>
                    </a:lnB>
                    <a:solidFill>
                      <a:schemeClr val="accent2">
                        <a:lumMod val="20000"/>
                        <a:lumOff val="80000"/>
                      </a:schemeClr>
                    </a:solidFill>
                  </a:tcPr>
                </a:tc>
                <a:tc>
                  <a:txBody>
                    <a:bodyPr/>
                    <a:lstStyle/>
                    <a:p>
                      <a:pPr fontAlgn="t">
                        <a:buNone/>
                      </a:pPr>
                      <a:r>
                        <a:rPr lang="en-US" sz="2800" dirty="0">
                          <a:effectLst/>
                          <a:latin typeface="Times New Roman" panose="02020603050405020304" pitchFamily="18" charset="0"/>
                          <a:cs typeface="Times New Roman" panose="02020603050405020304" pitchFamily="18" charset="0"/>
                        </a:rPr>
                        <a:t>We </a:t>
                      </a:r>
                      <a:r>
                        <a:rPr lang="en-US" sz="2800" b="1" dirty="0">
                          <a:effectLst/>
                          <a:latin typeface="Times New Roman" panose="02020603050405020304" pitchFamily="18" charset="0"/>
                          <a:cs typeface="Times New Roman" panose="02020603050405020304" pitchFamily="18" charset="0"/>
                        </a:rPr>
                        <a:t>clean</a:t>
                      </a:r>
                      <a:r>
                        <a:rPr lang="en-US" sz="2800" dirty="0">
                          <a:effectLst/>
                          <a:latin typeface="Times New Roman" panose="02020603050405020304" pitchFamily="18" charset="0"/>
                          <a:cs typeface="Times New Roman" panose="02020603050405020304" pitchFamily="18" charset="0"/>
                        </a:rPr>
                        <a:t> the waste bottles carefully and </a:t>
                      </a:r>
                      <a:r>
                        <a:rPr lang="en-US" sz="2800" b="1" dirty="0">
                          <a:effectLst/>
                          <a:latin typeface="Times New Roman" panose="02020603050405020304" pitchFamily="18" charset="0"/>
                          <a:cs typeface="Times New Roman" panose="02020603050405020304" pitchFamily="18" charset="0"/>
                        </a:rPr>
                        <a:t>paint</a:t>
                      </a:r>
                      <a:r>
                        <a:rPr lang="en-US" sz="2800" dirty="0">
                          <a:effectLst/>
                          <a:latin typeface="Times New Roman" panose="02020603050405020304" pitchFamily="18" charset="0"/>
                          <a:cs typeface="Times New Roman" panose="02020603050405020304" pitchFamily="18" charset="0"/>
                        </a:rPr>
                        <a:t> lovely pictures on their surface.</a:t>
                      </a:r>
                      <a:endParaRPr lang="en-US" sz="2800" dirty="0">
                        <a:effectLst/>
                        <a:latin typeface="Times New Roman" panose="02020603050405020304" pitchFamily="18" charset="0"/>
                        <a:cs typeface="Times New Roman" panose="02020603050405020304" pitchFamily="18" charset="0"/>
                      </a:endParaRPr>
                    </a:p>
                  </a:txBody>
                  <a:tcPr marL="15087" marR="15087" marT="15087" marB="15087">
                    <a:lnL w="6350" cap="flat" cmpd="sng" algn="ctr">
                      <a:solidFill>
                        <a:srgbClr val="DEE0E3"/>
                      </a:solidFill>
                      <a:prstDash val="solid"/>
                      <a:round/>
                      <a:headEnd type="none" w="med" len="med"/>
                      <a:tailEnd type="none" w="med" len="med"/>
                    </a:lnL>
                    <a:lnR w="6350" cap="flat" cmpd="sng" algn="ctr">
                      <a:solidFill>
                        <a:srgbClr val="DEE0E3"/>
                      </a:solidFill>
                      <a:prstDash val="solid"/>
                      <a:round/>
                      <a:headEnd type="none" w="med" len="med"/>
                      <a:tailEnd type="none" w="med" len="med"/>
                    </a:lnR>
                    <a:lnT w="6350" cap="flat" cmpd="sng" algn="ctr">
                      <a:solidFill>
                        <a:srgbClr val="DEE0E3"/>
                      </a:solidFill>
                      <a:prstDash val="solid"/>
                      <a:round/>
                      <a:headEnd type="none" w="med" len="med"/>
                      <a:tailEnd type="none" w="med" len="med"/>
                    </a:lnT>
                    <a:lnB w="6350" cap="flat" cmpd="sng" algn="ctr">
                      <a:solidFill>
                        <a:srgbClr val="DEE0E3"/>
                      </a:solidFill>
                      <a:prstDash val="solid"/>
                      <a:round/>
                      <a:headEnd type="none" w="med" len="med"/>
                      <a:tailEnd type="none" w="med" len="med"/>
                    </a:lnB>
                    <a:solidFill>
                      <a:schemeClr val="accent2">
                        <a:lumMod val="20000"/>
                        <a:lumOff val="80000"/>
                      </a:schemeClr>
                    </a:solidFill>
                  </a:tcPr>
                </a:tc>
                <a:tc>
                  <a:txBody>
                    <a:bodyPr/>
                    <a:lstStyle/>
                    <a:p>
                      <a:pPr fontAlgn="t">
                        <a:buNone/>
                      </a:pPr>
                      <a:r>
                        <a:rPr lang="en-US" sz="2800" dirty="0">
                          <a:effectLst/>
                          <a:latin typeface="Times New Roman" panose="02020603050405020304" pitchFamily="18" charset="0"/>
                          <a:cs typeface="Times New Roman" panose="02020603050405020304" pitchFamily="18" charset="0"/>
                        </a:rPr>
                        <a:t>To hold pens and rulers, offering a tidy and eco-friendly way to store stationery.</a:t>
                      </a:r>
                      <a:endParaRPr lang="en-US" sz="2800" dirty="0">
                        <a:effectLst/>
                        <a:latin typeface="Times New Roman" panose="02020603050405020304" pitchFamily="18" charset="0"/>
                        <a:cs typeface="Times New Roman" panose="02020603050405020304" pitchFamily="18" charset="0"/>
                      </a:endParaRPr>
                    </a:p>
                  </a:txBody>
                  <a:tcPr marL="15087" marR="15087" marT="15087" marB="15087">
                    <a:lnL w="6350" cap="flat" cmpd="sng" algn="ctr">
                      <a:solidFill>
                        <a:srgbClr val="DEE0E3"/>
                      </a:solidFill>
                      <a:prstDash val="solid"/>
                      <a:round/>
                      <a:headEnd type="none" w="med" len="med"/>
                      <a:tailEnd type="none" w="med" len="med"/>
                    </a:lnL>
                    <a:lnR w="6350" cap="flat" cmpd="sng" algn="ctr">
                      <a:solidFill>
                        <a:srgbClr val="DEE0E3"/>
                      </a:solidFill>
                      <a:prstDash val="solid"/>
                      <a:round/>
                      <a:headEnd type="none" w="med" len="med"/>
                      <a:tailEnd type="none" w="med" len="med"/>
                    </a:lnR>
                    <a:lnT w="6350" cap="flat" cmpd="sng" algn="ctr">
                      <a:solidFill>
                        <a:srgbClr val="DEE0E3"/>
                      </a:solidFill>
                      <a:prstDash val="solid"/>
                      <a:round/>
                      <a:headEnd type="none" w="med" len="med"/>
                      <a:tailEnd type="none" w="med" len="med"/>
                    </a:lnT>
                    <a:lnB w="6350" cap="flat" cmpd="sng" algn="ctr">
                      <a:solidFill>
                        <a:srgbClr val="DEE0E3"/>
                      </a:solidFill>
                      <a:prstDash val="solid"/>
                      <a:round/>
                      <a:headEnd type="none" w="med" len="med"/>
                      <a:tailEnd type="none" w="med" len="med"/>
                    </a:lnB>
                    <a:solidFill>
                      <a:schemeClr val="accent2">
                        <a:lumMod val="20000"/>
                        <a:lumOff val="80000"/>
                      </a:schemeClr>
                    </a:solidFill>
                  </a:tcPr>
                </a:tc>
              </a:tr>
              <a:tr h="437510">
                <a:tc>
                  <a:txBody>
                    <a:bodyPr/>
                    <a:lstStyle/>
                    <a:p>
                      <a:pPr fontAlgn="t">
                        <a:buNone/>
                      </a:pPr>
                      <a:r>
                        <a:rPr lang="en-US" sz="2800" b="1" dirty="0">
                          <a:effectLst/>
                          <a:latin typeface="Times New Roman" panose="02020603050405020304" pitchFamily="18" charset="0"/>
                          <a:cs typeface="Times New Roman" panose="02020603050405020304" pitchFamily="18" charset="0"/>
                        </a:rPr>
                        <a:t>plant pot / flower pot </a:t>
                      </a:r>
                      <a:r>
                        <a:rPr lang="en-US" sz="2800" b="1" dirty="0" err="1">
                          <a:effectLst/>
                          <a:latin typeface="Times New Roman" panose="02020603050405020304" pitchFamily="18" charset="0"/>
                          <a:cs typeface="Times New Roman" panose="02020603050405020304" pitchFamily="18" charset="0"/>
                        </a:rPr>
                        <a:t>花盆</a:t>
                      </a:r>
                      <a:endParaRPr lang="en-US" sz="2800" dirty="0">
                        <a:effectLst/>
                        <a:latin typeface="Times New Roman" panose="02020603050405020304" pitchFamily="18" charset="0"/>
                        <a:cs typeface="Times New Roman" panose="02020603050405020304" pitchFamily="18" charset="0"/>
                      </a:endParaRPr>
                    </a:p>
                  </a:txBody>
                  <a:tcPr marL="15087" marR="15087" marT="15087" marB="15087">
                    <a:lnL w="6350" cap="flat" cmpd="sng" algn="ctr">
                      <a:solidFill>
                        <a:srgbClr val="DEE0E3"/>
                      </a:solidFill>
                      <a:prstDash val="solid"/>
                      <a:round/>
                      <a:headEnd type="none" w="med" len="med"/>
                      <a:tailEnd type="none" w="med" len="med"/>
                    </a:lnL>
                    <a:lnR w="6350" cap="flat" cmpd="sng" algn="ctr">
                      <a:solidFill>
                        <a:srgbClr val="DEE0E3"/>
                      </a:solidFill>
                      <a:prstDash val="solid"/>
                      <a:round/>
                      <a:headEnd type="none" w="med" len="med"/>
                      <a:tailEnd type="none" w="med" len="med"/>
                    </a:lnR>
                    <a:lnT w="6350" cap="flat" cmpd="sng" algn="ctr">
                      <a:solidFill>
                        <a:srgbClr val="DEE0E3"/>
                      </a:solidFill>
                      <a:prstDash val="solid"/>
                      <a:round/>
                      <a:headEnd type="none" w="med" len="med"/>
                      <a:tailEnd type="none" w="med" len="med"/>
                    </a:lnT>
                    <a:lnB w="6350" cap="flat" cmpd="sng" algn="ctr">
                      <a:solidFill>
                        <a:srgbClr val="DEE0E3"/>
                      </a:solidFill>
                      <a:prstDash val="solid"/>
                      <a:round/>
                      <a:headEnd type="none" w="med" len="med"/>
                      <a:tailEnd type="none" w="med" len="med"/>
                    </a:lnB>
                    <a:noFill/>
                  </a:tcPr>
                </a:tc>
                <a:tc>
                  <a:txBody>
                    <a:bodyPr/>
                    <a:lstStyle/>
                    <a:p>
                      <a:pPr fontAlgn="t">
                        <a:buNone/>
                      </a:pPr>
                      <a:r>
                        <a:rPr lang="en-US" sz="2800" dirty="0">
                          <a:effectLst/>
                          <a:latin typeface="Times New Roman" panose="02020603050405020304" pitchFamily="18" charset="0"/>
                          <a:cs typeface="Times New Roman" panose="02020603050405020304" pitchFamily="18" charset="0"/>
                        </a:rPr>
                        <a:t>waste plastic bottles / glass bottles</a:t>
                      </a:r>
                      <a:endParaRPr lang="zh-CN" altLang="en-US" sz="2800" dirty="0">
                        <a:effectLst/>
                        <a:latin typeface="Times New Roman" panose="02020603050405020304" pitchFamily="18" charset="0"/>
                        <a:cs typeface="Times New Roman" panose="02020603050405020304" pitchFamily="18" charset="0"/>
                      </a:endParaRPr>
                    </a:p>
                  </a:txBody>
                  <a:tcPr marL="15087" marR="15087" marT="15087" marB="15087">
                    <a:lnL w="6350" cap="flat" cmpd="sng" algn="ctr">
                      <a:solidFill>
                        <a:srgbClr val="DEE0E3"/>
                      </a:solidFill>
                      <a:prstDash val="solid"/>
                      <a:round/>
                      <a:headEnd type="none" w="med" len="med"/>
                      <a:tailEnd type="none" w="med" len="med"/>
                    </a:lnL>
                    <a:lnR w="6350" cap="flat" cmpd="sng" algn="ctr">
                      <a:solidFill>
                        <a:srgbClr val="DEE0E3"/>
                      </a:solidFill>
                      <a:prstDash val="solid"/>
                      <a:round/>
                      <a:headEnd type="none" w="med" len="med"/>
                      <a:tailEnd type="none" w="med" len="med"/>
                    </a:lnR>
                    <a:lnT w="6350" cap="flat" cmpd="sng" algn="ctr">
                      <a:solidFill>
                        <a:srgbClr val="DEE0E3"/>
                      </a:solidFill>
                      <a:prstDash val="solid"/>
                      <a:round/>
                      <a:headEnd type="none" w="med" len="med"/>
                      <a:tailEnd type="none" w="med" len="med"/>
                    </a:lnT>
                    <a:lnB w="6350" cap="flat" cmpd="sng" algn="ctr">
                      <a:solidFill>
                        <a:srgbClr val="DEE0E3"/>
                      </a:solidFill>
                      <a:prstDash val="solid"/>
                      <a:round/>
                      <a:headEnd type="none" w="med" len="med"/>
                      <a:tailEnd type="none" w="med" len="med"/>
                    </a:lnB>
                    <a:noFill/>
                  </a:tcPr>
                </a:tc>
                <a:tc>
                  <a:txBody>
                    <a:bodyPr/>
                    <a:lstStyle/>
                    <a:p>
                      <a:pPr fontAlgn="t">
                        <a:buNone/>
                      </a:pPr>
                      <a:r>
                        <a:rPr lang="en-US" sz="2800" dirty="0">
                          <a:effectLst/>
                          <a:latin typeface="Times New Roman" panose="02020603050405020304" pitchFamily="18" charset="0"/>
                          <a:cs typeface="Times New Roman" panose="02020603050405020304" pitchFamily="18" charset="0"/>
                        </a:rPr>
                        <a:t>We </a:t>
                      </a:r>
                      <a:r>
                        <a:rPr lang="en-US" sz="2800" b="1" dirty="0">
                          <a:effectLst/>
                          <a:latin typeface="Times New Roman" panose="02020603050405020304" pitchFamily="18" charset="0"/>
                          <a:cs typeface="Times New Roman" panose="02020603050405020304" pitchFamily="18" charset="0"/>
                        </a:rPr>
                        <a:t>cut off </a:t>
                      </a:r>
                      <a:r>
                        <a:rPr lang="en-US" sz="2800" dirty="0">
                          <a:effectLst/>
                          <a:latin typeface="Times New Roman" panose="02020603050405020304" pitchFamily="18" charset="0"/>
                          <a:cs typeface="Times New Roman" panose="02020603050405020304" pitchFamily="18" charset="0"/>
                        </a:rPr>
                        <a:t>the upper part of the waste bottle, smooth the edges and </a:t>
                      </a:r>
                      <a:r>
                        <a:rPr lang="en-US" sz="2800" b="1" dirty="0">
                          <a:effectLst/>
                          <a:latin typeface="Times New Roman" panose="02020603050405020304" pitchFamily="18" charset="0"/>
                          <a:cs typeface="Times New Roman" panose="02020603050405020304" pitchFamily="18" charset="0"/>
                        </a:rPr>
                        <a:t>decorate it with </a:t>
                      </a:r>
                      <a:r>
                        <a:rPr lang="en-US" sz="2800" dirty="0">
                          <a:effectLst/>
                          <a:latin typeface="Times New Roman" panose="02020603050405020304" pitchFamily="18" charset="0"/>
                          <a:cs typeface="Times New Roman" panose="02020603050405020304" pitchFamily="18" charset="0"/>
                        </a:rPr>
                        <a:t>colorful drawings.</a:t>
                      </a:r>
                      <a:endParaRPr lang="en-US" sz="2800" dirty="0">
                        <a:effectLst/>
                        <a:latin typeface="Times New Roman" panose="02020603050405020304" pitchFamily="18" charset="0"/>
                        <a:cs typeface="Times New Roman" panose="02020603050405020304" pitchFamily="18" charset="0"/>
                      </a:endParaRPr>
                    </a:p>
                  </a:txBody>
                  <a:tcPr marL="15087" marR="15087" marT="15087" marB="15087">
                    <a:lnL w="6350" cap="flat" cmpd="sng" algn="ctr">
                      <a:solidFill>
                        <a:srgbClr val="DEE0E3"/>
                      </a:solidFill>
                      <a:prstDash val="solid"/>
                      <a:round/>
                      <a:headEnd type="none" w="med" len="med"/>
                      <a:tailEnd type="none" w="med" len="med"/>
                    </a:lnL>
                    <a:lnR w="6350" cap="flat" cmpd="sng" algn="ctr">
                      <a:solidFill>
                        <a:srgbClr val="DEE0E3"/>
                      </a:solidFill>
                      <a:prstDash val="solid"/>
                      <a:round/>
                      <a:headEnd type="none" w="med" len="med"/>
                      <a:tailEnd type="none" w="med" len="med"/>
                    </a:lnR>
                    <a:lnT w="6350" cap="flat" cmpd="sng" algn="ctr">
                      <a:solidFill>
                        <a:srgbClr val="DEE0E3"/>
                      </a:solidFill>
                      <a:prstDash val="solid"/>
                      <a:round/>
                      <a:headEnd type="none" w="med" len="med"/>
                      <a:tailEnd type="none" w="med" len="med"/>
                    </a:lnT>
                    <a:lnB w="6350" cap="flat" cmpd="sng" algn="ctr">
                      <a:solidFill>
                        <a:srgbClr val="DEE0E3"/>
                      </a:solidFill>
                      <a:prstDash val="solid"/>
                      <a:round/>
                      <a:headEnd type="none" w="med" len="med"/>
                      <a:tailEnd type="none" w="med" len="med"/>
                    </a:lnB>
                    <a:noFill/>
                  </a:tcPr>
                </a:tc>
                <a:tc>
                  <a:txBody>
                    <a:bodyPr/>
                    <a:lstStyle/>
                    <a:p>
                      <a:pPr fontAlgn="t">
                        <a:buNone/>
                      </a:pPr>
                      <a:r>
                        <a:rPr lang="en-US" sz="2800" dirty="0">
                          <a:effectLst/>
                          <a:latin typeface="Times New Roman" panose="02020603050405020304" pitchFamily="18" charset="0"/>
                          <a:cs typeface="Times New Roman" panose="02020603050405020304" pitchFamily="18" charset="0"/>
                        </a:rPr>
                        <a:t>To grow small plants and add beauty to our living environment.</a:t>
                      </a:r>
                      <a:endParaRPr lang="en-US" sz="2800" dirty="0">
                        <a:effectLst/>
                        <a:latin typeface="Times New Roman" panose="02020603050405020304" pitchFamily="18" charset="0"/>
                        <a:cs typeface="Times New Roman" panose="02020603050405020304" pitchFamily="18" charset="0"/>
                      </a:endParaRPr>
                    </a:p>
                  </a:txBody>
                  <a:tcPr marL="15087" marR="15087" marT="15087" marB="15087">
                    <a:lnL w="6350" cap="flat" cmpd="sng" algn="ctr">
                      <a:solidFill>
                        <a:srgbClr val="DEE0E3"/>
                      </a:solidFill>
                      <a:prstDash val="solid"/>
                      <a:round/>
                      <a:headEnd type="none" w="med" len="med"/>
                      <a:tailEnd type="none" w="med" len="med"/>
                    </a:lnL>
                    <a:lnR w="6350" cap="flat" cmpd="sng" algn="ctr">
                      <a:solidFill>
                        <a:srgbClr val="DEE0E3"/>
                      </a:solidFill>
                      <a:prstDash val="solid"/>
                      <a:round/>
                      <a:headEnd type="none" w="med" len="med"/>
                      <a:tailEnd type="none" w="med" len="med"/>
                    </a:lnR>
                    <a:lnT w="6350" cap="flat" cmpd="sng" algn="ctr">
                      <a:solidFill>
                        <a:srgbClr val="DEE0E3"/>
                      </a:solidFill>
                      <a:prstDash val="solid"/>
                      <a:round/>
                      <a:headEnd type="none" w="med" len="med"/>
                      <a:tailEnd type="none" w="med" len="med"/>
                    </a:lnT>
                    <a:lnB w="6350" cap="flat" cmpd="sng" algn="ctr">
                      <a:solidFill>
                        <a:srgbClr val="DEE0E3"/>
                      </a:solidFill>
                      <a:prstDash val="solid"/>
                      <a:round/>
                      <a:headEnd type="none" w="med" len="med"/>
                      <a:tailEnd type="none" w="med" len="med"/>
                    </a:lnB>
                    <a:noFill/>
                  </a:tcPr>
                </a:tc>
              </a:tr>
              <a:tr h="392250">
                <a:tc>
                  <a:txBody>
                    <a:bodyPr/>
                    <a:lstStyle/>
                    <a:p>
                      <a:pPr fontAlgn="t">
                        <a:buNone/>
                      </a:pPr>
                      <a:r>
                        <a:rPr lang="en-US" sz="2800" b="1" dirty="0">
                          <a:effectLst/>
                          <a:latin typeface="Times New Roman" panose="02020603050405020304" pitchFamily="18" charset="0"/>
                          <a:cs typeface="Times New Roman" panose="02020603050405020304" pitchFamily="18" charset="0"/>
                        </a:rPr>
                        <a:t>tote bag </a:t>
                      </a:r>
                      <a:endParaRPr lang="en-US" sz="2800" b="1" dirty="0">
                        <a:effectLst/>
                        <a:latin typeface="Times New Roman" panose="02020603050405020304" pitchFamily="18" charset="0"/>
                        <a:cs typeface="Times New Roman" panose="02020603050405020304" pitchFamily="18" charset="0"/>
                      </a:endParaRPr>
                    </a:p>
                    <a:p>
                      <a:pPr fontAlgn="t">
                        <a:buNone/>
                      </a:pPr>
                      <a:r>
                        <a:rPr lang="zh-CN" altLang="en-US" sz="2800" b="1" dirty="0">
                          <a:effectLst/>
                          <a:latin typeface="Times New Roman" panose="02020603050405020304" pitchFamily="18" charset="0"/>
                          <a:cs typeface="Times New Roman" panose="02020603050405020304" pitchFamily="18" charset="0"/>
                        </a:rPr>
                        <a:t>环保手提袋</a:t>
                      </a:r>
                      <a:endParaRPr lang="zh-CN" altLang="en-US" sz="2800" dirty="0">
                        <a:effectLst/>
                        <a:latin typeface="Times New Roman" panose="02020603050405020304" pitchFamily="18" charset="0"/>
                        <a:cs typeface="Times New Roman" panose="02020603050405020304" pitchFamily="18" charset="0"/>
                      </a:endParaRPr>
                    </a:p>
                  </a:txBody>
                  <a:tcPr marL="15087" marR="15087" marT="15087" marB="15087">
                    <a:lnL w="6350" cap="flat" cmpd="sng" algn="ctr">
                      <a:solidFill>
                        <a:srgbClr val="DEE0E3"/>
                      </a:solidFill>
                      <a:prstDash val="solid"/>
                      <a:round/>
                      <a:headEnd type="none" w="med" len="med"/>
                      <a:tailEnd type="none" w="med" len="med"/>
                    </a:lnL>
                    <a:lnR w="6350" cap="flat" cmpd="sng" algn="ctr">
                      <a:solidFill>
                        <a:srgbClr val="DEE0E3"/>
                      </a:solidFill>
                      <a:prstDash val="solid"/>
                      <a:round/>
                      <a:headEnd type="none" w="med" len="med"/>
                      <a:tailEnd type="none" w="med" len="med"/>
                    </a:lnR>
                    <a:lnT w="6350" cap="flat" cmpd="sng" algn="ctr">
                      <a:solidFill>
                        <a:srgbClr val="DEE0E3"/>
                      </a:solidFill>
                      <a:prstDash val="solid"/>
                      <a:round/>
                      <a:headEnd type="none" w="med" len="med"/>
                      <a:tailEnd type="none" w="med" len="med"/>
                    </a:lnT>
                    <a:lnB w="6350" cap="flat" cmpd="sng" algn="ctr">
                      <a:solidFill>
                        <a:srgbClr val="DEE0E3"/>
                      </a:solidFill>
                      <a:prstDash val="solid"/>
                      <a:round/>
                      <a:headEnd type="none" w="med" len="med"/>
                      <a:tailEnd type="none" w="med" len="med"/>
                    </a:lnB>
                    <a:solidFill>
                      <a:schemeClr val="accent2">
                        <a:lumMod val="20000"/>
                        <a:lumOff val="80000"/>
                      </a:schemeClr>
                    </a:solidFill>
                  </a:tcPr>
                </a:tc>
                <a:tc>
                  <a:txBody>
                    <a:bodyPr/>
                    <a:lstStyle/>
                    <a:p>
                      <a:pPr fontAlgn="t">
                        <a:buNone/>
                      </a:pPr>
                      <a:r>
                        <a:rPr lang="en-US" sz="2800" dirty="0">
                          <a:effectLst/>
                          <a:latin typeface="Times New Roman" panose="02020603050405020304" pitchFamily="18" charset="0"/>
                          <a:cs typeface="Times New Roman" panose="02020603050405020304" pitchFamily="18" charset="0"/>
                        </a:rPr>
                        <a:t>old T-shirts /</a:t>
                      </a:r>
                      <a:endParaRPr lang="en-US" sz="2800" dirty="0">
                        <a:effectLst/>
                        <a:latin typeface="Times New Roman" panose="02020603050405020304" pitchFamily="18" charset="0"/>
                        <a:cs typeface="Times New Roman" panose="02020603050405020304" pitchFamily="18" charset="0"/>
                      </a:endParaRPr>
                    </a:p>
                    <a:p>
                      <a:pPr fontAlgn="t">
                        <a:buNone/>
                      </a:pPr>
                      <a:r>
                        <a:rPr lang="en-US" sz="2800" dirty="0">
                          <a:effectLst/>
                          <a:latin typeface="Times New Roman" panose="02020603050405020304" pitchFamily="18" charset="0"/>
                          <a:cs typeface="Times New Roman" panose="02020603050405020304" pitchFamily="18" charset="0"/>
                        </a:rPr>
                        <a:t> old cloth</a:t>
                      </a:r>
                      <a:endParaRPr lang="zh-CN" altLang="en-US" sz="2800" dirty="0">
                        <a:effectLst/>
                        <a:latin typeface="Times New Roman" panose="02020603050405020304" pitchFamily="18" charset="0"/>
                        <a:cs typeface="Times New Roman" panose="02020603050405020304" pitchFamily="18" charset="0"/>
                      </a:endParaRPr>
                    </a:p>
                  </a:txBody>
                  <a:tcPr marL="15087" marR="15087" marT="15087" marB="15087">
                    <a:lnL w="6350" cap="flat" cmpd="sng" algn="ctr">
                      <a:solidFill>
                        <a:srgbClr val="DEE0E3"/>
                      </a:solidFill>
                      <a:prstDash val="solid"/>
                      <a:round/>
                      <a:headEnd type="none" w="med" len="med"/>
                      <a:tailEnd type="none" w="med" len="med"/>
                    </a:lnL>
                    <a:lnR w="6350" cap="flat" cmpd="sng" algn="ctr">
                      <a:solidFill>
                        <a:srgbClr val="DEE0E3"/>
                      </a:solidFill>
                      <a:prstDash val="solid"/>
                      <a:round/>
                      <a:headEnd type="none" w="med" len="med"/>
                      <a:tailEnd type="none" w="med" len="med"/>
                    </a:lnR>
                    <a:lnT w="6350" cap="flat" cmpd="sng" algn="ctr">
                      <a:solidFill>
                        <a:srgbClr val="DEE0E3"/>
                      </a:solidFill>
                      <a:prstDash val="solid"/>
                      <a:round/>
                      <a:headEnd type="none" w="med" len="med"/>
                      <a:tailEnd type="none" w="med" len="med"/>
                    </a:lnT>
                    <a:lnB w="6350" cap="flat" cmpd="sng" algn="ctr">
                      <a:solidFill>
                        <a:srgbClr val="DEE0E3"/>
                      </a:solidFill>
                      <a:prstDash val="solid"/>
                      <a:round/>
                      <a:headEnd type="none" w="med" len="med"/>
                      <a:tailEnd type="none" w="med" len="med"/>
                    </a:lnB>
                    <a:solidFill>
                      <a:schemeClr val="accent2">
                        <a:lumMod val="20000"/>
                        <a:lumOff val="80000"/>
                      </a:schemeClr>
                    </a:solidFill>
                  </a:tcPr>
                </a:tc>
                <a:tc>
                  <a:txBody>
                    <a:bodyPr/>
                    <a:lstStyle/>
                    <a:p>
                      <a:pPr fontAlgn="t">
                        <a:buNone/>
                      </a:pPr>
                      <a:r>
                        <a:rPr lang="en-US" sz="2800" dirty="0">
                          <a:effectLst/>
                          <a:latin typeface="Times New Roman" panose="02020603050405020304" pitchFamily="18" charset="0"/>
                          <a:cs typeface="Times New Roman" panose="02020603050405020304" pitchFamily="18" charset="0"/>
                        </a:rPr>
                        <a:t>We </a:t>
                      </a:r>
                      <a:r>
                        <a:rPr lang="en-US" sz="2800" b="1" dirty="0">
                          <a:effectLst/>
                          <a:latin typeface="Times New Roman" panose="02020603050405020304" pitchFamily="18" charset="0"/>
                          <a:cs typeface="Times New Roman" panose="02020603050405020304" pitchFamily="18" charset="0"/>
                        </a:rPr>
                        <a:t>cut</a:t>
                      </a:r>
                      <a:r>
                        <a:rPr lang="en-US" sz="2800" dirty="0">
                          <a:effectLst/>
                          <a:latin typeface="Times New Roman" panose="02020603050405020304" pitchFamily="18" charset="0"/>
                          <a:cs typeface="Times New Roman" panose="02020603050405020304" pitchFamily="18" charset="0"/>
                        </a:rPr>
                        <a:t> old T-shirts and </a:t>
                      </a:r>
                      <a:r>
                        <a:rPr lang="en-US" sz="2800" b="1" dirty="0">
                          <a:effectLst/>
                          <a:latin typeface="Times New Roman" panose="02020603050405020304" pitchFamily="18" charset="0"/>
                          <a:cs typeface="Times New Roman" panose="02020603050405020304" pitchFamily="18" charset="0"/>
                        </a:rPr>
                        <a:t>sew</a:t>
                      </a:r>
                      <a:r>
                        <a:rPr lang="en-US" sz="2800" dirty="0">
                          <a:effectLst/>
                          <a:latin typeface="Times New Roman" panose="02020603050405020304" pitchFamily="18" charset="0"/>
                          <a:cs typeface="Times New Roman" panose="02020603050405020304" pitchFamily="18" charset="0"/>
                        </a:rPr>
                        <a:t> the edges firmly to </a:t>
                      </a:r>
                      <a:r>
                        <a:rPr lang="en-US" sz="2800" b="1" dirty="0">
                          <a:effectLst/>
                          <a:latin typeface="Times New Roman" panose="02020603050405020304" pitchFamily="18" charset="0"/>
                          <a:cs typeface="Times New Roman" panose="02020603050405020304" pitchFamily="18" charset="0"/>
                        </a:rPr>
                        <a:t>make</a:t>
                      </a:r>
                      <a:r>
                        <a:rPr lang="en-US" sz="2800" dirty="0">
                          <a:effectLst/>
                          <a:latin typeface="Times New Roman" panose="02020603050405020304" pitchFamily="18" charset="0"/>
                          <a:cs typeface="Times New Roman" panose="02020603050405020304" pitchFamily="18" charset="0"/>
                        </a:rPr>
                        <a:t> a simple and strong cloth bag.</a:t>
                      </a:r>
                      <a:endParaRPr lang="en-US" sz="2800" dirty="0">
                        <a:effectLst/>
                        <a:latin typeface="Times New Roman" panose="02020603050405020304" pitchFamily="18" charset="0"/>
                        <a:cs typeface="Times New Roman" panose="02020603050405020304" pitchFamily="18" charset="0"/>
                      </a:endParaRPr>
                    </a:p>
                  </a:txBody>
                  <a:tcPr marL="15087" marR="15087" marT="15087" marB="15087">
                    <a:lnL w="6350" cap="flat" cmpd="sng" algn="ctr">
                      <a:solidFill>
                        <a:srgbClr val="DEE0E3"/>
                      </a:solidFill>
                      <a:prstDash val="solid"/>
                      <a:round/>
                      <a:headEnd type="none" w="med" len="med"/>
                      <a:tailEnd type="none" w="med" len="med"/>
                    </a:lnL>
                    <a:lnR w="6350" cap="flat" cmpd="sng" algn="ctr">
                      <a:solidFill>
                        <a:srgbClr val="DEE0E3"/>
                      </a:solidFill>
                      <a:prstDash val="solid"/>
                      <a:round/>
                      <a:headEnd type="none" w="med" len="med"/>
                      <a:tailEnd type="none" w="med" len="med"/>
                    </a:lnR>
                    <a:lnT w="6350" cap="flat" cmpd="sng" algn="ctr">
                      <a:solidFill>
                        <a:srgbClr val="DEE0E3"/>
                      </a:solidFill>
                      <a:prstDash val="solid"/>
                      <a:round/>
                      <a:headEnd type="none" w="med" len="med"/>
                      <a:tailEnd type="none" w="med" len="med"/>
                    </a:lnT>
                    <a:lnB w="6350" cap="flat" cmpd="sng" algn="ctr">
                      <a:solidFill>
                        <a:srgbClr val="DEE0E3"/>
                      </a:solidFill>
                      <a:prstDash val="solid"/>
                      <a:round/>
                      <a:headEnd type="none" w="med" len="med"/>
                      <a:tailEnd type="none" w="med" len="med"/>
                    </a:lnB>
                    <a:solidFill>
                      <a:schemeClr val="accent2">
                        <a:lumMod val="20000"/>
                        <a:lumOff val="80000"/>
                      </a:schemeClr>
                    </a:solidFill>
                  </a:tcPr>
                </a:tc>
                <a:tc>
                  <a:txBody>
                    <a:bodyPr/>
                    <a:lstStyle/>
                    <a:p>
                      <a:pPr fontAlgn="t">
                        <a:buNone/>
                      </a:pPr>
                      <a:r>
                        <a:rPr lang="en-US" sz="2800" dirty="0">
                          <a:effectLst/>
                          <a:latin typeface="Times New Roman" panose="02020603050405020304" pitchFamily="18" charset="0"/>
                          <a:cs typeface="Times New Roman" panose="02020603050405020304" pitchFamily="18" charset="0"/>
                        </a:rPr>
                        <a:t>To replace plastic bags, reduce white pollution and achieve sustainable living.</a:t>
                      </a:r>
                      <a:endParaRPr lang="en-US" sz="2800" dirty="0">
                        <a:effectLst/>
                        <a:latin typeface="Times New Roman" panose="02020603050405020304" pitchFamily="18" charset="0"/>
                        <a:cs typeface="Times New Roman" panose="02020603050405020304" pitchFamily="18" charset="0"/>
                      </a:endParaRPr>
                    </a:p>
                  </a:txBody>
                  <a:tcPr marL="15087" marR="15087" marT="15087" marB="15087">
                    <a:lnL w="6350" cap="flat" cmpd="sng" algn="ctr">
                      <a:solidFill>
                        <a:srgbClr val="DEE0E3"/>
                      </a:solidFill>
                      <a:prstDash val="solid"/>
                      <a:round/>
                      <a:headEnd type="none" w="med" len="med"/>
                      <a:tailEnd type="none" w="med" len="med"/>
                    </a:lnL>
                    <a:lnR w="6350" cap="flat" cmpd="sng" algn="ctr">
                      <a:solidFill>
                        <a:srgbClr val="DEE0E3"/>
                      </a:solidFill>
                      <a:prstDash val="solid"/>
                      <a:round/>
                      <a:headEnd type="none" w="med" len="med"/>
                      <a:tailEnd type="none" w="med" len="med"/>
                    </a:lnR>
                    <a:lnT w="6350" cap="flat" cmpd="sng" algn="ctr">
                      <a:solidFill>
                        <a:srgbClr val="DEE0E3"/>
                      </a:solidFill>
                      <a:prstDash val="solid"/>
                      <a:round/>
                      <a:headEnd type="none" w="med" len="med"/>
                      <a:tailEnd type="none" w="med" len="med"/>
                    </a:lnT>
                    <a:lnB w="6350" cap="flat" cmpd="sng" algn="ctr">
                      <a:solidFill>
                        <a:srgbClr val="DEE0E3"/>
                      </a:solidFill>
                      <a:prstDash val="solid"/>
                      <a:round/>
                      <a:headEnd type="none" w="med" len="med"/>
                      <a:tailEnd type="none" w="med" len="med"/>
                    </a:lnB>
                    <a:solidFill>
                      <a:schemeClr val="accent2">
                        <a:lumMod val="20000"/>
                        <a:lumOff val="80000"/>
                      </a:schemeClr>
                    </a:solidFill>
                  </a:tcPr>
                </a:tc>
              </a:tr>
              <a:tr h="437510">
                <a:tc>
                  <a:txBody>
                    <a:bodyPr/>
                    <a:lstStyle/>
                    <a:p>
                      <a:pPr fontAlgn="t">
                        <a:buNone/>
                      </a:pPr>
                      <a:r>
                        <a:rPr lang="en-US" sz="2800" b="1" dirty="0">
                          <a:effectLst/>
                          <a:latin typeface="Times New Roman" panose="02020603050405020304" pitchFamily="18" charset="0"/>
                          <a:cs typeface="Times New Roman" panose="02020603050405020304" pitchFamily="18" charset="0"/>
                        </a:rPr>
                        <a:t>coasters </a:t>
                      </a:r>
                      <a:endParaRPr lang="en-US" sz="2800" b="1" dirty="0">
                        <a:effectLst/>
                        <a:latin typeface="Times New Roman" panose="02020603050405020304" pitchFamily="18" charset="0"/>
                        <a:cs typeface="Times New Roman" panose="02020603050405020304" pitchFamily="18" charset="0"/>
                      </a:endParaRPr>
                    </a:p>
                    <a:p>
                      <a:pPr fontAlgn="t">
                        <a:buNone/>
                      </a:pPr>
                      <a:r>
                        <a:rPr lang="zh-CN" altLang="en-US" sz="2800" b="1" dirty="0">
                          <a:effectLst/>
                          <a:latin typeface="Times New Roman" panose="02020603050405020304" pitchFamily="18" charset="0"/>
                          <a:cs typeface="Times New Roman" panose="02020603050405020304" pitchFamily="18" charset="0"/>
                        </a:rPr>
                        <a:t>杯垫</a:t>
                      </a:r>
                      <a:endParaRPr lang="zh-CN" altLang="en-US" sz="2800" dirty="0">
                        <a:effectLst/>
                        <a:latin typeface="Times New Roman" panose="02020603050405020304" pitchFamily="18" charset="0"/>
                        <a:cs typeface="Times New Roman" panose="02020603050405020304" pitchFamily="18" charset="0"/>
                      </a:endParaRPr>
                    </a:p>
                  </a:txBody>
                  <a:tcPr marL="15087" marR="15087" marT="15087" marB="15087">
                    <a:lnL w="6350" cap="flat" cmpd="sng" algn="ctr">
                      <a:solidFill>
                        <a:srgbClr val="DEE0E3"/>
                      </a:solidFill>
                      <a:prstDash val="solid"/>
                      <a:round/>
                      <a:headEnd type="none" w="med" len="med"/>
                      <a:tailEnd type="none" w="med" len="med"/>
                    </a:lnL>
                    <a:lnR w="6350" cap="flat" cmpd="sng" algn="ctr">
                      <a:solidFill>
                        <a:srgbClr val="DEE0E3"/>
                      </a:solidFill>
                      <a:prstDash val="solid"/>
                      <a:round/>
                      <a:headEnd type="none" w="med" len="med"/>
                      <a:tailEnd type="none" w="med" len="med"/>
                    </a:lnR>
                    <a:lnT w="6350" cap="flat" cmpd="sng" algn="ctr">
                      <a:solidFill>
                        <a:srgbClr val="DEE0E3"/>
                      </a:solidFill>
                      <a:prstDash val="solid"/>
                      <a:round/>
                      <a:headEnd type="none" w="med" len="med"/>
                      <a:tailEnd type="none" w="med" len="med"/>
                    </a:lnT>
                    <a:lnB w="6350" cap="flat" cmpd="sng" algn="ctr">
                      <a:solidFill>
                        <a:srgbClr val="DEE0E3"/>
                      </a:solidFill>
                      <a:prstDash val="solid"/>
                      <a:round/>
                      <a:headEnd type="none" w="med" len="med"/>
                      <a:tailEnd type="none" w="med" len="med"/>
                    </a:lnB>
                    <a:noFill/>
                  </a:tcPr>
                </a:tc>
                <a:tc>
                  <a:txBody>
                    <a:bodyPr/>
                    <a:lstStyle/>
                    <a:p>
                      <a:pPr fontAlgn="t">
                        <a:buNone/>
                      </a:pPr>
                      <a:r>
                        <a:rPr lang="en-US" sz="2800" dirty="0">
                          <a:effectLst/>
                          <a:latin typeface="Times New Roman" panose="02020603050405020304" pitchFamily="18" charset="0"/>
                          <a:cs typeface="Times New Roman" panose="02020603050405020304" pitchFamily="18" charset="0"/>
                        </a:rPr>
                        <a:t>waste cork /</a:t>
                      </a:r>
                      <a:endParaRPr lang="en-US" sz="2800" dirty="0">
                        <a:effectLst/>
                        <a:latin typeface="Times New Roman" panose="02020603050405020304" pitchFamily="18" charset="0"/>
                        <a:cs typeface="Times New Roman" panose="02020603050405020304" pitchFamily="18" charset="0"/>
                      </a:endParaRPr>
                    </a:p>
                    <a:p>
                      <a:pPr fontAlgn="t">
                        <a:buNone/>
                      </a:pPr>
                      <a:r>
                        <a:rPr lang="en-US" sz="2800" dirty="0">
                          <a:effectLst/>
                          <a:latin typeface="Times New Roman" panose="02020603050405020304" pitchFamily="18" charset="0"/>
                          <a:cs typeface="Times New Roman" panose="02020603050405020304" pitchFamily="18" charset="0"/>
                        </a:rPr>
                        <a:t> leftover cloth</a:t>
                      </a:r>
                      <a:endParaRPr lang="zh-CN" altLang="en-US" sz="2800" dirty="0">
                        <a:effectLst/>
                        <a:latin typeface="Times New Roman" panose="02020603050405020304" pitchFamily="18" charset="0"/>
                        <a:cs typeface="Times New Roman" panose="02020603050405020304" pitchFamily="18" charset="0"/>
                      </a:endParaRPr>
                    </a:p>
                  </a:txBody>
                  <a:tcPr marL="15087" marR="15087" marT="15087" marB="15087">
                    <a:lnL w="6350" cap="flat" cmpd="sng" algn="ctr">
                      <a:solidFill>
                        <a:srgbClr val="DEE0E3"/>
                      </a:solidFill>
                      <a:prstDash val="solid"/>
                      <a:round/>
                      <a:headEnd type="none" w="med" len="med"/>
                      <a:tailEnd type="none" w="med" len="med"/>
                    </a:lnL>
                    <a:lnR w="6350" cap="flat" cmpd="sng" algn="ctr">
                      <a:solidFill>
                        <a:srgbClr val="DEE0E3"/>
                      </a:solidFill>
                      <a:prstDash val="solid"/>
                      <a:round/>
                      <a:headEnd type="none" w="med" len="med"/>
                      <a:tailEnd type="none" w="med" len="med"/>
                    </a:lnR>
                    <a:lnT w="6350" cap="flat" cmpd="sng" algn="ctr">
                      <a:solidFill>
                        <a:srgbClr val="DEE0E3"/>
                      </a:solidFill>
                      <a:prstDash val="solid"/>
                      <a:round/>
                      <a:headEnd type="none" w="med" len="med"/>
                      <a:tailEnd type="none" w="med" len="med"/>
                    </a:lnT>
                    <a:lnB w="6350" cap="flat" cmpd="sng" algn="ctr">
                      <a:solidFill>
                        <a:srgbClr val="DEE0E3"/>
                      </a:solidFill>
                      <a:prstDash val="solid"/>
                      <a:round/>
                      <a:headEnd type="none" w="med" len="med"/>
                      <a:tailEnd type="none" w="med" len="med"/>
                    </a:lnB>
                    <a:noFill/>
                  </a:tcPr>
                </a:tc>
                <a:tc>
                  <a:txBody>
                    <a:bodyPr/>
                    <a:lstStyle/>
                    <a:p>
                      <a:pPr fontAlgn="t">
                        <a:buNone/>
                      </a:pPr>
                      <a:r>
                        <a:rPr lang="en-US" sz="2800" dirty="0">
                          <a:effectLst/>
                          <a:latin typeface="Times New Roman" panose="02020603050405020304" pitchFamily="18" charset="0"/>
                          <a:cs typeface="Times New Roman" panose="02020603050405020304" pitchFamily="18" charset="0"/>
                        </a:rPr>
                        <a:t>We </a:t>
                      </a:r>
                      <a:r>
                        <a:rPr lang="en-US" sz="2800" b="1" dirty="0">
                          <a:effectLst/>
                          <a:latin typeface="Times New Roman" panose="02020603050405020304" pitchFamily="18" charset="0"/>
                          <a:cs typeface="Times New Roman" panose="02020603050405020304" pitchFamily="18" charset="0"/>
                        </a:rPr>
                        <a:t>cut</a:t>
                      </a:r>
                      <a:r>
                        <a:rPr lang="en-US" sz="2800" dirty="0">
                          <a:effectLst/>
                          <a:latin typeface="Times New Roman" panose="02020603050405020304" pitchFamily="18" charset="0"/>
                          <a:cs typeface="Times New Roman" panose="02020603050405020304" pitchFamily="18" charset="0"/>
                        </a:rPr>
                        <a:t> the waste materials into round shapes and </a:t>
                      </a:r>
                      <a:r>
                        <a:rPr lang="en-US" sz="2800" b="1" dirty="0">
                          <a:effectLst/>
                          <a:latin typeface="Times New Roman" panose="02020603050405020304" pitchFamily="18" charset="0"/>
                          <a:cs typeface="Times New Roman" panose="02020603050405020304" pitchFamily="18" charset="0"/>
                        </a:rPr>
                        <a:t>decorate them with </a:t>
                      </a:r>
                      <a:r>
                        <a:rPr lang="en-US" sz="2800" dirty="0">
                          <a:effectLst/>
                          <a:latin typeface="Times New Roman" panose="02020603050405020304" pitchFamily="18" charset="0"/>
                          <a:cs typeface="Times New Roman" panose="02020603050405020304" pitchFamily="18" charset="0"/>
                        </a:rPr>
                        <a:t>unique patterns.</a:t>
                      </a:r>
                      <a:endParaRPr lang="en-US" sz="2800" dirty="0">
                        <a:effectLst/>
                        <a:latin typeface="Times New Roman" panose="02020603050405020304" pitchFamily="18" charset="0"/>
                        <a:cs typeface="Times New Roman" panose="02020603050405020304" pitchFamily="18" charset="0"/>
                      </a:endParaRPr>
                    </a:p>
                  </a:txBody>
                  <a:tcPr marL="15087" marR="15087" marT="15087" marB="15087">
                    <a:lnL w="6350" cap="flat" cmpd="sng" algn="ctr">
                      <a:solidFill>
                        <a:srgbClr val="DEE0E3"/>
                      </a:solidFill>
                      <a:prstDash val="solid"/>
                      <a:round/>
                      <a:headEnd type="none" w="med" len="med"/>
                      <a:tailEnd type="none" w="med" len="med"/>
                    </a:lnL>
                    <a:lnR w="6350" cap="flat" cmpd="sng" algn="ctr">
                      <a:solidFill>
                        <a:srgbClr val="DEE0E3"/>
                      </a:solidFill>
                      <a:prstDash val="solid"/>
                      <a:round/>
                      <a:headEnd type="none" w="med" len="med"/>
                      <a:tailEnd type="none" w="med" len="med"/>
                    </a:lnR>
                    <a:lnT w="6350" cap="flat" cmpd="sng" algn="ctr">
                      <a:solidFill>
                        <a:srgbClr val="DEE0E3"/>
                      </a:solidFill>
                      <a:prstDash val="solid"/>
                      <a:round/>
                      <a:headEnd type="none" w="med" len="med"/>
                      <a:tailEnd type="none" w="med" len="med"/>
                    </a:lnT>
                    <a:lnB w="6350" cap="flat" cmpd="sng" algn="ctr">
                      <a:solidFill>
                        <a:srgbClr val="DEE0E3"/>
                      </a:solidFill>
                      <a:prstDash val="solid"/>
                      <a:round/>
                      <a:headEnd type="none" w="med" len="med"/>
                      <a:tailEnd type="none" w="med" len="med"/>
                    </a:lnB>
                    <a:noFill/>
                  </a:tcPr>
                </a:tc>
                <a:tc>
                  <a:txBody>
                    <a:bodyPr/>
                    <a:lstStyle/>
                    <a:p>
                      <a:pPr fontAlgn="t">
                        <a:buNone/>
                      </a:pPr>
                      <a:r>
                        <a:rPr lang="en-US" sz="2800">
                          <a:effectLst/>
                          <a:latin typeface="Times New Roman" panose="02020603050405020304" pitchFamily="18" charset="0"/>
                          <a:cs typeface="Times New Roman" panose="02020603050405020304" pitchFamily="18" charset="0"/>
                        </a:rPr>
                        <a:t>To protect the table from hot water and keep the desktop clean.</a:t>
                      </a:r>
                      <a:endParaRPr lang="en-US" sz="2800">
                        <a:effectLst/>
                        <a:latin typeface="Times New Roman" panose="02020603050405020304" pitchFamily="18" charset="0"/>
                        <a:cs typeface="Times New Roman" panose="02020603050405020304" pitchFamily="18" charset="0"/>
                      </a:endParaRPr>
                    </a:p>
                  </a:txBody>
                  <a:tcPr marL="15087" marR="15087" marT="15087" marB="15087">
                    <a:lnL w="6350" cap="flat" cmpd="sng" algn="ctr">
                      <a:solidFill>
                        <a:srgbClr val="DEE0E3"/>
                      </a:solidFill>
                      <a:prstDash val="solid"/>
                      <a:round/>
                      <a:headEnd type="none" w="med" len="med"/>
                      <a:tailEnd type="none" w="med" len="med"/>
                    </a:lnL>
                    <a:lnR w="6350" cap="flat" cmpd="sng" algn="ctr">
                      <a:solidFill>
                        <a:srgbClr val="DEE0E3"/>
                      </a:solidFill>
                      <a:prstDash val="solid"/>
                      <a:round/>
                      <a:headEnd type="none" w="med" len="med"/>
                      <a:tailEnd type="none" w="med" len="med"/>
                    </a:lnR>
                    <a:lnT w="6350" cap="flat" cmpd="sng" algn="ctr">
                      <a:solidFill>
                        <a:srgbClr val="DEE0E3"/>
                      </a:solidFill>
                      <a:prstDash val="solid"/>
                      <a:round/>
                      <a:headEnd type="none" w="med" len="med"/>
                      <a:tailEnd type="none" w="med" len="med"/>
                    </a:lnT>
                    <a:lnB w="6350" cap="flat" cmpd="sng" algn="ctr">
                      <a:solidFill>
                        <a:srgbClr val="DEE0E3"/>
                      </a:solidFill>
                      <a:prstDash val="solid"/>
                      <a:round/>
                      <a:headEnd type="none" w="med" len="med"/>
                      <a:tailEnd type="none" w="med" len="med"/>
                    </a:lnB>
                    <a:noFill/>
                  </a:tcPr>
                </a:tc>
              </a:tr>
              <a:tr h="437510">
                <a:tc>
                  <a:txBody>
                    <a:bodyPr/>
                    <a:lstStyle/>
                    <a:p>
                      <a:pPr fontAlgn="t">
                        <a:buNone/>
                      </a:pPr>
                      <a:r>
                        <a:rPr lang="en-US" sz="2800" b="1" dirty="0">
                          <a:effectLst/>
                          <a:latin typeface="Times New Roman" panose="02020603050405020304" pitchFamily="18" charset="0"/>
                          <a:cs typeface="Times New Roman" panose="02020603050405020304" pitchFamily="18" charset="0"/>
                        </a:rPr>
                        <a:t>cushion cover </a:t>
                      </a:r>
                      <a:endParaRPr lang="en-US" sz="2800" b="1" dirty="0">
                        <a:effectLst/>
                        <a:latin typeface="Times New Roman" panose="02020603050405020304" pitchFamily="18" charset="0"/>
                        <a:cs typeface="Times New Roman" panose="02020603050405020304" pitchFamily="18" charset="0"/>
                      </a:endParaRPr>
                    </a:p>
                    <a:p>
                      <a:pPr fontAlgn="t">
                        <a:buNone/>
                      </a:pPr>
                      <a:r>
                        <a:rPr lang="zh-CN" altLang="en-US" sz="2800" b="1" dirty="0">
                          <a:effectLst/>
                          <a:latin typeface="Times New Roman" panose="02020603050405020304" pitchFamily="18" charset="0"/>
                          <a:cs typeface="Times New Roman" panose="02020603050405020304" pitchFamily="18" charset="0"/>
                        </a:rPr>
                        <a:t>靠垫套</a:t>
                      </a:r>
                      <a:endParaRPr lang="zh-CN" altLang="en-US" sz="2800" dirty="0">
                        <a:effectLst/>
                        <a:latin typeface="Times New Roman" panose="02020603050405020304" pitchFamily="18" charset="0"/>
                        <a:cs typeface="Times New Roman" panose="02020603050405020304" pitchFamily="18" charset="0"/>
                      </a:endParaRPr>
                    </a:p>
                  </a:txBody>
                  <a:tcPr marL="15087" marR="15087" marT="15087" marB="15087">
                    <a:lnL w="6350" cap="flat" cmpd="sng" algn="ctr">
                      <a:solidFill>
                        <a:srgbClr val="DEE0E3"/>
                      </a:solidFill>
                      <a:prstDash val="solid"/>
                      <a:round/>
                      <a:headEnd type="none" w="med" len="med"/>
                      <a:tailEnd type="none" w="med" len="med"/>
                    </a:lnL>
                    <a:lnR w="6350" cap="flat" cmpd="sng" algn="ctr">
                      <a:solidFill>
                        <a:srgbClr val="DEE0E3"/>
                      </a:solidFill>
                      <a:prstDash val="solid"/>
                      <a:round/>
                      <a:headEnd type="none" w="med" len="med"/>
                      <a:tailEnd type="none" w="med" len="med"/>
                    </a:lnR>
                    <a:lnT w="6350" cap="flat" cmpd="sng" algn="ctr">
                      <a:solidFill>
                        <a:srgbClr val="DEE0E3"/>
                      </a:solidFill>
                      <a:prstDash val="solid"/>
                      <a:round/>
                      <a:headEnd type="none" w="med" len="med"/>
                      <a:tailEnd type="none" w="med" len="med"/>
                    </a:lnT>
                    <a:lnB w="6350" cap="flat" cmpd="sng" algn="ctr">
                      <a:solidFill>
                        <a:srgbClr val="DEE0E3"/>
                      </a:solidFill>
                      <a:prstDash val="solid"/>
                      <a:round/>
                      <a:headEnd type="none" w="med" len="med"/>
                      <a:tailEnd type="none" w="med" len="med"/>
                    </a:lnB>
                    <a:noFill/>
                  </a:tcPr>
                </a:tc>
                <a:tc>
                  <a:txBody>
                    <a:bodyPr/>
                    <a:lstStyle/>
                    <a:p>
                      <a:pPr fontAlgn="t">
                        <a:buNone/>
                      </a:pPr>
                      <a:r>
                        <a:rPr lang="en-US" sz="2800" dirty="0">
                          <a:effectLst/>
                          <a:latin typeface="Times New Roman" panose="02020603050405020304" pitchFamily="18" charset="0"/>
                          <a:cs typeface="Times New Roman" panose="02020603050405020304" pitchFamily="18" charset="0"/>
                        </a:rPr>
                        <a:t>old shirts / </a:t>
                      </a:r>
                      <a:endParaRPr lang="en-US" sz="2800" dirty="0">
                        <a:effectLst/>
                        <a:latin typeface="Times New Roman" panose="02020603050405020304" pitchFamily="18" charset="0"/>
                        <a:cs typeface="Times New Roman" panose="02020603050405020304" pitchFamily="18" charset="0"/>
                      </a:endParaRPr>
                    </a:p>
                    <a:p>
                      <a:pPr fontAlgn="t">
                        <a:buNone/>
                      </a:pPr>
                      <a:r>
                        <a:rPr lang="en-US" sz="2800" dirty="0">
                          <a:effectLst/>
                          <a:latin typeface="Times New Roman" panose="02020603050405020304" pitchFamily="18" charset="0"/>
                          <a:cs typeface="Times New Roman" panose="02020603050405020304" pitchFamily="18" charset="0"/>
                        </a:rPr>
                        <a:t>old soft cloth</a:t>
                      </a:r>
                      <a:endParaRPr lang="zh-CN" altLang="en-US" sz="2800" dirty="0">
                        <a:effectLst/>
                        <a:latin typeface="Times New Roman" panose="02020603050405020304" pitchFamily="18" charset="0"/>
                        <a:cs typeface="Times New Roman" panose="02020603050405020304" pitchFamily="18" charset="0"/>
                      </a:endParaRPr>
                    </a:p>
                  </a:txBody>
                  <a:tcPr marL="15087" marR="15087" marT="15087" marB="15087">
                    <a:lnL w="6350" cap="flat" cmpd="sng" algn="ctr">
                      <a:solidFill>
                        <a:srgbClr val="DEE0E3"/>
                      </a:solidFill>
                      <a:prstDash val="solid"/>
                      <a:round/>
                      <a:headEnd type="none" w="med" len="med"/>
                      <a:tailEnd type="none" w="med" len="med"/>
                    </a:lnL>
                    <a:lnR w="6350" cap="flat" cmpd="sng" algn="ctr">
                      <a:solidFill>
                        <a:srgbClr val="DEE0E3"/>
                      </a:solidFill>
                      <a:prstDash val="solid"/>
                      <a:round/>
                      <a:headEnd type="none" w="med" len="med"/>
                      <a:tailEnd type="none" w="med" len="med"/>
                    </a:lnR>
                    <a:lnT w="6350" cap="flat" cmpd="sng" algn="ctr">
                      <a:solidFill>
                        <a:srgbClr val="DEE0E3"/>
                      </a:solidFill>
                      <a:prstDash val="solid"/>
                      <a:round/>
                      <a:headEnd type="none" w="med" len="med"/>
                      <a:tailEnd type="none" w="med" len="med"/>
                    </a:lnT>
                    <a:lnB w="6350" cap="flat" cmpd="sng" algn="ctr">
                      <a:solidFill>
                        <a:srgbClr val="DEE0E3"/>
                      </a:solidFill>
                      <a:prstDash val="solid"/>
                      <a:round/>
                      <a:headEnd type="none" w="med" len="med"/>
                      <a:tailEnd type="none" w="med" len="med"/>
                    </a:lnB>
                    <a:noFill/>
                  </a:tcPr>
                </a:tc>
                <a:tc>
                  <a:txBody>
                    <a:bodyPr/>
                    <a:lstStyle/>
                    <a:p>
                      <a:pPr fontAlgn="t">
                        <a:buNone/>
                      </a:pPr>
                      <a:r>
                        <a:rPr lang="en-US" sz="2800" dirty="0">
                          <a:effectLst/>
                          <a:latin typeface="Times New Roman" panose="02020603050405020304" pitchFamily="18" charset="0"/>
                          <a:cs typeface="Times New Roman" panose="02020603050405020304" pitchFamily="18" charset="0"/>
                        </a:rPr>
                        <a:t>We </a:t>
                      </a:r>
                      <a:r>
                        <a:rPr lang="en-US" sz="2800" b="1" dirty="0">
                          <a:effectLst/>
                          <a:latin typeface="Times New Roman" panose="02020603050405020304" pitchFamily="18" charset="0"/>
                          <a:cs typeface="Times New Roman" panose="02020603050405020304" pitchFamily="18" charset="0"/>
                        </a:rPr>
                        <a:t>cut </a:t>
                      </a:r>
                      <a:r>
                        <a:rPr lang="en-US" sz="2800" dirty="0">
                          <a:effectLst/>
                          <a:latin typeface="Times New Roman" panose="02020603050405020304" pitchFamily="18" charset="0"/>
                          <a:cs typeface="Times New Roman" panose="02020603050405020304" pitchFamily="18" charset="0"/>
                        </a:rPr>
                        <a:t>soft old clothes into square pieces and </a:t>
                      </a:r>
                      <a:r>
                        <a:rPr lang="en-US" sz="2800" b="1" dirty="0">
                          <a:effectLst/>
                          <a:latin typeface="Times New Roman" panose="02020603050405020304" pitchFamily="18" charset="0"/>
                          <a:cs typeface="Times New Roman" panose="02020603050405020304" pitchFamily="18" charset="0"/>
                        </a:rPr>
                        <a:t>sew</a:t>
                      </a:r>
                      <a:r>
                        <a:rPr lang="en-US" sz="2800" dirty="0">
                          <a:effectLst/>
                          <a:latin typeface="Times New Roman" panose="02020603050405020304" pitchFamily="18" charset="0"/>
                          <a:cs typeface="Times New Roman" panose="02020603050405020304" pitchFamily="18" charset="0"/>
                        </a:rPr>
                        <a:t> them into beautiful cushion covers.</a:t>
                      </a:r>
                      <a:endParaRPr lang="en-US" sz="2800" dirty="0">
                        <a:effectLst/>
                        <a:latin typeface="Times New Roman" panose="02020603050405020304" pitchFamily="18" charset="0"/>
                        <a:cs typeface="Times New Roman" panose="02020603050405020304" pitchFamily="18" charset="0"/>
                      </a:endParaRPr>
                    </a:p>
                  </a:txBody>
                  <a:tcPr marL="15087" marR="15087" marT="15087" marB="15087">
                    <a:lnL w="6350" cap="flat" cmpd="sng" algn="ctr">
                      <a:solidFill>
                        <a:srgbClr val="DEE0E3"/>
                      </a:solidFill>
                      <a:prstDash val="solid"/>
                      <a:round/>
                      <a:headEnd type="none" w="med" len="med"/>
                      <a:tailEnd type="none" w="med" len="med"/>
                    </a:lnL>
                    <a:lnR w="6350" cap="flat" cmpd="sng" algn="ctr">
                      <a:solidFill>
                        <a:srgbClr val="DEE0E3"/>
                      </a:solidFill>
                      <a:prstDash val="solid"/>
                      <a:round/>
                      <a:headEnd type="none" w="med" len="med"/>
                      <a:tailEnd type="none" w="med" len="med"/>
                    </a:lnR>
                    <a:lnT w="6350" cap="flat" cmpd="sng" algn="ctr">
                      <a:solidFill>
                        <a:srgbClr val="DEE0E3"/>
                      </a:solidFill>
                      <a:prstDash val="solid"/>
                      <a:round/>
                      <a:headEnd type="none" w="med" len="med"/>
                      <a:tailEnd type="none" w="med" len="med"/>
                    </a:lnT>
                    <a:lnB w="6350" cap="flat" cmpd="sng" algn="ctr">
                      <a:solidFill>
                        <a:srgbClr val="DEE0E3"/>
                      </a:solidFill>
                      <a:prstDash val="solid"/>
                      <a:round/>
                      <a:headEnd type="none" w="med" len="med"/>
                      <a:tailEnd type="none" w="med" len="med"/>
                    </a:lnB>
                    <a:noFill/>
                  </a:tcPr>
                </a:tc>
                <a:tc>
                  <a:txBody>
                    <a:bodyPr/>
                    <a:lstStyle/>
                    <a:p>
                      <a:pPr fontAlgn="t">
                        <a:buNone/>
                      </a:pPr>
                      <a:r>
                        <a:rPr lang="en-US" sz="2800" dirty="0">
                          <a:effectLst/>
                          <a:latin typeface="Times New Roman" panose="02020603050405020304" pitchFamily="18" charset="0"/>
                          <a:cs typeface="Times New Roman" panose="02020603050405020304" pitchFamily="18" charset="0"/>
                        </a:rPr>
                        <a:t>To make our chairs more comfortable and reuse old clothes reasonably.</a:t>
                      </a:r>
                      <a:endParaRPr lang="en-US" sz="2800" dirty="0">
                        <a:effectLst/>
                        <a:latin typeface="Times New Roman" panose="02020603050405020304" pitchFamily="18" charset="0"/>
                        <a:cs typeface="Times New Roman" panose="02020603050405020304" pitchFamily="18" charset="0"/>
                      </a:endParaRPr>
                    </a:p>
                  </a:txBody>
                  <a:tcPr marL="15087" marR="15087" marT="15087" marB="15087">
                    <a:lnL w="6350" cap="flat" cmpd="sng" algn="ctr">
                      <a:solidFill>
                        <a:srgbClr val="DEE0E3"/>
                      </a:solidFill>
                      <a:prstDash val="solid"/>
                      <a:round/>
                      <a:headEnd type="none" w="med" len="med"/>
                      <a:tailEnd type="none" w="med" len="med"/>
                    </a:lnL>
                    <a:lnR w="6350" cap="flat" cmpd="sng" algn="ctr">
                      <a:solidFill>
                        <a:srgbClr val="DEE0E3"/>
                      </a:solidFill>
                      <a:prstDash val="solid"/>
                      <a:round/>
                      <a:headEnd type="none" w="med" len="med"/>
                      <a:tailEnd type="none" w="med" len="med"/>
                    </a:lnR>
                    <a:lnT w="6350" cap="flat" cmpd="sng" algn="ctr">
                      <a:solidFill>
                        <a:srgbClr val="DEE0E3"/>
                      </a:solidFill>
                      <a:prstDash val="solid"/>
                      <a:round/>
                      <a:headEnd type="none" w="med" len="med"/>
                      <a:tailEnd type="none" w="med" len="med"/>
                    </a:lnT>
                    <a:lnB w="6350" cap="flat" cmpd="sng" algn="ctr">
                      <a:solidFill>
                        <a:srgbClr val="DEE0E3"/>
                      </a:solidFill>
                      <a:prstDash val="solid"/>
                      <a:round/>
                      <a:headEnd type="none" w="med" len="med"/>
                      <a:tailEnd type="none" w="med" len="med"/>
                    </a:lnB>
                    <a:noFill/>
                  </a:tcPr>
                </a:tc>
              </a:tr>
            </a:tbl>
          </a:graphicData>
        </a:graphic>
      </p:graphicFrame>
      <p:grpSp>
        <p:nvGrpSpPr>
          <p:cNvPr id="8" name="Group 13"/>
          <p:cNvGrpSpPr/>
          <p:nvPr/>
        </p:nvGrpSpPr>
        <p:grpSpPr>
          <a:xfrm>
            <a:off x="16992600" y="3058939"/>
            <a:ext cx="5452999" cy="5452999"/>
            <a:chOff x="0" y="0"/>
            <a:chExt cx="812800" cy="812800"/>
          </a:xfrm>
        </p:grpSpPr>
        <p:sp>
          <p:nvSpPr>
            <p:cNvPr id="9" name="Freeform 1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6CB48">
                <a:alpha val="17647"/>
              </a:srgbClr>
            </a:solidFill>
          </p:spPr>
        </p:sp>
        <p:sp>
          <p:nvSpPr>
            <p:cNvPr id="10" name="TextBox 15"/>
            <p:cNvSpPr txBox="1"/>
            <p:nvPr/>
          </p:nvSpPr>
          <p:spPr>
            <a:xfrm>
              <a:off x="76200" y="28575"/>
              <a:ext cx="660400" cy="708025"/>
            </a:xfrm>
            <a:prstGeom prst="rect">
              <a:avLst/>
            </a:prstGeom>
          </p:spPr>
          <p:txBody>
            <a:bodyPr lIns="50800" tIns="50800" rIns="50800" bIns="50800" rtlCol="0" anchor="ctr"/>
            <a:lstStyle/>
            <a:p>
              <a:pPr algn="ctr">
                <a:lnSpc>
                  <a:spcPts val="3210"/>
                </a:lnSpc>
              </a:pPr>
            </a:p>
          </p:txBody>
        </p:sp>
      </p:grpSp>
      <p:grpSp>
        <p:nvGrpSpPr>
          <p:cNvPr id="11" name="Group 19"/>
          <p:cNvGrpSpPr/>
          <p:nvPr/>
        </p:nvGrpSpPr>
        <p:grpSpPr>
          <a:xfrm>
            <a:off x="15850211" y="4533900"/>
            <a:ext cx="882751" cy="882751"/>
            <a:chOff x="0" y="0"/>
            <a:chExt cx="812800" cy="812800"/>
          </a:xfrm>
        </p:grpSpPr>
        <p:sp>
          <p:nvSpPr>
            <p:cNvPr id="12" name="Freeform 2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6CB48">
                <a:alpha val="17647"/>
              </a:srgbClr>
            </a:solidFill>
          </p:spPr>
        </p:sp>
        <p:sp>
          <p:nvSpPr>
            <p:cNvPr id="13" name="TextBox 21"/>
            <p:cNvSpPr txBox="1"/>
            <p:nvPr/>
          </p:nvSpPr>
          <p:spPr>
            <a:xfrm>
              <a:off x="76200" y="28575"/>
              <a:ext cx="660400" cy="708025"/>
            </a:xfrm>
            <a:prstGeom prst="rect">
              <a:avLst/>
            </a:prstGeom>
          </p:spPr>
          <p:txBody>
            <a:bodyPr lIns="50800" tIns="50800" rIns="50800" bIns="50800" rtlCol="0" anchor="ctr"/>
            <a:lstStyle/>
            <a:p>
              <a:pPr algn="ctr">
                <a:lnSpc>
                  <a:spcPts val="3210"/>
                </a:lnSpc>
              </a:pPr>
            </a:p>
          </p:txBody>
        </p:sp>
      </p:grpSp>
      <p:sp>
        <p:nvSpPr>
          <p:cNvPr id="14" name="Freeform 12"/>
          <p:cNvSpPr/>
          <p:nvPr/>
        </p:nvSpPr>
        <p:spPr>
          <a:xfrm>
            <a:off x="3886200" y="1223279"/>
            <a:ext cx="1447800" cy="1078166"/>
          </a:xfrm>
          <a:custGeom>
            <a:avLst/>
            <a:gdLst/>
            <a:ahLst/>
            <a:cxnLst/>
            <a:rect l="l" t="t" r="r" b="b"/>
            <a:pathLst>
              <a:path w="1782103" h="1484905">
                <a:moveTo>
                  <a:pt x="0" y="0"/>
                </a:moveTo>
                <a:lnTo>
                  <a:pt x="1782104" y="0"/>
                </a:lnTo>
                <a:lnTo>
                  <a:pt x="1782104" y="1484905"/>
                </a:lnTo>
                <a:lnTo>
                  <a:pt x="0" y="1484905"/>
                </a:lnTo>
                <a:lnTo>
                  <a:pt x="0" y="0"/>
                </a:lnTo>
                <a:close/>
              </a:path>
            </a:pathLst>
          </a:custGeom>
          <a:blipFill>
            <a:blip/>
            <a:stretch>
              <a:fillRect/>
            </a:stretch>
          </a:blipFill>
        </p:spPr>
      </p:sp>
      <p:sp>
        <p:nvSpPr>
          <p:cNvPr id="16" name="文本框 15"/>
          <p:cNvSpPr txBox="1"/>
          <p:nvPr/>
        </p:nvSpPr>
        <p:spPr>
          <a:xfrm>
            <a:off x="533400" y="8879055"/>
            <a:ext cx="16840200" cy="1200329"/>
          </a:xfrm>
          <a:prstGeom prst="rect">
            <a:avLst/>
          </a:prstGeom>
          <a:solidFill>
            <a:schemeClr val="accent6">
              <a:lumMod val="40000"/>
              <a:lumOff val="60000"/>
            </a:schemeClr>
          </a:solidFill>
        </p:spPr>
        <p:txBody>
          <a:bodyPr wrap="square">
            <a:spAutoFit/>
          </a:bodyPr>
          <a:lstStyle/>
          <a:p>
            <a:pPr>
              <a:buNone/>
            </a:pPr>
            <a:r>
              <a:rPr lang="en-US" altLang="zh-CN" sz="3600" dirty="0">
                <a:latin typeface="Times New Roman" panose="02020603050405020304" pitchFamily="18" charset="0"/>
                <a:cs typeface="Times New Roman" panose="02020603050405020304" pitchFamily="18" charset="0"/>
              </a:rPr>
              <a:t>This project turns waste into treasure, improves our creativity and raises our awareness of environmental protection.</a:t>
            </a:r>
            <a:endParaRPr lang="en-US" altLang="zh-CN" sz="3600" dirty="0">
              <a:latin typeface="Times New Roman" panose="02020603050405020304" pitchFamily="18" charset="0"/>
              <a:cs typeface="Times New Roman" panose="02020603050405020304" pitchFamily="18" charset="0"/>
            </a:endParaRPr>
          </a:p>
        </p:txBody>
      </p:sp>
      <p:sp>
        <p:nvSpPr>
          <p:cNvPr id="17" name="Freeform 5"/>
          <p:cNvSpPr/>
          <p:nvPr/>
        </p:nvSpPr>
        <p:spPr>
          <a:xfrm>
            <a:off x="8382001" y="419100"/>
            <a:ext cx="9632488" cy="8485391"/>
          </a:xfrm>
          <a:custGeom>
            <a:avLst/>
            <a:gdLst/>
            <a:ahLst/>
            <a:cxnLst/>
            <a:rect l="l" t="t" r="r" b="b"/>
            <a:pathLst>
              <a:path w="7426037" h="7521981">
                <a:moveTo>
                  <a:pt x="0" y="0"/>
                </a:moveTo>
                <a:lnTo>
                  <a:pt x="7426037" y="0"/>
                </a:lnTo>
                <a:lnTo>
                  <a:pt x="7426037" y="7521980"/>
                </a:lnTo>
                <a:lnTo>
                  <a:pt x="0" y="7521980"/>
                </a:lnTo>
                <a:lnTo>
                  <a:pt x="0" y="0"/>
                </a:lnTo>
                <a:close/>
              </a:path>
            </a:pathLst>
          </a:custGeom>
          <a:blipFill>
            <a:blip/>
            <a:stretch>
              <a:fillRect/>
            </a:stretch>
          </a:blipFill>
        </p:spPr>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nodeType="clickEffect">
                                  <p:stCondLst>
                                    <p:cond delay="0"/>
                                  </p:stCondLst>
                                  <p:childTnLst>
                                    <p:animEffect transition="out" filter="blinds(horizontal)">
                                      <p:cBhvr>
                                        <p:cTn id="6" dur="500"/>
                                        <p:tgtEl>
                                          <p:spTgt spid="17"/>
                                        </p:tgtEl>
                                      </p:cBhvr>
                                    </p:animEffect>
                                    <p:set>
                                      <p:cBhvr>
                                        <p:cTn id="7" dur="1" fill="hold">
                                          <p:stCondLst>
                                            <p:cond delay="499"/>
                                          </p:stCondLst>
                                        </p:cTn>
                                        <p:tgtEl>
                                          <p:spTgt spid="1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barn(inVertical)">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6"/>
          <p:cNvSpPr/>
          <p:nvPr/>
        </p:nvSpPr>
        <p:spPr>
          <a:xfrm>
            <a:off x="470060" y="214386"/>
            <a:ext cx="1860739" cy="1884779"/>
          </a:xfrm>
          <a:custGeom>
            <a:avLst/>
            <a:gdLst/>
            <a:ahLst/>
            <a:cxnLst/>
            <a:rect l="l" t="t" r="r" b="b"/>
            <a:pathLst>
              <a:path w="1860739" h="1884779">
                <a:moveTo>
                  <a:pt x="0" y="0"/>
                </a:moveTo>
                <a:lnTo>
                  <a:pt x="1860739" y="0"/>
                </a:lnTo>
                <a:lnTo>
                  <a:pt x="1860739" y="1884779"/>
                </a:lnTo>
                <a:lnTo>
                  <a:pt x="0" y="1884779"/>
                </a:lnTo>
                <a:lnTo>
                  <a:pt x="0" y="0"/>
                </a:lnTo>
                <a:close/>
              </a:path>
            </a:pathLst>
          </a:custGeom>
          <a:blipFill>
            <a:blip/>
            <a:stretch>
              <a:fillRect/>
            </a:stretch>
          </a:blipFill>
        </p:spPr>
      </p:sp>
      <p:grpSp>
        <p:nvGrpSpPr>
          <p:cNvPr id="7" name="Group 7"/>
          <p:cNvGrpSpPr/>
          <p:nvPr/>
        </p:nvGrpSpPr>
        <p:grpSpPr>
          <a:xfrm>
            <a:off x="-3674531" y="2961142"/>
            <a:ext cx="4364715" cy="4364715"/>
            <a:chOff x="0" y="0"/>
            <a:chExt cx="812800" cy="812800"/>
          </a:xfrm>
        </p:grpSpPr>
        <p:sp>
          <p:nvSpPr>
            <p:cNvPr id="8" name="Freeform 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6CB48">
                <a:alpha val="17647"/>
              </a:srgbClr>
            </a:solidFill>
          </p:spPr>
        </p:sp>
        <p:sp>
          <p:nvSpPr>
            <p:cNvPr id="9" name="TextBox 9"/>
            <p:cNvSpPr txBox="1"/>
            <p:nvPr/>
          </p:nvSpPr>
          <p:spPr>
            <a:xfrm>
              <a:off x="76200" y="28575"/>
              <a:ext cx="660400" cy="708025"/>
            </a:xfrm>
            <a:prstGeom prst="rect">
              <a:avLst/>
            </a:prstGeom>
          </p:spPr>
          <p:txBody>
            <a:bodyPr lIns="50800" tIns="50800" rIns="50800" bIns="50800" rtlCol="0" anchor="ctr"/>
            <a:lstStyle/>
            <a:p>
              <a:pPr marL="0" marR="0" lvl="0" indent="0" algn="ctr" defTabSz="914400" rtl="0" eaLnBrk="1" fontAlgn="auto" latinLnBrk="0" hangingPunct="1">
                <a:lnSpc>
                  <a:spcPts val="321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0" name="Group 10"/>
          <p:cNvGrpSpPr/>
          <p:nvPr/>
        </p:nvGrpSpPr>
        <p:grpSpPr>
          <a:xfrm>
            <a:off x="17597816" y="2961142"/>
            <a:ext cx="4364715" cy="4364715"/>
            <a:chOff x="0" y="0"/>
            <a:chExt cx="812800" cy="812800"/>
          </a:xfrm>
        </p:grpSpPr>
        <p:sp>
          <p:nvSpPr>
            <p:cNvPr id="11" name="Freeform 1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6CB48">
                <a:alpha val="17647"/>
              </a:srgbClr>
            </a:solidFill>
          </p:spPr>
        </p:sp>
        <p:sp>
          <p:nvSpPr>
            <p:cNvPr id="12" name="TextBox 12"/>
            <p:cNvSpPr txBox="1"/>
            <p:nvPr/>
          </p:nvSpPr>
          <p:spPr>
            <a:xfrm>
              <a:off x="76200" y="28575"/>
              <a:ext cx="660400" cy="708025"/>
            </a:xfrm>
            <a:prstGeom prst="rect">
              <a:avLst/>
            </a:prstGeom>
          </p:spPr>
          <p:txBody>
            <a:bodyPr lIns="50800" tIns="50800" rIns="50800" bIns="50800" rtlCol="0" anchor="ctr"/>
            <a:lstStyle/>
            <a:p>
              <a:pPr marL="0" marR="0" lvl="0" indent="0" algn="ctr" defTabSz="914400" rtl="0" eaLnBrk="1" fontAlgn="auto" latinLnBrk="0" hangingPunct="1">
                <a:lnSpc>
                  <a:spcPts val="321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3" name="Group 13"/>
          <p:cNvGrpSpPr/>
          <p:nvPr/>
        </p:nvGrpSpPr>
        <p:grpSpPr>
          <a:xfrm>
            <a:off x="16540223" y="9482824"/>
            <a:ext cx="2662998" cy="2662998"/>
            <a:chOff x="0" y="0"/>
            <a:chExt cx="812800" cy="812800"/>
          </a:xfrm>
        </p:grpSpPr>
        <p:sp>
          <p:nvSpPr>
            <p:cNvPr id="14" name="Freeform 1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6CB48">
                <a:alpha val="17647"/>
              </a:srgbClr>
            </a:solidFill>
          </p:spPr>
        </p:sp>
        <p:sp>
          <p:nvSpPr>
            <p:cNvPr id="15" name="TextBox 15"/>
            <p:cNvSpPr txBox="1"/>
            <p:nvPr/>
          </p:nvSpPr>
          <p:spPr>
            <a:xfrm>
              <a:off x="76200" y="28575"/>
              <a:ext cx="660400" cy="708025"/>
            </a:xfrm>
            <a:prstGeom prst="rect">
              <a:avLst/>
            </a:prstGeom>
          </p:spPr>
          <p:txBody>
            <a:bodyPr lIns="50800" tIns="50800" rIns="50800" bIns="50800" rtlCol="0" anchor="ctr"/>
            <a:lstStyle/>
            <a:p>
              <a:pPr marL="0" marR="0" lvl="0" indent="0" algn="ctr" defTabSz="914400" rtl="0" eaLnBrk="1" fontAlgn="auto" latinLnBrk="0" hangingPunct="1">
                <a:lnSpc>
                  <a:spcPts val="321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aphicFrame>
        <p:nvGraphicFramePr>
          <p:cNvPr id="2" name="表格 1"/>
          <p:cNvGraphicFramePr>
            <a:graphicFrameLocks noGrp="1"/>
          </p:cNvGraphicFramePr>
          <p:nvPr/>
        </p:nvGraphicFramePr>
        <p:xfrm>
          <a:off x="2330373" y="472902"/>
          <a:ext cx="15487567" cy="1907644"/>
        </p:xfrm>
        <a:graphic>
          <a:graphicData uri="http://schemas.openxmlformats.org/drawingml/2006/table">
            <a:tbl>
              <a:tblPr>
                <a:effectLst>
                  <a:outerShdw blurRad="50800" dist="38100" dir="2700000" algn="tl" rotWithShape="0">
                    <a:prstClr val="black">
                      <a:alpha val="40000"/>
                    </a:prstClr>
                  </a:outerShdw>
                </a:effectLst>
                <a:tableStyleId>{0660B408-B3CF-4A94-85FC-2B1E0A45F4A2}</a:tableStyleId>
              </a:tblPr>
              <a:tblGrid>
                <a:gridCol w="1077509"/>
                <a:gridCol w="8390872"/>
                <a:gridCol w="6019186"/>
              </a:tblGrid>
              <a:tr h="346913">
                <a:tc>
                  <a:txBody>
                    <a:bodyPr/>
                    <a:lstStyle/>
                    <a:p>
                      <a:pPr algn="ctr">
                        <a:buNone/>
                      </a:pPr>
                      <a:endParaRPr lang="zh-CN" altLang="en-US" sz="2800" dirty="0">
                        <a:effectLst/>
                        <a:latin typeface="+mj-ea"/>
                        <a:ea typeface="+mj-ea"/>
                      </a:endParaRPr>
                    </a:p>
                  </a:txBody>
                  <a:tcPr marL="4471" marR="4471" marT="4471" marB="447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buNone/>
                      </a:pPr>
                      <a:r>
                        <a:rPr lang="ja-JP" altLang="en-US" sz="2800" dirty="0">
                          <a:effectLst/>
                          <a:latin typeface="+mj-ea"/>
                          <a:ea typeface="+mj-ea"/>
                        </a:rPr>
                        <a:t>主要点</a:t>
                      </a:r>
                      <a:endParaRPr lang="ja-JP" altLang="en-US" sz="2800" dirty="0">
                        <a:effectLst/>
                        <a:latin typeface="+mj-ea"/>
                        <a:ea typeface="+mj-ea"/>
                      </a:endParaRPr>
                    </a:p>
                  </a:txBody>
                  <a:tcPr marL="4471" marR="4471" marT="4471" marB="447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buNone/>
                      </a:pPr>
                      <a:r>
                        <a:rPr lang="ja-JP" altLang="en-US" sz="2800" dirty="0">
                          <a:effectLst/>
                          <a:latin typeface="+mj-ea"/>
                          <a:ea typeface="+mj-ea"/>
                        </a:rPr>
                        <a:t>次要点</a:t>
                      </a:r>
                      <a:endParaRPr lang="ja-JP" altLang="en-US" sz="2800" dirty="0">
                        <a:effectLst/>
                        <a:latin typeface="+mj-ea"/>
                        <a:ea typeface="+mj-ea"/>
                      </a:endParaRPr>
                    </a:p>
                  </a:txBody>
                  <a:tcPr marL="4471" marR="4471" marT="4471" marB="447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880414">
                <a:tc>
                  <a:txBody>
                    <a:bodyPr/>
                    <a:lstStyle/>
                    <a:p>
                      <a:pPr algn="ctr">
                        <a:buNone/>
                      </a:pPr>
                      <a:r>
                        <a:rPr lang="zh-CN" altLang="en-US" sz="2800" dirty="0">
                          <a:effectLst/>
                          <a:latin typeface="+mj-ea"/>
                          <a:ea typeface="+mj-ea"/>
                        </a:rPr>
                        <a:t>主体</a:t>
                      </a:r>
                      <a:endParaRPr lang="zh-CN" altLang="en-US" sz="2800" dirty="0">
                        <a:effectLst/>
                        <a:latin typeface="+mj-ea"/>
                        <a:ea typeface="+mj-ea"/>
                      </a:endParaRPr>
                    </a:p>
                  </a:txBody>
                  <a:tcPr marL="4471" marR="4471" marT="4471" marB="447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DF6DF"/>
                    </a:solidFill>
                  </a:tcPr>
                </a:tc>
                <a:tc>
                  <a:txBody>
                    <a:bodyPr/>
                    <a:lstStyle/>
                    <a:p>
                      <a:pPr algn="l">
                        <a:buNone/>
                      </a:pPr>
                      <a:r>
                        <a:rPr lang="en-US" altLang="zh-CN" sz="3200" dirty="0">
                          <a:effectLst/>
                          <a:latin typeface="+mj-ea"/>
                          <a:ea typeface="+mj-ea"/>
                        </a:rPr>
                        <a:t>1. </a:t>
                      </a:r>
                      <a:r>
                        <a:rPr lang="zh-CN" altLang="en-US" sz="3200" dirty="0">
                          <a:effectLst/>
                          <a:latin typeface="+mj-ea"/>
                          <a:ea typeface="+mj-ea"/>
                        </a:rPr>
                        <a:t>比赛关键信息：时间、主题（旧物新生）</a:t>
                      </a:r>
                      <a:endParaRPr lang="zh-CN" altLang="en-US" sz="3200" dirty="0">
                        <a:effectLst/>
                        <a:latin typeface="+mj-ea"/>
                        <a:ea typeface="+mj-ea"/>
                      </a:endParaRPr>
                    </a:p>
                    <a:p>
                      <a:pPr algn="l">
                        <a:buNone/>
                      </a:pPr>
                      <a:r>
                        <a:rPr lang="en-US" altLang="zh-CN" sz="3200" dirty="0">
                          <a:effectLst/>
                          <a:latin typeface="+mj-ea"/>
                          <a:ea typeface="+mj-ea"/>
                        </a:rPr>
                        <a:t>2. </a:t>
                      </a:r>
                      <a:r>
                        <a:rPr lang="zh-CN" altLang="en-US" sz="3200" dirty="0">
                          <a:solidFill>
                            <a:srgbClr val="FF0000"/>
                          </a:solidFill>
                          <a:effectLst/>
                          <a:latin typeface="+mj-ea"/>
                          <a:ea typeface="+mj-ea"/>
                        </a:rPr>
                        <a:t>你的创意设想</a:t>
                      </a:r>
                      <a:endParaRPr lang="en-US" altLang="zh-CN" sz="3200" dirty="0">
                        <a:solidFill>
                          <a:srgbClr val="FF0000"/>
                        </a:solidFill>
                        <a:effectLst/>
                        <a:latin typeface="+mj-ea"/>
                        <a:ea typeface="+mj-ea"/>
                      </a:endParaRPr>
                    </a:p>
                    <a:p>
                      <a:pPr algn="l">
                        <a:buNone/>
                      </a:pPr>
                      <a:r>
                        <a:rPr lang="zh-CN" altLang="en-US" sz="3200" dirty="0">
                          <a:effectLst/>
                          <a:latin typeface="+mj-ea"/>
                          <a:ea typeface="+mj-ea"/>
                        </a:rPr>
                        <a:t>（核心：必须具体，比如用旧</a:t>
                      </a:r>
                      <a:r>
                        <a:rPr lang="en-US" altLang="zh-CN" sz="3200" dirty="0">
                          <a:effectLst/>
                          <a:latin typeface="+mj-ea"/>
                          <a:ea typeface="+mj-ea"/>
                        </a:rPr>
                        <a:t>T</a:t>
                      </a:r>
                      <a:r>
                        <a:rPr lang="zh-CN" altLang="en-US" sz="3200" dirty="0">
                          <a:effectLst/>
                          <a:latin typeface="+mj-ea"/>
                          <a:ea typeface="+mj-ea"/>
                        </a:rPr>
                        <a:t>恤做环保袋等）</a:t>
                      </a:r>
                      <a:endParaRPr lang="zh-CN" altLang="en-US" sz="3200" dirty="0">
                        <a:effectLst/>
                        <a:latin typeface="+mj-ea"/>
                        <a:ea typeface="+mj-ea"/>
                      </a:endParaRPr>
                    </a:p>
                  </a:txBody>
                  <a:tcPr marL="4471" marR="4471" marT="4471" marB="447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DF6DF"/>
                    </a:solidFill>
                  </a:tcPr>
                </a:tc>
                <a:tc>
                  <a:txBody>
                    <a:bodyPr/>
                    <a:lstStyle/>
                    <a:p>
                      <a:pPr algn="l">
                        <a:buNone/>
                      </a:pPr>
                      <a:r>
                        <a:rPr lang="zh-CN" altLang="en-US" sz="3200" dirty="0">
                          <a:solidFill>
                            <a:srgbClr val="FF0000"/>
                          </a:solidFill>
                          <a:effectLst/>
                          <a:highlight>
                            <a:srgbClr val="00FFFF"/>
                          </a:highlight>
                          <a:latin typeface="+mj-ea"/>
                          <a:ea typeface="+mj-ea"/>
                        </a:rPr>
                        <a:t>说明为什么邀请他组队</a:t>
                      </a:r>
                      <a:endParaRPr lang="en-US" altLang="zh-CN" sz="3200" dirty="0">
                        <a:solidFill>
                          <a:srgbClr val="FF0000"/>
                        </a:solidFill>
                        <a:effectLst/>
                        <a:highlight>
                          <a:srgbClr val="00FFFF"/>
                        </a:highlight>
                        <a:latin typeface="+mj-ea"/>
                        <a:ea typeface="+mj-ea"/>
                      </a:endParaRPr>
                    </a:p>
                    <a:p>
                      <a:pPr algn="l">
                        <a:buNone/>
                      </a:pPr>
                      <a:r>
                        <a:rPr lang="zh-CN" altLang="en-US" sz="3200" dirty="0">
                          <a:effectLst/>
                          <a:latin typeface="+mj-ea"/>
                          <a:ea typeface="+mj-ea"/>
                        </a:rPr>
                        <a:t>补充比赛亮点</a:t>
                      </a:r>
                      <a:endParaRPr lang="zh-CN" altLang="en-US" sz="3200" dirty="0">
                        <a:effectLst/>
                        <a:latin typeface="+mj-ea"/>
                        <a:ea typeface="+mj-ea"/>
                      </a:endParaRPr>
                    </a:p>
                  </a:txBody>
                  <a:tcPr marL="4471" marR="4471" marT="4471" marB="4471"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DF6DF"/>
                    </a:solidFill>
                  </a:tcPr>
                </a:tc>
              </a:tr>
            </a:tbl>
          </a:graphicData>
        </a:graphic>
      </p:graphicFrame>
      <p:sp>
        <p:nvSpPr>
          <p:cNvPr id="16" name="文本框 15"/>
          <p:cNvSpPr txBox="1"/>
          <p:nvPr/>
        </p:nvSpPr>
        <p:spPr>
          <a:xfrm>
            <a:off x="15957626" y="1052707"/>
            <a:ext cx="2414733" cy="1323439"/>
          </a:xfrm>
          <a:prstGeom prst="rect">
            <a:avLst/>
          </a:prstGeom>
          <a:solidFill>
            <a:srgbClr val="FFC000"/>
          </a:solidFill>
          <a:effectLst>
            <a:outerShdw blurRad="50800" dist="38100" dir="5400000" algn="t" rotWithShape="0">
              <a:prstClr val="black">
                <a:alpha val="40000"/>
              </a:prstClr>
            </a:outerShdw>
          </a:effectLst>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000" b="1" i="0" u="none" strike="noStrike" kern="1200" cap="none" spc="0" normalizeH="0" baseline="0" noProof="0" dirty="0">
                <a:ln>
                  <a:noFill/>
                </a:ln>
                <a:solidFill>
                  <a:prstClr val="black"/>
                </a:solidFill>
                <a:effectLst/>
                <a:highlight>
                  <a:srgbClr val="FFFF00"/>
                </a:highlight>
                <a:uLnTx/>
                <a:uFillTx/>
                <a:latin typeface="Calibri" panose="020F0502020204030204"/>
                <a:ea typeface="宋体" panose="02010600030101010101" pitchFamily="2" charset="-122"/>
                <a:cs typeface="+mn-cs"/>
              </a:rPr>
              <a:t>创意说明</a:t>
            </a:r>
            <a:endParaRPr kumimoji="0" lang="en-US" altLang="zh-CN" sz="4000" b="1" i="0" u="none" strike="noStrike" kern="1200" cap="none" spc="0" normalizeH="0" baseline="0" noProof="0" dirty="0">
              <a:ln>
                <a:noFill/>
              </a:ln>
              <a:solidFill>
                <a:prstClr val="black"/>
              </a:solidFill>
              <a:effectLst/>
              <a:highlight>
                <a:srgbClr val="FFFF00"/>
              </a:highlight>
              <a:uLnTx/>
              <a:uFillTx/>
              <a:latin typeface="Calibri" panose="020F0502020204030204"/>
              <a:ea typeface="宋体" panose="02010600030101010101" pitchFamily="2"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000" b="1" i="0" u="none" strike="noStrike" kern="1200" cap="none" spc="0" normalizeH="0" baseline="0" noProof="0" dirty="0">
                <a:ln>
                  <a:noFill/>
                </a:ln>
                <a:solidFill>
                  <a:prstClr val="black"/>
                </a:solidFill>
                <a:effectLst/>
                <a:highlight>
                  <a:srgbClr val="00FFFF"/>
                </a:highlight>
                <a:uLnTx/>
                <a:uFillTx/>
                <a:latin typeface="Calibri" panose="020F0502020204030204"/>
                <a:ea typeface="宋体" panose="02010600030101010101" pitchFamily="2" charset="-122"/>
                <a:cs typeface="+mn-cs"/>
              </a:rPr>
              <a:t>价值关联</a:t>
            </a:r>
            <a:endParaRPr kumimoji="0" lang="zh-CN" altLang="en-US" sz="4000" b="1" i="0" u="none" strike="noStrike" kern="1200" cap="none" spc="0" normalizeH="0" baseline="0" noProof="0" dirty="0">
              <a:ln>
                <a:noFill/>
              </a:ln>
              <a:solidFill>
                <a:prstClr val="black"/>
              </a:solidFill>
              <a:effectLst/>
              <a:highlight>
                <a:srgbClr val="00FFFF"/>
              </a:highlight>
              <a:uLnTx/>
              <a:uFillTx/>
              <a:latin typeface="Calibri" panose="020F0502020204030204"/>
              <a:ea typeface="宋体" panose="02010600030101010101" pitchFamily="2" charset="-122"/>
              <a:cs typeface="+mn-cs"/>
            </a:endParaRPr>
          </a:p>
        </p:txBody>
      </p:sp>
      <p:sp>
        <p:nvSpPr>
          <p:cNvPr id="21" name="文本框 20"/>
          <p:cNvSpPr txBox="1"/>
          <p:nvPr/>
        </p:nvSpPr>
        <p:spPr>
          <a:xfrm>
            <a:off x="1605025" y="2919893"/>
            <a:ext cx="15788195" cy="5509200"/>
          </a:xfrm>
          <a:prstGeom prst="rect">
            <a:avLst/>
          </a:prstGeom>
          <a:noFill/>
        </p:spPr>
        <p:txBody>
          <a:bodyPr wrap="square">
            <a:spAutoFit/>
          </a:bodyPr>
          <a:lstStyle/>
          <a:p>
            <a:pPr algn="l">
              <a:buNone/>
            </a:pPr>
            <a:r>
              <a:rPr lang="en-US" altLang="zh-CN" sz="3200" b="1" dirty="0">
                <a:solidFill>
                  <a:srgbClr val="1F2329"/>
                </a:solidFill>
                <a:effectLst/>
                <a:latin typeface="Times New Roman" panose="02020603050405020304" pitchFamily="18" charset="0"/>
                <a:cs typeface="Times New Roman" panose="02020603050405020304" pitchFamily="18" charset="0"/>
              </a:rPr>
              <a:t>2. </a:t>
            </a:r>
            <a:r>
              <a:rPr lang="zh-CN" altLang="en-US" sz="3200" b="1" dirty="0">
                <a:solidFill>
                  <a:srgbClr val="1F2329"/>
                </a:solidFill>
                <a:effectLst/>
                <a:latin typeface="Times New Roman" panose="02020603050405020304" pitchFamily="18" charset="0"/>
                <a:cs typeface="Times New Roman" panose="02020603050405020304" pitchFamily="18" charset="0"/>
              </a:rPr>
              <a:t>价值关联（说明为什么邀请 </a:t>
            </a:r>
            <a:r>
              <a:rPr lang="en-US" altLang="zh-CN" sz="3200" b="1" dirty="0">
                <a:solidFill>
                  <a:srgbClr val="1F2329"/>
                </a:solidFill>
                <a:effectLst/>
                <a:latin typeface="Times New Roman" panose="02020603050405020304" pitchFamily="18" charset="0"/>
                <a:cs typeface="Times New Roman" panose="02020603050405020304" pitchFamily="18" charset="0"/>
              </a:rPr>
              <a:t>Kevin</a:t>
            </a:r>
            <a:r>
              <a:rPr lang="zh-CN" altLang="en-US" sz="3200" b="1" dirty="0">
                <a:solidFill>
                  <a:srgbClr val="1F2329"/>
                </a:solidFill>
                <a:effectLst/>
                <a:latin typeface="Times New Roman" panose="02020603050405020304" pitchFamily="18" charset="0"/>
                <a:cs typeface="Times New Roman" panose="02020603050405020304" pitchFamily="18" charset="0"/>
              </a:rPr>
              <a:t>组队）</a:t>
            </a:r>
            <a:endParaRPr lang="zh-CN" altLang="en-US" sz="3200" b="1" dirty="0">
              <a:solidFill>
                <a:srgbClr val="1F2329"/>
              </a:solidFill>
              <a:effectLst/>
              <a:latin typeface="Times New Roman" panose="02020603050405020304" pitchFamily="18" charset="0"/>
              <a:cs typeface="Times New Roman" panose="02020603050405020304" pitchFamily="18" charset="0"/>
            </a:endParaRPr>
          </a:p>
          <a:p>
            <a:pPr algn="l">
              <a:buNone/>
            </a:pPr>
            <a:r>
              <a:rPr lang="zh-CN" altLang="en-US" sz="3200" b="0" dirty="0">
                <a:solidFill>
                  <a:srgbClr val="1F2329"/>
                </a:solidFill>
                <a:effectLst/>
                <a:latin typeface="Times New Roman" panose="02020603050405020304" pitchFamily="18" charset="0"/>
                <a:cs typeface="Times New Roman" panose="02020603050405020304" pitchFamily="18" charset="0"/>
              </a:rPr>
              <a:t>常用词汇 </a:t>
            </a:r>
            <a:r>
              <a:rPr lang="en-US" altLang="zh-CN" sz="3200" b="0" dirty="0">
                <a:solidFill>
                  <a:srgbClr val="1F2329"/>
                </a:solidFill>
                <a:effectLst/>
                <a:latin typeface="Times New Roman" panose="02020603050405020304" pitchFamily="18" charset="0"/>
                <a:cs typeface="Times New Roman" panose="02020603050405020304" pitchFamily="18" charset="0"/>
              </a:rPr>
              <a:t>/ </a:t>
            </a:r>
            <a:r>
              <a:rPr lang="zh-CN" altLang="en-US" sz="3200" b="0" dirty="0">
                <a:solidFill>
                  <a:srgbClr val="1F2329"/>
                </a:solidFill>
                <a:effectLst/>
                <a:latin typeface="Times New Roman" panose="02020603050405020304" pitchFamily="18" charset="0"/>
                <a:cs typeface="Times New Roman" panose="02020603050405020304" pitchFamily="18" charset="0"/>
              </a:rPr>
              <a:t>词组</a:t>
            </a:r>
            <a:endParaRPr lang="zh-CN" altLang="en-US" sz="3200" b="0" dirty="0">
              <a:solidFill>
                <a:srgbClr val="1F2329"/>
              </a:solidFill>
              <a:effectLst/>
              <a:latin typeface="Times New Roman" panose="02020603050405020304" pitchFamily="18" charset="0"/>
              <a:cs typeface="Times New Roman" panose="02020603050405020304" pitchFamily="18" charset="0"/>
            </a:endParaRPr>
          </a:p>
          <a:p>
            <a:pPr algn="l">
              <a:buFont typeface="Arial" panose="020B0604020202020204" pitchFamily="34" charset="0"/>
              <a:buChar char="•"/>
            </a:pPr>
            <a:r>
              <a:rPr lang="zh-CN" altLang="en-US" sz="3200" b="0" dirty="0">
                <a:solidFill>
                  <a:srgbClr val="1F2329"/>
                </a:solidFill>
                <a:effectLst/>
                <a:latin typeface="Times New Roman" panose="02020603050405020304" pitchFamily="18" charset="0"/>
                <a:cs typeface="Times New Roman" panose="02020603050405020304" pitchFamily="18" charset="0"/>
              </a:rPr>
              <a:t>夸赞对方：</a:t>
            </a:r>
            <a:r>
              <a:rPr lang="en-US" altLang="zh-CN" sz="3200" b="0" dirty="0">
                <a:solidFill>
                  <a:srgbClr val="1F2329"/>
                </a:solidFill>
                <a:effectLst/>
                <a:latin typeface="Times New Roman" panose="02020603050405020304" pitchFamily="18" charset="0"/>
                <a:cs typeface="Times New Roman" panose="02020603050405020304" pitchFamily="18" charset="0"/>
              </a:rPr>
              <a:t>talented in handicrafts, good at painting/DIY, creative, passionate about environmental protection, skilled at making things</a:t>
            </a:r>
            <a:endParaRPr lang="en-US" altLang="zh-CN" sz="3200" b="0" dirty="0">
              <a:solidFill>
                <a:srgbClr val="1F2329"/>
              </a:solidFill>
              <a:effectLst/>
              <a:latin typeface="Times New Roman" panose="02020603050405020304" pitchFamily="18" charset="0"/>
              <a:cs typeface="Times New Roman" panose="02020603050405020304" pitchFamily="18" charset="0"/>
            </a:endParaRPr>
          </a:p>
          <a:p>
            <a:pPr algn="l">
              <a:buFont typeface="Arial" panose="020B0604020202020204" pitchFamily="34" charset="0"/>
              <a:buChar char="•"/>
            </a:pPr>
            <a:r>
              <a:rPr lang="zh-CN" altLang="en-US" sz="3200" b="0" dirty="0">
                <a:solidFill>
                  <a:srgbClr val="1F2329"/>
                </a:solidFill>
                <a:effectLst/>
                <a:latin typeface="Times New Roman" panose="02020603050405020304" pitchFamily="18" charset="0"/>
                <a:cs typeface="Times New Roman" panose="02020603050405020304" pitchFamily="18" charset="0"/>
              </a:rPr>
              <a:t>合作优势：</a:t>
            </a:r>
            <a:r>
              <a:rPr lang="en-US" altLang="zh-CN" sz="3200" b="0" dirty="0">
                <a:solidFill>
                  <a:srgbClr val="1F2329"/>
                </a:solidFill>
                <a:effectLst/>
                <a:latin typeface="Times New Roman" panose="02020603050405020304" pitchFamily="18" charset="0"/>
                <a:cs typeface="Times New Roman" panose="02020603050405020304" pitchFamily="18" charset="0"/>
              </a:rPr>
              <a:t>make a perfect team, work well together, complement each other’s strengths</a:t>
            </a:r>
            <a:endParaRPr lang="en-US" altLang="zh-CN" sz="3200" b="0" dirty="0">
              <a:solidFill>
                <a:srgbClr val="1F2329"/>
              </a:solidFill>
              <a:effectLst/>
              <a:latin typeface="Times New Roman" panose="02020603050405020304" pitchFamily="18" charset="0"/>
              <a:cs typeface="Times New Roman" panose="02020603050405020304" pitchFamily="18" charset="0"/>
            </a:endParaRPr>
          </a:p>
          <a:p>
            <a:pPr algn="l">
              <a:buNone/>
            </a:pPr>
            <a:endParaRPr lang="en-US" altLang="zh-CN" sz="3200" b="1" dirty="0">
              <a:solidFill>
                <a:srgbClr val="1F2329"/>
              </a:solidFill>
              <a:effectLst/>
              <a:latin typeface="Times New Roman" panose="02020603050405020304" pitchFamily="18" charset="0"/>
              <a:cs typeface="Times New Roman" panose="02020603050405020304" pitchFamily="18" charset="0"/>
            </a:endParaRPr>
          </a:p>
          <a:p>
            <a:pPr algn="l">
              <a:buNone/>
            </a:pPr>
            <a:r>
              <a:rPr lang="zh-CN" altLang="en-US" sz="3200" b="1" dirty="0">
                <a:solidFill>
                  <a:srgbClr val="1F2329"/>
                </a:solidFill>
                <a:effectLst/>
                <a:latin typeface="Times New Roman" panose="02020603050405020304" pitchFamily="18" charset="0"/>
                <a:cs typeface="Times New Roman" panose="02020603050405020304" pitchFamily="18" charset="0"/>
              </a:rPr>
              <a:t>句式示例</a:t>
            </a:r>
            <a:endParaRPr lang="zh-CN" altLang="en-US" sz="3200" b="1" dirty="0">
              <a:solidFill>
                <a:srgbClr val="1F2329"/>
              </a:solidFill>
              <a:effectLst/>
              <a:latin typeface="Times New Roman" panose="02020603050405020304" pitchFamily="18" charset="0"/>
              <a:cs typeface="Times New Roman" panose="02020603050405020304" pitchFamily="18" charset="0"/>
            </a:endParaRPr>
          </a:p>
          <a:p>
            <a:pPr algn="l">
              <a:buFont typeface="Arial" panose="020B0604020202020204" pitchFamily="34" charset="0"/>
              <a:buChar char="•"/>
            </a:pPr>
            <a:r>
              <a:rPr lang="en-US" altLang="zh-CN" sz="3200" b="0" dirty="0">
                <a:solidFill>
                  <a:srgbClr val="1F2329"/>
                </a:solidFill>
                <a:effectLst/>
                <a:latin typeface="Times New Roman" panose="02020603050405020304" pitchFamily="18" charset="0"/>
                <a:cs typeface="Times New Roman" panose="02020603050405020304" pitchFamily="18" charset="0"/>
              </a:rPr>
              <a:t>I know </a:t>
            </a:r>
            <a:r>
              <a:rPr lang="en-US" altLang="zh-CN" sz="3200" b="1" dirty="0">
                <a:solidFill>
                  <a:srgbClr val="1F2329"/>
                </a:solidFill>
                <a:effectLst/>
                <a:latin typeface="Times New Roman" panose="02020603050405020304" pitchFamily="18" charset="0"/>
                <a:cs typeface="Times New Roman" panose="02020603050405020304" pitchFamily="18" charset="0"/>
              </a:rPr>
              <a:t>you’re talented in </a:t>
            </a:r>
            <a:r>
              <a:rPr lang="en-US" altLang="zh-CN" sz="3200" b="0" dirty="0">
                <a:solidFill>
                  <a:srgbClr val="1F2329"/>
                </a:solidFill>
                <a:effectLst/>
                <a:latin typeface="Times New Roman" panose="02020603050405020304" pitchFamily="18" charset="0"/>
                <a:cs typeface="Times New Roman" panose="02020603050405020304" pitchFamily="18" charset="0"/>
              </a:rPr>
              <a:t>handicrafts and </a:t>
            </a:r>
            <a:r>
              <a:rPr lang="en-US" altLang="zh-CN" sz="3200" b="1" dirty="0">
                <a:solidFill>
                  <a:srgbClr val="1F2329"/>
                </a:solidFill>
                <a:effectLst/>
                <a:latin typeface="Times New Roman" panose="02020603050405020304" pitchFamily="18" charset="0"/>
                <a:cs typeface="Times New Roman" panose="02020603050405020304" pitchFamily="18" charset="0"/>
              </a:rPr>
              <a:t>passionate about </a:t>
            </a:r>
            <a:r>
              <a:rPr lang="en-US" altLang="zh-CN" sz="3200" b="0" dirty="0">
                <a:solidFill>
                  <a:srgbClr val="1F2329"/>
                </a:solidFill>
                <a:effectLst/>
                <a:latin typeface="Times New Roman" panose="02020603050405020304" pitchFamily="18" charset="0"/>
                <a:cs typeface="Times New Roman" panose="02020603050405020304" pitchFamily="18" charset="0"/>
              </a:rPr>
              <a:t>environmental protection, so we’d </a:t>
            </a:r>
            <a:r>
              <a:rPr lang="en-US" altLang="zh-CN" sz="3200" b="1" dirty="0">
                <a:solidFill>
                  <a:srgbClr val="1F2329"/>
                </a:solidFill>
                <a:effectLst/>
                <a:latin typeface="Times New Roman" panose="02020603050405020304" pitchFamily="18" charset="0"/>
                <a:cs typeface="Times New Roman" panose="02020603050405020304" pitchFamily="18" charset="0"/>
              </a:rPr>
              <a:t>make a perfect team</a:t>
            </a:r>
            <a:r>
              <a:rPr lang="en-US" altLang="zh-CN" sz="3200" b="0" dirty="0">
                <a:solidFill>
                  <a:srgbClr val="1F2329"/>
                </a:solidFill>
                <a:effectLst/>
                <a:latin typeface="Times New Roman" panose="02020603050405020304" pitchFamily="18" charset="0"/>
                <a:cs typeface="Times New Roman" panose="02020603050405020304" pitchFamily="18" charset="0"/>
              </a:rPr>
              <a:t>.</a:t>
            </a:r>
            <a:endParaRPr lang="en-US" altLang="zh-CN" sz="3200" b="0" dirty="0">
              <a:solidFill>
                <a:srgbClr val="1F2329"/>
              </a:solidFill>
              <a:effectLst/>
              <a:latin typeface="Times New Roman" panose="02020603050405020304" pitchFamily="18" charset="0"/>
              <a:cs typeface="Times New Roman" panose="02020603050405020304" pitchFamily="18" charset="0"/>
            </a:endParaRPr>
          </a:p>
          <a:p>
            <a:pPr algn="l">
              <a:buFont typeface="Arial" panose="020B0604020202020204" pitchFamily="34" charset="0"/>
              <a:buChar char="•"/>
            </a:pPr>
            <a:r>
              <a:rPr lang="en-US" altLang="zh-CN" sz="3200" b="0" dirty="0">
                <a:solidFill>
                  <a:srgbClr val="1F2329"/>
                </a:solidFill>
                <a:effectLst/>
                <a:latin typeface="Times New Roman" panose="02020603050405020304" pitchFamily="18" charset="0"/>
                <a:cs typeface="Times New Roman" panose="02020603050405020304" pitchFamily="18" charset="0"/>
              </a:rPr>
              <a:t>Your creativity in painting will </a:t>
            </a:r>
            <a:r>
              <a:rPr lang="en-US" altLang="zh-CN" sz="3200" b="1" dirty="0">
                <a:solidFill>
                  <a:srgbClr val="1F2329"/>
                </a:solidFill>
                <a:effectLst/>
                <a:latin typeface="Times New Roman" panose="02020603050405020304" pitchFamily="18" charset="0"/>
                <a:cs typeface="Times New Roman" panose="02020603050405020304" pitchFamily="18" charset="0"/>
              </a:rPr>
              <a:t>make our work stand out </a:t>
            </a:r>
            <a:r>
              <a:rPr lang="en-US" altLang="zh-CN" sz="3200" b="0" dirty="0">
                <a:solidFill>
                  <a:srgbClr val="1F2329"/>
                </a:solidFill>
                <a:effectLst/>
                <a:latin typeface="Times New Roman" panose="02020603050405020304" pitchFamily="18" charset="0"/>
                <a:cs typeface="Times New Roman" panose="02020603050405020304" pitchFamily="18" charset="0"/>
              </a:rPr>
              <a:t>from others, and I can handle the cutting and sewing part.</a:t>
            </a:r>
            <a:endParaRPr lang="en-US" altLang="zh-CN" sz="3200" b="0" dirty="0">
              <a:solidFill>
                <a:srgbClr val="1F2329"/>
              </a:solidFill>
              <a:effectLst/>
              <a:latin typeface="Times New Roman" panose="02020603050405020304" pitchFamily="18" charset="0"/>
              <a:cs typeface="Times New Roman" panose="02020603050405020304" pitchFamily="18" charset="0"/>
            </a:endParaRPr>
          </a:p>
        </p:txBody>
      </p:sp>
      <p:sp>
        <p:nvSpPr>
          <p:cNvPr id="23" name="矩形 22"/>
          <p:cNvSpPr/>
          <p:nvPr/>
        </p:nvSpPr>
        <p:spPr>
          <a:xfrm>
            <a:off x="1981200" y="2919893"/>
            <a:ext cx="7162800" cy="547207"/>
          </a:xfrm>
          <a:prstGeom prst="rect">
            <a:avLst/>
          </a:prstGeom>
          <a:solidFill>
            <a:srgbClr val="FFC000">
              <a:alpha val="39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19"/>
          <p:cNvSpPr/>
          <p:nvPr/>
        </p:nvSpPr>
        <p:spPr>
          <a:xfrm>
            <a:off x="7503740" y="5372100"/>
            <a:ext cx="10400970" cy="3288520"/>
          </a:xfrm>
          <a:custGeom>
            <a:avLst/>
            <a:gdLst/>
            <a:ahLst/>
            <a:cxnLst/>
            <a:rect l="l" t="t" r="r" b="b"/>
            <a:pathLst>
              <a:path w="2739350" h="1056642">
                <a:moveTo>
                  <a:pt x="74435" y="0"/>
                </a:moveTo>
                <a:lnTo>
                  <a:pt x="2664915" y="0"/>
                </a:lnTo>
                <a:cubicBezTo>
                  <a:pt x="2706025" y="0"/>
                  <a:pt x="2739350" y="33326"/>
                  <a:pt x="2739350" y="74435"/>
                </a:cubicBezTo>
                <a:lnTo>
                  <a:pt x="2739350" y="982208"/>
                </a:lnTo>
                <a:cubicBezTo>
                  <a:pt x="2739350" y="1023317"/>
                  <a:pt x="2706025" y="1056642"/>
                  <a:pt x="2664915" y="1056642"/>
                </a:cubicBezTo>
                <a:lnTo>
                  <a:pt x="74435" y="1056642"/>
                </a:lnTo>
                <a:cubicBezTo>
                  <a:pt x="33326" y="1056642"/>
                  <a:pt x="0" y="1023317"/>
                  <a:pt x="0" y="982208"/>
                </a:cubicBezTo>
                <a:lnTo>
                  <a:pt x="0" y="74435"/>
                </a:lnTo>
                <a:cubicBezTo>
                  <a:pt x="0" y="33326"/>
                  <a:pt x="33326" y="0"/>
                  <a:pt x="74435" y="0"/>
                </a:cubicBezTo>
                <a:close/>
              </a:path>
            </a:pathLst>
          </a:custGeom>
          <a:solidFill>
            <a:srgbClr val="81A45A"/>
          </a:solidFill>
        </p:spPr>
        <p:txBody>
          <a:bodyPr/>
          <a:lstStyle/>
          <a:p>
            <a:r>
              <a:rPr lang="en-US" altLang="zh-CN" sz="3600" dirty="0">
                <a:highlight>
                  <a:srgbClr val="FFFF00"/>
                </a:highlight>
              </a:rPr>
              <a:t>Reminder:</a:t>
            </a:r>
            <a:endParaRPr lang="en-US" altLang="zh-CN" sz="3600" dirty="0">
              <a:highlight>
                <a:srgbClr val="FFFF00"/>
              </a:highlight>
            </a:endParaRPr>
          </a:p>
          <a:p>
            <a:pPr marL="571500" indent="-571500">
              <a:buFont typeface="Wingdings" panose="05000000000000000000" pitchFamily="2" charset="2"/>
              <a:buChar char="l"/>
            </a:pPr>
            <a:r>
              <a:rPr lang="en-US" altLang="zh-CN" sz="3600" dirty="0"/>
              <a:t>Connect your praise with the competition and your creative ideas. Do not give empty compliments. </a:t>
            </a:r>
            <a:endParaRPr lang="en-US" altLang="zh-CN" sz="3600" dirty="0"/>
          </a:p>
          <a:p>
            <a:pPr marL="571500" indent="-571500">
              <a:buFont typeface="Wingdings" panose="05000000000000000000" pitchFamily="2" charset="2"/>
              <a:buChar char="l"/>
            </a:pPr>
            <a:r>
              <a:rPr lang="en-US" altLang="zh-CN" sz="3600" dirty="0"/>
              <a:t>Clearly state how his advantages can help perfect your works, so that your invitation will sound sincere and persuasive.</a:t>
            </a:r>
            <a:endParaRPr lang="zh-CN" altLang="en-US" sz="3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barn(inVertical)">
                                      <p:cBhvr>
                                        <p:cTn id="14" dur="500"/>
                                        <p:tgtEl>
                                          <p:spTgt spid="21"/>
                                        </p:tgtEl>
                                      </p:cBhvr>
                                    </p:animEffect>
                                  </p:childTnLst>
                                </p:cTn>
                              </p:par>
                              <p:par>
                                <p:cTn id="15" presetID="16" presetClass="entr" presetSubtype="21"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barn(inVertical)">
                                      <p:cBhvr>
                                        <p:cTn id="17" dur="500"/>
                                        <p:tgtEl>
                                          <p:spTgt spid="23"/>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barn(inVertical)">
                                      <p:cBhvr>
                                        <p:cTn id="2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1" grpId="0"/>
      <p:bldP spid="23" grpId="0" animBg="1"/>
      <p:bldP spid="25"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10176</Words>
  <Application>WPS 演示</Application>
  <PresentationFormat>自定义</PresentationFormat>
  <Paragraphs>328</Paragraphs>
  <Slides>14</Slides>
  <Notes>0</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14</vt:i4>
      </vt:variant>
    </vt:vector>
  </HeadingPairs>
  <TitlesOfParts>
    <vt:vector size="31" baseType="lpstr">
      <vt:lpstr>Arial</vt:lpstr>
      <vt:lpstr>宋体</vt:lpstr>
      <vt:lpstr>Wingdings</vt:lpstr>
      <vt:lpstr>思源黑体 1 Bold</vt:lpstr>
      <vt:lpstr>Akzidenz-Grotesk Medium</vt:lpstr>
      <vt:lpstr>思源黑体 1 Medium</vt:lpstr>
      <vt:lpstr>Times New Roman</vt:lpstr>
      <vt:lpstr>Calibri</vt:lpstr>
      <vt:lpstr>Century</vt:lpstr>
      <vt:lpstr>仿宋</vt:lpstr>
      <vt:lpstr>微软雅黑</vt:lpstr>
      <vt:lpstr>Arial Unicode MS</vt:lpstr>
      <vt:lpstr>MS PGothic</vt:lpstr>
      <vt:lpstr>HelveticaNeue</vt:lpstr>
      <vt:lpstr>华文新魏</vt:lpstr>
      <vt:lpstr>Segoe Print</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彩色简约趣味卡通风大学生自我介绍求职简历作品集演示文稿（16:9）</dc:title>
  <dc:creator/>
  <cp:lastModifiedBy>Administrator</cp:lastModifiedBy>
  <cp:revision>12</cp:revision>
  <dcterms:created xsi:type="dcterms:W3CDTF">2006-08-16T00:00:00Z</dcterms:created>
  <dcterms:modified xsi:type="dcterms:W3CDTF">2026-05-18T06:49:06Z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IGC">
    <vt:lpwstr>{"Label":"1","ContentProducer":"001191110105MA01AN806X00000","ProduceID":"DAHJsXdUA_U","ReservedCode1":"","ContentPropagator":"001191110105MA01AN806X00000","PropagateID":"DAHJsXdUA_U","ReservedCode2":""}</vt:lpwstr>
  </property>
  <property fmtid="{D5CDD505-2E9C-101B-9397-08002B2CF9AE}" pid="3" name="KSOProductBuildVer">
    <vt:lpwstr>2052-11.8.2.7978</vt:lpwstr>
  </property>
</Properties>
</file>