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5"/>
  </p:notesMasterIdLst>
  <p:handoutMasterIdLst>
    <p:handoutMasterId r:id="rId18"/>
  </p:handoutMasterIdLst>
  <p:sldIdLst>
    <p:sldId id="471" r:id="rId3"/>
    <p:sldId id="284" r:id="rId4"/>
    <p:sldId id="420" r:id="rId6"/>
    <p:sldId id="449" r:id="rId7"/>
    <p:sldId id="459" r:id="rId8"/>
    <p:sldId id="460" r:id="rId9"/>
    <p:sldId id="463" r:id="rId10"/>
    <p:sldId id="451" r:id="rId11"/>
    <p:sldId id="462" r:id="rId12"/>
    <p:sldId id="455" r:id="rId13"/>
    <p:sldId id="464" r:id="rId14"/>
    <p:sldId id="452" r:id="rId15"/>
    <p:sldId id="454" r:id="rId16"/>
    <p:sldId id="447" r:id="rId17"/>
  </p:sldIdLst>
  <p:sldSz cx="9144000" cy="5143500" type="screen16x9"/>
  <p:notesSz cx="6858000" cy="9144000"/>
  <p:embeddedFontLst>
    <p:embeddedFont>
      <p:font typeface="汉仪旗黑-50S" panose="00020600040101010101" charset="-122"/>
      <p:regular r:id="rId23"/>
    </p:embeddedFont>
    <p:embeddedFont>
      <p:font typeface="汉仪糯米团W" panose="00020600040101010101" pitchFamily="18" charset="-122"/>
      <p:regular r:id="rId24"/>
    </p:embeddedFont>
    <p:embeddedFont>
      <p:font typeface="等线" panose="02010600030101010101" charset="-122"/>
      <p:regular r:id="rId25"/>
    </p:embeddedFont>
    <p:embeddedFont>
      <p:font typeface="Impact" panose="020B0806030902050204" charset="0"/>
      <p:regular r:id="rId26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哒哒 熊猫" initials="哒哒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16328"/>
    <a:srgbClr val="D88039"/>
    <a:srgbClr val="E14C4F"/>
    <a:srgbClr val="F08230"/>
    <a:srgbClr val="FFE4DC"/>
    <a:srgbClr val="F6D2C4"/>
    <a:srgbClr val="EFEFEF"/>
    <a:srgbClr val="FCD893"/>
    <a:srgbClr val="2F4158"/>
    <a:srgbClr val="B6F8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31" autoAdjust="0"/>
    <p:restoredTop sz="94660"/>
  </p:normalViewPr>
  <p:slideViewPr>
    <p:cSldViewPr snapToGrid="0" showGuides="1">
      <p:cViewPr>
        <p:scale>
          <a:sx n="88" d="100"/>
          <a:sy n="88" d="100"/>
        </p:scale>
        <p:origin x="1565" y="499"/>
      </p:cViewPr>
      <p:guideLst>
        <p:guide pos="178"/>
        <p:guide pos="1011"/>
        <p:guide orient="horz" pos="3004"/>
        <p:guide orient="horz" pos="34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汉仪旗黑-50S" panose="00020600040101010101" charset="-122"/>
              <a:ea typeface="汉仪旗黑-50S" panose="0002060004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汉仪旗黑-50S" panose="00020600040101010101" charset="-122"/>
              </a:rPr>
            </a:fld>
            <a:endParaRPr lang="zh-CN" altLang="en-US">
              <a:latin typeface="汉仪旗黑-50S" panose="0002060004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汉仪旗黑-50S" panose="00020600040101010101" charset="-122"/>
              <a:ea typeface="汉仪旗黑-50S" panose="0002060004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汉仪旗黑-50S" panose="00020600040101010101" charset="-122"/>
              </a:rPr>
            </a:fld>
            <a:endParaRPr lang="zh-CN" altLang="en-US">
              <a:latin typeface="汉仪旗黑-50S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汉仪旗黑-50S" panose="00020600040101010101" charset="-122"/>
                <a:ea typeface="汉仪旗黑-50S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汉仪旗黑-50S" panose="00020600040101010101" charset="-122"/>
                <a:ea typeface="汉仪旗黑-50S" panose="00020600040101010101" charset="-122"/>
              </a:defRPr>
            </a:lvl1pPr>
          </a:lstStyle>
          <a:p>
            <a:fld id="{49FEE2A0-D57E-4538-AE1D-1B72BF2D6D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汉仪旗黑-50S" panose="00020600040101010101" charset="-122"/>
                <a:ea typeface="汉仪旗黑-50S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汉仪旗黑-50S" panose="00020600040101010101" charset="-122"/>
                <a:ea typeface="汉仪旗黑-50S" panose="00020600040101010101" charset="-122"/>
              </a:defRPr>
            </a:lvl1pPr>
          </a:lstStyle>
          <a:p>
            <a:fld id="{8A471ED4-7826-41EE-B055-C1DBC1FA30E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汉仪旗黑-50S" panose="00020600040101010101" charset="-122"/>
        <a:ea typeface="汉仪旗黑-50S" panose="00020600040101010101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汉仪旗黑-50S" panose="00020600040101010101" charset="-122"/>
        <a:ea typeface="汉仪旗黑-50S" panose="00020600040101010101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汉仪旗黑-50S" panose="00020600040101010101" charset="-122"/>
        <a:ea typeface="汉仪旗黑-50S" panose="00020600040101010101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汉仪旗黑-50S" panose="00020600040101010101" charset="-122"/>
        <a:ea typeface="汉仪旗黑-50S" panose="00020600040101010101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汉仪旗黑-50S" panose="00020600040101010101" charset="-122"/>
        <a:ea typeface="汉仪旗黑-50S" panose="00020600040101010101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657514F-A77E-4663-9CFB-03C0A2C042D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657514F-A77E-4663-9CFB-03C0A2C042D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-18619" y="-11470"/>
            <a:ext cx="3691848" cy="2520208"/>
            <a:chOff x="-18619" y="-11470"/>
            <a:chExt cx="3691848" cy="2520208"/>
          </a:xfrm>
        </p:grpSpPr>
        <p:sp>
          <p:nvSpPr>
            <p:cNvPr id="198" name="Freeform 11"/>
            <p:cNvSpPr/>
            <p:nvPr userDrawn="1"/>
          </p:nvSpPr>
          <p:spPr bwMode="auto">
            <a:xfrm>
              <a:off x="7814" y="-11470"/>
              <a:ext cx="3665415" cy="2501302"/>
            </a:xfrm>
            <a:custGeom>
              <a:avLst/>
              <a:gdLst>
                <a:gd name="T0" fmla="*/ 0 w 1855"/>
                <a:gd name="T1" fmla="*/ 0 h 1265"/>
                <a:gd name="T2" fmla="*/ 1821 w 1855"/>
                <a:gd name="T3" fmla="*/ 0 h 1265"/>
                <a:gd name="T4" fmla="*/ 1652 w 1855"/>
                <a:gd name="T5" fmla="*/ 342 h 1265"/>
                <a:gd name="T6" fmla="*/ 979 w 1855"/>
                <a:gd name="T7" fmla="*/ 641 h 1265"/>
                <a:gd name="T8" fmla="*/ 718 w 1855"/>
                <a:gd name="T9" fmla="*/ 937 h 1265"/>
                <a:gd name="T10" fmla="*/ 490 w 1855"/>
                <a:gd name="T11" fmla="*/ 1265 h 1265"/>
                <a:gd name="T12" fmla="*/ 6 w 1855"/>
                <a:gd name="T13" fmla="*/ 1265 h 1265"/>
                <a:gd name="T14" fmla="*/ 0 w 1855"/>
                <a:gd name="T15" fmla="*/ 0 h 1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55" h="1265">
                  <a:moveTo>
                    <a:pt x="0" y="0"/>
                  </a:moveTo>
                  <a:cubicBezTo>
                    <a:pt x="0" y="0"/>
                    <a:pt x="1818" y="0"/>
                    <a:pt x="1821" y="0"/>
                  </a:cubicBezTo>
                  <a:cubicBezTo>
                    <a:pt x="1855" y="0"/>
                    <a:pt x="1668" y="326"/>
                    <a:pt x="1652" y="342"/>
                  </a:cubicBezTo>
                  <a:cubicBezTo>
                    <a:pt x="1459" y="534"/>
                    <a:pt x="1197" y="523"/>
                    <a:pt x="979" y="641"/>
                  </a:cubicBezTo>
                  <a:cubicBezTo>
                    <a:pt x="864" y="703"/>
                    <a:pt x="776" y="796"/>
                    <a:pt x="718" y="937"/>
                  </a:cubicBezTo>
                  <a:cubicBezTo>
                    <a:pt x="668" y="1057"/>
                    <a:pt x="628" y="1265"/>
                    <a:pt x="490" y="1265"/>
                  </a:cubicBezTo>
                  <a:cubicBezTo>
                    <a:pt x="340" y="1265"/>
                    <a:pt x="6" y="1265"/>
                    <a:pt x="6" y="126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6D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12"/>
            <p:cNvSpPr/>
            <p:nvPr userDrawn="1"/>
          </p:nvSpPr>
          <p:spPr bwMode="auto">
            <a:xfrm>
              <a:off x="-18619" y="0"/>
              <a:ext cx="2707647" cy="2508738"/>
            </a:xfrm>
            <a:custGeom>
              <a:avLst/>
              <a:gdLst>
                <a:gd name="T0" fmla="*/ 0 w 1376"/>
                <a:gd name="T1" fmla="*/ 0 h 1274"/>
                <a:gd name="T2" fmla="*/ 1376 w 1376"/>
                <a:gd name="T3" fmla="*/ 0 h 1274"/>
                <a:gd name="T4" fmla="*/ 1029 w 1376"/>
                <a:gd name="T5" fmla="*/ 220 h 1274"/>
                <a:gd name="T6" fmla="*/ 737 w 1376"/>
                <a:gd name="T7" fmla="*/ 502 h 1274"/>
                <a:gd name="T8" fmla="*/ 551 w 1376"/>
                <a:gd name="T9" fmla="*/ 868 h 1274"/>
                <a:gd name="T10" fmla="*/ 7 w 1376"/>
                <a:gd name="T11" fmla="*/ 1265 h 1274"/>
                <a:gd name="T12" fmla="*/ 0 w 1376"/>
                <a:gd name="T13" fmla="*/ 0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6" h="1274">
                  <a:moveTo>
                    <a:pt x="0" y="0"/>
                  </a:moveTo>
                  <a:cubicBezTo>
                    <a:pt x="0" y="0"/>
                    <a:pt x="1376" y="0"/>
                    <a:pt x="1376" y="0"/>
                  </a:cubicBezTo>
                  <a:cubicBezTo>
                    <a:pt x="1279" y="0"/>
                    <a:pt x="1104" y="163"/>
                    <a:pt x="1029" y="220"/>
                  </a:cubicBezTo>
                  <a:cubicBezTo>
                    <a:pt x="922" y="300"/>
                    <a:pt x="816" y="387"/>
                    <a:pt x="737" y="502"/>
                  </a:cubicBezTo>
                  <a:cubicBezTo>
                    <a:pt x="658" y="615"/>
                    <a:pt x="627" y="753"/>
                    <a:pt x="551" y="868"/>
                  </a:cubicBezTo>
                  <a:cubicBezTo>
                    <a:pt x="440" y="1035"/>
                    <a:pt x="211" y="1274"/>
                    <a:pt x="7" y="1265"/>
                  </a:cubicBezTo>
                  <a:cubicBezTo>
                    <a:pt x="7" y="1258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14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" name="任意多边形: 形状 2"/>
            <p:cNvSpPr/>
            <p:nvPr userDrawn="1"/>
          </p:nvSpPr>
          <p:spPr bwMode="auto">
            <a:xfrm>
              <a:off x="-7815" y="0"/>
              <a:ext cx="1644209" cy="1410010"/>
            </a:xfrm>
            <a:custGeom>
              <a:avLst/>
              <a:gdLst>
                <a:gd name="connsiteX0" fmla="*/ 0 w 1644209"/>
                <a:gd name="connsiteY0" fmla="*/ 0 h 1410010"/>
                <a:gd name="connsiteX1" fmla="*/ 12139 w 1644209"/>
                <a:gd name="connsiteY1" fmla="*/ 0 h 1410010"/>
                <a:gd name="connsiteX2" fmla="*/ 1640042 w 1644209"/>
                <a:gd name="connsiteY2" fmla="*/ 0 h 1410010"/>
                <a:gd name="connsiteX3" fmla="*/ 1483702 w 1644209"/>
                <a:gd name="connsiteY3" fmla="*/ 355907 h 1410010"/>
                <a:gd name="connsiteX4" fmla="*/ 592567 w 1644209"/>
                <a:gd name="connsiteY4" fmla="*/ 838923 h 1410010"/>
                <a:gd name="connsiteX5" fmla="*/ 45673 w 1644209"/>
                <a:gd name="connsiteY5" fmla="*/ 1360645 h 1410010"/>
                <a:gd name="connsiteX6" fmla="*/ 0 w 1644209"/>
                <a:gd name="connsiteY6" fmla="*/ 1410010 h 1410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4209" h="1410010">
                  <a:moveTo>
                    <a:pt x="0" y="0"/>
                  </a:moveTo>
                  <a:lnTo>
                    <a:pt x="12139" y="0"/>
                  </a:lnTo>
                  <a:cubicBezTo>
                    <a:pt x="267713" y="0"/>
                    <a:pt x="1631187" y="0"/>
                    <a:pt x="1640042" y="0"/>
                  </a:cubicBezTo>
                  <a:cubicBezTo>
                    <a:pt x="1673264" y="0"/>
                    <a:pt x="1497382" y="338307"/>
                    <a:pt x="1483702" y="355907"/>
                  </a:cubicBezTo>
                  <a:cubicBezTo>
                    <a:pt x="1257010" y="631637"/>
                    <a:pt x="889612" y="680525"/>
                    <a:pt x="592567" y="838923"/>
                  </a:cubicBezTo>
                  <a:cubicBezTo>
                    <a:pt x="332653" y="977522"/>
                    <a:pt x="211887" y="1171516"/>
                    <a:pt x="45673" y="1360645"/>
                  </a:cubicBezTo>
                  <a:lnTo>
                    <a:pt x="0" y="1410010"/>
                  </a:lnTo>
                  <a:close/>
                </a:path>
              </a:pathLst>
            </a:custGeom>
            <a:solidFill>
              <a:srgbClr val="2F4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01" name="Group 10"/>
          <p:cNvGrpSpPr>
            <a:grpSpLocks noChangeAspect="1"/>
          </p:cNvGrpSpPr>
          <p:nvPr userDrawn="1"/>
        </p:nvGrpSpPr>
        <p:grpSpPr bwMode="auto">
          <a:xfrm rot="10800000">
            <a:off x="5879805" y="2893124"/>
            <a:ext cx="3274828" cy="2250375"/>
            <a:chOff x="0" y="0"/>
            <a:chExt cx="4405" cy="3027"/>
          </a:xfrm>
        </p:grpSpPr>
        <p:sp>
          <p:nvSpPr>
            <p:cNvPr id="202" name="Freeform 11"/>
            <p:cNvSpPr/>
            <p:nvPr userDrawn="1"/>
          </p:nvSpPr>
          <p:spPr bwMode="auto">
            <a:xfrm>
              <a:off x="0" y="0"/>
              <a:ext cx="4405" cy="3006"/>
            </a:xfrm>
            <a:custGeom>
              <a:avLst/>
              <a:gdLst>
                <a:gd name="T0" fmla="*/ 0 w 1855"/>
                <a:gd name="T1" fmla="*/ 0 h 1265"/>
                <a:gd name="T2" fmla="*/ 1821 w 1855"/>
                <a:gd name="T3" fmla="*/ 0 h 1265"/>
                <a:gd name="T4" fmla="*/ 1652 w 1855"/>
                <a:gd name="T5" fmla="*/ 342 h 1265"/>
                <a:gd name="T6" fmla="*/ 979 w 1855"/>
                <a:gd name="T7" fmla="*/ 641 h 1265"/>
                <a:gd name="T8" fmla="*/ 718 w 1855"/>
                <a:gd name="T9" fmla="*/ 937 h 1265"/>
                <a:gd name="T10" fmla="*/ 490 w 1855"/>
                <a:gd name="T11" fmla="*/ 1265 h 1265"/>
                <a:gd name="T12" fmla="*/ 6 w 1855"/>
                <a:gd name="T13" fmla="*/ 1265 h 1265"/>
                <a:gd name="T14" fmla="*/ 0 w 1855"/>
                <a:gd name="T15" fmla="*/ 0 h 1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55" h="1265">
                  <a:moveTo>
                    <a:pt x="0" y="0"/>
                  </a:moveTo>
                  <a:cubicBezTo>
                    <a:pt x="0" y="0"/>
                    <a:pt x="1818" y="0"/>
                    <a:pt x="1821" y="0"/>
                  </a:cubicBezTo>
                  <a:cubicBezTo>
                    <a:pt x="1855" y="0"/>
                    <a:pt x="1668" y="326"/>
                    <a:pt x="1652" y="342"/>
                  </a:cubicBezTo>
                  <a:cubicBezTo>
                    <a:pt x="1459" y="534"/>
                    <a:pt x="1197" y="523"/>
                    <a:pt x="979" y="641"/>
                  </a:cubicBezTo>
                  <a:cubicBezTo>
                    <a:pt x="864" y="703"/>
                    <a:pt x="776" y="796"/>
                    <a:pt x="718" y="937"/>
                  </a:cubicBezTo>
                  <a:cubicBezTo>
                    <a:pt x="668" y="1057"/>
                    <a:pt x="628" y="1265"/>
                    <a:pt x="490" y="1265"/>
                  </a:cubicBezTo>
                  <a:cubicBezTo>
                    <a:pt x="340" y="1265"/>
                    <a:pt x="6" y="1265"/>
                    <a:pt x="6" y="126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6D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12"/>
            <p:cNvSpPr/>
            <p:nvPr userDrawn="1"/>
          </p:nvSpPr>
          <p:spPr bwMode="auto">
            <a:xfrm>
              <a:off x="0" y="0"/>
              <a:ext cx="3267" cy="3027"/>
            </a:xfrm>
            <a:custGeom>
              <a:avLst/>
              <a:gdLst>
                <a:gd name="T0" fmla="*/ 0 w 1376"/>
                <a:gd name="T1" fmla="*/ 0 h 1274"/>
                <a:gd name="T2" fmla="*/ 1376 w 1376"/>
                <a:gd name="T3" fmla="*/ 0 h 1274"/>
                <a:gd name="T4" fmla="*/ 1029 w 1376"/>
                <a:gd name="T5" fmla="*/ 220 h 1274"/>
                <a:gd name="T6" fmla="*/ 737 w 1376"/>
                <a:gd name="T7" fmla="*/ 502 h 1274"/>
                <a:gd name="T8" fmla="*/ 551 w 1376"/>
                <a:gd name="T9" fmla="*/ 868 h 1274"/>
                <a:gd name="T10" fmla="*/ 7 w 1376"/>
                <a:gd name="T11" fmla="*/ 1265 h 1274"/>
                <a:gd name="T12" fmla="*/ 0 w 1376"/>
                <a:gd name="T13" fmla="*/ 0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6" h="1274">
                  <a:moveTo>
                    <a:pt x="0" y="0"/>
                  </a:moveTo>
                  <a:cubicBezTo>
                    <a:pt x="0" y="0"/>
                    <a:pt x="1376" y="0"/>
                    <a:pt x="1376" y="0"/>
                  </a:cubicBezTo>
                  <a:cubicBezTo>
                    <a:pt x="1279" y="0"/>
                    <a:pt x="1104" y="163"/>
                    <a:pt x="1029" y="220"/>
                  </a:cubicBezTo>
                  <a:cubicBezTo>
                    <a:pt x="922" y="300"/>
                    <a:pt x="816" y="387"/>
                    <a:pt x="737" y="502"/>
                  </a:cubicBezTo>
                  <a:cubicBezTo>
                    <a:pt x="658" y="615"/>
                    <a:pt x="627" y="753"/>
                    <a:pt x="551" y="868"/>
                  </a:cubicBezTo>
                  <a:cubicBezTo>
                    <a:pt x="440" y="1035"/>
                    <a:pt x="211" y="1274"/>
                    <a:pt x="7" y="1265"/>
                  </a:cubicBezTo>
                  <a:cubicBezTo>
                    <a:pt x="7" y="1258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14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13"/>
            <p:cNvSpPr/>
            <p:nvPr userDrawn="1"/>
          </p:nvSpPr>
          <p:spPr bwMode="auto">
            <a:xfrm>
              <a:off x="0" y="0"/>
              <a:ext cx="2068" cy="1751"/>
            </a:xfrm>
            <a:custGeom>
              <a:avLst/>
              <a:gdLst>
                <a:gd name="T0" fmla="*/ 0 w 871"/>
                <a:gd name="T1" fmla="*/ 0 h 737"/>
                <a:gd name="T2" fmla="*/ 854 w 871"/>
                <a:gd name="T3" fmla="*/ 0 h 737"/>
                <a:gd name="T4" fmla="*/ 774 w 871"/>
                <a:gd name="T5" fmla="*/ 182 h 737"/>
                <a:gd name="T6" fmla="*/ 318 w 871"/>
                <a:gd name="T7" fmla="*/ 429 h 737"/>
                <a:gd name="T8" fmla="*/ 0 w 871"/>
                <a:gd name="T9" fmla="*/ 737 h 737"/>
                <a:gd name="T10" fmla="*/ 0 w 871"/>
                <a:gd name="T11" fmla="*/ 0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1" h="737">
                  <a:moveTo>
                    <a:pt x="0" y="0"/>
                  </a:moveTo>
                  <a:cubicBezTo>
                    <a:pt x="0" y="0"/>
                    <a:pt x="849" y="0"/>
                    <a:pt x="854" y="0"/>
                  </a:cubicBezTo>
                  <a:cubicBezTo>
                    <a:pt x="871" y="0"/>
                    <a:pt x="781" y="173"/>
                    <a:pt x="774" y="182"/>
                  </a:cubicBezTo>
                  <a:cubicBezTo>
                    <a:pt x="658" y="323"/>
                    <a:pt x="470" y="348"/>
                    <a:pt x="318" y="429"/>
                  </a:cubicBezTo>
                  <a:cubicBezTo>
                    <a:pt x="166" y="510"/>
                    <a:pt x="107" y="628"/>
                    <a:pt x="0" y="737"/>
                  </a:cubicBezTo>
                  <a:cubicBezTo>
                    <a:pt x="7" y="73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F4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/>
          <p:cNvGrpSpPr>
            <a:grpSpLocks noChangeAspect="1"/>
          </p:cNvGrpSpPr>
          <p:nvPr userDrawn="1"/>
        </p:nvGrpSpPr>
        <p:grpSpPr bwMode="auto">
          <a:xfrm rot="10800000">
            <a:off x="7688061" y="4143017"/>
            <a:ext cx="1455937" cy="1000481"/>
            <a:chOff x="0" y="0"/>
            <a:chExt cx="4405" cy="3027"/>
          </a:xfrm>
        </p:grpSpPr>
        <p:sp>
          <p:nvSpPr>
            <p:cNvPr id="5" name="Freeform 11"/>
            <p:cNvSpPr/>
            <p:nvPr userDrawn="1"/>
          </p:nvSpPr>
          <p:spPr bwMode="auto">
            <a:xfrm>
              <a:off x="0" y="0"/>
              <a:ext cx="4405" cy="3006"/>
            </a:xfrm>
            <a:custGeom>
              <a:avLst/>
              <a:gdLst>
                <a:gd name="T0" fmla="*/ 0 w 1855"/>
                <a:gd name="T1" fmla="*/ 0 h 1265"/>
                <a:gd name="T2" fmla="*/ 1821 w 1855"/>
                <a:gd name="T3" fmla="*/ 0 h 1265"/>
                <a:gd name="T4" fmla="*/ 1652 w 1855"/>
                <a:gd name="T5" fmla="*/ 342 h 1265"/>
                <a:gd name="T6" fmla="*/ 979 w 1855"/>
                <a:gd name="T7" fmla="*/ 641 h 1265"/>
                <a:gd name="T8" fmla="*/ 718 w 1855"/>
                <a:gd name="T9" fmla="*/ 937 h 1265"/>
                <a:gd name="T10" fmla="*/ 490 w 1855"/>
                <a:gd name="T11" fmla="*/ 1265 h 1265"/>
                <a:gd name="T12" fmla="*/ 6 w 1855"/>
                <a:gd name="T13" fmla="*/ 1265 h 1265"/>
                <a:gd name="T14" fmla="*/ 0 w 1855"/>
                <a:gd name="T15" fmla="*/ 0 h 1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55" h="1265">
                  <a:moveTo>
                    <a:pt x="0" y="0"/>
                  </a:moveTo>
                  <a:cubicBezTo>
                    <a:pt x="0" y="0"/>
                    <a:pt x="1818" y="0"/>
                    <a:pt x="1821" y="0"/>
                  </a:cubicBezTo>
                  <a:cubicBezTo>
                    <a:pt x="1855" y="0"/>
                    <a:pt x="1668" y="326"/>
                    <a:pt x="1652" y="342"/>
                  </a:cubicBezTo>
                  <a:cubicBezTo>
                    <a:pt x="1459" y="534"/>
                    <a:pt x="1197" y="523"/>
                    <a:pt x="979" y="641"/>
                  </a:cubicBezTo>
                  <a:cubicBezTo>
                    <a:pt x="864" y="703"/>
                    <a:pt x="776" y="796"/>
                    <a:pt x="718" y="937"/>
                  </a:cubicBezTo>
                  <a:cubicBezTo>
                    <a:pt x="668" y="1057"/>
                    <a:pt x="628" y="1265"/>
                    <a:pt x="490" y="1265"/>
                  </a:cubicBezTo>
                  <a:cubicBezTo>
                    <a:pt x="340" y="1265"/>
                    <a:pt x="6" y="1265"/>
                    <a:pt x="6" y="126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6D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12"/>
            <p:cNvSpPr/>
            <p:nvPr userDrawn="1"/>
          </p:nvSpPr>
          <p:spPr bwMode="auto">
            <a:xfrm>
              <a:off x="0" y="0"/>
              <a:ext cx="3267" cy="3027"/>
            </a:xfrm>
            <a:custGeom>
              <a:avLst/>
              <a:gdLst>
                <a:gd name="T0" fmla="*/ 0 w 1376"/>
                <a:gd name="T1" fmla="*/ 0 h 1274"/>
                <a:gd name="T2" fmla="*/ 1376 w 1376"/>
                <a:gd name="T3" fmla="*/ 0 h 1274"/>
                <a:gd name="T4" fmla="*/ 1029 w 1376"/>
                <a:gd name="T5" fmla="*/ 220 h 1274"/>
                <a:gd name="T6" fmla="*/ 737 w 1376"/>
                <a:gd name="T7" fmla="*/ 502 h 1274"/>
                <a:gd name="T8" fmla="*/ 551 w 1376"/>
                <a:gd name="T9" fmla="*/ 868 h 1274"/>
                <a:gd name="T10" fmla="*/ 7 w 1376"/>
                <a:gd name="T11" fmla="*/ 1265 h 1274"/>
                <a:gd name="T12" fmla="*/ 0 w 1376"/>
                <a:gd name="T13" fmla="*/ 0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6" h="1274">
                  <a:moveTo>
                    <a:pt x="0" y="0"/>
                  </a:moveTo>
                  <a:cubicBezTo>
                    <a:pt x="0" y="0"/>
                    <a:pt x="1376" y="0"/>
                    <a:pt x="1376" y="0"/>
                  </a:cubicBezTo>
                  <a:cubicBezTo>
                    <a:pt x="1279" y="0"/>
                    <a:pt x="1104" y="163"/>
                    <a:pt x="1029" y="220"/>
                  </a:cubicBezTo>
                  <a:cubicBezTo>
                    <a:pt x="922" y="300"/>
                    <a:pt x="816" y="387"/>
                    <a:pt x="737" y="502"/>
                  </a:cubicBezTo>
                  <a:cubicBezTo>
                    <a:pt x="658" y="615"/>
                    <a:pt x="627" y="753"/>
                    <a:pt x="551" y="868"/>
                  </a:cubicBezTo>
                  <a:cubicBezTo>
                    <a:pt x="440" y="1035"/>
                    <a:pt x="211" y="1274"/>
                    <a:pt x="7" y="1265"/>
                  </a:cubicBezTo>
                  <a:cubicBezTo>
                    <a:pt x="7" y="1258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14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13"/>
            <p:cNvSpPr/>
            <p:nvPr userDrawn="1"/>
          </p:nvSpPr>
          <p:spPr bwMode="auto">
            <a:xfrm>
              <a:off x="0" y="0"/>
              <a:ext cx="2068" cy="1751"/>
            </a:xfrm>
            <a:custGeom>
              <a:avLst/>
              <a:gdLst>
                <a:gd name="T0" fmla="*/ 0 w 871"/>
                <a:gd name="T1" fmla="*/ 0 h 737"/>
                <a:gd name="T2" fmla="*/ 854 w 871"/>
                <a:gd name="T3" fmla="*/ 0 h 737"/>
                <a:gd name="T4" fmla="*/ 774 w 871"/>
                <a:gd name="T5" fmla="*/ 182 h 737"/>
                <a:gd name="T6" fmla="*/ 318 w 871"/>
                <a:gd name="T7" fmla="*/ 429 h 737"/>
                <a:gd name="T8" fmla="*/ 0 w 871"/>
                <a:gd name="T9" fmla="*/ 737 h 737"/>
                <a:gd name="T10" fmla="*/ 0 w 871"/>
                <a:gd name="T11" fmla="*/ 0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1" h="737">
                  <a:moveTo>
                    <a:pt x="0" y="0"/>
                  </a:moveTo>
                  <a:cubicBezTo>
                    <a:pt x="0" y="0"/>
                    <a:pt x="849" y="0"/>
                    <a:pt x="854" y="0"/>
                  </a:cubicBezTo>
                  <a:cubicBezTo>
                    <a:pt x="871" y="0"/>
                    <a:pt x="781" y="173"/>
                    <a:pt x="774" y="182"/>
                  </a:cubicBezTo>
                  <a:cubicBezTo>
                    <a:pt x="658" y="323"/>
                    <a:pt x="470" y="348"/>
                    <a:pt x="318" y="429"/>
                  </a:cubicBezTo>
                  <a:cubicBezTo>
                    <a:pt x="166" y="510"/>
                    <a:pt x="107" y="628"/>
                    <a:pt x="0" y="737"/>
                  </a:cubicBezTo>
                  <a:cubicBezTo>
                    <a:pt x="7" y="73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F4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-15630" y="-7814"/>
            <a:ext cx="1591375" cy="1086338"/>
            <a:chOff x="-18619" y="-11470"/>
            <a:chExt cx="3691848" cy="2520208"/>
          </a:xfrm>
        </p:grpSpPr>
        <p:sp>
          <p:nvSpPr>
            <p:cNvPr id="3" name="Freeform 11"/>
            <p:cNvSpPr/>
            <p:nvPr userDrawn="1"/>
          </p:nvSpPr>
          <p:spPr bwMode="auto">
            <a:xfrm>
              <a:off x="7814" y="-11470"/>
              <a:ext cx="3665415" cy="2501302"/>
            </a:xfrm>
            <a:custGeom>
              <a:avLst/>
              <a:gdLst>
                <a:gd name="T0" fmla="*/ 0 w 1855"/>
                <a:gd name="T1" fmla="*/ 0 h 1265"/>
                <a:gd name="T2" fmla="*/ 1821 w 1855"/>
                <a:gd name="T3" fmla="*/ 0 h 1265"/>
                <a:gd name="T4" fmla="*/ 1652 w 1855"/>
                <a:gd name="T5" fmla="*/ 342 h 1265"/>
                <a:gd name="T6" fmla="*/ 979 w 1855"/>
                <a:gd name="T7" fmla="*/ 641 h 1265"/>
                <a:gd name="T8" fmla="*/ 718 w 1855"/>
                <a:gd name="T9" fmla="*/ 937 h 1265"/>
                <a:gd name="T10" fmla="*/ 490 w 1855"/>
                <a:gd name="T11" fmla="*/ 1265 h 1265"/>
                <a:gd name="T12" fmla="*/ 6 w 1855"/>
                <a:gd name="T13" fmla="*/ 1265 h 1265"/>
                <a:gd name="T14" fmla="*/ 0 w 1855"/>
                <a:gd name="T15" fmla="*/ 0 h 1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55" h="1265">
                  <a:moveTo>
                    <a:pt x="0" y="0"/>
                  </a:moveTo>
                  <a:cubicBezTo>
                    <a:pt x="0" y="0"/>
                    <a:pt x="1818" y="0"/>
                    <a:pt x="1821" y="0"/>
                  </a:cubicBezTo>
                  <a:cubicBezTo>
                    <a:pt x="1855" y="0"/>
                    <a:pt x="1668" y="326"/>
                    <a:pt x="1652" y="342"/>
                  </a:cubicBezTo>
                  <a:cubicBezTo>
                    <a:pt x="1459" y="534"/>
                    <a:pt x="1197" y="523"/>
                    <a:pt x="979" y="641"/>
                  </a:cubicBezTo>
                  <a:cubicBezTo>
                    <a:pt x="864" y="703"/>
                    <a:pt x="776" y="796"/>
                    <a:pt x="718" y="937"/>
                  </a:cubicBezTo>
                  <a:cubicBezTo>
                    <a:pt x="668" y="1057"/>
                    <a:pt x="628" y="1265"/>
                    <a:pt x="490" y="1265"/>
                  </a:cubicBezTo>
                  <a:cubicBezTo>
                    <a:pt x="340" y="1265"/>
                    <a:pt x="6" y="1265"/>
                    <a:pt x="6" y="126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6D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2"/>
            <p:cNvSpPr/>
            <p:nvPr userDrawn="1"/>
          </p:nvSpPr>
          <p:spPr bwMode="auto">
            <a:xfrm>
              <a:off x="-18619" y="0"/>
              <a:ext cx="2707647" cy="2508738"/>
            </a:xfrm>
            <a:custGeom>
              <a:avLst/>
              <a:gdLst>
                <a:gd name="T0" fmla="*/ 0 w 1376"/>
                <a:gd name="T1" fmla="*/ 0 h 1274"/>
                <a:gd name="T2" fmla="*/ 1376 w 1376"/>
                <a:gd name="T3" fmla="*/ 0 h 1274"/>
                <a:gd name="T4" fmla="*/ 1029 w 1376"/>
                <a:gd name="T5" fmla="*/ 220 h 1274"/>
                <a:gd name="T6" fmla="*/ 737 w 1376"/>
                <a:gd name="T7" fmla="*/ 502 h 1274"/>
                <a:gd name="T8" fmla="*/ 551 w 1376"/>
                <a:gd name="T9" fmla="*/ 868 h 1274"/>
                <a:gd name="T10" fmla="*/ 7 w 1376"/>
                <a:gd name="T11" fmla="*/ 1265 h 1274"/>
                <a:gd name="T12" fmla="*/ 0 w 1376"/>
                <a:gd name="T13" fmla="*/ 0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6" h="1274">
                  <a:moveTo>
                    <a:pt x="0" y="0"/>
                  </a:moveTo>
                  <a:cubicBezTo>
                    <a:pt x="0" y="0"/>
                    <a:pt x="1376" y="0"/>
                    <a:pt x="1376" y="0"/>
                  </a:cubicBezTo>
                  <a:cubicBezTo>
                    <a:pt x="1279" y="0"/>
                    <a:pt x="1104" y="163"/>
                    <a:pt x="1029" y="220"/>
                  </a:cubicBezTo>
                  <a:cubicBezTo>
                    <a:pt x="922" y="300"/>
                    <a:pt x="816" y="387"/>
                    <a:pt x="737" y="502"/>
                  </a:cubicBezTo>
                  <a:cubicBezTo>
                    <a:pt x="658" y="615"/>
                    <a:pt x="627" y="753"/>
                    <a:pt x="551" y="868"/>
                  </a:cubicBezTo>
                  <a:cubicBezTo>
                    <a:pt x="440" y="1035"/>
                    <a:pt x="211" y="1274"/>
                    <a:pt x="7" y="1265"/>
                  </a:cubicBezTo>
                  <a:cubicBezTo>
                    <a:pt x="7" y="1258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14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任意多边形: 形状 12"/>
            <p:cNvSpPr/>
            <p:nvPr userDrawn="1"/>
          </p:nvSpPr>
          <p:spPr bwMode="auto">
            <a:xfrm>
              <a:off x="-7815" y="0"/>
              <a:ext cx="1644209" cy="1410010"/>
            </a:xfrm>
            <a:custGeom>
              <a:avLst/>
              <a:gdLst>
                <a:gd name="connsiteX0" fmla="*/ 0 w 1644209"/>
                <a:gd name="connsiteY0" fmla="*/ 0 h 1410010"/>
                <a:gd name="connsiteX1" fmla="*/ 12139 w 1644209"/>
                <a:gd name="connsiteY1" fmla="*/ 0 h 1410010"/>
                <a:gd name="connsiteX2" fmla="*/ 1640042 w 1644209"/>
                <a:gd name="connsiteY2" fmla="*/ 0 h 1410010"/>
                <a:gd name="connsiteX3" fmla="*/ 1483702 w 1644209"/>
                <a:gd name="connsiteY3" fmla="*/ 355907 h 1410010"/>
                <a:gd name="connsiteX4" fmla="*/ 592567 w 1644209"/>
                <a:gd name="connsiteY4" fmla="*/ 838923 h 1410010"/>
                <a:gd name="connsiteX5" fmla="*/ 45673 w 1644209"/>
                <a:gd name="connsiteY5" fmla="*/ 1360645 h 1410010"/>
                <a:gd name="connsiteX6" fmla="*/ 0 w 1644209"/>
                <a:gd name="connsiteY6" fmla="*/ 1410010 h 1410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4209" h="1410010">
                  <a:moveTo>
                    <a:pt x="0" y="0"/>
                  </a:moveTo>
                  <a:lnTo>
                    <a:pt x="12139" y="0"/>
                  </a:lnTo>
                  <a:cubicBezTo>
                    <a:pt x="267713" y="0"/>
                    <a:pt x="1631187" y="0"/>
                    <a:pt x="1640042" y="0"/>
                  </a:cubicBezTo>
                  <a:cubicBezTo>
                    <a:pt x="1673264" y="0"/>
                    <a:pt x="1497382" y="338307"/>
                    <a:pt x="1483702" y="355907"/>
                  </a:cubicBezTo>
                  <a:cubicBezTo>
                    <a:pt x="1257010" y="631637"/>
                    <a:pt x="889612" y="680525"/>
                    <a:pt x="592567" y="838923"/>
                  </a:cubicBezTo>
                  <a:cubicBezTo>
                    <a:pt x="332653" y="977522"/>
                    <a:pt x="211887" y="1171516"/>
                    <a:pt x="45673" y="1360645"/>
                  </a:cubicBezTo>
                  <a:lnTo>
                    <a:pt x="0" y="1410010"/>
                  </a:lnTo>
                  <a:close/>
                </a:path>
              </a:pathLst>
            </a:custGeom>
            <a:solidFill>
              <a:srgbClr val="2F4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Group 10"/>
          <p:cNvGrpSpPr>
            <a:grpSpLocks noChangeAspect="1"/>
          </p:cNvGrpSpPr>
          <p:nvPr userDrawn="1"/>
        </p:nvGrpSpPr>
        <p:grpSpPr bwMode="auto">
          <a:xfrm rot="10800000">
            <a:off x="7509752" y="4020488"/>
            <a:ext cx="1634247" cy="1123011"/>
            <a:chOff x="0" y="0"/>
            <a:chExt cx="4405" cy="3027"/>
          </a:xfrm>
        </p:grpSpPr>
        <p:sp>
          <p:nvSpPr>
            <p:cNvPr id="202" name="Freeform 11"/>
            <p:cNvSpPr/>
            <p:nvPr userDrawn="1"/>
          </p:nvSpPr>
          <p:spPr bwMode="auto">
            <a:xfrm>
              <a:off x="0" y="0"/>
              <a:ext cx="4405" cy="3006"/>
            </a:xfrm>
            <a:custGeom>
              <a:avLst/>
              <a:gdLst>
                <a:gd name="T0" fmla="*/ 0 w 1855"/>
                <a:gd name="T1" fmla="*/ 0 h 1265"/>
                <a:gd name="T2" fmla="*/ 1821 w 1855"/>
                <a:gd name="T3" fmla="*/ 0 h 1265"/>
                <a:gd name="T4" fmla="*/ 1652 w 1855"/>
                <a:gd name="T5" fmla="*/ 342 h 1265"/>
                <a:gd name="T6" fmla="*/ 979 w 1855"/>
                <a:gd name="T7" fmla="*/ 641 h 1265"/>
                <a:gd name="T8" fmla="*/ 718 w 1855"/>
                <a:gd name="T9" fmla="*/ 937 h 1265"/>
                <a:gd name="T10" fmla="*/ 490 w 1855"/>
                <a:gd name="T11" fmla="*/ 1265 h 1265"/>
                <a:gd name="T12" fmla="*/ 6 w 1855"/>
                <a:gd name="T13" fmla="*/ 1265 h 1265"/>
                <a:gd name="T14" fmla="*/ 0 w 1855"/>
                <a:gd name="T15" fmla="*/ 0 h 1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55" h="1265">
                  <a:moveTo>
                    <a:pt x="0" y="0"/>
                  </a:moveTo>
                  <a:cubicBezTo>
                    <a:pt x="0" y="0"/>
                    <a:pt x="1818" y="0"/>
                    <a:pt x="1821" y="0"/>
                  </a:cubicBezTo>
                  <a:cubicBezTo>
                    <a:pt x="1855" y="0"/>
                    <a:pt x="1668" y="326"/>
                    <a:pt x="1652" y="342"/>
                  </a:cubicBezTo>
                  <a:cubicBezTo>
                    <a:pt x="1459" y="534"/>
                    <a:pt x="1197" y="523"/>
                    <a:pt x="979" y="641"/>
                  </a:cubicBezTo>
                  <a:cubicBezTo>
                    <a:pt x="864" y="703"/>
                    <a:pt x="776" y="796"/>
                    <a:pt x="718" y="937"/>
                  </a:cubicBezTo>
                  <a:cubicBezTo>
                    <a:pt x="668" y="1057"/>
                    <a:pt x="628" y="1265"/>
                    <a:pt x="490" y="1265"/>
                  </a:cubicBezTo>
                  <a:cubicBezTo>
                    <a:pt x="340" y="1265"/>
                    <a:pt x="6" y="1265"/>
                    <a:pt x="6" y="126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6D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12"/>
            <p:cNvSpPr/>
            <p:nvPr userDrawn="1"/>
          </p:nvSpPr>
          <p:spPr bwMode="auto">
            <a:xfrm>
              <a:off x="0" y="0"/>
              <a:ext cx="3267" cy="3027"/>
            </a:xfrm>
            <a:custGeom>
              <a:avLst/>
              <a:gdLst>
                <a:gd name="T0" fmla="*/ 0 w 1376"/>
                <a:gd name="T1" fmla="*/ 0 h 1274"/>
                <a:gd name="T2" fmla="*/ 1376 w 1376"/>
                <a:gd name="T3" fmla="*/ 0 h 1274"/>
                <a:gd name="T4" fmla="*/ 1029 w 1376"/>
                <a:gd name="T5" fmla="*/ 220 h 1274"/>
                <a:gd name="T6" fmla="*/ 737 w 1376"/>
                <a:gd name="T7" fmla="*/ 502 h 1274"/>
                <a:gd name="T8" fmla="*/ 551 w 1376"/>
                <a:gd name="T9" fmla="*/ 868 h 1274"/>
                <a:gd name="T10" fmla="*/ 7 w 1376"/>
                <a:gd name="T11" fmla="*/ 1265 h 1274"/>
                <a:gd name="T12" fmla="*/ 0 w 1376"/>
                <a:gd name="T13" fmla="*/ 0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6" h="1274">
                  <a:moveTo>
                    <a:pt x="0" y="0"/>
                  </a:moveTo>
                  <a:cubicBezTo>
                    <a:pt x="0" y="0"/>
                    <a:pt x="1376" y="0"/>
                    <a:pt x="1376" y="0"/>
                  </a:cubicBezTo>
                  <a:cubicBezTo>
                    <a:pt x="1279" y="0"/>
                    <a:pt x="1104" y="163"/>
                    <a:pt x="1029" y="220"/>
                  </a:cubicBezTo>
                  <a:cubicBezTo>
                    <a:pt x="922" y="300"/>
                    <a:pt x="816" y="387"/>
                    <a:pt x="737" y="502"/>
                  </a:cubicBezTo>
                  <a:cubicBezTo>
                    <a:pt x="658" y="615"/>
                    <a:pt x="627" y="753"/>
                    <a:pt x="551" y="868"/>
                  </a:cubicBezTo>
                  <a:cubicBezTo>
                    <a:pt x="440" y="1035"/>
                    <a:pt x="211" y="1274"/>
                    <a:pt x="7" y="1265"/>
                  </a:cubicBezTo>
                  <a:cubicBezTo>
                    <a:pt x="7" y="1258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14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13"/>
            <p:cNvSpPr/>
            <p:nvPr userDrawn="1"/>
          </p:nvSpPr>
          <p:spPr bwMode="auto">
            <a:xfrm>
              <a:off x="0" y="0"/>
              <a:ext cx="2068" cy="1751"/>
            </a:xfrm>
            <a:custGeom>
              <a:avLst/>
              <a:gdLst>
                <a:gd name="T0" fmla="*/ 0 w 871"/>
                <a:gd name="T1" fmla="*/ 0 h 737"/>
                <a:gd name="T2" fmla="*/ 854 w 871"/>
                <a:gd name="T3" fmla="*/ 0 h 737"/>
                <a:gd name="T4" fmla="*/ 774 w 871"/>
                <a:gd name="T5" fmla="*/ 182 h 737"/>
                <a:gd name="T6" fmla="*/ 318 w 871"/>
                <a:gd name="T7" fmla="*/ 429 h 737"/>
                <a:gd name="T8" fmla="*/ 0 w 871"/>
                <a:gd name="T9" fmla="*/ 737 h 737"/>
                <a:gd name="T10" fmla="*/ 0 w 871"/>
                <a:gd name="T11" fmla="*/ 0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1" h="737">
                  <a:moveTo>
                    <a:pt x="0" y="0"/>
                  </a:moveTo>
                  <a:cubicBezTo>
                    <a:pt x="0" y="0"/>
                    <a:pt x="849" y="0"/>
                    <a:pt x="854" y="0"/>
                  </a:cubicBezTo>
                  <a:cubicBezTo>
                    <a:pt x="871" y="0"/>
                    <a:pt x="781" y="173"/>
                    <a:pt x="774" y="182"/>
                  </a:cubicBezTo>
                  <a:cubicBezTo>
                    <a:pt x="658" y="323"/>
                    <a:pt x="470" y="348"/>
                    <a:pt x="318" y="429"/>
                  </a:cubicBezTo>
                  <a:cubicBezTo>
                    <a:pt x="166" y="510"/>
                    <a:pt x="107" y="628"/>
                    <a:pt x="0" y="737"/>
                  </a:cubicBezTo>
                  <a:cubicBezTo>
                    <a:pt x="7" y="73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F4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-15630" y="-7814"/>
            <a:ext cx="1591375" cy="1086338"/>
            <a:chOff x="-18619" y="-11470"/>
            <a:chExt cx="3691848" cy="2520208"/>
          </a:xfrm>
        </p:grpSpPr>
        <p:sp>
          <p:nvSpPr>
            <p:cNvPr id="3" name="Freeform 11"/>
            <p:cNvSpPr/>
            <p:nvPr userDrawn="1"/>
          </p:nvSpPr>
          <p:spPr bwMode="auto">
            <a:xfrm>
              <a:off x="7814" y="-11470"/>
              <a:ext cx="3665415" cy="2501302"/>
            </a:xfrm>
            <a:custGeom>
              <a:avLst/>
              <a:gdLst>
                <a:gd name="T0" fmla="*/ 0 w 1855"/>
                <a:gd name="T1" fmla="*/ 0 h 1265"/>
                <a:gd name="T2" fmla="*/ 1821 w 1855"/>
                <a:gd name="T3" fmla="*/ 0 h 1265"/>
                <a:gd name="T4" fmla="*/ 1652 w 1855"/>
                <a:gd name="T5" fmla="*/ 342 h 1265"/>
                <a:gd name="T6" fmla="*/ 979 w 1855"/>
                <a:gd name="T7" fmla="*/ 641 h 1265"/>
                <a:gd name="T8" fmla="*/ 718 w 1855"/>
                <a:gd name="T9" fmla="*/ 937 h 1265"/>
                <a:gd name="T10" fmla="*/ 490 w 1855"/>
                <a:gd name="T11" fmla="*/ 1265 h 1265"/>
                <a:gd name="T12" fmla="*/ 6 w 1855"/>
                <a:gd name="T13" fmla="*/ 1265 h 1265"/>
                <a:gd name="T14" fmla="*/ 0 w 1855"/>
                <a:gd name="T15" fmla="*/ 0 h 1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55" h="1265">
                  <a:moveTo>
                    <a:pt x="0" y="0"/>
                  </a:moveTo>
                  <a:cubicBezTo>
                    <a:pt x="0" y="0"/>
                    <a:pt x="1818" y="0"/>
                    <a:pt x="1821" y="0"/>
                  </a:cubicBezTo>
                  <a:cubicBezTo>
                    <a:pt x="1855" y="0"/>
                    <a:pt x="1668" y="326"/>
                    <a:pt x="1652" y="342"/>
                  </a:cubicBezTo>
                  <a:cubicBezTo>
                    <a:pt x="1459" y="534"/>
                    <a:pt x="1197" y="523"/>
                    <a:pt x="979" y="641"/>
                  </a:cubicBezTo>
                  <a:cubicBezTo>
                    <a:pt x="864" y="703"/>
                    <a:pt x="776" y="796"/>
                    <a:pt x="718" y="937"/>
                  </a:cubicBezTo>
                  <a:cubicBezTo>
                    <a:pt x="668" y="1057"/>
                    <a:pt x="628" y="1265"/>
                    <a:pt x="490" y="1265"/>
                  </a:cubicBezTo>
                  <a:cubicBezTo>
                    <a:pt x="340" y="1265"/>
                    <a:pt x="6" y="1265"/>
                    <a:pt x="6" y="126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6D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12"/>
            <p:cNvSpPr/>
            <p:nvPr userDrawn="1"/>
          </p:nvSpPr>
          <p:spPr bwMode="auto">
            <a:xfrm>
              <a:off x="-18619" y="0"/>
              <a:ext cx="2707647" cy="2508738"/>
            </a:xfrm>
            <a:custGeom>
              <a:avLst/>
              <a:gdLst>
                <a:gd name="T0" fmla="*/ 0 w 1376"/>
                <a:gd name="T1" fmla="*/ 0 h 1274"/>
                <a:gd name="T2" fmla="*/ 1376 w 1376"/>
                <a:gd name="T3" fmla="*/ 0 h 1274"/>
                <a:gd name="T4" fmla="*/ 1029 w 1376"/>
                <a:gd name="T5" fmla="*/ 220 h 1274"/>
                <a:gd name="T6" fmla="*/ 737 w 1376"/>
                <a:gd name="T7" fmla="*/ 502 h 1274"/>
                <a:gd name="T8" fmla="*/ 551 w 1376"/>
                <a:gd name="T9" fmla="*/ 868 h 1274"/>
                <a:gd name="T10" fmla="*/ 7 w 1376"/>
                <a:gd name="T11" fmla="*/ 1265 h 1274"/>
                <a:gd name="T12" fmla="*/ 0 w 1376"/>
                <a:gd name="T13" fmla="*/ 0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6" h="1274">
                  <a:moveTo>
                    <a:pt x="0" y="0"/>
                  </a:moveTo>
                  <a:cubicBezTo>
                    <a:pt x="0" y="0"/>
                    <a:pt x="1376" y="0"/>
                    <a:pt x="1376" y="0"/>
                  </a:cubicBezTo>
                  <a:cubicBezTo>
                    <a:pt x="1279" y="0"/>
                    <a:pt x="1104" y="163"/>
                    <a:pt x="1029" y="220"/>
                  </a:cubicBezTo>
                  <a:cubicBezTo>
                    <a:pt x="922" y="300"/>
                    <a:pt x="816" y="387"/>
                    <a:pt x="737" y="502"/>
                  </a:cubicBezTo>
                  <a:cubicBezTo>
                    <a:pt x="658" y="615"/>
                    <a:pt x="627" y="753"/>
                    <a:pt x="551" y="868"/>
                  </a:cubicBezTo>
                  <a:cubicBezTo>
                    <a:pt x="440" y="1035"/>
                    <a:pt x="211" y="1274"/>
                    <a:pt x="7" y="1265"/>
                  </a:cubicBezTo>
                  <a:cubicBezTo>
                    <a:pt x="7" y="1258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14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任意多边形: 形状 4"/>
            <p:cNvSpPr/>
            <p:nvPr userDrawn="1"/>
          </p:nvSpPr>
          <p:spPr bwMode="auto">
            <a:xfrm>
              <a:off x="-7815" y="0"/>
              <a:ext cx="1644209" cy="1410010"/>
            </a:xfrm>
            <a:custGeom>
              <a:avLst/>
              <a:gdLst>
                <a:gd name="connsiteX0" fmla="*/ 0 w 1644209"/>
                <a:gd name="connsiteY0" fmla="*/ 0 h 1410010"/>
                <a:gd name="connsiteX1" fmla="*/ 12139 w 1644209"/>
                <a:gd name="connsiteY1" fmla="*/ 0 h 1410010"/>
                <a:gd name="connsiteX2" fmla="*/ 1640042 w 1644209"/>
                <a:gd name="connsiteY2" fmla="*/ 0 h 1410010"/>
                <a:gd name="connsiteX3" fmla="*/ 1483702 w 1644209"/>
                <a:gd name="connsiteY3" fmla="*/ 355907 h 1410010"/>
                <a:gd name="connsiteX4" fmla="*/ 592567 w 1644209"/>
                <a:gd name="connsiteY4" fmla="*/ 838923 h 1410010"/>
                <a:gd name="connsiteX5" fmla="*/ 45673 w 1644209"/>
                <a:gd name="connsiteY5" fmla="*/ 1360645 h 1410010"/>
                <a:gd name="connsiteX6" fmla="*/ 0 w 1644209"/>
                <a:gd name="connsiteY6" fmla="*/ 1410010 h 1410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4209" h="1410010">
                  <a:moveTo>
                    <a:pt x="0" y="0"/>
                  </a:moveTo>
                  <a:lnTo>
                    <a:pt x="12139" y="0"/>
                  </a:lnTo>
                  <a:cubicBezTo>
                    <a:pt x="267713" y="0"/>
                    <a:pt x="1631187" y="0"/>
                    <a:pt x="1640042" y="0"/>
                  </a:cubicBezTo>
                  <a:cubicBezTo>
                    <a:pt x="1673264" y="0"/>
                    <a:pt x="1497382" y="338307"/>
                    <a:pt x="1483702" y="355907"/>
                  </a:cubicBezTo>
                  <a:cubicBezTo>
                    <a:pt x="1257010" y="631637"/>
                    <a:pt x="889612" y="680525"/>
                    <a:pt x="592567" y="838923"/>
                  </a:cubicBezTo>
                  <a:cubicBezTo>
                    <a:pt x="332653" y="977522"/>
                    <a:pt x="211887" y="1171516"/>
                    <a:pt x="45673" y="1360645"/>
                  </a:cubicBezTo>
                  <a:lnTo>
                    <a:pt x="0" y="1410010"/>
                  </a:lnTo>
                  <a:close/>
                </a:path>
              </a:pathLst>
            </a:custGeom>
            <a:solidFill>
              <a:srgbClr val="2F4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01D8D-7752-4E28-A60B-FEAC855BFA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F0180-2065-47EC-8B76-A04C81F233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3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701D8D-7752-4E28-A60B-FEAC855BFA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4F0180-2065-47EC-8B76-A04C81F2331E}" type="slidenum">
              <a:rPr lang="zh-CN" altLang="en-US" smtClean="0"/>
            </a:fld>
            <a:endParaRPr lang="zh-CN" altLang="en-US"/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115300" y="372745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jpeg"/><Relationship Id="rId1" Type="http://schemas.openxmlformats.org/officeDocument/2006/relationships/tags" Target="../tags/tag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media" Target="../media/media1.mp3"/><Relationship Id="rId4" Type="http://schemas.openxmlformats.org/officeDocument/2006/relationships/audio" Target="NULL" TargetMode="External"/><Relationship Id="rId3" Type="http://schemas.openxmlformats.org/officeDocument/2006/relationships/image" Target="../media/image10.png"/><Relationship Id="rId2" Type="http://schemas.openxmlformats.org/officeDocument/2006/relationships/tags" Target="../tags/tag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1.png"/><Relationship Id="rId4" Type="http://schemas.microsoft.com/office/2007/relationships/media" Target="../media/media1.mp3"/><Relationship Id="rId3" Type="http://schemas.openxmlformats.org/officeDocument/2006/relationships/audio" Target="NULL" TargetMode="External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6" Type="http://schemas.openxmlformats.org/officeDocument/2006/relationships/image" Target="../media/image11.png"/><Relationship Id="rId5" Type="http://schemas.microsoft.com/office/2007/relationships/media" Target="../media/media1.mp3"/><Relationship Id="rId4" Type="http://schemas.openxmlformats.org/officeDocument/2006/relationships/audio" Target="NULL" TargetMode="External"/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6" Type="http://schemas.microsoft.com/office/2007/relationships/media" Target="../media/media1.mp3"/><Relationship Id="rId5" Type="http://schemas.openxmlformats.org/officeDocument/2006/relationships/audio" Target="NULL" TargetMode="External"/><Relationship Id="rId4" Type="http://schemas.openxmlformats.org/officeDocument/2006/relationships/image" Target="../media/image15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tags" Target="../tags/tag2.xml"/><Relationship Id="rId3" Type="http://schemas.microsoft.com/office/2007/relationships/media" Target="../media/media2.mp4"/><Relationship Id="rId2" Type="http://schemas.openxmlformats.org/officeDocument/2006/relationships/video" Target="../media/media2.mp4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矩形 1"/>
          <p:cNvSpPr/>
          <p:nvPr/>
        </p:nvSpPr>
        <p:spPr>
          <a:xfrm>
            <a:off x="447675" y="556260"/>
            <a:ext cx="4843780" cy="40309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感恩遇见，相互成就，本课件资料仅供您个人参考、教学使用，严禁自行在网络传播，违者依知识产权法追究法律责任。</a:t>
            </a:r>
            <a:endParaRPr lang="en-US" altLang="zh-CN" sz="32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endParaRPr lang="en-US" altLang="zh-CN" sz="32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更多教学资源请关注</a:t>
            </a:r>
            <a:endParaRPr lang="en-US" altLang="zh-CN" sz="32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公众号：溯恩英语</a:t>
            </a:r>
            <a:endParaRPr lang="zh-CN" altLang="en-US" sz="32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</p:txBody>
      </p:sp>
      <p:sp>
        <p:nvSpPr>
          <p:cNvPr id="5122" name="矩形 3"/>
          <p:cNvSpPr/>
          <p:nvPr/>
        </p:nvSpPr>
        <p:spPr>
          <a:xfrm>
            <a:off x="5921375" y="1981200"/>
            <a:ext cx="36036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latin typeface="华文新魏" pitchFamily="2" charset="-122"/>
                <a:ea typeface="宋体" panose="02010600030101010101" pitchFamily="2" charset="-122"/>
              </a:rPr>
              <a:t>知识产权声明</a:t>
            </a:r>
            <a:endParaRPr lang="zh-CN" altLang="en-US" sz="3200" b="1">
              <a:latin typeface="华文新魏" pitchFamily="2" charset="-122"/>
              <a:ea typeface="宋体" panose="02010600030101010101" pitchFamily="2" charset="-122"/>
            </a:endParaRPr>
          </a:p>
        </p:txBody>
      </p:sp>
      <p:pic>
        <p:nvPicPr>
          <p:cNvPr id="5123" name="图片 11" descr="水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17745" y="556260"/>
            <a:ext cx="3772535" cy="12217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1" descr="qrcode_for_gh_3a435f224ccf_12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5375" y="2498090"/>
            <a:ext cx="2148205" cy="21469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" name="矩形 19"/>
          <p:cNvSpPr/>
          <p:nvPr/>
        </p:nvSpPr>
        <p:spPr>
          <a:xfrm>
            <a:off x="1306830" y="178435"/>
            <a:ext cx="4554220" cy="5835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p>
            <a:pPr algn="l" defTabSz="457200"/>
            <a:r>
              <a:rPr lang="en-US" altLang="zh-CN" sz="3200">
                <a:ln w="38100">
                  <a:noFill/>
                </a:ln>
                <a:solidFill>
                  <a:srgbClr val="E14C4F"/>
                </a:solidFill>
                <a:latin typeface="+mj-ea"/>
                <a:ea typeface="+mj-ea"/>
                <a:sym typeface="汉仪旗黑-50S" panose="00020600040101010101" charset="-122"/>
              </a:rPr>
              <a:t>Evaluate Other Groups</a:t>
            </a:r>
            <a:endParaRPr lang="en-US" altLang="zh-CN" sz="3200">
              <a:ln w="38100">
                <a:noFill/>
              </a:ln>
              <a:solidFill>
                <a:srgbClr val="E14C4F"/>
              </a:solidFill>
              <a:latin typeface="+mj-ea"/>
              <a:ea typeface="+mj-ea"/>
              <a:sym typeface="汉仪旗黑-50S" panose="00020600040101010101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463550" y="1177290"/>
          <a:ext cx="8357235" cy="2954020"/>
        </p:xfrm>
        <a:graphic>
          <a:graphicData uri="http://schemas.openxmlformats.org/drawingml/2006/table">
            <a:tbl>
              <a:tblPr/>
              <a:tblGrid>
                <a:gridCol w="1030605"/>
                <a:gridCol w="1734820"/>
                <a:gridCol w="2062480"/>
                <a:gridCol w="2219325"/>
                <a:gridCol w="1310005"/>
              </a:tblGrid>
              <a:tr h="686435">
                <a:tc gridSpan="5">
                  <a:txBody>
                    <a:bodyPr/>
                    <a:p>
                      <a:pPr algn="ctr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altLang="zh-CN" sz="2400" b="1">
                          <a:latin typeface="Times New Roman" panose="02020603050405020304"/>
                          <a:ea typeface="宋体" panose="02010600030101010101" pitchFamily="2" charset="-122"/>
                        </a:rPr>
                        <a:t>Evaluation form</a:t>
                      </a:r>
                      <a:endParaRPr lang="en-US" altLang="zh-CN" sz="2400" b="1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22960">
                <a:tc>
                  <a:txBody>
                    <a:bodyPr/>
                    <a:p>
                      <a:pPr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Groups</a:t>
                      </a:r>
                      <a:endParaRPr lang="en-US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Dilemma and </a:t>
                      </a: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  <a:sym typeface="+mn-ea"/>
                        </a:rPr>
                        <a:t>choice</a:t>
                      </a:r>
                      <a:r>
                        <a:rPr lang="en-US" altLang="zh-CN" sz="1800">
                          <a:latin typeface="Times New Roman" panose="02020603050405020304"/>
                          <a:ea typeface="Times New Roman" panose="02020603050405020304"/>
                        </a:rPr>
                        <a:t> clear?</a:t>
                      </a:r>
                      <a:endParaRPr lang="en-US" altLang="zh-CN" sz="18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results &amp; reason or moral value clear?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Attitude shown (stressed words</a:t>
                      </a: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  <a:sym typeface="+mn-ea"/>
                        </a:rPr>
                        <a:t>/intonation</a:t>
                      </a: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)?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  <a:p>
                      <a:pPr marL="0" indent="0" algn="l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Overall 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1480">
                <a:tc>
                  <a:txBody>
                    <a:bodyPr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Group 1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☐ Yes ☐ No</a:t>
                      </a:r>
                      <a:endParaRPr 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☐ Yes ☐ No</a:t>
                      </a:r>
                      <a:endParaRPr 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☐ Yes ☐ No</a:t>
                      </a:r>
                      <a:endParaRPr 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29260">
                <a:tc>
                  <a:txBody>
                    <a:bodyPr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Group 2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☐ Yes ☐ No</a:t>
                      </a:r>
                      <a:endParaRPr 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☐ Yes ☐ No</a:t>
                      </a:r>
                      <a:endParaRPr 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☐ Yes ☐ No</a:t>
                      </a:r>
                      <a:endParaRPr 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3885">
                <a:tc>
                  <a:txBody>
                    <a:bodyPr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Group 3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☐ Yes ☐ No</a:t>
                      </a:r>
                      <a:endParaRPr 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☐ Yes ☐ No</a:t>
                      </a:r>
                      <a:endParaRPr 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☐ Yes ☐ No</a:t>
                      </a:r>
                      <a:endParaRPr 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7549515" y="2342515"/>
            <a:ext cx="1191895" cy="313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" name="矩形 19"/>
          <p:cNvSpPr/>
          <p:nvPr/>
        </p:nvSpPr>
        <p:spPr>
          <a:xfrm>
            <a:off x="1024255" y="619760"/>
            <a:ext cx="6197600" cy="5835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p>
            <a:pPr algn="l" defTabSz="457200"/>
            <a:r>
              <a:rPr lang="en-US" altLang="zh-CN" sz="3200">
                <a:ln w="38100">
                  <a:noFill/>
                </a:ln>
                <a:solidFill>
                  <a:srgbClr val="E14C4F"/>
                </a:solidFill>
                <a:latin typeface="+mj-ea"/>
                <a:ea typeface="+mj-ea"/>
                <a:sym typeface="汉仪旗黑-50S" panose="00020600040101010101" charset="-122"/>
              </a:rPr>
              <a:t>A call from </a:t>
            </a:r>
            <a:r>
              <a:rPr lang="en-US" altLang="zh-CN" sz="3200">
                <a:ln w="15875"/>
                <a:solidFill>
                  <a:schemeClr val="accent1"/>
                </a:solidFill>
                <a:effectLst/>
                <a:latin typeface="汉仪糯米团W" panose="00020600040101010101" pitchFamily="18" charset="-122"/>
                <a:ea typeface="汉仪糯米团W" panose="00020600040101010101" pitchFamily="18" charset="-122"/>
                <a:sym typeface="+mn-ea"/>
              </a:rPr>
              <a:t>Roles A</a:t>
            </a:r>
            <a:r>
              <a:rPr lang="en-US" altLang="zh-CN" sz="3200">
                <a:ln w="38100">
                  <a:noFill/>
                </a:ln>
                <a:solidFill>
                  <a:srgbClr val="E14C4F"/>
                </a:solidFill>
                <a:latin typeface="+mj-ea"/>
                <a:ea typeface="+mj-ea"/>
                <a:sym typeface="汉仪旗黑-50S" panose="00020600040101010101" charset="-122"/>
              </a:rPr>
              <a:t>  </a:t>
            </a:r>
            <a:endParaRPr lang="en-US" altLang="zh-CN" sz="3200">
              <a:ln w="38100">
                <a:noFill/>
              </a:ln>
              <a:solidFill>
                <a:srgbClr val="E14C4F"/>
              </a:solidFill>
              <a:latin typeface="+mj-ea"/>
              <a:ea typeface="+mj-ea"/>
              <a:sym typeface="汉仪旗黑-50S" panose="00020600040101010101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1"/>
          <a:srcRect b="16778"/>
          <a:stretch>
            <a:fillRect/>
          </a:stretch>
        </p:blipFill>
        <p:spPr>
          <a:xfrm>
            <a:off x="915670" y="1316990"/>
            <a:ext cx="2035175" cy="2964815"/>
          </a:xfrm>
          <a:prstGeom prst="rect">
            <a:avLst/>
          </a:prstGeom>
        </p:spPr>
      </p:pic>
      <p:sp>
        <p:nvSpPr>
          <p:cNvPr id="17" name="圆角矩形标注 16"/>
          <p:cNvSpPr/>
          <p:nvPr/>
        </p:nvSpPr>
        <p:spPr>
          <a:xfrm>
            <a:off x="3761105" y="1911985"/>
            <a:ext cx="4855210" cy="2202815"/>
          </a:xfrm>
          <a:prstGeom prst="wedgeRoundRectCallout">
            <a:avLst>
              <a:gd name="adj1" fmla="val -59285"/>
              <a:gd name="adj2" fmla="val -18516"/>
              <a:gd name="adj3" fmla="val 16667"/>
            </a:avLst>
          </a:prstGeom>
          <a:solidFill>
            <a:schemeClr val="accent1">
              <a:lumMod val="75000"/>
            </a:schemeClr>
          </a:solidFill>
        </p:spPr>
        <p:style>
          <a:lnRef idx="0">
            <a:srgbClr val="FFFFFF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>
              <a:buClrTx/>
              <a:buSzTx/>
              <a:buFontTx/>
            </a:pPr>
            <a:r>
              <a:rPr lang="en-US" altLang="zh-CN" sz="20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Hello? I’m so nervous and don’t know what to do!</a:t>
            </a:r>
            <a:endParaRPr lang="en-US" altLang="zh-CN" sz="20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ClrTx/>
              <a:buSzTx/>
              <a:buFontTx/>
            </a:pPr>
            <a:r>
              <a:rPr lang="en-US" altLang="zh-CN" sz="20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just found a wallet on the road.</a:t>
            </a:r>
            <a:endParaRPr lang="en-US" altLang="zh-CN" sz="20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ClrTx/>
              <a:buSzTx/>
              <a:buFontTx/>
            </a:pPr>
            <a:r>
              <a:rPr lang="en-US" altLang="zh-CN" sz="20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 is 500 yuan and an ID card in it.</a:t>
            </a:r>
            <a:endParaRPr lang="en-US" altLang="zh-CN" sz="20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ClrTx/>
              <a:buSzTx/>
              <a:buFontTx/>
            </a:pPr>
            <a:r>
              <a:rPr lang="en-US" altLang="zh-CN" sz="20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 I give it to my teacher or keep the money?</a:t>
            </a:r>
            <a:endParaRPr lang="en-US" altLang="zh-CN" sz="20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7" grpId="1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53745" y="600710"/>
            <a:ext cx="8039100" cy="2183765"/>
          </a:xfrm>
          <a:prstGeom prst="rect">
            <a:avLst/>
          </a:prstGeom>
        </p:spPr>
        <p:txBody>
          <a:bodyPr wrap="square">
            <a:spAutoFit/>
          </a:bodyPr>
          <a:p>
            <a:pPr marL="0" algn="l">
              <a:buClrTx/>
              <a:buSzTx/>
              <a:buFontTx/>
            </a:pPr>
            <a:r>
              <a:rPr lang="en-US" altLang="zh-CN" sz="3200" b="0" i="0">
                <a:ln w="15875"/>
                <a:solidFill>
                  <a:srgbClr val="002060"/>
                </a:solidFill>
                <a:effectLst/>
                <a:latin typeface="汉仪糯米团W" panose="00020600040101010101" pitchFamily="18" charset="-122"/>
                <a:ea typeface="汉仪糯米团W" panose="00020600040101010101" pitchFamily="18" charset="-122"/>
              </a:rPr>
              <a:t>    Every choice you make is a reflection of who you are and who you want to become.</a:t>
            </a:r>
            <a:endParaRPr lang="en-US" altLang="zh-CN" sz="3200" b="0" i="0">
              <a:ln w="15875"/>
              <a:solidFill>
                <a:srgbClr val="002060"/>
              </a:solidFill>
              <a:effectLst/>
              <a:latin typeface="汉仪糯米团W" panose="00020600040101010101" pitchFamily="18" charset="-122"/>
              <a:ea typeface="汉仪糯米团W" panose="00020600040101010101" pitchFamily="18" charset="-122"/>
            </a:endParaRPr>
          </a:p>
          <a:p>
            <a:pPr marL="0" algn="l">
              <a:buClrTx/>
              <a:buSzTx/>
              <a:buFontTx/>
            </a:pPr>
            <a:r>
              <a:rPr lang="en-US" altLang="zh-CN" sz="3200" b="0" i="0">
                <a:ln w="15875"/>
                <a:solidFill>
                  <a:srgbClr val="002060"/>
                </a:solidFill>
                <a:effectLst/>
                <a:latin typeface="汉仪糯米团W" panose="00020600040101010101" pitchFamily="18" charset="-122"/>
                <a:ea typeface="汉仪糯米团W" panose="00020600040101010101" pitchFamily="18" charset="-122"/>
              </a:rPr>
              <a:t>Not right or wrong — but </a:t>
            </a:r>
            <a:r>
              <a:rPr lang="en-US" altLang="zh-CN" sz="3600" b="0" i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糯米团W" panose="00020600040101010101" pitchFamily="18" charset="-122"/>
                <a:ea typeface="汉仪糯米团W" panose="00020600040101010101" pitchFamily="18" charset="-122"/>
              </a:rPr>
              <a:t>responsibility</a:t>
            </a:r>
            <a:r>
              <a:rPr lang="en-US" altLang="zh-CN" sz="3200" b="0" i="0">
                <a:ln w="15875"/>
                <a:solidFill>
                  <a:srgbClr val="002060"/>
                </a:solidFill>
                <a:effectLst/>
                <a:latin typeface="汉仪糯米团W" panose="00020600040101010101" pitchFamily="18" charset="-122"/>
                <a:ea typeface="汉仪糯米团W" panose="00020600040101010101" pitchFamily="18" charset="-122"/>
              </a:rPr>
              <a:t> and </a:t>
            </a:r>
            <a:r>
              <a:rPr lang="en-US" altLang="zh-CN" sz="3600" b="0" i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糯米团W" panose="00020600040101010101" pitchFamily="18" charset="-122"/>
                <a:ea typeface="汉仪糯米团W" panose="00020600040101010101" pitchFamily="18" charset="-122"/>
              </a:rPr>
              <a:t>kindness</a:t>
            </a:r>
            <a:r>
              <a:rPr lang="en-US" altLang="zh-CN" sz="3200" b="0" i="0">
                <a:ln w="15875"/>
                <a:solidFill>
                  <a:srgbClr val="002060"/>
                </a:solidFill>
                <a:effectLst/>
                <a:latin typeface="汉仪糯米团W" panose="00020600040101010101" pitchFamily="18" charset="-122"/>
                <a:ea typeface="汉仪糯米团W" panose="00020600040101010101" pitchFamily="18" charset="-122"/>
              </a:rPr>
              <a:t>.</a:t>
            </a:r>
            <a:endParaRPr lang="en-US" altLang="zh-CN" sz="3200" b="0" i="0">
              <a:ln w="15875"/>
              <a:solidFill>
                <a:srgbClr val="002060"/>
              </a:solidFill>
              <a:effectLst/>
              <a:latin typeface="汉仪糯米团W" panose="00020600040101010101" pitchFamily="18" charset="-122"/>
              <a:ea typeface="汉仪糯米团W" panose="00020600040101010101" pitchFamily="18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1"/>
          <a:stretch>
            <a:fillRect/>
          </a:stretch>
        </p:blipFill>
        <p:spPr>
          <a:xfrm>
            <a:off x="2839720" y="2784475"/>
            <a:ext cx="2910205" cy="203517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53745" y="831215"/>
            <a:ext cx="8039100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algn="l">
              <a:buClrTx/>
              <a:buSzTx/>
              <a:buFontTx/>
            </a:pPr>
            <a:r>
              <a:rPr lang="en-US" altLang="zh-CN" sz="4000" b="0" i="0">
                <a:ln w="38100">
                  <a:noFill/>
                </a:ln>
                <a:solidFill>
                  <a:srgbClr val="E14C4F"/>
                </a:solidFill>
                <a:latin typeface="+mj-ea"/>
                <a:ea typeface="+mj-ea"/>
              </a:rPr>
              <a:t>Homework</a:t>
            </a:r>
            <a:endParaRPr lang="en-US" altLang="zh-CN" sz="4000" b="0" i="0">
              <a:ln w="38100">
                <a:noFill/>
              </a:ln>
              <a:solidFill>
                <a:srgbClr val="E14C4F"/>
              </a:solidFill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9470" y="1537970"/>
            <a:ext cx="7745730" cy="2763520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1-Minute Speech</a:t>
            </a:r>
            <a:endParaRPr lang="en-US" altLang="zh-CN" sz="2400" b="1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/>
              <a:cs typeface="Times New Roman" panose="02020603050405020304" pitchFamily="18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Tell a real moral dilemma you faced. Include: </a:t>
            </a:r>
            <a:endParaRPr lang="en-US" altLang="zh-CN" sz="240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/>
              <a:cs typeface="Times New Roman" panose="02020603050405020304" pitchFamily="18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en-US" sz="240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①</a:t>
            </a:r>
            <a:r>
              <a:rPr lang="en-US" altLang="zh-CN" sz="240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 What happened (two choices) </a:t>
            </a:r>
            <a:endParaRPr lang="en-US" altLang="zh-CN" sz="240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/>
              <a:cs typeface="Times New Roman" panose="02020603050405020304" pitchFamily="18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en-US" sz="240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②</a:t>
            </a:r>
            <a:r>
              <a:rPr lang="en-US" altLang="zh-CN" sz="240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 What you chose and what happened right after </a:t>
            </a:r>
            <a:endParaRPr lang="en-US" altLang="zh-CN" sz="240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/>
              <a:cs typeface="Times New Roman" panose="02020603050405020304" pitchFamily="18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en-US" sz="240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③</a:t>
            </a:r>
            <a:r>
              <a:rPr lang="en-US" altLang="zh-CN" sz="240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 What happened in the end and how you feel now. </a:t>
            </a:r>
            <a:endParaRPr lang="en-US" altLang="zh-CN" sz="240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/>
              <a:cs typeface="Times New Roman" panose="02020603050405020304" pitchFamily="18" charset="0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</a:rPr>
              <a:t>Practice with a timer. Use stressed words and intonation to show attitude.</a:t>
            </a:r>
            <a:endParaRPr lang="en-US" altLang="zh-CN" sz="240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图片 1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445" y="310067"/>
            <a:ext cx="3561271" cy="3561271"/>
          </a:xfrm>
          <a:prstGeom prst="rect">
            <a:avLst/>
          </a:prstGeom>
        </p:spPr>
      </p:pic>
      <p:pic>
        <p:nvPicPr>
          <p:cNvPr id="110" name="图片 109"/>
          <p:cNvPicPr>
            <a:picLocks noChangeAspect="1"/>
          </p:cNvPicPr>
          <p:nvPr/>
        </p:nvPicPr>
        <p:blipFill rotWithShape="1">
          <a:blip r:embed="rId2"/>
          <a:srcRect r="31266" b="8447"/>
          <a:stretch>
            <a:fillRect/>
          </a:stretch>
        </p:blipFill>
        <p:spPr>
          <a:xfrm>
            <a:off x="6339049" y="1935127"/>
            <a:ext cx="2804951" cy="32083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rot="21387563">
            <a:off x="2015247" y="1673075"/>
            <a:ext cx="537654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6000">
                <a:ln w="12700">
                  <a:noFill/>
                </a:ln>
                <a:solidFill>
                  <a:srgbClr val="E14C4F"/>
                </a:solidFill>
                <a:latin typeface="汉仪糯米团W" panose="00020600040101010101" pitchFamily="18" charset="-122"/>
                <a:ea typeface="汉仪糯米团W" panose="00020600040101010101" pitchFamily="18" charset="-122"/>
              </a:rPr>
              <a:t>Thanks for listening</a:t>
            </a:r>
            <a:endParaRPr kumimoji="0" lang="en-US" altLang="zh-CN" sz="6000" b="0" i="0" u="none" strike="noStrike" kern="1200" cap="none" spc="0" normalizeH="0" baseline="0" noProof="0">
              <a:ln w="12700">
                <a:noFill/>
              </a:ln>
              <a:solidFill>
                <a:srgbClr val="E14C4F"/>
              </a:solidFill>
              <a:effectLst/>
              <a:uLnTx/>
              <a:uFillTx/>
              <a:latin typeface="汉仪糯米团W" panose="00020600040101010101" pitchFamily="18" charset="-122"/>
              <a:ea typeface="汉仪糯米团W" panose="00020600040101010101" pitchFamily="18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300480" y="3701415"/>
            <a:ext cx="6159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200">
                <a:solidFill>
                  <a:srgbClr val="002060"/>
                </a:solidFill>
                <a:latin typeface="汉仪糯米团W" panose="00020600040101010101" pitchFamily="18" charset="-122"/>
                <a:ea typeface="汉仪糯米团W" panose="00020600040101010101" pitchFamily="18" charset="-122"/>
              </a:rPr>
              <a:t>Talk about moral dilemmas</a:t>
            </a:r>
            <a:endParaRPr kumimoji="0" lang="en-US" altLang="zh-CN" sz="3200" b="0" i="0" u="none" strike="noStrike" kern="1200" cap="none" normalizeH="0" baseline="0" noProof="0">
              <a:solidFill>
                <a:srgbClr val="002060"/>
              </a:solidFill>
              <a:effectLst/>
              <a:uLnTx/>
              <a:uFillTx/>
              <a:latin typeface="汉仪糯米团W" panose="00020600040101010101" pitchFamily="18" charset="-122"/>
              <a:ea typeface="汉仪糯米团W" panose="00020600040101010101" pitchFamily="18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309887" y="867260"/>
            <a:ext cx="5376545" cy="2486660"/>
            <a:chOff x="2309887" y="867260"/>
            <a:chExt cx="5376545" cy="2486660"/>
          </a:xfrm>
        </p:grpSpPr>
        <p:sp>
          <p:nvSpPr>
            <p:cNvPr id="28" name="文本框 27"/>
            <p:cNvSpPr txBox="1"/>
            <p:nvPr/>
          </p:nvSpPr>
          <p:spPr>
            <a:xfrm rot="21387563">
              <a:off x="2309887" y="867260"/>
              <a:ext cx="5376545" cy="1014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6000">
                  <a:ln w="12700">
                    <a:noFill/>
                  </a:ln>
                  <a:solidFill>
                    <a:srgbClr val="E14C4F"/>
                  </a:solidFill>
                  <a:latin typeface="汉仪糯米团W" panose="00020600040101010101" pitchFamily="18" charset="-122"/>
                  <a:ea typeface="汉仪糯米团W" panose="00020600040101010101" pitchFamily="18" charset="-122"/>
                </a:rPr>
                <a:t>Listening</a:t>
              </a:r>
              <a:endParaRPr kumimoji="0" lang="en-US" altLang="zh-CN" sz="6000" b="0" i="0" u="none" strike="noStrike" kern="1200" cap="none" spc="0" normalizeH="0" baseline="0" noProof="0">
                <a:ln w="12700">
                  <a:noFill/>
                </a:ln>
                <a:solidFill>
                  <a:srgbClr val="E14C4F"/>
                </a:solidFill>
                <a:effectLst/>
                <a:uLnTx/>
                <a:uFillTx/>
                <a:latin typeface="汉仪糯米团W" panose="00020600040101010101" pitchFamily="18" charset="-122"/>
                <a:ea typeface="汉仪糯米团W" panose="00020600040101010101" pitchFamily="18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 rot="678472">
              <a:off x="4084541" y="1698380"/>
              <a:ext cx="1077595" cy="7683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b="0" i="0" u="none" strike="noStrike" kern="1200" cap="none" spc="0" normalizeH="0" baseline="0" noProof="0">
                  <a:ln w="12700">
                    <a:noFill/>
                  </a:ln>
                  <a:solidFill>
                    <a:srgbClr val="E14C4F"/>
                  </a:solidFill>
                  <a:effectLst/>
                  <a:uLnTx/>
                  <a:uFillTx/>
                  <a:latin typeface="汉仪糯米团W" panose="00020600040101010101" pitchFamily="18" charset="-122"/>
                  <a:ea typeface="汉仪糯米团W" panose="00020600040101010101" pitchFamily="18" charset="-122"/>
                </a:rPr>
                <a:t>and</a:t>
              </a:r>
              <a:endParaRPr kumimoji="0" lang="en-US" altLang="zh-CN" sz="4400" b="0" i="0" u="none" strike="noStrike" kern="1200" cap="none" spc="0" normalizeH="0" baseline="0" noProof="0">
                <a:ln w="12700">
                  <a:noFill/>
                </a:ln>
                <a:solidFill>
                  <a:srgbClr val="E14C4F"/>
                </a:solidFill>
                <a:effectLst/>
                <a:uLnTx/>
                <a:uFillTx/>
                <a:latin typeface="汉仪糯米团W" panose="00020600040101010101" pitchFamily="18" charset="-122"/>
                <a:ea typeface="汉仪糯米团W" panose="00020600040101010101" pitchFamily="18" charset="-122"/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 rot="20894040">
              <a:off x="3082047" y="2339190"/>
              <a:ext cx="3514090" cy="1014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6000" b="0" i="0" u="none" strike="noStrike" kern="1200" cap="none" spc="0" normalizeH="0" baseline="0" noProof="0">
                  <a:ln w="12700">
                    <a:noFill/>
                  </a:ln>
                  <a:solidFill>
                    <a:srgbClr val="E14C4F"/>
                  </a:solidFill>
                  <a:effectLst/>
                  <a:uLnTx/>
                  <a:uFillTx/>
                  <a:latin typeface="汉仪糯米团W" panose="00020600040101010101" pitchFamily="18" charset="-122"/>
                  <a:ea typeface="汉仪糯米团W" panose="00020600040101010101" pitchFamily="18" charset="-122"/>
                </a:rPr>
                <a:t>Speaking</a:t>
              </a:r>
              <a:endParaRPr kumimoji="0" lang="en-US" altLang="zh-CN" sz="6000" b="0" i="0" u="none" strike="noStrike" kern="1200" cap="none" spc="0" normalizeH="0" baseline="0" noProof="0">
                <a:ln w="12700">
                  <a:noFill/>
                </a:ln>
                <a:solidFill>
                  <a:srgbClr val="E14C4F"/>
                </a:solidFill>
                <a:effectLst/>
                <a:uLnTx/>
                <a:uFillTx/>
                <a:latin typeface="汉仪糯米团W" panose="00020600040101010101" pitchFamily="18" charset="-122"/>
                <a:ea typeface="汉仪糯米团W" panose="00020600040101010101" pitchFamily="18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 rot="720919">
            <a:off x="6534990" y="1485711"/>
            <a:ext cx="645106" cy="644403"/>
            <a:chOff x="5544679" y="1738529"/>
            <a:chExt cx="773479" cy="772636"/>
          </a:xfrm>
        </p:grpSpPr>
        <p:sp>
          <p:nvSpPr>
            <p:cNvPr id="100" name="Freeform 5"/>
            <p:cNvSpPr/>
            <p:nvPr/>
          </p:nvSpPr>
          <p:spPr bwMode="auto">
            <a:xfrm rot="1199073">
              <a:off x="5544679" y="2188423"/>
              <a:ext cx="357764" cy="322742"/>
            </a:xfrm>
            <a:custGeom>
              <a:avLst/>
              <a:gdLst>
                <a:gd name="T0" fmla="*/ 799 w 799"/>
                <a:gd name="T1" fmla="*/ 242 h 720"/>
                <a:gd name="T2" fmla="*/ 567 w 799"/>
                <a:gd name="T3" fmla="*/ 0 h 720"/>
                <a:gd name="T4" fmla="*/ 400 w 799"/>
                <a:gd name="T5" fmla="*/ 74 h 720"/>
                <a:gd name="T6" fmla="*/ 233 w 799"/>
                <a:gd name="T7" fmla="*/ 0 h 720"/>
                <a:gd name="T8" fmla="*/ 0 w 799"/>
                <a:gd name="T9" fmla="*/ 242 h 720"/>
                <a:gd name="T10" fmla="*/ 1 w 799"/>
                <a:gd name="T11" fmla="*/ 253 h 720"/>
                <a:gd name="T12" fmla="*/ 1 w 799"/>
                <a:gd name="T13" fmla="*/ 257 h 720"/>
                <a:gd name="T14" fmla="*/ 18 w 799"/>
                <a:gd name="T15" fmla="*/ 334 h 720"/>
                <a:gd name="T16" fmla="*/ 19 w 799"/>
                <a:gd name="T17" fmla="*/ 337 h 720"/>
                <a:gd name="T18" fmla="*/ 375 w 799"/>
                <a:gd name="T19" fmla="*/ 712 h 720"/>
                <a:gd name="T20" fmla="*/ 399 w 799"/>
                <a:gd name="T21" fmla="*/ 720 h 720"/>
                <a:gd name="T22" fmla="*/ 424 w 799"/>
                <a:gd name="T23" fmla="*/ 711 h 720"/>
                <a:gd name="T24" fmla="*/ 759 w 799"/>
                <a:gd name="T25" fmla="*/ 377 h 720"/>
                <a:gd name="T26" fmla="*/ 768 w 799"/>
                <a:gd name="T27" fmla="*/ 362 h 720"/>
                <a:gd name="T28" fmla="*/ 770 w 799"/>
                <a:gd name="T29" fmla="*/ 358 h 720"/>
                <a:gd name="T30" fmla="*/ 770 w 799"/>
                <a:gd name="T31" fmla="*/ 357 h 720"/>
                <a:gd name="T32" fmla="*/ 771 w 799"/>
                <a:gd name="T33" fmla="*/ 356 h 720"/>
                <a:gd name="T34" fmla="*/ 785 w 799"/>
                <a:gd name="T35" fmla="*/ 325 h 720"/>
                <a:gd name="T36" fmla="*/ 799 w 799"/>
                <a:gd name="T37" fmla="*/ 257 h 720"/>
                <a:gd name="T38" fmla="*/ 799 w 799"/>
                <a:gd name="T39" fmla="*/ 253 h 720"/>
                <a:gd name="T40" fmla="*/ 799 w 799"/>
                <a:gd name="T41" fmla="*/ 242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99" h="720">
                  <a:moveTo>
                    <a:pt x="799" y="242"/>
                  </a:moveTo>
                  <a:cubicBezTo>
                    <a:pt x="799" y="109"/>
                    <a:pt x="695" y="0"/>
                    <a:pt x="567" y="0"/>
                  </a:cubicBezTo>
                  <a:cubicBezTo>
                    <a:pt x="503" y="0"/>
                    <a:pt x="443" y="27"/>
                    <a:pt x="400" y="74"/>
                  </a:cubicBezTo>
                  <a:cubicBezTo>
                    <a:pt x="357" y="27"/>
                    <a:pt x="296" y="0"/>
                    <a:pt x="233" y="0"/>
                  </a:cubicBezTo>
                  <a:cubicBezTo>
                    <a:pt x="105" y="0"/>
                    <a:pt x="0" y="108"/>
                    <a:pt x="0" y="242"/>
                  </a:cubicBezTo>
                  <a:cubicBezTo>
                    <a:pt x="0" y="246"/>
                    <a:pt x="1" y="250"/>
                    <a:pt x="1" y="253"/>
                  </a:cubicBezTo>
                  <a:cubicBezTo>
                    <a:pt x="1" y="255"/>
                    <a:pt x="1" y="256"/>
                    <a:pt x="1" y="257"/>
                  </a:cubicBezTo>
                  <a:cubicBezTo>
                    <a:pt x="1" y="280"/>
                    <a:pt x="7" y="306"/>
                    <a:pt x="18" y="334"/>
                  </a:cubicBezTo>
                  <a:cubicBezTo>
                    <a:pt x="18" y="335"/>
                    <a:pt x="19" y="336"/>
                    <a:pt x="19" y="337"/>
                  </a:cubicBezTo>
                  <a:cubicBezTo>
                    <a:pt x="90" y="507"/>
                    <a:pt x="363" y="703"/>
                    <a:pt x="375" y="712"/>
                  </a:cubicBezTo>
                  <a:cubicBezTo>
                    <a:pt x="382" y="717"/>
                    <a:pt x="391" y="720"/>
                    <a:pt x="399" y="720"/>
                  </a:cubicBezTo>
                  <a:cubicBezTo>
                    <a:pt x="408" y="720"/>
                    <a:pt x="417" y="717"/>
                    <a:pt x="424" y="711"/>
                  </a:cubicBezTo>
                  <a:cubicBezTo>
                    <a:pt x="434" y="704"/>
                    <a:pt x="667" y="536"/>
                    <a:pt x="759" y="377"/>
                  </a:cubicBezTo>
                  <a:cubicBezTo>
                    <a:pt x="763" y="372"/>
                    <a:pt x="765" y="367"/>
                    <a:pt x="768" y="362"/>
                  </a:cubicBezTo>
                  <a:cubicBezTo>
                    <a:pt x="768" y="361"/>
                    <a:pt x="769" y="359"/>
                    <a:pt x="770" y="358"/>
                  </a:cubicBezTo>
                  <a:cubicBezTo>
                    <a:pt x="770" y="357"/>
                    <a:pt x="770" y="357"/>
                    <a:pt x="770" y="357"/>
                  </a:cubicBezTo>
                  <a:cubicBezTo>
                    <a:pt x="770" y="357"/>
                    <a:pt x="771" y="356"/>
                    <a:pt x="771" y="356"/>
                  </a:cubicBezTo>
                  <a:cubicBezTo>
                    <a:pt x="777" y="345"/>
                    <a:pt x="781" y="335"/>
                    <a:pt x="785" y="325"/>
                  </a:cubicBezTo>
                  <a:cubicBezTo>
                    <a:pt x="794" y="300"/>
                    <a:pt x="799" y="278"/>
                    <a:pt x="799" y="257"/>
                  </a:cubicBezTo>
                  <a:cubicBezTo>
                    <a:pt x="799" y="255"/>
                    <a:pt x="799" y="254"/>
                    <a:pt x="799" y="253"/>
                  </a:cubicBezTo>
                  <a:cubicBezTo>
                    <a:pt x="799" y="250"/>
                    <a:pt x="799" y="246"/>
                    <a:pt x="799" y="242"/>
                  </a:cubicBezTo>
                  <a:close/>
                </a:path>
              </a:pathLst>
            </a:custGeom>
            <a:solidFill>
              <a:srgbClr val="E14C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2" name="Freeform 5"/>
            <p:cNvSpPr/>
            <p:nvPr/>
          </p:nvSpPr>
          <p:spPr bwMode="auto">
            <a:xfrm rot="1811827">
              <a:off x="5866725" y="1738529"/>
              <a:ext cx="451433" cy="407241"/>
            </a:xfrm>
            <a:custGeom>
              <a:avLst/>
              <a:gdLst>
                <a:gd name="T0" fmla="*/ 799 w 799"/>
                <a:gd name="T1" fmla="*/ 242 h 720"/>
                <a:gd name="T2" fmla="*/ 567 w 799"/>
                <a:gd name="T3" fmla="*/ 0 h 720"/>
                <a:gd name="T4" fmla="*/ 400 w 799"/>
                <a:gd name="T5" fmla="*/ 74 h 720"/>
                <a:gd name="T6" fmla="*/ 233 w 799"/>
                <a:gd name="T7" fmla="*/ 0 h 720"/>
                <a:gd name="T8" fmla="*/ 0 w 799"/>
                <a:gd name="T9" fmla="*/ 242 h 720"/>
                <a:gd name="T10" fmla="*/ 1 w 799"/>
                <a:gd name="T11" fmla="*/ 253 h 720"/>
                <a:gd name="T12" fmla="*/ 1 w 799"/>
                <a:gd name="T13" fmla="*/ 257 h 720"/>
                <a:gd name="T14" fmla="*/ 18 w 799"/>
                <a:gd name="T15" fmla="*/ 334 h 720"/>
                <a:gd name="T16" fmla="*/ 19 w 799"/>
                <a:gd name="T17" fmla="*/ 337 h 720"/>
                <a:gd name="T18" fmla="*/ 375 w 799"/>
                <a:gd name="T19" fmla="*/ 712 h 720"/>
                <a:gd name="T20" fmla="*/ 399 w 799"/>
                <a:gd name="T21" fmla="*/ 720 h 720"/>
                <a:gd name="T22" fmla="*/ 424 w 799"/>
                <a:gd name="T23" fmla="*/ 711 h 720"/>
                <a:gd name="T24" fmla="*/ 759 w 799"/>
                <a:gd name="T25" fmla="*/ 377 h 720"/>
                <a:gd name="T26" fmla="*/ 768 w 799"/>
                <a:gd name="T27" fmla="*/ 362 h 720"/>
                <a:gd name="T28" fmla="*/ 770 w 799"/>
                <a:gd name="T29" fmla="*/ 358 h 720"/>
                <a:gd name="T30" fmla="*/ 770 w 799"/>
                <a:gd name="T31" fmla="*/ 357 h 720"/>
                <a:gd name="T32" fmla="*/ 771 w 799"/>
                <a:gd name="T33" fmla="*/ 356 h 720"/>
                <a:gd name="T34" fmla="*/ 785 w 799"/>
                <a:gd name="T35" fmla="*/ 325 h 720"/>
                <a:gd name="T36" fmla="*/ 799 w 799"/>
                <a:gd name="T37" fmla="*/ 257 h 720"/>
                <a:gd name="T38" fmla="*/ 799 w 799"/>
                <a:gd name="T39" fmla="*/ 253 h 720"/>
                <a:gd name="T40" fmla="*/ 799 w 799"/>
                <a:gd name="T41" fmla="*/ 242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99" h="720">
                  <a:moveTo>
                    <a:pt x="799" y="242"/>
                  </a:moveTo>
                  <a:cubicBezTo>
                    <a:pt x="799" y="109"/>
                    <a:pt x="695" y="0"/>
                    <a:pt x="567" y="0"/>
                  </a:cubicBezTo>
                  <a:cubicBezTo>
                    <a:pt x="503" y="0"/>
                    <a:pt x="443" y="27"/>
                    <a:pt x="400" y="74"/>
                  </a:cubicBezTo>
                  <a:cubicBezTo>
                    <a:pt x="357" y="27"/>
                    <a:pt x="296" y="0"/>
                    <a:pt x="233" y="0"/>
                  </a:cubicBezTo>
                  <a:cubicBezTo>
                    <a:pt x="105" y="0"/>
                    <a:pt x="0" y="108"/>
                    <a:pt x="0" y="242"/>
                  </a:cubicBezTo>
                  <a:cubicBezTo>
                    <a:pt x="0" y="246"/>
                    <a:pt x="1" y="250"/>
                    <a:pt x="1" y="253"/>
                  </a:cubicBezTo>
                  <a:cubicBezTo>
                    <a:pt x="1" y="255"/>
                    <a:pt x="1" y="256"/>
                    <a:pt x="1" y="257"/>
                  </a:cubicBezTo>
                  <a:cubicBezTo>
                    <a:pt x="1" y="280"/>
                    <a:pt x="7" y="306"/>
                    <a:pt x="18" y="334"/>
                  </a:cubicBezTo>
                  <a:cubicBezTo>
                    <a:pt x="18" y="335"/>
                    <a:pt x="19" y="336"/>
                    <a:pt x="19" y="337"/>
                  </a:cubicBezTo>
                  <a:cubicBezTo>
                    <a:pt x="90" y="507"/>
                    <a:pt x="363" y="703"/>
                    <a:pt x="375" y="712"/>
                  </a:cubicBezTo>
                  <a:cubicBezTo>
                    <a:pt x="382" y="717"/>
                    <a:pt x="391" y="720"/>
                    <a:pt x="399" y="720"/>
                  </a:cubicBezTo>
                  <a:cubicBezTo>
                    <a:pt x="408" y="720"/>
                    <a:pt x="417" y="717"/>
                    <a:pt x="424" y="711"/>
                  </a:cubicBezTo>
                  <a:cubicBezTo>
                    <a:pt x="434" y="704"/>
                    <a:pt x="667" y="536"/>
                    <a:pt x="759" y="377"/>
                  </a:cubicBezTo>
                  <a:cubicBezTo>
                    <a:pt x="763" y="372"/>
                    <a:pt x="765" y="367"/>
                    <a:pt x="768" y="362"/>
                  </a:cubicBezTo>
                  <a:cubicBezTo>
                    <a:pt x="768" y="361"/>
                    <a:pt x="769" y="359"/>
                    <a:pt x="770" y="358"/>
                  </a:cubicBezTo>
                  <a:cubicBezTo>
                    <a:pt x="770" y="357"/>
                    <a:pt x="770" y="357"/>
                    <a:pt x="770" y="357"/>
                  </a:cubicBezTo>
                  <a:cubicBezTo>
                    <a:pt x="770" y="357"/>
                    <a:pt x="771" y="356"/>
                    <a:pt x="771" y="356"/>
                  </a:cubicBezTo>
                  <a:cubicBezTo>
                    <a:pt x="777" y="345"/>
                    <a:pt x="781" y="335"/>
                    <a:pt x="785" y="325"/>
                  </a:cubicBezTo>
                  <a:cubicBezTo>
                    <a:pt x="794" y="300"/>
                    <a:pt x="799" y="278"/>
                    <a:pt x="799" y="257"/>
                  </a:cubicBezTo>
                  <a:cubicBezTo>
                    <a:pt x="799" y="255"/>
                    <a:pt x="799" y="254"/>
                    <a:pt x="799" y="253"/>
                  </a:cubicBezTo>
                  <a:cubicBezTo>
                    <a:pt x="799" y="250"/>
                    <a:pt x="799" y="246"/>
                    <a:pt x="799" y="242"/>
                  </a:cubicBezTo>
                  <a:close/>
                </a:path>
              </a:pathLst>
            </a:custGeom>
            <a:solidFill>
              <a:srgbClr val="E14C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111" name="文本框 110"/>
          <p:cNvSpPr txBox="1"/>
          <p:nvPr/>
        </p:nvSpPr>
        <p:spPr>
          <a:xfrm>
            <a:off x="4571365" y="270510"/>
            <a:ext cx="4572635" cy="3378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>
                <a:solidFill>
                  <a:srgbClr val="E14C4F"/>
                </a:solidFill>
                <a:latin typeface="汉仪糯米团W" panose="00020600040101010101" pitchFamily="18" charset="-122"/>
                <a:ea typeface="汉仪糯米团W" panose="00020600040101010101" pitchFamily="18" charset="-122"/>
              </a:rPr>
              <a:t>必修三第二单元</a:t>
            </a:r>
            <a:r>
              <a:rPr lang="en-US" altLang="zh-CN" sz="2000">
                <a:solidFill>
                  <a:srgbClr val="E14C4F"/>
                </a:solidFill>
                <a:latin typeface="汉仪糯米团W" panose="00020600040101010101" pitchFamily="18" charset="-122"/>
                <a:ea typeface="汉仪糯米团W" panose="00020600040101010101" pitchFamily="18" charset="-122"/>
              </a:rPr>
              <a:t>Morals and Virtues</a:t>
            </a:r>
            <a:endParaRPr lang="en-US" altLang="zh-CN" sz="2000">
              <a:solidFill>
                <a:srgbClr val="E14C4F"/>
              </a:solidFill>
              <a:latin typeface="汉仪糯米团W" panose="00020600040101010101" pitchFamily="18" charset="-122"/>
              <a:ea typeface="汉仪糯米团W" panose="00020600040101010101" pitchFamily="18" charset="-122"/>
            </a:endParaRP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000" b="0" i="0" u="none" strike="noStrike" kern="1200" cap="none" normalizeH="0" baseline="0" noProof="0">
              <a:solidFill>
                <a:srgbClr val="E14C4F"/>
              </a:solidFill>
              <a:effectLst/>
              <a:uLnTx/>
              <a:uFillTx/>
              <a:latin typeface="汉仪糯米团W" panose="00020600040101010101" pitchFamily="18" charset="-122"/>
              <a:ea typeface="汉仪糯米团W" panose="00020600040101010101" pitchFamily="18" charset="-122"/>
            </a:endParaRPr>
          </a:p>
        </p:txBody>
      </p:sp>
      <p:pic>
        <p:nvPicPr>
          <p:cNvPr id="7" name="图片 6" descr="图片转动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47765" y="1600200"/>
            <a:ext cx="3363595" cy="3648075"/>
          </a:xfrm>
          <a:prstGeom prst="rect">
            <a:avLst/>
          </a:prstGeom>
        </p:spPr>
      </p:pic>
      <p:pic>
        <p:nvPicPr>
          <p:cNvPr id="8" name="图片 7" descr="图片转动图 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51130"/>
            <a:ext cx="4049395" cy="40493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0" y="4613275"/>
            <a:ext cx="61595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normalizeH="0" baseline="0" noProof="0">
                <a:solidFill>
                  <a:srgbClr val="002060"/>
                </a:solidFill>
                <a:effectLst/>
                <a:uLnTx/>
                <a:uFillTx/>
                <a:latin typeface="汉仪糯米团W" panose="00020600040101010101" pitchFamily="18" charset="-122"/>
                <a:ea typeface="汉仪糯米团W" panose="00020600040101010101" pitchFamily="18" charset="-122"/>
              </a:rPr>
              <a:t>                                                      </a:t>
            </a:r>
            <a:r>
              <a:rPr kumimoji="0" lang="zh-CN" altLang="en-US" b="0" i="0" u="none" strike="noStrike" kern="1200" cap="none" normalizeH="0" baseline="0" noProof="0">
                <a:solidFill>
                  <a:srgbClr val="002060"/>
                </a:solidFill>
                <a:effectLst/>
                <a:uLnTx/>
                <a:uFillTx/>
                <a:latin typeface="汉仪糯米团W" panose="00020600040101010101" pitchFamily="18" charset="-122"/>
                <a:ea typeface="汉仪糯米团W" panose="00020600040101010101" pitchFamily="18" charset="-122"/>
              </a:rPr>
              <a:t>杨梦媛</a:t>
            </a:r>
            <a:r>
              <a:rPr kumimoji="0" lang="en-US" altLang="zh-CN" b="0" i="0" u="none" strike="noStrike" kern="1200" cap="none" normalizeH="0" baseline="0" noProof="0">
                <a:solidFill>
                  <a:srgbClr val="002060"/>
                </a:solidFill>
                <a:effectLst/>
                <a:uLnTx/>
                <a:uFillTx/>
                <a:latin typeface="汉仪糯米团W" panose="00020600040101010101" pitchFamily="18" charset="-122"/>
                <a:ea typeface="汉仪糯米团W" panose="00020600040101010101" pitchFamily="18" charset="-122"/>
              </a:rPr>
              <a:t>Suzy</a:t>
            </a:r>
            <a:endParaRPr kumimoji="0" lang="en-US" altLang="zh-CN" b="0" i="0" u="none" strike="noStrike" kern="1200" cap="none" normalizeH="0" baseline="0" noProof="0">
              <a:solidFill>
                <a:srgbClr val="002060"/>
              </a:solidFill>
              <a:effectLst/>
              <a:uLnTx/>
              <a:uFillTx/>
              <a:latin typeface="汉仪糯米团W" panose="00020600040101010101" pitchFamily="18" charset="-122"/>
              <a:ea typeface="汉仪糯米团W" panose="00020600040101010101" pitchFamily="18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3"/>
          <p:cNvSpPr/>
          <p:nvPr/>
        </p:nvSpPr>
        <p:spPr bwMode="auto">
          <a:xfrm rot="16200000" flipH="1">
            <a:off x="960996" y="920307"/>
            <a:ext cx="116371" cy="69823"/>
          </a:xfrm>
          <a:custGeom>
            <a:avLst/>
            <a:gdLst>
              <a:gd name="T0" fmla="*/ 6 w 33"/>
              <a:gd name="T1" fmla="*/ 0 h 20"/>
              <a:gd name="T2" fmla="*/ 1 w 33"/>
              <a:gd name="T3" fmla="*/ 3 h 20"/>
              <a:gd name="T4" fmla="*/ 3 w 33"/>
              <a:gd name="T5" fmla="*/ 9 h 20"/>
              <a:gd name="T6" fmla="*/ 26 w 33"/>
              <a:gd name="T7" fmla="*/ 20 h 20"/>
              <a:gd name="T8" fmla="*/ 28 w 33"/>
              <a:gd name="T9" fmla="*/ 20 h 20"/>
              <a:gd name="T10" fmla="*/ 32 w 33"/>
              <a:gd name="T11" fmla="*/ 16 h 20"/>
              <a:gd name="T12" fmla="*/ 32 w 33"/>
              <a:gd name="T13" fmla="*/ 12 h 20"/>
              <a:gd name="T14" fmla="*/ 29 w 33"/>
              <a:gd name="T15" fmla="*/ 10 h 20"/>
              <a:gd name="T16" fmla="*/ 22 w 33"/>
              <a:gd name="T17" fmla="*/ 7 h 20"/>
              <a:gd name="T18" fmla="*/ 22 w 33"/>
              <a:gd name="T19" fmla="*/ 8 h 20"/>
              <a:gd name="T20" fmla="*/ 22 w 33"/>
              <a:gd name="T21" fmla="*/ 7 h 20"/>
              <a:gd name="T22" fmla="*/ 22 w 33"/>
              <a:gd name="T23" fmla="*/ 7 h 20"/>
              <a:gd name="T24" fmla="*/ 22 w 33"/>
              <a:gd name="T25" fmla="*/ 7 h 20"/>
              <a:gd name="T26" fmla="*/ 22 w 33"/>
              <a:gd name="T27" fmla="*/ 7 h 20"/>
              <a:gd name="T28" fmla="*/ 21 w 33"/>
              <a:gd name="T29" fmla="*/ 7 h 20"/>
              <a:gd name="T30" fmla="*/ 22 w 33"/>
              <a:gd name="T31" fmla="*/ 7 h 20"/>
              <a:gd name="T32" fmla="*/ 8 w 33"/>
              <a:gd name="T33" fmla="*/ 1 h 20"/>
              <a:gd name="T34" fmla="*/ 6 w 33"/>
              <a:gd name="T35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" h="20">
                <a:moveTo>
                  <a:pt x="6" y="0"/>
                </a:moveTo>
                <a:cubicBezTo>
                  <a:pt x="4" y="0"/>
                  <a:pt x="2" y="1"/>
                  <a:pt x="1" y="3"/>
                </a:cubicBezTo>
                <a:cubicBezTo>
                  <a:pt x="0" y="5"/>
                  <a:pt x="1" y="8"/>
                  <a:pt x="3" y="9"/>
                </a:cubicBezTo>
                <a:cubicBezTo>
                  <a:pt x="11" y="13"/>
                  <a:pt x="18" y="17"/>
                  <a:pt x="26" y="20"/>
                </a:cubicBezTo>
                <a:cubicBezTo>
                  <a:pt x="27" y="20"/>
                  <a:pt x="27" y="20"/>
                  <a:pt x="28" y="20"/>
                </a:cubicBezTo>
                <a:cubicBezTo>
                  <a:pt x="30" y="20"/>
                  <a:pt x="32" y="18"/>
                  <a:pt x="32" y="16"/>
                </a:cubicBezTo>
                <a:cubicBezTo>
                  <a:pt x="33" y="15"/>
                  <a:pt x="33" y="14"/>
                  <a:pt x="32" y="12"/>
                </a:cubicBezTo>
                <a:cubicBezTo>
                  <a:pt x="31" y="11"/>
                  <a:pt x="30" y="11"/>
                  <a:pt x="29" y="10"/>
                </a:cubicBezTo>
                <a:cubicBezTo>
                  <a:pt x="27" y="9"/>
                  <a:pt x="24" y="8"/>
                  <a:pt x="22" y="7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17" y="5"/>
                  <a:pt x="13" y="3"/>
                  <a:pt x="8" y="1"/>
                </a:cubicBezTo>
                <a:cubicBezTo>
                  <a:pt x="7" y="0"/>
                  <a:pt x="7" y="0"/>
                  <a:pt x="6" y="0"/>
                </a:cubicBezTo>
              </a:path>
            </a:pathLst>
          </a:custGeom>
          <a:solidFill>
            <a:srgbClr val="D8803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14"/>
          <p:cNvSpPr/>
          <p:nvPr/>
        </p:nvSpPr>
        <p:spPr bwMode="auto">
          <a:xfrm rot="16200000" flipH="1">
            <a:off x="1031713" y="1153944"/>
            <a:ext cx="127113" cy="60871"/>
          </a:xfrm>
          <a:custGeom>
            <a:avLst/>
            <a:gdLst>
              <a:gd name="T0" fmla="*/ 5 w 36"/>
              <a:gd name="T1" fmla="*/ 0 h 17"/>
              <a:gd name="T2" fmla="*/ 0 w 36"/>
              <a:gd name="T3" fmla="*/ 4 h 17"/>
              <a:gd name="T4" fmla="*/ 4 w 36"/>
              <a:gd name="T5" fmla="*/ 10 h 17"/>
              <a:gd name="T6" fmla="*/ 29 w 36"/>
              <a:gd name="T7" fmla="*/ 17 h 17"/>
              <a:gd name="T8" fmla="*/ 30 w 36"/>
              <a:gd name="T9" fmla="*/ 17 h 17"/>
              <a:gd name="T10" fmla="*/ 35 w 36"/>
              <a:gd name="T11" fmla="*/ 13 h 17"/>
              <a:gd name="T12" fmla="*/ 32 w 36"/>
              <a:gd name="T13" fmla="*/ 7 h 17"/>
              <a:gd name="T14" fmla="*/ 6 w 36"/>
              <a:gd name="T15" fmla="*/ 0 h 17"/>
              <a:gd name="T16" fmla="*/ 5 w 36"/>
              <a:gd name="T17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17">
                <a:moveTo>
                  <a:pt x="5" y="0"/>
                </a:moveTo>
                <a:cubicBezTo>
                  <a:pt x="3" y="0"/>
                  <a:pt x="1" y="2"/>
                  <a:pt x="0" y="4"/>
                </a:cubicBezTo>
                <a:cubicBezTo>
                  <a:pt x="0" y="7"/>
                  <a:pt x="1" y="9"/>
                  <a:pt x="4" y="10"/>
                </a:cubicBezTo>
                <a:cubicBezTo>
                  <a:pt x="12" y="13"/>
                  <a:pt x="21" y="15"/>
                  <a:pt x="29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3" y="17"/>
                  <a:pt x="35" y="16"/>
                  <a:pt x="35" y="13"/>
                </a:cubicBezTo>
                <a:cubicBezTo>
                  <a:pt x="36" y="11"/>
                  <a:pt x="34" y="8"/>
                  <a:pt x="32" y="7"/>
                </a:cubicBezTo>
                <a:cubicBezTo>
                  <a:pt x="23" y="5"/>
                  <a:pt x="15" y="3"/>
                  <a:pt x="6" y="0"/>
                </a:cubicBezTo>
                <a:cubicBezTo>
                  <a:pt x="6" y="0"/>
                  <a:pt x="6" y="0"/>
                  <a:pt x="5" y="0"/>
                </a:cubicBezTo>
              </a:path>
            </a:pathLst>
          </a:custGeom>
          <a:solidFill>
            <a:srgbClr val="D8803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15"/>
          <p:cNvSpPr/>
          <p:nvPr/>
        </p:nvSpPr>
        <p:spPr bwMode="auto">
          <a:xfrm rot="16200000" flipH="1">
            <a:off x="1060359" y="1424280"/>
            <a:ext cx="132483" cy="37597"/>
          </a:xfrm>
          <a:custGeom>
            <a:avLst/>
            <a:gdLst>
              <a:gd name="T0" fmla="*/ 34 w 38"/>
              <a:gd name="T1" fmla="*/ 0 h 11"/>
              <a:gd name="T2" fmla="*/ 33 w 38"/>
              <a:gd name="T3" fmla="*/ 0 h 11"/>
              <a:gd name="T4" fmla="*/ 11 w 38"/>
              <a:gd name="T5" fmla="*/ 1 h 11"/>
              <a:gd name="T6" fmla="*/ 5 w 38"/>
              <a:gd name="T7" fmla="*/ 1 h 11"/>
              <a:gd name="T8" fmla="*/ 5 w 38"/>
              <a:gd name="T9" fmla="*/ 1 h 11"/>
              <a:gd name="T10" fmla="*/ 0 w 38"/>
              <a:gd name="T11" fmla="*/ 6 h 11"/>
              <a:gd name="T12" fmla="*/ 5 w 38"/>
              <a:gd name="T13" fmla="*/ 11 h 11"/>
              <a:gd name="T14" fmla="*/ 11 w 38"/>
              <a:gd name="T15" fmla="*/ 11 h 11"/>
              <a:gd name="T16" fmla="*/ 33 w 38"/>
              <a:gd name="T17" fmla="*/ 10 h 11"/>
              <a:gd name="T18" fmla="*/ 38 w 38"/>
              <a:gd name="T19" fmla="*/ 5 h 11"/>
              <a:gd name="T20" fmla="*/ 34 w 38"/>
              <a:gd name="T21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" h="11">
                <a:moveTo>
                  <a:pt x="34" y="0"/>
                </a:moveTo>
                <a:cubicBezTo>
                  <a:pt x="33" y="0"/>
                  <a:pt x="33" y="0"/>
                  <a:pt x="33" y="0"/>
                </a:cubicBezTo>
                <a:cubicBezTo>
                  <a:pt x="26" y="1"/>
                  <a:pt x="18" y="1"/>
                  <a:pt x="11" y="1"/>
                </a:cubicBezTo>
                <a:cubicBezTo>
                  <a:pt x="9" y="1"/>
                  <a:pt x="7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2" y="1"/>
                  <a:pt x="0" y="3"/>
                  <a:pt x="0" y="6"/>
                </a:cubicBezTo>
                <a:cubicBezTo>
                  <a:pt x="0" y="9"/>
                  <a:pt x="2" y="11"/>
                  <a:pt x="5" y="11"/>
                </a:cubicBezTo>
                <a:cubicBezTo>
                  <a:pt x="7" y="11"/>
                  <a:pt x="9" y="11"/>
                  <a:pt x="11" y="11"/>
                </a:cubicBezTo>
                <a:cubicBezTo>
                  <a:pt x="18" y="11"/>
                  <a:pt x="26" y="11"/>
                  <a:pt x="33" y="10"/>
                </a:cubicBezTo>
                <a:cubicBezTo>
                  <a:pt x="36" y="10"/>
                  <a:pt x="38" y="8"/>
                  <a:pt x="38" y="5"/>
                </a:cubicBezTo>
                <a:cubicBezTo>
                  <a:pt x="38" y="3"/>
                  <a:pt x="36" y="0"/>
                  <a:pt x="34" y="0"/>
                </a:cubicBezTo>
              </a:path>
            </a:pathLst>
          </a:custGeom>
          <a:solidFill>
            <a:srgbClr val="D8803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16"/>
          <p:cNvSpPr>
            <a:spLocks noEditPoints="1"/>
          </p:cNvSpPr>
          <p:nvPr/>
        </p:nvSpPr>
        <p:spPr bwMode="auto">
          <a:xfrm rot="16200000" flipH="1">
            <a:off x="1008440" y="1665973"/>
            <a:ext cx="132483" cy="73403"/>
          </a:xfrm>
          <a:custGeom>
            <a:avLst/>
            <a:gdLst>
              <a:gd name="T0" fmla="*/ 16 w 38"/>
              <a:gd name="T1" fmla="*/ 8 h 21"/>
              <a:gd name="T2" fmla="*/ 16 w 38"/>
              <a:gd name="T3" fmla="*/ 8 h 21"/>
              <a:gd name="T4" fmla="*/ 16 w 38"/>
              <a:gd name="T5" fmla="*/ 8 h 21"/>
              <a:gd name="T6" fmla="*/ 32 w 38"/>
              <a:gd name="T7" fmla="*/ 0 h 21"/>
              <a:gd name="T8" fmla="*/ 30 w 38"/>
              <a:gd name="T9" fmla="*/ 0 h 21"/>
              <a:gd name="T10" fmla="*/ 15 w 38"/>
              <a:gd name="T11" fmla="*/ 8 h 21"/>
              <a:gd name="T12" fmla="*/ 4 w 38"/>
              <a:gd name="T13" fmla="*/ 12 h 21"/>
              <a:gd name="T14" fmla="*/ 0 w 38"/>
              <a:gd name="T15" fmla="*/ 18 h 21"/>
              <a:gd name="T16" fmla="*/ 5 w 38"/>
              <a:gd name="T17" fmla="*/ 21 h 21"/>
              <a:gd name="T18" fmla="*/ 6 w 38"/>
              <a:gd name="T19" fmla="*/ 21 h 21"/>
              <a:gd name="T20" fmla="*/ 35 w 38"/>
              <a:gd name="T21" fmla="*/ 9 h 21"/>
              <a:gd name="T22" fmla="*/ 37 w 38"/>
              <a:gd name="T23" fmla="*/ 2 h 21"/>
              <a:gd name="T24" fmla="*/ 32 w 38"/>
              <a:gd name="T2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8" h="21">
                <a:moveTo>
                  <a:pt x="16" y="8"/>
                </a:move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moveTo>
                  <a:pt x="32" y="0"/>
                </a:moveTo>
                <a:cubicBezTo>
                  <a:pt x="31" y="0"/>
                  <a:pt x="31" y="0"/>
                  <a:pt x="30" y="0"/>
                </a:cubicBezTo>
                <a:cubicBezTo>
                  <a:pt x="25" y="3"/>
                  <a:pt x="21" y="6"/>
                  <a:pt x="15" y="8"/>
                </a:cubicBezTo>
                <a:cubicBezTo>
                  <a:pt x="12" y="10"/>
                  <a:pt x="8" y="11"/>
                  <a:pt x="4" y="12"/>
                </a:cubicBezTo>
                <a:cubicBezTo>
                  <a:pt x="1" y="12"/>
                  <a:pt x="0" y="15"/>
                  <a:pt x="0" y="18"/>
                </a:cubicBezTo>
                <a:cubicBezTo>
                  <a:pt x="1" y="20"/>
                  <a:pt x="3" y="21"/>
                  <a:pt x="5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7" y="19"/>
                  <a:pt x="26" y="15"/>
                  <a:pt x="35" y="9"/>
                </a:cubicBezTo>
                <a:cubicBezTo>
                  <a:pt x="37" y="7"/>
                  <a:pt x="38" y="4"/>
                  <a:pt x="37" y="2"/>
                </a:cubicBezTo>
                <a:cubicBezTo>
                  <a:pt x="36" y="1"/>
                  <a:pt x="34" y="0"/>
                  <a:pt x="32" y="0"/>
                </a:cubicBezTo>
              </a:path>
            </a:pathLst>
          </a:custGeom>
          <a:solidFill>
            <a:srgbClr val="D8803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17"/>
          <p:cNvSpPr/>
          <p:nvPr/>
        </p:nvSpPr>
        <p:spPr bwMode="auto">
          <a:xfrm rot="16200000" flipH="1">
            <a:off x="858948" y="1810092"/>
            <a:ext cx="80565" cy="130693"/>
          </a:xfrm>
          <a:custGeom>
            <a:avLst/>
            <a:gdLst>
              <a:gd name="T0" fmla="*/ 18 w 23"/>
              <a:gd name="T1" fmla="*/ 0 h 37"/>
              <a:gd name="T2" fmla="*/ 13 w 23"/>
              <a:gd name="T3" fmla="*/ 4 h 37"/>
              <a:gd name="T4" fmla="*/ 10 w 23"/>
              <a:gd name="T5" fmla="*/ 12 h 37"/>
              <a:gd name="T6" fmla="*/ 2 w 23"/>
              <a:gd name="T7" fmla="*/ 29 h 37"/>
              <a:gd name="T8" fmla="*/ 4 w 23"/>
              <a:gd name="T9" fmla="*/ 36 h 37"/>
              <a:gd name="T10" fmla="*/ 6 w 23"/>
              <a:gd name="T11" fmla="*/ 37 h 37"/>
              <a:gd name="T12" fmla="*/ 8 w 23"/>
              <a:gd name="T13" fmla="*/ 36 h 37"/>
              <a:gd name="T14" fmla="*/ 11 w 23"/>
              <a:gd name="T15" fmla="*/ 34 h 37"/>
              <a:gd name="T16" fmla="*/ 22 w 23"/>
              <a:gd name="T17" fmla="*/ 6 h 37"/>
              <a:gd name="T18" fmla="*/ 19 w 23"/>
              <a:gd name="T19" fmla="*/ 0 h 37"/>
              <a:gd name="T20" fmla="*/ 18 w 23"/>
              <a:gd name="T21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" h="37">
                <a:moveTo>
                  <a:pt x="18" y="0"/>
                </a:moveTo>
                <a:cubicBezTo>
                  <a:pt x="15" y="0"/>
                  <a:pt x="13" y="1"/>
                  <a:pt x="13" y="4"/>
                </a:cubicBezTo>
                <a:cubicBezTo>
                  <a:pt x="12" y="7"/>
                  <a:pt x="11" y="9"/>
                  <a:pt x="10" y="12"/>
                </a:cubicBezTo>
                <a:cubicBezTo>
                  <a:pt x="8" y="18"/>
                  <a:pt x="5" y="24"/>
                  <a:pt x="2" y="29"/>
                </a:cubicBezTo>
                <a:cubicBezTo>
                  <a:pt x="0" y="32"/>
                  <a:pt x="1" y="35"/>
                  <a:pt x="4" y="36"/>
                </a:cubicBezTo>
                <a:cubicBezTo>
                  <a:pt x="4" y="36"/>
                  <a:pt x="5" y="37"/>
                  <a:pt x="6" y="37"/>
                </a:cubicBezTo>
                <a:cubicBezTo>
                  <a:pt x="7" y="37"/>
                  <a:pt x="7" y="37"/>
                  <a:pt x="8" y="36"/>
                </a:cubicBezTo>
                <a:cubicBezTo>
                  <a:pt x="9" y="36"/>
                  <a:pt x="10" y="35"/>
                  <a:pt x="11" y="34"/>
                </a:cubicBezTo>
                <a:cubicBezTo>
                  <a:pt x="16" y="25"/>
                  <a:pt x="21" y="16"/>
                  <a:pt x="22" y="6"/>
                </a:cubicBezTo>
                <a:cubicBezTo>
                  <a:pt x="23" y="3"/>
                  <a:pt x="21" y="0"/>
                  <a:pt x="19" y="0"/>
                </a:cubicBezTo>
                <a:cubicBezTo>
                  <a:pt x="18" y="0"/>
                  <a:pt x="18" y="0"/>
                  <a:pt x="18" y="0"/>
                </a:cubicBezTo>
              </a:path>
            </a:pathLst>
          </a:custGeom>
          <a:solidFill>
            <a:srgbClr val="D8803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8"/>
          <p:cNvSpPr/>
          <p:nvPr/>
        </p:nvSpPr>
        <p:spPr bwMode="auto">
          <a:xfrm rot="16200000" flipH="1">
            <a:off x="782127" y="1806513"/>
            <a:ext cx="84145" cy="105629"/>
          </a:xfrm>
          <a:custGeom>
            <a:avLst/>
            <a:gdLst>
              <a:gd name="T0" fmla="*/ 5 w 24"/>
              <a:gd name="T1" fmla="*/ 0 h 30"/>
              <a:gd name="T2" fmla="*/ 1 w 24"/>
              <a:gd name="T3" fmla="*/ 2 h 30"/>
              <a:gd name="T4" fmla="*/ 1 w 24"/>
              <a:gd name="T5" fmla="*/ 9 h 30"/>
              <a:gd name="T6" fmla="*/ 7 w 24"/>
              <a:gd name="T7" fmla="*/ 15 h 30"/>
              <a:gd name="T8" fmla="*/ 14 w 24"/>
              <a:gd name="T9" fmla="*/ 28 h 30"/>
              <a:gd name="T10" fmla="*/ 17 w 24"/>
              <a:gd name="T11" fmla="*/ 30 h 30"/>
              <a:gd name="T12" fmla="*/ 19 w 24"/>
              <a:gd name="T13" fmla="*/ 30 h 30"/>
              <a:gd name="T14" fmla="*/ 21 w 24"/>
              <a:gd name="T15" fmla="*/ 30 h 30"/>
              <a:gd name="T16" fmla="*/ 23 w 24"/>
              <a:gd name="T17" fmla="*/ 27 h 30"/>
              <a:gd name="T18" fmla="*/ 23 w 24"/>
              <a:gd name="T19" fmla="*/ 23 h 30"/>
              <a:gd name="T20" fmla="*/ 9 w 24"/>
              <a:gd name="T21" fmla="*/ 2 h 30"/>
              <a:gd name="T22" fmla="*/ 5 w 24"/>
              <a:gd name="T23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" h="30">
                <a:moveTo>
                  <a:pt x="5" y="0"/>
                </a:moveTo>
                <a:cubicBezTo>
                  <a:pt x="4" y="0"/>
                  <a:pt x="2" y="1"/>
                  <a:pt x="1" y="2"/>
                </a:cubicBezTo>
                <a:cubicBezTo>
                  <a:pt x="0" y="4"/>
                  <a:pt x="0" y="7"/>
                  <a:pt x="1" y="9"/>
                </a:cubicBezTo>
                <a:cubicBezTo>
                  <a:pt x="3" y="11"/>
                  <a:pt x="5" y="13"/>
                  <a:pt x="7" y="15"/>
                </a:cubicBezTo>
                <a:cubicBezTo>
                  <a:pt x="10" y="19"/>
                  <a:pt x="12" y="23"/>
                  <a:pt x="14" y="28"/>
                </a:cubicBezTo>
                <a:cubicBezTo>
                  <a:pt x="15" y="29"/>
                  <a:pt x="16" y="30"/>
                  <a:pt x="17" y="30"/>
                </a:cubicBezTo>
                <a:cubicBezTo>
                  <a:pt x="18" y="30"/>
                  <a:pt x="18" y="30"/>
                  <a:pt x="19" y="30"/>
                </a:cubicBezTo>
                <a:cubicBezTo>
                  <a:pt x="19" y="30"/>
                  <a:pt x="20" y="30"/>
                  <a:pt x="21" y="30"/>
                </a:cubicBezTo>
                <a:cubicBezTo>
                  <a:pt x="22" y="29"/>
                  <a:pt x="23" y="28"/>
                  <a:pt x="23" y="27"/>
                </a:cubicBezTo>
                <a:cubicBezTo>
                  <a:pt x="24" y="25"/>
                  <a:pt x="23" y="24"/>
                  <a:pt x="23" y="23"/>
                </a:cubicBezTo>
                <a:cubicBezTo>
                  <a:pt x="20" y="15"/>
                  <a:pt x="15" y="8"/>
                  <a:pt x="9" y="2"/>
                </a:cubicBezTo>
                <a:cubicBezTo>
                  <a:pt x="8" y="1"/>
                  <a:pt x="6" y="0"/>
                  <a:pt x="5" y="0"/>
                </a:cubicBezTo>
              </a:path>
            </a:pathLst>
          </a:custGeom>
          <a:solidFill>
            <a:srgbClr val="D8803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9"/>
          <p:cNvSpPr/>
          <p:nvPr/>
        </p:nvSpPr>
        <p:spPr bwMode="auto">
          <a:xfrm rot="16200000" flipH="1">
            <a:off x="638007" y="1649860"/>
            <a:ext cx="128902" cy="59081"/>
          </a:xfrm>
          <a:custGeom>
            <a:avLst/>
            <a:gdLst>
              <a:gd name="T0" fmla="*/ 9 w 37"/>
              <a:gd name="T1" fmla="*/ 0 h 17"/>
              <a:gd name="T2" fmla="*/ 5 w 37"/>
              <a:gd name="T3" fmla="*/ 1 h 17"/>
              <a:gd name="T4" fmla="*/ 2 w 37"/>
              <a:gd name="T5" fmla="*/ 2 h 17"/>
              <a:gd name="T6" fmla="*/ 0 w 37"/>
              <a:gd name="T7" fmla="*/ 6 h 17"/>
              <a:gd name="T8" fmla="*/ 5 w 37"/>
              <a:gd name="T9" fmla="*/ 11 h 17"/>
              <a:gd name="T10" fmla="*/ 5 w 37"/>
              <a:gd name="T11" fmla="*/ 11 h 17"/>
              <a:gd name="T12" fmla="*/ 9 w 37"/>
              <a:gd name="T13" fmla="*/ 10 h 17"/>
              <a:gd name="T14" fmla="*/ 15 w 37"/>
              <a:gd name="T15" fmla="*/ 11 h 17"/>
              <a:gd name="T16" fmla="*/ 24 w 37"/>
              <a:gd name="T17" fmla="*/ 13 h 17"/>
              <a:gd name="T18" fmla="*/ 29 w 37"/>
              <a:gd name="T19" fmla="*/ 16 h 17"/>
              <a:gd name="T20" fmla="*/ 31 w 37"/>
              <a:gd name="T21" fmla="*/ 17 h 17"/>
              <a:gd name="T22" fmla="*/ 36 w 37"/>
              <a:gd name="T23" fmla="*/ 14 h 17"/>
              <a:gd name="T24" fmla="*/ 34 w 37"/>
              <a:gd name="T25" fmla="*/ 8 h 17"/>
              <a:gd name="T26" fmla="*/ 9 w 37"/>
              <a:gd name="T27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7" h="17">
                <a:moveTo>
                  <a:pt x="9" y="0"/>
                </a:moveTo>
                <a:cubicBezTo>
                  <a:pt x="7" y="0"/>
                  <a:pt x="6" y="1"/>
                  <a:pt x="5" y="1"/>
                </a:cubicBezTo>
                <a:cubicBezTo>
                  <a:pt x="4" y="1"/>
                  <a:pt x="3" y="1"/>
                  <a:pt x="2" y="2"/>
                </a:cubicBezTo>
                <a:cubicBezTo>
                  <a:pt x="1" y="3"/>
                  <a:pt x="0" y="4"/>
                  <a:pt x="0" y="6"/>
                </a:cubicBezTo>
                <a:cubicBezTo>
                  <a:pt x="0" y="8"/>
                  <a:pt x="2" y="11"/>
                  <a:pt x="5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6" y="11"/>
                  <a:pt x="7" y="10"/>
                  <a:pt x="9" y="10"/>
                </a:cubicBezTo>
                <a:cubicBezTo>
                  <a:pt x="11" y="10"/>
                  <a:pt x="13" y="11"/>
                  <a:pt x="15" y="11"/>
                </a:cubicBezTo>
                <a:cubicBezTo>
                  <a:pt x="18" y="11"/>
                  <a:pt x="21" y="12"/>
                  <a:pt x="24" y="13"/>
                </a:cubicBezTo>
                <a:cubicBezTo>
                  <a:pt x="25" y="14"/>
                  <a:pt x="27" y="15"/>
                  <a:pt x="29" y="16"/>
                </a:cubicBezTo>
                <a:cubicBezTo>
                  <a:pt x="30" y="17"/>
                  <a:pt x="30" y="17"/>
                  <a:pt x="31" y="17"/>
                </a:cubicBezTo>
                <a:cubicBezTo>
                  <a:pt x="33" y="17"/>
                  <a:pt x="35" y="16"/>
                  <a:pt x="36" y="14"/>
                </a:cubicBezTo>
                <a:cubicBezTo>
                  <a:pt x="37" y="12"/>
                  <a:pt x="36" y="9"/>
                  <a:pt x="34" y="8"/>
                </a:cubicBezTo>
                <a:cubicBezTo>
                  <a:pt x="27" y="2"/>
                  <a:pt x="18" y="0"/>
                  <a:pt x="9" y="0"/>
                </a:cubicBezTo>
              </a:path>
            </a:pathLst>
          </a:custGeom>
          <a:solidFill>
            <a:srgbClr val="D8803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20"/>
          <p:cNvSpPr/>
          <p:nvPr/>
        </p:nvSpPr>
        <p:spPr bwMode="auto">
          <a:xfrm rot="16200000" flipH="1">
            <a:off x="643216" y="1522747"/>
            <a:ext cx="59081" cy="118161"/>
          </a:xfrm>
          <a:custGeom>
            <a:avLst/>
            <a:gdLst>
              <a:gd name="T0" fmla="*/ 5 w 17"/>
              <a:gd name="T1" fmla="*/ 0 h 34"/>
              <a:gd name="T2" fmla="*/ 4 w 17"/>
              <a:gd name="T3" fmla="*/ 0 h 34"/>
              <a:gd name="T4" fmla="*/ 1 w 17"/>
              <a:gd name="T5" fmla="*/ 3 h 34"/>
              <a:gd name="T6" fmla="*/ 0 w 17"/>
              <a:gd name="T7" fmla="*/ 6 h 34"/>
              <a:gd name="T8" fmla="*/ 7 w 17"/>
              <a:gd name="T9" fmla="*/ 32 h 34"/>
              <a:gd name="T10" fmla="*/ 12 w 17"/>
              <a:gd name="T11" fmla="*/ 34 h 34"/>
              <a:gd name="T12" fmla="*/ 14 w 17"/>
              <a:gd name="T13" fmla="*/ 34 h 34"/>
              <a:gd name="T14" fmla="*/ 16 w 17"/>
              <a:gd name="T15" fmla="*/ 31 h 34"/>
              <a:gd name="T16" fmla="*/ 16 w 17"/>
              <a:gd name="T17" fmla="*/ 27 h 34"/>
              <a:gd name="T18" fmla="*/ 15 w 17"/>
              <a:gd name="T19" fmla="*/ 23 h 34"/>
              <a:gd name="T20" fmla="*/ 10 w 17"/>
              <a:gd name="T21" fmla="*/ 4 h 34"/>
              <a:gd name="T22" fmla="*/ 7 w 17"/>
              <a:gd name="T23" fmla="*/ 1 h 34"/>
              <a:gd name="T24" fmla="*/ 5 w 17"/>
              <a:gd name="T25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" h="34">
                <a:moveTo>
                  <a:pt x="5" y="0"/>
                </a:moveTo>
                <a:cubicBezTo>
                  <a:pt x="4" y="0"/>
                  <a:pt x="4" y="0"/>
                  <a:pt x="4" y="0"/>
                </a:cubicBezTo>
                <a:cubicBezTo>
                  <a:pt x="2" y="1"/>
                  <a:pt x="1" y="1"/>
                  <a:pt x="1" y="3"/>
                </a:cubicBezTo>
                <a:cubicBezTo>
                  <a:pt x="0" y="4"/>
                  <a:pt x="0" y="5"/>
                  <a:pt x="0" y="6"/>
                </a:cubicBezTo>
                <a:cubicBezTo>
                  <a:pt x="1" y="15"/>
                  <a:pt x="4" y="24"/>
                  <a:pt x="7" y="32"/>
                </a:cubicBezTo>
                <a:cubicBezTo>
                  <a:pt x="8" y="33"/>
                  <a:pt x="10" y="34"/>
                  <a:pt x="12" y="34"/>
                </a:cubicBezTo>
                <a:cubicBezTo>
                  <a:pt x="13" y="34"/>
                  <a:pt x="13" y="34"/>
                  <a:pt x="14" y="34"/>
                </a:cubicBezTo>
                <a:cubicBezTo>
                  <a:pt x="15" y="33"/>
                  <a:pt x="16" y="32"/>
                  <a:pt x="16" y="31"/>
                </a:cubicBezTo>
                <a:cubicBezTo>
                  <a:pt x="17" y="29"/>
                  <a:pt x="17" y="28"/>
                  <a:pt x="16" y="27"/>
                </a:cubicBezTo>
                <a:cubicBezTo>
                  <a:pt x="16" y="26"/>
                  <a:pt x="15" y="25"/>
                  <a:pt x="15" y="23"/>
                </a:cubicBezTo>
                <a:cubicBezTo>
                  <a:pt x="12" y="17"/>
                  <a:pt x="10" y="11"/>
                  <a:pt x="10" y="4"/>
                </a:cubicBezTo>
                <a:cubicBezTo>
                  <a:pt x="10" y="3"/>
                  <a:pt x="8" y="1"/>
                  <a:pt x="7" y="1"/>
                </a:cubicBezTo>
                <a:cubicBezTo>
                  <a:pt x="7" y="0"/>
                  <a:pt x="6" y="0"/>
                  <a:pt x="5" y="0"/>
                </a:cubicBezTo>
              </a:path>
            </a:pathLst>
          </a:custGeom>
          <a:solidFill>
            <a:srgbClr val="D8803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21"/>
          <p:cNvSpPr/>
          <p:nvPr/>
        </p:nvSpPr>
        <p:spPr bwMode="auto">
          <a:xfrm rot="16200000" flipH="1">
            <a:off x="772118" y="1660601"/>
            <a:ext cx="132483" cy="98468"/>
          </a:xfrm>
          <a:custGeom>
            <a:avLst/>
            <a:gdLst>
              <a:gd name="T0" fmla="*/ 5 w 38"/>
              <a:gd name="T1" fmla="*/ 0 h 28"/>
              <a:gd name="T2" fmla="*/ 2 w 38"/>
              <a:gd name="T3" fmla="*/ 1 h 28"/>
              <a:gd name="T4" fmla="*/ 2 w 38"/>
              <a:gd name="T5" fmla="*/ 8 h 28"/>
              <a:gd name="T6" fmla="*/ 31 w 38"/>
              <a:gd name="T7" fmla="*/ 27 h 28"/>
              <a:gd name="T8" fmla="*/ 33 w 38"/>
              <a:gd name="T9" fmla="*/ 28 h 28"/>
              <a:gd name="T10" fmla="*/ 34 w 38"/>
              <a:gd name="T11" fmla="*/ 28 h 28"/>
              <a:gd name="T12" fmla="*/ 38 w 38"/>
              <a:gd name="T13" fmla="*/ 26 h 28"/>
              <a:gd name="T14" fmla="*/ 38 w 38"/>
              <a:gd name="T15" fmla="*/ 22 h 28"/>
              <a:gd name="T16" fmla="*/ 36 w 38"/>
              <a:gd name="T17" fmla="*/ 19 h 28"/>
              <a:gd name="T18" fmla="*/ 16 w 38"/>
              <a:gd name="T19" fmla="*/ 8 h 28"/>
              <a:gd name="T20" fmla="*/ 9 w 38"/>
              <a:gd name="T21" fmla="*/ 1 h 28"/>
              <a:gd name="T22" fmla="*/ 5 w 38"/>
              <a:gd name="T23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8" h="28">
                <a:moveTo>
                  <a:pt x="5" y="0"/>
                </a:moveTo>
                <a:cubicBezTo>
                  <a:pt x="4" y="0"/>
                  <a:pt x="3" y="0"/>
                  <a:pt x="2" y="1"/>
                </a:cubicBezTo>
                <a:cubicBezTo>
                  <a:pt x="0" y="3"/>
                  <a:pt x="0" y="6"/>
                  <a:pt x="2" y="8"/>
                </a:cubicBezTo>
                <a:cubicBezTo>
                  <a:pt x="10" y="16"/>
                  <a:pt x="20" y="23"/>
                  <a:pt x="31" y="27"/>
                </a:cubicBezTo>
                <a:cubicBezTo>
                  <a:pt x="32" y="28"/>
                  <a:pt x="32" y="28"/>
                  <a:pt x="33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6" y="28"/>
                  <a:pt x="37" y="27"/>
                  <a:pt x="38" y="26"/>
                </a:cubicBezTo>
                <a:cubicBezTo>
                  <a:pt x="38" y="25"/>
                  <a:pt x="38" y="23"/>
                  <a:pt x="38" y="22"/>
                </a:cubicBezTo>
                <a:cubicBezTo>
                  <a:pt x="38" y="21"/>
                  <a:pt x="37" y="19"/>
                  <a:pt x="36" y="19"/>
                </a:cubicBezTo>
                <a:cubicBezTo>
                  <a:pt x="29" y="16"/>
                  <a:pt x="22" y="12"/>
                  <a:pt x="16" y="8"/>
                </a:cubicBezTo>
                <a:cubicBezTo>
                  <a:pt x="14" y="5"/>
                  <a:pt x="11" y="3"/>
                  <a:pt x="9" y="1"/>
                </a:cubicBezTo>
                <a:cubicBezTo>
                  <a:pt x="8" y="0"/>
                  <a:pt x="7" y="0"/>
                  <a:pt x="5" y="0"/>
                </a:cubicBezTo>
              </a:path>
            </a:pathLst>
          </a:custGeom>
          <a:solidFill>
            <a:srgbClr val="D8803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22"/>
          <p:cNvSpPr>
            <a:spLocks noEditPoints="1"/>
          </p:cNvSpPr>
          <p:nvPr/>
        </p:nvSpPr>
        <p:spPr bwMode="auto">
          <a:xfrm rot="16200000" flipH="1">
            <a:off x="841045" y="2033882"/>
            <a:ext cx="150386" cy="39387"/>
          </a:xfrm>
          <a:custGeom>
            <a:avLst/>
            <a:gdLst>
              <a:gd name="T0" fmla="*/ 6 w 43"/>
              <a:gd name="T1" fmla="*/ 1 h 11"/>
              <a:gd name="T2" fmla="*/ 7 w 43"/>
              <a:gd name="T3" fmla="*/ 1 h 11"/>
              <a:gd name="T4" fmla="*/ 6 w 43"/>
              <a:gd name="T5" fmla="*/ 1 h 11"/>
              <a:gd name="T6" fmla="*/ 38 w 43"/>
              <a:gd name="T7" fmla="*/ 0 h 11"/>
              <a:gd name="T8" fmla="*/ 38 w 43"/>
              <a:gd name="T9" fmla="*/ 0 h 11"/>
              <a:gd name="T10" fmla="*/ 15 w 43"/>
              <a:gd name="T11" fmla="*/ 2 h 11"/>
              <a:gd name="T12" fmla="*/ 7 w 43"/>
              <a:gd name="T13" fmla="*/ 1 h 11"/>
              <a:gd name="T14" fmla="*/ 7 w 43"/>
              <a:gd name="T15" fmla="*/ 1 h 11"/>
              <a:gd name="T16" fmla="*/ 6 w 43"/>
              <a:gd name="T17" fmla="*/ 1 h 11"/>
              <a:gd name="T18" fmla="*/ 6 w 43"/>
              <a:gd name="T19" fmla="*/ 1 h 11"/>
              <a:gd name="T20" fmla="*/ 3 w 43"/>
              <a:gd name="T21" fmla="*/ 2 h 11"/>
              <a:gd name="T22" fmla="*/ 1 w 43"/>
              <a:gd name="T23" fmla="*/ 5 h 11"/>
              <a:gd name="T24" fmla="*/ 2 w 43"/>
              <a:gd name="T25" fmla="*/ 9 h 11"/>
              <a:gd name="T26" fmla="*/ 5 w 43"/>
              <a:gd name="T27" fmla="*/ 11 h 11"/>
              <a:gd name="T28" fmla="*/ 16 w 43"/>
              <a:gd name="T29" fmla="*/ 11 h 11"/>
              <a:gd name="T30" fmla="*/ 38 w 43"/>
              <a:gd name="T31" fmla="*/ 10 h 11"/>
              <a:gd name="T32" fmla="*/ 43 w 43"/>
              <a:gd name="T33" fmla="*/ 5 h 11"/>
              <a:gd name="T34" fmla="*/ 38 w 43"/>
              <a:gd name="T35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3" h="11">
                <a:moveTo>
                  <a:pt x="6" y="1"/>
                </a:moveTo>
                <a:cubicBezTo>
                  <a:pt x="6" y="1"/>
                  <a:pt x="6" y="1"/>
                  <a:pt x="7" y="1"/>
                </a:cubicBezTo>
                <a:cubicBezTo>
                  <a:pt x="6" y="1"/>
                  <a:pt x="6" y="1"/>
                  <a:pt x="6" y="1"/>
                </a:cubicBezTo>
                <a:moveTo>
                  <a:pt x="38" y="0"/>
                </a:moveTo>
                <a:cubicBezTo>
                  <a:pt x="38" y="0"/>
                  <a:pt x="38" y="0"/>
                  <a:pt x="38" y="0"/>
                </a:cubicBezTo>
                <a:cubicBezTo>
                  <a:pt x="30" y="1"/>
                  <a:pt x="23" y="2"/>
                  <a:pt x="15" y="2"/>
                </a:cubicBezTo>
                <a:cubicBezTo>
                  <a:pt x="12" y="2"/>
                  <a:pt x="9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1"/>
                  <a:pt x="4" y="1"/>
                  <a:pt x="3" y="2"/>
                </a:cubicBezTo>
                <a:cubicBezTo>
                  <a:pt x="2" y="3"/>
                  <a:pt x="1" y="4"/>
                  <a:pt x="1" y="5"/>
                </a:cubicBezTo>
                <a:cubicBezTo>
                  <a:pt x="0" y="7"/>
                  <a:pt x="1" y="8"/>
                  <a:pt x="2" y="9"/>
                </a:cubicBezTo>
                <a:cubicBezTo>
                  <a:pt x="2" y="10"/>
                  <a:pt x="4" y="11"/>
                  <a:pt x="5" y="11"/>
                </a:cubicBezTo>
                <a:cubicBezTo>
                  <a:pt x="9" y="11"/>
                  <a:pt x="12" y="11"/>
                  <a:pt x="16" y="11"/>
                </a:cubicBezTo>
                <a:cubicBezTo>
                  <a:pt x="24" y="11"/>
                  <a:pt x="31" y="11"/>
                  <a:pt x="38" y="10"/>
                </a:cubicBezTo>
                <a:cubicBezTo>
                  <a:pt x="41" y="10"/>
                  <a:pt x="43" y="7"/>
                  <a:pt x="43" y="5"/>
                </a:cubicBezTo>
                <a:cubicBezTo>
                  <a:pt x="43" y="2"/>
                  <a:pt x="41" y="0"/>
                  <a:pt x="38" y="0"/>
                </a:cubicBezTo>
              </a:path>
            </a:pathLst>
          </a:custGeom>
          <a:solidFill>
            <a:srgbClr val="D8803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 rot="900000" flipH="1">
            <a:off x="65421" y="281442"/>
            <a:ext cx="984846" cy="635786"/>
            <a:chOff x="688975" y="331788"/>
            <a:chExt cx="376238" cy="242888"/>
          </a:xfrm>
        </p:grpSpPr>
        <p:sp>
          <p:nvSpPr>
            <p:cNvPr id="16" name="Freeform 75"/>
            <p:cNvSpPr/>
            <p:nvPr/>
          </p:nvSpPr>
          <p:spPr bwMode="auto">
            <a:xfrm>
              <a:off x="701675" y="385763"/>
              <a:ext cx="344488" cy="142875"/>
            </a:xfrm>
            <a:custGeom>
              <a:avLst/>
              <a:gdLst>
                <a:gd name="T0" fmla="*/ 108 w 111"/>
                <a:gd name="T1" fmla="*/ 13 h 46"/>
                <a:gd name="T2" fmla="*/ 105 w 111"/>
                <a:gd name="T3" fmla="*/ 12 h 46"/>
                <a:gd name="T4" fmla="*/ 103 w 111"/>
                <a:gd name="T5" fmla="*/ 12 h 46"/>
                <a:gd name="T6" fmla="*/ 98 w 111"/>
                <a:gd name="T7" fmla="*/ 11 h 46"/>
                <a:gd name="T8" fmla="*/ 94 w 111"/>
                <a:gd name="T9" fmla="*/ 10 h 46"/>
                <a:gd name="T10" fmla="*/ 88 w 111"/>
                <a:gd name="T11" fmla="*/ 9 h 46"/>
                <a:gd name="T12" fmla="*/ 83 w 111"/>
                <a:gd name="T13" fmla="*/ 8 h 46"/>
                <a:gd name="T14" fmla="*/ 78 w 111"/>
                <a:gd name="T15" fmla="*/ 8 h 46"/>
                <a:gd name="T16" fmla="*/ 72 w 111"/>
                <a:gd name="T17" fmla="*/ 7 h 46"/>
                <a:gd name="T18" fmla="*/ 58 w 111"/>
                <a:gd name="T19" fmla="*/ 4 h 46"/>
                <a:gd name="T20" fmla="*/ 48 w 111"/>
                <a:gd name="T21" fmla="*/ 3 h 46"/>
                <a:gd name="T22" fmla="*/ 43 w 111"/>
                <a:gd name="T23" fmla="*/ 2 h 46"/>
                <a:gd name="T24" fmla="*/ 42 w 111"/>
                <a:gd name="T25" fmla="*/ 2 h 46"/>
                <a:gd name="T26" fmla="*/ 40 w 111"/>
                <a:gd name="T27" fmla="*/ 2 h 46"/>
                <a:gd name="T28" fmla="*/ 37 w 111"/>
                <a:gd name="T29" fmla="*/ 1 h 46"/>
                <a:gd name="T30" fmla="*/ 27 w 111"/>
                <a:gd name="T31" fmla="*/ 0 h 46"/>
                <a:gd name="T32" fmla="*/ 17 w 111"/>
                <a:gd name="T33" fmla="*/ 1 h 46"/>
                <a:gd name="T34" fmla="*/ 10 w 111"/>
                <a:gd name="T35" fmla="*/ 4 h 46"/>
                <a:gd name="T36" fmla="*/ 10 w 111"/>
                <a:gd name="T37" fmla="*/ 4 h 46"/>
                <a:gd name="T38" fmla="*/ 10 w 111"/>
                <a:gd name="T39" fmla="*/ 4 h 46"/>
                <a:gd name="T40" fmla="*/ 9 w 111"/>
                <a:gd name="T41" fmla="*/ 4 h 46"/>
                <a:gd name="T42" fmla="*/ 9 w 111"/>
                <a:gd name="T43" fmla="*/ 5 h 46"/>
                <a:gd name="T44" fmla="*/ 9 w 111"/>
                <a:gd name="T45" fmla="*/ 5 h 46"/>
                <a:gd name="T46" fmla="*/ 9 w 111"/>
                <a:gd name="T47" fmla="*/ 6 h 46"/>
                <a:gd name="T48" fmla="*/ 6 w 111"/>
                <a:gd name="T49" fmla="*/ 18 h 46"/>
                <a:gd name="T50" fmla="*/ 2 w 111"/>
                <a:gd name="T51" fmla="*/ 35 h 46"/>
                <a:gd name="T52" fmla="*/ 2 w 111"/>
                <a:gd name="T53" fmla="*/ 39 h 46"/>
                <a:gd name="T54" fmla="*/ 0 w 111"/>
                <a:gd name="T55" fmla="*/ 45 h 46"/>
                <a:gd name="T56" fmla="*/ 0 w 111"/>
                <a:gd name="T57" fmla="*/ 46 h 46"/>
                <a:gd name="T58" fmla="*/ 0 w 111"/>
                <a:gd name="T59" fmla="*/ 46 h 46"/>
                <a:gd name="T60" fmla="*/ 25 w 111"/>
                <a:gd name="T61" fmla="*/ 45 h 46"/>
                <a:gd name="T62" fmla="*/ 39 w 111"/>
                <a:gd name="T63" fmla="*/ 45 h 46"/>
                <a:gd name="T64" fmla="*/ 39 w 111"/>
                <a:gd name="T65" fmla="*/ 45 h 46"/>
                <a:gd name="T66" fmla="*/ 47 w 111"/>
                <a:gd name="T67" fmla="*/ 43 h 46"/>
                <a:gd name="T68" fmla="*/ 55 w 111"/>
                <a:gd name="T69" fmla="*/ 40 h 46"/>
                <a:gd name="T70" fmla="*/ 64 w 111"/>
                <a:gd name="T71" fmla="*/ 36 h 46"/>
                <a:gd name="T72" fmla="*/ 70 w 111"/>
                <a:gd name="T73" fmla="*/ 33 h 46"/>
                <a:gd name="T74" fmla="*/ 73 w 111"/>
                <a:gd name="T75" fmla="*/ 31 h 46"/>
                <a:gd name="T76" fmla="*/ 78 w 111"/>
                <a:gd name="T77" fmla="*/ 29 h 46"/>
                <a:gd name="T78" fmla="*/ 82 w 111"/>
                <a:gd name="T79" fmla="*/ 27 h 46"/>
                <a:gd name="T80" fmla="*/ 96 w 111"/>
                <a:gd name="T81" fmla="*/ 23 h 46"/>
                <a:gd name="T82" fmla="*/ 100 w 111"/>
                <a:gd name="T83" fmla="*/ 22 h 46"/>
                <a:gd name="T84" fmla="*/ 104 w 111"/>
                <a:gd name="T85" fmla="*/ 20 h 46"/>
                <a:gd name="T86" fmla="*/ 107 w 111"/>
                <a:gd name="T87" fmla="*/ 19 h 46"/>
                <a:gd name="T88" fmla="*/ 109 w 111"/>
                <a:gd name="T89" fmla="*/ 18 h 46"/>
                <a:gd name="T90" fmla="*/ 110 w 111"/>
                <a:gd name="T91" fmla="*/ 17 h 46"/>
                <a:gd name="T92" fmla="*/ 111 w 111"/>
                <a:gd name="T93" fmla="*/ 17 h 46"/>
                <a:gd name="T94" fmla="*/ 111 w 111"/>
                <a:gd name="T95" fmla="*/ 15 h 46"/>
                <a:gd name="T96" fmla="*/ 111 w 111"/>
                <a:gd name="T97" fmla="*/ 15 h 46"/>
                <a:gd name="T98" fmla="*/ 111 w 111"/>
                <a:gd name="T99" fmla="*/ 14 h 46"/>
                <a:gd name="T100" fmla="*/ 110 w 111"/>
                <a:gd name="T101" fmla="*/ 13 h 46"/>
                <a:gd name="T102" fmla="*/ 108 w 111"/>
                <a:gd name="T103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1" h="46">
                  <a:moveTo>
                    <a:pt x="108" y="13"/>
                  </a:moveTo>
                  <a:cubicBezTo>
                    <a:pt x="107" y="12"/>
                    <a:pt x="106" y="12"/>
                    <a:pt x="105" y="12"/>
                  </a:cubicBezTo>
                  <a:cubicBezTo>
                    <a:pt x="104" y="12"/>
                    <a:pt x="104" y="12"/>
                    <a:pt x="103" y="12"/>
                  </a:cubicBezTo>
                  <a:cubicBezTo>
                    <a:pt x="101" y="12"/>
                    <a:pt x="99" y="11"/>
                    <a:pt x="98" y="11"/>
                  </a:cubicBezTo>
                  <a:cubicBezTo>
                    <a:pt x="97" y="11"/>
                    <a:pt x="95" y="10"/>
                    <a:pt x="94" y="10"/>
                  </a:cubicBezTo>
                  <a:cubicBezTo>
                    <a:pt x="92" y="10"/>
                    <a:pt x="90" y="10"/>
                    <a:pt x="88" y="9"/>
                  </a:cubicBezTo>
                  <a:cubicBezTo>
                    <a:pt x="86" y="9"/>
                    <a:pt x="85" y="9"/>
                    <a:pt x="83" y="8"/>
                  </a:cubicBezTo>
                  <a:cubicBezTo>
                    <a:pt x="81" y="8"/>
                    <a:pt x="80" y="8"/>
                    <a:pt x="78" y="8"/>
                  </a:cubicBezTo>
                  <a:cubicBezTo>
                    <a:pt x="76" y="7"/>
                    <a:pt x="74" y="7"/>
                    <a:pt x="72" y="7"/>
                  </a:cubicBezTo>
                  <a:cubicBezTo>
                    <a:pt x="67" y="6"/>
                    <a:pt x="63" y="5"/>
                    <a:pt x="58" y="4"/>
                  </a:cubicBezTo>
                  <a:cubicBezTo>
                    <a:pt x="55" y="4"/>
                    <a:pt x="51" y="3"/>
                    <a:pt x="48" y="3"/>
                  </a:cubicBezTo>
                  <a:cubicBezTo>
                    <a:pt x="47" y="2"/>
                    <a:pt x="45" y="2"/>
                    <a:pt x="43" y="2"/>
                  </a:cubicBezTo>
                  <a:cubicBezTo>
                    <a:pt x="43" y="2"/>
                    <a:pt x="42" y="2"/>
                    <a:pt x="42" y="2"/>
                  </a:cubicBezTo>
                  <a:cubicBezTo>
                    <a:pt x="41" y="2"/>
                    <a:pt x="40" y="2"/>
                    <a:pt x="40" y="2"/>
                  </a:cubicBezTo>
                  <a:cubicBezTo>
                    <a:pt x="39" y="2"/>
                    <a:pt x="38" y="1"/>
                    <a:pt x="37" y="1"/>
                  </a:cubicBezTo>
                  <a:cubicBezTo>
                    <a:pt x="34" y="1"/>
                    <a:pt x="31" y="0"/>
                    <a:pt x="27" y="0"/>
                  </a:cubicBezTo>
                  <a:cubicBezTo>
                    <a:pt x="23" y="0"/>
                    <a:pt x="20" y="0"/>
                    <a:pt x="17" y="1"/>
                  </a:cubicBezTo>
                  <a:cubicBezTo>
                    <a:pt x="15" y="2"/>
                    <a:pt x="12" y="3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24"/>
                    <a:pt x="4" y="30"/>
                    <a:pt x="2" y="35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1" y="41"/>
                    <a:pt x="1" y="43"/>
                    <a:pt x="0" y="4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9" y="45"/>
                    <a:pt x="17" y="45"/>
                    <a:pt x="25" y="45"/>
                  </a:cubicBezTo>
                  <a:cubicBezTo>
                    <a:pt x="30" y="45"/>
                    <a:pt x="34" y="45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41" y="44"/>
                    <a:pt x="44" y="43"/>
                    <a:pt x="47" y="43"/>
                  </a:cubicBezTo>
                  <a:cubicBezTo>
                    <a:pt x="50" y="42"/>
                    <a:pt x="53" y="41"/>
                    <a:pt x="55" y="40"/>
                  </a:cubicBezTo>
                  <a:cubicBezTo>
                    <a:pt x="59" y="38"/>
                    <a:pt x="62" y="37"/>
                    <a:pt x="64" y="36"/>
                  </a:cubicBezTo>
                  <a:cubicBezTo>
                    <a:pt x="66" y="35"/>
                    <a:pt x="68" y="34"/>
                    <a:pt x="70" y="33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75" y="31"/>
                    <a:pt x="76" y="30"/>
                    <a:pt x="78" y="29"/>
                  </a:cubicBezTo>
                  <a:cubicBezTo>
                    <a:pt x="79" y="29"/>
                    <a:pt x="81" y="28"/>
                    <a:pt x="82" y="27"/>
                  </a:cubicBezTo>
                  <a:cubicBezTo>
                    <a:pt x="87" y="26"/>
                    <a:pt x="91" y="24"/>
                    <a:pt x="96" y="23"/>
                  </a:cubicBezTo>
                  <a:cubicBezTo>
                    <a:pt x="97" y="22"/>
                    <a:pt x="99" y="22"/>
                    <a:pt x="100" y="22"/>
                  </a:cubicBezTo>
                  <a:cubicBezTo>
                    <a:pt x="102" y="21"/>
                    <a:pt x="103" y="21"/>
                    <a:pt x="104" y="20"/>
                  </a:cubicBezTo>
                  <a:cubicBezTo>
                    <a:pt x="105" y="20"/>
                    <a:pt x="106" y="20"/>
                    <a:pt x="107" y="19"/>
                  </a:cubicBezTo>
                  <a:cubicBezTo>
                    <a:pt x="108" y="19"/>
                    <a:pt x="108" y="18"/>
                    <a:pt x="109" y="18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1" y="16"/>
                    <a:pt x="111" y="16"/>
                    <a:pt x="111" y="15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1" y="14"/>
                    <a:pt x="111" y="14"/>
                    <a:pt x="111" y="14"/>
                  </a:cubicBezTo>
                  <a:cubicBezTo>
                    <a:pt x="111" y="14"/>
                    <a:pt x="110" y="14"/>
                    <a:pt x="110" y="13"/>
                  </a:cubicBezTo>
                  <a:cubicBezTo>
                    <a:pt x="109" y="13"/>
                    <a:pt x="109" y="13"/>
                    <a:pt x="108" y="13"/>
                  </a:cubicBezTo>
                  <a:close/>
                </a:path>
              </a:pathLst>
            </a:custGeom>
            <a:solidFill>
              <a:srgbClr val="C163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76"/>
            <p:cNvSpPr/>
            <p:nvPr/>
          </p:nvSpPr>
          <p:spPr bwMode="auto">
            <a:xfrm>
              <a:off x="704850" y="457200"/>
              <a:ext cx="109538" cy="71438"/>
            </a:xfrm>
            <a:custGeom>
              <a:avLst/>
              <a:gdLst>
                <a:gd name="T0" fmla="*/ 16 w 35"/>
                <a:gd name="T1" fmla="*/ 1 h 23"/>
                <a:gd name="T2" fmla="*/ 16 w 35"/>
                <a:gd name="T3" fmla="*/ 1 h 23"/>
                <a:gd name="T4" fmla="*/ 8 w 35"/>
                <a:gd name="T5" fmla="*/ 12 h 23"/>
                <a:gd name="T6" fmla="*/ 0 w 35"/>
                <a:gd name="T7" fmla="*/ 23 h 23"/>
                <a:gd name="T8" fmla="*/ 12 w 35"/>
                <a:gd name="T9" fmla="*/ 22 h 23"/>
                <a:gd name="T10" fmla="*/ 24 w 35"/>
                <a:gd name="T11" fmla="*/ 22 h 23"/>
                <a:gd name="T12" fmla="*/ 35 w 35"/>
                <a:gd name="T13" fmla="*/ 22 h 23"/>
                <a:gd name="T14" fmla="*/ 32 w 35"/>
                <a:gd name="T15" fmla="*/ 17 h 23"/>
                <a:gd name="T16" fmla="*/ 26 w 35"/>
                <a:gd name="T17" fmla="*/ 9 h 23"/>
                <a:gd name="T18" fmla="*/ 26 w 35"/>
                <a:gd name="T19" fmla="*/ 9 h 23"/>
                <a:gd name="T20" fmla="*/ 22 w 35"/>
                <a:gd name="T21" fmla="*/ 4 h 23"/>
                <a:gd name="T22" fmla="*/ 17 w 35"/>
                <a:gd name="T23" fmla="*/ 0 h 23"/>
                <a:gd name="T24" fmla="*/ 17 w 35"/>
                <a:gd name="T25" fmla="*/ 0 h 23"/>
                <a:gd name="T26" fmla="*/ 16 w 35"/>
                <a:gd name="T2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23"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3" y="4"/>
                    <a:pt x="10" y="8"/>
                    <a:pt x="8" y="12"/>
                  </a:cubicBezTo>
                  <a:cubicBezTo>
                    <a:pt x="5" y="15"/>
                    <a:pt x="2" y="19"/>
                    <a:pt x="0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8" y="22"/>
                    <a:pt x="31" y="22"/>
                    <a:pt x="35" y="22"/>
                  </a:cubicBezTo>
                  <a:cubicBezTo>
                    <a:pt x="34" y="20"/>
                    <a:pt x="33" y="18"/>
                    <a:pt x="32" y="17"/>
                  </a:cubicBezTo>
                  <a:cubicBezTo>
                    <a:pt x="30" y="14"/>
                    <a:pt x="28" y="11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5" y="7"/>
                    <a:pt x="23" y="5"/>
                    <a:pt x="22" y="4"/>
                  </a:cubicBezTo>
                  <a:cubicBezTo>
                    <a:pt x="20" y="2"/>
                    <a:pt x="18" y="1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1"/>
                    <a:pt x="16" y="1"/>
                    <a:pt x="16" y="1"/>
                  </a:cubicBezTo>
                </a:path>
              </a:pathLst>
            </a:custGeom>
            <a:solidFill>
              <a:srgbClr val="D880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77"/>
            <p:cNvSpPr/>
            <p:nvPr/>
          </p:nvSpPr>
          <p:spPr bwMode="auto">
            <a:xfrm>
              <a:off x="688975" y="331788"/>
              <a:ext cx="376238" cy="242888"/>
            </a:xfrm>
            <a:custGeom>
              <a:avLst/>
              <a:gdLst>
                <a:gd name="T0" fmla="*/ 94 w 121"/>
                <a:gd name="T1" fmla="*/ 25 h 78"/>
                <a:gd name="T2" fmla="*/ 43 w 121"/>
                <a:gd name="T3" fmla="*/ 11 h 78"/>
                <a:gd name="T4" fmla="*/ 18 w 121"/>
                <a:gd name="T5" fmla="*/ 5 h 78"/>
                <a:gd name="T6" fmla="*/ 6 w 121"/>
                <a:gd name="T7" fmla="*/ 1 h 78"/>
                <a:gd name="T8" fmla="*/ 0 w 121"/>
                <a:gd name="T9" fmla="*/ 0 h 78"/>
                <a:gd name="T10" fmla="*/ 0 w 121"/>
                <a:gd name="T11" fmla="*/ 0 h 78"/>
                <a:gd name="T12" fmla="*/ 1 w 121"/>
                <a:gd name="T13" fmla="*/ 1 h 78"/>
                <a:gd name="T14" fmla="*/ 1 w 121"/>
                <a:gd name="T15" fmla="*/ 2 h 78"/>
                <a:gd name="T16" fmla="*/ 2 w 121"/>
                <a:gd name="T17" fmla="*/ 4 h 78"/>
                <a:gd name="T18" fmla="*/ 12 w 121"/>
                <a:gd name="T19" fmla="*/ 23 h 78"/>
                <a:gd name="T20" fmla="*/ 13 w 121"/>
                <a:gd name="T21" fmla="*/ 24 h 78"/>
                <a:gd name="T22" fmla="*/ 13 w 121"/>
                <a:gd name="T23" fmla="*/ 24 h 78"/>
                <a:gd name="T24" fmla="*/ 13 w 121"/>
                <a:gd name="T25" fmla="*/ 24 h 78"/>
                <a:gd name="T26" fmla="*/ 13 w 121"/>
                <a:gd name="T27" fmla="*/ 24 h 78"/>
                <a:gd name="T28" fmla="*/ 14 w 121"/>
                <a:gd name="T29" fmla="*/ 24 h 78"/>
                <a:gd name="T30" fmla="*/ 14 w 121"/>
                <a:gd name="T31" fmla="*/ 24 h 78"/>
                <a:gd name="T32" fmla="*/ 19 w 121"/>
                <a:gd name="T33" fmla="*/ 25 h 78"/>
                <a:gd name="T34" fmla="*/ 19 w 121"/>
                <a:gd name="T35" fmla="*/ 25 h 78"/>
                <a:gd name="T36" fmla="*/ 29 w 121"/>
                <a:gd name="T37" fmla="*/ 25 h 78"/>
                <a:gd name="T38" fmla="*/ 39 w 121"/>
                <a:gd name="T39" fmla="*/ 26 h 78"/>
                <a:gd name="T40" fmla="*/ 51 w 121"/>
                <a:gd name="T41" fmla="*/ 27 h 78"/>
                <a:gd name="T42" fmla="*/ 65 w 121"/>
                <a:gd name="T43" fmla="*/ 28 h 78"/>
                <a:gd name="T44" fmla="*/ 77 w 121"/>
                <a:gd name="T45" fmla="*/ 29 h 78"/>
                <a:gd name="T46" fmla="*/ 89 w 121"/>
                <a:gd name="T47" fmla="*/ 30 h 78"/>
                <a:gd name="T48" fmla="*/ 113 w 121"/>
                <a:gd name="T49" fmla="*/ 32 h 78"/>
                <a:gd name="T50" fmla="*/ 109 w 121"/>
                <a:gd name="T51" fmla="*/ 32 h 78"/>
                <a:gd name="T52" fmla="*/ 88 w 121"/>
                <a:gd name="T53" fmla="*/ 34 h 78"/>
                <a:gd name="T54" fmla="*/ 66 w 121"/>
                <a:gd name="T55" fmla="*/ 35 h 78"/>
                <a:gd name="T56" fmla="*/ 56 w 121"/>
                <a:gd name="T57" fmla="*/ 36 h 78"/>
                <a:gd name="T58" fmla="*/ 40 w 121"/>
                <a:gd name="T59" fmla="*/ 37 h 78"/>
                <a:gd name="T60" fmla="*/ 25 w 121"/>
                <a:gd name="T61" fmla="*/ 39 h 78"/>
                <a:gd name="T62" fmla="*/ 24 w 121"/>
                <a:gd name="T63" fmla="*/ 39 h 78"/>
                <a:gd name="T64" fmla="*/ 23 w 121"/>
                <a:gd name="T65" fmla="*/ 39 h 78"/>
                <a:gd name="T66" fmla="*/ 23 w 121"/>
                <a:gd name="T67" fmla="*/ 39 h 78"/>
                <a:gd name="T68" fmla="*/ 22 w 121"/>
                <a:gd name="T69" fmla="*/ 39 h 78"/>
                <a:gd name="T70" fmla="*/ 22 w 121"/>
                <a:gd name="T71" fmla="*/ 39 h 78"/>
                <a:gd name="T72" fmla="*/ 21 w 121"/>
                <a:gd name="T73" fmla="*/ 40 h 78"/>
                <a:gd name="T74" fmla="*/ 22 w 121"/>
                <a:gd name="T75" fmla="*/ 40 h 78"/>
                <a:gd name="T76" fmla="*/ 33 w 121"/>
                <a:gd name="T77" fmla="*/ 70 h 78"/>
                <a:gd name="T78" fmla="*/ 34 w 121"/>
                <a:gd name="T79" fmla="*/ 74 h 78"/>
                <a:gd name="T80" fmla="*/ 36 w 121"/>
                <a:gd name="T81" fmla="*/ 78 h 78"/>
                <a:gd name="T82" fmla="*/ 36 w 121"/>
                <a:gd name="T83" fmla="*/ 78 h 78"/>
                <a:gd name="T84" fmla="*/ 47 w 121"/>
                <a:gd name="T85" fmla="*/ 72 h 78"/>
                <a:gd name="T86" fmla="*/ 73 w 121"/>
                <a:gd name="T87" fmla="*/ 58 h 78"/>
                <a:gd name="T88" fmla="*/ 99 w 121"/>
                <a:gd name="T89" fmla="*/ 44 h 78"/>
                <a:gd name="T90" fmla="*/ 121 w 121"/>
                <a:gd name="T91" fmla="*/ 32 h 78"/>
                <a:gd name="T92" fmla="*/ 94 w 121"/>
                <a:gd name="T93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1" h="78">
                  <a:moveTo>
                    <a:pt x="94" y="25"/>
                  </a:moveTo>
                  <a:cubicBezTo>
                    <a:pt x="77" y="20"/>
                    <a:pt x="60" y="16"/>
                    <a:pt x="43" y="11"/>
                  </a:cubicBezTo>
                  <a:cubicBezTo>
                    <a:pt x="35" y="9"/>
                    <a:pt x="27" y="7"/>
                    <a:pt x="18" y="5"/>
                  </a:cubicBezTo>
                  <a:cubicBezTo>
                    <a:pt x="14" y="3"/>
                    <a:pt x="10" y="2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4"/>
                    <a:pt x="12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5" y="24"/>
                    <a:pt x="17" y="24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89" y="30"/>
                    <a:pt x="89" y="30"/>
                    <a:pt x="89" y="30"/>
                  </a:cubicBezTo>
                  <a:cubicBezTo>
                    <a:pt x="97" y="30"/>
                    <a:pt x="105" y="31"/>
                    <a:pt x="113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33" y="70"/>
                    <a:pt x="33" y="70"/>
                    <a:pt x="33" y="70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9" y="76"/>
                    <a:pt x="43" y="74"/>
                    <a:pt x="47" y="72"/>
                  </a:cubicBezTo>
                  <a:cubicBezTo>
                    <a:pt x="56" y="67"/>
                    <a:pt x="64" y="63"/>
                    <a:pt x="73" y="58"/>
                  </a:cubicBezTo>
                  <a:cubicBezTo>
                    <a:pt x="82" y="53"/>
                    <a:pt x="91" y="48"/>
                    <a:pt x="99" y="44"/>
                  </a:cubicBezTo>
                  <a:cubicBezTo>
                    <a:pt x="107" y="40"/>
                    <a:pt x="114" y="36"/>
                    <a:pt x="121" y="32"/>
                  </a:cubicBezTo>
                  <a:cubicBezTo>
                    <a:pt x="112" y="30"/>
                    <a:pt x="103" y="27"/>
                    <a:pt x="94" y="25"/>
                  </a:cubicBezTo>
                </a:path>
              </a:pathLst>
            </a:custGeom>
            <a:solidFill>
              <a:srgbClr val="FCD8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rcRect l="28130" t="38740" r="14956"/>
          <a:stretch>
            <a:fillRect/>
          </a:stretch>
        </p:blipFill>
        <p:spPr>
          <a:xfrm>
            <a:off x="833755" y="1033780"/>
            <a:ext cx="4290060" cy="317627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3" name="文本框 2"/>
          <p:cNvSpPr txBox="1"/>
          <p:nvPr/>
        </p:nvSpPr>
        <p:spPr>
          <a:xfrm>
            <a:off x="1517650" y="68580"/>
            <a:ext cx="69037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ln w="38100">
                  <a:noFill/>
                </a:ln>
                <a:solidFill>
                  <a:srgbClr val="E14C4F"/>
                </a:solidFill>
                <a:latin typeface="+mj-ea"/>
                <a:ea typeface="+mj-ea"/>
                <a:sym typeface="汉仪旗黑-50S" panose="00020600040101010101" charset="-122"/>
              </a:rPr>
              <a:t>Look and discuss </a:t>
            </a:r>
            <a:endParaRPr lang="en-US" altLang="zh-CN" sz="3200">
              <a:ln w="38100">
                <a:noFill/>
              </a:ln>
              <a:solidFill>
                <a:srgbClr val="E14C4F"/>
              </a:solidFill>
              <a:latin typeface="+mj-ea"/>
              <a:ea typeface="+mj-ea"/>
              <a:sym typeface="汉仪旗黑-50S" panose="0002060004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55" t="18498" r="66260" b="38528"/>
          <a:stretch>
            <a:fillRect/>
          </a:stretch>
        </p:blipFill>
        <p:spPr>
          <a:xfrm>
            <a:off x="5465445" y="314325"/>
            <a:ext cx="2785745" cy="22580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l="37333" t="-2703" r="4534" b="38222"/>
          <a:stretch>
            <a:fillRect/>
          </a:stretch>
        </p:blipFill>
        <p:spPr>
          <a:xfrm>
            <a:off x="5266690" y="2572385"/>
            <a:ext cx="3220720" cy="2339975"/>
          </a:xfrm>
          <a:prstGeom prst="rect">
            <a:avLst/>
          </a:prstGeom>
        </p:spPr>
      </p:pic>
      <p:cxnSp>
        <p:nvCxnSpPr>
          <p:cNvPr id="24" name="直接箭头连接符 23"/>
          <p:cNvCxnSpPr/>
          <p:nvPr/>
        </p:nvCxnSpPr>
        <p:spPr>
          <a:xfrm flipV="1">
            <a:off x="3620770" y="1184910"/>
            <a:ext cx="1555115" cy="378460"/>
          </a:xfrm>
          <a:prstGeom prst="straightConnector1">
            <a:avLst/>
          </a:prstGeom>
          <a:ln w="50800" cap="rnd">
            <a:solidFill>
              <a:srgbClr val="C16328"/>
            </a:solidFill>
            <a:prstDash val="sysDot"/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>
            <a:off x="3596005" y="1563370"/>
            <a:ext cx="1851660" cy="1365885"/>
          </a:xfrm>
          <a:prstGeom prst="straightConnector1">
            <a:avLst/>
          </a:prstGeom>
          <a:ln w="50800" cap="rnd">
            <a:solidFill>
              <a:srgbClr val="C16328"/>
            </a:solidFill>
            <a:prstDash val="sysDot"/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/>
          <a:srcRect r="31266" b="8447"/>
          <a:stretch>
            <a:fillRect/>
          </a:stretch>
        </p:blipFill>
        <p:spPr>
          <a:xfrm>
            <a:off x="7806131" y="3613212"/>
            <a:ext cx="1337869" cy="1530288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1128395" y="367665"/>
            <a:ext cx="6265545" cy="5835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p>
            <a:pPr algn="l" defTabSz="457200"/>
            <a:r>
              <a:rPr lang="en-US" altLang="zh-CN" sz="3200">
                <a:ln w="38100">
                  <a:noFill/>
                </a:ln>
                <a:solidFill>
                  <a:srgbClr val="E14C4F"/>
                </a:solidFill>
                <a:latin typeface="+mj-ea"/>
                <a:ea typeface="+mj-ea"/>
                <a:sym typeface="汉仪旗黑-50S" panose="00020600040101010101" charset="-122"/>
              </a:rPr>
              <a:t>Listen to a moral dilemma</a:t>
            </a:r>
            <a:endParaRPr lang="en-US" altLang="zh-CN" sz="3200">
              <a:ln w="38100">
                <a:noFill/>
              </a:ln>
              <a:solidFill>
                <a:srgbClr val="E14C4F"/>
              </a:solidFill>
              <a:latin typeface="+mj-ea"/>
              <a:ea typeface="+mj-ea"/>
              <a:sym typeface="汉仪旗黑-50S" panose="00020600040101010101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938530" y="1165860"/>
          <a:ext cx="7706995" cy="3369310"/>
        </p:xfrm>
        <a:graphic>
          <a:graphicData uri="http://schemas.openxmlformats.org/drawingml/2006/table">
            <a:tbl>
              <a:tblPr firstRow="1" firstCol="1" bandRow="1"/>
              <a:tblGrid>
                <a:gridCol w="1314450"/>
                <a:gridCol w="3070225"/>
                <a:gridCol w="3322320"/>
              </a:tblGrid>
              <a:tr h="1859915">
                <a:tc>
                  <a:txBody>
                    <a:bodyPr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i="0" kern="100" dirty="0">
                          <a:solidFill>
                            <a:srgbClr val="00B050"/>
                          </a:solidFill>
                          <a:effectLst/>
                          <a:latin typeface="Impact" panose="020B0806030902050204" charset="0"/>
                          <a:ea typeface="等线" panose="02010600030101010101" charset="-122"/>
                          <a:cs typeface="Impact" panose="020B0806030902050204" charset="0"/>
                        </a:rPr>
                        <a:t>Situation</a:t>
                      </a:r>
                      <a:endParaRPr lang="en-US" sz="2400" b="1" i="0" kern="100" dirty="0">
                        <a:solidFill>
                          <a:srgbClr val="00B050"/>
                        </a:solidFill>
                        <a:effectLst/>
                        <a:latin typeface="Impact" panose="020B0806030902050204" charset="0"/>
                        <a:ea typeface="等线" panose="02010600030101010101" charset="-122"/>
                        <a:cs typeface="Impact" panose="020B080603090205020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FEF"/>
                    </a:solidFill>
                  </a:tcPr>
                </a:tc>
                <a:tc gridSpan="2">
                  <a:txBody>
                    <a:bodyPr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charset="-122"/>
                          <a:cs typeface="Times New Roman" panose="02020603050405020304" pitchFamily="18" charset="0"/>
                        </a:rPr>
                        <a:t>The girl is </a:t>
                      </a:r>
                      <a:r>
                        <a:rPr lang="en-US" sz="2400" b="1" i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charset="-122"/>
                          <a:cs typeface="Times New Roman" panose="02020603050405020304" pitchFamily="18" charset="0"/>
                        </a:rPr>
                        <a:t>taking the entrance examination</a:t>
                      </a:r>
                      <a:r>
                        <a:rPr lang="en-US" sz="24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charset="-122"/>
                          <a:cs typeface="Times New Roman" panose="02020603050405020304" pitchFamily="18" charset="0"/>
                        </a:rPr>
                        <a:t> for ___________________</a:t>
                      </a:r>
                      <a:r>
                        <a:rPr lang="en-US" altLang="zh-CN" sz="24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r>
                        <a:rPr lang="en-US" sz="24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charset="-122"/>
                          <a:cs typeface="Times New Roman" panose="02020603050405020304" pitchFamily="18" charset="0"/>
                        </a:rPr>
                        <a:t>in Beijing. </a:t>
                      </a:r>
                      <a:r>
                        <a:rPr lang="en-US" altLang="zh-CN" sz="24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During the exam, the student next to her fainted.</a:t>
                      </a:r>
                      <a:endParaRPr lang="en-US" sz="24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FEF"/>
                    </a:solidFill>
                  </a:tcPr>
                </a:tc>
                <a:tc hMerge="1"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9CB"/>
                    </a:solidFill>
                  </a:tcPr>
                </a:tc>
              </a:tr>
              <a:tr h="1509395">
                <a:tc>
                  <a:txBody>
                    <a:bodyPr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400" b="1" kern="100" dirty="0">
                          <a:solidFill>
                            <a:srgbClr val="00B050"/>
                          </a:solidFill>
                          <a:effectLst/>
                          <a:latin typeface="Impact" panose="020B0806030902050204" charset="0"/>
                          <a:ea typeface="等线" panose="02010600030101010101" charset="-122"/>
                          <a:cs typeface="Impact" panose="020B0806030902050204" charset="0"/>
                          <a:sym typeface="+mn-ea"/>
                        </a:rPr>
                        <a:t>Choices</a:t>
                      </a:r>
                      <a:endParaRPr lang="en-US" sz="2400" b="1" i="0" kern="100" dirty="0">
                        <a:solidFill>
                          <a:srgbClr val="00B050"/>
                        </a:solidFill>
                        <a:effectLst/>
                        <a:latin typeface="Impact" panose="020B0806030902050204" charset="0"/>
                        <a:ea typeface="等线" panose="02010600030101010101" charset="-122"/>
                        <a:cs typeface="Impact" panose="020B0806030902050204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en-US" altLang="en-US" sz="2400" b="1" i="0" kern="100" dirty="0">
                        <a:solidFill>
                          <a:srgbClr val="00B050"/>
                        </a:solidFill>
                        <a:effectLst/>
                        <a:latin typeface="Impact" panose="020B0806030902050204" charset="0"/>
                        <a:ea typeface="等线" panose="02010600030101010101" charset="-122"/>
                        <a:cs typeface="Impact" panose="020B080603090205020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400" kern="100" dirty="0">
                          <a:effectLst/>
                          <a:latin typeface="Times New Roman" panose="02020603050405020304" pitchFamily="18" charset="0"/>
                          <a:ea typeface="等线" panose="02010600030101010101" charset="-122"/>
                          <a:cs typeface="Times New Roman" panose="02020603050405020304" pitchFamily="18" charset="0"/>
                          <a:sym typeface="+mn-ea"/>
                        </a:rPr>
                        <a:t>She can _________________</a:t>
                      </a:r>
                      <a:endParaRPr lang="en-US" altLang="en-US" sz="24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2400" kern="100" dirty="0">
                          <a:effectLst/>
                          <a:latin typeface="Times New Roman" panose="02020603050405020304" pitchFamily="18" charset="0"/>
                          <a:ea typeface="等线" panose="02010600030101010101" charset="-122"/>
                          <a:cs typeface="Times New Roman" panose="02020603050405020304" pitchFamily="18" charset="0"/>
                          <a:sym typeface="+mn-ea"/>
                        </a:rPr>
                        <a:t>She can __________________</a:t>
                      </a:r>
                      <a:endParaRPr lang="en-US" altLang="en-US" sz="24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FEF"/>
                    </a:solidFill>
                  </a:tcPr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2643874" y="3459060"/>
            <a:ext cx="2164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finish the exam</a:t>
            </a:r>
            <a:endParaRPr lang="en-US" altLang="zh-CN" sz="2800" b="1" dirty="0">
              <a:solidFill>
                <a:srgbClr val="C00000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5" name="图片 4"/>
          <p:cNvPicPr/>
          <p:nvPr/>
        </p:nvPicPr>
        <p:blipFill>
          <a:blip r:embed="rId3">
            <a:alphaModFix amt="13000"/>
          </a:blip>
          <a:stretch>
            <a:fillRect/>
          </a:stretch>
        </p:blipFill>
        <p:spPr>
          <a:xfrm>
            <a:off x="2297430" y="1468755"/>
            <a:ext cx="6090285" cy="342646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384800" y="3458845"/>
            <a:ext cx="4000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 and help the girl</a:t>
            </a:r>
            <a:endParaRPr lang="en-US" altLang="zh-CN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11 3 Listen again and decide whether the statements are true(T) or false(F).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>
                  <p14:trim st="9286.000000" end="71969.0000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42570" y="1250950"/>
            <a:ext cx="649605" cy="6191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297430" y="1711325"/>
            <a:ext cx="31565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 medical university</a:t>
            </a:r>
            <a:endParaRPr lang="en-US" altLang="zh-CN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indefinite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4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8" grpId="0"/>
      <p:bldP spid="10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/>
          <p:nvPr/>
        </p:nvPicPr>
        <p:blipFill>
          <a:blip r:embed="rId1">
            <a:alphaModFix amt="39000"/>
          </a:blip>
          <a:stretch>
            <a:fillRect/>
          </a:stretch>
        </p:blipFill>
        <p:spPr>
          <a:xfrm>
            <a:off x="1280795" y="622935"/>
            <a:ext cx="6090285" cy="342646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182870" y="2448560"/>
            <a:ext cx="49199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 and help the girl</a:t>
            </a:r>
            <a:endParaRPr lang="en-US" altLang="zh-CN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26845" y="2505710"/>
            <a:ext cx="23044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finish the exam</a:t>
            </a:r>
            <a:endParaRPr lang="en-US" altLang="zh-CN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5182870" y="965200"/>
            <a:ext cx="2188210" cy="154051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025525" y="229235"/>
            <a:ext cx="77450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</a:pPr>
            <a:r>
              <a:rPr lang="en-US" altLang="zh-CN" sz="3200">
                <a:ln w="38100">
                  <a:noFill/>
                </a:ln>
                <a:solidFill>
                  <a:srgbClr val="E14C4F"/>
                </a:solidFill>
                <a:latin typeface="+mj-ea"/>
                <a:ea typeface="+mj-ea"/>
              </a:rPr>
              <a:t>What was the girl’s choice?</a:t>
            </a:r>
            <a:endParaRPr kumimoji="0" lang="en-US" altLang="zh-CN" sz="3200" b="0" i="0" u="none" strike="noStrike" kern="1200" cap="none" normalizeH="0" baseline="0">
              <a:ln w="38100">
                <a:noFill/>
              </a:ln>
              <a:solidFill>
                <a:srgbClr val="E14C4F"/>
              </a:solidFill>
              <a:latin typeface="+mj-ea"/>
              <a:ea typeface="+mj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731260" y="3215640"/>
            <a:ext cx="4564380" cy="340995"/>
          </a:xfrm>
          <a:prstGeom prst="rect">
            <a:avLst/>
          </a:prstGeom>
          <a:solidFill>
            <a:schemeClr val="accent1">
              <a:lumMod val="20000"/>
              <a:lumOff val="80000"/>
              <a:alpha val="61000"/>
            </a:schemeClr>
          </a:solidFill>
        </p:spPr>
        <p:txBody>
          <a:bodyPr wrap="square" rtlCol="0" anchor="t">
            <a:noAutofit/>
          </a:bodyPr>
          <a:p>
            <a:pPr algn="l">
              <a:lnSpc>
                <a:spcPct val="80000"/>
              </a:lnSpc>
            </a:pPr>
            <a:r>
              <a:rPr lang="en-US" alt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Result</a:t>
            </a:r>
            <a:r>
              <a:rPr lang="zh-CN" altLang="en-US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Never finished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 the exam </a:t>
            </a:r>
            <a:endParaRPr lang="en-US" altLang="zh-CN" sz="2400" b="1">
              <a:solidFill>
                <a:schemeClr val="tx1"/>
              </a:solidFill>
              <a:latin typeface="Times New Roman" panose="02020603050405020304" pitchFamily="18" charset="0"/>
              <a:ea typeface="quote-cjk-patch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下箭头 21"/>
          <p:cNvSpPr/>
          <p:nvPr/>
        </p:nvSpPr>
        <p:spPr>
          <a:xfrm>
            <a:off x="6147435" y="2908935"/>
            <a:ext cx="259715" cy="306705"/>
          </a:xfrm>
          <a:prstGeom prst="downArrow">
            <a:avLst/>
          </a:prstGeom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11 3 Listen again and decide whether the statements are true(T) or false(F).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37170.000000" end="6656.000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61670" y="1334770"/>
            <a:ext cx="619125" cy="619125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6"/>
          <a:stretch>
            <a:fillRect/>
          </a:stretch>
        </p:blipFill>
        <p:spPr>
          <a:xfrm>
            <a:off x="7063105" y="2777490"/>
            <a:ext cx="2305685" cy="1433830"/>
          </a:xfrm>
          <a:prstGeom prst="rect">
            <a:avLst/>
          </a:prstGeom>
        </p:spPr>
      </p:pic>
      <p:sp>
        <p:nvSpPr>
          <p:cNvPr id="6" name="下箭头 5"/>
          <p:cNvSpPr/>
          <p:nvPr/>
        </p:nvSpPr>
        <p:spPr>
          <a:xfrm flipV="1">
            <a:off x="6147435" y="4060825"/>
            <a:ext cx="259715" cy="283210"/>
          </a:xfrm>
          <a:prstGeom prst="downArrow">
            <a:avLst/>
          </a:prstGeom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731260" y="4344035"/>
            <a:ext cx="5344160" cy="485775"/>
          </a:xfrm>
          <a:prstGeom prst="rect">
            <a:avLst/>
          </a:prstGeom>
          <a:solidFill>
            <a:schemeClr val="accent1">
              <a:lumMod val="20000"/>
              <a:lumOff val="80000"/>
              <a:alpha val="61000"/>
            </a:schemeClr>
          </a:solidFill>
        </p:spPr>
        <p:txBody>
          <a:bodyPr wrap="square" rtlCol="0" anchor="t">
            <a:no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Reason</a:t>
            </a: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caring for others (moral value)</a:t>
            </a:r>
            <a:endParaRPr lang="en-US" altLang="zh-CN" sz="2400" b="1">
              <a:solidFill>
                <a:srgbClr val="C00000"/>
              </a:solidFill>
              <a:latin typeface="Times New Roman" panose="02020603050405020304" pitchFamily="18" charset="0"/>
              <a:ea typeface="quote-cjk-patch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31260" y="2508250"/>
            <a:ext cx="49199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Her choice</a:t>
            </a:r>
            <a:r>
              <a:rPr lang="zh-CN" altLang="en-US" sz="2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：</a:t>
            </a:r>
            <a:endParaRPr lang="en-US" altLang="zh-CN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31260" y="3676015"/>
            <a:ext cx="4698365" cy="481330"/>
          </a:xfrm>
          <a:prstGeom prst="rect">
            <a:avLst/>
          </a:prstGeom>
          <a:solidFill>
            <a:schemeClr val="accent1">
              <a:lumMod val="20000"/>
              <a:lumOff val="80000"/>
              <a:alpha val="61000"/>
            </a:schemeClr>
          </a:solidFill>
        </p:spPr>
        <p:txBody>
          <a:bodyPr wrap="square" rtlCol="0" anchor="t">
            <a:no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Final result</a:t>
            </a:r>
            <a:r>
              <a:rPr lang="zh-CN" altLang="en-US" sz="2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became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 a great doctor</a:t>
            </a:r>
            <a:endParaRPr lang="en-US" altLang="zh-CN" sz="2400" b="1">
              <a:solidFill>
                <a:srgbClr val="C00000"/>
              </a:solidFill>
              <a:latin typeface="Times New Roman" panose="02020603050405020304" pitchFamily="18" charset="0"/>
              <a:ea typeface="quote-cjk-patch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8983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6000">
                <p:cTn id="35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22" grpId="0" bldLvl="0" animBg="1"/>
      <p:bldP spid="19" grpId="0" bldLvl="0" animBg="1"/>
      <p:bldP spid="13" grpId="0" bldLvl="0" animBg="1"/>
      <p:bldP spid="6" grpId="0" bldLvl="0" animBg="1"/>
      <p:bldP spid="7" grpId="0" bldLvl="0" animBg="1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" name="文本框 18"/>
          <p:cNvSpPr txBox="1"/>
          <p:nvPr/>
        </p:nvSpPr>
        <p:spPr>
          <a:xfrm>
            <a:off x="282575" y="3322955"/>
            <a:ext cx="3395345" cy="340995"/>
          </a:xfrm>
          <a:prstGeom prst="rect">
            <a:avLst/>
          </a:prstGeom>
          <a:solidFill>
            <a:schemeClr val="accent1">
              <a:lumMod val="20000"/>
              <a:lumOff val="80000"/>
              <a:alpha val="61000"/>
            </a:schemeClr>
          </a:solidFill>
        </p:spPr>
        <p:txBody>
          <a:bodyPr wrap="square" rtlCol="0" anchor="t">
            <a:noAutofit/>
          </a:bodyPr>
          <a:p>
            <a:pPr algn="l">
              <a:lnSpc>
                <a:spcPct val="80000"/>
              </a:lnSpc>
            </a:pP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Result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</a:t>
            </a:r>
            <a:r>
              <a:rPr lang="en-US" altLang="zh-CN" sz="1600" b="1">
                <a:solidFill>
                  <a:srgbClr val="C00000"/>
                </a:solidFill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Never finished</a:t>
            </a:r>
            <a:r>
              <a:rPr lang="en-US" altLang="zh-CN" sz="1600" b="1">
                <a:solidFill>
                  <a:schemeClr val="tx1"/>
                </a:solidFill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 the exam</a:t>
            </a:r>
            <a:r>
              <a:rPr lang="en-US" altLang="zh-CN" b="1">
                <a:solidFill>
                  <a:schemeClr val="tx1"/>
                </a:solidFill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 </a:t>
            </a:r>
            <a:endParaRPr lang="en-US" altLang="zh-CN" b="1">
              <a:solidFill>
                <a:schemeClr val="tx1"/>
              </a:solidFill>
              <a:latin typeface="Times New Roman" panose="02020603050405020304" pitchFamily="18" charset="0"/>
              <a:ea typeface="quote-cjk-patch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3210" y="3726180"/>
            <a:ext cx="3455670" cy="384175"/>
          </a:xfrm>
          <a:prstGeom prst="rect">
            <a:avLst/>
          </a:prstGeom>
          <a:solidFill>
            <a:schemeClr val="accent1">
              <a:lumMod val="20000"/>
              <a:lumOff val="80000"/>
              <a:alpha val="61000"/>
            </a:schemeClr>
          </a:solidFill>
        </p:spPr>
        <p:txBody>
          <a:bodyPr wrap="square" rtlCol="0" anchor="t">
            <a:no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Final result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</a:t>
            </a:r>
            <a:r>
              <a:rPr lang="en-US" altLang="zh-CN" sz="1600" b="1">
                <a:solidFill>
                  <a:srgbClr val="C00000"/>
                </a:solidFill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became </a:t>
            </a:r>
            <a:r>
              <a:rPr lang="en-US" altLang="zh-CN" sz="1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a great doctor</a:t>
            </a:r>
            <a:endParaRPr lang="en-US" altLang="zh-CN" sz="1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quote-cjk-patch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5" name="图片 4"/>
          <p:cNvPicPr/>
          <p:nvPr/>
        </p:nvPicPr>
        <p:blipFill>
          <a:blip r:embed="rId1">
            <a:alphaModFix amt="39000"/>
          </a:blip>
          <a:stretch>
            <a:fillRect/>
          </a:stretch>
        </p:blipFill>
        <p:spPr>
          <a:xfrm>
            <a:off x="-2412365" y="543560"/>
            <a:ext cx="6090285" cy="342646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83845" y="2406650"/>
            <a:ext cx="42722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Her choice</a:t>
            </a: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 and help the girl</a:t>
            </a:r>
            <a:endParaRPr lang="en-US" altLang="zh-CN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2142490" y="2426335"/>
            <a:ext cx="24257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finish the exam</a:t>
            </a:r>
            <a:endParaRPr lang="en-US" altLang="zh-CN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1858010" y="1123315"/>
            <a:ext cx="1819910" cy="130302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10590" y="327025"/>
            <a:ext cx="77450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</a:pPr>
            <a:r>
              <a:rPr lang="en-US" altLang="zh-CN" sz="3200">
                <a:ln w="38100">
                  <a:noFill/>
                </a:ln>
                <a:solidFill>
                  <a:srgbClr val="E14C4F"/>
                </a:solidFill>
                <a:latin typeface="+mj-ea"/>
                <a:ea typeface="+mj-ea"/>
                <a:sym typeface="汉仪旗黑-50S" panose="00020600040101010101" charset="-122"/>
              </a:rPr>
              <a:t>Listen for attitude</a:t>
            </a:r>
            <a:endParaRPr kumimoji="0" lang="en-US" altLang="zh-CN" sz="3200" b="0" i="0" u="none" strike="noStrike" kern="1200" cap="none" normalizeH="0" baseline="0">
              <a:ln w="38100">
                <a:noFill/>
              </a:ln>
              <a:solidFill>
                <a:srgbClr val="E14C4F"/>
              </a:solidFill>
              <a:latin typeface="+mj-ea"/>
              <a:ea typeface="+mj-ea"/>
            </a:endParaRPr>
          </a:p>
        </p:txBody>
      </p:sp>
      <p:sp>
        <p:nvSpPr>
          <p:cNvPr id="22" name="下箭头 21"/>
          <p:cNvSpPr/>
          <p:nvPr/>
        </p:nvSpPr>
        <p:spPr>
          <a:xfrm>
            <a:off x="2578100" y="2829560"/>
            <a:ext cx="259715" cy="493395"/>
          </a:xfrm>
          <a:prstGeom prst="downArrow">
            <a:avLst/>
          </a:prstGeom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下箭头 5"/>
          <p:cNvSpPr/>
          <p:nvPr/>
        </p:nvSpPr>
        <p:spPr>
          <a:xfrm flipV="1">
            <a:off x="2578100" y="4157345"/>
            <a:ext cx="259715" cy="325755"/>
          </a:xfrm>
          <a:prstGeom prst="downArrow">
            <a:avLst/>
          </a:prstGeom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82575" y="4403725"/>
            <a:ext cx="4142740" cy="365760"/>
          </a:xfrm>
          <a:prstGeom prst="rect">
            <a:avLst/>
          </a:prstGeom>
          <a:solidFill>
            <a:schemeClr val="accent1">
              <a:lumMod val="20000"/>
              <a:lumOff val="80000"/>
              <a:alpha val="61000"/>
            </a:schemeClr>
          </a:solidFill>
        </p:spPr>
        <p:txBody>
          <a:bodyPr wrap="square" rtlCol="0" anchor="t">
            <a:no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Reason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</a:t>
            </a:r>
            <a:r>
              <a:rPr lang="en-US" altLang="zh-CN" sz="1600" b="1">
                <a:solidFill>
                  <a:srgbClr val="C00000"/>
                </a:solidFill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caring for others (</a:t>
            </a:r>
            <a:r>
              <a:rPr lang="en-US" altLang="zh-CN" b="1">
                <a:solidFill>
                  <a:srgbClr val="C00000"/>
                </a:solidFill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moral value</a:t>
            </a:r>
            <a:r>
              <a:rPr lang="en-US" altLang="zh-CN" sz="1600" b="1">
                <a:solidFill>
                  <a:srgbClr val="C00000"/>
                </a:solidFill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)</a:t>
            </a:r>
            <a:endParaRPr lang="en-US" altLang="zh-CN" sz="1600" b="1">
              <a:solidFill>
                <a:srgbClr val="C00000"/>
              </a:solidFill>
              <a:latin typeface="Times New Roman" panose="02020603050405020304" pitchFamily="18" charset="0"/>
              <a:ea typeface="quote-cjk-patch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13275" y="434340"/>
            <a:ext cx="49911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ln w="15875"/>
                <a:solidFill>
                  <a:srgbClr val="002060"/>
                </a:solidFill>
                <a:effectLst/>
                <a:latin typeface="汉仪糯米团W" panose="00020600040101010101" pitchFamily="18" charset="-122"/>
                <a:ea typeface="汉仪糯米团W" panose="00020600040101010101" pitchFamily="18" charset="-122"/>
                <a:sym typeface="+mn-ea"/>
              </a:rPr>
              <a:t>What was Luke’s response?</a:t>
            </a:r>
            <a:endParaRPr lang="en-US" altLang="zh-CN" sz="2400">
              <a:ln w="15875"/>
              <a:solidFill>
                <a:srgbClr val="002060"/>
              </a:solidFill>
              <a:effectLst/>
              <a:latin typeface="汉仪糯米团W" panose="00020600040101010101" pitchFamily="18" charset="-122"/>
              <a:ea typeface="汉仪糯米团W" panose="00020600040101010101" pitchFamily="18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71390" y="1356360"/>
            <a:ext cx="4286250" cy="19665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400" i="1">
                <a:ln w="15875"/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汉仪糯米团W" panose="00020600040101010101" pitchFamily="18" charset="-122"/>
                <a:cs typeface="Times New Roman" panose="02020603050405020304" pitchFamily="18" charset="0"/>
                <a:sym typeface="+mn-ea"/>
              </a:rPr>
              <a:t>I can’t believe she would give up her chance to get into the medical university! Who would do such a thing?</a:t>
            </a:r>
            <a:endParaRPr lang="en-US" altLang="zh-CN" sz="2400" i="1">
              <a:ln w="15875"/>
              <a:solidFill>
                <a:srgbClr val="002060"/>
              </a:solidFill>
              <a:effectLst/>
              <a:latin typeface="Times New Roman" panose="02020603050405020304" pitchFamily="18" charset="0"/>
              <a:ea typeface="汉仪糯米团W" panose="00020600040101010101" pitchFamily="18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1" name="图片 20"/>
          <p:cNvPicPr/>
          <p:nvPr/>
        </p:nvPicPr>
        <p:blipFill>
          <a:blip r:embed="rId3"/>
          <a:srcRect l="27926" r="25392"/>
          <a:stretch>
            <a:fillRect/>
          </a:stretch>
        </p:blipFill>
        <p:spPr>
          <a:xfrm>
            <a:off x="7880985" y="2490470"/>
            <a:ext cx="1039495" cy="1097280"/>
          </a:xfrm>
          <a:prstGeom prst="rect">
            <a:avLst/>
          </a:prstGeom>
        </p:spPr>
      </p:pic>
      <p:pic>
        <p:nvPicPr>
          <p:cNvPr id="23" name="11 3 Listen again and decide whether the statements are true(T) or false(F).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>
                  <p14:trim st="87980.000000" end="38736.0000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152265" y="2050415"/>
            <a:ext cx="619125" cy="619125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4771390" y="1364615"/>
            <a:ext cx="4291965" cy="19907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400" i="1">
                <a:ln w="15875"/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汉仪糯米团W" panose="00020600040101010101" pitchFamily="18" charset="-122"/>
                <a:cs typeface="Times New Roman" panose="02020603050405020304" pitchFamily="18" charset="0"/>
                <a:sym typeface="+mn-ea"/>
              </a:rPr>
              <a:t>I </a:t>
            </a:r>
            <a:r>
              <a:rPr lang="en-US" altLang="zh-CN" sz="2400" i="1">
                <a:ln w="15875"/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汉仪糯米团W" panose="00020600040101010101" pitchFamily="18" charset="-122"/>
                <a:cs typeface="Times New Roman" panose="02020603050405020304" pitchFamily="18" charset="0"/>
                <a:sym typeface="+mn-ea"/>
              </a:rPr>
              <a:t>can’t believe</a:t>
            </a:r>
            <a:r>
              <a:rPr lang="en-US" altLang="zh-CN" sz="2400" i="1">
                <a:ln w="15875"/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汉仪糯米团W" panose="00020600040101010101" pitchFamily="18" charset="-122"/>
                <a:cs typeface="Times New Roman" panose="02020603050405020304" pitchFamily="18" charset="0"/>
                <a:sym typeface="+mn-ea"/>
              </a:rPr>
              <a:t> she would </a:t>
            </a:r>
            <a:r>
              <a:rPr lang="en-US" altLang="zh-CN" sz="2400" i="1">
                <a:ln w="15875"/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汉仪糯米团W" panose="00020600040101010101" pitchFamily="18" charset="-122"/>
                <a:cs typeface="Times New Roman" panose="02020603050405020304" pitchFamily="18" charset="0"/>
                <a:sym typeface="+mn-ea"/>
              </a:rPr>
              <a:t>give up</a:t>
            </a:r>
            <a:r>
              <a:rPr lang="en-US" altLang="zh-CN" sz="2400" i="1">
                <a:ln w="15875"/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汉仪糯米团W" panose="00020600040101010101" pitchFamily="18" charset="-122"/>
                <a:cs typeface="Times New Roman" panose="02020603050405020304" pitchFamily="18" charset="0"/>
                <a:sym typeface="+mn-ea"/>
              </a:rPr>
              <a:t> her chance to get into the medical </a:t>
            </a:r>
            <a:r>
              <a:rPr lang="en-US" altLang="zh-CN" sz="2400" i="1">
                <a:ln w="15875"/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汉仪糯米团W" panose="00020600040101010101" pitchFamily="18" charset="-122"/>
                <a:cs typeface="Times New Roman" panose="02020603050405020304" pitchFamily="18" charset="0"/>
                <a:sym typeface="+mn-ea"/>
              </a:rPr>
              <a:t>university!</a:t>
            </a:r>
            <a:r>
              <a:rPr lang="en-US" altLang="zh-CN" sz="2400" i="1">
                <a:ln w="15875"/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汉仪糯米团W" panose="00020600040101010101" pitchFamily="18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400" i="1">
                <a:ln w="15875"/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汉仪糯米团W" panose="00020600040101010101" pitchFamily="18" charset="-122"/>
                <a:cs typeface="Times New Roman" panose="02020603050405020304" pitchFamily="18" charset="0"/>
                <a:sym typeface="+mn-ea"/>
              </a:rPr>
              <a:t>Who</a:t>
            </a:r>
            <a:r>
              <a:rPr lang="en-US" altLang="zh-CN" sz="2400" i="1">
                <a:ln w="15875"/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汉仪糯米团W" panose="00020600040101010101" pitchFamily="18" charset="-122"/>
                <a:cs typeface="Times New Roman" panose="02020603050405020304" pitchFamily="18" charset="0"/>
                <a:sym typeface="+mn-ea"/>
              </a:rPr>
              <a:t> would do </a:t>
            </a:r>
            <a:r>
              <a:rPr lang="en-US" altLang="zh-CN" sz="2400" i="1">
                <a:ln w="15875"/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汉仪糯米团W" panose="00020600040101010101" pitchFamily="18" charset="-122"/>
                <a:cs typeface="Times New Roman" panose="02020603050405020304" pitchFamily="18" charset="0"/>
                <a:sym typeface="+mn-ea"/>
              </a:rPr>
              <a:t>such a thing</a:t>
            </a:r>
            <a:r>
              <a:rPr lang="en-US" altLang="zh-CN" sz="2400" i="1">
                <a:ln w="15875"/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汉仪糯米团W" panose="00020600040101010101" pitchFamily="18" charset="-122"/>
                <a:cs typeface="Times New Roman" panose="02020603050405020304" pitchFamily="18" charset="0"/>
                <a:sym typeface="+mn-ea"/>
              </a:rPr>
              <a:t>?</a:t>
            </a:r>
            <a:endParaRPr lang="en-US" altLang="zh-CN" sz="2400" i="1">
              <a:ln w="15875"/>
              <a:solidFill>
                <a:srgbClr val="002060"/>
              </a:solidFill>
              <a:effectLst/>
              <a:latin typeface="Times New Roman" panose="02020603050405020304" pitchFamily="18" charset="0"/>
              <a:ea typeface="汉仪糯米团W" panose="00020600040101010101" pitchFamily="18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5" name="11 3 Listen again and decide whether the statements are true(T) or false(F).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>
                  <p14:trim st="109000.000000" end="18656.0000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05605" y="3809365"/>
            <a:ext cx="619125" cy="619125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4891405" y="3459480"/>
            <a:ext cx="3924935" cy="20237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400" i="1">
                <a:ln w="15875"/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汉仪糯米团W" panose="00020600040101010101" pitchFamily="18" charset="-122"/>
                <a:cs typeface="Times New Roman" panose="02020603050405020304" pitchFamily="18" charset="0"/>
                <a:sym typeface="+mn-ea"/>
              </a:rPr>
              <a:t>Oh, wow. So she became a doctor, even though she left her exam that day?</a:t>
            </a:r>
            <a:endParaRPr lang="en-US" altLang="zh-CN" sz="2400" i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汉仪糯米团W" panose="00020600040101010101" pitchFamily="18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891405" y="3459480"/>
            <a:ext cx="3924935" cy="13823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400" i="1">
                <a:ln w="15875"/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汉仪糯米团W" panose="00020600040101010101" pitchFamily="18" charset="-122"/>
                <a:cs typeface="Times New Roman" panose="02020603050405020304" pitchFamily="18" charset="0"/>
                <a:sym typeface="+mn-ea"/>
              </a:rPr>
              <a:t>Oh, </a:t>
            </a:r>
            <a:r>
              <a:rPr lang="en-US" altLang="zh-CN" sz="2400" i="1">
                <a:ln w="15875"/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汉仪糯米团W" panose="00020600040101010101" pitchFamily="18" charset="-122"/>
                <a:cs typeface="Times New Roman" panose="02020603050405020304" pitchFamily="18" charset="0"/>
                <a:sym typeface="+mn-ea"/>
              </a:rPr>
              <a:t>wow</a:t>
            </a:r>
            <a:r>
              <a:rPr lang="en-US" altLang="zh-CN" sz="2400" i="1">
                <a:ln w="15875"/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汉仪糯米团W" panose="00020600040101010101" pitchFamily="18" charset="-122"/>
                <a:cs typeface="Times New Roman" panose="02020603050405020304" pitchFamily="18" charset="0"/>
                <a:sym typeface="+mn-ea"/>
              </a:rPr>
              <a:t>. So she became a </a:t>
            </a:r>
            <a:r>
              <a:rPr lang="en-US" altLang="zh-CN" sz="2400" i="1">
                <a:ln w="15875"/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汉仪糯米团W" panose="00020600040101010101" pitchFamily="18" charset="-122"/>
                <a:cs typeface="Times New Roman" panose="02020603050405020304" pitchFamily="18" charset="0"/>
                <a:sym typeface="+mn-ea"/>
              </a:rPr>
              <a:t>doctor,</a:t>
            </a:r>
            <a:r>
              <a:rPr lang="en-US" altLang="zh-CN" sz="2400" i="1">
                <a:ln w="15875"/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汉仪糯米团W" panose="00020600040101010101" pitchFamily="18" charset="-122"/>
                <a:cs typeface="Times New Roman" panose="02020603050405020304" pitchFamily="18" charset="0"/>
                <a:sym typeface="+mn-ea"/>
              </a:rPr>
              <a:t> even though she left her exam </a:t>
            </a:r>
            <a:r>
              <a:rPr lang="en-US" altLang="zh-CN" sz="2400" i="1">
                <a:ln w="15875"/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汉仪糯米团W" panose="00020600040101010101" pitchFamily="18" charset="-122"/>
                <a:cs typeface="Times New Roman" panose="02020603050405020304" pitchFamily="18" charset="0"/>
                <a:sym typeface="+mn-ea"/>
              </a:rPr>
              <a:t>that day?</a:t>
            </a:r>
            <a:endParaRPr lang="en-US" altLang="zh-CN" sz="2400" i="1">
              <a:ln w="15875"/>
              <a:solidFill>
                <a:srgbClr val="FF0000"/>
              </a:solidFill>
              <a:effectLst/>
              <a:latin typeface="Times New Roman" panose="02020603050405020304" pitchFamily="18" charset="0"/>
              <a:ea typeface="汉仪糯米团W" panose="00020600040101010101" pitchFamily="18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3" name="图片 2"/>
          <p:cNvPicPr/>
          <p:nvPr/>
        </p:nvPicPr>
        <p:blipFill>
          <a:blip r:embed="rId7"/>
          <a:stretch>
            <a:fillRect/>
          </a:stretch>
        </p:blipFill>
        <p:spPr>
          <a:xfrm>
            <a:off x="2254250" y="2912745"/>
            <a:ext cx="2171065" cy="1421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6000">
                <p:cTn id="2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96000">
                <p:cTn id="28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  <p:bldLst>
      <p:bldP spid="12" grpId="0"/>
      <p:bldP spid="24" grpId="0"/>
      <p:bldP spid="26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" name="文本框 18"/>
          <p:cNvSpPr txBox="1"/>
          <p:nvPr/>
        </p:nvSpPr>
        <p:spPr>
          <a:xfrm>
            <a:off x="282575" y="3322955"/>
            <a:ext cx="3395345" cy="340995"/>
          </a:xfrm>
          <a:prstGeom prst="rect">
            <a:avLst/>
          </a:prstGeom>
          <a:solidFill>
            <a:schemeClr val="accent1">
              <a:lumMod val="20000"/>
              <a:lumOff val="80000"/>
              <a:alpha val="61000"/>
            </a:schemeClr>
          </a:solidFill>
        </p:spPr>
        <p:txBody>
          <a:bodyPr wrap="square" rtlCol="0" anchor="t">
            <a:noAutofit/>
          </a:bodyPr>
          <a:p>
            <a:pPr algn="l">
              <a:lnSpc>
                <a:spcPct val="80000"/>
              </a:lnSpc>
            </a:pP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Result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</a:t>
            </a:r>
            <a:r>
              <a:rPr lang="en-US" altLang="zh-CN" sz="1600" b="1">
                <a:solidFill>
                  <a:srgbClr val="C00000"/>
                </a:solidFill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Never finished</a:t>
            </a:r>
            <a:r>
              <a:rPr lang="en-US" altLang="zh-CN" sz="1600" b="1">
                <a:solidFill>
                  <a:schemeClr val="tx1"/>
                </a:solidFill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 the exam</a:t>
            </a:r>
            <a:r>
              <a:rPr lang="en-US" altLang="zh-CN" b="1">
                <a:solidFill>
                  <a:schemeClr val="tx1"/>
                </a:solidFill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 </a:t>
            </a:r>
            <a:endParaRPr lang="en-US" altLang="zh-CN" b="1">
              <a:solidFill>
                <a:schemeClr val="tx1"/>
              </a:solidFill>
              <a:latin typeface="Times New Roman" panose="02020603050405020304" pitchFamily="18" charset="0"/>
              <a:ea typeface="quote-cjk-patch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3210" y="3726180"/>
            <a:ext cx="3455670" cy="384175"/>
          </a:xfrm>
          <a:prstGeom prst="rect">
            <a:avLst/>
          </a:prstGeom>
          <a:solidFill>
            <a:schemeClr val="accent1">
              <a:lumMod val="20000"/>
              <a:lumOff val="80000"/>
              <a:alpha val="61000"/>
            </a:schemeClr>
          </a:solidFill>
        </p:spPr>
        <p:txBody>
          <a:bodyPr wrap="square" rtlCol="0" anchor="t">
            <a:no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Final result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</a:t>
            </a:r>
            <a:r>
              <a:rPr lang="en-US" altLang="zh-CN" sz="1600" b="1">
                <a:solidFill>
                  <a:srgbClr val="C00000"/>
                </a:solidFill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became </a:t>
            </a:r>
            <a:r>
              <a:rPr lang="en-US" altLang="zh-CN" sz="1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a great doctor</a:t>
            </a:r>
            <a:endParaRPr lang="en-US" altLang="zh-CN" sz="1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quote-cjk-patch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5" name="图片 4"/>
          <p:cNvPicPr/>
          <p:nvPr/>
        </p:nvPicPr>
        <p:blipFill>
          <a:blip r:embed="rId1">
            <a:alphaModFix amt="39000"/>
          </a:blip>
          <a:stretch>
            <a:fillRect/>
          </a:stretch>
        </p:blipFill>
        <p:spPr>
          <a:xfrm>
            <a:off x="-2412365" y="543560"/>
            <a:ext cx="6090285" cy="342646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83845" y="2406650"/>
            <a:ext cx="42722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Her choice</a:t>
            </a:r>
            <a:r>
              <a:rPr lang="zh-CN" altLang="en-US" sz="2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 and help the girl</a:t>
            </a:r>
            <a:endParaRPr lang="en-US" altLang="zh-CN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2142490" y="2426335"/>
            <a:ext cx="24257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finish the exam</a:t>
            </a:r>
            <a:endParaRPr lang="en-US" altLang="zh-CN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1858010" y="1123315"/>
            <a:ext cx="1819910" cy="130302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10590" y="327025"/>
            <a:ext cx="77450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</a:pPr>
            <a:r>
              <a:rPr lang="en-US" altLang="zh-CN" sz="3200">
                <a:ln w="38100">
                  <a:noFill/>
                </a:ln>
                <a:solidFill>
                  <a:srgbClr val="E14C4F"/>
                </a:solidFill>
                <a:latin typeface="+mj-ea"/>
                <a:ea typeface="+mj-ea"/>
                <a:sym typeface="汉仪旗黑-50S" panose="00020600040101010101" charset="-122"/>
              </a:rPr>
              <a:t>Listen for attitude</a:t>
            </a:r>
            <a:endParaRPr kumimoji="0" lang="en-US" altLang="zh-CN" sz="3200" b="0" i="0" u="none" strike="noStrike" kern="1200" cap="none" normalizeH="0" baseline="0">
              <a:ln w="38100">
                <a:noFill/>
              </a:ln>
              <a:solidFill>
                <a:srgbClr val="E14C4F"/>
              </a:solidFill>
              <a:latin typeface="+mj-ea"/>
              <a:ea typeface="+mj-ea"/>
            </a:endParaRPr>
          </a:p>
        </p:txBody>
      </p:sp>
      <p:sp>
        <p:nvSpPr>
          <p:cNvPr id="22" name="下箭头 21"/>
          <p:cNvSpPr/>
          <p:nvPr/>
        </p:nvSpPr>
        <p:spPr>
          <a:xfrm>
            <a:off x="2578100" y="2829560"/>
            <a:ext cx="259715" cy="493395"/>
          </a:xfrm>
          <a:prstGeom prst="downArrow">
            <a:avLst/>
          </a:prstGeom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下箭头 5"/>
          <p:cNvSpPr/>
          <p:nvPr/>
        </p:nvSpPr>
        <p:spPr>
          <a:xfrm flipV="1">
            <a:off x="2578100" y="4157345"/>
            <a:ext cx="259715" cy="325755"/>
          </a:xfrm>
          <a:prstGeom prst="downArrow">
            <a:avLst/>
          </a:prstGeom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82575" y="4403725"/>
            <a:ext cx="4142740" cy="365760"/>
          </a:xfrm>
          <a:prstGeom prst="rect">
            <a:avLst/>
          </a:prstGeom>
          <a:solidFill>
            <a:schemeClr val="accent1">
              <a:lumMod val="20000"/>
              <a:lumOff val="80000"/>
              <a:alpha val="61000"/>
            </a:schemeClr>
          </a:solidFill>
        </p:spPr>
        <p:txBody>
          <a:bodyPr wrap="square" rtlCol="0" anchor="t">
            <a:noAutofit/>
          </a:bodyPr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Reason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</a:t>
            </a:r>
            <a:r>
              <a:rPr lang="en-US" altLang="zh-CN" sz="1600" b="1">
                <a:solidFill>
                  <a:srgbClr val="C00000"/>
                </a:solidFill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caring for others (</a:t>
            </a:r>
            <a:r>
              <a:rPr lang="en-US" altLang="zh-CN" b="1">
                <a:solidFill>
                  <a:srgbClr val="C00000"/>
                </a:solidFill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moral value</a:t>
            </a:r>
            <a:r>
              <a:rPr lang="en-US" altLang="zh-CN" sz="1600" b="1">
                <a:solidFill>
                  <a:srgbClr val="C00000"/>
                </a:solidFill>
                <a:latin typeface="Times New Roman" panose="02020603050405020304" pitchFamily="18" charset="0"/>
                <a:ea typeface="quote-cjk-patch"/>
                <a:cs typeface="Times New Roman" panose="02020603050405020304" pitchFamily="18" charset="0"/>
                <a:sym typeface="+mn-ea"/>
              </a:rPr>
              <a:t>)</a:t>
            </a:r>
            <a:endParaRPr lang="en-US" altLang="zh-CN" sz="1600" b="1">
              <a:solidFill>
                <a:srgbClr val="C00000"/>
              </a:solidFill>
              <a:latin typeface="Times New Roman" panose="02020603050405020304" pitchFamily="18" charset="0"/>
              <a:ea typeface="quote-cjk-patch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2254250" y="2912745"/>
            <a:ext cx="2171065" cy="14211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722495" y="543560"/>
            <a:ext cx="4572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ln w="15875"/>
                <a:solidFill>
                  <a:srgbClr val="002060"/>
                </a:solidFill>
                <a:effectLst/>
                <a:latin typeface="汉仪糯米团W" panose="00020600040101010101" pitchFamily="18" charset="-122"/>
                <a:ea typeface="汉仪糯米团W" panose="00020600040101010101" pitchFamily="18" charset="-122"/>
                <a:sym typeface="+mn-ea"/>
              </a:rPr>
              <a:t>What was Jane’s response?</a:t>
            </a:r>
            <a:endParaRPr lang="en-US" altLang="zh-CN" sz="2400">
              <a:ln w="15875"/>
              <a:solidFill>
                <a:srgbClr val="002060"/>
              </a:solidFill>
              <a:effectLst/>
              <a:latin typeface="汉仪糯米团W" panose="00020600040101010101" pitchFamily="18" charset="-122"/>
              <a:ea typeface="汉仪糯米团W" panose="00020600040101010101" pitchFamily="18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45380" y="2268220"/>
            <a:ext cx="3877945" cy="19665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1" algn="l">
              <a:lnSpc>
                <a:spcPct val="100000"/>
              </a:lnSpc>
              <a:spcAft>
                <a:spcPts val="0"/>
              </a:spcAft>
            </a:pPr>
            <a:r>
              <a:rPr lang="en-US" altLang="zh-CN" sz="2000" b="1" i="1" kern="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She later </a:t>
            </a:r>
            <a:r>
              <a:rPr lang="en-US" altLang="zh-CN" sz="2000" b="1" i="1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DID</a:t>
            </a:r>
            <a:r>
              <a:rPr lang="en-US" altLang="zh-CN" sz="2000" b="1" i="1" kern="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get into medical university and then she became a </a:t>
            </a:r>
            <a:r>
              <a:rPr lang="en-US" altLang="zh-CN" sz="2000" b="1" i="1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great</a:t>
            </a:r>
            <a:r>
              <a:rPr lang="en-US" altLang="zh-CN" sz="2000" b="1" i="1" kern="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doctor. She became famous for caring for </a:t>
            </a:r>
            <a:r>
              <a:rPr lang="en-US" altLang="zh-CN" sz="2000" b="1" i="1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tens of thousands</a:t>
            </a:r>
            <a:r>
              <a:rPr lang="en-US" altLang="zh-CN" sz="2000" b="1" i="1" kern="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of women and their babies. </a:t>
            </a:r>
            <a:endParaRPr lang="en-US" altLang="zh-CN" sz="2000" b="1" i="1" kern="100" dirty="0">
              <a:ln w="15875"/>
              <a:solidFill>
                <a:srgbClr val="002060"/>
              </a:solidFill>
              <a:effectLst/>
              <a:latin typeface="Times New Roman" panose="02020603050405020304" pitchFamily="18" charset="0"/>
              <a:ea typeface="汉仪糯米团W" panose="00020600040101010101" pitchFamily="18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14" name="图片 13"/>
          <p:cNvPicPr/>
          <p:nvPr/>
        </p:nvPicPr>
        <p:blipFill>
          <a:blip r:embed="rId4"/>
          <a:stretch>
            <a:fillRect/>
          </a:stretch>
        </p:blipFill>
        <p:spPr>
          <a:xfrm>
            <a:off x="7639685" y="812800"/>
            <a:ext cx="1504315" cy="1318260"/>
          </a:xfrm>
          <a:prstGeom prst="rect">
            <a:avLst/>
          </a:prstGeom>
        </p:spPr>
      </p:pic>
      <p:pic>
        <p:nvPicPr>
          <p:cNvPr id="15" name="11 3 Listen again and decide whether the statements are true(T) or false(F).">
            <a:hlinkClick r:id="" action="ppaction://media"/>
          </p:cNvPr>
          <p:cNvPicPr/>
          <p:nvPr>
            <a:audioFile r:link="rId5"/>
            <p:extLst>
              <p:ext uri="{DAA4B4D4-6D71-4841-9C94-3DE7FCFB9230}">
                <p14:media xmlns:p14="http://schemas.microsoft.com/office/powerpoint/2010/main" r:embed="rId6">
                  <p14:trim st="95000.000000" end="24966.00000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425315" y="3044825"/>
            <a:ext cx="619125" cy="619125"/>
          </a:xfrm>
          <a:prstGeom prst="rect">
            <a:avLst/>
          </a:prstGeom>
        </p:spPr>
      </p:pic>
      <p:sp>
        <p:nvSpPr>
          <p:cNvPr id="17" name="圆角矩形标注 16"/>
          <p:cNvSpPr/>
          <p:nvPr/>
        </p:nvSpPr>
        <p:spPr>
          <a:xfrm>
            <a:off x="1040130" y="1806575"/>
            <a:ext cx="7064375" cy="1847850"/>
          </a:xfrm>
          <a:prstGeom prst="wedgeRoundRectCallout">
            <a:avLst>
              <a:gd name="adj1" fmla="val 39626"/>
              <a:gd name="adj2" fmla="val -78195"/>
              <a:gd name="adj3" fmla="val 16667"/>
            </a:avLst>
          </a:prstGeom>
          <a:solidFill>
            <a:schemeClr val="accent1">
              <a:lumMod val="75000"/>
            </a:schemeClr>
          </a:solidFill>
        </p:spPr>
        <p:style>
          <a:lnRef idx="0">
            <a:srgbClr val="FFFFFF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>
              <a:buClrTx/>
              <a:buSzTx/>
              <a:buFontTx/>
            </a:pPr>
            <a:r>
              <a:rPr lang="en-US" altLang="zh-CN" sz="20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you listen, you should pay attention not only to the </a:t>
            </a:r>
            <a:r>
              <a:rPr lang="en-US" altLang="zh-CN" sz="20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words</a:t>
            </a:r>
            <a:r>
              <a:rPr lang="en-US" altLang="zh-CN" sz="20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but also to </a:t>
            </a:r>
            <a:r>
              <a:rPr lang="en-US" altLang="zh-CN" sz="2800" b="1" u="sng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000" b="1" u="sng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speaker is talking. </a:t>
            </a:r>
            <a:endParaRPr lang="en-US" altLang="zh-CN" sz="2000" b="1" u="sng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l"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0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stress some words</a:t>
            </a:r>
            <a:endParaRPr lang="en-US" altLang="zh-CN" sz="20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l"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0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use rising /falling tone</a:t>
            </a:r>
            <a:endParaRPr lang="en-US" altLang="zh-CN" sz="20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indent="-342900" algn="l"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0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exaggerate intonation</a:t>
            </a:r>
            <a:endParaRPr lang="zh-CN" altLang="en-US" sz="20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369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6000">
                <p:cTn id="20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6" grpId="0"/>
      <p:bldP spid="17" grpId="0" bldLvl="0" animBg="1"/>
      <p:bldP spid="17" grpId="1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" name="矩形 19"/>
          <p:cNvSpPr/>
          <p:nvPr/>
        </p:nvSpPr>
        <p:spPr>
          <a:xfrm>
            <a:off x="1306830" y="178435"/>
            <a:ext cx="4554220" cy="5835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p>
            <a:pPr algn="l" defTabSz="457200"/>
            <a:r>
              <a:rPr lang="en-US" altLang="zh-CN" sz="3200">
                <a:ln w="38100">
                  <a:noFill/>
                </a:ln>
                <a:solidFill>
                  <a:srgbClr val="E14C4F"/>
                </a:solidFill>
                <a:latin typeface="+mj-ea"/>
                <a:ea typeface="+mj-ea"/>
                <a:sym typeface="汉仪旗黑-50S" panose="00020600040101010101" charset="-122"/>
              </a:rPr>
              <a:t>Dialogue Show</a:t>
            </a:r>
            <a:endParaRPr lang="en-US" altLang="zh-CN" sz="3200">
              <a:ln w="38100">
                <a:noFill/>
              </a:ln>
              <a:solidFill>
                <a:srgbClr val="E14C4F"/>
              </a:solidFill>
              <a:latin typeface="+mj-ea"/>
              <a:ea typeface="+mj-ea"/>
              <a:sym typeface="汉仪旗黑-50S" panose="0002060004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3060" y="1261745"/>
            <a:ext cx="3034030" cy="2491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>
                <a:ln w="15875"/>
                <a:solidFill>
                  <a:srgbClr val="002060"/>
                </a:solidFill>
                <a:effectLst/>
                <a:latin typeface="汉仪糯米团W" panose="00020600040101010101" pitchFamily="18" charset="-122"/>
                <a:ea typeface="汉仪糯米团W" panose="00020600040101010101" pitchFamily="18" charset="-122"/>
              </a:rPr>
              <a:t> Role Play-The Boy’s Dilemma</a:t>
            </a:r>
            <a:endParaRPr lang="en-US" altLang="zh-CN" sz="2800">
              <a:ln w="15875"/>
              <a:solidFill>
                <a:srgbClr val="002060"/>
              </a:solidFill>
              <a:effectLst/>
              <a:latin typeface="汉仪糯米团W" panose="00020600040101010101" pitchFamily="18" charset="-122"/>
              <a:ea typeface="汉仪糯米团W" panose="00020600040101010101" pitchFamily="18" charset="-122"/>
            </a:endParaRPr>
          </a:p>
          <a:p>
            <a:pPr marL="0"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2800">
              <a:ln w="15875"/>
              <a:solidFill>
                <a:srgbClr val="002060"/>
              </a:solidFill>
              <a:effectLst/>
              <a:latin typeface="汉仪糯米团W" panose="00020600040101010101" pitchFamily="18" charset="-122"/>
              <a:ea typeface="汉仪糯米团W" panose="00020600040101010101" pitchFamily="18" charset="-122"/>
            </a:endParaRPr>
          </a:p>
          <a:p>
            <a:pPr marL="0"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normalizeH="0" baseline="0">
                <a:ln w="15875"/>
                <a:solidFill>
                  <a:schemeClr val="accent1"/>
                </a:solidFill>
                <a:effectLst/>
                <a:latin typeface="汉仪糯米团W" panose="00020600040101010101" pitchFamily="18" charset="-122"/>
                <a:ea typeface="汉仪糯米团W" panose="00020600040101010101" pitchFamily="18" charset="-122"/>
              </a:rPr>
              <a:t>Roles:</a:t>
            </a:r>
            <a:endParaRPr kumimoji="0" lang="en-US" altLang="en-US" sz="2400" b="0" i="0" u="none" strike="noStrike" kern="1200" cap="none" normalizeH="0" baseline="0">
              <a:ln w="15875"/>
              <a:solidFill>
                <a:schemeClr val="accent1"/>
              </a:solidFill>
              <a:effectLst/>
              <a:latin typeface="汉仪糯米团W" panose="00020600040101010101" pitchFamily="18" charset="-122"/>
              <a:ea typeface="汉仪糯米团W" panose="00020600040101010101" pitchFamily="18" charset="-122"/>
            </a:endParaRPr>
          </a:p>
          <a:p>
            <a:pPr marL="0"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normalizeH="0" baseline="0">
                <a:ln w="15875"/>
                <a:solidFill>
                  <a:schemeClr val="accent1"/>
                </a:solidFill>
                <a:effectLst/>
                <a:latin typeface="汉仪糯米团W" panose="00020600040101010101" pitchFamily="18" charset="-122"/>
                <a:ea typeface="汉仪糯米团W" panose="00020600040101010101" pitchFamily="18" charset="-122"/>
              </a:rPr>
              <a:t>A = the confused boy</a:t>
            </a:r>
            <a:endParaRPr kumimoji="0" lang="en-US" altLang="zh-CN" sz="2400" b="0" i="0" u="none" strike="noStrike" kern="1200" cap="none" normalizeH="0" baseline="0">
              <a:ln w="15875"/>
              <a:solidFill>
                <a:schemeClr val="accent1"/>
              </a:solidFill>
              <a:effectLst/>
              <a:latin typeface="汉仪糯米团W" panose="00020600040101010101" pitchFamily="18" charset="-122"/>
              <a:ea typeface="汉仪糯米团W" panose="00020600040101010101" pitchFamily="18" charset="-122"/>
            </a:endParaRPr>
          </a:p>
          <a:p>
            <a:pPr marL="0"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normalizeH="0" baseline="0">
                <a:ln w="15875"/>
                <a:solidFill>
                  <a:schemeClr val="accent1"/>
                </a:solidFill>
                <a:effectLst/>
                <a:latin typeface="汉仪糯米团W" panose="00020600040101010101" pitchFamily="18" charset="-122"/>
                <a:ea typeface="汉仪糯米团W" panose="00020600040101010101" pitchFamily="18" charset="-122"/>
              </a:rPr>
              <a:t>B = the advisor</a:t>
            </a:r>
            <a:endParaRPr kumimoji="0" lang="en-US" altLang="zh-CN" sz="2400" b="0" i="0" u="none" strike="noStrike" kern="1200" cap="none" normalizeH="0" baseline="0">
              <a:ln w="15875"/>
              <a:solidFill>
                <a:schemeClr val="accent1"/>
              </a:solidFill>
              <a:effectLst/>
              <a:latin typeface="汉仪糯米团W" panose="00020600040101010101" pitchFamily="18" charset="-122"/>
              <a:ea typeface="汉仪糯米团W" panose="00020600040101010101" pitchFamily="18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53130" y="762000"/>
            <a:ext cx="5567680" cy="3776980"/>
          </a:xfrm>
          <a:prstGeom prst="rect">
            <a:avLst/>
          </a:prstGeom>
        </p:spPr>
      </p:pic>
      <p:pic>
        <p:nvPicPr>
          <p:cNvPr id="2" name="cac156ab4c7bff8909c3d434ad42ca39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458460" y="935990"/>
            <a:ext cx="2919095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8" dur="27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9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" name="矩形 19"/>
          <p:cNvSpPr/>
          <p:nvPr/>
        </p:nvSpPr>
        <p:spPr>
          <a:xfrm>
            <a:off x="1306830" y="178435"/>
            <a:ext cx="4554220" cy="5835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p>
            <a:pPr algn="l" defTabSz="457200"/>
            <a:r>
              <a:rPr lang="en-US" altLang="zh-CN" sz="3200">
                <a:ln w="38100">
                  <a:noFill/>
                </a:ln>
                <a:solidFill>
                  <a:srgbClr val="E14C4F"/>
                </a:solidFill>
                <a:latin typeface="+mj-ea"/>
                <a:ea typeface="+mj-ea"/>
                <a:sym typeface="汉仪旗黑-50S" panose="00020600040101010101" charset="-122"/>
              </a:rPr>
              <a:t>Dialogue Show</a:t>
            </a:r>
            <a:endParaRPr lang="en-US" altLang="zh-CN" sz="3200">
              <a:ln w="38100">
                <a:noFill/>
              </a:ln>
              <a:solidFill>
                <a:srgbClr val="E14C4F"/>
              </a:solidFill>
              <a:latin typeface="+mj-ea"/>
              <a:ea typeface="+mj-ea"/>
              <a:sym typeface="汉仪旗黑-50S" panose="0002060004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4855" y="762000"/>
            <a:ext cx="545020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normalizeH="0" baseline="0">
                <a:ln w="15875"/>
                <a:solidFill>
                  <a:srgbClr val="002060"/>
                </a:solidFill>
                <a:effectLst/>
                <a:latin typeface="汉仪糯米团W" panose="00020600040101010101" pitchFamily="18" charset="-122"/>
                <a:ea typeface="汉仪糯米团W" panose="00020600040101010101" pitchFamily="18" charset="-122"/>
              </a:rPr>
              <a:t>Role Play–Reply to a Letter </a:t>
            </a:r>
            <a:endParaRPr kumimoji="0" lang="en-US" altLang="zh-CN" sz="2800" b="0" i="0" u="none" strike="noStrike" kern="1200" cap="none" normalizeH="0" baseline="0">
              <a:ln w="15875"/>
              <a:solidFill>
                <a:srgbClr val="002060"/>
              </a:solidFill>
              <a:effectLst/>
              <a:latin typeface="汉仪糯米团W" panose="00020600040101010101" pitchFamily="18" charset="-122"/>
              <a:ea typeface="汉仪糯米团W" panose="00020600040101010101" pitchFamily="18" charset="-122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800" b="0" i="0" u="none" strike="noStrike" kern="1200" cap="none" normalizeH="0" baseline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糯米团W" panose="00020600040101010101" pitchFamily="18" charset="-122"/>
                <a:ea typeface="汉仪糯米团W" panose="00020600040101010101" pitchFamily="18" charset="-122"/>
              </a:rPr>
              <a:t>Pick </a:t>
            </a:r>
            <a:r>
              <a:rPr kumimoji="0" lang="en-US" altLang="zh-CN" sz="2400" b="0" i="0" u="none" strike="noStrike" kern="1200" cap="none" normalizeH="0" baseline="0">
                <a:ln w="15875"/>
                <a:solidFill>
                  <a:srgbClr val="002060"/>
                </a:solidFill>
                <a:effectLst/>
                <a:latin typeface="汉仪糯米团W" panose="00020600040101010101" pitchFamily="18" charset="-122"/>
                <a:ea typeface="汉仪糯米团W" panose="00020600040101010101" pitchFamily="18" charset="-122"/>
              </a:rPr>
              <a:t>a letter.</a:t>
            </a:r>
            <a:endParaRPr kumimoji="0" lang="en-US" altLang="zh-CN" sz="2800" b="0" i="0" u="none" strike="noStrike" kern="1200" cap="none" normalizeH="0" baseline="0">
              <a:ln w="15875"/>
              <a:solidFill>
                <a:srgbClr val="002060"/>
              </a:solidFill>
              <a:effectLst/>
              <a:latin typeface="汉仪糯米团W" panose="00020600040101010101" pitchFamily="18" charset="-122"/>
              <a:ea typeface="汉仪糯米团W" panose="00020600040101010101" pitchFamily="18" charset="-122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800" b="0" i="0" u="none" strike="noStrike" kern="1200" cap="none" normalizeH="0" baseline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糯米团W" panose="00020600040101010101" pitchFamily="18" charset="-122"/>
                <a:ea typeface="汉仪糯米团W" panose="00020600040101010101" pitchFamily="18" charset="-122"/>
              </a:rPr>
              <a:t>Discuss</a:t>
            </a:r>
            <a:r>
              <a:rPr kumimoji="0" lang="en-US" altLang="zh-CN" sz="2800" b="0" i="0" u="none" strike="noStrike" kern="1200" cap="none" normalizeH="0" baseline="0">
                <a:ln w="15875"/>
                <a:solidFill>
                  <a:srgbClr val="002060"/>
                </a:solidFill>
                <a:effectLst/>
                <a:latin typeface="汉仪糯米团W" panose="00020600040101010101" pitchFamily="18" charset="-122"/>
                <a:ea typeface="汉仪糯米团W" panose="00020600040101010101" pitchFamily="18" charset="-122"/>
              </a:rPr>
              <a:t> </a:t>
            </a:r>
            <a:r>
              <a:rPr kumimoji="0" lang="en-US" altLang="zh-CN" sz="2400" b="0" i="0" u="none" strike="noStrike" kern="1200" cap="none" normalizeH="0" baseline="0">
                <a:ln w="15875"/>
                <a:solidFill>
                  <a:srgbClr val="002060"/>
                </a:solidFill>
                <a:effectLst/>
                <a:latin typeface="汉仪糯米团W" panose="00020600040101010101" pitchFamily="18" charset="-122"/>
                <a:ea typeface="汉仪糯米团W" panose="00020600040101010101" pitchFamily="18" charset="-122"/>
              </a:rPr>
              <a:t>dilemma, choice, result, reason or moral value.</a:t>
            </a:r>
            <a:endParaRPr kumimoji="0" lang="en-US" altLang="zh-CN" sz="2800" b="0" i="0" u="none" strike="noStrike" kern="1200" cap="none" normalizeH="0" baseline="0">
              <a:ln w="15875"/>
              <a:solidFill>
                <a:srgbClr val="002060"/>
              </a:solidFill>
              <a:effectLst/>
              <a:latin typeface="汉仪糯米团W" panose="00020600040101010101" pitchFamily="18" charset="-122"/>
              <a:ea typeface="汉仪糯米团W" panose="00020600040101010101" pitchFamily="18" charset="-122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800" b="0" i="0" u="none" strike="noStrike" kern="1200" cap="none" normalizeH="0" baseline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糯米团W" panose="00020600040101010101" pitchFamily="18" charset="-122"/>
                <a:ea typeface="汉仪糯米团W" panose="00020600040101010101" pitchFamily="18" charset="-122"/>
              </a:rPr>
              <a:t>Role-play</a:t>
            </a:r>
            <a:endParaRPr kumimoji="0" lang="en-US" altLang="zh-CN" sz="2800" b="0" i="0" u="none" strike="noStrike" kern="1200" cap="none" normalizeH="0" baseline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汉仪糯米团W" panose="00020600040101010101" pitchFamily="18" charset="-122"/>
              <a:ea typeface="汉仪糯米团W" panose="00020600040101010101" pitchFamily="18" charset="-122"/>
            </a:endParaRPr>
          </a:p>
          <a:p>
            <a:pPr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normalizeH="0" baseline="0">
                <a:ln w="15875"/>
                <a:solidFill>
                  <a:srgbClr val="002060"/>
                </a:solidFill>
                <a:effectLst/>
                <a:latin typeface="汉仪糯米团W" panose="00020600040101010101" pitchFamily="18" charset="-122"/>
                <a:ea typeface="汉仪糯米团W" panose="00020600040101010101" pitchFamily="18" charset="-122"/>
              </a:rPr>
              <a:t> </a:t>
            </a:r>
            <a:r>
              <a:rPr kumimoji="0" lang="en-US" altLang="zh-CN" sz="2400" b="0" i="0" u="none" strike="noStrike" kern="1200" cap="none" normalizeH="0" baseline="0">
                <a:ln w="15875"/>
                <a:solidFill>
                  <a:srgbClr val="002060"/>
                </a:solidFill>
                <a:effectLst/>
                <a:latin typeface="汉仪糯米团W" panose="00020600040101010101" pitchFamily="18" charset="-122"/>
                <a:ea typeface="汉仪糯米团W" panose="00020600040101010101" pitchFamily="18" charset="-122"/>
              </a:rPr>
              <a:t>Roles: A = the writer, B = the advisor</a:t>
            </a:r>
            <a:endParaRPr kumimoji="0" lang="en-US" altLang="zh-CN" sz="2400" b="0" i="0" u="none" strike="noStrike" kern="1200" cap="none" normalizeH="0" baseline="0">
              <a:ln w="15875"/>
              <a:solidFill>
                <a:srgbClr val="002060"/>
              </a:solidFill>
              <a:effectLst/>
              <a:latin typeface="汉仪糯米团W" panose="00020600040101010101" pitchFamily="18" charset="-122"/>
              <a:ea typeface="汉仪糯米团W" panose="00020600040101010101" pitchFamily="18" charset="-122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800" b="0" i="0" u="none" strike="noStrike" kern="1200" cap="none" normalizeH="0" baseline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汉仪糯米团W" panose="00020600040101010101" pitchFamily="18" charset="-122"/>
                <a:ea typeface="汉仪糯米团W" panose="00020600040101010101" pitchFamily="18" charset="-122"/>
              </a:rPr>
              <a:t>Present</a:t>
            </a:r>
            <a:r>
              <a:rPr kumimoji="0" lang="en-US" altLang="zh-CN" sz="2800" b="0" i="0" u="none" strike="noStrike" kern="1200" cap="none" normalizeH="0" baseline="0">
                <a:ln w="15875"/>
                <a:solidFill>
                  <a:srgbClr val="002060"/>
                </a:solidFill>
                <a:effectLst/>
                <a:latin typeface="汉仪糯米团W" panose="00020600040101010101" pitchFamily="18" charset="-122"/>
                <a:ea typeface="汉仪糯米团W" panose="00020600040101010101" pitchFamily="18" charset="-122"/>
              </a:rPr>
              <a:t> </a:t>
            </a:r>
            <a:r>
              <a:rPr kumimoji="0" lang="en-US" altLang="zh-CN" sz="2400" b="0" i="0" u="none" strike="noStrike" kern="1200" cap="none" normalizeH="0" baseline="0">
                <a:ln w="15875"/>
                <a:solidFill>
                  <a:srgbClr val="002060"/>
                </a:solidFill>
                <a:effectLst/>
                <a:latin typeface="汉仪糯米团W" panose="00020600040101010101" pitchFamily="18" charset="-122"/>
                <a:ea typeface="汉仪糯米团W" panose="00020600040101010101" pitchFamily="18" charset="-122"/>
              </a:rPr>
              <a:t>your dialogue with attitude shown in stressed words</a:t>
            </a:r>
            <a:r>
              <a:rPr lang="en-US" altLang="zh-CN" sz="2400">
                <a:ln w="15875"/>
                <a:solidFill>
                  <a:srgbClr val="002060"/>
                </a:solidFill>
                <a:effectLst/>
                <a:latin typeface="汉仪糯米团W" panose="00020600040101010101" pitchFamily="18" charset="-122"/>
                <a:ea typeface="汉仪糯米团W" panose="00020600040101010101" pitchFamily="18" charset="-122"/>
                <a:sym typeface="+mn-ea"/>
              </a:rPr>
              <a:t>/intonation</a:t>
            </a:r>
            <a:endParaRPr kumimoji="0" lang="en-US" altLang="zh-CN" sz="2400" b="0" i="0" u="none" strike="noStrike" kern="1200" cap="none" normalizeH="0" baseline="0">
              <a:ln w="15875"/>
              <a:solidFill>
                <a:srgbClr val="002060"/>
              </a:solidFill>
              <a:effectLst/>
              <a:latin typeface="汉仪糯米团W" panose="00020600040101010101" pitchFamily="18" charset="-122"/>
              <a:ea typeface="汉仪糯米团W" panose="00020600040101010101" pitchFamily="18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63260" y="636905"/>
            <a:ext cx="2979420" cy="397383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TABLE_BEAUTIFY" val="smartTable{244f459e-d018-4405-a17a-96370b5d29e2}"/>
  <p:tag name="TABLE_ENDDRAG_ORIGIN_RECT" val="619*265"/>
  <p:tag name="TABLE_ENDDRAG_RECT" val="73*91*619*265"/>
</p:tagLst>
</file>

<file path=ppt/tags/tag2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3.xml><?xml version="1.0" encoding="utf-8"?>
<p:tagLst xmlns:p="http://schemas.openxmlformats.org/presentationml/2006/main">
  <p:tag name="TABLE_ENDDRAG_ORIGIN_RECT" val="658*231"/>
  <p:tag name="TABLE_ENDDRAG_RECT" val="36*93*658*231"/>
</p:tagLst>
</file>

<file path=ppt/theme/theme1.xml><?xml version="1.0" encoding="utf-8"?>
<a:theme xmlns:a="http://schemas.openxmlformats.org/drawingml/2006/main" name="1_Office 主题​​">
  <a:themeElements>
    <a:clrScheme name="自定义 1027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E14C4F"/>
      </a:accent1>
      <a:accent2>
        <a:srgbClr val="000000"/>
      </a:accent2>
      <a:accent3>
        <a:srgbClr val="000000"/>
      </a:accent3>
      <a:accent4>
        <a:srgbClr val="595959"/>
      </a:accent4>
      <a:accent5>
        <a:srgbClr val="5F5F5F"/>
      </a:accent5>
      <a:accent6>
        <a:srgbClr val="4D4D4D"/>
      </a:accent6>
      <a:hlink>
        <a:srgbClr val="000000"/>
      </a:hlink>
      <a:folHlink>
        <a:srgbClr val="919191"/>
      </a:folHlink>
    </a:clrScheme>
    <a:fontScheme name="自定义 133">
      <a:majorFont>
        <a:latin typeface="汉仪旗黑-50S"/>
        <a:ea typeface="汉仪糯米团W"/>
        <a:cs typeface=""/>
      </a:majorFont>
      <a:minorFont>
        <a:latin typeface="汉仪旗黑-50S"/>
        <a:ea typeface="汉仪旗黑-50S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旗黑-50S"/>
        <a:ea typeface=""/>
        <a:cs typeface=""/>
        <a:font script="Jpan" typeface="游ゴシック"/>
        <a:font script="Hang" typeface="맑은 고딕"/>
        <a:font script="Hans" typeface="汉仪旗黑-50S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汉仪旗黑-50S"/>
        <a:ea typeface=""/>
        <a:cs typeface=""/>
        <a:font script="Jpan" typeface="ＭＳ Ｐゴシック"/>
        <a:font script="Hang" typeface="맑은 고딕"/>
        <a:font script="Hans" typeface="汉仪旗黑-50S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旗黑-50S"/>
        <a:ea typeface=""/>
        <a:cs typeface=""/>
        <a:font script="Jpan" typeface="ＭＳ Ｐゴシック"/>
        <a:font script="Hang" typeface="맑은 고딕"/>
        <a:font script="Hans" typeface="汉仪旗黑-50S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3135</Words>
  <Application>WPS 演示</Application>
  <PresentationFormat>全屏显示(16:9)</PresentationFormat>
  <Paragraphs>189</Paragraphs>
  <Slides>14</Slides>
  <Notes>6</Notes>
  <HiddenSlides>1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1" baseType="lpstr">
      <vt:lpstr>Arial</vt:lpstr>
      <vt:lpstr>宋体</vt:lpstr>
      <vt:lpstr>Wingdings</vt:lpstr>
      <vt:lpstr>汉仪旗黑-50S</vt:lpstr>
      <vt:lpstr>HelveticaNeue</vt:lpstr>
      <vt:lpstr>华文新魏</vt:lpstr>
      <vt:lpstr>汉仪糯米团W</vt:lpstr>
      <vt:lpstr>等线</vt:lpstr>
      <vt:lpstr>Impact</vt:lpstr>
      <vt:lpstr>Times New Roman</vt:lpstr>
      <vt:lpstr>Comic Sans MS</vt:lpstr>
      <vt:lpstr>quote-cjk-patch</vt:lpstr>
      <vt:lpstr>Times New Roman</vt:lpstr>
      <vt:lpstr>Segoe Print</vt:lpstr>
      <vt:lpstr>微软雅黑</vt:lpstr>
      <vt:lpstr>Arial Unicode MS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哒哒 熊猫</dc:creator>
  <cp:lastModifiedBy>Administrator</cp:lastModifiedBy>
  <cp:revision>120</cp:revision>
  <dcterms:created xsi:type="dcterms:W3CDTF">2020-09-07T02:54:00Z</dcterms:created>
  <dcterms:modified xsi:type="dcterms:W3CDTF">2026-05-19T03:06:46Z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2052-11.8.2.7978</vt:lpwstr>
  </property>
  <property fmtid="{D5CDD505-2E9C-101B-9397-08002B2CF9AE}" pid="3" name="KSOTemplateUUID">
    <vt:lpwstr>v1.0_mb_xmdOC5cJvIjQoNO48qz88A==</vt:lpwstr>
  </property>
  <property fmtid="{D5CDD505-2E9C-101B-9397-08002B2CF9AE}" pid="4" name="KSOSaveFontToCloudKey">
    <vt:lpwstr>270674116_embed</vt:lpwstr>
  </property>
  <property fmtid="{D5CDD505-2E9C-101B-9397-08002B2CF9AE}" pid="5" name="ICV">
    <vt:lpwstr>064499709E0241B191DB1BA918C86E44_13</vt:lpwstr>
  </property>
</Properties>
</file>