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14" r:id="rId3"/>
    <p:sldId id="256" r:id="rId4"/>
    <p:sldId id="269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7" r:id="rId13"/>
    <p:sldId id="298" r:id="rId14"/>
    <p:sldId id="291" r:id="rId15"/>
    <p:sldId id="292" r:id="rId16"/>
    <p:sldId id="293" r:id="rId17"/>
    <p:sldId id="295" r:id="rId18"/>
    <p:sldId id="296" r:id="rId19"/>
    <p:sldId id="299" r:id="rId20"/>
    <p:sldId id="300" r:id="rId21"/>
    <p:sldId id="301" r:id="rId22"/>
    <p:sldId id="302" r:id="rId23"/>
    <p:sldId id="304" r:id="rId24"/>
    <p:sldId id="305" r:id="rId25"/>
    <p:sldId id="306" r:id="rId26"/>
    <p:sldId id="303" r:id="rId27"/>
    <p:sldId id="307" r:id="rId28"/>
    <p:sldId id="260" r:id="rId29"/>
  </p:sldIdLst>
  <p:sldSz cx="12192000" cy="6858000"/>
  <p:notesSz cx="6858000" cy="9144000"/>
  <p:embeddedFontLst>
    <p:embeddedFont>
      <p:font typeface="汉仪君黑-55W" panose="00020600040101010101" charset="-122"/>
      <p:regular r:id="rId35"/>
    </p:embeddedFont>
    <p:embeddedFont>
      <p:font typeface="楷体" panose="02010609060101010101" pitchFamily="49" charset="-122"/>
      <p:regular r:id="rId3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0B21"/>
    <a:srgbClr val="346092"/>
    <a:srgbClr val="F3F3F3"/>
    <a:srgbClr val="211C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204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font" Target="fonts/font2.fntdata"/><Relationship Id="rId35" Type="http://schemas.openxmlformats.org/officeDocument/2006/relationships/font" Target="fonts/font1.fntdata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汉仪君黑-55W" panose="00020600040101010101" charset="-122"/>
              <a:ea typeface="汉仪君黑-55W" panose="00020600040101010101" charset="-122"/>
              <a:cs typeface="汉仪君黑-55W" panose="0002060004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汉仪君黑-55W" panose="00020600040101010101" charset="-122"/>
              </a:rPr>
            </a:fld>
            <a:endParaRPr lang="zh-CN" altLang="en-US">
              <a:cs typeface="汉仪君黑-55W" panose="0002060004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汉仪君黑-55W" panose="00020600040101010101" charset="-122"/>
              <a:ea typeface="汉仪君黑-55W" panose="00020600040101010101" charset="-122"/>
              <a:cs typeface="汉仪君黑-55W" panose="0002060004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汉仪君黑-55W" panose="00020600040101010101" charset="-122"/>
              </a:rPr>
            </a:fld>
            <a:endParaRPr lang="zh-CN" altLang="en-US">
              <a:cs typeface="汉仪君黑-55W" panose="0002060004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汉仪君黑-55W" panose="00020600040101010101" charset="-122"/>
                <a:ea typeface="汉仪君黑-55W" panose="00020600040101010101" charset="-122"/>
                <a:cs typeface="汉仪君黑-55W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汉仪君黑-55W" panose="00020600040101010101" charset="-122"/>
                <a:ea typeface="汉仪君黑-55W" panose="00020600040101010101" charset="-122"/>
                <a:cs typeface="汉仪君黑-55W" panose="00020600040101010101" charset="-122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汉仪君黑-55W" panose="00020600040101010101" charset="-122"/>
                <a:ea typeface="汉仪君黑-55W" panose="00020600040101010101" charset="-122"/>
                <a:cs typeface="汉仪君黑-55W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汉仪君黑-55W" panose="00020600040101010101" charset="-122"/>
                <a:ea typeface="汉仪君黑-55W" panose="00020600040101010101" charset="-122"/>
                <a:cs typeface="汉仪君黑-55W" panose="00020600040101010101" charset="-122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汉仪君黑-55W" panose="00020600040101010101" charset="-122"/>
        <a:ea typeface="汉仪君黑-55W" panose="00020600040101010101" charset="-122"/>
        <a:cs typeface="汉仪君黑-55W" panose="0002060004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汉仪君黑-55W" panose="00020600040101010101" charset="-122"/>
        <a:ea typeface="汉仪君黑-55W" panose="00020600040101010101" charset="-122"/>
        <a:cs typeface="汉仪君黑-55W" panose="0002060004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汉仪君黑-55W" panose="00020600040101010101" charset="-122"/>
        <a:ea typeface="汉仪君黑-55W" panose="00020600040101010101" charset="-122"/>
        <a:cs typeface="汉仪君黑-55W" panose="0002060004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汉仪君黑-55W" panose="00020600040101010101" charset="-122"/>
        <a:ea typeface="汉仪君黑-55W" panose="00020600040101010101" charset="-122"/>
        <a:cs typeface="汉仪君黑-55W" panose="0002060004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汉仪君黑-55W" panose="00020600040101010101" charset="-122"/>
        <a:ea typeface="汉仪君黑-55W" panose="00020600040101010101" charset="-122"/>
        <a:cs typeface="汉仪君黑-55W" panose="0002060004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君黑-55W" panose="00020600040101010101" charset="-122"/>
            </a:endParaRPr>
          </a:p>
        </p:txBody>
      </p:sp>
      <p:sp>
        <p:nvSpPr>
          <p:cNvPr id="9" name="任意多边形: 形状 8"/>
          <p:cNvSpPr/>
          <p:nvPr userDrawn="1"/>
        </p:nvSpPr>
        <p:spPr>
          <a:xfrm>
            <a:off x="0" y="1"/>
            <a:ext cx="4185200" cy="4294431"/>
          </a:xfrm>
          <a:custGeom>
            <a:avLst/>
            <a:gdLst>
              <a:gd name="connsiteX0" fmla="*/ 0 w 4185200"/>
              <a:gd name="connsiteY0" fmla="*/ 0 h 4294431"/>
              <a:gd name="connsiteX1" fmla="*/ 3650195 w 4185200"/>
              <a:gd name="connsiteY1" fmla="*/ 0 h 4294431"/>
              <a:gd name="connsiteX2" fmla="*/ 3725876 w 4185200"/>
              <a:gd name="connsiteY2" fmla="*/ 101206 h 4294431"/>
              <a:gd name="connsiteX3" fmla="*/ 4185200 w 4185200"/>
              <a:gd name="connsiteY3" fmla="*/ 1604931 h 4294431"/>
              <a:gd name="connsiteX4" fmla="*/ 1495700 w 4185200"/>
              <a:gd name="connsiteY4" fmla="*/ 4294431 h 4294431"/>
              <a:gd name="connsiteX5" fmla="*/ 213725 w 4185200"/>
              <a:gd name="connsiteY5" fmla="*/ 3969823 h 4294431"/>
              <a:gd name="connsiteX6" fmla="*/ 0 w 4185200"/>
              <a:gd name="connsiteY6" fmla="*/ 3839982 h 429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200" h="4294431">
                <a:moveTo>
                  <a:pt x="0" y="0"/>
                </a:moveTo>
                <a:lnTo>
                  <a:pt x="3650195" y="0"/>
                </a:lnTo>
                <a:lnTo>
                  <a:pt x="3725876" y="101206"/>
                </a:lnTo>
                <a:cubicBezTo>
                  <a:pt x="4015869" y="530453"/>
                  <a:pt x="4185200" y="1047917"/>
                  <a:pt x="4185200" y="1604931"/>
                </a:cubicBezTo>
                <a:cubicBezTo>
                  <a:pt x="4185200" y="3090301"/>
                  <a:pt x="2981070" y="4294431"/>
                  <a:pt x="1495700" y="4294431"/>
                </a:cubicBezTo>
                <a:cubicBezTo>
                  <a:pt x="1031522" y="4294431"/>
                  <a:pt x="594809" y="4176840"/>
                  <a:pt x="213725" y="3969823"/>
                </a:cubicBezTo>
                <a:lnTo>
                  <a:pt x="0" y="3839982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alpha val="1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汉仪君黑-55W" panose="00020600040101010101" charset="-122"/>
            </a:endParaRPr>
          </a:p>
        </p:txBody>
      </p:sp>
      <p:grpSp>
        <p:nvGrpSpPr>
          <p:cNvPr id="10" name="图形 397"/>
          <p:cNvGrpSpPr/>
          <p:nvPr userDrawn="1"/>
        </p:nvGrpSpPr>
        <p:grpSpPr>
          <a:xfrm>
            <a:off x="363831" y="5517183"/>
            <a:ext cx="457422" cy="875158"/>
            <a:chOff x="6366890" y="681037"/>
            <a:chExt cx="2103500" cy="4024502"/>
          </a:xfrm>
          <a:solidFill>
            <a:schemeClr val="accent3"/>
          </a:solidFill>
        </p:grpSpPr>
        <p:sp>
          <p:nvSpPr>
            <p:cNvPr id="14" name="任意多边形: 形状 13"/>
            <p:cNvSpPr/>
            <p:nvPr/>
          </p:nvSpPr>
          <p:spPr>
            <a:xfrm>
              <a:off x="8200071" y="681037"/>
              <a:ext cx="270319" cy="4013834"/>
            </a:xfrm>
            <a:custGeom>
              <a:avLst/>
              <a:gdLst>
                <a:gd name="connsiteX0" fmla="*/ 135160 w 270319"/>
                <a:gd name="connsiteY0" fmla="*/ 3743516 h 4013834"/>
                <a:gd name="connsiteX1" fmla="*/ 270320 w 270319"/>
                <a:gd name="connsiteY1" fmla="*/ 3878675 h 4013834"/>
                <a:gd name="connsiteX2" fmla="*/ 270320 w 270319"/>
                <a:gd name="connsiteY2" fmla="*/ 3878675 h 4013834"/>
                <a:gd name="connsiteX3" fmla="*/ 135160 w 270319"/>
                <a:gd name="connsiteY3" fmla="*/ 4013835 h 4013834"/>
                <a:gd name="connsiteX4" fmla="*/ 135160 w 270319"/>
                <a:gd name="connsiteY4" fmla="*/ 4013835 h 4013834"/>
                <a:gd name="connsiteX5" fmla="*/ 0 w 270319"/>
                <a:gd name="connsiteY5" fmla="*/ 3878675 h 4013834"/>
                <a:gd name="connsiteX6" fmla="*/ 0 w 270319"/>
                <a:gd name="connsiteY6" fmla="*/ 3878675 h 4013834"/>
                <a:gd name="connsiteX7" fmla="*/ 135160 w 270319"/>
                <a:gd name="connsiteY7" fmla="*/ 3743516 h 4013834"/>
                <a:gd name="connsiteX8" fmla="*/ 135160 w 270319"/>
                <a:gd name="connsiteY8" fmla="*/ 3119628 h 4013834"/>
                <a:gd name="connsiteX9" fmla="*/ 270320 w 270319"/>
                <a:gd name="connsiteY9" fmla="*/ 3254788 h 4013834"/>
                <a:gd name="connsiteX10" fmla="*/ 270320 w 270319"/>
                <a:gd name="connsiteY10" fmla="*/ 3254788 h 4013834"/>
                <a:gd name="connsiteX11" fmla="*/ 135160 w 270319"/>
                <a:gd name="connsiteY11" fmla="*/ 3389948 h 4013834"/>
                <a:gd name="connsiteX12" fmla="*/ 135160 w 270319"/>
                <a:gd name="connsiteY12" fmla="*/ 3389948 h 4013834"/>
                <a:gd name="connsiteX13" fmla="*/ 0 w 270319"/>
                <a:gd name="connsiteY13" fmla="*/ 3254788 h 4013834"/>
                <a:gd name="connsiteX14" fmla="*/ 0 w 270319"/>
                <a:gd name="connsiteY14" fmla="*/ 3254788 h 4013834"/>
                <a:gd name="connsiteX15" fmla="*/ 135160 w 270319"/>
                <a:gd name="connsiteY15" fmla="*/ 3119628 h 4013834"/>
                <a:gd name="connsiteX16" fmla="*/ 135160 w 270319"/>
                <a:gd name="connsiteY16" fmla="*/ 2495741 h 4013834"/>
                <a:gd name="connsiteX17" fmla="*/ 270320 w 270319"/>
                <a:gd name="connsiteY17" fmla="*/ 2630900 h 4013834"/>
                <a:gd name="connsiteX18" fmla="*/ 270320 w 270319"/>
                <a:gd name="connsiteY18" fmla="*/ 2630900 h 4013834"/>
                <a:gd name="connsiteX19" fmla="*/ 135160 w 270319"/>
                <a:gd name="connsiteY19" fmla="*/ 2766060 h 4013834"/>
                <a:gd name="connsiteX20" fmla="*/ 135160 w 270319"/>
                <a:gd name="connsiteY20" fmla="*/ 2766060 h 4013834"/>
                <a:gd name="connsiteX21" fmla="*/ 0 w 270319"/>
                <a:gd name="connsiteY21" fmla="*/ 2630900 h 4013834"/>
                <a:gd name="connsiteX22" fmla="*/ 0 w 270319"/>
                <a:gd name="connsiteY22" fmla="*/ 2630900 h 4013834"/>
                <a:gd name="connsiteX23" fmla="*/ 135160 w 270319"/>
                <a:gd name="connsiteY23" fmla="*/ 2495741 h 4013834"/>
                <a:gd name="connsiteX24" fmla="*/ 135160 w 270319"/>
                <a:gd name="connsiteY24" fmla="*/ 1871758 h 4013834"/>
                <a:gd name="connsiteX25" fmla="*/ 270320 w 270319"/>
                <a:gd name="connsiteY25" fmla="*/ 2006918 h 4013834"/>
                <a:gd name="connsiteX26" fmla="*/ 270320 w 270319"/>
                <a:gd name="connsiteY26" fmla="*/ 2006918 h 4013834"/>
                <a:gd name="connsiteX27" fmla="*/ 135160 w 270319"/>
                <a:gd name="connsiteY27" fmla="*/ 2142077 h 4013834"/>
                <a:gd name="connsiteX28" fmla="*/ 135160 w 270319"/>
                <a:gd name="connsiteY28" fmla="*/ 2142077 h 4013834"/>
                <a:gd name="connsiteX29" fmla="*/ 0 w 270319"/>
                <a:gd name="connsiteY29" fmla="*/ 2006918 h 4013834"/>
                <a:gd name="connsiteX30" fmla="*/ 0 w 270319"/>
                <a:gd name="connsiteY30" fmla="*/ 2006918 h 4013834"/>
                <a:gd name="connsiteX31" fmla="*/ 135160 w 270319"/>
                <a:gd name="connsiteY31" fmla="*/ 1871758 h 4013834"/>
                <a:gd name="connsiteX32" fmla="*/ 135160 w 270319"/>
                <a:gd name="connsiteY32" fmla="*/ 1247870 h 4013834"/>
                <a:gd name="connsiteX33" fmla="*/ 270320 w 270319"/>
                <a:gd name="connsiteY33" fmla="*/ 1383030 h 4013834"/>
                <a:gd name="connsiteX34" fmla="*/ 270320 w 270319"/>
                <a:gd name="connsiteY34" fmla="*/ 1383030 h 4013834"/>
                <a:gd name="connsiteX35" fmla="*/ 135160 w 270319"/>
                <a:gd name="connsiteY35" fmla="*/ 1518190 h 4013834"/>
                <a:gd name="connsiteX36" fmla="*/ 135160 w 270319"/>
                <a:gd name="connsiteY36" fmla="*/ 1518190 h 4013834"/>
                <a:gd name="connsiteX37" fmla="*/ 0 w 270319"/>
                <a:gd name="connsiteY37" fmla="*/ 1383030 h 4013834"/>
                <a:gd name="connsiteX38" fmla="*/ 0 w 270319"/>
                <a:gd name="connsiteY38" fmla="*/ 1383030 h 4013834"/>
                <a:gd name="connsiteX39" fmla="*/ 135160 w 270319"/>
                <a:gd name="connsiteY39" fmla="*/ 1247870 h 4013834"/>
                <a:gd name="connsiteX40" fmla="*/ 135160 w 270319"/>
                <a:gd name="connsiteY40" fmla="*/ 623888 h 4013834"/>
                <a:gd name="connsiteX41" fmla="*/ 270320 w 270319"/>
                <a:gd name="connsiteY41" fmla="*/ 759047 h 4013834"/>
                <a:gd name="connsiteX42" fmla="*/ 270320 w 270319"/>
                <a:gd name="connsiteY42" fmla="*/ 759047 h 4013834"/>
                <a:gd name="connsiteX43" fmla="*/ 135160 w 270319"/>
                <a:gd name="connsiteY43" fmla="*/ 894207 h 4013834"/>
                <a:gd name="connsiteX44" fmla="*/ 135160 w 270319"/>
                <a:gd name="connsiteY44" fmla="*/ 894207 h 4013834"/>
                <a:gd name="connsiteX45" fmla="*/ 0 w 270319"/>
                <a:gd name="connsiteY45" fmla="*/ 759047 h 4013834"/>
                <a:gd name="connsiteX46" fmla="*/ 0 w 270319"/>
                <a:gd name="connsiteY46" fmla="*/ 759047 h 4013834"/>
                <a:gd name="connsiteX47" fmla="*/ 135160 w 270319"/>
                <a:gd name="connsiteY47" fmla="*/ 623888 h 4013834"/>
                <a:gd name="connsiteX48" fmla="*/ 135160 w 270319"/>
                <a:gd name="connsiteY48" fmla="*/ 0 h 4013834"/>
                <a:gd name="connsiteX49" fmla="*/ 270320 w 270319"/>
                <a:gd name="connsiteY49" fmla="*/ 135160 h 4013834"/>
                <a:gd name="connsiteX50" fmla="*/ 270320 w 270319"/>
                <a:gd name="connsiteY50" fmla="*/ 135160 h 4013834"/>
                <a:gd name="connsiteX51" fmla="*/ 135160 w 270319"/>
                <a:gd name="connsiteY51" fmla="*/ 270320 h 4013834"/>
                <a:gd name="connsiteX52" fmla="*/ 135160 w 270319"/>
                <a:gd name="connsiteY52" fmla="*/ 270320 h 4013834"/>
                <a:gd name="connsiteX53" fmla="*/ 0 w 270319"/>
                <a:gd name="connsiteY53" fmla="*/ 135160 h 4013834"/>
                <a:gd name="connsiteX54" fmla="*/ 0 w 270319"/>
                <a:gd name="connsiteY54" fmla="*/ 135160 h 4013834"/>
                <a:gd name="connsiteX55" fmla="*/ 135160 w 270319"/>
                <a:gd name="connsiteY55" fmla="*/ 0 h 401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834">
                  <a:moveTo>
                    <a:pt x="135160" y="3743516"/>
                  </a:moveTo>
                  <a:cubicBezTo>
                    <a:pt x="209836" y="3743516"/>
                    <a:pt x="270320" y="3803999"/>
                    <a:pt x="270320" y="3878675"/>
                  </a:cubicBezTo>
                  <a:lnTo>
                    <a:pt x="270320" y="3878675"/>
                  </a:lnTo>
                  <a:cubicBezTo>
                    <a:pt x="270320" y="3953351"/>
                    <a:pt x="209836" y="4013835"/>
                    <a:pt x="135160" y="4013835"/>
                  </a:cubicBezTo>
                  <a:lnTo>
                    <a:pt x="135160" y="4013835"/>
                  </a:lnTo>
                  <a:cubicBezTo>
                    <a:pt x="60484" y="4013835"/>
                    <a:pt x="0" y="3953351"/>
                    <a:pt x="0" y="3878675"/>
                  </a:cubicBezTo>
                  <a:lnTo>
                    <a:pt x="0" y="3878675"/>
                  </a:lnTo>
                  <a:cubicBezTo>
                    <a:pt x="-95" y="3804095"/>
                    <a:pt x="60484" y="3743516"/>
                    <a:pt x="135160" y="3743516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-95" y="3180112"/>
                    <a:pt x="60484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-95" y="2556224"/>
                    <a:pt x="60484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3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3"/>
                    <a:pt x="0" y="2006918"/>
                  </a:cubicBezTo>
                  <a:lnTo>
                    <a:pt x="0" y="2006918"/>
                  </a:lnTo>
                  <a:cubicBezTo>
                    <a:pt x="-95" y="1932337"/>
                    <a:pt x="60484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-95" y="1308354"/>
                    <a:pt x="60484" y="1247870"/>
                    <a:pt x="135160" y="1247870"/>
                  </a:cubicBezTo>
                  <a:close/>
                  <a:moveTo>
                    <a:pt x="135160" y="623888"/>
                  </a:moveTo>
                  <a:cubicBezTo>
                    <a:pt x="209836" y="623888"/>
                    <a:pt x="270320" y="684371"/>
                    <a:pt x="270320" y="759047"/>
                  </a:cubicBezTo>
                  <a:lnTo>
                    <a:pt x="270320" y="759047"/>
                  </a:lnTo>
                  <a:cubicBezTo>
                    <a:pt x="270320" y="833723"/>
                    <a:pt x="209836" y="894207"/>
                    <a:pt x="135160" y="894207"/>
                  </a:cubicBezTo>
                  <a:lnTo>
                    <a:pt x="135160" y="894207"/>
                  </a:lnTo>
                  <a:cubicBezTo>
                    <a:pt x="60484" y="894207"/>
                    <a:pt x="0" y="833723"/>
                    <a:pt x="0" y="759047"/>
                  </a:cubicBezTo>
                  <a:lnTo>
                    <a:pt x="0" y="759047"/>
                  </a:lnTo>
                  <a:cubicBezTo>
                    <a:pt x="-95" y="684467"/>
                    <a:pt x="60484" y="623888"/>
                    <a:pt x="135160" y="623888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-95" y="60484"/>
                    <a:pt x="60484" y="0"/>
                    <a:pt x="13516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汉仪君黑-55W" panose="00020600040101010101" charset="-122"/>
              </a:endParaRPr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7588947" y="684561"/>
              <a:ext cx="270319" cy="4013834"/>
            </a:xfrm>
            <a:custGeom>
              <a:avLst/>
              <a:gdLst>
                <a:gd name="connsiteX0" fmla="*/ 135160 w 270319"/>
                <a:gd name="connsiteY0" fmla="*/ 3743516 h 4013834"/>
                <a:gd name="connsiteX1" fmla="*/ 270320 w 270319"/>
                <a:gd name="connsiteY1" fmla="*/ 3878675 h 4013834"/>
                <a:gd name="connsiteX2" fmla="*/ 270320 w 270319"/>
                <a:gd name="connsiteY2" fmla="*/ 3878675 h 4013834"/>
                <a:gd name="connsiteX3" fmla="*/ 135160 w 270319"/>
                <a:gd name="connsiteY3" fmla="*/ 4013835 h 4013834"/>
                <a:gd name="connsiteX4" fmla="*/ 135160 w 270319"/>
                <a:gd name="connsiteY4" fmla="*/ 4013835 h 4013834"/>
                <a:gd name="connsiteX5" fmla="*/ 0 w 270319"/>
                <a:gd name="connsiteY5" fmla="*/ 3878675 h 4013834"/>
                <a:gd name="connsiteX6" fmla="*/ 0 w 270319"/>
                <a:gd name="connsiteY6" fmla="*/ 3878675 h 4013834"/>
                <a:gd name="connsiteX7" fmla="*/ 135160 w 270319"/>
                <a:gd name="connsiteY7" fmla="*/ 3743516 h 4013834"/>
                <a:gd name="connsiteX8" fmla="*/ 135160 w 270319"/>
                <a:gd name="connsiteY8" fmla="*/ 3119628 h 4013834"/>
                <a:gd name="connsiteX9" fmla="*/ 270320 w 270319"/>
                <a:gd name="connsiteY9" fmla="*/ 3254788 h 4013834"/>
                <a:gd name="connsiteX10" fmla="*/ 270320 w 270319"/>
                <a:gd name="connsiteY10" fmla="*/ 3254788 h 4013834"/>
                <a:gd name="connsiteX11" fmla="*/ 135160 w 270319"/>
                <a:gd name="connsiteY11" fmla="*/ 3389948 h 4013834"/>
                <a:gd name="connsiteX12" fmla="*/ 135160 w 270319"/>
                <a:gd name="connsiteY12" fmla="*/ 3389948 h 4013834"/>
                <a:gd name="connsiteX13" fmla="*/ 0 w 270319"/>
                <a:gd name="connsiteY13" fmla="*/ 3254788 h 4013834"/>
                <a:gd name="connsiteX14" fmla="*/ 0 w 270319"/>
                <a:gd name="connsiteY14" fmla="*/ 3254788 h 4013834"/>
                <a:gd name="connsiteX15" fmla="*/ 135160 w 270319"/>
                <a:gd name="connsiteY15" fmla="*/ 3119628 h 4013834"/>
                <a:gd name="connsiteX16" fmla="*/ 135160 w 270319"/>
                <a:gd name="connsiteY16" fmla="*/ 2495741 h 4013834"/>
                <a:gd name="connsiteX17" fmla="*/ 270320 w 270319"/>
                <a:gd name="connsiteY17" fmla="*/ 2630900 h 4013834"/>
                <a:gd name="connsiteX18" fmla="*/ 270320 w 270319"/>
                <a:gd name="connsiteY18" fmla="*/ 2630900 h 4013834"/>
                <a:gd name="connsiteX19" fmla="*/ 135160 w 270319"/>
                <a:gd name="connsiteY19" fmla="*/ 2766060 h 4013834"/>
                <a:gd name="connsiteX20" fmla="*/ 135160 w 270319"/>
                <a:gd name="connsiteY20" fmla="*/ 2766060 h 4013834"/>
                <a:gd name="connsiteX21" fmla="*/ 0 w 270319"/>
                <a:gd name="connsiteY21" fmla="*/ 2630900 h 4013834"/>
                <a:gd name="connsiteX22" fmla="*/ 0 w 270319"/>
                <a:gd name="connsiteY22" fmla="*/ 2630900 h 4013834"/>
                <a:gd name="connsiteX23" fmla="*/ 135160 w 270319"/>
                <a:gd name="connsiteY23" fmla="*/ 2495741 h 4013834"/>
                <a:gd name="connsiteX24" fmla="*/ 135160 w 270319"/>
                <a:gd name="connsiteY24" fmla="*/ 1871758 h 4013834"/>
                <a:gd name="connsiteX25" fmla="*/ 270320 w 270319"/>
                <a:gd name="connsiteY25" fmla="*/ 2006918 h 4013834"/>
                <a:gd name="connsiteX26" fmla="*/ 270320 w 270319"/>
                <a:gd name="connsiteY26" fmla="*/ 2006918 h 4013834"/>
                <a:gd name="connsiteX27" fmla="*/ 135160 w 270319"/>
                <a:gd name="connsiteY27" fmla="*/ 2142077 h 4013834"/>
                <a:gd name="connsiteX28" fmla="*/ 135160 w 270319"/>
                <a:gd name="connsiteY28" fmla="*/ 2142077 h 4013834"/>
                <a:gd name="connsiteX29" fmla="*/ 0 w 270319"/>
                <a:gd name="connsiteY29" fmla="*/ 2006918 h 4013834"/>
                <a:gd name="connsiteX30" fmla="*/ 0 w 270319"/>
                <a:gd name="connsiteY30" fmla="*/ 2006918 h 4013834"/>
                <a:gd name="connsiteX31" fmla="*/ 135160 w 270319"/>
                <a:gd name="connsiteY31" fmla="*/ 1871758 h 4013834"/>
                <a:gd name="connsiteX32" fmla="*/ 135160 w 270319"/>
                <a:gd name="connsiteY32" fmla="*/ 1247870 h 4013834"/>
                <a:gd name="connsiteX33" fmla="*/ 270320 w 270319"/>
                <a:gd name="connsiteY33" fmla="*/ 1383030 h 4013834"/>
                <a:gd name="connsiteX34" fmla="*/ 270320 w 270319"/>
                <a:gd name="connsiteY34" fmla="*/ 1383030 h 4013834"/>
                <a:gd name="connsiteX35" fmla="*/ 135160 w 270319"/>
                <a:gd name="connsiteY35" fmla="*/ 1518190 h 4013834"/>
                <a:gd name="connsiteX36" fmla="*/ 135160 w 270319"/>
                <a:gd name="connsiteY36" fmla="*/ 1518190 h 4013834"/>
                <a:gd name="connsiteX37" fmla="*/ 0 w 270319"/>
                <a:gd name="connsiteY37" fmla="*/ 1383030 h 4013834"/>
                <a:gd name="connsiteX38" fmla="*/ 0 w 270319"/>
                <a:gd name="connsiteY38" fmla="*/ 1383030 h 4013834"/>
                <a:gd name="connsiteX39" fmla="*/ 135160 w 270319"/>
                <a:gd name="connsiteY39" fmla="*/ 1247870 h 4013834"/>
                <a:gd name="connsiteX40" fmla="*/ 135160 w 270319"/>
                <a:gd name="connsiteY40" fmla="*/ 623888 h 4013834"/>
                <a:gd name="connsiteX41" fmla="*/ 270320 w 270319"/>
                <a:gd name="connsiteY41" fmla="*/ 759047 h 4013834"/>
                <a:gd name="connsiteX42" fmla="*/ 270320 w 270319"/>
                <a:gd name="connsiteY42" fmla="*/ 759047 h 4013834"/>
                <a:gd name="connsiteX43" fmla="*/ 135160 w 270319"/>
                <a:gd name="connsiteY43" fmla="*/ 894207 h 4013834"/>
                <a:gd name="connsiteX44" fmla="*/ 135160 w 270319"/>
                <a:gd name="connsiteY44" fmla="*/ 894207 h 4013834"/>
                <a:gd name="connsiteX45" fmla="*/ 0 w 270319"/>
                <a:gd name="connsiteY45" fmla="*/ 759047 h 4013834"/>
                <a:gd name="connsiteX46" fmla="*/ 0 w 270319"/>
                <a:gd name="connsiteY46" fmla="*/ 759047 h 4013834"/>
                <a:gd name="connsiteX47" fmla="*/ 135160 w 270319"/>
                <a:gd name="connsiteY47" fmla="*/ 623888 h 4013834"/>
                <a:gd name="connsiteX48" fmla="*/ 135160 w 270319"/>
                <a:gd name="connsiteY48" fmla="*/ 0 h 4013834"/>
                <a:gd name="connsiteX49" fmla="*/ 270320 w 270319"/>
                <a:gd name="connsiteY49" fmla="*/ 135160 h 4013834"/>
                <a:gd name="connsiteX50" fmla="*/ 270320 w 270319"/>
                <a:gd name="connsiteY50" fmla="*/ 135160 h 4013834"/>
                <a:gd name="connsiteX51" fmla="*/ 135160 w 270319"/>
                <a:gd name="connsiteY51" fmla="*/ 270320 h 4013834"/>
                <a:gd name="connsiteX52" fmla="*/ 135160 w 270319"/>
                <a:gd name="connsiteY52" fmla="*/ 270320 h 4013834"/>
                <a:gd name="connsiteX53" fmla="*/ 0 w 270319"/>
                <a:gd name="connsiteY53" fmla="*/ 135160 h 4013834"/>
                <a:gd name="connsiteX54" fmla="*/ 0 w 270319"/>
                <a:gd name="connsiteY54" fmla="*/ 135160 h 4013834"/>
                <a:gd name="connsiteX55" fmla="*/ 135160 w 270319"/>
                <a:gd name="connsiteY55" fmla="*/ 0 h 401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834">
                  <a:moveTo>
                    <a:pt x="135160" y="3743516"/>
                  </a:moveTo>
                  <a:cubicBezTo>
                    <a:pt x="209836" y="3743516"/>
                    <a:pt x="270320" y="3803999"/>
                    <a:pt x="270320" y="3878675"/>
                  </a:cubicBezTo>
                  <a:lnTo>
                    <a:pt x="270320" y="3878675"/>
                  </a:lnTo>
                  <a:cubicBezTo>
                    <a:pt x="270320" y="3953352"/>
                    <a:pt x="209836" y="4013835"/>
                    <a:pt x="135160" y="4013835"/>
                  </a:cubicBezTo>
                  <a:lnTo>
                    <a:pt x="135160" y="4013835"/>
                  </a:lnTo>
                  <a:cubicBezTo>
                    <a:pt x="60484" y="4013835"/>
                    <a:pt x="0" y="3953352"/>
                    <a:pt x="0" y="3878675"/>
                  </a:cubicBezTo>
                  <a:lnTo>
                    <a:pt x="0" y="3878675"/>
                  </a:lnTo>
                  <a:cubicBezTo>
                    <a:pt x="0" y="3804095"/>
                    <a:pt x="60579" y="3743516"/>
                    <a:pt x="135160" y="3743516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112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7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7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888"/>
                  </a:moveTo>
                  <a:cubicBezTo>
                    <a:pt x="209836" y="623888"/>
                    <a:pt x="270320" y="684371"/>
                    <a:pt x="270320" y="759047"/>
                  </a:cubicBezTo>
                  <a:lnTo>
                    <a:pt x="270320" y="759047"/>
                  </a:lnTo>
                  <a:cubicBezTo>
                    <a:pt x="270320" y="833723"/>
                    <a:pt x="209836" y="894207"/>
                    <a:pt x="135160" y="894207"/>
                  </a:cubicBezTo>
                  <a:lnTo>
                    <a:pt x="135160" y="894207"/>
                  </a:lnTo>
                  <a:cubicBezTo>
                    <a:pt x="60484" y="894207"/>
                    <a:pt x="0" y="833723"/>
                    <a:pt x="0" y="759047"/>
                  </a:cubicBezTo>
                  <a:lnTo>
                    <a:pt x="0" y="759047"/>
                  </a:lnTo>
                  <a:cubicBezTo>
                    <a:pt x="0" y="684467"/>
                    <a:pt x="60579" y="623888"/>
                    <a:pt x="135160" y="623888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汉仪君黑-55W" panose="00020600040101010101" charset="-122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6977919" y="688085"/>
              <a:ext cx="270319" cy="4013930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1 h 4013930"/>
                <a:gd name="connsiteX2" fmla="*/ 270320 w 270319"/>
                <a:gd name="connsiteY2" fmla="*/ 3878771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1 h 4013930"/>
                <a:gd name="connsiteX6" fmla="*/ 0 w 270319"/>
                <a:gd name="connsiteY6" fmla="*/ 3878771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1"/>
                  </a:cubicBezTo>
                  <a:lnTo>
                    <a:pt x="270320" y="3878771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1"/>
                  </a:cubicBezTo>
                  <a:lnTo>
                    <a:pt x="0" y="3878771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汉仪君黑-55W" panose="00020600040101010101" charset="-122"/>
              </a:endParaRPr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6366890" y="691609"/>
              <a:ext cx="270319" cy="4013930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0 h 4013930"/>
                <a:gd name="connsiteX2" fmla="*/ 270320 w 270319"/>
                <a:gd name="connsiteY2" fmla="*/ 3878770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0 h 4013930"/>
                <a:gd name="connsiteX6" fmla="*/ 0 w 270319"/>
                <a:gd name="connsiteY6" fmla="*/ 3878770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0"/>
                  </a:cubicBezTo>
                  <a:lnTo>
                    <a:pt x="270320" y="3878770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0"/>
                  </a:cubicBezTo>
                  <a:lnTo>
                    <a:pt x="0" y="3878770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汉仪君黑-55W" panose="00020600040101010101" charset="-122"/>
              </a:endParaRPr>
            </a:p>
          </p:txBody>
        </p:sp>
      </p:grpSp>
      <p:sp>
        <p:nvSpPr>
          <p:cNvPr id="11" name="任意多边形: 形状 10"/>
          <p:cNvSpPr/>
          <p:nvPr userDrawn="1"/>
        </p:nvSpPr>
        <p:spPr>
          <a:xfrm>
            <a:off x="-12700" y="-15183"/>
            <a:ext cx="4312330" cy="4424879"/>
          </a:xfrm>
          <a:custGeom>
            <a:avLst/>
            <a:gdLst>
              <a:gd name="connsiteX0" fmla="*/ 0 w 4185200"/>
              <a:gd name="connsiteY0" fmla="*/ 0 h 4294431"/>
              <a:gd name="connsiteX1" fmla="*/ 3650195 w 4185200"/>
              <a:gd name="connsiteY1" fmla="*/ 0 h 4294431"/>
              <a:gd name="connsiteX2" fmla="*/ 3725876 w 4185200"/>
              <a:gd name="connsiteY2" fmla="*/ 101206 h 4294431"/>
              <a:gd name="connsiteX3" fmla="*/ 4185200 w 4185200"/>
              <a:gd name="connsiteY3" fmla="*/ 1604931 h 4294431"/>
              <a:gd name="connsiteX4" fmla="*/ 1495700 w 4185200"/>
              <a:gd name="connsiteY4" fmla="*/ 4294431 h 4294431"/>
              <a:gd name="connsiteX5" fmla="*/ 213725 w 4185200"/>
              <a:gd name="connsiteY5" fmla="*/ 3969823 h 4294431"/>
              <a:gd name="connsiteX6" fmla="*/ 0 w 4185200"/>
              <a:gd name="connsiteY6" fmla="*/ 3839982 h 429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200" h="4294431">
                <a:moveTo>
                  <a:pt x="0" y="0"/>
                </a:moveTo>
                <a:lnTo>
                  <a:pt x="3650195" y="0"/>
                </a:lnTo>
                <a:lnTo>
                  <a:pt x="3725876" y="101206"/>
                </a:lnTo>
                <a:cubicBezTo>
                  <a:pt x="4015869" y="530453"/>
                  <a:pt x="4185200" y="1047917"/>
                  <a:pt x="4185200" y="1604931"/>
                </a:cubicBezTo>
                <a:cubicBezTo>
                  <a:pt x="4185200" y="3090301"/>
                  <a:pt x="2981070" y="4294431"/>
                  <a:pt x="1495700" y="4294431"/>
                </a:cubicBezTo>
                <a:cubicBezTo>
                  <a:pt x="1031522" y="4294431"/>
                  <a:pt x="594809" y="4176840"/>
                  <a:pt x="213725" y="3969823"/>
                </a:cubicBezTo>
                <a:lnTo>
                  <a:pt x="0" y="3839982"/>
                </a:lnTo>
                <a:close/>
              </a:path>
            </a:pathLst>
          </a:custGeom>
          <a:noFill/>
          <a:ln>
            <a:solidFill>
              <a:schemeClr val="accent3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汉仪君黑-55W" panose="00020600040101010101" charset="-122"/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144335" y="174886"/>
            <a:ext cx="1426922" cy="1426922"/>
          </a:xfrm>
          <a:prstGeom prst="ellipse">
            <a:avLst/>
          </a:prstGeom>
          <a:solidFill>
            <a:schemeClr val="accent1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君黑-55W" panose="00020600040101010101" charset="-122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740449" y="1119493"/>
            <a:ext cx="886569" cy="886569"/>
          </a:xfrm>
          <a:prstGeom prst="ellipse">
            <a:avLst/>
          </a:prstGeom>
          <a:solidFill>
            <a:schemeClr val="accent1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君黑-55W" panose="00020600040101010101" charset="-122"/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君黑-55W" panose="00020600040101010101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君黑-55W" panose="00020600040101010101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君黑-55W" panose="00020600040101010101" charset="-122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202202" y="610704"/>
            <a:ext cx="11780792" cy="6077479"/>
          </a:xfrm>
          <a:prstGeom prst="roundRect">
            <a:avLst>
              <a:gd name="adj" fmla="val 919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汉仪君黑-55W" panose="00020600040101010101" charset="-122"/>
                <a:ea typeface="汉仪君黑-55W" panose="00020600040101010101" charset="-122"/>
                <a:cs typeface="汉仪君黑-55W" panose="0002060004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汉仪君黑-55W" panose="00020600040101010101" charset="-122"/>
                <a:ea typeface="汉仪君黑-55W" panose="00020600040101010101" charset="-122"/>
                <a:cs typeface="汉仪君黑-55W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汉仪君黑-55W" panose="00020600040101010101" charset="-122"/>
                <a:ea typeface="汉仪君黑-55W" panose="00020600040101010101" charset="-122"/>
                <a:cs typeface="汉仪君黑-55W" panose="00020600040101010101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汉仪君黑-55W" panose="00020600040101010101" charset="-122"/>
          <a:ea typeface="汉仪君黑-55W" panose="00020600040101010101" charset="-122"/>
          <a:cs typeface="汉仪君黑-55W" panose="0002060004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汉仪君黑-55W" panose="00020600040101010101" charset="-122"/>
          <a:ea typeface="汉仪君黑-55W" panose="00020600040101010101" charset="-122"/>
          <a:cs typeface="汉仪君黑-55W" panose="0002060004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汉仪君黑-55W" panose="00020600040101010101" charset="-122"/>
          <a:ea typeface="汉仪君黑-55W" panose="00020600040101010101" charset="-122"/>
          <a:cs typeface="汉仪君黑-55W" panose="0002060004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汉仪君黑-55W" panose="00020600040101010101" charset="-122"/>
          <a:ea typeface="汉仪君黑-55W" panose="00020600040101010101" charset="-122"/>
          <a:cs typeface="汉仪君黑-55W" panose="0002060004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汉仪君黑-55W" panose="00020600040101010101" charset="-122"/>
          <a:ea typeface="汉仪君黑-55W" panose="00020600040101010101" charset="-122"/>
          <a:cs typeface="汉仪君黑-55W" panose="0002060004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汉仪君黑-55W" panose="00020600040101010101" charset="-122"/>
          <a:ea typeface="汉仪君黑-55W" panose="00020600040101010101" charset="-122"/>
          <a:cs typeface="汉仪君黑-55W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.jpe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矩形 1"/>
          <p:cNvSpPr/>
          <p:nvPr/>
        </p:nvSpPr>
        <p:spPr>
          <a:xfrm>
            <a:off x="762000" y="1246188"/>
            <a:ext cx="6538913" cy="5016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公众号：溯恩英语</a:t>
            </a:r>
            <a:endParaRPr lang="zh-CN" altLang="en-US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sp>
        <p:nvSpPr>
          <p:cNvPr id="5122" name="矩形 3"/>
          <p:cNvSpPr/>
          <p:nvPr/>
        </p:nvSpPr>
        <p:spPr>
          <a:xfrm>
            <a:off x="7835900" y="2009775"/>
            <a:ext cx="3603625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latin typeface="华文新魏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4000" b="1">
              <a:latin typeface="华文新魏" pitchFamily="2" charset="-122"/>
              <a:ea typeface="宋体" panose="02010600030101010101" pitchFamily="2" charset="-122"/>
            </a:endParaRPr>
          </a:p>
        </p:txBody>
      </p:sp>
      <p:pic>
        <p:nvPicPr>
          <p:cNvPr id="5123" name="图片 11" descr="水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6613" y="63500"/>
            <a:ext cx="49022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" descr="qrcode_for_gh_3a435f224ccf_1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975" y="2717800"/>
            <a:ext cx="3109913" cy="310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4"/>
          <p:cNvSpPr/>
          <p:nvPr/>
        </p:nvSpPr>
        <p:spPr>
          <a:xfrm>
            <a:off x="1443" y="-5312"/>
            <a:ext cx="12190557" cy="616017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7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30070" y="203036"/>
            <a:ext cx="1090164" cy="199320"/>
            <a:chOff x="11054976" y="747393"/>
            <a:chExt cx="1090164" cy="199320"/>
          </a:xfrm>
        </p:grpSpPr>
        <p:sp>
          <p:nvSpPr>
            <p:cNvPr id="28" name="任意多边形: 形状 27"/>
            <p:cNvSpPr/>
            <p:nvPr/>
          </p:nvSpPr>
          <p:spPr>
            <a:xfrm rot="5400000">
              <a:off x="11679319" y="480892"/>
              <a:ext cx="58783" cy="872859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1 h 4013930"/>
                <a:gd name="connsiteX2" fmla="*/ 270320 w 270319"/>
                <a:gd name="connsiteY2" fmla="*/ 3878771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1 h 4013930"/>
                <a:gd name="connsiteX6" fmla="*/ 0 w 270319"/>
                <a:gd name="connsiteY6" fmla="*/ 3878771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1"/>
                  </a:cubicBezTo>
                  <a:lnTo>
                    <a:pt x="270320" y="3878771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1"/>
                  </a:cubicBezTo>
                  <a:lnTo>
                    <a:pt x="0" y="3878771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 rot="5400000">
              <a:off x="11462014" y="340355"/>
              <a:ext cx="58783" cy="872859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0 h 4013930"/>
                <a:gd name="connsiteX2" fmla="*/ 270320 w 270319"/>
                <a:gd name="connsiteY2" fmla="*/ 3878770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0 h 4013930"/>
                <a:gd name="connsiteX6" fmla="*/ 0 w 270319"/>
                <a:gd name="connsiteY6" fmla="*/ 3878770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0"/>
                  </a:cubicBezTo>
                  <a:lnTo>
                    <a:pt x="270320" y="3878770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0"/>
                  </a:cubicBezTo>
                  <a:lnTo>
                    <a:pt x="0" y="3878770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47374" y="819053"/>
            <a:ext cx="6599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Part 1 </a:t>
            </a:r>
            <a:r>
              <a:rPr lang="zh-C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引出介绍对象</a:t>
            </a:r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+ </a:t>
            </a:r>
            <a:r>
              <a:rPr lang="zh-CN" alt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描述</a:t>
            </a:r>
            <a:r>
              <a:rPr lang="en-US" altLang="zh-CN" sz="2800" b="1" u="sng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AI</a:t>
            </a:r>
            <a:r>
              <a:rPr lang="zh-CN" alt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学伴样貌</a:t>
            </a:r>
            <a:endParaRPr lang="en-US" altLang="zh-CN" sz="2800" u="sng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7374" y="1396062"/>
            <a:ext cx="1141207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我的 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AI 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学习伙伴</a:t>
            </a:r>
            <a:r>
              <a:rPr lang="zh-CN" altLang="en-US" sz="28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有着光滑的金属外壳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，散发出柔和的蓝光，并根据我的情绪或学习进度变换颜色。</a:t>
            </a: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Dressed in a smooth metallic shell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my AI learning partner </a:t>
            </a:r>
            <a:r>
              <a:rPr lang="en-US" altLang="zh-CN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gives off a soft blue glow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that changes color according to my mood or progress.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22"/>
          <p:cNvSpPr txBox="1"/>
          <p:nvPr/>
        </p:nvSpPr>
        <p:spPr>
          <a:xfrm>
            <a:off x="1288050" y="-34455"/>
            <a:ext cx="678669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谋篇布局，必备语言，逻辑关系</a:t>
            </a:r>
            <a:endParaRPr lang="zh-CN" altLang="en-US" sz="3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4"/>
          <p:cNvSpPr/>
          <p:nvPr/>
        </p:nvSpPr>
        <p:spPr>
          <a:xfrm>
            <a:off x="1443" y="-5312"/>
            <a:ext cx="12190557" cy="616017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7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30070" y="203036"/>
            <a:ext cx="1090164" cy="199320"/>
            <a:chOff x="11054976" y="747393"/>
            <a:chExt cx="1090164" cy="199320"/>
          </a:xfrm>
        </p:grpSpPr>
        <p:sp>
          <p:nvSpPr>
            <p:cNvPr id="28" name="任意多边形: 形状 27"/>
            <p:cNvSpPr/>
            <p:nvPr/>
          </p:nvSpPr>
          <p:spPr>
            <a:xfrm rot="5400000">
              <a:off x="11679319" y="480892"/>
              <a:ext cx="58783" cy="872859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1 h 4013930"/>
                <a:gd name="connsiteX2" fmla="*/ 270320 w 270319"/>
                <a:gd name="connsiteY2" fmla="*/ 3878771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1 h 4013930"/>
                <a:gd name="connsiteX6" fmla="*/ 0 w 270319"/>
                <a:gd name="connsiteY6" fmla="*/ 3878771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1"/>
                  </a:cubicBezTo>
                  <a:lnTo>
                    <a:pt x="270320" y="3878771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1"/>
                  </a:cubicBezTo>
                  <a:lnTo>
                    <a:pt x="0" y="3878771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 rot="5400000">
              <a:off x="11462014" y="340355"/>
              <a:ext cx="58783" cy="872859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0 h 4013930"/>
                <a:gd name="connsiteX2" fmla="*/ 270320 w 270319"/>
                <a:gd name="connsiteY2" fmla="*/ 3878770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0 h 4013930"/>
                <a:gd name="connsiteX6" fmla="*/ 0 w 270319"/>
                <a:gd name="connsiteY6" fmla="*/ 3878770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0"/>
                  </a:cubicBezTo>
                  <a:lnTo>
                    <a:pt x="270320" y="3878770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0"/>
                  </a:cubicBezTo>
                  <a:lnTo>
                    <a:pt x="0" y="3878770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47374" y="819053"/>
            <a:ext cx="6599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Part 1 </a:t>
            </a:r>
            <a:r>
              <a:rPr lang="zh-C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引出介绍对象</a:t>
            </a:r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+ </a:t>
            </a:r>
            <a:r>
              <a:rPr lang="zh-CN" alt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描述</a:t>
            </a:r>
            <a:r>
              <a:rPr lang="en-US" altLang="zh-CN" sz="2800" b="1" u="sng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AI</a:t>
            </a:r>
            <a:r>
              <a:rPr lang="zh-CN" alt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学伴样貌</a:t>
            </a:r>
            <a:endParaRPr lang="en-US" altLang="zh-CN" sz="2800" u="sng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293" y="1396061"/>
            <a:ext cx="10820408" cy="2263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3" y="4085774"/>
            <a:ext cx="10901089" cy="224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9" name="直接连接符 8"/>
          <p:cNvCxnSpPr/>
          <p:nvPr/>
        </p:nvCxnSpPr>
        <p:spPr>
          <a:xfrm>
            <a:off x="9439835" y="5459506"/>
            <a:ext cx="18758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42365" y="5867400"/>
            <a:ext cx="106657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95293" y="6409765"/>
            <a:ext cx="36127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22"/>
          <p:cNvSpPr txBox="1"/>
          <p:nvPr/>
        </p:nvSpPr>
        <p:spPr>
          <a:xfrm>
            <a:off x="1288050" y="-34455"/>
            <a:ext cx="678669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谋篇布局，必备语言，逻辑关系</a:t>
            </a:r>
            <a:endParaRPr lang="zh-CN" altLang="en-US" sz="3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67397" y="756988"/>
            <a:ext cx="3572539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Which one is better?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80183" y="5867400"/>
            <a:ext cx="6477171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This one is more logical, although some expressions are not that natural.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4"/>
          <p:cNvSpPr/>
          <p:nvPr/>
        </p:nvSpPr>
        <p:spPr>
          <a:xfrm>
            <a:off x="1443" y="-5312"/>
            <a:ext cx="12190557" cy="616017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7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30070" y="203036"/>
            <a:ext cx="1090164" cy="199320"/>
            <a:chOff x="11054976" y="747393"/>
            <a:chExt cx="1090164" cy="199320"/>
          </a:xfrm>
        </p:grpSpPr>
        <p:sp>
          <p:nvSpPr>
            <p:cNvPr id="28" name="任意多边形: 形状 27"/>
            <p:cNvSpPr/>
            <p:nvPr/>
          </p:nvSpPr>
          <p:spPr>
            <a:xfrm rot="5400000">
              <a:off x="11679319" y="480892"/>
              <a:ext cx="58783" cy="872859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1 h 4013930"/>
                <a:gd name="connsiteX2" fmla="*/ 270320 w 270319"/>
                <a:gd name="connsiteY2" fmla="*/ 3878771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1 h 4013930"/>
                <a:gd name="connsiteX6" fmla="*/ 0 w 270319"/>
                <a:gd name="connsiteY6" fmla="*/ 3878771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1"/>
                  </a:cubicBezTo>
                  <a:lnTo>
                    <a:pt x="270320" y="3878771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1"/>
                  </a:cubicBezTo>
                  <a:lnTo>
                    <a:pt x="0" y="3878771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 rot="5400000">
              <a:off x="11462014" y="340355"/>
              <a:ext cx="58783" cy="872859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0 h 4013930"/>
                <a:gd name="connsiteX2" fmla="*/ 270320 w 270319"/>
                <a:gd name="connsiteY2" fmla="*/ 3878770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0 h 4013930"/>
                <a:gd name="connsiteX6" fmla="*/ 0 w 270319"/>
                <a:gd name="connsiteY6" fmla="*/ 3878770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0"/>
                  </a:cubicBezTo>
                  <a:lnTo>
                    <a:pt x="270320" y="3878770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0"/>
                  </a:cubicBezTo>
                  <a:lnTo>
                    <a:pt x="0" y="3878770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47374" y="819053"/>
            <a:ext cx="6599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Part 1 </a:t>
            </a:r>
            <a:r>
              <a:rPr lang="zh-C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引出介绍对象</a:t>
            </a:r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+ </a:t>
            </a:r>
            <a:r>
              <a:rPr lang="zh-CN" alt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描述</a:t>
            </a:r>
            <a:r>
              <a:rPr lang="en-US" altLang="zh-CN" sz="2800" b="1" u="sng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AI</a:t>
            </a:r>
            <a:r>
              <a:rPr lang="zh-CN" alt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学伴样貌</a:t>
            </a:r>
            <a:endParaRPr lang="en-US" altLang="zh-CN" sz="2800" u="sng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316" y="1416017"/>
            <a:ext cx="10901089" cy="224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文本框 3"/>
          <p:cNvSpPr txBox="1"/>
          <p:nvPr/>
        </p:nvSpPr>
        <p:spPr>
          <a:xfrm>
            <a:off x="392762" y="4001477"/>
            <a:ext cx="11032196" cy="22467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indent="355600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it comes to my ideal AI learning partner, </a:t>
            </a:r>
            <a:r>
              <a:rPr lang="en-US" altLang="zh-CN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many ideas about it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What </a:t>
            </a:r>
            <a:r>
              <a:rPr lang="en-US" altLang="zh-CN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comes first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its appearance. I think it might be a robot </a:t>
            </a:r>
            <a:r>
              <a:rPr lang="en-US" altLang="zh-CN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 human-like body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Also, </a:t>
            </a:r>
            <a:r>
              <a:rPr lang="en-US" altLang="zh-CN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may have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eyes, a nose, and ears on its head so that it looks like a human, </a:t>
            </a:r>
            <a:r>
              <a:rPr lang="en-US" altLang="zh-CN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 us feel close when it helps us with our studies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88539" y="5725026"/>
            <a:ext cx="8994402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l">
              <a:spcBef>
                <a:spcPts val="450"/>
              </a:spcBef>
              <a:spcAft>
                <a:spcPts val="1200"/>
              </a:spcAft>
            </a:pPr>
            <a:r>
              <a:rPr lang="zh-CN" altLang="en-US" sz="2800" b="1" i="0" dirty="0">
                <a:solidFill>
                  <a:schemeClr val="bg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逻辑链：</a:t>
            </a:r>
            <a:r>
              <a:rPr lang="zh-CN" altLang="en-US" sz="2800" b="0" i="0" dirty="0">
                <a:solidFill>
                  <a:schemeClr val="bg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 外观特征 → 设计意图 → 对使用者的好处</a:t>
            </a:r>
            <a:endParaRPr lang="zh-CN" altLang="en-US" sz="2800" b="0" i="0" dirty="0">
              <a:solidFill>
                <a:schemeClr val="bg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76615" y="3471776"/>
            <a:ext cx="3251201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l">
              <a:spcBef>
                <a:spcPts val="450"/>
              </a:spcBef>
              <a:spcAft>
                <a:spcPts val="120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Refine the language</a:t>
            </a:r>
            <a:endParaRPr lang="zh-CN" altLang="en-US" sz="28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22"/>
          <p:cNvSpPr txBox="1"/>
          <p:nvPr/>
        </p:nvSpPr>
        <p:spPr>
          <a:xfrm>
            <a:off x="1288050" y="-34455"/>
            <a:ext cx="678669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谋篇布局，必备语言，逻辑关系</a:t>
            </a:r>
            <a:endParaRPr lang="zh-CN" altLang="en-US" sz="3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3" name="箭头: 下 2"/>
          <p:cNvSpPr/>
          <p:nvPr/>
        </p:nvSpPr>
        <p:spPr>
          <a:xfrm>
            <a:off x="3962400" y="3571631"/>
            <a:ext cx="414215" cy="42984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4"/>
          <p:cNvSpPr/>
          <p:nvPr/>
        </p:nvSpPr>
        <p:spPr>
          <a:xfrm>
            <a:off x="1443" y="-5312"/>
            <a:ext cx="12190557" cy="616017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7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30070" y="203036"/>
            <a:ext cx="1090164" cy="199320"/>
            <a:chOff x="11054976" y="747393"/>
            <a:chExt cx="1090164" cy="199320"/>
          </a:xfrm>
        </p:grpSpPr>
        <p:sp>
          <p:nvSpPr>
            <p:cNvPr id="28" name="任意多边形: 形状 27"/>
            <p:cNvSpPr/>
            <p:nvPr/>
          </p:nvSpPr>
          <p:spPr>
            <a:xfrm rot="5400000">
              <a:off x="11679319" y="480892"/>
              <a:ext cx="58783" cy="872859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1 h 4013930"/>
                <a:gd name="connsiteX2" fmla="*/ 270320 w 270319"/>
                <a:gd name="connsiteY2" fmla="*/ 3878771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1 h 4013930"/>
                <a:gd name="connsiteX6" fmla="*/ 0 w 270319"/>
                <a:gd name="connsiteY6" fmla="*/ 3878771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1"/>
                  </a:cubicBezTo>
                  <a:lnTo>
                    <a:pt x="270320" y="3878771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1"/>
                  </a:cubicBezTo>
                  <a:lnTo>
                    <a:pt x="0" y="3878771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 rot="5400000">
              <a:off x="11462014" y="340355"/>
              <a:ext cx="58783" cy="872859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0 h 4013930"/>
                <a:gd name="connsiteX2" fmla="*/ 270320 w 270319"/>
                <a:gd name="connsiteY2" fmla="*/ 3878770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0 h 4013930"/>
                <a:gd name="connsiteX6" fmla="*/ 0 w 270319"/>
                <a:gd name="connsiteY6" fmla="*/ 3878770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0"/>
                  </a:cubicBezTo>
                  <a:lnTo>
                    <a:pt x="270320" y="3878770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0"/>
                  </a:cubicBezTo>
                  <a:lnTo>
                    <a:pt x="0" y="3878770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47374" y="819053"/>
            <a:ext cx="6599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Part 1 </a:t>
            </a:r>
            <a:r>
              <a:rPr lang="zh-C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引出介绍对象</a:t>
            </a:r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+ </a:t>
            </a:r>
            <a:r>
              <a:rPr lang="zh-CN" alt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描述</a:t>
            </a:r>
            <a:r>
              <a:rPr lang="en-US" altLang="zh-CN" sz="2800" b="1" u="sng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AI</a:t>
            </a:r>
            <a:r>
              <a:rPr lang="zh-CN" alt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学伴样貌</a:t>
            </a:r>
            <a:endParaRPr lang="en-US" altLang="zh-CN" sz="2800" u="sng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" name="内容占位符 2"/>
          <p:cNvSpPr>
            <a:spLocks noGrp="1"/>
          </p:cNvSpPr>
          <p:nvPr/>
        </p:nvSpPr>
        <p:spPr>
          <a:xfrm>
            <a:off x="347374" y="1342273"/>
            <a:ext cx="11691844" cy="279471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800" b="1" dirty="0">
                <a:solidFill>
                  <a:srgbClr val="7030A0"/>
                </a:solidFill>
              </a:rPr>
              <a:t>让你的样貌设计更有理有据</a:t>
            </a:r>
            <a:endParaRPr lang="en-US" altLang="zh-CN" sz="2800" b="1" dirty="0">
              <a:solidFill>
                <a:srgbClr val="7030A0"/>
              </a:solidFill>
            </a:endParaRPr>
          </a:p>
          <a:p>
            <a:pPr marL="450850" indent="-45085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800" dirty="0">
                <a:solidFill>
                  <a:schemeClr val="tx1"/>
                </a:solidFill>
              </a:rPr>
              <a:t>1. This appearance makes it not just a tool but a </a:t>
            </a:r>
            <a:r>
              <a:rPr lang="en-US" altLang="zh-CN" sz="2800" dirty="0">
                <a:solidFill>
                  <a:srgbClr val="FF0000"/>
                </a:solidFill>
              </a:rPr>
              <a:t>friendly companion/warm partner</a:t>
            </a:r>
            <a:r>
              <a:rPr lang="en-US" altLang="zh-CN" sz="2800" dirty="0">
                <a:solidFill>
                  <a:schemeClr val="tx1"/>
                </a:solidFill>
              </a:rPr>
              <a:t> (</a:t>
            </a:r>
            <a:r>
              <a:rPr lang="zh-CN" altLang="en-US" sz="2800" dirty="0">
                <a:solidFill>
                  <a:srgbClr val="FF0000"/>
                </a:solidFill>
              </a:rPr>
              <a:t>情感定位</a:t>
            </a:r>
            <a:r>
              <a:rPr lang="en-US" altLang="zh-CN" sz="2800" dirty="0">
                <a:solidFill>
                  <a:schemeClr val="tx1"/>
                </a:solidFill>
              </a:rPr>
              <a:t>).</a:t>
            </a:r>
            <a:endParaRPr lang="en-US" altLang="zh-CN" sz="2800" dirty="0">
              <a:solidFill>
                <a:schemeClr val="tx1"/>
              </a:solidFill>
            </a:endParaRPr>
          </a:p>
          <a:p>
            <a:pPr marL="0" indent="53848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800" dirty="0">
                <a:solidFill>
                  <a:schemeClr val="tx1"/>
                </a:solidFill>
              </a:rPr>
              <a:t>这样的外形让它不仅仅是一个工具，更是一个……</a:t>
            </a:r>
            <a:endParaRPr lang="zh-CN" altLang="en-US" sz="2800" dirty="0">
              <a:solidFill>
                <a:schemeClr val="tx1"/>
              </a:solidFill>
            </a:endParaRPr>
          </a:p>
          <a:p>
            <a:pPr marL="450850" indent="-45085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800" dirty="0">
                <a:solidFill>
                  <a:schemeClr val="tx1"/>
                </a:solidFill>
              </a:rPr>
              <a:t>2. Its lovely look </a:t>
            </a:r>
            <a:r>
              <a:rPr lang="en-US" altLang="zh-CN" sz="2800" u="sng" dirty="0">
                <a:solidFill>
                  <a:srgbClr val="FF0000"/>
                </a:solidFill>
              </a:rPr>
              <a:t>makes it more approachable and easier to get along with</a:t>
            </a:r>
            <a:r>
              <a:rPr lang="en-US" altLang="zh-CN" sz="2800" dirty="0">
                <a:solidFill>
                  <a:schemeClr val="tx1"/>
                </a:solidFill>
              </a:rPr>
              <a:t>. </a:t>
            </a:r>
            <a:r>
              <a:rPr lang="zh-CN" altLang="en-US" sz="2800" dirty="0">
                <a:solidFill>
                  <a:schemeClr val="tx1"/>
                </a:solidFill>
              </a:rPr>
              <a:t>它可爱的样子让它更亲切，更容易相处。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83804" y="4129887"/>
            <a:ext cx="1090169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 ideal AI learning partner is designed as a palm-sized robot, which makes it lightweight and portable, so that I can carry it anywhere with me. Dressed in soft white and silver, it has two eyes that give off a soft warm orange glow, </a:t>
            </a:r>
            <a:r>
              <a:rPr lang="en-US" altLang="zh-CN" sz="2800" b="0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making it not just a tool but a friendly companion</a:t>
            </a:r>
            <a:r>
              <a:rPr lang="en-US" altLang="zh-CN" sz="2800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2"/>
          <p:cNvSpPr txBox="1"/>
          <p:nvPr/>
        </p:nvSpPr>
        <p:spPr>
          <a:xfrm>
            <a:off x="1288050" y="-34455"/>
            <a:ext cx="678669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谋篇布局，必备语言，逻辑关系</a:t>
            </a:r>
            <a:endParaRPr lang="zh-CN" altLang="en-US" sz="3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4"/>
          <p:cNvSpPr/>
          <p:nvPr/>
        </p:nvSpPr>
        <p:spPr>
          <a:xfrm>
            <a:off x="1443" y="-5312"/>
            <a:ext cx="12190557" cy="616017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7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30070" y="203036"/>
            <a:ext cx="1090164" cy="199320"/>
            <a:chOff x="11054976" y="747393"/>
            <a:chExt cx="1090164" cy="199320"/>
          </a:xfrm>
        </p:grpSpPr>
        <p:sp>
          <p:nvSpPr>
            <p:cNvPr id="28" name="任意多边形: 形状 27"/>
            <p:cNvSpPr/>
            <p:nvPr/>
          </p:nvSpPr>
          <p:spPr>
            <a:xfrm rot="5400000">
              <a:off x="11679319" y="480892"/>
              <a:ext cx="58783" cy="872859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1 h 4013930"/>
                <a:gd name="connsiteX2" fmla="*/ 270320 w 270319"/>
                <a:gd name="connsiteY2" fmla="*/ 3878771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1 h 4013930"/>
                <a:gd name="connsiteX6" fmla="*/ 0 w 270319"/>
                <a:gd name="connsiteY6" fmla="*/ 3878771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1"/>
                  </a:cubicBezTo>
                  <a:lnTo>
                    <a:pt x="270320" y="3878771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1"/>
                  </a:cubicBezTo>
                  <a:lnTo>
                    <a:pt x="0" y="3878771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 rot="5400000">
              <a:off x="11462014" y="340355"/>
              <a:ext cx="58783" cy="872859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0 h 4013930"/>
                <a:gd name="connsiteX2" fmla="*/ 270320 w 270319"/>
                <a:gd name="connsiteY2" fmla="*/ 3878770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0 h 4013930"/>
                <a:gd name="connsiteX6" fmla="*/ 0 w 270319"/>
                <a:gd name="connsiteY6" fmla="*/ 3878770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0"/>
                  </a:cubicBezTo>
                  <a:lnTo>
                    <a:pt x="270320" y="3878770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0"/>
                  </a:cubicBezTo>
                  <a:lnTo>
                    <a:pt x="0" y="3878770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47374" y="819053"/>
            <a:ext cx="6599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Part 2 </a:t>
            </a:r>
            <a:r>
              <a:rPr lang="zh-C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介绍功能</a:t>
            </a:r>
            <a:endParaRPr lang="en-US" altLang="zh-CN" sz="2800" u="sng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347374" y="1342273"/>
            <a:ext cx="11356438" cy="5220951"/>
          </a:xfrm>
          <a:prstGeom prst="rect">
            <a:avLst/>
          </a:prstGeom>
        </p:spPr>
        <p:txBody>
          <a:bodyPr vert="horz" lIns="90000" tIns="46800" rIns="90000" bIns="46800" rtlCol="0">
            <a:normAutofit fontScale="85000" lnSpcReduction="1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外观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&amp;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功能</a:t>
            </a:r>
            <a:endParaRPr lang="en-US" altLang="zh-CN" sz="3200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sym typeface="+mn-ea"/>
            </a:endParaRPr>
          </a:p>
          <a:p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This remarkable lamp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is shaped </a:t>
            </a:r>
            <a:r>
              <a:rPr lang="en-US" altLang="zh-CN" sz="3200" dirty="0">
                <a:solidFill>
                  <a:srgbClr val="FF0000"/>
                </a:solidFill>
                <a:sym typeface="+mn-ea"/>
              </a:rPr>
              <a:t>like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 a graceful wild goose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with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 its long neck curved gracefully backward and a fish held in its beak. </a:t>
            </a:r>
            <a:endParaRPr lang="en-US" altLang="zh-CN" sz="3200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sym typeface="+mn-ea"/>
            </a:endParaRPr>
          </a:p>
          <a:p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__________________________________________________________________________________________________________________</a:t>
            </a:r>
            <a:endParaRPr lang="en-US" altLang="zh-CN" sz="3200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sym typeface="+mn-ea"/>
            </a:endParaRPr>
          </a:p>
          <a:p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 When it is lit, the smoke from burning oil flows through the  goose’s hollow neck and into the goose’s belly, which is full of water. The water absorbs the smoke 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(</a:t>
            </a:r>
            <a:r>
              <a:rPr lang="zh-CN" altLang="en-US" sz="3200" u="sng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事实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)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,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greatly reducing indoor air pollution 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(</a:t>
            </a:r>
            <a:r>
              <a:rPr lang="zh-CN" altLang="en-US" sz="3200" u="sng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评价</a:t>
            </a:r>
            <a:r>
              <a:rPr lang="en-US" altLang="zh-CN" sz="3200" u="sng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/</a:t>
            </a:r>
            <a:r>
              <a:rPr lang="zh-CN" altLang="en-US" sz="3200" u="sng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结果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)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. </a:t>
            </a:r>
            <a:endParaRPr lang="en-US" altLang="zh-CN" sz="3200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文本框 7"/>
          <p:cNvSpPr txBox="1"/>
          <p:nvPr/>
        </p:nvSpPr>
        <p:spPr>
          <a:xfrm>
            <a:off x="577969" y="3086417"/>
            <a:ext cx="11036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Beyond its attractive appearance, what makes this lamp impressive is its clever function.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endParaRPr lang="zh-CN" alt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" name="文本框 5"/>
          <p:cNvSpPr txBox="1"/>
          <p:nvPr/>
        </p:nvSpPr>
        <p:spPr>
          <a:xfrm>
            <a:off x="10775197" y="2563197"/>
            <a:ext cx="1155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外观</a:t>
            </a:r>
            <a:endParaRPr lang="zh-CN" alt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" name="文本框 6"/>
          <p:cNvSpPr txBox="1"/>
          <p:nvPr/>
        </p:nvSpPr>
        <p:spPr>
          <a:xfrm>
            <a:off x="2600655" y="5723548"/>
            <a:ext cx="1155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功能</a:t>
            </a:r>
            <a:endParaRPr lang="zh-CN" alt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7" name="文本框 8"/>
          <p:cNvSpPr txBox="1"/>
          <p:nvPr/>
        </p:nvSpPr>
        <p:spPr>
          <a:xfrm>
            <a:off x="3497317" y="3563470"/>
            <a:ext cx="1736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过渡句</a:t>
            </a:r>
            <a:endParaRPr lang="zh-CN" alt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" name="文本框 22"/>
          <p:cNvSpPr txBox="1"/>
          <p:nvPr/>
        </p:nvSpPr>
        <p:spPr>
          <a:xfrm>
            <a:off x="1288050" y="-34455"/>
            <a:ext cx="678669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谋篇布局，必备语言，逻辑关系</a:t>
            </a:r>
            <a:endParaRPr lang="zh-CN" altLang="en-US" sz="3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4"/>
          <p:cNvSpPr/>
          <p:nvPr/>
        </p:nvSpPr>
        <p:spPr>
          <a:xfrm>
            <a:off x="1443" y="-5312"/>
            <a:ext cx="12190557" cy="616017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7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30070" y="203036"/>
            <a:ext cx="1090164" cy="199320"/>
            <a:chOff x="11054976" y="747393"/>
            <a:chExt cx="1090164" cy="199320"/>
          </a:xfrm>
        </p:grpSpPr>
        <p:sp>
          <p:nvSpPr>
            <p:cNvPr id="28" name="任意多边形: 形状 27"/>
            <p:cNvSpPr/>
            <p:nvPr/>
          </p:nvSpPr>
          <p:spPr>
            <a:xfrm rot="5400000">
              <a:off x="11679319" y="480892"/>
              <a:ext cx="58783" cy="872859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1 h 4013930"/>
                <a:gd name="connsiteX2" fmla="*/ 270320 w 270319"/>
                <a:gd name="connsiteY2" fmla="*/ 3878771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1 h 4013930"/>
                <a:gd name="connsiteX6" fmla="*/ 0 w 270319"/>
                <a:gd name="connsiteY6" fmla="*/ 3878771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1"/>
                  </a:cubicBezTo>
                  <a:lnTo>
                    <a:pt x="270320" y="3878771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1"/>
                  </a:cubicBezTo>
                  <a:lnTo>
                    <a:pt x="0" y="3878771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 rot="5400000">
              <a:off x="11462014" y="340355"/>
              <a:ext cx="58783" cy="872859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0 h 4013930"/>
                <a:gd name="connsiteX2" fmla="*/ 270320 w 270319"/>
                <a:gd name="connsiteY2" fmla="*/ 3878770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0 h 4013930"/>
                <a:gd name="connsiteX6" fmla="*/ 0 w 270319"/>
                <a:gd name="connsiteY6" fmla="*/ 3878770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0"/>
                  </a:cubicBezTo>
                  <a:lnTo>
                    <a:pt x="270320" y="3878770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0"/>
                  </a:cubicBezTo>
                  <a:lnTo>
                    <a:pt x="0" y="3878770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/>
        </p:nvSpPr>
        <p:spPr>
          <a:xfrm>
            <a:off x="347375" y="698799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j-cs"/>
              </a:defRPr>
            </a:lvl1pPr>
          </a:lstStyle>
          <a:p>
            <a:r>
              <a:rPr lang="zh-CN" altLang="en-US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要点之间的衔接</a:t>
            </a:r>
            <a:endParaRPr lang="zh-CN" altLang="en-US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内容占位符 2"/>
          <p:cNvSpPr>
            <a:spLocks noGrp="1"/>
          </p:cNvSpPr>
          <p:nvPr/>
        </p:nvSpPr>
        <p:spPr>
          <a:xfrm>
            <a:off x="450892" y="1520415"/>
            <a:ext cx="11313306" cy="44532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800" u="sng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The knowledge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we gain during the process </a:t>
            </a:r>
            <a:r>
              <a:rPr lang="en-US" altLang="zh-CN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contributed to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2800" u="sng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the creation of The Campus Bird Handbook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, which </a:t>
            </a:r>
            <a:r>
              <a:rPr lang="en-US" altLang="zh-CN" sz="2800" u="sng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features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ten common bird species.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As weeks passed, </a:t>
            </a:r>
            <a:r>
              <a:rPr lang="en-US" altLang="zh-CN" sz="2800" u="sng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our random notes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became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2800" u="sng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 structured record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—The Campus Bird Handbook. 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800" u="sng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All the observations and research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finally </a:t>
            </a:r>
            <a:r>
              <a:rPr lang="en-US" altLang="zh-CN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took shape as/ evolved into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2800" u="sng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 handbook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. 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To make </a:t>
            </a:r>
            <a:r>
              <a:rPr lang="en-US" altLang="zh-CN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our discoveries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accessible to everyone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, we organized everything into </a:t>
            </a:r>
            <a:r>
              <a:rPr lang="en-US" altLang="zh-CN" sz="2800" u="sng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 user-friendly handbook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. 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673551" y="5654572"/>
            <a:ext cx="3379582" cy="1000392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2026</a:t>
            </a:r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年深圳二模</a:t>
            </a:r>
            <a:endParaRPr lang="zh-CN" altLang="zh-CN" sz="3200" b="1" dirty="0">
              <a:solidFill>
                <a:srgbClr val="0070C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0" name="文本框 4"/>
          <p:cNvSpPr txBox="1"/>
          <p:nvPr/>
        </p:nvSpPr>
        <p:spPr>
          <a:xfrm>
            <a:off x="4676034" y="5973615"/>
            <a:ext cx="7088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要点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“研究过程”向“手册制作”过渡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" name="文本框 22"/>
          <p:cNvSpPr txBox="1"/>
          <p:nvPr/>
        </p:nvSpPr>
        <p:spPr>
          <a:xfrm>
            <a:off x="1288050" y="-34455"/>
            <a:ext cx="678669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谋篇布局，必备语言，逻辑关系</a:t>
            </a:r>
            <a:endParaRPr lang="zh-CN" altLang="en-US" sz="3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4"/>
          <p:cNvSpPr/>
          <p:nvPr/>
        </p:nvSpPr>
        <p:spPr>
          <a:xfrm>
            <a:off x="1443" y="-5312"/>
            <a:ext cx="12190557" cy="616017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7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30070" y="203036"/>
            <a:ext cx="1090164" cy="199320"/>
            <a:chOff x="11054976" y="747393"/>
            <a:chExt cx="1090164" cy="199320"/>
          </a:xfrm>
        </p:grpSpPr>
        <p:sp>
          <p:nvSpPr>
            <p:cNvPr id="28" name="任意多边形: 形状 27"/>
            <p:cNvSpPr/>
            <p:nvPr/>
          </p:nvSpPr>
          <p:spPr>
            <a:xfrm rot="5400000">
              <a:off x="11679319" y="480892"/>
              <a:ext cx="58783" cy="872859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1 h 4013930"/>
                <a:gd name="connsiteX2" fmla="*/ 270320 w 270319"/>
                <a:gd name="connsiteY2" fmla="*/ 3878771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1 h 4013930"/>
                <a:gd name="connsiteX6" fmla="*/ 0 w 270319"/>
                <a:gd name="connsiteY6" fmla="*/ 3878771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1"/>
                  </a:cubicBezTo>
                  <a:lnTo>
                    <a:pt x="270320" y="3878771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1"/>
                  </a:cubicBezTo>
                  <a:lnTo>
                    <a:pt x="0" y="3878771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 rot="5400000">
              <a:off x="11462014" y="340355"/>
              <a:ext cx="58783" cy="872859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0 h 4013930"/>
                <a:gd name="connsiteX2" fmla="*/ 270320 w 270319"/>
                <a:gd name="connsiteY2" fmla="*/ 3878770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0 h 4013930"/>
                <a:gd name="connsiteX6" fmla="*/ 0 w 270319"/>
                <a:gd name="connsiteY6" fmla="*/ 3878770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0"/>
                  </a:cubicBezTo>
                  <a:lnTo>
                    <a:pt x="270320" y="3878770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0"/>
                  </a:cubicBezTo>
                  <a:lnTo>
                    <a:pt x="0" y="3878770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47375" y="819053"/>
            <a:ext cx="6599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Part 2 </a:t>
            </a:r>
            <a:r>
              <a:rPr lang="zh-C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介绍功能</a:t>
            </a:r>
            <a:endParaRPr lang="en-US" altLang="zh-CN" sz="2800" u="sng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7375" y="1416366"/>
            <a:ext cx="115726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1. </a:t>
            </a:r>
            <a:r>
              <a:rPr lang="zh-C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过渡句</a:t>
            </a:r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zh-C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与要点</a:t>
            </a:r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“样貌”衔接</a:t>
            </a:r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endParaRPr lang="zh-CN" altLang="en-US" sz="2800" b="1" dirty="0">
              <a:solidFill>
                <a:srgbClr val="7030A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endParaRPr lang="en-US" altLang="zh-CN" sz="2800" u="sng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endParaRPr lang="en-US" altLang="zh-CN" sz="2800" u="sng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r>
              <a:rPr lang="en-US" altLang="zh-CN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Beyond its lovely appearance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, this AI partner </a:t>
            </a:r>
            <a:r>
              <a:rPr lang="en-US" altLang="zh-CN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is equipped with powerful/ practical functions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to help me with my study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. </a:t>
            </a: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2. </a:t>
            </a:r>
            <a:r>
              <a:rPr lang="zh-C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功能</a:t>
            </a:r>
            <a:endParaRPr lang="en-US" altLang="zh-CN" sz="2800" b="1" dirty="0">
              <a:solidFill>
                <a:srgbClr val="7030A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1. 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学习辅助</a:t>
            </a:r>
            <a:endParaRPr lang="zh-CN" altLang="en-US" sz="28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2. 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情感支持</a:t>
            </a:r>
            <a:endParaRPr lang="zh-CN" altLang="en-US" sz="28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" name="文本框 2"/>
          <p:cNvSpPr txBox="1"/>
          <p:nvPr/>
        </p:nvSpPr>
        <p:spPr>
          <a:xfrm>
            <a:off x="347375" y="1889629"/>
            <a:ext cx="11036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Beyond its attractive appearance, what makes this lamp impressive is its clever function. 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(2026</a:t>
            </a:r>
            <a:r>
              <a: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年深圳二模应用文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endParaRPr lang="zh-CN" alt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" name="文本框 22"/>
          <p:cNvSpPr txBox="1"/>
          <p:nvPr/>
        </p:nvSpPr>
        <p:spPr>
          <a:xfrm>
            <a:off x="1288050" y="-34455"/>
            <a:ext cx="678669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谋篇布局，必备语言，逻辑关系</a:t>
            </a:r>
            <a:endParaRPr lang="zh-CN" altLang="en-US" sz="3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4"/>
          <p:cNvSpPr/>
          <p:nvPr/>
        </p:nvSpPr>
        <p:spPr>
          <a:xfrm>
            <a:off x="1443" y="-5312"/>
            <a:ext cx="12190557" cy="616017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7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30070" y="203036"/>
            <a:ext cx="1090164" cy="199320"/>
            <a:chOff x="11054976" y="747393"/>
            <a:chExt cx="1090164" cy="199320"/>
          </a:xfrm>
        </p:grpSpPr>
        <p:sp>
          <p:nvSpPr>
            <p:cNvPr id="28" name="任意多边形: 形状 27"/>
            <p:cNvSpPr/>
            <p:nvPr/>
          </p:nvSpPr>
          <p:spPr>
            <a:xfrm rot="5400000">
              <a:off x="11679319" y="480892"/>
              <a:ext cx="58783" cy="872859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1 h 4013930"/>
                <a:gd name="connsiteX2" fmla="*/ 270320 w 270319"/>
                <a:gd name="connsiteY2" fmla="*/ 3878771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1 h 4013930"/>
                <a:gd name="connsiteX6" fmla="*/ 0 w 270319"/>
                <a:gd name="connsiteY6" fmla="*/ 3878771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1"/>
                  </a:cubicBezTo>
                  <a:lnTo>
                    <a:pt x="270320" y="3878771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1"/>
                  </a:cubicBezTo>
                  <a:lnTo>
                    <a:pt x="0" y="3878771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 rot="5400000">
              <a:off x="11462014" y="340355"/>
              <a:ext cx="58783" cy="872859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0 h 4013930"/>
                <a:gd name="connsiteX2" fmla="*/ 270320 w 270319"/>
                <a:gd name="connsiteY2" fmla="*/ 3878770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0 h 4013930"/>
                <a:gd name="connsiteX6" fmla="*/ 0 w 270319"/>
                <a:gd name="connsiteY6" fmla="*/ 3878770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0"/>
                  </a:cubicBezTo>
                  <a:lnTo>
                    <a:pt x="270320" y="3878770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0"/>
                  </a:cubicBezTo>
                  <a:lnTo>
                    <a:pt x="0" y="3878770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47375" y="819053"/>
            <a:ext cx="6599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Part 2 </a:t>
            </a:r>
            <a:r>
              <a:rPr lang="zh-C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介绍功能</a:t>
            </a:r>
            <a:endParaRPr lang="en-US" altLang="zh-CN" sz="2800" u="sng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7375" y="1416366"/>
            <a:ext cx="115726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2. </a:t>
            </a:r>
            <a:r>
              <a:rPr lang="zh-C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功能</a:t>
            </a:r>
            <a:endParaRPr lang="en-US" altLang="zh-CN" sz="2800" b="1" dirty="0">
              <a:solidFill>
                <a:srgbClr val="7030A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1. 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学习辅助</a:t>
            </a: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450850" indent="-450850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design a weekly </a:t>
            </a:r>
            <a:r>
              <a:rPr lang="en-US" altLang="zh-CN" sz="2800" u="sng" dirty="0">
                <a:latin typeface="Times New Roman" panose="02020603050405020304" pitchFamily="18" charset="0"/>
                <a:ea typeface="楷体" panose="02010609060101010101" pitchFamily="49" charset="-122"/>
              </a:rPr>
              <a:t>plan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based on my scores</a:t>
            </a:r>
            <a:endParaRPr lang="en-US" altLang="zh-CN" sz="2800" u="sng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450850" indent="-450850">
              <a:buFont typeface="Wingdings" panose="05000000000000000000" pitchFamily="2" charset="2"/>
              <a:buChar char="Ø"/>
            </a:pPr>
            <a:r>
              <a:rPr lang="en-US" altLang="zh-CN" sz="2800" u="sng" dirty="0">
                <a:latin typeface="Times New Roman" panose="02020603050405020304" pitchFamily="18" charset="0"/>
                <a:ea typeface="楷体" panose="02010609060101010101" pitchFamily="49" charset="-122"/>
              </a:rPr>
              <a:t>explains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 difficult concepts with animations (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动画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)/ real-life examples</a:t>
            </a: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points out my mistake and </a:t>
            </a:r>
            <a:r>
              <a:rPr lang="en-US" altLang="zh-CN" sz="2800" u="sng" dirty="0">
                <a:latin typeface="Times New Roman" panose="02020603050405020304" pitchFamily="18" charset="0"/>
                <a:ea typeface="楷体" panose="02010609060101010101" pitchFamily="49" charset="-122"/>
              </a:rPr>
              <a:t>corrects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 it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promptly/timely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analyses my weak subjects and </a:t>
            </a:r>
            <a:r>
              <a:rPr lang="en-US" altLang="zh-CN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creates personalized exercises</a:t>
            </a:r>
            <a:endParaRPr lang="en-US" altLang="zh-CN" sz="2800" u="sng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indent="450850"/>
            <a:r>
              <a:rPr lang="en-US" altLang="zh-CN" sz="2800" u="sng" dirty="0">
                <a:latin typeface="Times New Roman" panose="02020603050405020304" pitchFamily="18" charset="0"/>
                <a:ea typeface="楷体" panose="02010609060101010101" pitchFamily="49" charset="-122"/>
              </a:rPr>
              <a:t>create short quizzes </a:t>
            </a:r>
            <a:r>
              <a:rPr lang="en-US" altLang="zh-CN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from my wrong answers</a:t>
            </a:r>
            <a:endParaRPr lang="en-US" altLang="zh-CN" sz="2800" u="sng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2. 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情感支持</a:t>
            </a: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indent="450850"/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send encouraging messages when I feel frustrated</a:t>
            </a:r>
            <a:endParaRPr lang="zh-CN" altLang="en-US" sz="28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" name="文本框 22"/>
          <p:cNvSpPr txBox="1"/>
          <p:nvPr/>
        </p:nvSpPr>
        <p:spPr>
          <a:xfrm>
            <a:off x="1288050" y="-34455"/>
            <a:ext cx="678669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谋篇布局，必备语言，逻辑关系</a:t>
            </a:r>
            <a:endParaRPr lang="zh-CN" altLang="en-US" sz="3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4"/>
          <p:cNvSpPr/>
          <p:nvPr/>
        </p:nvSpPr>
        <p:spPr>
          <a:xfrm>
            <a:off x="1443" y="-5312"/>
            <a:ext cx="12190557" cy="616017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7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30070" y="203036"/>
            <a:ext cx="1090164" cy="199320"/>
            <a:chOff x="11054976" y="747393"/>
            <a:chExt cx="1090164" cy="199320"/>
          </a:xfrm>
        </p:grpSpPr>
        <p:sp>
          <p:nvSpPr>
            <p:cNvPr id="28" name="任意多边形: 形状 27"/>
            <p:cNvSpPr/>
            <p:nvPr/>
          </p:nvSpPr>
          <p:spPr>
            <a:xfrm rot="5400000">
              <a:off x="11679319" y="480892"/>
              <a:ext cx="58783" cy="872859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1 h 4013930"/>
                <a:gd name="connsiteX2" fmla="*/ 270320 w 270319"/>
                <a:gd name="connsiteY2" fmla="*/ 3878771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1 h 4013930"/>
                <a:gd name="connsiteX6" fmla="*/ 0 w 270319"/>
                <a:gd name="connsiteY6" fmla="*/ 3878771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1"/>
                  </a:cubicBezTo>
                  <a:lnTo>
                    <a:pt x="270320" y="3878771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1"/>
                  </a:cubicBezTo>
                  <a:lnTo>
                    <a:pt x="0" y="3878771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 rot="5400000">
              <a:off x="11462014" y="340355"/>
              <a:ext cx="58783" cy="872859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0 h 4013930"/>
                <a:gd name="connsiteX2" fmla="*/ 270320 w 270319"/>
                <a:gd name="connsiteY2" fmla="*/ 3878770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0 h 4013930"/>
                <a:gd name="connsiteX6" fmla="*/ 0 w 270319"/>
                <a:gd name="connsiteY6" fmla="*/ 3878770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0"/>
                  </a:cubicBezTo>
                  <a:lnTo>
                    <a:pt x="270320" y="3878770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0"/>
                  </a:cubicBezTo>
                  <a:lnTo>
                    <a:pt x="0" y="3878770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47375" y="819053"/>
            <a:ext cx="6599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Part 2 </a:t>
            </a:r>
            <a:r>
              <a:rPr lang="zh-C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介绍功能</a:t>
            </a:r>
            <a:endParaRPr lang="en-US" altLang="zh-CN" sz="2800" u="sng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95" b="10026"/>
          <a:stretch>
            <a:fillRect/>
          </a:stretch>
        </p:blipFill>
        <p:spPr>
          <a:xfrm>
            <a:off x="441886" y="1372718"/>
            <a:ext cx="11183097" cy="2169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793" t="5445"/>
          <a:stretch>
            <a:fillRect/>
          </a:stretch>
        </p:blipFill>
        <p:spPr>
          <a:xfrm>
            <a:off x="441887" y="3739246"/>
            <a:ext cx="11183096" cy="3058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" name="直接连接符 1"/>
          <p:cNvCxnSpPr/>
          <p:nvPr/>
        </p:nvCxnSpPr>
        <p:spPr>
          <a:xfrm>
            <a:off x="441886" y="5080747"/>
            <a:ext cx="47554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340598" y="5549153"/>
            <a:ext cx="100557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04639" y="5977218"/>
            <a:ext cx="23461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04639" y="6795870"/>
            <a:ext cx="94865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22"/>
          <p:cNvSpPr txBox="1"/>
          <p:nvPr/>
        </p:nvSpPr>
        <p:spPr>
          <a:xfrm>
            <a:off x="1288050" y="-34455"/>
            <a:ext cx="678669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谋篇布局，必备语言，逻辑关系</a:t>
            </a:r>
            <a:endParaRPr lang="zh-CN" altLang="en-US" sz="3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09797" y="730101"/>
            <a:ext cx="3461341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Which one is better?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53917" y="6334780"/>
            <a:ext cx="2138083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more logical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4"/>
          <p:cNvSpPr/>
          <p:nvPr/>
        </p:nvSpPr>
        <p:spPr>
          <a:xfrm>
            <a:off x="1443" y="-5312"/>
            <a:ext cx="12190557" cy="616017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7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30070" y="203036"/>
            <a:ext cx="1090164" cy="199320"/>
            <a:chOff x="11054976" y="747393"/>
            <a:chExt cx="1090164" cy="199320"/>
          </a:xfrm>
        </p:grpSpPr>
        <p:sp>
          <p:nvSpPr>
            <p:cNvPr id="28" name="任意多边形: 形状 27"/>
            <p:cNvSpPr/>
            <p:nvPr/>
          </p:nvSpPr>
          <p:spPr>
            <a:xfrm rot="5400000">
              <a:off x="11679319" y="480892"/>
              <a:ext cx="58783" cy="872859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1 h 4013930"/>
                <a:gd name="connsiteX2" fmla="*/ 270320 w 270319"/>
                <a:gd name="connsiteY2" fmla="*/ 3878771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1 h 4013930"/>
                <a:gd name="connsiteX6" fmla="*/ 0 w 270319"/>
                <a:gd name="connsiteY6" fmla="*/ 3878771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1"/>
                  </a:cubicBezTo>
                  <a:lnTo>
                    <a:pt x="270320" y="3878771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1"/>
                  </a:cubicBezTo>
                  <a:lnTo>
                    <a:pt x="0" y="3878771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 rot="5400000">
              <a:off x="11462014" y="340355"/>
              <a:ext cx="58783" cy="872859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0 h 4013930"/>
                <a:gd name="connsiteX2" fmla="*/ 270320 w 270319"/>
                <a:gd name="connsiteY2" fmla="*/ 3878770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0 h 4013930"/>
                <a:gd name="connsiteX6" fmla="*/ 0 w 270319"/>
                <a:gd name="connsiteY6" fmla="*/ 3878770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0"/>
                  </a:cubicBezTo>
                  <a:lnTo>
                    <a:pt x="270320" y="3878770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0"/>
                  </a:cubicBezTo>
                  <a:lnTo>
                    <a:pt x="0" y="3878770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47375" y="819053"/>
            <a:ext cx="6599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Part 2 </a:t>
            </a:r>
            <a:r>
              <a:rPr lang="zh-C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介绍功能</a:t>
            </a:r>
            <a:endParaRPr lang="en-US" altLang="zh-CN" sz="2800" u="sng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7374" y="1342273"/>
            <a:ext cx="1141207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/>
            <a:r>
              <a:rPr lang="en-US" altLang="zh-CN" sz="2800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Apart from its friendly appearance, it is equipped with practical functions. </a:t>
            </a:r>
            <a:r>
              <a:rPr lang="en-US" altLang="zh-CN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one thing</a:t>
            </a:r>
            <a:r>
              <a:rPr lang="en-US" altLang="zh-CN" sz="2800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it serves as a capable learning assistant. It can explain complex concepts with simple examples and point out my mistakes instantly, giving me prompt feedback. </a:t>
            </a:r>
            <a:r>
              <a:rPr lang="en-US" altLang="zh-CN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makes it more advanced </a:t>
            </a:r>
            <a:r>
              <a:rPr lang="en-US" altLang="zh-CN" sz="2800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that it creates personalized exercises based on my mistakes, which helps me consolidate what I have learned. </a:t>
            </a:r>
            <a:r>
              <a:rPr lang="en-US" altLang="zh-CN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another</a:t>
            </a:r>
            <a:r>
              <a:rPr lang="en-US" altLang="zh-CN" sz="2800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it is also a heart-warming companion because it comforts me whenever I need encouragement.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47374" y="4551587"/>
            <a:ext cx="8520961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l">
              <a:spcBef>
                <a:spcPts val="450"/>
              </a:spcBef>
              <a:spcAft>
                <a:spcPts val="1200"/>
              </a:spcAft>
            </a:pP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分类分层介绍功能，让你的介绍更有层次感和逻辑性</a:t>
            </a:r>
            <a:endParaRPr lang="zh-CN" altLang="en-US" sz="28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22"/>
          <p:cNvSpPr txBox="1"/>
          <p:nvPr/>
        </p:nvSpPr>
        <p:spPr>
          <a:xfrm>
            <a:off x="1288050" y="-34455"/>
            <a:ext cx="678669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谋篇布局，必备语言，逻辑关系</a:t>
            </a:r>
            <a:endParaRPr lang="zh-CN" altLang="en-US" sz="3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文本框 420"/>
          <p:cNvSpPr txBox="1"/>
          <p:nvPr/>
        </p:nvSpPr>
        <p:spPr>
          <a:xfrm>
            <a:off x="4597550" y="3176904"/>
            <a:ext cx="724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lt"/>
              </a:rPr>
              <a:t>——</a:t>
            </a:r>
            <a:r>
              <a: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lt"/>
              </a:rPr>
              <a:t>以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lt"/>
              </a:rPr>
              <a:t>2026</a:t>
            </a:r>
            <a:r>
              <a: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lt"/>
              </a:rPr>
              <a:t>广东二模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lt"/>
              </a:rPr>
              <a:t> “AI</a:t>
            </a:r>
            <a:r>
              <a: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lt"/>
              </a:rPr>
              <a:t>学伴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lt"/>
              </a:rPr>
              <a:t>”</a:t>
            </a:r>
            <a:r>
              <a: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lt"/>
              </a:rPr>
              <a:t>为例</a:t>
            </a:r>
            <a:endParaRPr lang="en-US" altLang="zh-CN" sz="3600" b="1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431" name="组合 430"/>
          <p:cNvGrpSpPr/>
          <p:nvPr/>
        </p:nvGrpSpPr>
        <p:grpSpPr>
          <a:xfrm>
            <a:off x="10102493" y="4108657"/>
            <a:ext cx="1664020" cy="438100"/>
            <a:chOff x="7659883" y="6195328"/>
            <a:chExt cx="4191753" cy="438100"/>
          </a:xfrm>
        </p:grpSpPr>
        <p:sp>
          <p:nvSpPr>
            <p:cNvPr id="430" name="矩形: 圆角 429"/>
            <p:cNvSpPr/>
            <p:nvPr/>
          </p:nvSpPr>
          <p:spPr>
            <a:xfrm>
              <a:off x="7659883" y="6195328"/>
              <a:ext cx="4191753" cy="438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9" name="文本框 6"/>
            <p:cNvSpPr txBox="1"/>
            <p:nvPr/>
          </p:nvSpPr>
          <p:spPr>
            <a:xfrm>
              <a:off x="7776824" y="6229712"/>
              <a:ext cx="3957864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/>
              <a:r>
                <a:rPr lang="en-US" altLang="zh-CN" b="1" dirty="0">
                  <a:solidFill>
                    <a:srgbClr val="100B2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lt"/>
                </a:rPr>
                <a:t>Doris</a:t>
              </a:r>
              <a:endParaRPr lang="en-US" altLang="zh-CN" b="1" dirty="0">
                <a:solidFill>
                  <a:srgbClr val="100B2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434" name="矩形: 圆角 433"/>
          <p:cNvSpPr/>
          <p:nvPr/>
        </p:nvSpPr>
        <p:spPr>
          <a:xfrm>
            <a:off x="4597550" y="2147621"/>
            <a:ext cx="7240430" cy="74386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420" name="文本框 419"/>
          <p:cNvSpPr txBox="1"/>
          <p:nvPr/>
        </p:nvSpPr>
        <p:spPr>
          <a:xfrm>
            <a:off x="4657597" y="2196385"/>
            <a:ext cx="710891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ea"/>
                <a:sym typeface="+mn-lt"/>
              </a:rPr>
              <a:t>强化连贯与逻辑，高分拿下应用文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2" name="图形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8340" y="1587722"/>
            <a:ext cx="3545795" cy="2870406"/>
          </a:xfrm>
          <a:prstGeom prst="rect">
            <a:avLst/>
          </a:prstGeom>
        </p:spPr>
      </p:pic>
      <p:sp>
        <p:nvSpPr>
          <p:cNvPr id="3" name="矩形: 圆角 2"/>
          <p:cNvSpPr/>
          <p:nvPr/>
        </p:nvSpPr>
        <p:spPr>
          <a:xfrm>
            <a:off x="9436423" y="1007448"/>
            <a:ext cx="2401557" cy="74386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507889" y="1056212"/>
            <a:ext cx="225862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+mn-ea"/>
                <a:sym typeface="+mn-lt"/>
              </a:rPr>
              <a:t>考前冲刺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4"/>
          <p:cNvSpPr/>
          <p:nvPr/>
        </p:nvSpPr>
        <p:spPr>
          <a:xfrm>
            <a:off x="1443" y="-5312"/>
            <a:ext cx="12190557" cy="616017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7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30070" y="203036"/>
            <a:ext cx="1090164" cy="199320"/>
            <a:chOff x="11054976" y="747393"/>
            <a:chExt cx="1090164" cy="199320"/>
          </a:xfrm>
        </p:grpSpPr>
        <p:sp>
          <p:nvSpPr>
            <p:cNvPr id="28" name="任意多边形: 形状 27"/>
            <p:cNvSpPr/>
            <p:nvPr/>
          </p:nvSpPr>
          <p:spPr>
            <a:xfrm rot="5400000">
              <a:off x="11679319" y="480892"/>
              <a:ext cx="58783" cy="872859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1 h 4013930"/>
                <a:gd name="connsiteX2" fmla="*/ 270320 w 270319"/>
                <a:gd name="connsiteY2" fmla="*/ 3878771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1 h 4013930"/>
                <a:gd name="connsiteX6" fmla="*/ 0 w 270319"/>
                <a:gd name="connsiteY6" fmla="*/ 3878771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1"/>
                  </a:cubicBezTo>
                  <a:lnTo>
                    <a:pt x="270320" y="3878771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1"/>
                  </a:cubicBezTo>
                  <a:lnTo>
                    <a:pt x="0" y="3878771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 rot="5400000">
              <a:off x="11462014" y="340355"/>
              <a:ext cx="58783" cy="872859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0 h 4013930"/>
                <a:gd name="connsiteX2" fmla="*/ 270320 w 270319"/>
                <a:gd name="connsiteY2" fmla="*/ 3878770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0 h 4013930"/>
                <a:gd name="connsiteX6" fmla="*/ 0 w 270319"/>
                <a:gd name="connsiteY6" fmla="*/ 3878770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0"/>
                  </a:cubicBezTo>
                  <a:lnTo>
                    <a:pt x="270320" y="3878770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0"/>
                  </a:cubicBezTo>
                  <a:lnTo>
                    <a:pt x="0" y="3878770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47376" y="819053"/>
            <a:ext cx="1299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Part 3</a:t>
            </a:r>
            <a:endParaRPr lang="en-US" altLang="zh-CN" sz="2800" u="sng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93493" y="819053"/>
            <a:ext cx="6599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总结价值</a:t>
            </a:r>
            <a:endParaRPr lang="en-US" altLang="zh-CN" sz="2800" u="sng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7375" y="1374143"/>
            <a:ext cx="1116085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lamp is not only a light source, but also the wisdom of ancient Chinese people. Wish you enjoy your visit.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With it, I learn faster and feel less pressure.</a:t>
            </a: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With such a partner, learning would no longer feel lonely and I could make steady progress every day.</a:t>
            </a: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With such a partner, learning becomes an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interactive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 and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immersive 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journey. 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5448356" y="1828054"/>
            <a:ext cx="3379582" cy="500196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2026</a:t>
            </a:r>
            <a:r>
              <a: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年深圳二模</a:t>
            </a:r>
            <a:endParaRPr lang="zh-CN" altLang="zh-CN" sz="2800" b="1" dirty="0">
              <a:solidFill>
                <a:srgbClr val="0070C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8465043" y="1828054"/>
            <a:ext cx="3379582" cy="500196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评价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祝福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endParaRPr lang="zh-CN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1" name="文本框 22"/>
          <p:cNvSpPr txBox="1"/>
          <p:nvPr/>
        </p:nvSpPr>
        <p:spPr>
          <a:xfrm>
            <a:off x="1288050" y="-34455"/>
            <a:ext cx="678669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谋篇布局，必备语言，逻辑关系</a:t>
            </a:r>
            <a:endParaRPr lang="zh-CN" altLang="en-US" sz="3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6" grpId="0" uiExpand="1" build="p"/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4"/>
          <p:cNvSpPr/>
          <p:nvPr/>
        </p:nvSpPr>
        <p:spPr>
          <a:xfrm>
            <a:off x="1443" y="-5312"/>
            <a:ext cx="12190557" cy="616017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7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文本框 22"/>
          <p:cNvSpPr txBox="1"/>
          <p:nvPr/>
        </p:nvSpPr>
        <p:spPr>
          <a:xfrm>
            <a:off x="1288050" y="-34455"/>
            <a:ext cx="2209267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范文学习</a:t>
            </a:r>
            <a:endParaRPr lang="zh-CN" altLang="en-US" sz="3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30070" y="203036"/>
            <a:ext cx="1090164" cy="199320"/>
            <a:chOff x="11054976" y="747393"/>
            <a:chExt cx="1090164" cy="199320"/>
          </a:xfrm>
        </p:grpSpPr>
        <p:sp>
          <p:nvSpPr>
            <p:cNvPr id="28" name="任意多边形: 形状 27"/>
            <p:cNvSpPr/>
            <p:nvPr/>
          </p:nvSpPr>
          <p:spPr>
            <a:xfrm rot="5400000">
              <a:off x="11679319" y="480892"/>
              <a:ext cx="58783" cy="872859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1 h 4013930"/>
                <a:gd name="connsiteX2" fmla="*/ 270320 w 270319"/>
                <a:gd name="connsiteY2" fmla="*/ 3878771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1 h 4013930"/>
                <a:gd name="connsiteX6" fmla="*/ 0 w 270319"/>
                <a:gd name="connsiteY6" fmla="*/ 3878771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1"/>
                  </a:cubicBezTo>
                  <a:lnTo>
                    <a:pt x="270320" y="3878771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1"/>
                  </a:cubicBezTo>
                  <a:lnTo>
                    <a:pt x="0" y="3878771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 rot="5400000">
              <a:off x="11462014" y="340355"/>
              <a:ext cx="58783" cy="872859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0 h 4013930"/>
                <a:gd name="connsiteX2" fmla="*/ 270320 w 270319"/>
                <a:gd name="connsiteY2" fmla="*/ 3878770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0 h 4013930"/>
                <a:gd name="connsiteX6" fmla="*/ 0 w 270319"/>
                <a:gd name="connsiteY6" fmla="*/ 3878770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0"/>
                  </a:cubicBezTo>
                  <a:lnTo>
                    <a:pt x="270320" y="3878770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0"/>
                  </a:cubicBezTo>
                  <a:lnTo>
                    <a:pt x="0" y="3878770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47375" y="639848"/>
            <a:ext cx="11451335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/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When it comes to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 my ideal AI learning partner, I have a vivid picture in my mind. </a:t>
            </a: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  <a:sym typeface="+mn-ea"/>
            </a:endParaRPr>
          </a:p>
          <a:p>
            <a:pPr indent="361950"/>
            <a:r>
              <a:rPr lang="en-US" altLang="zh-CN" sz="280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ideal AI learning partner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designed as</a:t>
            </a:r>
            <a:r>
              <a:rPr lang="en-US" altLang="zh-CN" sz="280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palm-sized</a:t>
            </a:r>
            <a:r>
              <a:rPr lang="en-US" altLang="zh-CN" sz="280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robot, which makes it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lightweight and portable</a:t>
            </a:r>
            <a:r>
              <a:rPr lang="en-US" altLang="zh-CN" sz="280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u="sng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that I can carry it anywhere with me</a:t>
            </a:r>
            <a:r>
              <a:rPr lang="en-US" altLang="zh-CN" sz="280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Dressed in soft white and silver</a:t>
            </a:r>
            <a:r>
              <a:rPr lang="en-US" altLang="zh-CN" sz="280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it has two eyes that give off a soft warm orange glow, </a:t>
            </a:r>
            <a:r>
              <a:rPr lang="en-US" altLang="zh-CN" sz="2800" u="sng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 it not just a tool but a friendly companion</a:t>
            </a:r>
            <a:r>
              <a:rPr lang="en-US" altLang="zh-CN" sz="280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dirty="0">
              <a:solidFill>
                <a:srgbClr val="0F11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/>
            <a:r>
              <a:rPr lang="en-US" altLang="zh-CN" sz="280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Apart from its approachable appearance, it is equipped with practical functions.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one thing</a:t>
            </a:r>
            <a:r>
              <a:rPr lang="en-US" altLang="zh-CN" sz="280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it serves as a capable learning assistant. It can explain complex concepts with simple examples and point out my mistakes instantly, </a:t>
            </a:r>
            <a:r>
              <a:rPr lang="en-US" altLang="zh-CN" sz="2800" u="sng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giving me prompt feedback</a:t>
            </a:r>
            <a:r>
              <a:rPr lang="en-US" altLang="zh-CN" sz="280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makes it more advanced </a:t>
            </a:r>
            <a:r>
              <a:rPr lang="en-US" altLang="zh-CN" sz="280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that it creates personalized exercises based on my mistakes, </a:t>
            </a:r>
            <a:r>
              <a:rPr lang="en-US" altLang="zh-CN" sz="2800" u="sng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helps me consolidate what I have learned</a:t>
            </a:r>
            <a:r>
              <a:rPr lang="en-US" altLang="zh-CN" sz="280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another</a:t>
            </a:r>
            <a:r>
              <a:rPr lang="en-US" altLang="zh-CN" sz="280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it is also a heart-warming companion because it comforts me whenever I need encouragement.</a:t>
            </a:r>
            <a:endParaRPr lang="en-US" altLang="zh-CN" sz="2800" dirty="0">
              <a:solidFill>
                <a:srgbClr val="0F11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/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With such a partner, learning becomes an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interactive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 and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immersive 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journey. 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4"/>
          <p:cNvSpPr/>
          <p:nvPr/>
        </p:nvSpPr>
        <p:spPr>
          <a:xfrm>
            <a:off x="1443" y="-5312"/>
            <a:ext cx="12190557" cy="616017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7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文本框 22"/>
          <p:cNvSpPr txBox="1"/>
          <p:nvPr/>
        </p:nvSpPr>
        <p:spPr>
          <a:xfrm>
            <a:off x="1288050" y="-34455"/>
            <a:ext cx="2209267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迁移练习</a:t>
            </a:r>
            <a:endParaRPr lang="zh-CN" altLang="en-US" sz="3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30070" y="203036"/>
            <a:ext cx="1090164" cy="199320"/>
            <a:chOff x="11054976" y="747393"/>
            <a:chExt cx="1090164" cy="199320"/>
          </a:xfrm>
        </p:grpSpPr>
        <p:sp>
          <p:nvSpPr>
            <p:cNvPr id="28" name="任意多边形: 形状 27"/>
            <p:cNvSpPr/>
            <p:nvPr/>
          </p:nvSpPr>
          <p:spPr>
            <a:xfrm rot="5400000">
              <a:off x="11679319" y="480892"/>
              <a:ext cx="58783" cy="872859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1 h 4013930"/>
                <a:gd name="connsiteX2" fmla="*/ 270320 w 270319"/>
                <a:gd name="connsiteY2" fmla="*/ 3878771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1 h 4013930"/>
                <a:gd name="connsiteX6" fmla="*/ 0 w 270319"/>
                <a:gd name="connsiteY6" fmla="*/ 3878771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1"/>
                  </a:cubicBezTo>
                  <a:lnTo>
                    <a:pt x="270320" y="3878771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1"/>
                  </a:cubicBezTo>
                  <a:lnTo>
                    <a:pt x="0" y="3878771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 rot="5400000">
              <a:off x="11462014" y="340355"/>
              <a:ext cx="58783" cy="872859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0 h 4013930"/>
                <a:gd name="connsiteX2" fmla="*/ 270320 w 270319"/>
                <a:gd name="connsiteY2" fmla="*/ 3878770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0 h 4013930"/>
                <a:gd name="connsiteX6" fmla="*/ 0 w 270319"/>
                <a:gd name="connsiteY6" fmla="*/ 3878770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0"/>
                  </a:cubicBezTo>
                  <a:lnTo>
                    <a:pt x="270320" y="3878770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0"/>
                  </a:cubicBezTo>
                  <a:lnTo>
                    <a:pt x="0" y="3878770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47375" y="819053"/>
            <a:ext cx="1145133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 indent="-361950"/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1. 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(2026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年济南二模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) 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每年 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5 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月 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8 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日为世界微笑日。假定你是李华，你校英文报现征集相关庆祝活动的标识图案，请你投稿，内容包括：</a:t>
            </a:r>
            <a:endParaRPr lang="zh-CN" altLang="en-US" sz="2800" dirty="0">
              <a:latin typeface="Times New Roman" panose="02020603050405020304" pitchFamily="18" charset="0"/>
              <a:ea typeface="楷体" panose="02010609060101010101" pitchFamily="49" charset="-122"/>
              <a:sym typeface="+mn-ea"/>
            </a:endParaRPr>
          </a:p>
          <a:p>
            <a:pPr indent="361950"/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(1) 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图案描述；</a:t>
            </a:r>
            <a:endParaRPr lang="zh-CN" altLang="en-US" sz="2800" dirty="0">
              <a:latin typeface="Times New Roman" panose="02020603050405020304" pitchFamily="18" charset="0"/>
              <a:ea typeface="楷体" panose="02010609060101010101" pitchFamily="49" charset="-122"/>
              <a:sym typeface="+mn-ea"/>
            </a:endParaRPr>
          </a:p>
          <a:p>
            <a:pPr indent="361950"/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(2) 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设计解读。</a:t>
            </a: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  <a:sym typeface="+mn-ea"/>
            </a:endParaRPr>
          </a:p>
          <a:p>
            <a:pPr indent="361950"/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整体描述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+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具体特征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+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设计意图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sym typeface="+mn-ea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2. 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(2026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年济南二模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) 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近日，一些学校开始尝试使用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AI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辅助心理咨询。你校英文报就此现象开展征文活动，请你写一篇短文投稿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, 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内容包括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: (1) 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你的观点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; (2) 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你的理由。</a:t>
            </a: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indent="449580"/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分层分类论述理由</a:t>
            </a:r>
            <a:endParaRPr lang="zh-CN" altLang="zh-CN" sz="28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4"/>
          <p:cNvSpPr/>
          <p:nvPr/>
        </p:nvSpPr>
        <p:spPr>
          <a:xfrm>
            <a:off x="1443" y="-5312"/>
            <a:ext cx="12190557" cy="616017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7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文本框 22"/>
          <p:cNvSpPr txBox="1"/>
          <p:nvPr/>
        </p:nvSpPr>
        <p:spPr>
          <a:xfrm>
            <a:off x="1288050" y="-34455"/>
            <a:ext cx="2209267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迁移练习</a:t>
            </a:r>
            <a:endParaRPr lang="zh-CN" altLang="en-US" sz="3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30070" y="203036"/>
            <a:ext cx="1090164" cy="199320"/>
            <a:chOff x="11054976" y="747393"/>
            <a:chExt cx="1090164" cy="199320"/>
          </a:xfrm>
        </p:grpSpPr>
        <p:sp>
          <p:nvSpPr>
            <p:cNvPr id="28" name="任意多边形: 形状 27"/>
            <p:cNvSpPr/>
            <p:nvPr/>
          </p:nvSpPr>
          <p:spPr>
            <a:xfrm rot="5400000">
              <a:off x="11679319" y="480892"/>
              <a:ext cx="58783" cy="872859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1 h 4013930"/>
                <a:gd name="connsiteX2" fmla="*/ 270320 w 270319"/>
                <a:gd name="connsiteY2" fmla="*/ 3878771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1 h 4013930"/>
                <a:gd name="connsiteX6" fmla="*/ 0 w 270319"/>
                <a:gd name="connsiteY6" fmla="*/ 3878771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1"/>
                  </a:cubicBezTo>
                  <a:lnTo>
                    <a:pt x="270320" y="3878771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1"/>
                  </a:cubicBezTo>
                  <a:lnTo>
                    <a:pt x="0" y="3878771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 rot="5400000">
              <a:off x="11462014" y="340355"/>
              <a:ext cx="58783" cy="872859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0 h 4013930"/>
                <a:gd name="connsiteX2" fmla="*/ 270320 w 270319"/>
                <a:gd name="connsiteY2" fmla="*/ 3878770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0 h 4013930"/>
                <a:gd name="connsiteX6" fmla="*/ 0 w 270319"/>
                <a:gd name="connsiteY6" fmla="*/ 3878770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0"/>
                  </a:cubicBezTo>
                  <a:lnTo>
                    <a:pt x="270320" y="3878770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0"/>
                  </a:cubicBezTo>
                  <a:lnTo>
                    <a:pt x="0" y="3878770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47375" y="819053"/>
            <a:ext cx="1145133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 indent="-361950"/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1. 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(2026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年济南二模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) 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每年 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5 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月 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8 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日为世界微笑日。假定你是李华，你校英文报现征集相关庆祝活动的标识图案，请你投稿，内容包括：</a:t>
            </a:r>
            <a:endParaRPr lang="zh-CN" altLang="en-US" sz="2800" dirty="0">
              <a:latin typeface="Times New Roman" panose="02020603050405020304" pitchFamily="18" charset="0"/>
              <a:ea typeface="楷体" panose="02010609060101010101" pitchFamily="49" charset="-122"/>
              <a:sym typeface="+mn-ea"/>
            </a:endParaRPr>
          </a:p>
          <a:p>
            <a:pPr indent="361950"/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(1) 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图案描述；</a:t>
            </a:r>
            <a:endParaRPr lang="zh-CN" altLang="en-US" sz="2800" dirty="0">
              <a:latin typeface="Times New Roman" panose="02020603050405020304" pitchFamily="18" charset="0"/>
              <a:ea typeface="楷体" panose="02010609060101010101" pitchFamily="49" charset="-122"/>
              <a:sym typeface="+mn-ea"/>
            </a:endParaRPr>
          </a:p>
          <a:p>
            <a:pPr indent="361950"/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(2) 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设计解读。</a:t>
            </a: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  <a:sym typeface="+mn-ea"/>
            </a:endParaRPr>
          </a:p>
          <a:p>
            <a:pPr indent="361950"/>
            <a:r>
              <a:rPr lang="zh-C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整体描述</a:t>
            </a:r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+</a:t>
            </a:r>
            <a:r>
              <a:rPr lang="zh-C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具体特征</a:t>
            </a:r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+</a:t>
            </a:r>
            <a:r>
              <a:rPr lang="zh-C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设计意图</a:t>
            </a:r>
            <a:endParaRPr lang="zh-CN" altLang="en-US" sz="2800" b="1" dirty="0">
              <a:solidFill>
                <a:srgbClr val="7030A0"/>
              </a:solidFill>
              <a:latin typeface="Times New Roman" panose="02020603050405020304" pitchFamily="18" charset="0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83804" y="3124003"/>
            <a:ext cx="1072687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logo </a:t>
            </a:r>
            <a:r>
              <a:rPr lang="en-US" altLang="zh-CN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takes the form of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smiling face </a:t>
            </a:r>
            <a:r>
              <a:rPr lang="en-US" altLang="zh-CN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curved red mouth and two star‑like eyes. The smile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represents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joy, and the shining eyes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 for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hope. I design it this way </a:t>
            </a:r>
            <a:r>
              <a:rPr lang="en-US" altLang="zh-CN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that whenever people see it, they will feel encouraged to share a smile with others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4"/>
          <p:cNvSpPr/>
          <p:nvPr/>
        </p:nvSpPr>
        <p:spPr>
          <a:xfrm>
            <a:off x="1443" y="-5312"/>
            <a:ext cx="12190557" cy="616017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7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文本框 22"/>
          <p:cNvSpPr txBox="1"/>
          <p:nvPr/>
        </p:nvSpPr>
        <p:spPr>
          <a:xfrm>
            <a:off x="1288050" y="-34455"/>
            <a:ext cx="2209267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迁移练习</a:t>
            </a:r>
            <a:endParaRPr lang="zh-CN" altLang="en-US" sz="3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30070" y="203036"/>
            <a:ext cx="1090164" cy="199320"/>
            <a:chOff x="11054976" y="747393"/>
            <a:chExt cx="1090164" cy="199320"/>
          </a:xfrm>
        </p:grpSpPr>
        <p:sp>
          <p:nvSpPr>
            <p:cNvPr id="28" name="任意多边形: 形状 27"/>
            <p:cNvSpPr/>
            <p:nvPr/>
          </p:nvSpPr>
          <p:spPr>
            <a:xfrm rot="5400000">
              <a:off x="11679319" y="480892"/>
              <a:ext cx="58783" cy="872859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1 h 4013930"/>
                <a:gd name="connsiteX2" fmla="*/ 270320 w 270319"/>
                <a:gd name="connsiteY2" fmla="*/ 3878771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1 h 4013930"/>
                <a:gd name="connsiteX6" fmla="*/ 0 w 270319"/>
                <a:gd name="connsiteY6" fmla="*/ 3878771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1"/>
                  </a:cubicBezTo>
                  <a:lnTo>
                    <a:pt x="270320" y="3878771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1"/>
                  </a:cubicBezTo>
                  <a:lnTo>
                    <a:pt x="0" y="3878771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 rot="5400000">
              <a:off x="11462014" y="340355"/>
              <a:ext cx="58783" cy="872859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0 h 4013930"/>
                <a:gd name="connsiteX2" fmla="*/ 270320 w 270319"/>
                <a:gd name="connsiteY2" fmla="*/ 3878770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0 h 4013930"/>
                <a:gd name="connsiteX6" fmla="*/ 0 w 270319"/>
                <a:gd name="connsiteY6" fmla="*/ 3878770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0"/>
                  </a:cubicBezTo>
                  <a:lnTo>
                    <a:pt x="270320" y="3878770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0"/>
                  </a:cubicBezTo>
                  <a:lnTo>
                    <a:pt x="0" y="3878770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47375" y="819053"/>
            <a:ext cx="1145133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2. 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(2026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年济南二模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) 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近日，一些学校开始尝试使用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AI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辅助心理咨询。你校英文报就此现象开展征文活动，请你写一篇短文投稿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, 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内容包括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: (1) 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你的观点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; (2) 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你的理由。</a:t>
            </a: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分层分类论述理由</a:t>
            </a:r>
            <a:endParaRPr lang="zh-CN" altLang="zh-CN" sz="28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5319" y="2708812"/>
            <a:ext cx="1121544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/>
            <a:r>
              <a:rPr lang="en-US" altLang="zh-CN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one thing, AI is available at any time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When students feel anxious late at night or before exams, they can turn to an AI tool for immediate support, which greatly lowers the barrier to seeking help.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5600"/>
            <a:r>
              <a:rPr lang="en-US" altLang="zh-CN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another, AI ensures privacy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Many students hesitate to talk about their problems face to face. An AI partner provides a safe, judgment‑free space where they can open up more easily.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" grpId="0"/>
      <p:bldP spid="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4"/>
          <p:cNvSpPr/>
          <p:nvPr/>
        </p:nvSpPr>
        <p:spPr>
          <a:xfrm>
            <a:off x="1443" y="-5312"/>
            <a:ext cx="12190557" cy="616017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7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文本框 22"/>
          <p:cNvSpPr txBox="1"/>
          <p:nvPr/>
        </p:nvSpPr>
        <p:spPr>
          <a:xfrm>
            <a:off x="1288050" y="-34455"/>
            <a:ext cx="2209267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lt"/>
              </a:rPr>
              <a:t>Summary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30070" y="203036"/>
            <a:ext cx="1090164" cy="199320"/>
            <a:chOff x="11054976" y="747393"/>
            <a:chExt cx="1090164" cy="199320"/>
          </a:xfrm>
        </p:grpSpPr>
        <p:sp>
          <p:nvSpPr>
            <p:cNvPr id="28" name="任意多边形: 形状 27"/>
            <p:cNvSpPr/>
            <p:nvPr/>
          </p:nvSpPr>
          <p:spPr>
            <a:xfrm rot="5400000">
              <a:off x="11679319" y="480892"/>
              <a:ext cx="58783" cy="872859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1 h 4013930"/>
                <a:gd name="connsiteX2" fmla="*/ 270320 w 270319"/>
                <a:gd name="connsiteY2" fmla="*/ 3878771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1 h 4013930"/>
                <a:gd name="connsiteX6" fmla="*/ 0 w 270319"/>
                <a:gd name="connsiteY6" fmla="*/ 3878771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1"/>
                  </a:cubicBezTo>
                  <a:lnTo>
                    <a:pt x="270320" y="3878771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1"/>
                  </a:cubicBezTo>
                  <a:lnTo>
                    <a:pt x="0" y="3878771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 rot="5400000">
              <a:off x="11462014" y="340355"/>
              <a:ext cx="58783" cy="872859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0 h 4013930"/>
                <a:gd name="connsiteX2" fmla="*/ 270320 w 270319"/>
                <a:gd name="connsiteY2" fmla="*/ 3878770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0 h 4013930"/>
                <a:gd name="connsiteX6" fmla="*/ 0 w 270319"/>
                <a:gd name="connsiteY6" fmla="*/ 3878770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0"/>
                  </a:cubicBezTo>
                  <a:lnTo>
                    <a:pt x="270320" y="3878770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0"/>
                  </a:cubicBezTo>
                  <a:lnTo>
                    <a:pt x="0" y="3878770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47375" y="751241"/>
            <a:ext cx="114513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help your essay score high?</a:t>
            </a:r>
            <a:endParaRPr lang="en-US" altLang="zh-CN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transition between the key points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logic between the details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4"/>
          <p:cNvSpPr/>
          <p:nvPr/>
        </p:nvSpPr>
        <p:spPr>
          <a:xfrm>
            <a:off x="1443" y="-5312"/>
            <a:ext cx="12190557" cy="616017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7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文本框 22"/>
          <p:cNvSpPr txBox="1"/>
          <p:nvPr/>
        </p:nvSpPr>
        <p:spPr>
          <a:xfrm>
            <a:off x="1288050" y="-34455"/>
            <a:ext cx="297466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lt"/>
              </a:rPr>
              <a:t>Homework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30070" y="203036"/>
            <a:ext cx="1090164" cy="199320"/>
            <a:chOff x="11054976" y="747393"/>
            <a:chExt cx="1090164" cy="199320"/>
          </a:xfrm>
        </p:grpSpPr>
        <p:sp>
          <p:nvSpPr>
            <p:cNvPr id="28" name="任意多边形: 形状 27"/>
            <p:cNvSpPr/>
            <p:nvPr/>
          </p:nvSpPr>
          <p:spPr>
            <a:xfrm rot="5400000">
              <a:off x="11679319" y="480892"/>
              <a:ext cx="58783" cy="872859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1 h 4013930"/>
                <a:gd name="connsiteX2" fmla="*/ 270320 w 270319"/>
                <a:gd name="connsiteY2" fmla="*/ 3878771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1 h 4013930"/>
                <a:gd name="connsiteX6" fmla="*/ 0 w 270319"/>
                <a:gd name="connsiteY6" fmla="*/ 3878771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1"/>
                  </a:cubicBezTo>
                  <a:lnTo>
                    <a:pt x="270320" y="3878771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1"/>
                  </a:cubicBezTo>
                  <a:lnTo>
                    <a:pt x="0" y="3878771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 rot="5400000">
              <a:off x="11462014" y="340355"/>
              <a:ext cx="58783" cy="872859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0 h 4013930"/>
                <a:gd name="connsiteX2" fmla="*/ 270320 w 270319"/>
                <a:gd name="connsiteY2" fmla="*/ 3878770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0 h 4013930"/>
                <a:gd name="connsiteX6" fmla="*/ 0 w 270319"/>
                <a:gd name="connsiteY6" fmla="*/ 3878770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0"/>
                  </a:cubicBezTo>
                  <a:lnTo>
                    <a:pt x="270320" y="3878770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0"/>
                  </a:cubicBezTo>
                  <a:lnTo>
                    <a:pt x="0" y="3878770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47375" y="885712"/>
            <a:ext cx="114513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根据本课学习内容，修改你写的“</a:t>
            </a:r>
            <a:r>
              <a:rPr lang="en-US" altLang="zh-CN" sz="36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My Ideal AI Learning Partner</a:t>
            </a:r>
            <a:r>
              <a:rPr lang="zh-CN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/>
        </p:nvSpPr>
        <p:spPr>
          <a:xfrm>
            <a:off x="2463800" y="2133600"/>
            <a:ext cx="9728200" cy="29591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7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形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4599" y="1541871"/>
            <a:ext cx="2720976" cy="3774257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918718" y="674952"/>
            <a:ext cx="1090164" cy="199320"/>
            <a:chOff x="11054976" y="747393"/>
            <a:chExt cx="1090164" cy="199320"/>
          </a:xfrm>
        </p:grpSpPr>
        <p:sp>
          <p:nvSpPr>
            <p:cNvPr id="8" name="任意多边形: 形状 7"/>
            <p:cNvSpPr/>
            <p:nvPr/>
          </p:nvSpPr>
          <p:spPr>
            <a:xfrm rot="5400000">
              <a:off x="11679319" y="480892"/>
              <a:ext cx="58783" cy="872859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1 h 4013930"/>
                <a:gd name="connsiteX2" fmla="*/ 270320 w 270319"/>
                <a:gd name="connsiteY2" fmla="*/ 3878771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1 h 4013930"/>
                <a:gd name="connsiteX6" fmla="*/ 0 w 270319"/>
                <a:gd name="connsiteY6" fmla="*/ 3878771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1"/>
                  </a:cubicBezTo>
                  <a:lnTo>
                    <a:pt x="270320" y="3878771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1"/>
                  </a:cubicBezTo>
                  <a:lnTo>
                    <a:pt x="0" y="3878771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9" name="任意多边形: 形状 8"/>
            <p:cNvSpPr/>
            <p:nvPr/>
          </p:nvSpPr>
          <p:spPr>
            <a:xfrm rot="5400000">
              <a:off x="11462014" y="340355"/>
              <a:ext cx="58783" cy="872859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0 h 4013930"/>
                <a:gd name="connsiteX2" fmla="*/ 270320 w 270319"/>
                <a:gd name="connsiteY2" fmla="*/ 3878770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0 h 4013930"/>
                <a:gd name="connsiteX6" fmla="*/ 0 w 270319"/>
                <a:gd name="connsiteY6" fmla="*/ 3878770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0"/>
                  </a:cubicBezTo>
                  <a:lnTo>
                    <a:pt x="270320" y="3878770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0"/>
                  </a:cubicBezTo>
                  <a:lnTo>
                    <a:pt x="0" y="3878770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691118" y="5805752"/>
            <a:ext cx="1090164" cy="199320"/>
            <a:chOff x="11054976" y="747393"/>
            <a:chExt cx="1090164" cy="199320"/>
          </a:xfrm>
        </p:grpSpPr>
        <p:sp>
          <p:nvSpPr>
            <p:cNvPr id="11" name="任意多边形: 形状 10"/>
            <p:cNvSpPr/>
            <p:nvPr/>
          </p:nvSpPr>
          <p:spPr>
            <a:xfrm rot="5400000">
              <a:off x="11679319" y="480892"/>
              <a:ext cx="58783" cy="872859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1 h 4013930"/>
                <a:gd name="connsiteX2" fmla="*/ 270320 w 270319"/>
                <a:gd name="connsiteY2" fmla="*/ 3878771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1 h 4013930"/>
                <a:gd name="connsiteX6" fmla="*/ 0 w 270319"/>
                <a:gd name="connsiteY6" fmla="*/ 3878771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1"/>
                  </a:cubicBezTo>
                  <a:lnTo>
                    <a:pt x="270320" y="3878771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1"/>
                  </a:cubicBezTo>
                  <a:lnTo>
                    <a:pt x="0" y="3878771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任意多边形: 形状 11"/>
            <p:cNvSpPr/>
            <p:nvPr/>
          </p:nvSpPr>
          <p:spPr>
            <a:xfrm rot="5400000">
              <a:off x="11462014" y="340355"/>
              <a:ext cx="58783" cy="872859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0 h 4013930"/>
                <a:gd name="connsiteX2" fmla="*/ 270320 w 270319"/>
                <a:gd name="connsiteY2" fmla="*/ 3878770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0 h 4013930"/>
                <a:gd name="connsiteX6" fmla="*/ 0 w 270319"/>
                <a:gd name="connsiteY6" fmla="*/ 3878770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0"/>
                  </a:cubicBezTo>
                  <a:lnTo>
                    <a:pt x="270320" y="3878770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0"/>
                  </a:cubicBezTo>
                  <a:lnTo>
                    <a:pt x="0" y="3878770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文本框 22"/>
          <p:cNvSpPr txBox="1"/>
          <p:nvPr/>
        </p:nvSpPr>
        <p:spPr>
          <a:xfrm>
            <a:off x="4883336" y="3039466"/>
            <a:ext cx="4144211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lt"/>
              </a:rPr>
              <a:t>Thank You</a:t>
            </a:r>
            <a:r>
              <a:rPr lang="zh-CN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lt"/>
              </a:rPr>
              <a:t>！</a:t>
            </a:r>
            <a:endParaRPr lang="zh-CN" altLang="en-US" sz="5400" b="1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4"/>
          <p:cNvSpPr/>
          <p:nvPr/>
        </p:nvSpPr>
        <p:spPr>
          <a:xfrm>
            <a:off x="1443" y="-5312"/>
            <a:ext cx="12190557" cy="616017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7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文本框 22"/>
          <p:cNvSpPr txBox="1"/>
          <p:nvPr/>
        </p:nvSpPr>
        <p:spPr>
          <a:xfrm>
            <a:off x="1328391" y="20901"/>
            <a:ext cx="220926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题目呈现</a:t>
            </a:r>
            <a:endParaRPr lang="zh-CN" altLang="en-US" sz="3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30070" y="203036"/>
            <a:ext cx="1090164" cy="199320"/>
            <a:chOff x="11054976" y="747393"/>
            <a:chExt cx="1090164" cy="199320"/>
          </a:xfrm>
        </p:grpSpPr>
        <p:sp>
          <p:nvSpPr>
            <p:cNvPr id="28" name="任意多边形: 形状 27"/>
            <p:cNvSpPr/>
            <p:nvPr/>
          </p:nvSpPr>
          <p:spPr>
            <a:xfrm rot="5400000">
              <a:off x="11679319" y="480892"/>
              <a:ext cx="58783" cy="872859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1 h 4013930"/>
                <a:gd name="connsiteX2" fmla="*/ 270320 w 270319"/>
                <a:gd name="connsiteY2" fmla="*/ 3878771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1 h 4013930"/>
                <a:gd name="connsiteX6" fmla="*/ 0 w 270319"/>
                <a:gd name="connsiteY6" fmla="*/ 3878771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1"/>
                  </a:cubicBezTo>
                  <a:lnTo>
                    <a:pt x="270320" y="3878771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1"/>
                  </a:cubicBezTo>
                  <a:lnTo>
                    <a:pt x="0" y="3878771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 rot="5400000">
              <a:off x="11462014" y="340355"/>
              <a:ext cx="58783" cy="872859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0 h 4013930"/>
                <a:gd name="connsiteX2" fmla="*/ 270320 w 270319"/>
                <a:gd name="connsiteY2" fmla="*/ 3878770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0 h 4013930"/>
                <a:gd name="connsiteX6" fmla="*/ 0 w 270319"/>
                <a:gd name="connsiteY6" fmla="*/ 3878770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0"/>
                  </a:cubicBezTo>
                  <a:lnTo>
                    <a:pt x="270320" y="3878770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0"/>
                  </a:cubicBezTo>
                  <a:lnTo>
                    <a:pt x="0" y="3878770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" name="内容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00685" y="880110"/>
            <a:ext cx="11397615" cy="5335905"/>
          </a:xfrm>
          <a:prstGeom prst="rect">
            <a:avLst/>
          </a:prstGeom>
        </p:spPr>
        <p:txBody>
          <a:bodyPr vert="horz" lIns="90000" tIns="46800" rIns="90000" bIns="46800" rtlCol="0">
            <a:normAutofit fontScale="92500" lnSpcReduction="1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(2026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年广东二模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) 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你校英文报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Youth Voices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最近发起主题为“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My Ideal AI Learning Partner”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的征文活动，请你写一篇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短文投稿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，内容包括：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(1)它的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样貌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；(2)它的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功能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。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注意：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(1)写作词数应为80左右；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(2)请按如下格式在答题卡的相应位置作答。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0" indent="0" algn="ctr">
              <a:buNone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My Ideal AI Learning Partner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0" indent="0" algn="ctr">
              <a:buNone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________________________________________________________________________________________________________________________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4"/>
          <p:cNvSpPr/>
          <p:nvPr/>
        </p:nvSpPr>
        <p:spPr>
          <a:xfrm>
            <a:off x="1443" y="-5312"/>
            <a:ext cx="12190557" cy="616017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7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文本框 22"/>
          <p:cNvSpPr txBox="1"/>
          <p:nvPr/>
        </p:nvSpPr>
        <p:spPr>
          <a:xfrm>
            <a:off x="1288050" y="-34455"/>
            <a:ext cx="2209267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相似题目</a:t>
            </a:r>
            <a:endParaRPr lang="zh-CN" altLang="en-US" sz="3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30070" y="203036"/>
            <a:ext cx="1090164" cy="199320"/>
            <a:chOff x="11054976" y="747393"/>
            <a:chExt cx="1090164" cy="199320"/>
          </a:xfrm>
        </p:grpSpPr>
        <p:sp>
          <p:nvSpPr>
            <p:cNvPr id="28" name="任意多边形: 形状 27"/>
            <p:cNvSpPr/>
            <p:nvPr/>
          </p:nvSpPr>
          <p:spPr>
            <a:xfrm rot="5400000">
              <a:off x="11679319" y="480892"/>
              <a:ext cx="58783" cy="872859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1 h 4013930"/>
                <a:gd name="connsiteX2" fmla="*/ 270320 w 270319"/>
                <a:gd name="connsiteY2" fmla="*/ 3878771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1 h 4013930"/>
                <a:gd name="connsiteX6" fmla="*/ 0 w 270319"/>
                <a:gd name="connsiteY6" fmla="*/ 3878771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1"/>
                  </a:cubicBezTo>
                  <a:lnTo>
                    <a:pt x="270320" y="3878771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1"/>
                  </a:cubicBezTo>
                  <a:lnTo>
                    <a:pt x="0" y="3878771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 rot="5400000">
              <a:off x="11462014" y="340355"/>
              <a:ext cx="58783" cy="872859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0 h 4013930"/>
                <a:gd name="connsiteX2" fmla="*/ 270320 w 270319"/>
                <a:gd name="connsiteY2" fmla="*/ 3878770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0 h 4013930"/>
                <a:gd name="connsiteX6" fmla="*/ 0 w 270319"/>
                <a:gd name="connsiteY6" fmla="*/ 3878770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0"/>
                  </a:cubicBezTo>
                  <a:lnTo>
                    <a:pt x="270320" y="3878770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0"/>
                  </a:cubicBezTo>
                  <a:lnTo>
                    <a:pt x="0" y="3878770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" name="内容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347375" y="819053"/>
            <a:ext cx="11397615" cy="192722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(2026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年广东二模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) 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你校英文报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Youth Voices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最近发起主题为“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My Ideal AI Learning Partner”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的征文活动，请你写一篇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短文投稿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，内容包括：(1)它的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样貌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；(2)它的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功能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。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5" name="图片 4" descr="IMG_2172"/>
          <p:cNvPicPr>
            <a:picLocks noChangeAspect="1"/>
          </p:cNvPicPr>
          <p:nvPr/>
        </p:nvPicPr>
        <p:blipFill>
          <a:blip r:embed="rId2"/>
          <a:srcRect b="40451"/>
          <a:stretch>
            <a:fillRect/>
          </a:stretch>
        </p:blipFill>
        <p:spPr>
          <a:xfrm>
            <a:off x="455586" y="2652453"/>
            <a:ext cx="8623476" cy="3861974"/>
          </a:xfrm>
          <a:prstGeom prst="rect">
            <a:avLst/>
          </a:prstGeom>
          <a:ln w="28575">
            <a:solidFill>
              <a:srgbClr val="020910"/>
            </a:solidFill>
          </a:ln>
        </p:spPr>
      </p:pic>
      <p:sp>
        <p:nvSpPr>
          <p:cNvPr id="2" name="标题 1"/>
          <p:cNvSpPr txBox="1"/>
          <p:nvPr/>
        </p:nvSpPr>
        <p:spPr>
          <a:xfrm>
            <a:off x="9079062" y="3977675"/>
            <a:ext cx="3379582" cy="1000392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2026</a:t>
            </a:r>
            <a:r>
              <a: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年深圳一模</a:t>
            </a:r>
            <a:endParaRPr lang="zh-CN" altLang="zh-CN" sz="2800" b="1" dirty="0">
              <a:solidFill>
                <a:srgbClr val="0070C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06672" y="3206701"/>
            <a:ext cx="422695" cy="3105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55887" y="3206701"/>
            <a:ext cx="422695" cy="3105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58076" y="3206700"/>
            <a:ext cx="822385" cy="3105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4"/>
          <p:cNvSpPr/>
          <p:nvPr/>
        </p:nvSpPr>
        <p:spPr>
          <a:xfrm>
            <a:off x="1443" y="-5312"/>
            <a:ext cx="12190557" cy="616017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7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30070" y="203036"/>
            <a:ext cx="1090164" cy="199320"/>
            <a:chOff x="11054976" y="747393"/>
            <a:chExt cx="1090164" cy="199320"/>
          </a:xfrm>
        </p:grpSpPr>
        <p:sp>
          <p:nvSpPr>
            <p:cNvPr id="28" name="任意多边形: 形状 27"/>
            <p:cNvSpPr/>
            <p:nvPr/>
          </p:nvSpPr>
          <p:spPr>
            <a:xfrm rot="5400000">
              <a:off x="11679319" y="480892"/>
              <a:ext cx="58783" cy="872859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1 h 4013930"/>
                <a:gd name="connsiteX2" fmla="*/ 270320 w 270319"/>
                <a:gd name="connsiteY2" fmla="*/ 3878771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1 h 4013930"/>
                <a:gd name="connsiteX6" fmla="*/ 0 w 270319"/>
                <a:gd name="connsiteY6" fmla="*/ 3878771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1"/>
                  </a:cubicBezTo>
                  <a:lnTo>
                    <a:pt x="270320" y="3878771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1"/>
                  </a:cubicBezTo>
                  <a:lnTo>
                    <a:pt x="0" y="3878771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 rot="5400000">
              <a:off x="11462014" y="340355"/>
              <a:ext cx="58783" cy="872859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0 h 4013930"/>
                <a:gd name="connsiteX2" fmla="*/ 270320 w 270319"/>
                <a:gd name="connsiteY2" fmla="*/ 3878770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0 h 4013930"/>
                <a:gd name="connsiteX6" fmla="*/ 0 w 270319"/>
                <a:gd name="connsiteY6" fmla="*/ 3878770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0"/>
                  </a:cubicBezTo>
                  <a:lnTo>
                    <a:pt x="270320" y="3878770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0"/>
                  </a:cubicBezTo>
                  <a:lnTo>
                    <a:pt x="0" y="3878770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5" name="图片 4" descr="IMG_2172"/>
          <p:cNvPicPr>
            <a:picLocks noChangeAspect="1"/>
          </p:cNvPicPr>
          <p:nvPr/>
        </p:nvPicPr>
        <p:blipFill>
          <a:blip r:embed="rId1"/>
          <a:srcRect b="81999"/>
          <a:stretch>
            <a:fillRect/>
          </a:stretch>
        </p:blipFill>
        <p:spPr>
          <a:xfrm>
            <a:off x="470334" y="959590"/>
            <a:ext cx="11269026" cy="1525513"/>
          </a:xfrm>
          <a:prstGeom prst="rect">
            <a:avLst/>
          </a:prstGeom>
          <a:ln w="28575">
            <a:solidFill>
              <a:srgbClr val="020910"/>
            </a:solidFill>
          </a:ln>
        </p:spPr>
      </p:pic>
      <p:sp>
        <p:nvSpPr>
          <p:cNvPr id="7" name="矩形 6"/>
          <p:cNvSpPr/>
          <p:nvPr/>
        </p:nvSpPr>
        <p:spPr>
          <a:xfrm>
            <a:off x="2544774" y="1735066"/>
            <a:ext cx="1068581" cy="3002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0334" y="2749924"/>
            <a:ext cx="112690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Part 1 </a:t>
            </a:r>
            <a:r>
              <a:rPr lang="zh-C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写作背景</a:t>
            </a:r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+</a:t>
            </a:r>
            <a:r>
              <a:rPr lang="zh-C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写作目的</a:t>
            </a:r>
            <a:endParaRPr lang="en-US" altLang="zh-CN" sz="2800" b="1" dirty="0">
              <a:solidFill>
                <a:srgbClr val="7030A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indent="719455"/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Glad to hear you’re visiting the National Museum of China (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写作背景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). Among the countless exhibits,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I highly recommend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 the Bronze Wild Goose-and-Fish Lamp from Han Dynasty  (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写作目的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). </a:t>
            </a: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413980" y="1409414"/>
            <a:ext cx="604079" cy="3129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" name="文本框 22"/>
          <p:cNvSpPr txBox="1"/>
          <p:nvPr/>
        </p:nvSpPr>
        <p:spPr>
          <a:xfrm>
            <a:off x="1288050" y="-34455"/>
            <a:ext cx="678669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谋篇布局，必备语言，逻辑关系</a:t>
            </a:r>
            <a:endParaRPr lang="zh-CN" altLang="en-US" sz="3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4"/>
          <p:cNvSpPr/>
          <p:nvPr/>
        </p:nvSpPr>
        <p:spPr>
          <a:xfrm>
            <a:off x="1443" y="-5312"/>
            <a:ext cx="12190557" cy="616017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7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30070" y="203036"/>
            <a:ext cx="1090164" cy="199320"/>
            <a:chOff x="11054976" y="747393"/>
            <a:chExt cx="1090164" cy="199320"/>
          </a:xfrm>
        </p:grpSpPr>
        <p:sp>
          <p:nvSpPr>
            <p:cNvPr id="28" name="任意多边形: 形状 27"/>
            <p:cNvSpPr/>
            <p:nvPr/>
          </p:nvSpPr>
          <p:spPr>
            <a:xfrm rot="5400000">
              <a:off x="11679319" y="480892"/>
              <a:ext cx="58783" cy="872859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1 h 4013930"/>
                <a:gd name="connsiteX2" fmla="*/ 270320 w 270319"/>
                <a:gd name="connsiteY2" fmla="*/ 3878771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1 h 4013930"/>
                <a:gd name="connsiteX6" fmla="*/ 0 w 270319"/>
                <a:gd name="connsiteY6" fmla="*/ 3878771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1"/>
                  </a:cubicBezTo>
                  <a:lnTo>
                    <a:pt x="270320" y="3878771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1"/>
                  </a:cubicBezTo>
                  <a:lnTo>
                    <a:pt x="0" y="3878771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 rot="5400000">
              <a:off x="11462014" y="340355"/>
              <a:ext cx="58783" cy="872859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0 h 4013930"/>
                <a:gd name="connsiteX2" fmla="*/ 270320 w 270319"/>
                <a:gd name="connsiteY2" fmla="*/ 3878770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0 h 4013930"/>
                <a:gd name="connsiteX6" fmla="*/ 0 w 270319"/>
                <a:gd name="connsiteY6" fmla="*/ 3878770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0"/>
                  </a:cubicBezTo>
                  <a:lnTo>
                    <a:pt x="270320" y="3878770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0"/>
                  </a:cubicBezTo>
                  <a:lnTo>
                    <a:pt x="0" y="3878770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47375" y="2465840"/>
            <a:ext cx="6159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What should be included in Part</a:t>
            </a:r>
            <a:r>
              <a:rPr lang="zh-C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1?</a:t>
            </a: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" name="内容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347375" y="819053"/>
            <a:ext cx="11397615" cy="192722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(2026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年广东二模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) 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你校英文报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Youth Voices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最近发起主题为“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My Ideal AI Learning Partner”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的征文活动，请你写一篇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短文投稿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，内容包括：(1)它的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样貌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；(2)它的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功能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。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80" y="3090607"/>
            <a:ext cx="11078166" cy="995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 l="790"/>
          <a:stretch>
            <a:fillRect/>
          </a:stretch>
        </p:blipFill>
        <p:spPr>
          <a:xfrm>
            <a:off x="523413" y="4329180"/>
            <a:ext cx="11108603" cy="1102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文本框 22"/>
          <p:cNvSpPr txBox="1"/>
          <p:nvPr/>
        </p:nvSpPr>
        <p:spPr>
          <a:xfrm>
            <a:off x="1288050" y="-34455"/>
            <a:ext cx="678669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谋篇布局，必备语言，逻辑关系</a:t>
            </a:r>
            <a:endParaRPr lang="zh-CN" altLang="en-US" sz="3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882"/>
          <a:stretch>
            <a:fillRect/>
          </a:stretch>
        </p:blipFill>
        <p:spPr>
          <a:xfrm>
            <a:off x="523413" y="5640082"/>
            <a:ext cx="11108603" cy="999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本框 4"/>
          <p:cNvSpPr txBox="1"/>
          <p:nvPr/>
        </p:nvSpPr>
        <p:spPr>
          <a:xfrm>
            <a:off x="4877812" y="3429000"/>
            <a:ext cx="795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×</a:t>
            </a:r>
            <a:endParaRPr lang="en-US" altLang="zh-CN" sz="44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232593" y="4766276"/>
            <a:ext cx="795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×</a:t>
            </a:r>
            <a:endParaRPr lang="en-US" altLang="zh-CN" sz="44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872962" y="5483727"/>
            <a:ext cx="795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×</a:t>
            </a:r>
            <a:endParaRPr lang="en-US" altLang="zh-CN" sz="44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4"/>
          <p:cNvSpPr/>
          <p:nvPr/>
        </p:nvSpPr>
        <p:spPr>
          <a:xfrm>
            <a:off x="1443" y="-5312"/>
            <a:ext cx="12190557" cy="616017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7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文本框 22"/>
          <p:cNvSpPr txBox="1"/>
          <p:nvPr/>
        </p:nvSpPr>
        <p:spPr>
          <a:xfrm>
            <a:off x="1288050" y="-34455"/>
            <a:ext cx="678669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谋篇布局，必备语言，逻辑关系</a:t>
            </a:r>
            <a:endParaRPr lang="zh-CN" altLang="en-US" sz="3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30070" y="203036"/>
            <a:ext cx="1090164" cy="199320"/>
            <a:chOff x="11054976" y="747393"/>
            <a:chExt cx="1090164" cy="199320"/>
          </a:xfrm>
        </p:grpSpPr>
        <p:sp>
          <p:nvSpPr>
            <p:cNvPr id="28" name="任意多边形: 形状 27"/>
            <p:cNvSpPr/>
            <p:nvPr/>
          </p:nvSpPr>
          <p:spPr>
            <a:xfrm rot="5400000">
              <a:off x="11679319" y="480892"/>
              <a:ext cx="58783" cy="872859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1 h 4013930"/>
                <a:gd name="connsiteX2" fmla="*/ 270320 w 270319"/>
                <a:gd name="connsiteY2" fmla="*/ 3878771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1 h 4013930"/>
                <a:gd name="connsiteX6" fmla="*/ 0 w 270319"/>
                <a:gd name="connsiteY6" fmla="*/ 3878771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1"/>
                  </a:cubicBezTo>
                  <a:lnTo>
                    <a:pt x="270320" y="3878771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1"/>
                  </a:cubicBezTo>
                  <a:lnTo>
                    <a:pt x="0" y="3878771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 rot="5400000">
              <a:off x="11462014" y="340355"/>
              <a:ext cx="58783" cy="872859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0 h 4013930"/>
                <a:gd name="connsiteX2" fmla="*/ 270320 w 270319"/>
                <a:gd name="connsiteY2" fmla="*/ 3878770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0 h 4013930"/>
                <a:gd name="connsiteX6" fmla="*/ 0 w 270319"/>
                <a:gd name="connsiteY6" fmla="*/ 3878770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0"/>
                  </a:cubicBezTo>
                  <a:lnTo>
                    <a:pt x="270320" y="3878770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0"/>
                  </a:cubicBezTo>
                  <a:lnTo>
                    <a:pt x="0" y="3878770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01068" y="2693016"/>
            <a:ext cx="6159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Part 1 </a:t>
            </a:r>
            <a:r>
              <a:rPr lang="zh-CN" alt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引出介绍对象</a:t>
            </a:r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+</a:t>
            </a:r>
            <a:r>
              <a:rPr lang="zh-C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描述</a:t>
            </a:r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AI</a:t>
            </a:r>
            <a:r>
              <a:rPr lang="zh-C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学伴样貌</a:t>
            </a: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" name="内容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347375" y="819053"/>
            <a:ext cx="11397615" cy="192722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(2026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年广东二模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) 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你校英文报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Youth Voices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最近发起主题为“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My Ideal AI Learning Partner”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的征文活动，请你写一篇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短文投稿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，内容包括：(1)它的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样貌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；(2)它的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功能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。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1067" y="3297679"/>
            <a:ext cx="11277703" cy="3236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 algn="l">
              <a:buFont typeface="+mj-lt"/>
              <a:buAutoNum type="arabicPeriod"/>
            </a:pPr>
            <a:r>
              <a:rPr lang="zh-CN" altLang="en-US" sz="2800" b="0" i="0" u="sng" dirty="0">
                <a:solidFill>
                  <a:srgbClr val="0F111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当谈到</a:t>
            </a:r>
            <a:r>
              <a:rPr lang="zh-CN" altLang="en-US" sz="2800" b="0" i="0" dirty="0">
                <a:solidFill>
                  <a:srgbClr val="0F111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我理想中的</a:t>
            </a:r>
            <a:r>
              <a:rPr lang="en-US" altLang="zh-CN" sz="2800" b="0" i="0" dirty="0">
                <a:solidFill>
                  <a:srgbClr val="0F111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AI</a:t>
            </a:r>
            <a:r>
              <a:rPr lang="zh-CN" altLang="en-US" sz="2800" b="0" i="0" dirty="0">
                <a:solidFill>
                  <a:srgbClr val="0F111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学习伙伴时，我脑海中浮现出一幅清晰的画面。</a:t>
            </a:r>
            <a:endParaRPr lang="en-US" altLang="zh-CN" sz="2800" b="0" i="0" dirty="0">
              <a:solidFill>
                <a:srgbClr val="0F1115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61950" indent="-6350"/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When it comes to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 my ideal AI learning partner, I have a vivid picture in my mind. </a:t>
            </a:r>
            <a:endParaRPr lang="zh-CN" altLang="en-US" sz="2800" b="0" i="0" dirty="0">
              <a:solidFill>
                <a:srgbClr val="0F1115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55600" indent="-355600" algn="l">
              <a:spcBef>
                <a:spcPts val="450"/>
              </a:spcBef>
            </a:pPr>
            <a:r>
              <a:rPr lang="en-US" altLang="zh-CN" sz="2800" b="0" i="0" dirty="0">
                <a:solidFill>
                  <a:srgbClr val="0F111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0" i="0" u="sng" dirty="0">
                <a:solidFill>
                  <a:srgbClr val="0F111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如果我能</a:t>
            </a:r>
            <a:r>
              <a:rPr lang="zh-CN" altLang="en-US" sz="2800" b="0" i="0" dirty="0">
                <a:solidFill>
                  <a:srgbClr val="0F111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拥有一个完美的</a:t>
            </a:r>
            <a:r>
              <a:rPr lang="en-US" altLang="zh-CN" sz="2800" b="0" i="0" dirty="0">
                <a:solidFill>
                  <a:srgbClr val="0F111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AI</a:t>
            </a:r>
            <a:r>
              <a:rPr lang="zh-CN" altLang="en-US" sz="2800" b="0" i="0" dirty="0">
                <a:solidFill>
                  <a:srgbClr val="0F111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学习伙伴，</a:t>
            </a:r>
            <a:r>
              <a:rPr lang="zh-CN" altLang="en-US" sz="2800" b="0" i="0" u="sng" dirty="0">
                <a:solidFill>
                  <a:srgbClr val="0F111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那将</a:t>
            </a:r>
            <a:r>
              <a:rPr lang="zh-CN" altLang="en-US" sz="2800" b="0" i="0" dirty="0">
                <a:solidFill>
                  <a:srgbClr val="0F1115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是一个有着柔软屏幕脸的可爱机器人。</a:t>
            </a:r>
            <a:endParaRPr lang="en-US" altLang="zh-CN" sz="2800" b="0" i="0" dirty="0">
              <a:solidFill>
                <a:srgbClr val="0F1115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55600">
              <a:spcBef>
                <a:spcPts val="45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If I could have a perfect AI learning partner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, it would be a </a:t>
            </a:r>
            <a:r>
              <a:rPr lang="en-US" altLang="zh-CN" sz="2800" u="sng" dirty="0">
                <a:latin typeface="Times New Roman" panose="02020603050405020304" pitchFamily="18" charset="0"/>
                <a:ea typeface="楷体" panose="02010609060101010101" pitchFamily="49" charset="-122"/>
              </a:rPr>
              <a:t>cute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 robot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with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 a soft screen face. </a:t>
            </a:r>
            <a:endParaRPr lang="en-US" altLang="zh-CN" sz="2800" dirty="0">
              <a:solidFill>
                <a:srgbClr val="0F111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4"/>
          <p:cNvSpPr/>
          <p:nvPr/>
        </p:nvSpPr>
        <p:spPr>
          <a:xfrm>
            <a:off x="1443" y="-5312"/>
            <a:ext cx="12190557" cy="616017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7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30070" y="203036"/>
            <a:ext cx="1090164" cy="199320"/>
            <a:chOff x="11054976" y="747393"/>
            <a:chExt cx="1090164" cy="199320"/>
          </a:xfrm>
        </p:grpSpPr>
        <p:sp>
          <p:nvSpPr>
            <p:cNvPr id="28" name="任意多边形: 形状 27"/>
            <p:cNvSpPr/>
            <p:nvPr/>
          </p:nvSpPr>
          <p:spPr>
            <a:xfrm rot="5400000">
              <a:off x="11679319" y="480892"/>
              <a:ext cx="58783" cy="872859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1 h 4013930"/>
                <a:gd name="connsiteX2" fmla="*/ 270320 w 270319"/>
                <a:gd name="connsiteY2" fmla="*/ 3878771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1 h 4013930"/>
                <a:gd name="connsiteX6" fmla="*/ 0 w 270319"/>
                <a:gd name="connsiteY6" fmla="*/ 3878771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1"/>
                  </a:cubicBezTo>
                  <a:lnTo>
                    <a:pt x="270320" y="3878771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1"/>
                  </a:cubicBezTo>
                  <a:lnTo>
                    <a:pt x="0" y="3878771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 rot="5400000">
              <a:off x="11462014" y="340355"/>
              <a:ext cx="58783" cy="872859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0 h 4013930"/>
                <a:gd name="connsiteX2" fmla="*/ 270320 w 270319"/>
                <a:gd name="connsiteY2" fmla="*/ 3878770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0 h 4013930"/>
                <a:gd name="connsiteX6" fmla="*/ 0 w 270319"/>
                <a:gd name="connsiteY6" fmla="*/ 3878770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0"/>
                  </a:cubicBezTo>
                  <a:lnTo>
                    <a:pt x="270320" y="3878770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0"/>
                  </a:cubicBezTo>
                  <a:lnTo>
                    <a:pt x="0" y="3878770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47374" y="819053"/>
            <a:ext cx="6599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Part 1 </a:t>
            </a:r>
            <a:r>
              <a:rPr lang="zh-C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引出介绍对象</a:t>
            </a:r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+ </a:t>
            </a:r>
            <a:r>
              <a:rPr lang="zh-CN" alt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描述</a:t>
            </a:r>
            <a:r>
              <a:rPr lang="en-US" altLang="zh-CN" sz="2800" b="1" u="sng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AI</a:t>
            </a:r>
            <a:r>
              <a:rPr lang="zh-CN" alt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学伴样貌</a:t>
            </a:r>
            <a:endParaRPr lang="en-US" altLang="zh-CN" sz="2800" u="sng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7374" y="1476253"/>
            <a:ext cx="11362845" cy="3107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F1115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This remarkable lamp </a:t>
            </a:r>
            <a:r>
              <a:rPr lang="en-US" altLang="zh-CN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is shaped like/is designed as/takes the form of</a:t>
            </a:r>
            <a:r>
              <a:rPr lang="en-US" altLang="zh-CN" sz="2800" dirty="0">
                <a:solidFill>
                  <a:srgbClr val="0F1115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a wild goose </a:t>
            </a:r>
            <a:r>
              <a:rPr lang="en-US" altLang="zh-CN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with</a:t>
            </a:r>
            <a:r>
              <a:rPr lang="en-US" altLang="zh-CN" sz="2800" dirty="0">
                <a:solidFill>
                  <a:srgbClr val="0F1115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its long neck curved gracefully backward and a fish held in its beak.</a:t>
            </a:r>
            <a:endParaRPr lang="en-US" altLang="zh-CN" sz="2800" dirty="0">
              <a:solidFill>
                <a:srgbClr val="0F1115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800" dirty="0">
                <a:solidFill>
                  <a:srgbClr val="0F1115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我理想的 </a:t>
            </a:r>
            <a:r>
              <a:rPr lang="en-US" altLang="zh-CN" sz="2800" dirty="0">
                <a:solidFill>
                  <a:srgbClr val="0F1115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AI </a:t>
            </a:r>
            <a:r>
              <a:rPr lang="zh-CN" altLang="en-US" sz="2800" dirty="0">
                <a:solidFill>
                  <a:srgbClr val="0F1115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学习伙伴被设计成一个手掌大小的机器人，两只眼睛闪烁着温暖光，胸口还藏着一个微型扬声器。</a:t>
            </a:r>
            <a:endParaRPr lang="en-US" altLang="zh-CN" sz="2800" dirty="0">
              <a:solidFill>
                <a:srgbClr val="0F1115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My ideal AI learning partner </a:t>
            </a:r>
            <a:r>
              <a:rPr lang="en-US" altLang="zh-CN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is designed as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a </a:t>
            </a:r>
            <a:r>
              <a:rPr lang="en-US" altLang="zh-CN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palm‑sized robot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with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its two eyes shining warmly and a tiny speaker hidden in its chest.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6258" y="1550620"/>
            <a:ext cx="10927877" cy="41828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6258" y="2043276"/>
            <a:ext cx="881792" cy="34596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46933" y="2043275"/>
            <a:ext cx="9987201" cy="34596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98489" y="953033"/>
            <a:ext cx="3216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general description</a:t>
            </a:r>
            <a:endParaRPr lang="en-US" altLang="zh-CN" sz="2800" dirty="0">
              <a:solidFill>
                <a:srgbClr val="0070C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718368" y="2312422"/>
            <a:ext cx="2696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specific features</a:t>
            </a:r>
            <a:endParaRPr lang="en-US" altLang="zh-CN" sz="2800" dirty="0">
              <a:solidFill>
                <a:srgbClr val="00B05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28492" y="4718776"/>
            <a:ext cx="10986760" cy="138499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进行整体描述的表达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is shaped like/is designed as/takes the form of…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looks like/appears as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…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" name="文本框 22"/>
          <p:cNvSpPr txBox="1"/>
          <p:nvPr/>
        </p:nvSpPr>
        <p:spPr>
          <a:xfrm>
            <a:off x="1288050" y="-34455"/>
            <a:ext cx="678669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谋篇布局，必备语言，逻辑关系</a:t>
            </a:r>
            <a:endParaRPr lang="zh-CN" altLang="en-US" sz="3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uiExpand="1" build="p"/>
      <p:bldP spid="5" grpId="0" animBg="1"/>
      <p:bldP spid="6" grpId="0" animBg="1"/>
      <p:bldP spid="7" grpId="0" animBg="1"/>
      <p:bldP spid="9" grpId="0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4"/>
          <p:cNvSpPr/>
          <p:nvPr/>
        </p:nvSpPr>
        <p:spPr>
          <a:xfrm>
            <a:off x="1443" y="-5312"/>
            <a:ext cx="12190557" cy="616017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7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30070" y="203036"/>
            <a:ext cx="1090164" cy="199320"/>
            <a:chOff x="11054976" y="747393"/>
            <a:chExt cx="1090164" cy="199320"/>
          </a:xfrm>
        </p:grpSpPr>
        <p:sp>
          <p:nvSpPr>
            <p:cNvPr id="28" name="任意多边形: 形状 27"/>
            <p:cNvSpPr/>
            <p:nvPr/>
          </p:nvSpPr>
          <p:spPr>
            <a:xfrm rot="5400000">
              <a:off x="11679319" y="480892"/>
              <a:ext cx="58783" cy="872859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1 h 4013930"/>
                <a:gd name="connsiteX2" fmla="*/ 270320 w 270319"/>
                <a:gd name="connsiteY2" fmla="*/ 3878771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1 h 4013930"/>
                <a:gd name="connsiteX6" fmla="*/ 0 w 270319"/>
                <a:gd name="connsiteY6" fmla="*/ 3878771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1"/>
                  </a:cubicBezTo>
                  <a:lnTo>
                    <a:pt x="270320" y="3878771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1"/>
                  </a:cubicBezTo>
                  <a:lnTo>
                    <a:pt x="0" y="3878771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 rot="5400000">
              <a:off x="11462014" y="340355"/>
              <a:ext cx="58783" cy="872859"/>
            </a:xfrm>
            <a:custGeom>
              <a:avLst/>
              <a:gdLst>
                <a:gd name="connsiteX0" fmla="*/ 135160 w 270319"/>
                <a:gd name="connsiteY0" fmla="*/ 3743611 h 4013930"/>
                <a:gd name="connsiteX1" fmla="*/ 270320 w 270319"/>
                <a:gd name="connsiteY1" fmla="*/ 3878770 h 4013930"/>
                <a:gd name="connsiteX2" fmla="*/ 270320 w 270319"/>
                <a:gd name="connsiteY2" fmla="*/ 3878770 h 4013930"/>
                <a:gd name="connsiteX3" fmla="*/ 135160 w 270319"/>
                <a:gd name="connsiteY3" fmla="*/ 4013930 h 4013930"/>
                <a:gd name="connsiteX4" fmla="*/ 135160 w 270319"/>
                <a:gd name="connsiteY4" fmla="*/ 4013930 h 4013930"/>
                <a:gd name="connsiteX5" fmla="*/ 0 w 270319"/>
                <a:gd name="connsiteY5" fmla="*/ 3878770 h 4013930"/>
                <a:gd name="connsiteX6" fmla="*/ 0 w 270319"/>
                <a:gd name="connsiteY6" fmla="*/ 3878770 h 4013930"/>
                <a:gd name="connsiteX7" fmla="*/ 135160 w 270319"/>
                <a:gd name="connsiteY7" fmla="*/ 3743611 h 4013930"/>
                <a:gd name="connsiteX8" fmla="*/ 135160 w 270319"/>
                <a:gd name="connsiteY8" fmla="*/ 3119628 h 4013930"/>
                <a:gd name="connsiteX9" fmla="*/ 270320 w 270319"/>
                <a:gd name="connsiteY9" fmla="*/ 3254788 h 4013930"/>
                <a:gd name="connsiteX10" fmla="*/ 270320 w 270319"/>
                <a:gd name="connsiteY10" fmla="*/ 3254788 h 4013930"/>
                <a:gd name="connsiteX11" fmla="*/ 135160 w 270319"/>
                <a:gd name="connsiteY11" fmla="*/ 3389948 h 4013930"/>
                <a:gd name="connsiteX12" fmla="*/ 135160 w 270319"/>
                <a:gd name="connsiteY12" fmla="*/ 3389948 h 4013930"/>
                <a:gd name="connsiteX13" fmla="*/ 0 w 270319"/>
                <a:gd name="connsiteY13" fmla="*/ 3254788 h 4013930"/>
                <a:gd name="connsiteX14" fmla="*/ 0 w 270319"/>
                <a:gd name="connsiteY14" fmla="*/ 3254788 h 4013930"/>
                <a:gd name="connsiteX15" fmla="*/ 135160 w 270319"/>
                <a:gd name="connsiteY15" fmla="*/ 3119628 h 4013930"/>
                <a:gd name="connsiteX16" fmla="*/ 135160 w 270319"/>
                <a:gd name="connsiteY16" fmla="*/ 2495741 h 4013930"/>
                <a:gd name="connsiteX17" fmla="*/ 270320 w 270319"/>
                <a:gd name="connsiteY17" fmla="*/ 2630900 h 4013930"/>
                <a:gd name="connsiteX18" fmla="*/ 270320 w 270319"/>
                <a:gd name="connsiteY18" fmla="*/ 2630900 h 4013930"/>
                <a:gd name="connsiteX19" fmla="*/ 135160 w 270319"/>
                <a:gd name="connsiteY19" fmla="*/ 2766060 h 4013930"/>
                <a:gd name="connsiteX20" fmla="*/ 135160 w 270319"/>
                <a:gd name="connsiteY20" fmla="*/ 2766060 h 4013930"/>
                <a:gd name="connsiteX21" fmla="*/ 0 w 270319"/>
                <a:gd name="connsiteY21" fmla="*/ 2630900 h 4013930"/>
                <a:gd name="connsiteX22" fmla="*/ 0 w 270319"/>
                <a:gd name="connsiteY22" fmla="*/ 2630900 h 4013930"/>
                <a:gd name="connsiteX23" fmla="*/ 135160 w 270319"/>
                <a:gd name="connsiteY23" fmla="*/ 2495741 h 4013930"/>
                <a:gd name="connsiteX24" fmla="*/ 135160 w 270319"/>
                <a:gd name="connsiteY24" fmla="*/ 1871758 h 4013930"/>
                <a:gd name="connsiteX25" fmla="*/ 270320 w 270319"/>
                <a:gd name="connsiteY25" fmla="*/ 2006918 h 4013930"/>
                <a:gd name="connsiteX26" fmla="*/ 270320 w 270319"/>
                <a:gd name="connsiteY26" fmla="*/ 2006918 h 4013930"/>
                <a:gd name="connsiteX27" fmla="*/ 135160 w 270319"/>
                <a:gd name="connsiteY27" fmla="*/ 2142077 h 4013930"/>
                <a:gd name="connsiteX28" fmla="*/ 135160 w 270319"/>
                <a:gd name="connsiteY28" fmla="*/ 2142077 h 4013930"/>
                <a:gd name="connsiteX29" fmla="*/ 0 w 270319"/>
                <a:gd name="connsiteY29" fmla="*/ 2006918 h 4013930"/>
                <a:gd name="connsiteX30" fmla="*/ 0 w 270319"/>
                <a:gd name="connsiteY30" fmla="*/ 2006918 h 4013930"/>
                <a:gd name="connsiteX31" fmla="*/ 135160 w 270319"/>
                <a:gd name="connsiteY31" fmla="*/ 1871758 h 4013930"/>
                <a:gd name="connsiteX32" fmla="*/ 135160 w 270319"/>
                <a:gd name="connsiteY32" fmla="*/ 1247870 h 4013930"/>
                <a:gd name="connsiteX33" fmla="*/ 270320 w 270319"/>
                <a:gd name="connsiteY33" fmla="*/ 1383030 h 4013930"/>
                <a:gd name="connsiteX34" fmla="*/ 270320 w 270319"/>
                <a:gd name="connsiteY34" fmla="*/ 1383030 h 4013930"/>
                <a:gd name="connsiteX35" fmla="*/ 135160 w 270319"/>
                <a:gd name="connsiteY35" fmla="*/ 1518190 h 4013930"/>
                <a:gd name="connsiteX36" fmla="*/ 135160 w 270319"/>
                <a:gd name="connsiteY36" fmla="*/ 1518190 h 4013930"/>
                <a:gd name="connsiteX37" fmla="*/ 0 w 270319"/>
                <a:gd name="connsiteY37" fmla="*/ 1383030 h 4013930"/>
                <a:gd name="connsiteX38" fmla="*/ 0 w 270319"/>
                <a:gd name="connsiteY38" fmla="*/ 1383030 h 4013930"/>
                <a:gd name="connsiteX39" fmla="*/ 135160 w 270319"/>
                <a:gd name="connsiteY39" fmla="*/ 1247870 h 4013930"/>
                <a:gd name="connsiteX40" fmla="*/ 135160 w 270319"/>
                <a:gd name="connsiteY40" fmla="*/ 623983 h 4013930"/>
                <a:gd name="connsiteX41" fmla="*/ 270320 w 270319"/>
                <a:gd name="connsiteY41" fmla="*/ 759143 h 4013930"/>
                <a:gd name="connsiteX42" fmla="*/ 270320 w 270319"/>
                <a:gd name="connsiteY42" fmla="*/ 759143 h 4013930"/>
                <a:gd name="connsiteX43" fmla="*/ 135160 w 270319"/>
                <a:gd name="connsiteY43" fmla="*/ 894302 h 4013930"/>
                <a:gd name="connsiteX44" fmla="*/ 135160 w 270319"/>
                <a:gd name="connsiteY44" fmla="*/ 894302 h 4013930"/>
                <a:gd name="connsiteX45" fmla="*/ 0 w 270319"/>
                <a:gd name="connsiteY45" fmla="*/ 759143 h 4013930"/>
                <a:gd name="connsiteX46" fmla="*/ 0 w 270319"/>
                <a:gd name="connsiteY46" fmla="*/ 759143 h 4013930"/>
                <a:gd name="connsiteX47" fmla="*/ 135160 w 270319"/>
                <a:gd name="connsiteY47" fmla="*/ 623983 h 4013930"/>
                <a:gd name="connsiteX48" fmla="*/ 135160 w 270319"/>
                <a:gd name="connsiteY48" fmla="*/ 0 h 4013930"/>
                <a:gd name="connsiteX49" fmla="*/ 270320 w 270319"/>
                <a:gd name="connsiteY49" fmla="*/ 135160 h 4013930"/>
                <a:gd name="connsiteX50" fmla="*/ 270320 w 270319"/>
                <a:gd name="connsiteY50" fmla="*/ 135160 h 4013930"/>
                <a:gd name="connsiteX51" fmla="*/ 135160 w 270319"/>
                <a:gd name="connsiteY51" fmla="*/ 270320 h 4013930"/>
                <a:gd name="connsiteX52" fmla="*/ 135160 w 270319"/>
                <a:gd name="connsiteY52" fmla="*/ 270320 h 4013930"/>
                <a:gd name="connsiteX53" fmla="*/ 0 w 270319"/>
                <a:gd name="connsiteY53" fmla="*/ 135160 h 4013930"/>
                <a:gd name="connsiteX54" fmla="*/ 0 w 270319"/>
                <a:gd name="connsiteY54" fmla="*/ 135160 h 4013930"/>
                <a:gd name="connsiteX55" fmla="*/ 135160 w 270319"/>
                <a:gd name="connsiteY55" fmla="*/ 0 h 401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0319" h="4013930">
                  <a:moveTo>
                    <a:pt x="135160" y="3743611"/>
                  </a:moveTo>
                  <a:cubicBezTo>
                    <a:pt x="209836" y="3743611"/>
                    <a:pt x="270320" y="3804095"/>
                    <a:pt x="270320" y="3878770"/>
                  </a:cubicBezTo>
                  <a:lnTo>
                    <a:pt x="270320" y="3878770"/>
                  </a:lnTo>
                  <a:cubicBezTo>
                    <a:pt x="270320" y="3953447"/>
                    <a:pt x="209836" y="4013930"/>
                    <a:pt x="135160" y="4013930"/>
                  </a:cubicBezTo>
                  <a:lnTo>
                    <a:pt x="135160" y="4013930"/>
                  </a:lnTo>
                  <a:cubicBezTo>
                    <a:pt x="60484" y="4013930"/>
                    <a:pt x="0" y="3953447"/>
                    <a:pt x="0" y="3878770"/>
                  </a:cubicBezTo>
                  <a:lnTo>
                    <a:pt x="0" y="3878770"/>
                  </a:lnTo>
                  <a:cubicBezTo>
                    <a:pt x="0" y="3804095"/>
                    <a:pt x="60579" y="3743611"/>
                    <a:pt x="135160" y="3743611"/>
                  </a:cubicBezTo>
                  <a:close/>
                  <a:moveTo>
                    <a:pt x="135160" y="3119628"/>
                  </a:moveTo>
                  <a:cubicBezTo>
                    <a:pt x="209836" y="3119628"/>
                    <a:pt x="270320" y="3180112"/>
                    <a:pt x="270320" y="3254788"/>
                  </a:cubicBezTo>
                  <a:lnTo>
                    <a:pt x="270320" y="3254788"/>
                  </a:lnTo>
                  <a:cubicBezTo>
                    <a:pt x="270320" y="3329464"/>
                    <a:pt x="209836" y="3389948"/>
                    <a:pt x="135160" y="3389948"/>
                  </a:cubicBezTo>
                  <a:lnTo>
                    <a:pt x="135160" y="3389948"/>
                  </a:lnTo>
                  <a:cubicBezTo>
                    <a:pt x="60484" y="3389948"/>
                    <a:pt x="0" y="3329464"/>
                    <a:pt x="0" y="3254788"/>
                  </a:cubicBezTo>
                  <a:lnTo>
                    <a:pt x="0" y="3254788"/>
                  </a:lnTo>
                  <a:cubicBezTo>
                    <a:pt x="0" y="3180207"/>
                    <a:pt x="60579" y="3119628"/>
                    <a:pt x="135160" y="3119628"/>
                  </a:cubicBezTo>
                  <a:close/>
                  <a:moveTo>
                    <a:pt x="135160" y="2495741"/>
                  </a:moveTo>
                  <a:cubicBezTo>
                    <a:pt x="209836" y="2495741"/>
                    <a:pt x="270320" y="2556224"/>
                    <a:pt x="270320" y="2630900"/>
                  </a:cubicBezTo>
                  <a:lnTo>
                    <a:pt x="270320" y="2630900"/>
                  </a:lnTo>
                  <a:cubicBezTo>
                    <a:pt x="270320" y="2705576"/>
                    <a:pt x="209836" y="2766060"/>
                    <a:pt x="135160" y="2766060"/>
                  </a:cubicBezTo>
                  <a:lnTo>
                    <a:pt x="135160" y="2766060"/>
                  </a:lnTo>
                  <a:cubicBezTo>
                    <a:pt x="60484" y="2766060"/>
                    <a:pt x="0" y="2705576"/>
                    <a:pt x="0" y="2630900"/>
                  </a:cubicBezTo>
                  <a:lnTo>
                    <a:pt x="0" y="2630900"/>
                  </a:lnTo>
                  <a:cubicBezTo>
                    <a:pt x="0" y="2556224"/>
                    <a:pt x="60579" y="2495741"/>
                    <a:pt x="135160" y="2495741"/>
                  </a:cubicBezTo>
                  <a:close/>
                  <a:moveTo>
                    <a:pt x="135160" y="1871758"/>
                  </a:moveTo>
                  <a:cubicBezTo>
                    <a:pt x="209836" y="1871758"/>
                    <a:pt x="270320" y="1932242"/>
                    <a:pt x="270320" y="2006918"/>
                  </a:cubicBezTo>
                  <a:lnTo>
                    <a:pt x="270320" y="2006918"/>
                  </a:lnTo>
                  <a:cubicBezTo>
                    <a:pt x="270320" y="2081594"/>
                    <a:pt x="209836" y="2142077"/>
                    <a:pt x="135160" y="2142077"/>
                  </a:cubicBezTo>
                  <a:lnTo>
                    <a:pt x="135160" y="2142077"/>
                  </a:lnTo>
                  <a:cubicBezTo>
                    <a:pt x="60484" y="2142077"/>
                    <a:pt x="0" y="2081594"/>
                    <a:pt x="0" y="2006918"/>
                  </a:cubicBezTo>
                  <a:lnTo>
                    <a:pt x="0" y="2006918"/>
                  </a:lnTo>
                  <a:cubicBezTo>
                    <a:pt x="0" y="1932337"/>
                    <a:pt x="60579" y="1871758"/>
                    <a:pt x="135160" y="1871758"/>
                  </a:cubicBezTo>
                  <a:close/>
                  <a:moveTo>
                    <a:pt x="135160" y="1247870"/>
                  </a:moveTo>
                  <a:cubicBezTo>
                    <a:pt x="209836" y="1247870"/>
                    <a:pt x="270320" y="1308354"/>
                    <a:pt x="270320" y="1383030"/>
                  </a:cubicBezTo>
                  <a:lnTo>
                    <a:pt x="270320" y="1383030"/>
                  </a:lnTo>
                  <a:cubicBezTo>
                    <a:pt x="270320" y="1457706"/>
                    <a:pt x="209836" y="1518190"/>
                    <a:pt x="135160" y="1518190"/>
                  </a:cubicBezTo>
                  <a:lnTo>
                    <a:pt x="135160" y="1518190"/>
                  </a:lnTo>
                  <a:cubicBezTo>
                    <a:pt x="60484" y="1518190"/>
                    <a:pt x="0" y="1457706"/>
                    <a:pt x="0" y="1383030"/>
                  </a:cubicBezTo>
                  <a:lnTo>
                    <a:pt x="0" y="1383030"/>
                  </a:lnTo>
                  <a:cubicBezTo>
                    <a:pt x="0" y="1308354"/>
                    <a:pt x="60579" y="1247870"/>
                    <a:pt x="135160" y="1247870"/>
                  </a:cubicBezTo>
                  <a:close/>
                  <a:moveTo>
                    <a:pt x="135160" y="623983"/>
                  </a:moveTo>
                  <a:cubicBezTo>
                    <a:pt x="209836" y="623983"/>
                    <a:pt x="270320" y="684467"/>
                    <a:pt x="270320" y="759143"/>
                  </a:cubicBezTo>
                  <a:lnTo>
                    <a:pt x="270320" y="759143"/>
                  </a:lnTo>
                  <a:cubicBezTo>
                    <a:pt x="270320" y="833819"/>
                    <a:pt x="209836" y="894302"/>
                    <a:pt x="135160" y="894302"/>
                  </a:cubicBezTo>
                  <a:lnTo>
                    <a:pt x="135160" y="894302"/>
                  </a:lnTo>
                  <a:cubicBezTo>
                    <a:pt x="60484" y="894302"/>
                    <a:pt x="0" y="833819"/>
                    <a:pt x="0" y="759143"/>
                  </a:cubicBezTo>
                  <a:lnTo>
                    <a:pt x="0" y="759143"/>
                  </a:lnTo>
                  <a:cubicBezTo>
                    <a:pt x="0" y="684467"/>
                    <a:pt x="60579" y="623983"/>
                    <a:pt x="135160" y="623983"/>
                  </a:cubicBezTo>
                  <a:close/>
                  <a:moveTo>
                    <a:pt x="135160" y="0"/>
                  </a:moveTo>
                  <a:cubicBezTo>
                    <a:pt x="209836" y="0"/>
                    <a:pt x="270320" y="60484"/>
                    <a:pt x="270320" y="135160"/>
                  </a:cubicBezTo>
                  <a:lnTo>
                    <a:pt x="270320" y="135160"/>
                  </a:lnTo>
                  <a:cubicBezTo>
                    <a:pt x="270320" y="209836"/>
                    <a:pt x="209836" y="270320"/>
                    <a:pt x="135160" y="270320"/>
                  </a:cubicBezTo>
                  <a:lnTo>
                    <a:pt x="135160" y="270320"/>
                  </a:lnTo>
                  <a:cubicBezTo>
                    <a:pt x="60484" y="270320"/>
                    <a:pt x="0" y="209836"/>
                    <a:pt x="0" y="135160"/>
                  </a:cubicBezTo>
                  <a:lnTo>
                    <a:pt x="0" y="135160"/>
                  </a:lnTo>
                  <a:cubicBezTo>
                    <a:pt x="0" y="60579"/>
                    <a:pt x="60579" y="0"/>
                    <a:pt x="135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47374" y="819053"/>
            <a:ext cx="6599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Part 1 </a:t>
            </a:r>
            <a:r>
              <a:rPr lang="zh-C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引出介绍对象</a:t>
            </a:r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+ </a:t>
            </a:r>
            <a:r>
              <a:rPr lang="zh-CN" alt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描述</a:t>
            </a:r>
            <a:r>
              <a:rPr lang="en-US" altLang="zh-CN" sz="2800" b="1" u="sng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AI</a:t>
            </a:r>
            <a:r>
              <a:rPr lang="zh-CN" altLang="en-US" sz="2800" b="1" u="sng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学伴样貌</a:t>
            </a:r>
            <a:endParaRPr lang="en-US" altLang="zh-CN" sz="2800" u="sng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7374" y="1342273"/>
            <a:ext cx="1136284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大小与尺寸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indent="361950"/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about the size of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  a smartphone / a tablet 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大约智能手机 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/ 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平板电脑大小</a:t>
            </a: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indent="361950"/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palm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-sized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 / pocket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-size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d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手掌大小 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/ 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口袋大小</a:t>
            </a:r>
            <a:endParaRPr lang="zh-CN" altLang="en-US" sz="28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indent="361950"/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lightweight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 and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portable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轻便便携</a:t>
            </a: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颜色、材质和发光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indent="361950"/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dressed in 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soft white and silver 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有着柔和的白色与银色外观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indent="361950"/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dressed in 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a smooth metallic shell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有着光滑的金属外壳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indent="361950"/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transparent / metallic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finish 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透明 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/ 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金属质感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表面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361950"/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soft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 blue / warm orange / silver-white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glow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柔和的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蓝光 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/ 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温暖的橙光 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/ 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银白色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光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22"/>
          <p:cNvSpPr txBox="1"/>
          <p:nvPr/>
        </p:nvSpPr>
        <p:spPr>
          <a:xfrm>
            <a:off x="1288050" y="-34455"/>
            <a:ext cx="678669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谋篇布局，必备语言，逻辑关系</a:t>
            </a:r>
            <a:endParaRPr lang="zh-CN" altLang="en-US" sz="3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uiExpand="1" build="p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260A8"/>
      </a:accent1>
      <a:accent2>
        <a:srgbClr val="3FA0B3"/>
      </a:accent2>
      <a:accent3>
        <a:srgbClr val="FFB504"/>
      </a:accent3>
      <a:accent4>
        <a:srgbClr val="CE9489"/>
      </a:accent4>
      <a:accent5>
        <a:srgbClr val="B51D70"/>
      </a:accent5>
      <a:accent6>
        <a:srgbClr val="D9D9D9"/>
      </a:accent6>
      <a:hlink>
        <a:srgbClr val="F84D4D"/>
      </a:hlink>
      <a:folHlink>
        <a:srgbClr val="BFBFBF"/>
      </a:folHlink>
    </a:clrScheme>
    <a:fontScheme name="jse3vfoe">
      <a:majorFont>
        <a:latin typeface="汉仪君黑-55W"/>
        <a:ea typeface="汉仪君黑-55W"/>
        <a:cs typeface=""/>
      </a:majorFont>
      <a:minorFont>
        <a:latin typeface="汉仪君黑-55W"/>
        <a:ea typeface="汉仪君黑-55W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汉仪君黑-55W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君黑-55W"/>
        <a:ea typeface=""/>
        <a:cs typeface=""/>
        <a:font script="Jpan" typeface="ＭＳ Ｐゴシック"/>
        <a:font script="Hang" typeface="맑은 고딕"/>
        <a:font script="Hans" typeface="汉仪君黑-55W"/>
        <a:font script="Hant" typeface="新細明體"/>
        <a:font script="Arab" typeface="汉仪君黑-55W"/>
        <a:font script="Hebr" typeface="汉仪君黑-55W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汉仪君黑-55W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汉仪君黑-55W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君黑-55W"/>
        <a:ea typeface=""/>
        <a:cs typeface=""/>
        <a:font script="Jpan" typeface="ＭＳ Ｐゴシック"/>
        <a:font script="Hang" typeface="맑은 고딕"/>
        <a:font script="Hans" typeface="汉仪君黑-55W"/>
        <a:font script="Hant" typeface="新細明體"/>
        <a:font script="Arab" typeface="汉仪君黑-55W"/>
        <a:font script="Hebr" typeface="汉仪君黑-55W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汉仪君黑-55W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0260A8"/>
    </a:accent1>
    <a:accent2>
      <a:srgbClr val="3FA0B3"/>
    </a:accent2>
    <a:accent3>
      <a:srgbClr val="FFB504"/>
    </a:accent3>
    <a:accent4>
      <a:srgbClr val="CE9489"/>
    </a:accent4>
    <a:accent5>
      <a:srgbClr val="B51D70"/>
    </a:accent5>
    <a:accent6>
      <a:srgbClr val="D9D9D9"/>
    </a:accent6>
    <a:hlink>
      <a:srgbClr val="F84D4D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8247</Words>
  <Application>WPS 演示</Application>
  <PresentationFormat>宽屏</PresentationFormat>
  <Paragraphs>261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Arial</vt:lpstr>
      <vt:lpstr>宋体</vt:lpstr>
      <vt:lpstr>Wingdings</vt:lpstr>
      <vt:lpstr>汉仪君黑-55W</vt:lpstr>
      <vt:lpstr>Times New Roman</vt:lpstr>
      <vt:lpstr>楷体</vt:lpstr>
      <vt:lpstr>Wingdings</vt:lpstr>
      <vt:lpstr>微软雅黑</vt:lpstr>
      <vt:lpstr>Arial Unicode MS</vt:lpstr>
      <vt:lpstr>HelveticaNeue</vt:lpstr>
      <vt:lpstr>华文新魏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yaoyao</dc:creator>
  <cp:lastModifiedBy>Administrator</cp:lastModifiedBy>
  <cp:revision>40</cp:revision>
  <dcterms:created xsi:type="dcterms:W3CDTF">2022-09-05T14:51:00Z</dcterms:created>
  <dcterms:modified xsi:type="dcterms:W3CDTF">2026-05-20T06:56:38Z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6DE9264199D84377ABE8340E221F544E</vt:lpwstr>
  </property>
  <property fmtid="{D5CDD505-2E9C-101B-9397-08002B2CF9AE}" pid="3" name="KSOProductBuildVer">
    <vt:lpwstr>2052-11.8.2.7978</vt:lpwstr>
  </property>
  <property fmtid="{D5CDD505-2E9C-101B-9397-08002B2CF9AE}" pid="4" name="KSOTemplateUUID">
    <vt:lpwstr>v1.0_mb_fP2r6v0Uhz2pPzqxgj1PHg==</vt:lpwstr>
  </property>
</Properties>
</file>