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58" r:id="rId4"/>
    <p:sldId id="260" r:id="rId5"/>
    <p:sldId id="257" r:id="rId6"/>
    <p:sldId id="262" r:id="rId7"/>
    <p:sldId id="263" r:id="rId8"/>
    <p:sldId id="259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14A3-CA8C-4C23-8F64-AD4554D26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6F9C5-D1E3-424C-B166-504D5EFE3584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sk 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41837" y="111809"/>
            <a:ext cx="4910350" cy="6546337"/>
          </a:xfrm>
        </p:spPr>
      </p:pic>
      <p:sp>
        <p:nvSpPr>
          <p:cNvPr id="7" name="文本框 6"/>
          <p:cNvSpPr txBox="1"/>
          <p:nvPr/>
        </p:nvSpPr>
        <p:spPr>
          <a:xfrm>
            <a:off x="836617" y="1850701"/>
            <a:ext cx="48293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 Musk is one of the most influential technology figures of the 20 first century</a:t>
            </a:r>
            <a:endParaRPr lang="zh-CN" altLang="en-US" sz="3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2559" y="279248"/>
            <a:ext cx="11668183" cy="6324144"/>
          </a:xfrm>
        </p:spPr>
        <p:txBody>
          <a:bodyPr>
            <a:normAutofit fontScale="85000" lnSpcReduction="20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Elon Musk is one of the most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influential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technology figures of __________1__________ 21st century. Born in South Africa and later __________2__________ (become) an American entrepreneur, Musk is best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known for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 work across several major industries, __________3__________ (include) electric vehicles, space exploration, artificial intelligence, and digital communication. As the CEO of Tesla, he helped push electric cars from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niche/</a:t>
            </a:r>
            <a:r>
              <a:rPr lang="en-US" altLang="zh-CN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niːʃ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小众想法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global mainstream. Through SpaceX, he led the development of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reusable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rockets, __________4__________ (significant) reducing the cost of space travel and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reopening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discussions about human missions __________5__________ Mars. Musk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also involved in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projects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related to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AI, brain-computer interfaces and global Internet coverage, often 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focusing on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long-term challenges __________6__________ (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face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humanity. His leadership style and public statements are frequently debated. Supporters see him as a</a:t>
            </a:r>
            <a:r>
              <a:rPr lang="en-US" altLang="zh-CN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visionary 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vɪʒəneri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有远见的人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__________7__________ (take) bold risks. Critics point to controversy, unpredictability,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ethical 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/ˈe</a:t>
            </a:r>
            <a:r>
              <a:rPr lang="el-GR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ɪkl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伦理的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What is clear is __________8__________ Elon Musk has </a:t>
            </a:r>
            <a:r>
              <a:rPr lang="en-US" altLang="zh-CN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played a major role in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shaping conversations about technology, innovation and the future. __________9__________ admired or questioned, his </a:t>
            </a:r>
            <a:r>
              <a:rPr lang="en-US" altLang="zh-CN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impact on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science and industry is __________10__________ (deny).</a:t>
            </a:r>
            <a:endParaRPr lang="en-US" altLang="zh-CN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9331305" y="279248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  the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820128" y="731170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becoming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59975" y="1493885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including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670284" y="2526724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significantly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859004" y="2852252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to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917225" y="3620969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facing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687303" y="4343923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to take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659975" y="5105204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  that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880359" y="5474536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   Whether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8627026" y="5882196"/>
            <a:ext cx="14085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. undeniable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sk nevergive u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7054" y="191640"/>
            <a:ext cx="11457334" cy="64446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6855" y="240920"/>
            <a:ext cx="11996709" cy="6931918"/>
          </a:xfrm>
        </p:spPr>
        <p:txBody>
          <a:bodyPr>
            <a:normAutofit fontScale="77500" lnSpcReduction="20000"/>
          </a:bodyPr>
          <a:lstStyle/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1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埃隆・马斯克经历了无数次火箭试验失败，这件事引来诸多批评。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语法要求：非限制性定语从句</a:t>
            </a:r>
            <a:endParaRPr lang="zh-CN" altLang="zh-CN" sz="31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Elon Musk experienced countless failures in rocket experiments, </a:t>
            </a:r>
            <a:r>
              <a:rPr lang="zh-CN" altLang="zh-CN" sz="3100" dirty="0">
                <a:solidFill>
                  <a:srgbClr val="C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which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drew plenty of criticism.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2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那位他年少时十分仰慕的童年偶像也曾批评过他。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语法要求：限制性定语从句</a:t>
            </a:r>
            <a:endParaRPr lang="zh-CN" altLang="zh-CN" sz="31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The childhood idol </a:t>
            </a:r>
            <a:r>
              <a:rPr lang="zh-CN" altLang="zh-CN" sz="3100" dirty="0">
                <a:solidFill>
                  <a:srgbClr val="C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 he admired greatly in his childhood once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criticized him.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3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尽管遭到偶像的批评内心十分难过，他却从未萌生放弃的念头。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语法要求：让步状语从句</a:t>
            </a:r>
            <a:endParaRPr lang="zh-CN" altLang="zh-CN" sz="31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C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Although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 he felt extremely sad after being criticized by his idol, he never thought of giving up.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4 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正是坚定的信念让他坚持钻研火箭技术直至成功。</a:t>
            </a:r>
            <a:endParaRPr lang="zh-CN" altLang="zh-CN" sz="3100" dirty="0">
              <a:solidFill>
                <a:srgbClr val="1F2329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语法要求：It is…that… 强调句型</a:t>
            </a:r>
            <a:endParaRPr lang="zh-CN" altLang="zh-CN" sz="31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3100" dirty="0">
                <a:solidFill>
                  <a:srgbClr val="C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It is 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his firm belief </a:t>
            </a:r>
            <a:r>
              <a:rPr lang="zh-CN" altLang="zh-CN" sz="3100" dirty="0">
                <a:solidFill>
                  <a:srgbClr val="C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</a:t>
            </a:r>
            <a:r>
              <a:rPr lang="zh-CN" altLang="zh-CN" sz="3100" dirty="0">
                <a:solidFill>
                  <a:srgbClr val="1F2329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 makes him keep researching rocket technology until he succeeds.</a:t>
            </a:r>
            <a:endParaRPr lang="zh-CN" altLang="zh-CN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3772" y="383281"/>
            <a:ext cx="11591526" cy="6367948"/>
          </a:xfrm>
        </p:spPr>
        <p:txBody>
          <a:bodyPr>
            <a:normAutofit fontScale="92500" lnSpcReduction="10000"/>
          </a:bodyPr>
          <a:lstStyle/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只有正视每一次失败，他才能不断完善自己的研究。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语法要求：Only + 状语置于句首，用部分倒装</a:t>
            </a:r>
            <a:endParaRPr lang="zh-CN" altLang="zh-CN" sz="26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by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facing every failure squarely 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he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perfecting his research.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倘若当初他选择放弃，他就无法实现火箭回收的伟大成就。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语法要求：与过去事实相反的虚拟语气</a:t>
            </a:r>
            <a:endParaRPr lang="zh-CN" altLang="zh-CN" sz="26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chosen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give up back then, he 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not have achieved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success in rocket recycling.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从失败中吸取经验教训是他走向成功的重要秘诀。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语法要求：动名词短语作主语</a:t>
            </a:r>
            <a:endParaRPr lang="zh-CN" altLang="zh-CN" sz="26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lessons from failures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an important secret to his success.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他坚信自己终有一天会在航天领域实现远大梦想。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1F2329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语法要求：宾语从句</a:t>
            </a:r>
            <a:endParaRPr lang="zh-CN" altLang="zh-CN" sz="2600" dirty="0">
              <a:solidFill>
                <a:srgbClr val="1F2329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firmly believes </a:t>
            </a:r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zh-CN" altLang="zh-CN" sz="2600" dirty="0">
                <a:solidFill>
                  <a:srgbClr val="1F2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will realize his great dream in the aerospace field one day.</a:t>
            </a:r>
            <a:endParaRPr lang="zh-CN" altLang="zh-CN" sz="2600" dirty="0">
              <a:solidFill>
                <a:srgbClr val="1F2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22832" y="229366"/>
            <a:ext cx="10771578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highlight>
                  <a:srgbClr val="00FFFF"/>
                </a:highlight>
              </a:rPr>
              <a:t>人物描写手法：</a:t>
            </a:r>
            <a:r>
              <a:rPr lang="zh-CN" altLang="en-US" b="1" dirty="0"/>
              <a:t>用具体事例刻画人物品质（事例凸显人物精神）</a:t>
            </a:r>
            <a:endParaRPr lang="en-US" altLang="zh-CN" b="1" dirty="0"/>
          </a:p>
          <a:p>
            <a:r>
              <a:rPr lang="zh-CN" altLang="en-US" b="1" dirty="0"/>
              <a:t>核心：不靠直白夸人，靠经历、遭遇、行为事件，侧面体现性格、品格、精神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480470" y="1250946"/>
            <a:ext cx="11470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7030A0"/>
                </a:solidFill>
              </a:rPr>
              <a:t>林巧稚模式：人生抉择凸显品格通过一次次人生选择 → 体现善良、坚守、医者仁心、爱国情怀</a:t>
            </a:r>
            <a:endParaRPr lang="en-US" altLang="zh-CN" b="1" dirty="0">
              <a:solidFill>
                <a:srgbClr val="7030A0"/>
              </a:solidFill>
            </a:endParaRPr>
          </a:p>
          <a:p>
            <a:r>
              <a:rPr lang="zh-CN" altLang="en-US" b="1" dirty="0">
                <a:solidFill>
                  <a:srgbClr val="7030A0"/>
                </a:solidFill>
              </a:rPr>
              <a:t>马斯克模式：逆境失败凸显品格通过屡次受挫、遭受非议、屡败屡战 → 体现坚韧、执着、永不言弃、勇于探索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-230832"/>
            <a:ext cx="8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200" b="0" i="0" u="none" strike="noStrike" cap="none" normalizeH="0" baseline="0" dirty="0">
              <a:ln>
                <a:noFill/>
              </a:ln>
              <a:solidFill>
                <a:srgbClr val="1F2329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655" y="2266836"/>
            <a:ext cx="11235621" cy="313751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hardships and failures </a:t>
            </a:r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his firm personality.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正是所有的艰难与失败，造就了他坚毅的性格。（强调句）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Only by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overcoming numerous difficulties </a:t>
            </a:r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can he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 final success.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唯有战胜重重困难，他方能取得最终成功。（倒装）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hardships </a:t>
            </a:r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 has gone through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 as the best proof of his perseverance.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他所经历的磨难，是他坚持不懈最好的证明。（定语从句）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matter how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tough the situation was, he never lost heart or abandoned his goal.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无论处境多么艰难，他从未灰心、从未放弃目标。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3193</Words>
  <Application>WPS 演示</Application>
  <PresentationFormat>宽屏</PresentationFormat>
  <Paragraphs>77</Paragraphs>
  <Slides>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宋体</vt:lpstr>
      <vt:lpstr>Wingdings</vt:lpstr>
      <vt:lpstr>Times New Roman</vt:lpstr>
      <vt:lpstr>ui-sans-serif</vt:lpstr>
      <vt:lpstr>微软雅黑</vt:lpstr>
      <vt:lpstr>Arial Unicode MS</vt:lpstr>
      <vt:lpstr>等线 Light</vt:lpstr>
      <vt:lpstr>等线</vt:lpstr>
      <vt:lpstr>Calibri</vt:lpstr>
      <vt:lpstr>Segoe Print</vt:lpstr>
      <vt:lpstr>MS PGothic</vt:lpstr>
      <vt:lpstr>HelveticaNeue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4</cp:revision>
  <dcterms:created xsi:type="dcterms:W3CDTF">2026-05-17T07:56:00Z</dcterms:created>
  <dcterms:modified xsi:type="dcterms:W3CDTF">2026-05-20T06:46:10Z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