
<file path=[Content_Types].xml><?xml version="1.0" encoding="utf-8"?>
<Types xmlns="http://schemas.openxmlformats.org/package/2006/content-types">
  <Default Extension="jpeg" ContentType="image/jpeg"/>
  <Default Extension="png" ContentType="image/pn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90" r:id="rId3"/>
    <p:sldId id="267" r:id="rId4"/>
    <p:sldId id="275" r:id="rId5"/>
    <p:sldId id="259" r:id="rId6"/>
    <p:sldId id="276" r:id="rId7"/>
    <p:sldId id="260" r:id="rId8"/>
    <p:sldId id="261" r:id="rId9"/>
    <p:sldId id="262" r:id="rId10"/>
    <p:sldId id="265" r:id="rId11"/>
    <p:sldId id="264" r:id="rId12"/>
    <p:sldId id="263" r:id="rId13"/>
    <p:sldId id="268" r:id="rId14"/>
    <p:sldId id="277" r:id="rId15"/>
    <p:sldId id="266" r:id="rId16"/>
    <p:sldId id="270" r:id="rId17"/>
    <p:sldId id="273" r:id="rId18"/>
    <p:sldId id="274"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7" d="100"/>
          <a:sy n="87" d="100"/>
        </p:scale>
        <p:origin x="66" y="32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43F424E-30FA-4BBE-B345-011E0251F47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8B936C4-729C-4A32-BABA-16111BFF5592}"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243F424E-30FA-4BBE-B345-011E0251F47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8B936C4-729C-4A32-BABA-16111BFF5592}"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243F424E-30FA-4BBE-B345-011E0251F47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8B936C4-729C-4A32-BABA-16111BFF559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243F424E-30FA-4BBE-B345-011E0251F47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8B936C4-729C-4A32-BABA-16111BFF5592}"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243F424E-30FA-4BBE-B345-011E0251F47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8B936C4-729C-4A32-BABA-16111BFF5592}"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243F424E-30FA-4BBE-B345-011E0251F47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8B936C4-729C-4A32-BABA-16111BFF5592}"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243F424E-30FA-4BBE-B345-011E0251F47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8B936C4-729C-4A32-BABA-16111BFF5592}"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43F424E-30FA-4BBE-B345-011E0251F47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8B936C4-729C-4A32-BABA-16111BFF5592}"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43F424E-30FA-4BBE-B345-011E0251F47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8B936C4-729C-4A32-BABA-16111BFF5592}"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243F424E-30FA-4BBE-B345-011E0251F47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8B936C4-729C-4A32-BABA-16111BFF5592}"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243F424E-30FA-4BBE-B345-011E0251F47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8B936C4-729C-4A32-BABA-16111BFF5592}"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3F424E-30FA-4BBE-B345-011E0251F47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B936C4-729C-4A32-BABA-16111BFF5592}" type="slidenum">
              <a:rPr lang="zh-CN" altLang="en-US" smtClean="0"/>
            </a:fld>
            <a:endParaRPr lang="zh-CN" altLang="en-US"/>
          </a:p>
        </p:txBody>
      </p:sp>
      <p:pic>
        <p:nvPicPr>
          <p:cNvPr id="5124" name="图片 6" descr="logo横版 png"/>
          <p:cNvPicPr>
            <a:picLocks noChangeAspect="1"/>
          </p:cNvPicPr>
          <p:nvPr userDrawn="1"/>
        </p:nvPicPr>
        <p:blipFill>
          <a:blip r:embed="rId12"/>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png"/><Relationship Id="rId2" Type="http://schemas.microsoft.com/office/2007/relationships/media" Target="../media/media1.mp4"/><Relationship Id="rId1" Type="http://schemas.openxmlformats.org/officeDocument/2006/relationships/video" Target="../media/media1.mp4"/></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01150" y="1007483"/>
            <a:ext cx="11503918" cy="5262979"/>
          </a:xfrm>
          <a:prstGeom prst="rect">
            <a:avLst/>
          </a:prstGeom>
          <a:noFill/>
        </p:spPr>
        <p:txBody>
          <a:bodyPr wrap="square">
            <a:spAutoFit/>
          </a:bodyPr>
          <a:lstStyle/>
          <a:p>
            <a:pPr algn="l">
              <a:buNone/>
            </a:pPr>
            <a:r>
              <a:rPr lang="en-US" altLang="zh-CN" sz="2800" b="0" dirty="0">
                <a:solidFill>
                  <a:srgbClr val="000000"/>
                </a:solidFill>
                <a:effectLst/>
                <a:latin typeface="Times New Roman" panose="02020603050405020304" pitchFamily="18" charset="0"/>
                <a:cs typeface="Times New Roman" panose="02020603050405020304" pitchFamily="18" charset="0"/>
              </a:rPr>
              <a:t>1. </a:t>
            </a:r>
            <a:r>
              <a:rPr lang="zh-CN" altLang="en-US" sz="2800" b="0" dirty="0">
                <a:solidFill>
                  <a:srgbClr val="000000"/>
                </a:solidFill>
                <a:effectLst/>
                <a:latin typeface="Times New Roman" panose="02020603050405020304" pitchFamily="18" charset="0"/>
                <a:cs typeface="Times New Roman" panose="02020603050405020304" pitchFamily="18" charset="0"/>
              </a:rPr>
              <a:t>主题引入 </a:t>
            </a:r>
            <a:r>
              <a:rPr lang="en-US" altLang="zh-CN" sz="2800" b="0" dirty="0">
                <a:solidFill>
                  <a:srgbClr val="000000"/>
                </a:solidFill>
                <a:effectLst/>
                <a:latin typeface="Times New Roman" panose="02020603050405020304" pitchFamily="18" charset="0"/>
                <a:cs typeface="Times New Roman" panose="02020603050405020304" pitchFamily="18" charset="0"/>
              </a:rPr>
              <a:t>/ </a:t>
            </a:r>
            <a:r>
              <a:rPr lang="zh-CN" altLang="en-US" sz="2800" b="0" dirty="0">
                <a:solidFill>
                  <a:srgbClr val="000000"/>
                </a:solidFill>
                <a:effectLst/>
                <a:latin typeface="Times New Roman" panose="02020603050405020304" pitchFamily="18" charset="0"/>
                <a:cs typeface="Times New Roman" panose="02020603050405020304" pitchFamily="18" charset="0"/>
              </a:rPr>
              <a:t>重要性阐述句</a:t>
            </a:r>
            <a:endParaRPr lang="zh-CN" altLang="en-US" sz="2800" b="0" dirty="0">
              <a:solidFill>
                <a:srgbClr val="000000"/>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en-US" altLang="zh-CN" sz="2800" b="0" dirty="0">
                <a:solidFill>
                  <a:srgbClr val="000000"/>
                </a:solidFill>
                <a:effectLst/>
                <a:latin typeface="Times New Roman" panose="02020603050405020304" pitchFamily="18" charset="0"/>
                <a:cs typeface="Times New Roman" panose="02020603050405020304" pitchFamily="18" charset="0"/>
              </a:rPr>
              <a:t>National security is the foundation of people’s happy life.</a:t>
            </a:r>
            <a:endParaRPr lang="en-US" altLang="zh-CN" sz="2800" b="0" dirty="0">
              <a:solidFill>
                <a:srgbClr val="000000"/>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en-US" altLang="zh-CN" sz="2800" b="0" dirty="0">
                <a:solidFill>
                  <a:srgbClr val="000000"/>
                </a:solidFill>
                <a:effectLst/>
                <a:latin typeface="Times New Roman" panose="02020603050405020304" pitchFamily="18" charset="0"/>
                <a:cs typeface="Times New Roman" panose="02020603050405020304" pitchFamily="18" charset="0"/>
              </a:rPr>
              <a:t>It is widely acknowledged that … plays a vital role in safeguarding national security and promoting sustainable development.</a:t>
            </a:r>
            <a:endParaRPr lang="en-US" altLang="zh-CN" sz="2800" b="0" dirty="0">
              <a:solidFill>
                <a:srgbClr val="000000"/>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en-US" altLang="zh-CN" sz="2800" b="0" dirty="0">
                <a:solidFill>
                  <a:srgbClr val="000000"/>
                </a:solidFill>
                <a:effectLst/>
                <a:latin typeface="Times New Roman" panose="02020603050405020304" pitchFamily="18" charset="0"/>
                <a:cs typeface="Times New Roman" panose="02020603050405020304" pitchFamily="18" charset="0"/>
              </a:rPr>
              <a:t>With the rapid development of the Internet, cyber security has drawn wide public attention and become a core part of national security.</a:t>
            </a:r>
            <a:endParaRPr lang="en-US" altLang="zh-CN" sz="2800" b="0" dirty="0">
              <a:solidFill>
                <a:srgbClr val="000000"/>
              </a:solidFill>
              <a:effectLst/>
              <a:latin typeface="Times New Roman" panose="02020603050405020304" pitchFamily="18" charset="0"/>
              <a:cs typeface="Times New Roman" panose="02020603050405020304" pitchFamily="18" charset="0"/>
            </a:endParaRPr>
          </a:p>
          <a:p>
            <a:pPr algn="l">
              <a:buNone/>
            </a:pPr>
            <a:r>
              <a:rPr lang="en-US" altLang="zh-CN" sz="2800" b="0" dirty="0">
                <a:solidFill>
                  <a:srgbClr val="000000"/>
                </a:solidFill>
                <a:effectLst/>
                <a:latin typeface="Times New Roman" panose="02020603050405020304" pitchFamily="18" charset="0"/>
                <a:cs typeface="Times New Roman" panose="02020603050405020304" pitchFamily="18" charset="0"/>
              </a:rPr>
              <a:t>2. </a:t>
            </a:r>
            <a:r>
              <a:rPr lang="zh-CN" altLang="en-US" sz="2800" b="0" dirty="0">
                <a:solidFill>
                  <a:srgbClr val="000000"/>
                </a:solidFill>
                <a:effectLst/>
                <a:latin typeface="Times New Roman" panose="02020603050405020304" pitchFamily="18" charset="0"/>
                <a:cs typeface="Times New Roman" panose="02020603050405020304" pitchFamily="18" charset="0"/>
              </a:rPr>
              <a:t>问题 </a:t>
            </a:r>
            <a:r>
              <a:rPr lang="en-US" altLang="zh-CN" sz="2800" b="0" dirty="0">
                <a:solidFill>
                  <a:srgbClr val="000000"/>
                </a:solidFill>
                <a:effectLst/>
                <a:latin typeface="Times New Roman" panose="02020603050405020304" pitchFamily="18" charset="0"/>
                <a:cs typeface="Times New Roman" panose="02020603050405020304" pitchFamily="18" charset="0"/>
              </a:rPr>
              <a:t>/ </a:t>
            </a:r>
            <a:r>
              <a:rPr lang="zh-CN" altLang="en-US" sz="2800" b="0" dirty="0">
                <a:solidFill>
                  <a:srgbClr val="000000"/>
                </a:solidFill>
                <a:effectLst/>
                <a:latin typeface="Times New Roman" panose="02020603050405020304" pitchFamily="18" charset="0"/>
                <a:cs typeface="Times New Roman" panose="02020603050405020304" pitchFamily="18" charset="0"/>
              </a:rPr>
              <a:t>危害阐述句</a:t>
            </a:r>
            <a:endParaRPr lang="zh-CN" altLang="en-US" sz="2800" b="0" dirty="0">
              <a:solidFill>
                <a:srgbClr val="000000"/>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en-US" altLang="zh-CN" sz="2800" b="0" dirty="0">
                <a:solidFill>
                  <a:srgbClr val="000000"/>
                </a:solidFill>
                <a:effectLst/>
                <a:latin typeface="Times New Roman" panose="02020603050405020304" pitchFamily="18" charset="0"/>
                <a:cs typeface="Times New Roman" panose="02020603050405020304" pitchFamily="18" charset="0"/>
              </a:rPr>
              <a:t>However, we are faced with serious threats to … security, which may damage national interests and threaten social stability.</a:t>
            </a:r>
            <a:endParaRPr lang="en-US" altLang="zh-CN" sz="2800" b="0" dirty="0">
              <a:solidFill>
                <a:srgbClr val="000000"/>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en-US" altLang="zh-CN" sz="2800" b="0" dirty="0">
                <a:solidFill>
                  <a:srgbClr val="000000"/>
                </a:solidFill>
                <a:effectLst/>
                <a:latin typeface="Times New Roman" panose="02020603050405020304" pitchFamily="18" charset="0"/>
                <a:cs typeface="Times New Roman" panose="02020603050405020304" pitchFamily="18" charset="0"/>
              </a:rPr>
              <a:t>Improper behavior may cause serious information leakage and pose a great risk to personal privacy and national security.</a:t>
            </a:r>
            <a:endParaRPr lang="en-US" altLang="zh-CN" sz="2800" b="0" dirty="0">
              <a:solidFill>
                <a:srgbClr val="000000"/>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en-US" altLang="zh-CN" sz="2800" b="0" dirty="0">
                <a:solidFill>
                  <a:srgbClr val="000000"/>
                </a:solidFill>
                <a:effectLst/>
                <a:latin typeface="Times New Roman" panose="02020603050405020304" pitchFamily="18" charset="0"/>
                <a:cs typeface="Times New Roman" panose="02020603050405020304" pitchFamily="18" charset="0"/>
              </a:rPr>
              <a:t>Any act that damages territorial integrity will be severely punished by law.</a:t>
            </a:r>
            <a:endParaRPr lang="en-US" altLang="zh-CN" sz="2800" b="0" dirty="0">
              <a:solidFill>
                <a:srgbClr val="000000"/>
              </a:solidFill>
              <a:effectLst/>
              <a:latin typeface="Times New Roman" panose="02020603050405020304" pitchFamily="18" charset="0"/>
              <a:cs typeface="Times New Roman" panose="02020603050405020304" pitchFamily="18" charset="0"/>
            </a:endParaRPr>
          </a:p>
        </p:txBody>
      </p:sp>
      <p:sp>
        <p:nvSpPr>
          <p:cNvPr id="5" name="文本框 4"/>
          <p:cNvSpPr txBox="1"/>
          <p:nvPr/>
        </p:nvSpPr>
        <p:spPr>
          <a:xfrm>
            <a:off x="365485" y="100639"/>
            <a:ext cx="2279157" cy="461665"/>
          </a:xfrm>
          <a:prstGeom prst="rect">
            <a:avLst/>
          </a:prstGeom>
          <a:solidFill>
            <a:schemeClr val="bg2"/>
          </a:solidFill>
        </p:spPr>
        <p:txBody>
          <a:bodyPr wrap="square">
            <a:spAutoFit/>
          </a:bodyPr>
          <a:lstStyle/>
          <a:p>
            <a:r>
              <a:rPr lang="en-US" altLang="zh-CN" sz="2400" dirty="0">
                <a:solidFill>
                  <a:srgbClr val="7030A0"/>
                </a:solidFill>
                <a:latin typeface="隶书" panose="02010509060101010101" pitchFamily="49" charset="-122"/>
                <a:ea typeface="隶书" panose="02010509060101010101" pitchFamily="49" charset="-122"/>
              </a:rPr>
              <a:t>3 </a:t>
            </a:r>
            <a:r>
              <a:rPr lang="zh-CN" altLang="en-US" sz="2400" dirty="0">
                <a:solidFill>
                  <a:srgbClr val="7030A0"/>
                </a:solidFill>
                <a:latin typeface="隶书" panose="02010509060101010101" pitchFamily="49" charset="-122"/>
                <a:ea typeface="隶书" panose="02010509060101010101" pitchFamily="49" charset="-122"/>
              </a:rPr>
              <a:t>常见句式</a:t>
            </a:r>
            <a:endParaRPr lang="zh-CN" altLang="en-US" sz="2400" dirty="0">
              <a:solidFill>
                <a:srgbClr val="7030A0"/>
              </a:solidFill>
              <a:latin typeface="隶书" panose="02010509060101010101" pitchFamily="49" charset="-122"/>
              <a:ea typeface="隶书" panose="02010509060101010101" pitchFamily="49"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2101" y="476364"/>
            <a:ext cx="11041699" cy="5700600"/>
          </a:xfrm>
        </p:spPr>
        <p:txBody>
          <a:bodyPr>
            <a:normAutofit fontScale="92500" lnSpcReduction="10000"/>
          </a:bodyPr>
          <a:lstStyle/>
          <a:p>
            <a:r>
              <a:rPr lang="en-US" altLang="zh-CN" dirty="0">
                <a:latin typeface="Times New Roman" panose="02020603050405020304" pitchFamily="18" charset="0"/>
                <a:cs typeface="Times New Roman" panose="02020603050405020304" pitchFamily="18" charset="0"/>
              </a:rPr>
              <a:t>3. </a:t>
            </a:r>
            <a:r>
              <a:rPr lang="zh-CN" altLang="en-US" dirty="0">
                <a:latin typeface="Times New Roman" panose="02020603050405020304" pitchFamily="18" charset="0"/>
                <a:cs typeface="Times New Roman" panose="02020603050405020304" pitchFamily="18" charset="0"/>
              </a:rPr>
              <a:t>措施 </a:t>
            </a:r>
            <a:r>
              <a:rPr lang="en-US" altLang="zh-CN"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建议提出句</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The government should make strict laws to strengthen security management and crack down on relevant illegal acts.</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We teenagers must raise awareness of national security and take effective action in our daily life.</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Refuse to spread online rumors and guard against various cyber traps to protect ourselves and national security.</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4. </a:t>
            </a:r>
            <a:r>
              <a:rPr lang="zh-CN" altLang="en-US" dirty="0">
                <a:latin typeface="Times New Roman" panose="02020603050405020304" pitchFamily="18" charset="0"/>
                <a:cs typeface="Times New Roman" panose="02020603050405020304" pitchFamily="18" charset="0"/>
              </a:rPr>
              <a:t>总结升华 </a:t>
            </a:r>
            <a:r>
              <a:rPr lang="en-US" altLang="zh-CN"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呼吁句</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It is everyone’s legal obligation and duty to safeguard national security in daily life.</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Only by the joint efforts of the whole society can we build a safer, more stable and more prosperous country.</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Small acts make a big difference. Let’s take action together to protect our homeland and secure our future.</a:t>
            </a:r>
            <a:endParaRPr lang="en-US" altLang="zh-CN" dirty="0">
              <a:latin typeface="Times New Roman" panose="02020603050405020304" pitchFamily="18" charset="0"/>
              <a:cs typeface="Times New Roman" panose="02020603050405020304" pitchFamily="18" charset="0"/>
            </a:endParaRPr>
          </a:p>
          <a:p>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5183" y="870596"/>
            <a:ext cx="10948617" cy="5306367"/>
          </a:xfrm>
        </p:spPr>
        <p:txBody>
          <a:bodyPr>
            <a:normAutofit fontScale="77500" lnSpcReduction="20000"/>
          </a:bodyPr>
          <a:lstStyle/>
          <a:p>
            <a:r>
              <a:rPr lang="en-US" altLang="zh-CN" dirty="0">
                <a:highlight>
                  <a:srgbClr val="FFFF00"/>
                </a:highlight>
                <a:latin typeface="Times New Roman" panose="02020603050405020304" pitchFamily="18" charset="0"/>
                <a:cs typeface="Times New Roman" panose="02020603050405020304" pitchFamily="18" charset="0"/>
              </a:rPr>
              <a:t>1. </a:t>
            </a:r>
            <a:r>
              <a:rPr lang="zh-CN" altLang="en-US" dirty="0">
                <a:highlight>
                  <a:srgbClr val="FFFF00"/>
                </a:highlight>
                <a:latin typeface="Times New Roman" panose="02020603050405020304" pitchFamily="18" charset="0"/>
                <a:cs typeface="Times New Roman" panose="02020603050405020304" pitchFamily="18" charset="0"/>
              </a:rPr>
              <a:t>开篇 </a:t>
            </a:r>
            <a:r>
              <a:rPr lang="en-US" altLang="zh-CN" dirty="0">
                <a:highlight>
                  <a:srgbClr val="FFFF00"/>
                </a:highlight>
                <a:latin typeface="Times New Roman" panose="02020603050405020304" pitchFamily="18" charset="0"/>
                <a:cs typeface="Times New Roman" panose="02020603050405020304" pitchFamily="18" charset="0"/>
              </a:rPr>
              <a:t>/ </a:t>
            </a:r>
            <a:r>
              <a:rPr lang="zh-CN" altLang="en-US" dirty="0">
                <a:highlight>
                  <a:srgbClr val="FFFF00"/>
                </a:highlight>
                <a:latin typeface="Times New Roman" panose="02020603050405020304" pitchFamily="18" charset="0"/>
                <a:cs typeface="Times New Roman" panose="02020603050405020304" pitchFamily="18" charset="0"/>
              </a:rPr>
              <a:t>重要性句</a:t>
            </a:r>
            <a:endParaRPr lang="zh-CN" altLang="en-US" dirty="0">
              <a:highlight>
                <a:srgbClr val="FFFF00"/>
              </a:highlight>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Territorial security is the cornerstone of national survival and development.</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国土安全是国家生存与发展的基石。</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Safeguarding national sovereignty and territorial integrity is the unshakable duty of every citizen.</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维护国家主权与领土完整，是每个公民不可动摇的责任。</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National security, including cyber security, is closely linked to people’s well-being and social stability.</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国家安全（含网络安全）与民生福祉、社会稳定息息相关。</a:t>
            </a:r>
            <a:endParaRPr lang="zh-CN" altLang="en-US" dirty="0">
              <a:latin typeface="Times New Roman" panose="02020603050405020304" pitchFamily="18" charset="0"/>
              <a:cs typeface="Times New Roman" panose="02020603050405020304" pitchFamily="18" charset="0"/>
            </a:endParaRPr>
          </a:p>
          <a:p>
            <a:r>
              <a:rPr lang="en-US" altLang="zh-CN" dirty="0">
                <a:highlight>
                  <a:srgbClr val="FFFF00"/>
                </a:highlight>
                <a:latin typeface="Times New Roman" panose="02020603050405020304" pitchFamily="18" charset="0"/>
                <a:cs typeface="Times New Roman" panose="02020603050405020304" pitchFamily="18" charset="0"/>
              </a:rPr>
              <a:t>2. </a:t>
            </a:r>
            <a:r>
              <a:rPr lang="zh-CN" altLang="en-US" dirty="0">
                <a:highlight>
                  <a:srgbClr val="FFFF00"/>
                </a:highlight>
                <a:latin typeface="Times New Roman" panose="02020603050405020304" pitchFamily="18" charset="0"/>
                <a:cs typeface="Times New Roman" panose="02020603050405020304" pitchFamily="18" charset="0"/>
              </a:rPr>
              <a:t>问题 </a:t>
            </a:r>
            <a:r>
              <a:rPr lang="en-US" altLang="zh-CN" dirty="0">
                <a:highlight>
                  <a:srgbClr val="FFFF00"/>
                </a:highlight>
                <a:latin typeface="Times New Roman" panose="02020603050405020304" pitchFamily="18" charset="0"/>
                <a:cs typeface="Times New Roman" panose="02020603050405020304" pitchFamily="18" charset="0"/>
              </a:rPr>
              <a:t>/ </a:t>
            </a:r>
            <a:r>
              <a:rPr lang="zh-CN" altLang="en-US" dirty="0">
                <a:highlight>
                  <a:srgbClr val="FFFF00"/>
                </a:highlight>
                <a:latin typeface="Times New Roman" panose="02020603050405020304" pitchFamily="18" charset="0"/>
                <a:cs typeface="Times New Roman" panose="02020603050405020304" pitchFamily="18" charset="0"/>
              </a:rPr>
              <a:t>威胁句</a:t>
            </a:r>
            <a:endParaRPr lang="zh-CN" altLang="en-US" dirty="0">
              <a:highlight>
                <a:srgbClr val="FFFF00"/>
              </a:highlight>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In an interconnected world, cyberspace faces unprecedented challenges and emerging threats.</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互联互通时代，网络空间面临前所未有的挑战与新兴威胁。</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Any attempt to undermine territorial integrity or cyber sovereignty will meet firm resistance.</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任何破坏领土完整或网络主权的企图，都将遭到坚决抵制。</a:t>
            </a:r>
            <a:endParaRPr lang="zh-CN" altLang="en-US" dirty="0">
              <a:latin typeface="Times New Roman" panose="02020603050405020304" pitchFamily="18" charset="0"/>
              <a:cs typeface="Times New Roman" panose="02020603050405020304" pitchFamily="18" charset="0"/>
            </a:endParaRPr>
          </a:p>
          <a:p>
            <a:endParaRPr lang="zh-CN" altLang="en-US" dirty="0"/>
          </a:p>
        </p:txBody>
      </p:sp>
      <p:sp>
        <p:nvSpPr>
          <p:cNvPr id="4" name="文本框 3"/>
          <p:cNvSpPr txBox="1"/>
          <p:nvPr/>
        </p:nvSpPr>
        <p:spPr>
          <a:xfrm>
            <a:off x="491420" y="226575"/>
            <a:ext cx="2279157" cy="461665"/>
          </a:xfrm>
          <a:prstGeom prst="rect">
            <a:avLst/>
          </a:prstGeom>
          <a:solidFill>
            <a:schemeClr val="bg2"/>
          </a:solidFill>
        </p:spPr>
        <p:txBody>
          <a:bodyPr wrap="square">
            <a:spAutoFit/>
          </a:bodyPr>
          <a:lstStyle/>
          <a:p>
            <a:r>
              <a:rPr lang="en-US" altLang="zh-CN" sz="2400" dirty="0">
                <a:solidFill>
                  <a:srgbClr val="7030A0"/>
                </a:solidFill>
                <a:latin typeface="隶书" panose="02010509060101010101" pitchFamily="49" charset="-122"/>
                <a:ea typeface="隶书" panose="02010509060101010101" pitchFamily="49" charset="-122"/>
              </a:rPr>
              <a:t>4 </a:t>
            </a:r>
            <a:r>
              <a:rPr lang="zh-CN" altLang="en-US" sz="2400" dirty="0">
                <a:solidFill>
                  <a:srgbClr val="7030A0"/>
                </a:solidFill>
                <a:latin typeface="隶书" panose="02010509060101010101" pitchFamily="49" charset="-122"/>
                <a:ea typeface="隶书" panose="02010509060101010101" pitchFamily="49" charset="-122"/>
              </a:rPr>
              <a:t>主题语料</a:t>
            </a:r>
            <a:endParaRPr lang="zh-CN" altLang="en-US" sz="2400" dirty="0">
              <a:solidFill>
                <a:srgbClr val="7030A0"/>
              </a:solidFill>
              <a:latin typeface="隶书" panose="02010509060101010101" pitchFamily="49" charset="-122"/>
              <a:ea typeface="隶书" panose="02010509060101010101" pitchFamily="49"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5183" y="870596"/>
            <a:ext cx="10948617" cy="5306367"/>
          </a:xfrm>
        </p:spPr>
        <p:txBody>
          <a:bodyPr>
            <a:normAutofit fontScale="85000" lnSpcReduction="10000"/>
          </a:bodyPr>
          <a:lstStyle/>
          <a:p>
            <a:r>
              <a:rPr lang="en-US" altLang="zh-CN" dirty="0">
                <a:highlight>
                  <a:srgbClr val="FFFF00"/>
                </a:highlight>
                <a:latin typeface="Times New Roman" panose="02020603050405020304" pitchFamily="18" charset="0"/>
                <a:cs typeface="Times New Roman" panose="02020603050405020304" pitchFamily="18" charset="0"/>
              </a:rPr>
              <a:t>3. </a:t>
            </a:r>
            <a:r>
              <a:rPr lang="zh-CN" altLang="en-US" dirty="0">
                <a:highlight>
                  <a:srgbClr val="FFFF00"/>
                </a:highlight>
                <a:latin typeface="Times New Roman" panose="02020603050405020304" pitchFamily="18" charset="0"/>
                <a:cs typeface="Times New Roman" panose="02020603050405020304" pitchFamily="18" charset="0"/>
              </a:rPr>
              <a:t>措施 </a:t>
            </a:r>
            <a:r>
              <a:rPr lang="en-US" altLang="zh-CN" dirty="0">
                <a:highlight>
                  <a:srgbClr val="FFFF00"/>
                </a:highlight>
                <a:latin typeface="Times New Roman" panose="02020603050405020304" pitchFamily="18" charset="0"/>
                <a:cs typeface="Times New Roman" panose="02020603050405020304" pitchFamily="18" charset="0"/>
              </a:rPr>
              <a:t>/ </a:t>
            </a:r>
            <a:r>
              <a:rPr lang="zh-CN" altLang="en-US" dirty="0">
                <a:highlight>
                  <a:srgbClr val="FFFF00"/>
                </a:highlight>
                <a:latin typeface="Times New Roman" panose="02020603050405020304" pitchFamily="18" charset="0"/>
                <a:cs typeface="Times New Roman" panose="02020603050405020304" pitchFamily="18" charset="0"/>
              </a:rPr>
              <a:t>责任句</a:t>
            </a:r>
            <a:endParaRPr lang="zh-CN" altLang="en-US" dirty="0">
              <a:highlight>
                <a:srgbClr val="FFFF00"/>
              </a:highlight>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The whole society should join hands to build a solid defense line for national security.</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全社会应携手筑牢国家安全防线。</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Teenagers should develop a strong sense of national identity and security awareness.</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青少年应树立强烈的国家认同感与安全意识。</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It is our shared responsibility to guard against risks and safeguard our homeland.</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防范风险、守护国土，是我们共同的责任。</a:t>
            </a:r>
            <a:endParaRPr lang="zh-CN" altLang="en-US" dirty="0">
              <a:latin typeface="Times New Roman" panose="02020603050405020304" pitchFamily="18" charset="0"/>
              <a:cs typeface="Times New Roman" panose="02020603050405020304" pitchFamily="18" charset="0"/>
            </a:endParaRPr>
          </a:p>
          <a:p>
            <a:r>
              <a:rPr lang="en-US" altLang="zh-CN" dirty="0">
                <a:highlight>
                  <a:srgbClr val="FFFF00"/>
                </a:highlight>
                <a:latin typeface="Times New Roman" panose="02020603050405020304" pitchFamily="18" charset="0"/>
                <a:cs typeface="Times New Roman" panose="02020603050405020304" pitchFamily="18" charset="0"/>
              </a:rPr>
              <a:t>4. </a:t>
            </a:r>
            <a:r>
              <a:rPr lang="zh-CN" altLang="en-US" dirty="0">
                <a:highlight>
                  <a:srgbClr val="FFFF00"/>
                </a:highlight>
                <a:latin typeface="Times New Roman" panose="02020603050405020304" pitchFamily="18" charset="0"/>
                <a:cs typeface="Times New Roman" panose="02020603050405020304" pitchFamily="18" charset="0"/>
              </a:rPr>
              <a:t>结尾升华句</a:t>
            </a:r>
            <a:endParaRPr lang="zh-CN" altLang="en-US" dirty="0">
              <a:highlight>
                <a:srgbClr val="FFFF00"/>
              </a:highlight>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Only when the homeland is secure can people live and work in peace and contentment.</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唯有国土安宁，人民方能安居乐业。</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A secure nation lays a solid foundation for sustainable development and a bright future.</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安全的国家，为可持续发展与光明未来奠定坚实基础。</a:t>
            </a:r>
            <a:endParaRPr lang="zh-CN" altLang="en-US" dirty="0">
              <a:latin typeface="Times New Roman" panose="02020603050405020304" pitchFamily="18" charset="0"/>
              <a:cs typeface="Times New Roman" panose="02020603050405020304" pitchFamily="18" charset="0"/>
            </a:endParaRPr>
          </a:p>
          <a:p>
            <a:endParaRPr lang="zh-CN" altLang="en-US" dirty="0"/>
          </a:p>
        </p:txBody>
      </p:sp>
      <p:sp>
        <p:nvSpPr>
          <p:cNvPr id="4" name="文本框 3"/>
          <p:cNvSpPr txBox="1"/>
          <p:nvPr/>
        </p:nvSpPr>
        <p:spPr>
          <a:xfrm>
            <a:off x="491420" y="226575"/>
            <a:ext cx="2279157" cy="461665"/>
          </a:xfrm>
          <a:prstGeom prst="rect">
            <a:avLst/>
          </a:prstGeom>
          <a:solidFill>
            <a:schemeClr val="bg2"/>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7030A0"/>
                </a:solidFill>
                <a:effectLst/>
                <a:uLnTx/>
                <a:uFillTx/>
                <a:latin typeface="隶书" panose="02010509060101010101" pitchFamily="49" charset="-122"/>
                <a:ea typeface="隶书" panose="02010509060101010101" pitchFamily="49" charset="-122"/>
                <a:cs typeface="+mn-cs"/>
              </a:rPr>
              <a:t>4 </a:t>
            </a:r>
            <a:r>
              <a:rPr kumimoji="0" lang="zh-CN" altLang="en-US" sz="2400" b="0" i="0" u="none" strike="noStrike" kern="1200" cap="none" spc="0" normalizeH="0" baseline="0" noProof="0" dirty="0">
                <a:ln>
                  <a:noFill/>
                </a:ln>
                <a:solidFill>
                  <a:srgbClr val="7030A0"/>
                </a:solidFill>
                <a:effectLst/>
                <a:uLnTx/>
                <a:uFillTx/>
                <a:latin typeface="隶书" panose="02010509060101010101" pitchFamily="49" charset="-122"/>
                <a:ea typeface="隶书" panose="02010509060101010101" pitchFamily="49" charset="-122"/>
                <a:cs typeface="+mn-cs"/>
              </a:rPr>
              <a:t>主题语料</a:t>
            </a:r>
            <a:endParaRPr kumimoji="0" lang="zh-CN" altLang="en-US" sz="2400" b="0" i="0" u="none" strike="noStrike" kern="1200" cap="none" spc="0" normalizeH="0" baseline="0" noProof="0" dirty="0">
              <a:ln>
                <a:noFill/>
              </a:ln>
              <a:solidFill>
                <a:srgbClr val="7030A0"/>
              </a:solidFill>
              <a:effectLst/>
              <a:uLnTx/>
              <a:uFillTx/>
              <a:latin typeface="隶书" panose="02010509060101010101" pitchFamily="49" charset="-122"/>
              <a:ea typeface="隶书" panose="02010509060101010101" pitchFamily="49" charset="-122"/>
              <a:cs typeface="+mn-c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a:t>假定你是李华，你校英文报正在征集以</a:t>
            </a:r>
            <a:r>
              <a:rPr lang="en-US" altLang="zh-CN" dirty="0"/>
              <a:t>Protect Our Land, Safeguard Our Homeland</a:t>
            </a:r>
            <a:r>
              <a:rPr lang="zh-CN" altLang="en-US" dirty="0"/>
              <a:t>为题的倡议书，呼吁同学们关注国土生态安全。内容包括：</a:t>
            </a:r>
            <a:endParaRPr lang="en-US" altLang="zh-CN" dirty="0"/>
          </a:p>
          <a:p>
            <a:r>
              <a:rPr lang="en-US" altLang="zh-CN" dirty="0"/>
              <a:t>1 </a:t>
            </a:r>
            <a:r>
              <a:rPr lang="zh-CN" altLang="en-US" dirty="0"/>
              <a:t>国土生态安全的重要性；</a:t>
            </a:r>
            <a:endParaRPr lang="en-US" altLang="zh-CN" dirty="0"/>
          </a:p>
          <a:p>
            <a:r>
              <a:rPr lang="en-US" altLang="zh-CN" dirty="0"/>
              <a:t>2 </a:t>
            </a:r>
            <a:r>
              <a:rPr lang="zh-CN" altLang="en-US" dirty="0"/>
              <a:t>当前面临的主要问题（污染、过度开发）；</a:t>
            </a:r>
            <a:endParaRPr lang="en-US" altLang="zh-CN" dirty="0"/>
          </a:p>
          <a:p>
            <a:r>
              <a:rPr lang="en-US" altLang="zh-CN" dirty="0"/>
              <a:t>3 </a:t>
            </a:r>
            <a:r>
              <a:rPr lang="zh-CN" altLang="en-US" dirty="0"/>
              <a:t>呼吁同学们行动</a:t>
            </a:r>
            <a:endParaRPr lang="zh-CN" altLang="en-US" dirty="0"/>
          </a:p>
        </p:txBody>
      </p:sp>
      <p:sp>
        <p:nvSpPr>
          <p:cNvPr id="4" name="标题 1"/>
          <p:cNvSpPr>
            <a:spLocks noGrp="1"/>
          </p:cNvSpPr>
          <p:nvPr>
            <p:ph type="title"/>
          </p:nvPr>
        </p:nvSpPr>
        <p:spPr>
          <a:xfrm>
            <a:off x="629677" y="589619"/>
            <a:ext cx="10614614" cy="713538"/>
          </a:xfrm>
        </p:spPr>
        <p:txBody>
          <a:bodyPr/>
          <a:lstStyle/>
          <a:p>
            <a:r>
              <a:rPr lang="en-US" altLang="zh-CN" dirty="0">
                <a:solidFill>
                  <a:srgbClr val="7030A0"/>
                </a:solidFill>
                <a:latin typeface="隶书" panose="02010509060101010101" pitchFamily="49" charset="-122"/>
                <a:ea typeface="隶书" panose="02010509060101010101" pitchFamily="49" charset="-122"/>
              </a:rPr>
              <a:t>5 </a:t>
            </a:r>
            <a:r>
              <a:rPr lang="zh-CN" altLang="en-US" dirty="0">
                <a:solidFill>
                  <a:srgbClr val="7030A0"/>
                </a:solidFill>
                <a:latin typeface="隶书" panose="02010509060101010101" pitchFamily="49" charset="-122"/>
                <a:ea typeface="隶书" panose="02010509060101010101" pitchFamily="49" charset="-122"/>
              </a:rPr>
              <a:t>高考预测：</a:t>
            </a:r>
            <a:endParaRPr lang="zh-CN" altLang="en-US" dirty="0">
              <a:solidFill>
                <a:srgbClr val="7030A0"/>
              </a:solidFill>
              <a:latin typeface="隶书" panose="02010509060101010101" pitchFamily="49" charset="-122"/>
              <a:ea typeface="隶书" panose="02010509060101010101" pitchFamily="49" charset="-122"/>
            </a:endParaRPr>
          </a:p>
        </p:txBody>
      </p:sp>
      <p:pic>
        <p:nvPicPr>
          <p:cNvPr id="5" name="图片 4"/>
          <p:cNvPicPr>
            <a:picLocks noChangeAspect="1"/>
          </p:cNvPicPr>
          <p:nvPr/>
        </p:nvPicPr>
        <p:blipFill>
          <a:blip r:embed="rId1"/>
          <a:stretch>
            <a:fillRect/>
          </a:stretch>
        </p:blipFill>
        <p:spPr>
          <a:xfrm>
            <a:off x="9193641" y="3257892"/>
            <a:ext cx="2160159" cy="3054466"/>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72266" y="239189"/>
            <a:ext cx="10515600" cy="921606"/>
          </a:xfrm>
        </p:spPr>
        <p:txBody>
          <a:bodyPr>
            <a:normAutofit/>
          </a:bodyPr>
          <a:lstStyle/>
          <a:p>
            <a:r>
              <a:rPr lang="en-US" altLang="zh-CN" dirty="0">
                <a:solidFill>
                  <a:srgbClr val="7030A0"/>
                </a:solidFill>
                <a:latin typeface="隶书" panose="02010509060101010101" pitchFamily="49" charset="-122"/>
                <a:ea typeface="隶书" panose="02010509060101010101" pitchFamily="49" charset="-122"/>
              </a:rPr>
              <a:t>6 </a:t>
            </a:r>
            <a:r>
              <a:rPr lang="zh-CN" altLang="en-US" dirty="0">
                <a:solidFill>
                  <a:srgbClr val="7030A0"/>
                </a:solidFill>
                <a:latin typeface="隶书" panose="02010509060101010101" pitchFamily="49" charset="-122"/>
                <a:ea typeface="隶书" panose="02010509060101010101" pitchFamily="49" charset="-122"/>
              </a:rPr>
              <a:t>审题三步法</a:t>
            </a:r>
            <a:endParaRPr lang="zh-CN" altLang="en-US" dirty="0"/>
          </a:p>
        </p:txBody>
      </p:sp>
      <p:sp>
        <p:nvSpPr>
          <p:cNvPr id="5" name="文本框 4"/>
          <p:cNvSpPr txBox="1"/>
          <p:nvPr/>
        </p:nvSpPr>
        <p:spPr>
          <a:xfrm>
            <a:off x="257346" y="5778131"/>
            <a:ext cx="11131588" cy="523220"/>
          </a:xfrm>
          <a:prstGeom prst="rect">
            <a:avLst/>
          </a:prstGeom>
          <a:noFill/>
        </p:spPr>
        <p:txBody>
          <a:bodyPr wrap="square">
            <a:spAutoFit/>
          </a:bodyPr>
          <a:lstStyle/>
          <a:p>
            <a:pPr lvl="0"/>
            <a:r>
              <a:rPr lang="zh-CN" altLang="en-US" sz="2800" b="1" dirty="0">
                <a:solidFill>
                  <a:srgbClr val="FF0000"/>
                </a:solidFill>
              </a:rPr>
              <a:t>重要性 </a:t>
            </a:r>
            <a:r>
              <a:rPr lang="en-US" altLang="zh-CN" sz="2800" b="1" dirty="0">
                <a:solidFill>
                  <a:srgbClr val="FF0000"/>
                </a:solidFill>
              </a:rPr>
              <a:t>/ </a:t>
            </a:r>
            <a:r>
              <a:rPr lang="zh-CN" altLang="en-US" sz="2800" b="1" dirty="0">
                <a:solidFill>
                  <a:srgbClr val="FF0000"/>
                </a:solidFill>
              </a:rPr>
              <a:t>现状→问题 </a:t>
            </a:r>
            <a:r>
              <a:rPr lang="en-US" altLang="zh-CN" sz="2800" b="1" dirty="0">
                <a:solidFill>
                  <a:srgbClr val="FF0000"/>
                </a:solidFill>
              </a:rPr>
              <a:t>/ </a:t>
            </a:r>
            <a:r>
              <a:rPr lang="zh-CN" altLang="en-US" sz="2800" b="1" dirty="0">
                <a:solidFill>
                  <a:srgbClr val="FF0000"/>
                </a:solidFill>
              </a:rPr>
              <a:t>危害→措施 </a:t>
            </a:r>
            <a:r>
              <a:rPr lang="en-US" altLang="zh-CN" sz="2800" b="1" dirty="0">
                <a:solidFill>
                  <a:srgbClr val="FF0000"/>
                </a:solidFill>
              </a:rPr>
              <a:t>/ </a:t>
            </a:r>
            <a:r>
              <a:rPr lang="zh-CN" altLang="en-US" sz="2800" b="1" dirty="0">
                <a:solidFill>
                  <a:srgbClr val="FF0000"/>
                </a:solidFill>
              </a:rPr>
              <a:t>建议→呼吁 </a:t>
            </a:r>
            <a:r>
              <a:rPr lang="en-US" altLang="zh-CN" sz="2800" b="1" dirty="0">
                <a:solidFill>
                  <a:srgbClr val="FF0000"/>
                </a:solidFill>
              </a:rPr>
              <a:t>/ </a:t>
            </a:r>
            <a:r>
              <a:rPr lang="zh-CN" altLang="en-US" sz="2800" b="1" dirty="0">
                <a:solidFill>
                  <a:srgbClr val="FF0000"/>
                </a:solidFill>
              </a:rPr>
              <a:t>升华」的核心逻辑链</a:t>
            </a:r>
            <a:endParaRPr kumimoji="0" lang="zh-CN" altLang="en-US" sz="1800" b="0" i="0" u="none" strike="noStrike" kern="1200" cap="none" spc="0" normalizeH="0" baseline="0" noProof="0" dirty="0">
              <a:ln>
                <a:noFill/>
              </a:ln>
              <a:solidFill>
                <a:srgbClr val="FF0000"/>
              </a:solidFill>
              <a:effectLst/>
              <a:uLnTx/>
              <a:uFillTx/>
              <a:latin typeface="等线" panose="02010600030101010101" charset="-122"/>
              <a:ea typeface="等线" panose="02010600030101010101" charset="-122"/>
            </a:endParaRPr>
          </a:p>
        </p:txBody>
      </p:sp>
      <p:graphicFrame>
        <p:nvGraphicFramePr>
          <p:cNvPr id="4" name="表格 3"/>
          <p:cNvGraphicFramePr>
            <a:graphicFrameLocks noGrp="1"/>
          </p:cNvGraphicFramePr>
          <p:nvPr/>
        </p:nvGraphicFramePr>
        <p:xfrm>
          <a:off x="1193646" y="1160795"/>
          <a:ext cx="9478002" cy="4384946"/>
        </p:xfrm>
        <a:graphic>
          <a:graphicData uri="http://schemas.openxmlformats.org/drawingml/2006/table">
            <a:tbl>
              <a:tblPr/>
              <a:tblGrid>
                <a:gridCol w="1177223"/>
                <a:gridCol w="2814381"/>
                <a:gridCol w="5486398"/>
              </a:tblGrid>
              <a:tr h="117728">
                <a:tc>
                  <a:txBody>
                    <a:bodyPr/>
                    <a:lstStyle/>
                    <a:p>
                      <a:pPr algn="l">
                        <a:buNone/>
                      </a:pPr>
                      <a:r>
                        <a:rPr lang="zh-CN" altLang="en-US" sz="2000">
                          <a:effectLst/>
                          <a:latin typeface="楷体" panose="02010609060101010101" pitchFamily="49" charset="-122"/>
                          <a:ea typeface="楷体" panose="02010609060101010101" pitchFamily="49" charset="-122"/>
                        </a:rPr>
                        <a:t>步骤</a:t>
                      </a:r>
                      <a:endParaRPr lang="zh-CN" altLang="en-US" sz="2000">
                        <a:effectLst/>
                        <a:latin typeface="楷体" panose="02010609060101010101" pitchFamily="49" charset="-122"/>
                        <a:ea typeface="楷体" panose="02010609060101010101" pitchFamily="49" charset="-122"/>
                      </a:endParaRPr>
                    </a:p>
                  </a:txBody>
                  <a:tcPr marL="3822" marR="3822" marT="3822" marB="38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2000">
                          <a:effectLst/>
                          <a:latin typeface="楷体" panose="02010609060101010101" pitchFamily="49" charset="-122"/>
                          <a:ea typeface="楷体" panose="02010609060101010101" pitchFamily="49" charset="-122"/>
                        </a:rPr>
                        <a:t>核心动作</a:t>
                      </a:r>
                      <a:endParaRPr lang="zh-CN" altLang="en-US" sz="2000">
                        <a:effectLst/>
                        <a:latin typeface="楷体" panose="02010609060101010101" pitchFamily="49" charset="-122"/>
                        <a:ea typeface="楷体" panose="02010609060101010101" pitchFamily="49" charset="-122"/>
                      </a:endParaRPr>
                    </a:p>
                  </a:txBody>
                  <a:tcPr marL="3822" marR="3822" marT="3822" marB="38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2000">
                          <a:effectLst/>
                          <a:latin typeface="楷体" panose="02010609060101010101" pitchFamily="49" charset="-122"/>
                          <a:ea typeface="楷体" panose="02010609060101010101" pitchFamily="49" charset="-122"/>
                        </a:rPr>
                        <a:t>得分要点</a:t>
                      </a:r>
                      <a:endParaRPr lang="zh-CN" altLang="en-US" sz="2000">
                        <a:effectLst/>
                        <a:latin typeface="楷体" panose="02010609060101010101" pitchFamily="49" charset="-122"/>
                        <a:ea typeface="楷体" panose="02010609060101010101" pitchFamily="49" charset="-122"/>
                      </a:endParaRPr>
                    </a:p>
                  </a:txBody>
                  <a:tcPr marL="3822" marR="3822" marT="3822" marB="38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328641">
                <a:tc>
                  <a:txBody>
                    <a:bodyPr/>
                    <a:lstStyle/>
                    <a:p>
                      <a:pPr algn="l">
                        <a:buNone/>
                      </a:pPr>
                      <a:r>
                        <a:rPr lang="zh-CN" altLang="en-US" sz="2000">
                          <a:effectLst/>
                          <a:latin typeface="楷体" panose="02010609060101010101" pitchFamily="49" charset="-122"/>
                          <a:ea typeface="楷体" panose="02010609060101010101" pitchFamily="49" charset="-122"/>
                        </a:rPr>
                        <a:t>第一步</a:t>
                      </a:r>
                      <a:endParaRPr lang="zh-CN" altLang="en-US" sz="2000">
                        <a:effectLst/>
                        <a:latin typeface="楷体" panose="02010609060101010101" pitchFamily="49" charset="-122"/>
                        <a:ea typeface="楷体" panose="02010609060101010101" pitchFamily="49" charset="-122"/>
                      </a:endParaRPr>
                    </a:p>
                  </a:txBody>
                  <a:tcPr marL="3822" marR="3822" marT="3822" marB="38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2000">
                          <a:effectLst/>
                          <a:latin typeface="楷体" panose="02010609060101010101" pitchFamily="49" charset="-122"/>
                          <a:ea typeface="楷体" panose="02010609060101010101" pitchFamily="49" charset="-122"/>
                        </a:rPr>
                        <a:t>定主题 </a:t>
                      </a:r>
                      <a:r>
                        <a:rPr lang="en-US" altLang="zh-CN" sz="2000">
                          <a:effectLst/>
                          <a:latin typeface="楷体" panose="02010609060101010101" pitchFamily="49" charset="-122"/>
                          <a:ea typeface="楷体" panose="02010609060101010101" pitchFamily="49" charset="-122"/>
                        </a:rPr>
                        <a:t>+ </a:t>
                      </a:r>
                      <a:r>
                        <a:rPr lang="zh-CN" altLang="en-US" sz="2000">
                          <a:effectLst/>
                          <a:latin typeface="楷体" panose="02010609060101010101" pitchFamily="49" charset="-122"/>
                          <a:ea typeface="楷体" panose="02010609060101010101" pitchFamily="49" charset="-122"/>
                        </a:rPr>
                        <a:t>定领域</a:t>
                      </a:r>
                      <a:endParaRPr lang="zh-CN" altLang="en-US" sz="2000">
                        <a:effectLst/>
                        <a:latin typeface="楷体" panose="02010609060101010101" pitchFamily="49" charset="-122"/>
                        <a:ea typeface="楷体" panose="02010609060101010101" pitchFamily="49" charset="-122"/>
                      </a:endParaRPr>
                    </a:p>
                  </a:txBody>
                  <a:tcPr marL="3822" marR="3822" marT="3822" marB="38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2000">
                          <a:effectLst/>
                          <a:latin typeface="楷体" panose="02010609060101010101" pitchFamily="49" charset="-122"/>
                          <a:ea typeface="楷体" panose="02010609060101010101" pitchFamily="49" charset="-122"/>
                        </a:rPr>
                        <a:t>快速判断题目属于国土安全下的哪个细分领域（生态 </a:t>
                      </a:r>
                      <a:r>
                        <a:rPr lang="en-US" altLang="zh-CN" sz="2000">
                          <a:effectLst/>
                          <a:latin typeface="楷体" panose="02010609060101010101" pitchFamily="49" charset="-122"/>
                          <a:ea typeface="楷体" panose="02010609060101010101" pitchFamily="49" charset="-122"/>
                        </a:rPr>
                        <a:t>/ </a:t>
                      </a:r>
                      <a:r>
                        <a:rPr lang="zh-CN" altLang="en-US" sz="2000">
                          <a:effectLst/>
                          <a:latin typeface="楷体" panose="02010609060101010101" pitchFamily="49" charset="-122"/>
                          <a:ea typeface="楷体" panose="02010609060101010101" pitchFamily="49" charset="-122"/>
                        </a:rPr>
                        <a:t>能源 </a:t>
                      </a:r>
                      <a:r>
                        <a:rPr lang="en-US" altLang="zh-CN" sz="2000">
                          <a:effectLst/>
                          <a:latin typeface="楷体" panose="02010609060101010101" pitchFamily="49" charset="-122"/>
                          <a:ea typeface="楷体" panose="02010609060101010101" pitchFamily="49" charset="-122"/>
                        </a:rPr>
                        <a:t>/ </a:t>
                      </a:r>
                      <a:r>
                        <a:rPr lang="zh-CN" altLang="en-US" sz="2000">
                          <a:effectLst/>
                          <a:latin typeface="楷体" panose="02010609060101010101" pitchFamily="49" charset="-122"/>
                          <a:ea typeface="楷体" panose="02010609060101010101" pitchFamily="49" charset="-122"/>
                        </a:rPr>
                        <a:t>粮食 </a:t>
                      </a:r>
                      <a:r>
                        <a:rPr lang="en-US" altLang="zh-CN" sz="2000">
                          <a:effectLst/>
                          <a:latin typeface="楷体" panose="02010609060101010101" pitchFamily="49" charset="-122"/>
                          <a:ea typeface="楷体" panose="02010609060101010101" pitchFamily="49" charset="-122"/>
                        </a:rPr>
                        <a:t>/ </a:t>
                      </a:r>
                      <a:r>
                        <a:rPr lang="zh-CN" altLang="en-US" sz="2000">
                          <a:effectLst/>
                          <a:latin typeface="楷体" panose="02010609060101010101" pitchFamily="49" charset="-122"/>
                          <a:ea typeface="楷体" panose="02010609060101010101" pitchFamily="49" charset="-122"/>
                        </a:rPr>
                        <a:t>网络信息），锁定核心主题词，避免跑题</a:t>
                      </a:r>
                      <a:endParaRPr lang="zh-CN" altLang="en-US" sz="2000">
                        <a:effectLst/>
                        <a:latin typeface="楷体" panose="02010609060101010101" pitchFamily="49" charset="-122"/>
                        <a:ea typeface="楷体" panose="02010609060101010101" pitchFamily="49" charset="-122"/>
                      </a:endParaRPr>
                    </a:p>
                  </a:txBody>
                  <a:tcPr marL="3822" marR="3822" marT="3822" marB="38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22575">
                <a:tc>
                  <a:txBody>
                    <a:bodyPr/>
                    <a:lstStyle/>
                    <a:p>
                      <a:pPr algn="l">
                        <a:buNone/>
                      </a:pPr>
                      <a:r>
                        <a:rPr lang="zh-CN" altLang="en-US" sz="2000">
                          <a:effectLst/>
                          <a:latin typeface="楷体" panose="02010609060101010101" pitchFamily="49" charset="-122"/>
                          <a:ea typeface="楷体" panose="02010609060101010101" pitchFamily="49" charset="-122"/>
                        </a:rPr>
                        <a:t>第二步</a:t>
                      </a:r>
                      <a:endParaRPr lang="zh-CN" altLang="en-US" sz="2000">
                        <a:effectLst/>
                        <a:latin typeface="楷体" panose="02010609060101010101" pitchFamily="49" charset="-122"/>
                        <a:ea typeface="楷体" panose="02010609060101010101" pitchFamily="49" charset="-122"/>
                      </a:endParaRPr>
                    </a:p>
                  </a:txBody>
                  <a:tcPr marL="3822" marR="3822" marT="3822" marB="38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2000" dirty="0">
                          <a:effectLst/>
                          <a:latin typeface="楷体" panose="02010609060101010101" pitchFamily="49" charset="-122"/>
                          <a:ea typeface="楷体" panose="02010609060101010101" pitchFamily="49" charset="-122"/>
                        </a:rPr>
                        <a:t>定文体 </a:t>
                      </a:r>
                      <a:r>
                        <a:rPr lang="en-US" altLang="zh-CN" sz="2000" dirty="0">
                          <a:effectLst/>
                          <a:latin typeface="楷体" panose="02010609060101010101" pitchFamily="49" charset="-122"/>
                          <a:ea typeface="楷体" panose="02010609060101010101" pitchFamily="49" charset="-122"/>
                        </a:rPr>
                        <a:t>+ </a:t>
                      </a:r>
                      <a:r>
                        <a:rPr lang="zh-CN" altLang="en-US" sz="2000" dirty="0">
                          <a:effectLst/>
                          <a:latin typeface="楷体" panose="02010609060101010101" pitchFamily="49" charset="-122"/>
                          <a:ea typeface="楷体" panose="02010609060101010101" pitchFamily="49" charset="-122"/>
                        </a:rPr>
                        <a:t>定格式</a:t>
                      </a:r>
                      <a:endParaRPr lang="zh-CN" altLang="en-US" sz="2000" dirty="0">
                        <a:effectLst/>
                        <a:latin typeface="楷体" panose="02010609060101010101" pitchFamily="49" charset="-122"/>
                        <a:ea typeface="楷体" panose="02010609060101010101" pitchFamily="49" charset="-122"/>
                      </a:endParaRPr>
                    </a:p>
                  </a:txBody>
                  <a:tcPr marL="3822" marR="3822" marT="3822" marB="38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2000" dirty="0">
                          <a:effectLst/>
                          <a:latin typeface="楷体" panose="02010609060101010101" pitchFamily="49" charset="-122"/>
                          <a:ea typeface="楷体" panose="02010609060101010101" pitchFamily="49" charset="-122"/>
                        </a:rPr>
                        <a:t>明确应用文体裁（邮件 </a:t>
                      </a:r>
                      <a:r>
                        <a:rPr lang="en-US" altLang="zh-CN" sz="2000" dirty="0">
                          <a:effectLst/>
                          <a:latin typeface="楷体" panose="02010609060101010101" pitchFamily="49" charset="-122"/>
                          <a:ea typeface="楷体" panose="02010609060101010101" pitchFamily="49" charset="-122"/>
                        </a:rPr>
                        <a:t>/ </a:t>
                      </a:r>
                      <a:r>
                        <a:rPr lang="zh-CN" altLang="en-US" sz="2000" dirty="0">
                          <a:effectLst/>
                          <a:latin typeface="楷体" panose="02010609060101010101" pitchFamily="49" charset="-122"/>
                          <a:ea typeface="楷体" panose="02010609060101010101" pitchFamily="49" charset="-122"/>
                        </a:rPr>
                        <a:t>倡议书 </a:t>
                      </a:r>
                      <a:r>
                        <a:rPr lang="en-US" altLang="zh-CN" sz="2000" dirty="0">
                          <a:effectLst/>
                          <a:latin typeface="楷体" panose="02010609060101010101" pitchFamily="49" charset="-122"/>
                          <a:ea typeface="楷体" panose="02010609060101010101" pitchFamily="49" charset="-122"/>
                        </a:rPr>
                        <a:t>/ </a:t>
                      </a:r>
                      <a:r>
                        <a:rPr lang="zh-CN" altLang="en-US" sz="2000" dirty="0">
                          <a:effectLst/>
                          <a:latin typeface="楷体" panose="02010609060101010101" pitchFamily="49" charset="-122"/>
                          <a:ea typeface="楷体" panose="02010609060101010101" pitchFamily="49" charset="-122"/>
                        </a:rPr>
                        <a:t>演讲稿等），严格遵循对应格式规范（称呼、开头、结尾、落款）</a:t>
                      </a:r>
                      <a:endParaRPr lang="zh-CN" altLang="en-US" sz="2000" dirty="0">
                        <a:effectLst/>
                        <a:latin typeface="楷体" panose="02010609060101010101" pitchFamily="49" charset="-122"/>
                        <a:ea typeface="楷体" panose="02010609060101010101" pitchFamily="49" charset="-122"/>
                      </a:endParaRPr>
                    </a:p>
                  </a:txBody>
                  <a:tcPr marL="3822" marR="3822" marT="3822" marB="38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521286">
                <a:tc>
                  <a:txBody>
                    <a:bodyPr/>
                    <a:lstStyle/>
                    <a:p>
                      <a:pPr algn="l">
                        <a:buNone/>
                      </a:pPr>
                      <a:r>
                        <a:rPr lang="zh-CN" altLang="en-US" sz="2000">
                          <a:effectLst/>
                          <a:latin typeface="楷体" panose="02010609060101010101" pitchFamily="49" charset="-122"/>
                          <a:ea typeface="楷体" panose="02010609060101010101" pitchFamily="49" charset="-122"/>
                        </a:rPr>
                        <a:t>第三步</a:t>
                      </a:r>
                      <a:endParaRPr lang="zh-CN" altLang="en-US" sz="2000">
                        <a:effectLst/>
                        <a:latin typeface="楷体" panose="02010609060101010101" pitchFamily="49" charset="-122"/>
                        <a:ea typeface="楷体" panose="02010609060101010101" pitchFamily="49" charset="-122"/>
                      </a:endParaRPr>
                    </a:p>
                  </a:txBody>
                  <a:tcPr marL="3822" marR="3822" marT="3822" marB="38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2000">
                          <a:effectLst/>
                          <a:latin typeface="楷体" panose="02010609060101010101" pitchFamily="49" charset="-122"/>
                          <a:ea typeface="楷体" panose="02010609060101010101" pitchFamily="49" charset="-122"/>
                        </a:rPr>
                        <a:t>抓要点 </a:t>
                      </a:r>
                      <a:r>
                        <a:rPr lang="en-US" altLang="zh-CN" sz="2000">
                          <a:effectLst/>
                          <a:latin typeface="楷体" panose="02010609060101010101" pitchFamily="49" charset="-122"/>
                          <a:ea typeface="楷体" panose="02010609060101010101" pitchFamily="49" charset="-122"/>
                        </a:rPr>
                        <a:t>+ </a:t>
                      </a:r>
                      <a:r>
                        <a:rPr lang="zh-CN" altLang="en-US" sz="2000">
                          <a:effectLst/>
                          <a:latin typeface="楷体" panose="02010609060101010101" pitchFamily="49" charset="-122"/>
                          <a:ea typeface="楷体" panose="02010609060101010101" pitchFamily="49" charset="-122"/>
                        </a:rPr>
                        <a:t>补隐含</a:t>
                      </a:r>
                      <a:endParaRPr lang="zh-CN" altLang="en-US" sz="2000">
                        <a:effectLst/>
                        <a:latin typeface="楷体" panose="02010609060101010101" pitchFamily="49" charset="-122"/>
                        <a:ea typeface="楷体" panose="02010609060101010101" pitchFamily="49" charset="-122"/>
                      </a:endParaRPr>
                    </a:p>
                  </a:txBody>
                  <a:tcPr marL="3822" marR="3822" marT="3822" marB="38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2000" dirty="0">
                          <a:effectLst/>
                          <a:latin typeface="楷体" panose="02010609060101010101" pitchFamily="49" charset="-122"/>
                          <a:ea typeface="楷体" panose="02010609060101010101" pitchFamily="49" charset="-122"/>
                        </a:rPr>
                        <a:t>先圈出题目明确要求的</a:t>
                      </a:r>
                      <a:r>
                        <a:rPr lang="zh-CN" altLang="en-US" sz="2000" b="1" dirty="0">
                          <a:effectLst/>
                          <a:latin typeface="楷体" panose="02010609060101010101" pitchFamily="49" charset="-122"/>
                          <a:ea typeface="楷体" panose="02010609060101010101" pitchFamily="49" charset="-122"/>
                        </a:rPr>
                        <a:t>显性要点</a:t>
                      </a:r>
                      <a:r>
                        <a:rPr lang="zh-CN" altLang="en-US" sz="2000" dirty="0">
                          <a:effectLst/>
                          <a:latin typeface="楷体" panose="02010609060101010101" pitchFamily="49" charset="-122"/>
                          <a:ea typeface="楷体" panose="02010609060101010101" pitchFamily="49" charset="-122"/>
                        </a:rPr>
                        <a:t>（，再补充国土安全主题必考的</a:t>
                      </a:r>
                      <a:r>
                        <a:rPr lang="en-US" altLang="zh-CN" sz="2000" b="1" dirty="0">
                          <a:effectLst/>
                          <a:latin typeface="楷体" panose="02010609060101010101" pitchFamily="49" charset="-122"/>
                          <a:ea typeface="楷体" panose="02010609060101010101" pitchFamily="49" charset="-122"/>
                        </a:rPr>
                        <a:t>3 </a:t>
                      </a:r>
                      <a:r>
                        <a:rPr lang="zh-CN" altLang="en-US" sz="2000" b="1" dirty="0">
                          <a:effectLst/>
                          <a:latin typeface="楷体" panose="02010609060101010101" pitchFamily="49" charset="-122"/>
                          <a:ea typeface="楷体" panose="02010609060101010101" pitchFamily="49" charset="-122"/>
                        </a:rPr>
                        <a:t>个隐含要点</a:t>
                      </a:r>
                      <a:endParaRPr lang="zh-CN" altLang="en-US" sz="2000" dirty="0">
                        <a:effectLst/>
                        <a:latin typeface="楷体" panose="02010609060101010101" pitchFamily="49" charset="-122"/>
                        <a:ea typeface="楷体" panose="02010609060101010101" pitchFamily="49" charset="-122"/>
                      </a:endParaRPr>
                    </a:p>
                  </a:txBody>
                  <a:tcPr marL="3822" marR="3822" marT="3822" marB="38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9217" y="1292206"/>
            <a:ext cx="11377983" cy="5338563"/>
          </a:xfrm>
        </p:spPr>
        <p:txBody>
          <a:bodyPr>
            <a:normAutofit lnSpcReduction="10000"/>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defRPr/>
            </a:pPr>
            <a:r>
              <a:rPr kumimoji="0" lang="en-US" altLang="zh-CN" sz="28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rPr>
              <a:t>                Protect Our Land, Safeguard Our Homeland</a:t>
            </a:r>
            <a:endParaRPr kumimoji="0" lang="en-US" altLang="zh-CN" sz="28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defRPr/>
            </a:pPr>
            <a:r>
              <a:rPr kumimoji="0" lang="en-US" altLang="zh-CN" sz="28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rPr>
              <a:t>   Nowadays, land and ecological security is of great importance to our country. It is the basic guarantee for national development and people’s happy life. Without a safe homeland, we cannot enjoy a stable and peaceful life.</a:t>
            </a:r>
            <a:endParaRPr kumimoji="0" lang="en-US" altLang="zh-CN" sz="28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defRPr/>
            </a:pPr>
            <a:r>
              <a:rPr kumimoji="0" lang="en-US" altLang="zh-CN" sz="28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rPr>
              <a:t>   However, our land is facing serious problems. Serious pollution and overdevelopment have damaged the ecological environment, which threatens our territorial security and sustainable development.</a:t>
            </a:r>
            <a:endParaRPr kumimoji="0" lang="en-US" altLang="zh-CN" sz="28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defRPr/>
            </a:pPr>
            <a:r>
              <a:rPr kumimoji="0" lang="en-US" altLang="zh-CN" sz="28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rPr>
              <a:t>    As students, we should raise our awareness of ecological protection. We can do small things in daily life, such as saving water, reducing waste and protecting forests. Everyone has a duty to safeguard our homeland. Let’s take action together to build a greener and safer future!</a:t>
            </a:r>
            <a:endParaRPr kumimoji="0" lang="en-US" altLang="zh-CN" sz="28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a:t>
            </a:r>
            <a:endParaRPr lang="zh-CN" altLang="en-US" dirty="0"/>
          </a:p>
        </p:txBody>
      </p:sp>
      <p:sp>
        <p:nvSpPr>
          <p:cNvPr id="5" name="文本框 4"/>
          <p:cNvSpPr txBox="1"/>
          <p:nvPr/>
        </p:nvSpPr>
        <p:spPr>
          <a:xfrm>
            <a:off x="1181328" y="584635"/>
            <a:ext cx="1972531" cy="461665"/>
          </a:xfrm>
          <a:prstGeom prst="rect">
            <a:avLst/>
          </a:prstGeom>
          <a:solidFill>
            <a:schemeClr val="tx2">
              <a:lumMod val="20000"/>
              <a:lumOff val="8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基础词汇版</a:t>
            </a:r>
            <a:endParaRPr kumimoji="0" lang="zh-CN" altLang="en-US" sz="24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5183" y="947254"/>
            <a:ext cx="11482017" cy="5683516"/>
          </a:xfrm>
        </p:spPr>
        <p:txBody>
          <a:bodyPr>
            <a:normAutofit lnSpcReduction="10000"/>
          </a:bodyPr>
          <a:lstStyle/>
          <a:p>
            <a:r>
              <a:rPr lang="en-US" altLang="zh-CN" dirty="0">
                <a:latin typeface="Times New Roman" panose="02020603050405020304" pitchFamily="18" charset="0"/>
                <a:cs typeface="Times New Roman" panose="02020603050405020304" pitchFamily="18" charset="0"/>
              </a:rPr>
              <a:t>           Protect Our Land, Safeguard Our Homeland</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Undoubtedly, land and ecological security serve as the cornerstone of national interests, social stability and people’s well-being. A sound ecological environment not only safeguards territorial integrity but also lays a solid foundation for sustainable development.</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Unfortunately, our precious homeland is confronted with severe challenges. Industrial pollution and excessive exploitation have severely disrupted the ecological balance, posing potential threats to national security and long-term development.</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As teenagers, we must heighten our awareness of safeguarding territorial and ecological security. We should start with minor daily actions: conserving resources, reducing pollution and advocating green lifestyles. Only through joint efforts can we build an ecologically sound homeland and secure a prosperous future.</a:t>
            </a:r>
            <a:endParaRPr lang="en-US" altLang="zh-CN" dirty="0">
              <a:latin typeface="Times New Roman" panose="02020603050405020304" pitchFamily="18" charset="0"/>
              <a:cs typeface="Times New Roman" panose="02020603050405020304" pitchFamily="18" charset="0"/>
            </a:endParaRPr>
          </a:p>
          <a:p>
            <a:endParaRPr lang="zh-CN" altLang="en-US" dirty="0"/>
          </a:p>
        </p:txBody>
      </p:sp>
      <p:sp>
        <p:nvSpPr>
          <p:cNvPr id="5" name="文本框 4"/>
          <p:cNvSpPr txBox="1"/>
          <p:nvPr/>
        </p:nvSpPr>
        <p:spPr>
          <a:xfrm>
            <a:off x="732341" y="227231"/>
            <a:ext cx="1720660" cy="461665"/>
          </a:xfrm>
          <a:prstGeom prst="rect">
            <a:avLst/>
          </a:prstGeom>
          <a:solidFill>
            <a:schemeClr val="tx2">
              <a:lumMod val="20000"/>
              <a:lumOff val="8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进阶词汇版</a:t>
            </a:r>
            <a:endParaRPr kumimoji="0" lang="zh-CN" altLang="en-US" sz="24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13250" y="558496"/>
            <a:ext cx="5627393" cy="461665"/>
          </a:xfrm>
          <a:prstGeom prst="rect">
            <a:avLst/>
          </a:prstGeom>
          <a:solidFill>
            <a:schemeClr val="bg2"/>
          </a:solidFill>
        </p:spPr>
        <p:txBody>
          <a:bodyPr wrap="square">
            <a:spAutoFit/>
          </a:bodyPr>
          <a:lstStyle/>
          <a:p>
            <a:r>
              <a:rPr lang="en-US" altLang="ja-JP" sz="2400" b="1" dirty="0">
                <a:latin typeface="宋体" panose="02010600030101010101" pitchFamily="2" charset="-122"/>
                <a:ea typeface="宋体" panose="02010600030101010101" pitchFamily="2" charset="-122"/>
              </a:rPr>
              <a:t>2026 </a:t>
            </a:r>
            <a:r>
              <a:rPr lang="ja-JP" altLang="en-US" sz="2400" b="1" dirty="0">
                <a:latin typeface="宋体" panose="02010600030101010101" pitchFamily="2" charset="-122"/>
                <a:ea typeface="宋体" panose="02010600030101010101" pitchFamily="2" charset="-122"/>
              </a:rPr>
              <a:t>高考应用文预测 </a:t>
            </a:r>
            <a:r>
              <a:rPr lang="zh-CN" altLang="en-US" sz="2400" b="1" dirty="0">
                <a:latin typeface="宋体" panose="02010600030101010101" pitchFamily="2" charset="-122"/>
                <a:ea typeface="宋体" panose="02010600030101010101" pitchFamily="2" charset="-122"/>
              </a:rPr>
              <a:t>：国土安全</a:t>
            </a:r>
            <a:endParaRPr lang="en-US" altLang="zh-CN" sz="2400" b="1" dirty="0">
              <a:latin typeface="宋体" panose="02010600030101010101" pitchFamily="2" charset="-122"/>
              <a:ea typeface="宋体" panose="02010600030101010101" pitchFamily="2" charset="-122"/>
            </a:endParaRPr>
          </a:p>
        </p:txBody>
      </p:sp>
      <p:sp>
        <p:nvSpPr>
          <p:cNvPr id="7" name="文本框 6"/>
          <p:cNvSpPr txBox="1"/>
          <p:nvPr/>
        </p:nvSpPr>
        <p:spPr>
          <a:xfrm>
            <a:off x="5289285" y="3597370"/>
            <a:ext cx="5081216" cy="584775"/>
          </a:xfrm>
          <a:prstGeom prst="rect">
            <a:avLst/>
          </a:prstGeom>
          <a:solidFill>
            <a:schemeClr val="accent4">
              <a:lumMod val="20000"/>
              <a:lumOff val="80000"/>
            </a:schemeClr>
          </a:solidFill>
        </p:spPr>
        <p:txBody>
          <a:bodyPr wrap="square">
            <a:spAutoFit/>
          </a:bodyPr>
          <a:lstStyle/>
          <a:p>
            <a:r>
              <a:rPr lang="ja-JP" altLang="en-US" sz="3200" dirty="0">
                <a:latin typeface="宋体" panose="02010600030101010101" pitchFamily="2" charset="-122"/>
                <a:ea typeface="宋体" panose="02010600030101010101" pitchFamily="2" charset="-122"/>
              </a:rPr>
              <a:t>思维・词汇・语言三维备考</a:t>
            </a:r>
            <a:endParaRPr lang="zh-CN" altLang="en-US" sz="3200" dirty="0"/>
          </a:p>
        </p:txBody>
      </p:sp>
      <p:sp>
        <p:nvSpPr>
          <p:cNvPr id="9" name="文本框 8"/>
          <p:cNvSpPr txBox="1"/>
          <p:nvPr/>
        </p:nvSpPr>
        <p:spPr>
          <a:xfrm>
            <a:off x="5337193" y="2326821"/>
            <a:ext cx="4480286" cy="1015663"/>
          </a:xfrm>
          <a:prstGeom prst="rect">
            <a:avLst/>
          </a:prstGeom>
          <a:noFill/>
        </p:spPr>
        <p:txBody>
          <a:bodyPr wrap="square">
            <a:spAutoFit/>
          </a:bodyPr>
          <a:lstStyle/>
          <a:p>
            <a:r>
              <a:rPr lang="zh-CN" altLang="en-US" sz="6000" dirty="0">
                <a:solidFill>
                  <a:srgbClr val="7030A0"/>
                </a:solidFill>
                <a:latin typeface="隶书" panose="02010509060101010101" pitchFamily="49" charset="-122"/>
                <a:ea typeface="隶书" panose="02010509060101010101" pitchFamily="49" charset="-122"/>
              </a:rPr>
              <a:t>  国土安全</a:t>
            </a:r>
            <a:endParaRPr lang="en-US" altLang="zh-CN" sz="6000" dirty="0">
              <a:solidFill>
                <a:srgbClr val="7030A0"/>
              </a:solidFill>
              <a:latin typeface="隶书" panose="02010509060101010101" pitchFamily="49" charset="-122"/>
              <a:ea typeface="隶书" panose="02010509060101010101" pitchFamily="49" charset="-122"/>
            </a:endParaRPr>
          </a:p>
        </p:txBody>
      </p:sp>
      <p:sp>
        <p:nvSpPr>
          <p:cNvPr id="2" name="文本框 1"/>
          <p:cNvSpPr txBox="1"/>
          <p:nvPr/>
        </p:nvSpPr>
        <p:spPr>
          <a:xfrm>
            <a:off x="9406597" y="4976271"/>
            <a:ext cx="903674" cy="461665"/>
          </a:xfrm>
          <a:prstGeom prst="rect">
            <a:avLst/>
          </a:prstGeom>
          <a:solidFill>
            <a:schemeClr val="accent6">
              <a:lumMod val="20000"/>
              <a:lumOff val="80000"/>
            </a:schemeClr>
          </a:solidFill>
        </p:spPr>
        <p:txBody>
          <a:bodyPr wrap="square">
            <a:spAutoFit/>
          </a:bodyPr>
          <a:lstStyle/>
          <a:p>
            <a:r>
              <a:rPr lang="zh-CN" altLang="en-US" sz="2400" b="1" dirty="0">
                <a:latin typeface="宋体" panose="02010600030101010101" pitchFamily="2" charset="-122"/>
                <a:ea typeface="宋体" panose="02010600030101010101" pitchFamily="2" charset="-122"/>
              </a:rPr>
              <a:t>刘艳</a:t>
            </a:r>
            <a:endParaRPr lang="en-US" altLang="zh-CN" sz="2400" b="1" dirty="0">
              <a:latin typeface="宋体" panose="02010600030101010101" pitchFamily="2" charset="-122"/>
              <a:ea typeface="宋体" panose="02010600030101010101" pitchFamily="2" charset="-122"/>
            </a:endParaRPr>
          </a:p>
        </p:txBody>
      </p:sp>
      <p:pic>
        <p:nvPicPr>
          <p:cNvPr id="8" name="图片 7"/>
          <p:cNvPicPr>
            <a:picLocks noChangeAspect="1"/>
          </p:cNvPicPr>
          <p:nvPr/>
        </p:nvPicPr>
        <p:blipFill>
          <a:blip r:embed="rId1"/>
          <a:srcRect b="5628"/>
          <a:stretch>
            <a:fillRect/>
          </a:stretch>
        </p:blipFill>
        <p:spPr>
          <a:xfrm>
            <a:off x="1153494" y="1583265"/>
            <a:ext cx="3045262" cy="431077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366853" y="837744"/>
          <a:ext cx="10781162" cy="5667091"/>
        </p:xfrm>
        <a:graphic>
          <a:graphicData uri="http://schemas.openxmlformats.org/drawingml/2006/table">
            <a:tbl>
              <a:tblPr/>
              <a:tblGrid>
                <a:gridCol w="2329563"/>
                <a:gridCol w="1700369"/>
                <a:gridCol w="6751230"/>
              </a:tblGrid>
              <a:tr h="390922">
                <a:tc>
                  <a:txBody>
                    <a:bodyPr/>
                    <a:lstStyle/>
                    <a:p>
                      <a:pPr algn="ctr">
                        <a:buNone/>
                      </a:pPr>
                      <a:r>
                        <a:rPr lang="zh-CN" altLang="en-US" sz="1800" dirty="0">
                          <a:effectLst/>
                        </a:rPr>
                        <a:t>板块</a:t>
                      </a:r>
                      <a:endParaRPr lang="zh-CN" altLang="en-US" sz="1800" dirty="0">
                        <a:effectLst/>
                      </a:endParaRPr>
                    </a:p>
                  </a:txBody>
                  <a:tcPr marL="1678" marR="1678" marT="1678" marB="167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zh-CN" altLang="en-US" sz="1800">
                          <a:effectLst/>
                        </a:rPr>
                        <a:t>维度</a:t>
                      </a:r>
                      <a:endParaRPr lang="zh-CN" altLang="en-US" sz="1800">
                        <a:effectLst/>
                      </a:endParaRPr>
                    </a:p>
                  </a:txBody>
                  <a:tcPr marL="1678" marR="1678" marT="1678" marB="167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US" altLang="zh-CN" sz="1800">
                          <a:effectLst/>
                        </a:rPr>
                        <a:t>2025 </a:t>
                      </a:r>
                      <a:r>
                        <a:rPr lang="zh-CN" altLang="en-US" sz="1800">
                          <a:effectLst/>
                        </a:rPr>
                        <a:t>修订版</a:t>
                      </a:r>
                      <a:endParaRPr lang="zh-CN" altLang="en-US" sz="1800">
                        <a:effectLst/>
                      </a:endParaRPr>
                    </a:p>
                  </a:txBody>
                  <a:tcPr marL="1678" marR="1678" marT="1678" marB="167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66202">
                <a:tc>
                  <a:txBody>
                    <a:bodyPr/>
                    <a:lstStyle/>
                    <a:p>
                      <a:pPr algn="ctr">
                        <a:buNone/>
                      </a:pPr>
                      <a:r>
                        <a:rPr lang="zh-CN" altLang="en-US" sz="1800" dirty="0">
                          <a:effectLst/>
                        </a:rPr>
                        <a:t>主题数量调整</a:t>
                      </a:r>
                      <a:endParaRPr lang="zh-CN" altLang="en-US" sz="1800" dirty="0">
                        <a:effectLst/>
                      </a:endParaRPr>
                    </a:p>
                  </a:txBody>
                  <a:tcPr marL="1678" marR="1678" marT="1678" marB="167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zh-CN" altLang="en-US" sz="1800">
                          <a:effectLst/>
                        </a:rPr>
                        <a:t>人与自我</a:t>
                      </a:r>
                      <a:endParaRPr lang="zh-CN" altLang="en-US" sz="1800">
                        <a:effectLst/>
                      </a:endParaRPr>
                    </a:p>
                  </a:txBody>
                  <a:tcPr marL="1678" marR="1678" marT="1678" marB="167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altLang="zh-CN" sz="1800" dirty="0">
                          <a:effectLst/>
                        </a:rPr>
                        <a:t>10 </a:t>
                      </a:r>
                      <a:r>
                        <a:rPr lang="zh-CN" altLang="en-US" sz="1800" dirty="0">
                          <a:effectLst/>
                        </a:rPr>
                        <a:t>项子主题（新增 “</a:t>
                      </a:r>
                      <a:r>
                        <a:rPr lang="zh-CN" altLang="en-US" sz="1800" dirty="0">
                          <a:effectLst/>
                          <a:highlight>
                            <a:srgbClr val="FFFF00"/>
                          </a:highlight>
                        </a:rPr>
                        <a:t>劳动实践与工匠精神</a:t>
                      </a:r>
                      <a:r>
                        <a:rPr lang="zh-CN" altLang="en-US" sz="1800" dirty="0">
                          <a:effectLst/>
                        </a:rPr>
                        <a:t>”）</a:t>
                      </a:r>
                      <a:endParaRPr lang="zh-CN" altLang="en-US" sz="1800" dirty="0">
                        <a:effectLst/>
                      </a:endParaRPr>
                    </a:p>
                  </a:txBody>
                  <a:tcPr marL="1678" marR="1678" marT="1678" marB="167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19422">
                <a:tc>
                  <a:txBody>
                    <a:bodyPr/>
                    <a:lstStyle/>
                    <a:p>
                      <a:pPr algn="ctr">
                        <a:buNone/>
                      </a:pPr>
                      <a:endParaRPr lang="zh-CN" altLang="en-US" sz="1800">
                        <a:effectLst/>
                      </a:endParaRPr>
                    </a:p>
                  </a:txBody>
                  <a:tcPr marL="1678" marR="1678" marT="1678" marB="167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zh-CN" altLang="en-US" sz="1800">
                          <a:effectLst/>
                        </a:rPr>
                        <a:t>人与社会</a:t>
                      </a:r>
                      <a:endParaRPr lang="zh-CN" altLang="en-US" sz="1800">
                        <a:effectLst/>
                      </a:endParaRPr>
                    </a:p>
                  </a:txBody>
                  <a:tcPr marL="1678" marR="1678" marT="1678" marB="167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altLang="zh-CN" sz="1800" dirty="0">
                          <a:effectLst/>
                        </a:rPr>
                        <a:t>19 </a:t>
                      </a:r>
                      <a:r>
                        <a:rPr lang="zh-CN" altLang="en-US" sz="1800" dirty="0">
                          <a:effectLst/>
                        </a:rPr>
                        <a:t>项子主题（新增 “乡村振兴”“</a:t>
                      </a:r>
                      <a:r>
                        <a:rPr lang="zh-CN" altLang="en-US" sz="1800" dirty="0">
                          <a:effectLst/>
                          <a:highlight>
                            <a:srgbClr val="FFFF00"/>
                          </a:highlight>
                        </a:rPr>
                        <a:t>国家安全</a:t>
                      </a:r>
                      <a:r>
                        <a:rPr lang="zh-CN" altLang="en-US" sz="1800" dirty="0">
                          <a:effectLst/>
                        </a:rPr>
                        <a:t>” 等）</a:t>
                      </a:r>
                      <a:endParaRPr lang="zh-CN" altLang="en-US" sz="1800" dirty="0">
                        <a:effectLst/>
                      </a:endParaRPr>
                    </a:p>
                  </a:txBody>
                  <a:tcPr marL="1678" marR="1678" marT="1678" marB="167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66202">
                <a:tc>
                  <a:txBody>
                    <a:bodyPr/>
                    <a:lstStyle/>
                    <a:p>
                      <a:pPr algn="ctr">
                        <a:buNone/>
                      </a:pPr>
                      <a:endParaRPr lang="zh-CN" altLang="en-US" sz="1800" dirty="0">
                        <a:effectLst/>
                      </a:endParaRPr>
                    </a:p>
                  </a:txBody>
                  <a:tcPr marL="1678" marR="1678" marT="1678" marB="167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zh-CN" altLang="en-US" sz="1800">
                          <a:effectLst/>
                        </a:rPr>
                        <a:t>人与自然</a:t>
                      </a:r>
                      <a:endParaRPr lang="zh-CN" altLang="en-US" sz="1800">
                        <a:effectLst/>
                      </a:endParaRPr>
                    </a:p>
                  </a:txBody>
                  <a:tcPr marL="1678" marR="1678" marT="1678" marB="167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altLang="zh-CN" sz="1800" dirty="0">
                          <a:effectLst/>
                        </a:rPr>
                        <a:t>7 </a:t>
                      </a:r>
                      <a:r>
                        <a:rPr lang="zh-CN" altLang="en-US" sz="1800" dirty="0">
                          <a:effectLst/>
                        </a:rPr>
                        <a:t>项子主题（内容重组，如新增 “</a:t>
                      </a:r>
                      <a:r>
                        <a:rPr lang="zh-CN" altLang="en-US" sz="1800" dirty="0">
                          <a:effectLst/>
                          <a:highlight>
                            <a:srgbClr val="FFFF00"/>
                          </a:highlight>
                        </a:rPr>
                        <a:t>国土安全</a:t>
                      </a:r>
                      <a:r>
                        <a:rPr lang="zh-CN" altLang="en-US" sz="1800" dirty="0">
                          <a:effectLst/>
                        </a:rPr>
                        <a:t>”）</a:t>
                      </a:r>
                      <a:endParaRPr lang="zh-CN" altLang="en-US" sz="1800" dirty="0">
                        <a:effectLst/>
                      </a:endParaRPr>
                    </a:p>
                  </a:txBody>
                  <a:tcPr marL="1678" marR="1678" marT="1678" marB="167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48785">
                <a:tc>
                  <a:txBody>
                    <a:bodyPr/>
                    <a:lstStyle/>
                    <a:p>
                      <a:pPr algn="ctr">
                        <a:buNone/>
                      </a:pPr>
                      <a:r>
                        <a:rPr lang="zh-CN" altLang="en-US" sz="1800">
                          <a:effectLst/>
                        </a:rPr>
                        <a:t>新增子主题的领域发布</a:t>
                      </a:r>
                      <a:endParaRPr lang="zh-CN" altLang="en-US" sz="1800">
                        <a:effectLst/>
                      </a:endParaRPr>
                    </a:p>
                  </a:txBody>
                  <a:tcPr marL="1678" marR="1678" marT="1678" marB="167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zh-CN" altLang="en-US" sz="1800">
                          <a:effectLst/>
                        </a:rPr>
                        <a:t>人与自我</a:t>
                      </a:r>
                      <a:endParaRPr lang="zh-CN" altLang="en-US" sz="1800">
                        <a:effectLst/>
                      </a:endParaRPr>
                    </a:p>
                  </a:txBody>
                  <a:tcPr marL="1678" marR="1678" marT="1678" marB="167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altLang="zh-CN" sz="1800" dirty="0">
                          <a:effectLst/>
                        </a:rPr>
                        <a:t>1. </a:t>
                      </a:r>
                      <a:r>
                        <a:rPr lang="zh-CN" altLang="en-US" sz="1800" dirty="0">
                          <a:effectLst/>
                        </a:rPr>
                        <a:t>新增 “劳动实践，劳动价值与工匠精神”（呼应新时代劳动教育政策）</a:t>
                      </a:r>
                      <a:endParaRPr lang="zh-CN" altLang="en-US" sz="1800" dirty="0">
                        <a:effectLst/>
                      </a:endParaRPr>
                    </a:p>
                    <a:p>
                      <a:pPr algn="l">
                        <a:buNone/>
                      </a:pPr>
                      <a:r>
                        <a:rPr lang="en-US" altLang="zh-CN" sz="1800" dirty="0">
                          <a:effectLst/>
                        </a:rPr>
                        <a:t>2. </a:t>
                      </a:r>
                      <a:r>
                        <a:rPr lang="zh-CN" altLang="en-US" sz="1800" dirty="0">
                          <a:effectLst/>
                        </a:rPr>
                        <a:t>扩展 “</a:t>
                      </a:r>
                      <a:r>
                        <a:rPr lang="zh-CN" altLang="en-US" sz="1800" dirty="0">
                          <a:effectLst/>
                          <a:highlight>
                            <a:srgbClr val="FFFF00"/>
                          </a:highlight>
                        </a:rPr>
                        <a:t>生命安全</a:t>
                      </a:r>
                      <a:r>
                        <a:rPr lang="zh-CN" altLang="en-US" sz="1800" dirty="0">
                          <a:effectLst/>
                        </a:rPr>
                        <a:t>”（与 “生命意义” 合并为独立条目）</a:t>
                      </a:r>
                      <a:endParaRPr lang="zh-CN" altLang="en-US" sz="1800" dirty="0">
                        <a:effectLst/>
                      </a:endParaRPr>
                    </a:p>
                  </a:txBody>
                  <a:tcPr marL="1678" marR="1678" marT="1678" marB="167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104615">
                <a:tc>
                  <a:txBody>
                    <a:bodyPr/>
                    <a:lstStyle/>
                    <a:p>
                      <a:pPr algn="ctr">
                        <a:buNone/>
                      </a:pPr>
                      <a:endParaRPr lang="zh-CN" altLang="en-US" sz="1800">
                        <a:effectLst/>
                      </a:endParaRPr>
                    </a:p>
                  </a:txBody>
                  <a:tcPr marL="1678" marR="1678" marT="1678" marB="167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zh-CN" altLang="en-US" sz="1800">
                          <a:effectLst/>
                        </a:rPr>
                        <a:t>人与社会</a:t>
                      </a:r>
                      <a:endParaRPr lang="zh-CN" altLang="en-US" sz="1800">
                        <a:effectLst/>
                      </a:endParaRPr>
                    </a:p>
                  </a:txBody>
                  <a:tcPr marL="1678" marR="1678" marT="1678" marB="167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altLang="zh-CN" sz="1800" dirty="0">
                          <a:effectLst/>
                        </a:rPr>
                        <a:t>1. </a:t>
                      </a:r>
                      <a:r>
                        <a:rPr lang="zh-CN" altLang="en-US" sz="1800" dirty="0">
                          <a:effectLst/>
                        </a:rPr>
                        <a:t>新增 “农业发展、乡村振兴”（服务国家乡村振兴战略）</a:t>
                      </a:r>
                      <a:endParaRPr lang="zh-CN" altLang="en-US" sz="1800" dirty="0">
                        <a:effectLst/>
                      </a:endParaRPr>
                    </a:p>
                    <a:p>
                      <a:pPr algn="l">
                        <a:buNone/>
                      </a:pPr>
                      <a:r>
                        <a:rPr lang="en-US" altLang="zh-CN" sz="1800" dirty="0">
                          <a:effectLst/>
                        </a:rPr>
                        <a:t>2. </a:t>
                      </a:r>
                      <a:r>
                        <a:rPr lang="zh-CN" altLang="en-US" sz="1800" dirty="0">
                          <a:effectLst/>
                        </a:rPr>
                        <a:t>新增 “</a:t>
                      </a:r>
                      <a:r>
                        <a:rPr lang="zh-CN" altLang="en-US" sz="1800" dirty="0">
                          <a:effectLst/>
                          <a:highlight>
                            <a:srgbClr val="FFFF00"/>
                          </a:highlight>
                        </a:rPr>
                        <a:t>国家安全</a:t>
                      </a:r>
                      <a:r>
                        <a:rPr lang="zh-CN" altLang="en-US" sz="1800" dirty="0">
                          <a:effectLst/>
                        </a:rPr>
                        <a:t>”（涵盖传统与非传统安全，可能涉及反间谍案例）</a:t>
                      </a:r>
                      <a:endParaRPr lang="zh-CN" altLang="en-US" sz="1800" dirty="0">
                        <a:effectLst/>
                      </a:endParaRPr>
                    </a:p>
                    <a:p>
                      <a:pPr algn="l">
                        <a:buNone/>
                      </a:pPr>
                      <a:r>
                        <a:rPr lang="en-US" altLang="zh-CN" sz="1800" dirty="0">
                          <a:effectLst/>
                        </a:rPr>
                        <a:t>3. </a:t>
                      </a:r>
                      <a:r>
                        <a:rPr lang="zh-CN" altLang="en-US" sz="1800" dirty="0">
                          <a:effectLst/>
                        </a:rPr>
                        <a:t>细化 </a:t>
                      </a:r>
                      <a:r>
                        <a:rPr lang="zh-CN" altLang="en-US" sz="1800" dirty="0">
                          <a:effectLst/>
                          <a:highlight>
                            <a:srgbClr val="FFFF00"/>
                          </a:highlight>
                        </a:rPr>
                        <a:t>“网络安全</a:t>
                      </a:r>
                      <a:r>
                        <a:rPr lang="zh-CN" altLang="en-US" sz="1800" dirty="0">
                          <a:effectLst/>
                        </a:rPr>
                        <a:t>”（原 “信息安全” 的扩展，反映数字时代需求）</a:t>
                      </a:r>
                      <a:endParaRPr lang="zh-CN" altLang="en-US" sz="1800" dirty="0">
                        <a:effectLst/>
                      </a:endParaRPr>
                    </a:p>
                  </a:txBody>
                  <a:tcPr marL="1678" marR="1678" marT="1678" marB="167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470943">
                <a:tc>
                  <a:txBody>
                    <a:bodyPr/>
                    <a:lstStyle/>
                    <a:p>
                      <a:pPr algn="ctr">
                        <a:buNone/>
                      </a:pPr>
                      <a:endParaRPr lang="zh-CN" altLang="en-US" sz="1800">
                        <a:effectLst/>
                      </a:endParaRPr>
                    </a:p>
                  </a:txBody>
                  <a:tcPr marL="1678" marR="1678" marT="1678" marB="167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zh-CN" altLang="en-US" sz="1800" dirty="0">
                          <a:effectLst/>
                        </a:rPr>
                        <a:t>人与自然</a:t>
                      </a:r>
                      <a:endParaRPr lang="zh-CN" altLang="en-US" sz="1800" dirty="0">
                        <a:effectLst/>
                      </a:endParaRPr>
                    </a:p>
                  </a:txBody>
                  <a:tcPr marL="1678" marR="1678" marT="1678" marB="167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altLang="zh-CN" sz="1800" dirty="0">
                          <a:effectLst/>
                        </a:rPr>
                        <a:t>1. </a:t>
                      </a:r>
                      <a:r>
                        <a:rPr lang="zh-CN" altLang="en-US" sz="1800" dirty="0">
                          <a:effectLst/>
                        </a:rPr>
                        <a:t>新增 “</a:t>
                      </a:r>
                      <a:r>
                        <a:rPr lang="zh-CN" altLang="en-US" sz="1800" dirty="0">
                          <a:effectLst/>
                          <a:highlight>
                            <a:srgbClr val="FFFF00"/>
                          </a:highlight>
                        </a:rPr>
                        <a:t>生态环境、国土安全</a:t>
                      </a:r>
                      <a:r>
                        <a:rPr lang="zh-CN" altLang="en-US" sz="1800" dirty="0">
                          <a:effectLst/>
                        </a:rPr>
                        <a:t>”（关联生态保护与资源主权意识）</a:t>
                      </a:r>
                      <a:endParaRPr lang="zh-CN" altLang="en-US" sz="1800" dirty="0">
                        <a:effectLst/>
                      </a:endParaRPr>
                    </a:p>
                    <a:p>
                      <a:pPr algn="l">
                        <a:buNone/>
                      </a:pPr>
                      <a:r>
                        <a:rPr lang="en-US" altLang="zh-CN" sz="1800" dirty="0">
                          <a:effectLst/>
                        </a:rPr>
                        <a:t>2. </a:t>
                      </a:r>
                      <a:r>
                        <a:rPr lang="zh-CN" altLang="en-US" sz="1800" dirty="0">
                          <a:effectLst/>
                        </a:rPr>
                        <a:t>调整 “自然科学研究成果” 位置（更突出科学实践）</a:t>
                      </a:r>
                      <a:endParaRPr lang="zh-CN" altLang="en-US" sz="1800" dirty="0">
                        <a:effectLst/>
                      </a:endParaRPr>
                    </a:p>
                  </a:txBody>
                  <a:tcPr marL="1678" marR="1678" marT="1678" marB="167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5" name="文本框 4"/>
          <p:cNvSpPr txBox="1"/>
          <p:nvPr/>
        </p:nvSpPr>
        <p:spPr>
          <a:xfrm>
            <a:off x="365484" y="131411"/>
            <a:ext cx="5197572" cy="461665"/>
          </a:xfrm>
          <a:prstGeom prst="rect">
            <a:avLst/>
          </a:prstGeom>
          <a:solidFill>
            <a:schemeClr val="bg2"/>
          </a:solidFill>
        </p:spPr>
        <p:txBody>
          <a:bodyPr wrap="square">
            <a:spAutoFit/>
          </a:bodyPr>
          <a:lstStyle/>
          <a:p>
            <a:r>
              <a:rPr lang="zh-CN" altLang="en-US" sz="2400" dirty="0">
                <a:solidFill>
                  <a:srgbClr val="7030A0"/>
                </a:solidFill>
                <a:latin typeface="隶书" panose="02010509060101010101" pitchFamily="49" charset="-122"/>
                <a:ea typeface="隶书" panose="02010509060101010101" pitchFamily="49" charset="-122"/>
              </a:rPr>
              <a:t>新课标调整：</a:t>
            </a:r>
            <a:endParaRPr lang="zh-CN" altLang="en-US" sz="2400" dirty="0">
              <a:solidFill>
                <a:srgbClr val="7030A0"/>
              </a:solidFill>
              <a:latin typeface="隶书" panose="02010509060101010101" pitchFamily="49" charset="-122"/>
              <a:ea typeface="隶书" panose="02010509060101010101" pitchFamily="49"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网络安全9">
            <a:hlinkClick r:id="" action="ppaction://media"/>
          </p:cNvPr>
          <p:cNvPicPr>
            <a:picLocks noChangeAspect="1"/>
          </p:cNvPicPr>
          <p:nvPr>
            <a:videoFile r:link="rId1"/>
            <p:extLst>
              <p:ext uri="{DAA4B4D4-6D71-4841-9C94-3DE7FCFB9230}">
                <p14:media xmlns:p14="http://schemas.microsoft.com/office/powerpoint/2010/main" r:embed="rId2"/>
              </p:ext>
            </p:extLst>
          </p:nvPr>
        </p:nvPicPr>
        <p:blipFill>
          <a:blip r:embed="rId3"/>
          <a:stretch>
            <a:fillRect/>
          </a:stretch>
        </p:blipFill>
        <p:spPr>
          <a:xfrm>
            <a:off x="3676842" y="203457"/>
            <a:ext cx="4838315" cy="645108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454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7576" y="180690"/>
            <a:ext cx="11036224" cy="5996273"/>
          </a:xfrm>
        </p:spPr>
        <p:txBody>
          <a:bodyPr>
            <a:normAutofit fontScale="70000" lnSpcReduction="20000"/>
          </a:bodyPr>
          <a:lstStyle/>
          <a:p>
            <a:pPr indent="0">
              <a:lnSpc>
                <a:spcPct val="120000"/>
              </a:lnSpc>
              <a:spcBef>
                <a:spcPts val="0"/>
              </a:spcBef>
            </a:pPr>
            <a:r>
              <a:rPr lang="en-US" altLang="zh-CN" dirty="0">
                <a:latin typeface="Times New Roman" panose="02020603050405020304" pitchFamily="18" charset="0"/>
                <a:cs typeface="Times New Roman" panose="02020603050405020304" pitchFamily="18" charset="0"/>
              </a:rPr>
              <a:t>Today, cybersecurity is no longer just a technical issue. It’s a top national priority, a public responsibility and a global challenge. In China, this importance is encapsulated (</a:t>
            </a:r>
            <a:r>
              <a:rPr lang="zh-CN" altLang="en-US" dirty="0">
                <a:latin typeface="Times New Roman" panose="02020603050405020304" pitchFamily="18" charset="0"/>
                <a:cs typeface="Times New Roman" panose="02020603050405020304" pitchFamily="18" charset="0"/>
              </a:rPr>
              <a:t>概括，体现</a:t>
            </a:r>
            <a:r>
              <a:rPr lang="en-US" altLang="zh-CN" dirty="0">
                <a:latin typeface="Times New Roman" panose="02020603050405020304" pitchFamily="18" charset="0"/>
                <a:cs typeface="Times New Roman" panose="02020603050405020304" pitchFamily="18" charset="0"/>
              </a:rPr>
              <a:t>) in a core principle: cybersecurity for the people, cybersecurity depends on the people. China now has one of the world’s largest digital populations, 1. ______ over a billion Internet users. Such scale underscores (</a:t>
            </a:r>
            <a:r>
              <a:rPr lang="zh-CN" altLang="en-US" dirty="0">
                <a:latin typeface="Times New Roman" panose="02020603050405020304" pitchFamily="18" charset="0"/>
                <a:cs typeface="Times New Roman" panose="02020603050405020304" pitchFamily="18" charset="0"/>
              </a:rPr>
              <a:t>凸显，强调</a:t>
            </a:r>
            <a:r>
              <a:rPr lang="en-US" altLang="zh-CN" dirty="0">
                <a:latin typeface="Times New Roman" panose="02020603050405020304" pitchFamily="18" charset="0"/>
                <a:cs typeface="Times New Roman" panose="02020603050405020304" pitchFamily="18" charset="0"/>
              </a:rPr>
              <a:t>) the need for robust protection—2. ______ (protect) personal data, securing digital payments, combating online fraud and safeguarding critical infrastructure. To address this, China has established a comprehensive cybersecurity governance framework. This includes the Cybersecurity Law, the Data Security Law and the Personal Information Protection Law, 3. ______ (lay) a foundation for regulating the collection, storage and use of data. At the same time, China has strengthened cyber defense capabilities, enhanced public digital literacy, and encouraged companies 4. ______ (take) responsibility for protecting user information. Every September, China also hosts Cybersecurity Awareness Week, bringing together schools, companies and communities 5. ______ learn practical online safety skills, from avoiding scams to protecting passwords and personal privacy. Cybersecurity is not only about technology. It’s about trust. It’s about responsibility. It’s about ensuring that every citizen can enjoy a safer, healthier and more secure digital life. As China continues 6. ______ (advance) in AI, cloud computing and smart cities, cybersecurity will remain a cornerstone 7. ______ (safeguard) innovation and building a trustworthy digital future. In the digital age, security 8. ______ (underpin) development, and cybersecurity is the shield 9. ______         safeguards us all. Everyone’s effort counts, and we must work together 10. ______ build a safer digital world.</a:t>
            </a:r>
            <a:endParaRPr lang="zh-CN" altLang="en-US" dirty="0">
              <a:latin typeface="Times New Roman" panose="02020603050405020304" pitchFamily="18" charset="0"/>
              <a:cs typeface="Times New Roman" panose="02020603050405020304" pitchFamily="18" charset="0"/>
            </a:endParaRPr>
          </a:p>
        </p:txBody>
      </p:sp>
      <p:sp>
        <p:nvSpPr>
          <p:cNvPr id="5" name="文本框 4"/>
          <p:cNvSpPr txBox="1"/>
          <p:nvPr/>
        </p:nvSpPr>
        <p:spPr>
          <a:xfrm>
            <a:off x="4247579" y="1077426"/>
            <a:ext cx="981475" cy="369332"/>
          </a:xfrm>
          <a:prstGeom prst="rect">
            <a:avLst/>
          </a:prstGeom>
          <a:solidFill>
            <a:schemeClr val="accent2">
              <a:lumMod val="20000"/>
              <a:lumOff val="80000"/>
            </a:schemeClr>
          </a:solidFill>
        </p:spPr>
        <p:txBody>
          <a:bodyPr wrap="square">
            <a:spAutoFit/>
          </a:bodyPr>
          <a:lstStyle/>
          <a:p>
            <a:pPr algn="ctr"/>
            <a:r>
              <a:rPr lang="en-US" altLang="zh-CN" b="1" dirty="0"/>
              <a:t>with</a:t>
            </a:r>
            <a:endParaRPr lang="zh-CN" altLang="en-US" b="1" dirty="0"/>
          </a:p>
        </p:txBody>
      </p:sp>
      <p:sp>
        <p:nvSpPr>
          <p:cNvPr id="6" name="文本框 5"/>
          <p:cNvSpPr txBox="1"/>
          <p:nvPr/>
        </p:nvSpPr>
        <p:spPr>
          <a:xfrm>
            <a:off x="4440589" y="1446758"/>
            <a:ext cx="1340573" cy="369332"/>
          </a:xfrm>
          <a:prstGeom prst="rect">
            <a:avLst/>
          </a:prstGeom>
          <a:solidFill>
            <a:schemeClr val="accent2">
              <a:lumMod val="20000"/>
              <a:lumOff val="80000"/>
            </a:schemeClr>
          </a:solidFill>
        </p:spPr>
        <p:txBody>
          <a:bodyPr wrap="square">
            <a:spAutoFit/>
          </a:bodyPr>
          <a:lstStyle/>
          <a:p>
            <a:pPr algn="ctr"/>
            <a:r>
              <a:rPr lang="en-US" altLang="zh-CN" b="1" dirty="0"/>
              <a:t>protecting</a:t>
            </a:r>
            <a:endParaRPr lang="zh-CN" altLang="en-US" b="1" dirty="0"/>
          </a:p>
        </p:txBody>
      </p:sp>
      <p:sp>
        <p:nvSpPr>
          <p:cNvPr id="7" name="文本框 6"/>
          <p:cNvSpPr txBox="1"/>
          <p:nvPr/>
        </p:nvSpPr>
        <p:spPr>
          <a:xfrm>
            <a:off x="6924160" y="2303553"/>
            <a:ext cx="981475" cy="369332"/>
          </a:xfrm>
          <a:prstGeom prst="rect">
            <a:avLst/>
          </a:prstGeom>
          <a:solidFill>
            <a:schemeClr val="accent2">
              <a:lumMod val="20000"/>
              <a:lumOff val="80000"/>
            </a:schemeClr>
          </a:solidFill>
        </p:spPr>
        <p:txBody>
          <a:bodyPr wrap="square">
            <a:spAutoFit/>
          </a:bodyPr>
          <a:lstStyle/>
          <a:p>
            <a:pPr algn="ctr"/>
            <a:r>
              <a:rPr lang="en-US" altLang="zh-CN" b="1" dirty="0"/>
              <a:t>laying</a:t>
            </a:r>
            <a:endParaRPr lang="zh-CN" altLang="en-US" b="1" dirty="0"/>
          </a:p>
        </p:txBody>
      </p:sp>
      <p:sp>
        <p:nvSpPr>
          <p:cNvPr id="8" name="文本框 7"/>
          <p:cNvSpPr txBox="1"/>
          <p:nvPr/>
        </p:nvSpPr>
        <p:spPr>
          <a:xfrm>
            <a:off x="8265646" y="2921739"/>
            <a:ext cx="981475" cy="369332"/>
          </a:xfrm>
          <a:prstGeom prst="rect">
            <a:avLst/>
          </a:prstGeom>
          <a:solidFill>
            <a:schemeClr val="accent2">
              <a:lumMod val="20000"/>
              <a:lumOff val="80000"/>
            </a:schemeClr>
          </a:solidFill>
        </p:spPr>
        <p:txBody>
          <a:bodyPr wrap="square">
            <a:spAutoFit/>
          </a:bodyPr>
          <a:lstStyle/>
          <a:p>
            <a:pPr algn="ctr"/>
            <a:r>
              <a:rPr lang="en-US" altLang="zh-CN" b="1" dirty="0"/>
              <a:t>to take</a:t>
            </a:r>
            <a:endParaRPr lang="zh-CN" altLang="en-US" b="1" dirty="0"/>
          </a:p>
        </p:txBody>
      </p:sp>
      <p:sp>
        <p:nvSpPr>
          <p:cNvPr id="9" name="文本框 8"/>
          <p:cNvSpPr txBox="1"/>
          <p:nvPr/>
        </p:nvSpPr>
        <p:spPr>
          <a:xfrm>
            <a:off x="6378668" y="3485711"/>
            <a:ext cx="981475" cy="369332"/>
          </a:xfrm>
          <a:prstGeom prst="rect">
            <a:avLst/>
          </a:prstGeom>
          <a:solidFill>
            <a:schemeClr val="accent2">
              <a:lumMod val="20000"/>
              <a:lumOff val="80000"/>
            </a:schemeClr>
          </a:solidFill>
        </p:spPr>
        <p:txBody>
          <a:bodyPr wrap="square">
            <a:spAutoFit/>
          </a:bodyPr>
          <a:lstStyle/>
          <a:p>
            <a:pPr algn="ctr"/>
            <a:r>
              <a:rPr lang="en-US" altLang="zh-CN" b="1" dirty="0"/>
              <a:t>to</a:t>
            </a:r>
            <a:endParaRPr lang="zh-CN" altLang="en-US" b="1" dirty="0"/>
          </a:p>
        </p:txBody>
      </p:sp>
      <p:sp>
        <p:nvSpPr>
          <p:cNvPr id="10" name="文本框 9"/>
          <p:cNvSpPr txBox="1"/>
          <p:nvPr/>
        </p:nvSpPr>
        <p:spPr>
          <a:xfrm>
            <a:off x="7414897" y="4474473"/>
            <a:ext cx="1619821" cy="369332"/>
          </a:xfrm>
          <a:prstGeom prst="rect">
            <a:avLst/>
          </a:prstGeom>
          <a:solidFill>
            <a:schemeClr val="accent2">
              <a:lumMod val="20000"/>
              <a:lumOff val="80000"/>
            </a:schemeClr>
          </a:solidFill>
        </p:spPr>
        <p:txBody>
          <a:bodyPr wrap="square">
            <a:spAutoFit/>
          </a:bodyPr>
          <a:lstStyle/>
          <a:p>
            <a:pPr algn="ctr"/>
            <a:r>
              <a:rPr lang="en-US" altLang="zh-CN" b="1" dirty="0"/>
              <a:t>to advance</a:t>
            </a:r>
            <a:endParaRPr lang="zh-CN" altLang="en-US" b="1" dirty="0"/>
          </a:p>
        </p:txBody>
      </p:sp>
      <p:sp>
        <p:nvSpPr>
          <p:cNvPr id="11" name="文本框 10"/>
          <p:cNvSpPr txBox="1"/>
          <p:nvPr/>
        </p:nvSpPr>
        <p:spPr>
          <a:xfrm>
            <a:off x="7652396" y="4795748"/>
            <a:ext cx="1847508" cy="369332"/>
          </a:xfrm>
          <a:prstGeom prst="rect">
            <a:avLst/>
          </a:prstGeom>
          <a:solidFill>
            <a:schemeClr val="accent2">
              <a:lumMod val="20000"/>
              <a:lumOff val="80000"/>
            </a:schemeClr>
          </a:solidFill>
        </p:spPr>
        <p:txBody>
          <a:bodyPr wrap="square">
            <a:spAutoFit/>
          </a:bodyPr>
          <a:lstStyle/>
          <a:p>
            <a:pPr algn="ctr"/>
            <a:r>
              <a:rPr lang="en-US" altLang="zh-CN" b="1" dirty="0"/>
              <a:t>safeguarding</a:t>
            </a:r>
            <a:endParaRPr lang="zh-CN" altLang="en-US" b="1" dirty="0"/>
          </a:p>
        </p:txBody>
      </p:sp>
      <p:sp>
        <p:nvSpPr>
          <p:cNvPr id="12" name="文本框 11"/>
          <p:cNvSpPr txBox="1"/>
          <p:nvPr/>
        </p:nvSpPr>
        <p:spPr>
          <a:xfrm>
            <a:off x="8143133" y="5117023"/>
            <a:ext cx="1356771" cy="369332"/>
          </a:xfrm>
          <a:prstGeom prst="rect">
            <a:avLst/>
          </a:prstGeom>
          <a:solidFill>
            <a:schemeClr val="accent2">
              <a:lumMod val="20000"/>
              <a:lumOff val="80000"/>
            </a:schemeClr>
          </a:solidFill>
        </p:spPr>
        <p:txBody>
          <a:bodyPr wrap="square">
            <a:spAutoFit/>
          </a:bodyPr>
          <a:lstStyle/>
          <a:p>
            <a:pPr algn="ctr"/>
            <a:r>
              <a:rPr lang="en-US" altLang="zh-CN" b="1" dirty="0"/>
              <a:t>underpins</a:t>
            </a:r>
            <a:endParaRPr lang="zh-CN" altLang="en-US" b="1" dirty="0"/>
          </a:p>
        </p:txBody>
      </p:sp>
      <p:sp>
        <p:nvSpPr>
          <p:cNvPr id="13" name="文本框 12"/>
          <p:cNvSpPr txBox="1"/>
          <p:nvPr/>
        </p:nvSpPr>
        <p:spPr>
          <a:xfrm>
            <a:off x="3857227" y="5411242"/>
            <a:ext cx="1415631" cy="369332"/>
          </a:xfrm>
          <a:prstGeom prst="rect">
            <a:avLst/>
          </a:prstGeom>
          <a:solidFill>
            <a:schemeClr val="accent2">
              <a:lumMod val="20000"/>
              <a:lumOff val="80000"/>
            </a:schemeClr>
          </a:solidFill>
        </p:spPr>
        <p:txBody>
          <a:bodyPr wrap="square">
            <a:spAutoFit/>
          </a:bodyPr>
          <a:lstStyle/>
          <a:p>
            <a:pPr algn="ctr"/>
            <a:r>
              <a:rPr lang="en-US" altLang="zh-CN" b="1" dirty="0"/>
              <a:t>that/which  </a:t>
            </a:r>
            <a:endParaRPr lang="zh-CN" altLang="en-US" b="1" dirty="0"/>
          </a:p>
        </p:txBody>
      </p:sp>
      <p:sp>
        <p:nvSpPr>
          <p:cNvPr id="14" name="文本框 13"/>
          <p:cNvSpPr txBox="1"/>
          <p:nvPr/>
        </p:nvSpPr>
        <p:spPr>
          <a:xfrm>
            <a:off x="2209799" y="5698442"/>
            <a:ext cx="981475" cy="369332"/>
          </a:xfrm>
          <a:prstGeom prst="rect">
            <a:avLst/>
          </a:prstGeom>
          <a:solidFill>
            <a:schemeClr val="accent2">
              <a:lumMod val="20000"/>
              <a:lumOff val="80000"/>
            </a:schemeClr>
          </a:solidFill>
        </p:spPr>
        <p:txBody>
          <a:bodyPr wrap="square">
            <a:spAutoFit/>
          </a:bodyPr>
          <a:lstStyle/>
          <a:p>
            <a:pPr algn="ctr"/>
            <a:r>
              <a:rPr lang="en-US" altLang="zh-CN" b="1" dirty="0"/>
              <a:t>to</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377806" y="695600"/>
          <a:ext cx="11175392" cy="5685329"/>
        </p:xfrm>
        <a:graphic>
          <a:graphicData uri="http://schemas.openxmlformats.org/drawingml/2006/table">
            <a:tbl>
              <a:tblPr/>
              <a:tblGrid>
                <a:gridCol w="1431094"/>
                <a:gridCol w="6807073"/>
                <a:gridCol w="2937225"/>
              </a:tblGrid>
              <a:tr h="424435">
                <a:tc>
                  <a:txBody>
                    <a:bodyPr/>
                    <a:lstStyle/>
                    <a:p>
                      <a:pPr algn="l">
                        <a:buNone/>
                      </a:pPr>
                      <a:r>
                        <a:rPr lang="zh-CN" altLang="en-US" sz="1800" dirty="0">
                          <a:effectLst/>
                          <a:latin typeface="楷体" panose="02010609060101010101" pitchFamily="49" charset="-122"/>
                          <a:ea typeface="楷体" panose="02010609060101010101" pitchFamily="49" charset="-122"/>
                        </a:rPr>
                        <a:t>来源</a:t>
                      </a:r>
                      <a:endParaRPr lang="zh-CN" altLang="en-US" sz="1800" dirty="0">
                        <a:effectLst/>
                        <a:latin typeface="楷体" panose="02010609060101010101" pitchFamily="49" charset="-122"/>
                        <a:ea typeface="楷体" panose="02010609060101010101" pitchFamily="49" charset="-122"/>
                      </a:endParaRPr>
                    </a:p>
                  </a:txBody>
                  <a:tcPr marL="250" marR="250" marT="250" marB="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1800">
                          <a:effectLst/>
                          <a:latin typeface="楷体" panose="02010609060101010101" pitchFamily="49" charset="-122"/>
                          <a:ea typeface="楷体" panose="02010609060101010101" pitchFamily="49" charset="-122"/>
                        </a:rPr>
                        <a:t>完整题目</a:t>
                      </a:r>
                      <a:endParaRPr lang="zh-CN" altLang="en-US" sz="1800">
                        <a:effectLst/>
                        <a:latin typeface="楷体" panose="02010609060101010101" pitchFamily="49" charset="-122"/>
                        <a:ea typeface="楷体" panose="02010609060101010101" pitchFamily="49" charset="-122"/>
                      </a:endParaRPr>
                    </a:p>
                  </a:txBody>
                  <a:tcPr marL="250" marR="250" marT="250" marB="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1800">
                          <a:effectLst/>
                          <a:latin typeface="楷体" panose="02010609060101010101" pitchFamily="49" charset="-122"/>
                          <a:ea typeface="楷体" panose="02010609060101010101" pitchFamily="49" charset="-122"/>
                        </a:rPr>
                        <a:t>写作要点</a:t>
                      </a:r>
                      <a:endParaRPr lang="zh-CN" altLang="en-US" sz="1800">
                        <a:effectLst/>
                        <a:latin typeface="楷体" panose="02010609060101010101" pitchFamily="49" charset="-122"/>
                        <a:ea typeface="楷体" panose="02010609060101010101" pitchFamily="49" charset="-122"/>
                      </a:endParaRPr>
                    </a:p>
                  </a:txBody>
                  <a:tcPr marL="250" marR="250" marT="250" marB="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419513">
                <a:tc>
                  <a:txBody>
                    <a:bodyPr/>
                    <a:lstStyle/>
                    <a:p>
                      <a:pPr algn="l">
                        <a:buNone/>
                      </a:pPr>
                      <a:r>
                        <a:rPr lang="en-US" altLang="ja-JP" sz="1800" dirty="0">
                          <a:effectLst/>
                          <a:latin typeface="楷体" panose="02010609060101010101" pitchFamily="49" charset="-122"/>
                          <a:ea typeface="楷体" panose="02010609060101010101" pitchFamily="49" charset="-122"/>
                        </a:rPr>
                        <a:t>2026</a:t>
                      </a:r>
                      <a:r>
                        <a:rPr lang="ja-JP" altLang="en-US" sz="1800" dirty="0">
                          <a:effectLst/>
                          <a:latin typeface="楷体" panose="02010609060101010101" pitchFamily="49" charset="-122"/>
                          <a:ea typeface="楷体" panose="02010609060101010101" pitchFamily="49" charset="-122"/>
                        </a:rPr>
                        <a:t>・山西临汾一模</a:t>
                      </a:r>
                      <a:endParaRPr lang="ja-JP" altLang="en-US" sz="1800" dirty="0">
                        <a:effectLst/>
                        <a:latin typeface="楷体" panose="02010609060101010101" pitchFamily="49" charset="-122"/>
                        <a:ea typeface="楷体" panose="02010609060101010101" pitchFamily="49" charset="-122"/>
                      </a:endParaRPr>
                    </a:p>
                  </a:txBody>
                  <a:tcPr marL="250" marR="250" marT="250" marB="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1800">
                          <a:effectLst/>
                          <a:latin typeface="楷体" panose="02010609060101010101" pitchFamily="49" charset="-122"/>
                          <a:ea typeface="楷体" panose="02010609060101010101" pitchFamily="49" charset="-122"/>
                        </a:rPr>
                        <a:t>假定你是李华，上周参观了你校举办的 “</a:t>
                      </a:r>
                      <a:r>
                        <a:rPr lang="en-US" altLang="zh-CN" sz="1800">
                          <a:effectLst/>
                          <a:latin typeface="楷体" panose="02010609060101010101" pitchFamily="49" charset="-122"/>
                          <a:ea typeface="楷体" panose="02010609060101010101" pitchFamily="49" charset="-122"/>
                        </a:rPr>
                        <a:t>4</a:t>
                      </a:r>
                      <a:r>
                        <a:rPr lang="zh-CN" altLang="en-US" sz="1800">
                          <a:effectLst/>
                          <a:latin typeface="楷体" panose="02010609060101010101" pitchFamily="49" charset="-122"/>
                          <a:ea typeface="楷体" panose="02010609060101010101" pitchFamily="49" charset="-122"/>
                        </a:rPr>
                        <a:t>・</a:t>
                      </a:r>
                      <a:r>
                        <a:rPr lang="en-US" altLang="zh-CN" sz="1800">
                          <a:effectLst/>
                          <a:latin typeface="楷体" panose="02010609060101010101" pitchFamily="49" charset="-122"/>
                          <a:ea typeface="楷体" panose="02010609060101010101" pitchFamily="49" charset="-122"/>
                        </a:rPr>
                        <a:t>15 </a:t>
                      </a:r>
                      <a:r>
                        <a:rPr lang="zh-CN" altLang="en-US" sz="1800">
                          <a:effectLst/>
                          <a:latin typeface="楷体" panose="02010609060101010101" pitchFamily="49" charset="-122"/>
                          <a:ea typeface="楷体" panose="02010609060101010101" pitchFamily="49" charset="-122"/>
                        </a:rPr>
                        <a:t>全民国家安全教育日 </a:t>
                      </a:r>
                      <a:r>
                        <a:rPr lang="en-US" altLang="zh-CN" sz="1800">
                          <a:effectLst/>
                          <a:latin typeface="楷体" panose="02010609060101010101" pitchFamily="49" charset="-122"/>
                          <a:ea typeface="楷体" panose="02010609060101010101" pitchFamily="49" charset="-122"/>
                        </a:rPr>
                        <a:t>(</a:t>
                      </a:r>
                      <a:r>
                        <a:rPr lang="en-US" sz="1800">
                          <a:effectLst/>
                          <a:latin typeface="楷体" panose="02010609060101010101" pitchFamily="49" charset="-122"/>
                          <a:ea typeface="楷体" panose="02010609060101010101" pitchFamily="49" charset="-122"/>
                        </a:rPr>
                        <a:t>National Security Education Day)” </a:t>
                      </a:r>
                      <a:r>
                        <a:rPr lang="zh-CN" altLang="en-US" sz="1800">
                          <a:effectLst/>
                          <a:latin typeface="楷体" panose="02010609060101010101" pitchFamily="49" charset="-122"/>
                          <a:ea typeface="楷体" panose="02010609060101010101" pitchFamily="49" charset="-122"/>
                        </a:rPr>
                        <a:t>主题海报作品展</a:t>
                      </a:r>
                      <a:r>
                        <a:rPr lang="en-US" altLang="zh-CN" sz="1800">
                          <a:effectLst/>
                          <a:latin typeface="楷体" panose="02010609060101010101" pitchFamily="49" charset="-122"/>
                          <a:ea typeface="楷体" panose="02010609060101010101" pitchFamily="49" charset="-122"/>
                        </a:rPr>
                        <a:t>｡</a:t>
                      </a:r>
                      <a:r>
                        <a:rPr lang="zh-CN" altLang="en-US" sz="1800">
                          <a:effectLst/>
                          <a:latin typeface="楷体" panose="02010609060101010101" pitchFamily="49" charset="-122"/>
                          <a:ea typeface="楷体" panose="02010609060101010101" pitchFamily="49" charset="-122"/>
                        </a:rPr>
                        <a:t>请给校英文报写一篇宣传稿，内容包括：</a:t>
                      </a:r>
                      <a:r>
                        <a:rPr lang="en-US" altLang="zh-CN" sz="1800">
                          <a:effectLst/>
                          <a:latin typeface="楷体" panose="02010609060101010101" pitchFamily="49" charset="-122"/>
                          <a:ea typeface="楷体" panose="02010609060101010101" pitchFamily="49" charset="-122"/>
                        </a:rPr>
                        <a:t>1. </a:t>
                      </a:r>
                      <a:r>
                        <a:rPr lang="zh-CN" altLang="en-US" sz="1800">
                          <a:effectLst/>
                          <a:latin typeface="楷体" panose="02010609060101010101" pitchFamily="49" charset="-122"/>
                          <a:ea typeface="楷体" panose="02010609060101010101" pitchFamily="49" charset="-122"/>
                        </a:rPr>
                        <a:t>展览介绍；</a:t>
                      </a:r>
                      <a:r>
                        <a:rPr lang="en-US" altLang="zh-CN" sz="1800">
                          <a:effectLst/>
                          <a:latin typeface="楷体" panose="02010609060101010101" pitchFamily="49" charset="-122"/>
                          <a:ea typeface="楷体" panose="02010609060101010101" pitchFamily="49" charset="-122"/>
                        </a:rPr>
                        <a:t>2. </a:t>
                      </a:r>
                      <a:r>
                        <a:rPr lang="zh-CN" altLang="en-US" sz="1800">
                          <a:effectLst/>
                          <a:latin typeface="楷体" panose="02010609060101010101" pitchFamily="49" charset="-122"/>
                          <a:ea typeface="楷体" panose="02010609060101010101" pitchFamily="49" charset="-122"/>
                        </a:rPr>
                        <a:t>推荐观展</a:t>
                      </a:r>
                      <a:r>
                        <a:rPr lang="en-US" altLang="zh-CN" sz="1800">
                          <a:effectLst/>
                          <a:latin typeface="楷体" panose="02010609060101010101" pitchFamily="49" charset="-122"/>
                          <a:ea typeface="楷体" panose="02010609060101010101" pitchFamily="49" charset="-122"/>
                        </a:rPr>
                        <a:t>｡</a:t>
                      </a:r>
                      <a:endParaRPr lang="en-US" altLang="zh-CN" sz="1800">
                        <a:effectLst/>
                        <a:latin typeface="楷体" panose="02010609060101010101" pitchFamily="49" charset="-122"/>
                        <a:ea typeface="楷体" panose="02010609060101010101" pitchFamily="49" charset="-122"/>
                      </a:endParaRPr>
                    </a:p>
                    <a:p>
                      <a:pPr algn="l">
                        <a:buNone/>
                      </a:pPr>
                      <a:r>
                        <a:rPr lang="zh-CN" altLang="en-US" sz="1800">
                          <a:effectLst/>
                          <a:latin typeface="楷体" panose="02010609060101010101" pitchFamily="49" charset="-122"/>
                          <a:ea typeface="楷体" panose="02010609060101010101" pitchFamily="49" charset="-122"/>
                        </a:rPr>
                        <a:t>注意：</a:t>
                      </a:r>
                      <a:r>
                        <a:rPr lang="en-US" altLang="zh-CN" sz="1800">
                          <a:effectLst/>
                          <a:latin typeface="楷体" panose="02010609060101010101" pitchFamily="49" charset="-122"/>
                          <a:ea typeface="楷体" panose="02010609060101010101" pitchFamily="49" charset="-122"/>
                        </a:rPr>
                        <a:t>(1) </a:t>
                      </a:r>
                      <a:r>
                        <a:rPr lang="zh-CN" altLang="en-US" sz="1800">
                          <a:effectLst/>
                          <a:latin typeface="楷体" panose="02010609060101010101" pitchFamily="49" charset="-122"/>
                          <a:ea typeface="楷体" panose="02010609060101010101" pitchFamily="49" charset="-122"/>
                        </a:rPr>
                        <a:t>写作词数应为 </a:t>
                      </a:r>
                      <a:r>
                        <a:rPr lang="en-US" altLang="zh-CN" sz="1800">
                          <a:effectLst/>
                          <a:latin typeface="楷体" panose="02010609060101010101" pitchFamily="49" charset="-122"/>
                          <a:ea typeface="楷体" panose="02010609060101010101" pitchFamily="49" charset="-122"/>
                        </a:rPr>
                        <a:t>80 </a:t>
                      </a:r>
                      <a:r>
                        <a:rPr lang="zh-CN" altLang="en-US" sz="1800">
                          <a:effectLst/>
                          <a:latin typeface="楷体" panose="02010609060101010101" pitchFamily="49" charset="-122"/>
                          <a:ea typeface="楷体" panose="02010609060101010101" pitchFamily="49" charset="-122"/>
                        </a:rPr>
                        <a:t>个左右；</a:t>
                      </a:r>
                      <a:r>
                        <a:rPr lang="en-US" altLang="zh-CN" sz="1800">
                          <a:effectLst/>
                          <a:latin typeface="楷体" panose="02010609060101010101" pitchFamily="49" charset="-122"/>
                          <a:ea typeface="楷体" panose="02010609060101010101" pitchFamily="49" charset="-122"/>
                        </a:rPr>
                        <a:t>(2) </a:t>
                      </a:r>
                      <a:r>
                        <a:rPr lang="zh-CN" altLang="en-US" sz="1800">
                          <a:effectLst/>
                          <a:latin typeface="楷体" panose="02010609060101010101" pitchFamily="49" charset="-122"/>
                          <a:ea typeface="楷体" panose="02010609060101010101" pitchFamily="49" charset="-122"/>
                        </a:rPr>
                        <a:t>可以适当增加细节，以使行文连贯</a:t>
                      </a:r>
                      <a:r>
                        <a:rPr lang="en-US" altLang="zh-CN" sz="1800">
                          <a:effectLst/>
                          <a:latin typeface="楷体" panose="02010609060101010101" pitchFamily="49" charset="-122"/>
                          <a:ea typeface="楷体" panose="02010609060101010101" pitchFamily="49" charset="-122"/>
                        </a:rPr>
                        <a:t>｡</a:t>
                      </a:r>
                      <a:endParaRPr lang="en-US" altLang="zh-CN" sz="1800">
                        <a:effectLst/>
                        <a:latin typeface="楷体" panose="02010609060101010101" pitchFamily="49" charset="-122"/>
                        <a:ea typeface="楷体" panose="02010609060101010101" pitchFamily="49" charset="-122"/>
                      </a:endParaRPr>
                    </a:p>
                  </a:txBody>
                  <a:tcPr marL="250" marR="250" marT="250" marB="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1800">
                          <a:effectLst/>
                          <a:latin typeface="楷体" panose="02010609060101010101" pitchFamily="49" charset="-122"/>
                          <a:ea typeface="楷体" panose="02010609060101010101" pitchFamily="49" charset="-122"/>
                        </a:rPr>
                        <a:t>①展览基本信息（时间、地点、主办方）；②展览核心内容（覆盖的安全领域、作品形式）；③观展推荐与价值升华</a:t>
                      </a:r>
                      <a:endParaRPr lang="zh-CN" altLang="en-US" sz="1800">
                        <a:effectLst/>
                        <a:latin typeface="楷体" panose="02010609060101010101" pitchFamily="49" charset="-122"/>
                        <a:ea typeface="楷体" panose="02010609060101010101" pitchFamily="49" charset="-122"/>
                      </a:endParaRPr>
                    </a:p>
                  </a:txBody>
                  <a:tcPr marL="250" marR="250" marT="250" marB="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348168">
                <a:tc>
                  <a:txBody>
                    <a:bodyPr/>
                    <a:lstStyle/>
                    <a:p>
                      <a:pPr algn="l">
                        <a:buNone/>
                      </a:pPr>
                      <a:r>
                        <a:rPr lang="en-US" altLang="ja-JP" sz="1800" dirty="0">
                          <a:effectLst/>
                          <a:latin typeface="楷体" panose="02010609060101010101" pitchFamily="49" charset="-122"/>
                          <a:ea typeface="楷体" panose="02010609060101010101" pitchFamily="49" charset="-122"/>
                        </a:rPr>
                        <a:t>25-26 </a:t>
                      </a:r>
                      <a:r>
                        <a:rPr lang="ja-JP" altLang="en-US" sz="1800" dirty="0">
                          <a:effectLst/>
                          <a:latin typeface="楷体" panose="02010609060101010101" pitchFamily="49" charset="-122"/>
                          <a:ea typeface="楷体" panose="02010609060101010101" pitchFamily="49" charset="-122"/>
                        </a:rPr>
                        <a:t>高三・厦门月考</a:t>
                      </a:r>
                      <a:endParaRPr lang="ja-JP" altLang="en-US" sz="1800" dirty="0">
                        <a:effectLst/>
                        <a:latin typeface="楷体" panose="02010609060101010101" pitchFamily="49" charset="-122"/>
                        <a:ea typeface="楷体" panose="02010609060101010101" pitchFamily="49" charset="-122"/>
                      </a:endParaRPr>
                    </a:p>
                  </a:txBody>
                  <a:tcPr marL="250" marR="250" marT="250" marB="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1800" dirty="0">
                          <a:effectLst/>
                          <a:latin typeface="楷体" panose="02010609060101010101" pitchFamily="49" charset="-122"/>
                          <a:ea typeface="楷体" panose="02010609060101010101" pitchFamily="49" charset="-122"/>
                        </a:rPr>
                        <a:t>为推进绿色校园建设，你校英语报举办主题为 “</a:t>
                      </a:r>
                      <a:r>
                        <a:rPr lang="en-US" altLang="zh-CN" sz="1800" dirty="0">
                          <a:effectLst/>
                          <a:latin typeface="楷体" panose="02010609060101010101" pitchFamily="49" charset="-122"/>
                          <a:ea typeface="楷体" panose="02010609060101010101" pitchFamily="49" charset="-122"/>
                        </a:rPr>
                        <a:t>Going Green in the Classroom” </a:t>
                      </a:r>
                      <a:r>
                        <a:rPr lang="zh-CN" altLang="en-US" sz="1800" dirty="0">
                          <a:effectLst/>
                          <a:latin typeface="楷体" panose="02010609060101010101" pitchFamily="49" charset="-122"/>
                          <a:ea typeface="楷体" panose="02010609060101010101" pitchFamily="49" charset="-122"/>
                        </a:rPr>
                        <a:t>的征文活动</a:t>
                      </a:r>
                      <a:r>
                        <a:rPr lang="en-US" altLang="zh-CN" sz="1800" dirty="0">
                          <a:effectLst/>
                          <a:latin typeface="楷体" panose="02010609060101010101" pitchFamily="49" charset="-122"/>
                          <a:ea typeface="楷体" panose="02010609060101010101" pitchFamily="49" charset="-122"/>
                        </a:rPr>
                        <a:t>｡</a:t>
                      </a:r>
                      <a:r>
                        <a:rPr lang="zh-CN" altLang="en-US" sz="1800" dirty="0">
                          <a:effectLst/>
                          <a:latin typeface="楷体" panose="02010609060101010101" pitchFamily="49" charset="-122"/>
                          <a:ea typeface="楷体" panose="02010609060101010101" pitchFamily="49" charset="-122"/>
                        </a:rPr>
                        <a:t>请你针对教室内某一种能源浪费现象，写一篇短文投稿，内容包括：</a:t>
                      </a:r>
                      <a:r>
                        <a:rPr lang="en-US" altLang="zh-CN" sz="1800" dirty="0">
                          <a:effectLst/>
                          <a:latin typeface="楷体" panose="02010609060101010101" pitchFamily="49" charset="-122"/>
                          <a:ea typeface="楷体" panose="02010609060101010101" pitchFamily="49" charset="-122"/>
                        </a:rPr>
                        <a:t>(1) </a:t>
                      </a:r>
                      <a:r>
                        <a:rPr lang="zh-CN" altLang="en-US" sz="1800" dirty="0">
                          <a:effectLst/>
                          <a:latin typeface="楷体" panose="02010609060101010101" pitchFamily="49" charset="-122"/>
                          <a:ea typeface="楷体" panose="02010609060101010101" pitchFamily="49" charset="-122"/>
                        </a:rPr>
                        <a:t>现象描述；</a:t>
                      </a:r>
                      <a:r>
                        <a:rPr lang="en-US" altLang="zh-CN" sz="1800" dirty="0">
                          <a:effectLst/>
                          <a:latin typeface="楷体" panose="02010609060101010101" pitchFamily="49" charset="-122"/>
                          <a:ea typeface="楷体" panose="02010609060101010101" pitchFamily="49" charset="-122"/>
                        </a:rPr>
                        <a:t>(2) </a:t>
                      </a:r>
                      <a:r>
                        <a:rPr lang="zh-CN" altLang="en-US" sz="1800" dirty="0">
                          <a:effectLst/>
                          <a:latin typeface="楷体" panose="02010609060101010101" pitchFamily="49" charset="-122"/>
                          <a:ea typeface="楷体" panose="02010609060101010101" pitchFamily="49" charset="-122"/>
                        </a:rPr>
                        <a:t>改进建议</a:t>
                      </a:r>
                      <a:r>
                        <a:rPr lang="en-US" altLang="zh-CN" sz="1800" dirty="0">
                          <a:effectLst/>
                          <a:latin typeface="楷体" panose="02010609060101010101" pitchFamily="49" charset="-122"/>
                          <a:ea typeface="楷体" panose="02010609060101010101" pitchFamily="49" charset="-122"/>
                        </a:rPr>
                        <a:t>｡</a:t>
                      </a:r>
                      <a:endParaRPr lang="en-US" altLang="zh-CN" sz="1800" dirty="0">
                        <a:effectLst/>
                        <a:latin typeface="楷体" panose="02010609060101010101" pitchFamily="49" charset="-122"/>
                        <a:ea typeface="楷体" panose="02010609060101010101" pitchFamily="49" charset="-122"/>
                      </a:endParaRPr>
                    </a:p>
                    <a:p>
                      <a:pPr algn="l">
                        <a:buNone/>
                      </a:pPr>
                      <a:r>
                        <a:rPr lang="zh-CN" altLang="en-US" sz="1800" dirty="0">
                          <a:effectLst/>
                          <a:latin typeface="楷体" panose="02010609060101010101" pitchFamily="49" charset="-122"/>
                          <a:ea typeface="楷体" panose="02010609060101010101" pitchFamily="49" charset="-122"/>
                        </a:rPr>
                        <a:t>注意：</a:t>
                      </a:r>
                      <a:r>
                        <a:rPr lang="en-US" altLang="zh-CN" sz="1800" dirty="0">
                          <a:effectLst/>
                          <a:latin typeface="楷体" panose="02010609060101010101" pitchFamily="49" charset="-122"/>
                          <a:ea typeface="楷体" panose="02010609060101010101" pitchFamily="49" charset="-122"/>
                        </a:rPr>
                        <a:t>(1) </a:t>
                      </a:r>
                      <a:r>
                        <a:rPr lang="zh-CN" altLang="en-US" sz="1800" dirty="0">
                          <a:effectLst/>
                          <a:latin typeface="楷体" panose="02010609060101010101" pitchFamily="49" charset="-122"/>
                          <a:ea typeface="楷体" panose="02010609060101010101" pitchFamily="49" charset="-122"/>
                        </a:rPr>
                        <a:t>写作词数应为 </a:t>
                      </a:r>
                      <a:r>
                        <a:rPr lang="en-US" altLang="zh-CN" sz="1800" dirty="0">
                          <a:effectLst/>
                          <a:latin typeface="楷体" panose="02010609060101010101" pitchFamily="49" charset="-122"/>
                          <a:ea typeface="楷体" panose="02010609060101010101" pitchFamily="49" charset="-122"/>
                        </a:rPr>
                        <a:t>80 </a:t>
                      </a:r>
                      <a:r>
                        <a:rPr lang="zh-CN" altLang="en-US" sz="1800" dirty="0">
                          <a:effectLst/>
                          <a:latin typeface="楷体" panose="02010609060101010101" pitchFamily="49" charset="-122"/>
                          <a:ea typeface="楷体" panose="02010609060101010101" pitchFamily="49" charset="-122"/>
                        </a:rPr>
                        <a:t>个左右；</a:t>
                      </a:r>
                      <a:r>
                        <a:rPr lang="en-US" altLang="zh-CN" sz="1800" dirty="0">
                          <a:effectLst/>
                          <a:latin typeface="楷体" panose="02010609060101010101" pitchFamily="49" charset="-122"/>
                          <a:ea typeface="楷体" panose="02010609060101010101" pitchFamily="49" charset="-122"/>
                        </a:rPr>
                        <a:t>(2) </a:t>
                      </a:r>
                      <a:r>
                        <a:rPr lang="zh-CN" altLang="en-US" sz="1800" dirty="0">
                          <a:effectLst/>
                          <a:latin typeface="楷体" panose="02010609060101010101" pitchFamily="49" charset="-122"/>
                          <a:ea typeface="楷体" panose="02010609060101010101" pitchFamily="49" charset="-122"/>
                        </a:rPr>
                        <a:t>请在答题卡的相应位置作答</a:t>
                      </a:r>
                      <a:r>
                        <a:rPr lang="en-US" altLang="zh-CN" sz="1800" dirty="0">
                          <a:effectLst/>
                          <a:latin typeface="楷体" panose="02010609060101010101" pitchFamily="49" charset="-122"/>
                          <a:ea typeface="楷体" panose="02010609060101010101" pitchFamily="49" charset="-122"/>
                        </a:rPr>
                        <a:t>｡</a:t>
                      </a:r>
                      <a:endParaRPr lang="en-US" altLang="zh-CN" sz="1800" dirty="0">
                        <a:effectLst/>
                        <a:latin typeface="楷体" panose="02010609060101010101" pitchFamily="49" charset="-122"/>
                        <a:ea typeface="楷体" panose="02010609060101010101" pitchFamily="49" charset="-122"/>
                      </a:endParaRPr>
                    </a:p>
                  </a:txBody>
                  <a:tcPr marL="250" marR="250" marT="250" marB="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1800" dirty="0">
                          <a:effectLst/>
                          <a:latin typeface="楷体" panose="02010609060101010101" pitchFamily="49" charset="-122"/>
                          <a:ea typeface="楷体" panose="02010609060101010101" pitchFamily="49" charset="-122"/>
                        </a:rPr>
                        <a:t>①教室能源浪费的具体现象描述；②针对性的改进建议；③绿色校园的意义升华</a:t>
                      </a:r>
                      <a:endParaRPr lang="zh-CN" altLang="en-US" sz="1800" dirty="0">
                        <a:effectLst/>
                        <a:latin typeface="楷体" panose="02010609060101010101" pitchFamily="49" charset="-122"/>
                        <a:ea typeface="楷体" panose="02010609060101010101" pitchFamily="49" charset="-122"/>
                      </a:endParaRPr>
                    </a:p>
                  </a:txBody>
                  <a:tcPr marL="250" marR="250" marT="250" marB="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69281">
                <a:tc>
                  <a:txBody>
                    <a:bodyPr/>
                    <a:lstStyle/>
                    <a:p>
                      <a:pPr algn="l">
                        <a:buNone/>
                      </a:pPr>
                      <a:r>
                        <a:rPr lang="en-US" altLang="ja-JP" sz="1800">
                          <a:effectLst/>
                          <a:latin typeface="楷体" panose="02010609060101010101" pitchFamily="49" charset="-122"/>
                          <a:ea typeface="楷体" panose="02010609060101010101" pitchFamily="49" charset="-122"/>
                        </a:rPr>
                        <a:t>25-26 </a:t>
                      </a:r>
                      <a:r>
                        <a:rPr lang="ja-JP" altLang="en-US" sz="1800">
                          <a:effectLst/>
                          <a:latin typeface="楷体" panose="02010609060101010101" pitchFamily="49" charset="-122"/>
                          <a:ea typeface="楷体" panose="02010609060101010101" pitchFamily="49" charset="-122"/>
                        </a:rPr>
                        <a:t>高二・内蒙古锡林郭勒盟月考</a:t>
                      </a:r>
                      <a:endParaRPr lang="ja-JP" altLang="en-US" sz="1800">
                        <a:effectLst/>
                        <a:latin typeface="楷体" panose="02010609060101010101" pitchFamily="49" charset="-122"/>
                        <a:ea typeface="楷体" panose="02010609060101010101" pitchFamily="49" charset="-122"/>
                      </a:endParaRPr>
                    </a:p>
                  </a:txBody>
                  <a:tcPr marL="250" marR="250" marT="250" marB="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1800">
                          <a:effectLst/>
                          <a:latin typeface="楷体" panose="02010609060101010101" pitchFamily="49" charset="-122"/>
                          <a:ea typeface="楷体" panose="02010609060101010101" pitchFamily="49" charset="-122"/>
                        </a:rPr>
                        <a:t>假设你是学校 “科技与生活” 主题活动的主持人</a:t>
                      </a:r>
                      <a:r>
                        <a:rPr lang="en-US" altLang="zh-CN" sz="1800">
                          <a:effectLst/>
                          <a:latin typeface="楷体" panose="02010609060101010101" pitchFamily="49" charset="-122"/>
                          <a:ea typeface="楷体" panose="02010609060101010101" pitchFamily="49" charset="-122"/>
                        </a:rPr>
                        <a:t>｡</a:t>
                      </a:r>
                      <a:r>
                        <a:rPr lang="zh-CN" altLang="en-US" sz="1800">
                          <a:effectLst/>
                          <a:latin typeface="楷体" panose="02010609060101010101" pitchFamily="49" charset="-122"/>
                          <a:ea typeface="楷体" panose="02010609060101010101" pitchFamily="49" charset="-122"/>
                        </a:rPr>
                        <a:t>你校将邀请著名农业科学家李明博士 </a:t>
                      </a:r>
                      <a:r>
                        <a:rPr lang="en-US" altLang="zh-CN" sz="1800">
                          <a:effectLst/>
                          <a:latin typeface="楷体" panose="02010609060101010101" pitchFamily="49" charset="-122"/>
                          <a:ea typeface="楷体" panose="02010609060101010101" pitchFamily="49" charset="-122"/>
                        </a:rPr>
                        <a:t>(Dr. Li Ming) </a:t>
                      </a:r>
                      <a:r>
                        <a:rPr lang="zh-CN" altLang="en-US" sz="1800">
                          <a:effectLst/>
                          <a:latin typeface="楷体" panose="02010609060101010101" pitchFamily="49" charset="-122"/>
                          <a:ea typeface="楷体" panose="02010609060101010101" pitchFamily="49" charset="-122"/>
                        </a:rPr>
                        <a:t>为学生做一场题为 “现代农业技术与未来粮食安全”</a:t>
                      </a:r>
                      <a:r>
                        <a:rPr lang="en-US" altLang="zh-CN" sz="1800">
                          <a:effectLst/>
                          <a:latin typeface="楷体" panose="02010609060101010101" pitchFamily="49" charset="-122"/>
                          <a:ea typeface="楷体" panose="02010609060101010101" pitchFamily="49" charset="-122"/>
                        </a:rPr>
                        <a:t>(Modem Agricultural Technology and Future Food Security) </a:t>
                      </a:r>
                      <a:r>
                        <a:rPr lang="zh-CN" altLang="en-US" sz="1800">
                          <a:effectLst/>
                          <a:latin typeface="楷体" panose="02010609060101010101" pitchFamily="49" charset="-122"/>
                          <a:ea typeface="楷体" panose="02010609060101010101" pitchFamily="49" charset="-122"/>
                        </a:rPr>
                        <a:t>的讲座</a:t>
                      </a:r>
                      <a:r>
                        <a:rPr lang="en-US" altLang="zh-CN" sz="1800">
                          <a:effectLst/>
                          <a:latin typeface="楷体" panose="02010609060101010101" pitchFamily="49" charset="-122"/>
                          <a:ea typeface="楷体" panose="02010609060101010101" pitchFamily="49" charset="-122"/>
                        </a:rPr>
                        <a:t>｡</a:t>
                      </a:r>
                      <a:r>
                        <a:rPr lang="zh-CN" altLang="en-US" sz="1800">
                          <a:effectLst/>
                          <a:latin typeface="楷体" panose="02010609060101010101" pitchFamily="49" charset="-122"/>
                          <a:ea typeface="楷体" panose="02010609060101010101" pitchFamily="49" charset="-122"/>
                        </a:rPr>
                        <a:t>请你根据以下提示，写一篇 </a:t>
                      </a:r>
                      <a:r>
                        <a:rPr lang="en-US" altLang="zh-CN" sz="1800">
                          <a:effectLst/>
                          <a:latin typeface="楷体" panose="02010609060101010101" pitchFamily="49" charset="-122"/>
                          <a:ea typeface="楷体" panose="02010609060101010101" pitchFamily="49" charset="-122"/>
                        </a:rPr>
                        <a:t>80 </a:t>
                      </a:r>
                      <a:r>
                        <a:rPr lang="zh-CN" altLang="en-US" sz="1800">
                          <a:effectLst/>
                          <a:latin typeface="楷体" panose="02010609060101010101" pitchFamily="49" charset="-122"/>
                          <a:ea typeface="楷体" panose="02010609060101010101" pitchFamily="49" charset="-122"/>
                        </a:rPr>
                        <a:t>词左右的主持词</a:t>
                      </a:r>
                      <a:r>
                        <a:rPr lang="en-US" altLang="zh-CN" sz="1800">
                          <a:effectLst/>
                          <a:latin typeface="楷体" panose="02010609060101010101" pitchFamily="49" charset="-122"/>
                          <a:ea typeface="楷体" panose="02010609060101010101" pitchFamily="49" charset="-122"/>
                        </a:rPr>
                        <a:t>｡</a:t>
                      </a:r>
                      <a:r>
                        <a:rPr lang="zh-CN" altLang="en-US" sz="1800">
                          <a:effectLst/>
                          <a:latin typeface="楷体" panose="02010609060101010101" pitchFamily="49" charset="-122"/>
                          <a:ea typeface="楷体" panose="02010609060101010101" pitchFamily="49" charset="-122"/>
                        </a:rPr>
                        <a:t>内容包括：</a:t>
                      </a:r>
                      <a:r>
                        <a:rPr lang="en-US" altLang="zh-CN" sz="1800">
                          <a:effectLst/>
                          <a:latin typeface="楷体" panose="02010609060101010101" pitchFamily="49" charset="-122"/>
                          <a:ea typeface="楷体" panose="02010609060101010101" pitchFamily="49" charset="-122"/>
                        </a:rPr>
                        <a:t>1. </a:t>
                      </a:r>
                      <a:r>
                        <a:rPr lang="zh-CN" altLang="en-US" sz="1800">
                          <a:effectLst/>
                          <a:latin typeface="楷体" panose="02010609060101010101" pitchFamily="49" charset="-122"/>
                          <a:ea typeface="楷体" panose="02010609060101010101" pitchFamily="49" charset="-122"/>
                        </a:rPr>
                        <a:t>对李明博士的到来表示热烈欢迎和感谢；</a:t>
                      </a:r>
                      <a:r>
                        <a:rPr lang="en-US" altLang="zh-CN" sz="1800">
                          <a:effectLst/>
                          <a:latin typeface="楷体" panose="02010609060101010101" pitchFamily="49" charset="-122"/>
                          <a:ea typeface="楷体" panose="02010609060101010101" pitchFamily="49" charset="-122"/>
                        </a:rPr>
                        <a:t>2. </a:t>
                      </a:r>
                      <a:r>
                        <a:rPr lang="zh-CN" altLang="en-US" sz="1800">
                          <a:effectLst/>
                          <a:latin typeface="楷体" panose="02010609060101010101" pitchFamily="49" charset="-122"/>
                          <a:ea typeface="楷体" panose="02010609060101010101" pitchFamily="49" charset="-122"/>
                        </a:rPr>
                        <a:t>简要介绍李博士 </a:t>
                      </a:r>
                      <a:r>
                        <a:rPr lang="en-US" altLang="zh-CN" sz="1800">
                          <a:effectLst/>
                          <a:latin typeface="楷体" panose="02010609060101010101" pitchFamily="49" charset="-122"/>
                          <a:ea typeface="楷体" panose="02010609060101010101" pitchFamily="49" charset="-122"/>
                        </a:rPr>
                        <a:t>(</a:t>
                      </a:r>
                      <a:r>
                        <a:rPr lang="zh-CN" altLang="en-US" sz="1800">
                          <a:effectLst/>
                          <a:latin typeface="楷体" panose="02010609060101010101" pitchFamily="49" charset="-122"/>
                          <a:ea typeface="楷体" panose="02010609060101010101" pitchFamily="49" charset="-122"/>
                        </a:rPr>
                        <a:t>农业科学家，在杂交水稻研究领域有突出贡献</a:t>
                      </a:r>
                      <a:r>
                        <a:rPr lang="en-US" altLang="zh-CN" sz="1800">
                          <a:effectLst/>
                          <a:latin typeface="楷体" panose="02010609060101010101" pitchFamily="49" charset="-122"/>
                          <a:ea typeface="楷体" panose="02010609060101010101" pitchFamily="49" charset="-122"/>
                        </a:rPr>
                        <a:t>);3. </a:t>
                      </a:r>
                      <a:r>
                        <a:rPr lang="zh-CN" altLang="en-US" sz="1800">
                          <a:effectLst/>
                          <a:latin typeface="楷体" panose="02010609060101010101" pitchFamily="49" charset="-122"/>
                          <a:ea typeface="楷体" panose="02010609060101010101" pitchFamily="49" charset="-122"/>
                        </a:rPr>
                        <a:t>说明本次讲座的主题及其对学生的意义；</a:t>
                      </a:r>
                      <a:r>
                        <a:rPr lang="en-US" altLang="zh-CN" sz="1800">
                          <a:effectLst/>
                          <a:latin typeface="楷体" panose="02010609060101010101" pitchFamily="49" charset="-122"/>
                          <a:ea typeface="楷体" panose="02010609060101010101" pitchFamily="49" charset="-122"/>
                        </a:rPr>
                        <a:t>4. </a:t>
                      </a:r>
                      <a:r>
                        <a:rPr lang="zh-CN" altLang="en-US" sz="1800">
                          <a:effectLst/>
                          <a:latin typeface="楷体" panose="02010609060101010101" pitchFamily="49" charset="-122"/>
                          <a:ea typeface="楷体" panose="02010609060101010101" pitchFamily="49" charset="-122"/>
                        </a:rPr>
                        <a:t>宣布讲座开始，并预祝讲座成功</a:t>
                      </a:r>
                      <a:r>
                        <a:rPr lang="en-US" altLang="zh-CN" sz="1800">
                          <a:effectLst/>
                          <a:latin typeface="楷体" panose="02010609060101010101" pitchFamily="49" charset="-122"/>
                          <a:ea typeface="楷体" panose="02010609060101010101" pitchFamily="49" charset="-122"/>
                        </a:rPr>
                        <a:t>｡</a:t>
                      </a:r>
                      <a:endParaRPr lang="en-US" altLang="zh-CN" sz="1800">
                        <a:effectLst/>
                        <a:latin typeface="楷体" panose="02010609060101010101" pitchFamily="49" charset="-122"/>
                        <a:ea typeface="楷体" panose="02010609060101010101" pitchFamily="49" charset="-122"/>
                      </a:endParaRPr>
                    </a:p>
                  </a:txBody>
                  <a:tcPr marL="250" marR="250" marT="250" marB="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1800" dirty="0">
                          <a:effectLst/>
                          <a:latin typeface="楷体" panose="02010609060101010101" pitchFamily="49" charset="-122"/>
                          <a:ea typeface="楷体" panose="02010609060101010101" pitchFamily="49" charset="-122"/>
                        </a:rPr>
                        <a:t>①开场欢迎与感谢；②主讲人背景介绍；③讲座主题与核心价值；④开场宣布与祝福</a:t>
                      </a:r>
                      <a:endParaRPr lang="zh-CN" altLang="en-US" sz="1800" dirty="0">
                        <a:effectLst/>
                        <a:latin typeface="楷体" panose="02010609060101010101" pitchFamily="49" charset="-122"/>
                        <a:ea typeface="楷体" panose="02010609060101010101" pitchFamily="49" charset="-122"/>
                      </a:endParaRPr>
                    </a:p>
                  </a:txBody>
                  <a:tcPr marL="250" marR="250" marT="250" marB="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6" name="文本框 5"/>
          <p:cNvSpPr txBox="1"/>
          <p:nvPr/>
        </p:nvSpPr>
        <p:spPr>
          <a:xfrm>
            <a:off x="1073188" y="2137708"/>
            <a:ext cx="10233614" cy="3258328"/>
          </a:xfrm>
          <a:prstGeom prst="rect">
            <a:avLst/>
          </a:prstGeom>
          <a:solidFill>
            <a:schemeClr val="accent1">
              <a:lumMod val="20000"/>
              <a:lumOff val="80000"/>
            </a:schemeClr>
          </a:solidFill>
        </p:spPr>
        <p:txBody>
          <a:bodyPr wrap="square">
            <a:spAutoFit/>
          </a:bodyPr>
          <a:lstStyle/>
          <a:p>
            <a:pPr>
              <a:lnSpc>
                <a:spcPct val="150000"/>
              </a:lnSpc>
            </a:pPr>
            <a:r>
              <a:rPr lang="en-US" altLang="zh-CN" sz="2800" dirty="0"/>
              <a:t>1 </a:t>
            </a:r>
            <a:r>
              <a:rPr lang="zh-CN" altLang="en-US" sz="2800" dirty="0"/>
              <a:t>主题高度贴合课标：所有题目均围绕总体国家安全观展开，覆盖国土、生态、能源、粮食、网络信息五大核心安全领域，完全匹配 </a:t>
            </a:r>
            <a:r>
              <a:rPr lang="en-US" altLang="zh-CN" sz="2800" dirty="0"/>
              <a:t>2025 </a:t>
            </a:r>
            <a:r>
              <a:rPr lang="zh-CN" altLang="en-US" sz="2800" dirty="0"/>
              <a:t>版高中英语课标新增的 “国土安全” 主题要求。</a:t>
            </a:r>
            <a:endParaRPr lang="en-US" altLang="zh-CN" sz="2800" dirty="0"/>
          </a:p>
          <a:p>
            <a:pPr>
              <a:lnSpc>
                <a:spcPct val="150000"/>
              </a:lnSpc>
            </a:pPr>
            <a:r>
              <a:rPr lang="en-US" altLang="zh-CN" sz="2800" dirty="0"/>
              <a:t>2</a:t>
            </a:r>
            <a:r>
              <a:rPr lang="zh-CN" altLang="en-US" sz="2800" dirty="0"/>
              <a:t>写作要点结构固定：所有题目均遵循「重要性 </a:t>
            </a:r>
            <a:r>
              <a:rPr lang="en-US" altLang="zh-CN" sz="2800" dirty="0"/>
              <a:t>/ </a:t>
            </a:r>
            <a:r>
              <a:rPr lang="zh-CN" altLang="en-US" sz="2800" dirty="0"/>
              <a:t>现状→问题 </a:t>
            </a:r>
            <a:r>
              <a:rPr lang="en-US" altLang="zh-CN" sz="2800" dirty="0"/>
              <a:t>/ </a:t>
            </a:r>
            <a:r>
              <a:rPr lang="zh-CN" altLang="en-US" sz="2800" dirty="0"/>
              <a:t>危害→措施 </a:t>
            </a:r>
            <a:r>
              <a:rPr lang="en-US" altLang="zh-CN" sz="2800" dirty="0"/>
              <a:t>/ </a:t>
            </a:r>
            <a:r>
              <a:rPr lang="zh-CN" altLang="en-US" sz="2800" dirty="0"/>
              <a:t>建议→呼吁 </a:t>
            </a:r>
            <a:r>
              <a:rPr lang="en-US" altLang="zh-CN" sz="2800" dirty="0"/>
              <a:t>/ </a:t>
            </a:r>
            <a:r>
              <a:rPr lang="zh-CN" altLang="en-US" sz="2800" dirty="0"/>
              <a:t>升华」的核心逻辑链。</a:t>
            </a:r>
            <a:endParaRPr lang="zh-CN" altLang="en-US" sz="2800" dirty="0"/>
          </a:p>
        </p:txBody>
      </p:sp>
      <p:sp>
        <p:nvSpPr>
          <p:cNvPr id="7" name="文本框 6"/>
          <p:cNvSpPr txBox="1"/>
          <p:nvPr/>
        </p:nvSpPr>
        <p:spPr>
          <a:xfrm>
            <a:off x="365484" y="131411"/>
            <a:ext cx="5197572" cy="461665"/>
          </a:xfrm>
          <a:prstGeom prst="rect">
            <a:avLst/>
          </a:prstGeom>
          <a:solidFill>
            <a:schemeClr val="bg2"/>
          </a:solidFill>
        </p:spPr>
        <p:txBody>
          <a:bodyPr wrap="square">
            <a:spAutoFit/>
          </a:bodyPr>
          <a:lstStyle/>
          <a:p>
            <a:r>
              <a:rPr lang="en-US" altLang="zh-CN" sz="2400" dirty="0">
                <a:solidFill>
                  <a:srgbClr val="7030A0"/>
                </a:solidFill>
                <a:latin typeface="隶书" panose="02010509060101010101" pitchFamily="49" charset="-122"/>
                <a:ea typeface="隶书" panose="02010509060101010101" pitchFamily="49" charset="-122"/>
              </a:rPr>
              <a:t>1 2025-2026 </a:t>
            </a:r>
            <a:r>
              <a:rPr lang="zh-CN" altLang="en-US" sz="2400" dirty="0">
                <a:solidFill>
                  <a:srgbClr val="7030A0"/>
                </a:solidFill>
                <a:latin typeface="隶书" panose="02010509060101010101" pitchFamily="49" charset="-122"/>
                <a:ea typeface="隶书" panose="02010509060101010101" pitchFamily="49" charset="-122"/>
              </a:rPr>
              <a:t>国土安全模拟题梳理</a:t>
            </a:r>
            <a:endParaRPr lang="zh-CN" altLang="en-US" sz="2400" dirty="0">
              <a:solidFill>
                <a:srgbClr val="7030A0"/>
              </a:solidFill>
              <a:latin typeface="隶书" panose="02010509060101010101" pitchFamily="49" charset="-122"/>
              <a:ea typeface="隶书" panose="020105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295673" y="575139"/>
          <a:ext cx="11421788" cy="6110384"/>
        </p:xfrm>
        <a:graphic>
          <a:graphicData uri="http://schemas.openxmlformats.org/drawingml/2006/table">
            <a:tbl>
              <a:tblPr/>
              <a:tblGrid>
                <a:gridCol w="963680"/>
                <a:gridCol w="7456123"/>
                <a:gridCol w="3001985"/>
              </a:tblGrid>
              <a:tr h="476749">
                <a:tc>
                  <a:txBody>
                    <a:bodyPr/>
                    <a:lstStyle/>
                    <a:p>
                      <a:pPr algn="l">
                        <a:buNone/>
                      </a:pPr>
                      <a:r>
                        <a:rPr lang="zh-CN" altLang="en-US" sz="1800" dirty="0">
                          <a:effectLst/>
                          <a:latin typeface="楷体" panose="02010609060101010101" pitchFamily="49" charset="-122"/>
                          <a:ea typeface="楷体" panose="02010609060101010101" pitchFamily="49" charset="-122"/>
                        </a:rPr>
                        <a:t>来源</a:t>
                      </a:r>
                      <a:endParaRPr lang="zh-CN" altLang="en-US" sz="1800" dirty="0">
                        <a:effectLst/>
                        <a:latin typeface="楷体" panose="02010609060101010101" pitchFamily="49" charset="-122"/>
                        <a:ea typeface="楷体" panose="02010609060101010101" pitchFamily="49" charset="-122"/>
                      </a:endParaRPr>
                    </a:p>
                  </a:txBody>
                  <a:tcPr marL="250" marR="250" marT="250" marB="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1800">
                          <a:effectLst/>
                          <a:latin typeface="楷体" panose="02010609060101010101" pitchFamily="49" charset="-122"/>
                          <a:ea typeface="楷体" panose="02010609060101010101" pitchFamily="49" charset="-122"/>
                        </a:rPr>
                        <a:t>完整题目</a:t>
                      </a:r>
                      <a:endParaRPr lang="zh-CN" altLang="en-US" sz="1800">
                        <a:effectLst/>
                        <a:latin typeface="楷体" panose="02010609060101010101" pitchFamily="49" charset="-122"/>
                        <a:ea typeface="楷体" panose="02010609060101010101" pitchFamily="49" charset="-122"/>
                      </a:endParaRPr>
                    </a:p>
                  </a:txBody>
                  <a:tcPr marL="250" marR="250" marT="250" marB="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1800">
                          <a:effectLst/>
                          <a:latin typeface="楷体" panose="02010609060101010101" pitchFamily="49" charset="-122"/>
                          <a:ea typeface="楷体" panose="02010609060101010101" pitchFamily="49" charset="-122"/>
                        </a:rPr>
                        <a:t>写作要点</a:t>
                      </a:r>
                      <a:endParaRPr lang="zh-CN" altLang="en-US" sz="1800">
                        <a:effectLst/>
                        <a:latin typeface="楷体" panose="02010609060101010101" pitchFamily="49" charset="-122"/>
                        <a:ea typeface="楷体" panose="02010609060101010101" pitchFamily="49" charset="-122"/>
                      </a:endParaRPr>
                    </a:p>
                  </a:txBody>
                  <a:tcPr marL="250" marR="250" marT="250" marB="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937921">
                <a:tc>
                  <a:txBody>
                    <a:bodyPr/>
                    <a:lstStyle/>
                    <a:p>
                      <a:pPr algn="l">
                        <a:buNone/>
                      </a:pPr>
                      <a:r>
                        <a:rPr lang="en-US" altLang="ja-JP" sz="1800" dirty="0">
                          <a:effectLst/>
                          <a:latin typeface="楷体" panose="02010609060101010101" pitchFamily="49" charset="-122"/>
                          <a:ea typeface="楷体" panose="02010609060101010101" pitchFamily="49" charset="-122"/>
                        </a:rPr>
                        <a:t>2026</a:t>
                      </a:r>
                      <a:r>
                        <a:rPr lang="ja-JP" altLang="en-US" sz="1800" dirty="0">
                          <a:effectLst/>
                          <a:latin typeface="楷体" panose="02010609060101010101" pitchFamily="49" charset="-122"/>
                          <a:ea typeface="楷体" panose="02010609060101010101" pitchFamily="49" charset="-122"/>
                        </a:rPr>
                        <a:t>・吉林长春二模</a:t>
                      </a:r>
                      <a:endParaRPr lang="ja-JP" altLang="en-US" sz="1800" dirty="0">
                        <a:effectLst/>
                        <a:latin typeface="楷体" panose="02010609060101010101" pitchFamily="49" charset="-122"/>
                        <a:ea typeface="楷体" panose="02010609060101010101" pitchFamily="49" charset="-122"/>
                      </a:endParaRPr>
                    </a:p>
                  </a:txBody>
                  <a:tcPr marL="250" marR="250" marT="250" marB="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1800" dirty="0">
                          <a:effectLst/>
                          <a:latin typeface="楷体" panose="02010609060101010101" pitchFamily="49" charset="-122"/>
                          <a:ea typeface="楷体" panose="02010609060101010101" pitchFamily="49" charset="-122"/>
                        </a:rPr>
                        <a:t>假定你是李华，你的英国网友 </a:t>
                      </a:r>
                      <a:r>
                        <a:rPr lang="en-US" altLang="zh-CN" sz="1800" dirty="0">
                          <a:effectLst/>
                          <a:latin typeface="楷体" panose="02010609060101010101" pitchFamily="49" charset="-122"/>
                          <a:ea typeface="楷体" panose="02010609060101010101" pitchFamily="49" charset="-122"/>
                        </a:rPr>
                        <a:t>Vincent </a:t>
                      </a:r>
                      <a:r>
                        <a:rPr lang="zh-CN" altLang="en-US" sz="1800" dirty="0">
                          <a:effectLst/>
                          <a:latin typeface="楷体" panose="02010609060101010101" pitchFamily="49" charset="-122"/>
                          <a:ea typeface="楷体" panose="02010609060101010101" pitchFamily="49" charset="-122"/>
                        </a:rPr>
                        <a:t>听闻中国可再生能源 </a:t>
                      </a:r>
                      <a:r>
                        <a:rPr lang="en-US" altLang="zh-CN" sz="1800" dirty="0">
                          <a:effectLst/>
                          <a:latin typeface="楷体" panose="02010609060101010101" pitchFamily="49" charset="-122"/>
                          <a:ea typeface="楷体" panose="02010609060101010101" pitchFamily="49" charset="-122"/>
                        </a:rPr>
                        <a:t>(renewable energy) </a:t>
                      </a:r>
                      <a:r>
                        <a:rPr lang="zh-CN" altLang="en-US" sz="1800" dirty="0">
                          <a:effectLst/>
                          <a:latin typeface="楷体" panose="02010609060101010101" pitchFamily="49" charset="-122"/>
                          <a:ea typeface="楷体" panose="02010609060101010101" pitchFamily="49" charset="-122"/>
                        </a:rPr>
                        <a:t>的发展 在近些年取得巨大进步，写信给你，想了解其发展现状</a:t>
                      </a:r>
                      <a:r>
                        <a:rPr lang="en-US" altLang="zh-CN" sz="1800" dirty="0">
                          <a:effectLst/>
                          <a:latin typeface="楷体" panose="02010609060101010101" pitchFamily="49" charset="-122"/>
                          <a:ea typeface="楷体" panose="02010609060101010101" pitchFamily="49" charset="-122"/>
                        </a:rPr>
                        <a:t>｡</a:t>
                      </a:r>
                      <a:r>
                        <a:rPr lang="zh-CN" altLang="en-US" sz="1800" dirty="0">
                          <a:effectLst/>
                          <a:latin typeface="楷体" panose="02010609060101010101" pitchFamily="49" charset="-122"/>
                          <a:ea typeface="楷体" panose="02010609060101010101" pitchFamily="49" charset="-122"/>
                        </a:rPr>
                        <a:t>请你写一封回信，内容包括：</a:t>
                      </a:r>
                      <a:r>
                        <a:rPr lang="en-US" altLang="zh-CN" sz="1800" dirty="0">
                          <a:effectLst/>
                          <a:latin typeface="楷体" panose="02010609060101010101" pitchFamily="49" charset="-122"/>
                          <a:ea typeface="楷体" panose="02010609060101010101" pitchFamily="49" charset="-122"/>
                        </a:rPr>
                        <a:t>(1) </a:t>
                      </a:r>
                      <a:r>
                        <a:rPr lang="zh-CN" altLang="en-US" sz="1800" dirty="0">
                          <a:effectLst/>
                          <a:latin typeface="楷体" panose="02010609060101010101" pitchFamily="49" charset="-122"/>
                          <a:ea typeface="楷体" panose="02010609060101010101" pitchFamily="49" charset="-122"/>
                        </a:rPr>
                        <a:t>中国可再生能源的种类和应用；</a:t>
                      </a:r>
                      <a:r>
                        <a:rPr lang="en-US" altLang="zh-CN" sz="1800" dirty="0">
                          <a:effectLst/>
                          <a:latin typeface="楷体" panose="02010609060101010101" pitchFamily="49" charset="-122"/>
                          <a:ea typeface="楷体" panose="02010609060101010101" pitchFamily="49" charset="-122"/>
                        </a:rPr>
                        <a:t>(2) </a:t>
                      </a:r>
                      <a:r>
                        <a:rPr lang="zh-CN" altLang="en-US" sz="1800" dirty="0">
                          <a:effectLst/>
                          <a:latin typeface="楷体" panose="02010609060101010101" pitchFamily="49" charset="-122"/>
                          <a:ea typeface="楷体" panose="02010609060101010101" pitchFamily="49" charset="-122"/>
                        </a:rPr>
                        <a:t>相较于化石燃料 </a:t>
                      </a:r>
                      <a:r>
                        <a:rPr lang="en-US" altLang="zh-CN" sz="1800" dirty="0">
                          <a:effectLst/>
                          <a:latin typeface="楷体" panose="02010609060101010101" pitchFamily="49" charset="-122"/>
                          <a:ea typeface="楷体" panose="02010609060101010101" pitchFamily="49" charset="-122"/>
                        </a:rPr>
                        <a:t>(fossil fuel) </a:t>
                      </a:r>
                      <a:r>
                        <a:rPr lang="zh-CN" altLang="en-US" sz="1800" dirty="0">
                          <a:effectLst/>
                          <a:latin typeface="楷体" panose="02010609060101010101" pitchFamily="49" charset="-122"/>
                          <a:ea typeface="楷体" panose="02010609060101010101" pitchFamily="49" charset="-122"/>
                        </a:rPr>
                        <a:t>的优势</a:t>
                      </a:r>
                      <a:r>
                        <a:rPr lang="en-US" altLang="zh-CN" sz="1800" dirty="0">
                          <a:effectLst/>
                          <a:latin typeface="楷体" panose="02010609060101010101" pitchFamily="49" charset="-122"/>
                          <a:ea typeface="楷体" panose="02010609060101010101" pitchFamily="49" charset="-122"/>
                        </a:rPr>
                        <a:t>｡</a:t>
                      </a:r>
                      <a:endParaRPr lang="en-US" altLang="zh-CN" sz="1800" dirty="0">
                        <a:effectLst/>
                        <a:latin typeface="楷体" panose="02010609060101010101" pitchFamily="49" charset="-122"/>
                        <a:ea typeface="楷体" panose="02010609060101010101" pitchFamily="49" charset="-122"/>
                      </a:endParaRPr>
                    </a:p>
                    <a:p>
                      <a:pPr algn="l">
                        <a:buNone/>
                      </a:pPr>
                      <a:r>
                        <a:rPr lang="zh-CN" altLang="en-US" sz="1800" dirty="0">
                          <a:effectLst/>
                          <a:latin typeface="楷体" panose="02010609060101010101" pitchFamily="49" charset="-122"/>
                          <a:ea typeface="楷体" panose="02010609060101010101" pitchFamily="49" charset="-122"/>
                        </a:rPr>
                        <a:t>注意：</a:t>
                      </a:r>
                      <a:r>
                        <a:rPr lang="en-US" altLang="zh-CN" sz="1800" dirty="0">
                          <a:effectLst/>
                          <a:latin typeface="楷体" panose="02010609060101010101" pitchFamily="49" charset="-122"/>
                          <a:ea typeface="楷体" panose="02010609060101010101" pitchFamily="49" charset="-122"/>
                        </a:rPr>
                        <a:t>(1) </a:t>
                      </a:r>
                      <a:r>
                        <a:rPr lang="zh-CN" altLang="en-US" sz="1800" dirty="0">
                          <a:effectLst/>
                          <a:latin typeface="楷体" panose="02010609060101010101" pitchFamily="49" charset="-122"/>
                          <a:ea typeface="楷体" panose="02010609060101010101" pitchFamily="49" charset="-122"/>
                        </a:rPr>
                        <a:t>写作词数应为 </a:t>
                      </a:r>
                      <a:r>
                        <a:rPr lang="en-US" altLang="zh-CN" sz="1800" dirty="0">
                          <a:effectLst/>
                          <a:latin typeface="楷体" panose="02010609060101010101" pitchFamily="49" charset="-122"/>
                          <a:ea typeface="楷体" panose="02010609060101010101" pitchFamily="49" charset="-122"/>
                        </a:rPr>
                        <a:t>80 </a:t>
                      </a:r>
                      <a:r>
                        <a:rPr lang="zh-CN" altLang="en-US" sz="1800" dirty="0">
                          <a:effectLst/>
                          <a:latin typeface="楷体" panose="02010609060101010101" pitchFamily="49" charset="-122"/>
                          <a:ea typeface="楷体" panose="02010609060101010101" pitchFamily="49" charset="-122"/>
                        </a:rPr>
                        <a:t>个左右；</a:t>
                      </a:r>
                      <a:r>
                        <a:rPr lang="en-US" altLang="zh-CN" sz="1800" dirty="0">
                          <a:effectLst/>
                          <a:latin typeface="楷体" panose="02010609060101010101" pitchFamily="49" charset="-122"/>
                          <a:ea typeface="楷体" panose="02010609060101010101" pitchFamily="49" charset="-122"/>
                        </a:rPr>
                        <a:t>(2) </a:t>
                      </a:r>
                      <a:r>
                        <a:rPr lang="zh-CN" altLang="en-US" sz="1800" dirty="0">
                          <a:effectLst/>
                          <a:latin typeface="楷体" panose="02010609060101010101" pitchFamily="49" charset="-122"/>
                          <a:ea typeface="楷体" panose="02010609060101010101" pitchFamily="49" charset="-122"/>
                        </a:rPr>
                        <a:t>请按如下格式在答题卡的相应位置作答</a:t>
                      </a:r>
                      <a:r>
                        <a:rPr lang="en-US" altLang="zh-CN" sz="1800" dirty="0">
                          <a:effectLst/>
                          <a:latin typeface="楷体" panose="02010609060101010101" pitchFamily="49" charset="-122"/>
                          <a:ea typeface="楷体" panose="02010609060101010101" pitchFamily="49" charset="-122"/>
                        </a:rPr>
                        <a:t>｡</a:t>
                      </a:r>
                      <a:endParaRPr lang="en-US" altLang="zh-CN" sz="1800" dirty="0">
                        <a:effectLst/>
                        <a:latin typeface="楷体" panose="02010609060101010101" pitchFamily="49" charset="-122"/>
                        <a:ea typeface="楷体" panose="02010609060101010101" pitchFamily="49" charset="-122"/>
                      </a:endParaRPr>
                    </a:p>
                  </a:txBody>
                  <a:tcPr marL="250" marR="250" marT="250" marB="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1800" dirty="0">
                          <a:effectLst/>
                          <a:latin typeface="楷体" panose="02010609060101010101" pitchFamily="49" charset="-122"/>
                          <a:ea typeface="楷体" panose="02010609060101010101" pitchFamily="49" charset="-122"/>
                        </a:rPr>
                        <a:t>①中国可再生能源的主要种类（水电、风电、光伏等）与应用场景；②相较于化石燃料的核心优势；③结尾互动与展望</a:t>
                      </a:r>
                      <a:endParaRPr lang="zh-CN" altLang="en-US" sz="1800" dirty="0">
                        <a:effectLst/>
                        <a:latin typeface="楷体" panose="02010609060101010101" pitchFamily="49" charset="-122"/>
                        <a:ea typeface="楷体" panose="02010609060101010101" pitchFamily="49" charset="-122"/>
                      </a:endParaRPr>
                    </a:p>
                  </a:txBody>
                  <a:tcPr marL="250" marR="250" marT="250" marB="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425799">
                <a:tc>
                  <a:txBody>
                    <a:bodyPr/>
                    <a:lstStyle/>
                    <a:p>
                      <a:pPr algn="l">
                        <a:buNone/>
                      </a:pPr>
                      <a:r>
                        <a:rPr lang="en-US" altLang="ja-JP" sz="1800">
                          <a:effectLst/>
                          <a:latin typeface="楷体" panose="02010609060101010101" pitchFamily="49" charset="-122"/>
                          <a:ea typeface="楷体" panose="02010609060101010101" pitchFamily="49" charset="-122"/>
                        </a:rPr>
                        <a:t>2025</a:t>
                      </a:r>
                      <a:r>
                        <a:rPr lang="ja-JP" altLang="en-US" sz="1800">
                          <a:effectLst/>
                          <a:latin typeface="楷体" panose="02010609060101010101" pitchFamily="49" charset="-122"/>
                          <a:ea typeface="楷体" panose="02010609060101010101" pitchFamily="49" charset="-122"/>
                        </a:rPr>
                        <a:t>・安徽合肥二模</a:t>
                      </a:r>
                      <a:endParaRPr lang="ja-JP" altLang="en-US" sz="1800">
                        <a:effectLst/>
                        <a:latin typeface="楷体" panose="02010609060101010101" pitchFamily="49" charset="-122"/>
                        <a:ea typeface="楷体" panose="02010609060101010101" pitchFamily="49" charset="-122"/>
                      </a:endParaRPr>
                    </a:p>
                  </a:txBody>
                  <a:tcPr marL="250" marR="250" marT="250" marB="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1800">
                          <a:effectLst/>
                          <a:latin typeface="楷体" panose="02010609060101010101" pitchFamily="49" charset="-122"/>
                          <a:ea typeface="楷体" panose="02010609060101010101" pitchFamily="49" charset="-122"/>
                        </a:rPr>
                        <a:t>假定你是李华，上周你参加了学校举办的以 “绿色能源与未来生活” 为主题的科学大讲堂活 动</a:t>
                      </a:r>
                      <a:r>
                        <a:rPr lang="en-US" altLang="zh-CN" sz="1800">
                          <a:effectLst/>
                          <a:latin typeface="楷体" panose="02010609060101010101" pitchFamily="49" charset="-122"/>
                          <a:ea typeface="楷体" panose="02010609060101010101" pitchFamily="49" charset="-122"/>
                        </a:rPr>
                        <a:t>｡</a:t>
                      </a:r>
                      <a:r>
                        <a:rPr lang="zh-CN" altLang="en-US" sz="1800">
                          <a:effectLst/>
                          <a:latin typeface="楷体" panose="02010609060101010101" pitchFamily="49" charset="-122"/>
                          <a:ea typeface="楷体" panose="02010609060101010101" pitchFamily="49" charset="-122"/>
                        </a:rPr>
                        <a:t>请你给外教 </a:t>
                      </a:r>
                      <a:r>
                        <a:rPr lang="en-US" altLang="zh-CN" sz="1800">
                          <a:effectLst/>
                          <a:latin typeface="楷体" panose="02010609060101010101" pitchFamily="49" charset="-122"/>
                          <a:ea typeface="楷体" panose="02010609060101010101" pitchFamily="49" charset="-122"/>
                        </a:rPr>
                        <a:t>Ryan </a:t>
                      </a:r>
                      <a:r>
                        <a:rPr lang="zh-CN" altLang="en-US" sz="1800">
                          <a:effectLst/>
                          <a:latin typeface="楷体" panose="02010609060101010101" pitchFamily="49" charset="-122"/>
                          <a:ea typeface="楷体" panose="02010609060101010101" pitchFamily="49" charset="-122"/>
                        </a:rPr>
                        <a:t>写一封电子邮件，分享这次经历，内容包括：</a:t>
                      </a:r>
                      <a:r>
                        <a:rPr lang="en-US" altLang="zh-CN" sz="1800">
                          <a:effectLst/>
                          <a:latin typeface="楷体" panose="02010609060101010101" pitchFamily="49" charset="-122"/>
                          <a:ea typeface="楷体" panose="02010609060101010101" pitchFamily="49" charset="-122"/>
                        </a:rPr>
                        <a:t>1. </a:t>
                      </a:r>
                      <a:r>
                        <a:rPr lang="zh-CN" altLang="en-US" sz="1800">
                          <a:effectLst/>
                          <a:latin typeface="楷体" panose="02010609060101010101" pitchFamily="49" charset="-122"/>
                          <a:ea typeface="楷体" panose="02010609060101010101" pitchFamily="49" charset="-122"/>
                        </a:rPr>
                        <a:t>活动介绍；</a:t>
                      </a:r>
                      <a:r>
                        <a:rPr lang="en-US" altLang="zh-CN" sz="1800">
                          <a:effectLst/>
                          <a:latin typeface="楷体" panose="02010609060101010101" pitchFamily="49" charset="-122"/>
                          <a:ea typeface="楷体" panose="02010609060101010101" pitchFamily="49" charset="-122"/>
                        </a:rPr>
                        <a:t>2. </a:t>
                      </a:r>
                      <a:r>
                        <a:rPr lang="zh-CN" altLang="en-US" sz="1800">
                          <a:effectLst/>
                          <a:latin typeface="楷体" panose="02010609060101010101" pitchFamily="49" charset="-122"/>
                          <a:ea typeface="楷体" panose="02010609060101010101" pitchFamily="49" charset="-122"/>
                        </a:rPr>
                        <a:t>你的收获</a:t>
                      </a:r>
                      <a:r>
                        <a:rPr lang="en-US" altLang="zh-CN" sz="1800">
                          <a:effectLst/>
                          <a:latin typeface="楷体" panose="02010609060101010101" pitchFamily="49" charset="-122"/>
                          <a:ea typeface="楷体" panose="02010609060101010101" pitchFamily="49" charset="-122"/>
                        </a:rPr>
                        <a:t>｡</a:t>
                      </a:r>
                      <a:endParaRPr lang="en-US" altLang="zh-CN" sz="1800">
                        <a:effectLst/>
                        <a:latin typeface="楷体" panose="02010609060101010101" pitchFamily="49" charset="-122"/>
                        <a:ea typeface="楷体" panose="02010609060101010101" pitchFamily="49" charset="-122"/>
                      </a:endParaRPr>
                    </a:p>
                    <a:p>
                      <a:pPr algn="l">
                        <a:buNone/>
                      </a:pPr>
                      <a:r>
                        <a:rPr lang="zh-CN" altLang="en-US" sz="1800">
                          <a:effectLst/>
                          <a:latin typeface="楷体" panose="02010609060101010101" pitchFamily="49" charset="-122"/>
                          <a:ea typeface="楷体" panose="02010609060101010101" pitchFamily="49" charset="-122"/>
                        </a:rPr>
                        <a:t>注意：</a:t>
                      </a:r>
                      <a:r>
                        <a:rPr lang="en-US" altLang="zh-CN" sz="1800">
                          <a:effectLst/>
                          <a:latin typeface="楷体" panose="02010609060101010101" pitchFamily="49" charset="-122"/>
                          <a:ea typeface="楷体" panose="02010609060101010101" pitchFamily="49" charset="-122"/>
                        </a:rPr>
                        <a:t>1. </a:t>
                      </a:r>
                      <a:r>
                        <a:rPr lang="zh-CN" altLang="en-US" sz="1800">
                          <a:effectLst/>
                          <a:latin typeface="楷体" panose="02010609060101010101" pitchFamily="49" charset="-122"/>
                          <a:ea typeface="楷体" panose="02010609060101010101" pitchFamily="49" charset="-122"/>
                        </a:rPr>
                        <a:t>写作词数应为 </a:t>
                      </a:r>
                      <a:r>
                        <a:rPr lang="en-US" altLang="zh-CN" sz="1800">
                          <a:effectLst/>
                          <a:latin typeface="楷体" panose="02010609060101010101" pitchFamily="49" charset="-122"/>
                          <a:ea typeface="楷体" panose="02010609060101010101" pitchFamily="49" charset="-122"/>
                        </a:rPr>
                        <a:t>80 </a:t>
                      </a:r>
                      <a:r>
                        <a:rPr lang="zh-CN" altLang="en-US" sz="1800">
                          <a:effectLst/>
                          <a:latin typeface="楷体" panose="02010609060101010101" pitchFamily="49" charset="-122"/>
                          <a:ea typeface="楷体" panose="02010609060101010101" pitchFamily="49" charset="-122"/>
                        </a:rPr>
                        <a:t>个左右；</a:t>
                      </a:r>
                      <a:r>
                        <a:rPr lang="en-US" altLang="zh-CN" sz="1800">
                          <a:effectLst/>
                          <a:latin typeface="楷体" panose="02010609060101010101" pitchFamily="49" charset="-122"/>
                          <a:ea typeface="楷体" panose="02010609060101010101" pitchFamily="49" charset="-122"/>
                        </a:rPr>
                        <a:t>2. </a:t>
                      </a:r>
                      <a:r>
                        <a:rPr lang="zh-CN" altLang="en-US" sz="1800">
                          <a:effectLst/>
                          <a:latin typeface="楷体" panose="02010609060101010101" pitchFamily="49" charset="-122"/>
                          <a:ea typeface="楷体" panose="02010609060101010101" pitchFamily="49" charset="-122"/>
                        </a:rPr>
                        <a:t>请按如下格式在答题卡的相应位置作答</a:t>
                      </a:r>
                      <a:r>
                        <a:rPr lang="en-US" altLang="zh-CN" sz="1800">
                          <a:effectLst/>
                          <a:latin typeface="楷体" panose="02010609060101010101" pitchFamily="49" charset="-122"/>
                          <a:ea typeface="楷体" panose="02010609060101010101" pitchFamily="49" charset="-122"/>
                        </a:rPr>
                        <a:t>｡</a:t>
                      </a:r>
                      <a:endParaRPr lang="en-US" altLang="zh-CN" sz="1800">
                        <a:effectLst/>
                        <a:latin typeface="楷体" panose="02010609060101010101" pitchFamily="49" charset="-122"/>
                        <a:ea typeface="楷体" panose="02010609060101010101" pitchFamily="49" charset="-122"/>
                      </a:endParaRPr>
                    </a:p>
                  </a:txBody>
                  <a:tcPr marL="250" marR="250" marT="250" marB="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1800">
                          <a:effectLst/>
                          <a:latin typeface="楷体" panose="02010609060101010101" pitchFamily="49" charset="-122"/>
                          <a:ea typeface="楷体" panose="02010609060101010101" pitchFamily="49" charset="-122"/>
                        </a:rPr>
                        <a:t>①活动的基本信息（主题、主办方、时间）；②活动的核心内容；③个人的收获与感悟</a:t>
                      </a:r>
                      <a:endParaRPr lang="zh-CN" altLang="en-US" sz="1800">
                        <a:effectLst/>
                        <a:latin typeface="楷体" panose="02010609060101010101" pitchFamily="49" charset="-122"/>
                        <a:ea typeface="楷体" panose="02010609060101010101" pitchFamily="49" charset="-122"/>
                      </a:endParaRPr>
                    </a:p>
                  </a:txBody>
                  <a:tcPr marL="250" marR="250" marT="250" marB="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269915">
                <a:tc>
                  <a:txBody>
                    <a:bodyPr/>
                    <a:lstStyle/>
                    <a:p>
                      <a:pPr algn="l">
                        <a:buNone/>
                      </a:pPr>
                      <a:r>
                        <a:rPr lang="en-US" altLang="ja-JP" sz="1800" dirty="0">
                          <a:effectLst/>
                          <a:latin typeface="楷体" panose="02010609060101010101" pitchFamily="49" charset="-122"/>
                          <a:ea typeface="楷体" panose="02010609060101010101" pitchFamily="49" charset="-122"/>
                        </a:rPr>
                        <a:t>25-26 </a:t>
                      </a:r>
                      <a:r>
                        <a:rPr lang="ja-JP" altLang="en-US" sz="1800" dirty="0">
                          <a:effectLst/>
                          <a:latin typeface="楷体" panose="02010609060101010101" pitchFamily="49" charset="-122"/>
                          <a:ea typeface="楷体" panose="02010609060101010101" pitchFamily="49" charset="-122"/>
                        </a:rPr>
                        <a:t>高三・河北邢台月考</a:t>
                      </a:r>
                      <a:endParaRPr lang="ja-JP" altLang="en-US" sz="1800" dirty="0">
                        <a:effectLst/>
                        <a:latin typeface="楷体" panose="02010609060101010101" pitchFamily="49" charset="-122"/>
                        <a:ea typeface="楷体" panose="02010609060101010101" pitchFamily="49" charset="-122"/>
                      </a:endParaRPr>
                    </a:p>
                  </a:txBody>
                  <a:tcPr marL="250" marR="250" marT="250" marB="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1800">
                          <a:effectLst/>
                          <a:latin typeface="楷体" panose="02010609060101010101" pitchFamily="49" charset="-122"/>
                          <a:ea typeface="楷体" panose="02010609060101010101" pitchFamily="49" charset="-122"/>
                        </a:rPr>
                        <a:t>今年 </a:t>
                      </a:r>
                      <a:r>
                        <a:rPr lang="en-US" altLang="zh-CN" sz="1800">
                          <a:effectLst/>
                          <a:latin typeface="楷体" panose="02010609060101010101" pitchFamily="49" charset="-122"/>
                          <a:ea typeface="楷体" panose="02010609060101010101" pitchFamily="49" charset="-122"/>
                        </a:rPr>
                        <a:t>10 </a:t>
                      </a:r>
                      <a:r>
                        <a:rPr lang="zh-CN" altLang="en-US" sz="1800">
                          <a:effectLst/>
                          <a:latin typeface="楷体" panose="02010609060101010101" pitchFamily="49" charset="-122"/>
                          <a:ea typeface="楷体" panose="02010609060101010101" pitchFamily="49" charset="-122"/>
                        </a:rPr>
                        <a:t>月 </a:t>
                      </a:r>
                      <a:r>
                        <a:rPr lang="en-US" altLang="zh-CN" sz="1800">
                          <a:effectLst/>
                          <a:latin typeface="楷体" panose="02010609060101010101" pitchFamily="49" charset="-122"/>
                          <a:ea typeface="楷体" panose="02010609060101010101" pitchFamily="49" charset="-122"/>
                        </a:rPr>
                        <a:t>16 </a:t>
                      </a:r>
                      <a:r>
                        <a:rPr lang="zh-CN" altLang="en-US" sz="1800">
                          <a:effectLst/>
                          <a:latin typeface="楷体" panose="02010609060101010101" pitchFamily="49" charset="-122"/>
                          <a:ea typeface="楷体" panose="02010609060101010101" pitchFamily="49" charset="-122"/>
                        </a:rPr>
                        <a:t>日是第 </a:t>
                      </a:r>
                      <a:r>
                        <a:rPr lang="en-US" altLang="zh-CN" sz="1800">
                          <a:effectLst/>
                          <a:latin typeface="楷体" panose="02010609060101010101" pitchFamily="49" charset="-122"/>
                          <a:ea typeface="楷体" panose="02010609060101010101" pitchFamily="49" charset="-122"/>
                        </a:rPr>
                        <a:t>45 </a:t>
                      </a:r>
                      <a:r>
                        <a:rPr lang="zh-CN" altLang="en-US" sz="1800">
                          <a:effectLst/>
                          <a:latin typeface="楷体" panose="02010609060101010101" pitchFamily="49" charset="-122"/>
                          <a:ea typeface="楷体" panose="02010609060101010101" pitchFamily="49" charset="-122"/>
                        </a:rPr>
                        <a:t>个世界粮食日 </a:t>
                      </a:r>
                      <a:r>
                        <a:rPr lang="en-US" altLang="zh-CN" sz="1800">
                          <a:effectLst/>
                          <a:latin typeface="楷体" panose="02010609060101010101" pitchFamily="49" charset="-122"/>
                          <a:ea typeface="楷体" panose="02010609060101010101" pitchFamily="49" charset="-122"/>
                        </a:rPr>
                        <a:t>(</a:t>
                      </a:r>
                      <a:r>
                        <a:rPr lang="en-US" sz="1800">
                          <a:effectLst/>
                          <a:latin typeface="楷体" panose="02010609060101010101" pitchFamily="49" charset="-122"/>
                          <a:ea typeface="楷体" panose="02010609060101010101" pitchFamily="49" charset="-122"/>
                        </a:rPr>
                        <a:t>the 45th World Food Day), </a:t>
                      </a:r>
                      <a:r>
                        <a:rPr lang="zh-CN" altLang="en-US" sz="1800">
                          <a:effectLst/>
                          <a:latin typeface="楷体" panose="02010609060101010101" pitchFamily="49" charset="-122"/>
                          <a:ea typeface="楷体" panose="02010609060101010101" pitchFamily="49" charset="-122"/>
                        </a:rPr>
                        <a:t>同时所在周是我国粮食安全宣传周</a:t>
                      </a:r>
                      <a:r>
                        <a:rPr lang="en-US" altLang="zh-CN" sz="1800">
                          <a:effectLst/>
                          <a:latin typeface="楷体" panose="02010609060101010101" pitchFamily="49" charset="-122"/>
                          <a:ea typeface="楷体" panose="02010609060101010101" pitchFamily="49" charset="-122"/>
                        </a:rPr>
                        <a:t>｡2025 </a:t>
                      </a:r>
                      <a:r>
                        <a:rPr lang="zh-CN" altLang="en-US" sz="1800">
                          <a:effectLst/>
                          <a:latin typeface="楷体" panose="02010609060101010101" pitchFamily="49" charset="-122"/>
                          <a:ea typeface="楷体" panose="02010609060101010101" pitchFamily="49" charset="-122"/>
                        </a:rPr>
                        <a:t>年全国粮食安全周主题是 “节约粮食，人人有责”</a:t>
                      </a:r>
                      <a:r>
                        <a:rPr lang="en-US" altLang="zh-CN" sz="1800">
                          <a:effectLst/>
                          <a:latin typeface="楷体" panose="02010609060101010101" pitchFamily="49" charset="-122"/>
                          <a:ea typeface="楷体" panose="02010609060101010101" pitchFamily="49" charset="-122"/>
                        </a:rPr>
                        <a:t>｡</a:t>
                      </a:r>
                      <a:r>
                        <a:rPr lang="zh-CN" altLang="en-US" sz="1800">
                          <a:effectLst/>
                          <a:latin typeface="楷体" panose="02010609060101010101" pitchFamily="49" charset="-122"/>
                          <a:ea typeface="楷体" panose="02010609060101010101" pitchFamily="49" charset="-122"/>
                        </a:rPr>
                        <a:t>请以 “</a:t>
                      </a:r>
                      <a:r>
                        <a:rPr lang="en-US" sz="1800">
                          <a:effectLst/>
                          <a:latin typeface="楷体" panose="02010609060101010101" pitchFamily="49" charset="-122"/>
                          <a:ea typeface="楷体" panose="02010609060101010101" pitchFamily="49" charset="-122"/>
                        </a:rPr>
                        <a:t>Cherish Food, Secure Our Future” </a:t>
                      </a:r>
                      <a:r>
                        <a:rPr lang="zh-CN" altLang="en-US" sz="1800">
                          <a:effectLst/>
                          <a:latin typeface="楷体" panose="02010609060101010101" pitchFamily="49" charset="-122"/>
                          <a:ea typeface="楷体" panose="02010609060101010101" pitchFamily="49" charset="-122"/>
                        </a:rPr>
                        <a:t>为 题，写一篇英语短文向校英语报投稿，要点包括：</a:t>
                      </a:r>
                      <a:r>
                        <a:rPr lang="en-US" altLang="zh-CN" sz="1800">
                          <a:effectLst/>
                          <a:latin typeface="楷体" panose="02010609060101010101" pitchFamily="49" charset="-122"/>
                          <a:ea typeface="楷体" panose="02010609060101010101" pitchFamily="49" charset="-122"/>
                        </a:rPr>
                        <a:t>(1) </a:t>
                      </a:r>
                      <a:r>
                        <a:rPr lang="zh-CN" altLang="en-US" sz="1800">
                          <a:effectLst/>
                          <a:latin typeface="楷体" panose="02010609060101010101" pitchFamily="49" charset="-122"/>
                          <a:ea typeface="楷体" panose="02010609060101010101" pitchFamily="49" charset="-122"/>
                        </a:rPr>
                        <a:t>粮食安全的重要性；</a:t>
                      </a:r>
                      <a:r>
                        <a:rPr lang="en-US" altLang="zh-CN" sz="1800">
                          <a:effectLst/>
                          <a:latin typeface="楷体" panose="02010609060101010101" pitchFamily="49" charset="-122"/>
                          <a:ea typeface="楷体" panose="02010609060101010101" pitchFamily="49" charset="-122"/>
                        </a:rPr>
                        <a:t>(2) </a:t>
                      </a:r>
                      <a:r>
                        <a:rPr lang="zh-CN" altLang="en-US" sz="1800">
                          <a:effectLst/>
                          <a:latin typeface="楷体" panose="02010609060101010101" pitchFamily="49" charset="-122"/>
                          <a:ea typeface="楷体" panose="02010609060101010101" pitchFamily="49" charset="-122"/>
                        </a:rPr>
                        <a:t>如何珍惜粮食</a:t>
                      </a:r>
                      <a:r>
                        <a:rPr lang="en-US" altLang="zh-CN" sz="1800">
                          <a:effectLst/>
                          <a:latin typeface="楷体" panose="02010609060101010101" pitchFamily="49" charset="-122"/>
                          <a:ea typeface="楷体" panose="02010609060101010101" pitchFamily="49" charset="-122"/>
                        </a:rPr>
                        <a:t>｡</a:t>
                      </a:r>
                      <a:endParaRPr lang="en-US" altLang="zh-CN" sz="1800">
                        <a:effectLst/>
                        <a:latin typeface="楷体" panose="02010609060101010101" pitchFamily="49" charset="-122"/>
                        <a:ea typeface="楷体" panose="02010609060101010101" pitchFamily="49" charset="-122"/>
                      </a:endParaRPr>
                    </a:p>
                    <a:p>
                      <a:pPr algn="l">
                        <a:buNone/>
                      </a:pPr>
                      <a:r>
                        <a:rPr lang="zh-CN" altLang="en-US" sz="1800">
                          <a:effectLst/>
                          <a:latin typeface="楷体" panose="02010609060101010101" pitchFamily="49" charset="-122"/>
                          <a:ea typeface="楷体" panose="02010609060101010101" pitchFamily="49" charset="-122"/>
                        </a:rPr>
                        <a:t>注意：</a:t>
                      </a:r>
                      <a:r>
                        <a:rPr lang="en-US" altLang="zh-CN" sz="1800">
                          <a:effectLst/>
                          <a:latin typeface="楷体" panose="02010609060101010101" pitchFamily="49" charset="-122"/>
                          <a:ea typeface="楷体" panose="02010609060101010101" pitchFamily="49" charset="-122"/>
                        </a:rPr>
                        <a:t>(1) </a:t>
                      </a:r>
                      <a:r>
                        <a:rPr lang="zh-CN" altLang="en-US" sz="1800">
                          <a:effectLst/>
                          <a:latin typeface="楷体" panose="02010609060101010101" pitchFamily="49" charset="-122"/>
                          <a:ea typeface="楷体" panose="02010609060101010101" pitchFamily="49" charset="-122"/>
                        </a:rPr>
                        <a:t>写作词数应为 </a:t>
                      </a:r>
                      <a:r>
                        <a:rPr lang="en-US" altLang="zh-CN" sz="1800">
                          <a:effectLst/>
                          <a:latin typeface="楷体" panose="02010609060101010101" pitchFamily="49" charset="-122"/>
                          <a:ea typeface="楷体" panose="02010609060101010101" pitchFamily="49" charset="-122"/>
                        </a:rPr>
                        <a:t>80 </a:t>
                      </a:r>
                      <a:r>
                        <a:rPr lang="zh-CN" altLang="en-US" sz="1800">
                          <a:effectLst/>
                          <a:latin typeface="楷体" panose="02010609060101010101" pitchFamily="49" charset="-122"/>
                          <a:ea typeface="楷体" panose="02010609060101010101" pitchFamily="49" charset="-122"/>
                        </a:rPr>
                        <a:t>个左右：</a:t>
                      </a:r>
                      <a:r>
                        <a:rPr lang="en-US" altLang="zh-CN" sz="1800">
                          <a:effectLst/>
                          <a:latin typeface="楷体" panose="02010609060101010101" pitchFamily="49" charset="-122"/>
                          <a:ea typeface="楷体" panose="02010609060101010101" pitchFamily="49" charset="-122"/>
                        </a:rPr>
                        <a:t>(2) </a:t>
                      </a:r>
                      <a:r>
                        <a:rPr lang="zh-CN" altLang="en-US" sz="1800">
                          <a:effectLst/>
                          <a:latin typeface="楷体" panose="02010609060101010101" pitchFamily="49" charset="-122"/>
                          <a:ea typeface="楷体" panose="02010609060101010101" pitchFamily="49" charset="-122"/>
                        </a:rPr>
                        <a:t>请按如下格式在答题卡的相应位置作答</a:t>
                      </a:r>
                      <a:r>
                        <a:rPr lang="en-US" altLang="zh-CN" sz="1800">
                          <a:effectLst/>
                          <a:latin typeface="楷体" panose="02010609060101010101" pitchFamily="49" charset="-122"/>
                          <a:ea typeface="楷体" panose="02010609060101010101" pitchFamily="49" charset="-122"/>
                        </a:rPr>
                        <a:t>｡</a:t>
                      </a:r>
                      <a:endParaRPr lang="en-US" altLang="zh-CN" sz="1800">
                        <a:effectLst/>
                        <a:latin typeface="楷体" panose="02010609060101010101" pitchFamily="49" charset="-122"/>
                        <a:ea typeface="楷体" panose="02010609060101010101" pitchFamily="49" charset="-122"/>
                      </a:endParaRPr>
                    </a:p>
                  </a:txBody>
                  <a:tcPr marL="250" marR="250" marT="250" marB="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1800" dirty="0">
                          <a:effectLst/>
                          <a:latin typeface="楷体" panose="02010609060101010101" pitchFamily="49" charset="-122"/>
                          <a:ea typeface="楷体" panose="02010609060101010101" pitchFamily="49" charset="-122"/>
                        </a:rPr>
                        <a:t>①粮食安全对生存、社会稳定的重要性；②珍惜粮食的具体行动建议；③呼吁共同守护粮食安全</a:t>
                      </a:r>
                      <a:endParaRPr lang="zh-CN" altLang="en-US" sz="1800" dirty="0">
                        <a:effectLst/>
                        <a:latin typeface="楷体" panose="02010609060101010101" pitchFamily="49" charset="-122"/>
                        <a:ea typeface="楷体" panose="02010609060101010101" pitchFamily="49" charset="-122"/>
                      </a:endParaRPr>
                    </a:p>
                  </a:txBody>
                  <a:tcPr marL="250" marR="250" marT="250" marB="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3" name="文本框 2"/>
          <p:cNvSpPr txBox="1"/>
          <p:nvPr/>
        </p:nvSpPr>
        <p:spPr>
          <a:xfrm>
            <a:off x="1073188" y="2137708"/>
            <a:ext cx="10233614" cy="2611997"/>
          </a:xfrm>
          <a:prstGeom prst="rect">
            <a:avLst/>
          </a:prstGeom>
          <a:solidFill>
            <a:schemeClr val="accent1">
              <a:lumMod val="20000"/>
              <a:lumOff val="80000"/>
            </a:schemeClr>
          </a:solidFill>
        </p:spPr>
        <p:txBody>
          <a:bodyPr wrap="square">
            <a:spAutoFit/>
          </a:bodyPr>
          <a:lstStyle/>
          <a:p>
            <a:pPr>
              <a:lnSpc>
                <a:spcPct val="150000"/>
              </a:lnSpc>
            </a:pPr>
            <a:r>
              <a:rPr lang="zh-CN" altLang="en-US" sz="2800" dirty="0"/>
              <a:t>隐含得分点：</a:t>
            </a:r>
            <a:endParaRPr lang="en-US" altLang="zh-CN" sz="2800" dirty="0"/>
          </a:p>
          <a:p>
            <a:pPr>
              <a:lnSpc>
                <a:spcPct val="150000"/>
              </a:lnSpc>
            </a:pPr>
            <a:r>
              <a:rPr lang="zh-CN" altLang="en-US" sz="2800" dirty="0"/>
              <a:t>①国家安全与个人息息相关、人人有责；</a:t>
            </a:r>
            <a:endParaRPr lang="en-US" altLang="zh-CN" sz="2800" dirty="0"/>
          </a:p>
          <a:p>
            <a:pPr>
              <a:lnSpc>
                <a:spcPct val="150000"/>
              </a:lnSpc>
            </a:pPr>
            <a:r>
              <a:rPr lang="zh-CN" altLang="en-US" sz="2800" dirty="0"/>
              <a:t>②维护安全 </a:t>
            </a:r>
            <a:r>
              <a:rPr lang="en-US" altLang="zh-CN" sz="2800" dirty="0"/>
              <a:t>= </a:t>
            </a:r>
            <a:r>
              <a:rPr lang="zh-CN" altLang="en-US" sz="2800" dirty="0"/>
              <a:t>守护国家利益与人民幸福生活；</a:t>
            </a:r>
            <a:endParaRPr lang="en-US" altLang="zh-CN" sz="2800" dirty="0"/>
          </a:p>
          <a:p>
            <a:pPr>
              <a:lnSpc>
                <a:spcPct val="150000"/>
              </a:lnSpc>
            </a:pPr>
            <a:r>
              <a:rPr lang="zh-CN" altLang="en-US" sz="2800" dirty="0"/>
              <a:t>③青少年需提升意识、付诸行动、共同努力。</a:t>
            </a:r>
            <a:endParaRPr lang="zh-CN" altLang="en-US" sz="2800" dirty="0"/>
          </a:p>
        </p:txBody>
      </p:sp>
      <p:sp>
        <p:nvSpPr>
          <p:cNvPr id="4" name="文本框 3"/>
          <p:cNvSpPr txBox="1"/>
          <p:nvPr/>
        </p:nvSpPr>
        <p:spPr>
          <a:xfrm>
            <a:off x="295673" y="60230"/>
            <a:ext cx="5197572" cy="461665"/>
          </a:xfrm>
          <a:prstGeom prst="rect">
            <a:avLst/>
          </a:prstGeom>
          <a:solidFill>
            <a:schemeClr val="bg2"/>
          </a:solidFill>
        </p:spPr>
        <p:txBody>
          <a:bodyPr wrap="square">
            <a:spAutoFit/>
          </a:bodyPr>
          <a:lstStyle/>
          <a:p>
            <a:r>
              <a:rPr lang="en-US" altLang="zh-CN" sz="2400" dirty="0">
                <a:solidFill>
                  <a:srgbClr val="7030A0"/>
                </a:solidFill>
                <a:latin typeface="隶书" panose="02010509060101010101" pitchFamily="49" charset="-122"/>
                <a:ea typeface="隶书" panose="02010509060101010101" pitchFamily="49" charset="-122"/>
              </a:rPr>
              <a:t>1 2025-2026 </a:t>
            </a:r>
            <a:r>
              <a:rPr lang="zh-CN" altLang="en-US" sz="2400" dirty="0">
                <a:solidFill>
                  <a:srgbClr val="7030A0"/>
                </a:solidFill>
                <a:latin typeface="隶书" panose="02010509060101010101" pitchFamily="49" charset="-122"/>
                <a:ea typeface="隶书" panose="02010509060101010101" pitchFamily="49" charset="-122"/>
              </a:rPr>
              <a:t>国土安全模拟题梳理</a:t>
            </a:r>
            <a:endParaRPr lang="zh-CN" altLang="en-US" sz="2400" dirty="0">
              <a:solidFill>
                <a:srgbClr val="7030A0"/>
              </a:solidFill>
              <a:latin typeface="隶书" panose="02010509060101010101" pitchFamily="49" charset="-122"/>
              <a:ea typeface="隶书" panose="020105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432559" y="613251"/>
          <a:ext cx="11471065" cy="6024025"/>
        </p:xfrm>
        <a:graphic>
          <a:graphicData uri="http://schemas.openxmlformats.org/drawingml/2006/table">
            <a:tbl>
              <a:tblPr/>
              <a:tblGrid>
                <a:gridCol w="936302"/>
                <a:gridCol w="10534763"/>
              </a:tblGrid>
              <a:tr h="423274">
                <a:tc>
                  <a:txBody>
                    <a:bodyPr/>
                    <a:lstStyle/>
                    <a:p>
                      <a:pPr algn="ctr">
                        <a:buNone/>
                      </a:pPr>
                      <a:r>
                        <a:rPr lang="zh-CN" altLang="en-US" sz="2800">
                          <a:effectLst/>
                          <a:latin typeface="Times New Roman" panose="02020603050405020304" pitchFamily="18" charset="0"/>
                          <a:cs typeface="Times New Roman" panose="02020603050405020304" pitchFamily="18" charset="0"/>
                        </a:rPr>
                        <a:t>分类</a:t>
                      </a:r>
                      <a:endParaRPr lang="zh-CN" altLang="en-US" sz="2800">
                        <a:effectLst/>
                        <a:latin typeface="Times New Roman" panose="02020603050405020304" pitchFamily="18" charset="0"/>
                        <a:cs typeface="Times New Roman" panose="02020603050405020304" pitchFamily="18" charset="0"/>
                      </a:endParaRPr>
                    </a:p>
                  </a:txBody>
                  <a:tcPr marL="1530" marR="1530" marT="1530" marB="15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zh-CN" altLang="en-US" sz="2800" dirty="0">
                          <a:effectLst/>
                          <a:latin typeface="Times New Roman" panose="02020603050405020304" pitchFamily="18" charset="0"/>
                          <a:cs typeface="Times New Roman" panose="02020603050405020304" pitchFamily="18" charset="0"/>
                        </a:rPr>
                        <a:t>核心词汇</a:t>
                      </a:r>
                      <a:endParaRPr lang="zh-CN" altLang="en-US" sz="2800" dirty="0">
                        <a:effectLst/>
                        <a:latin typeface="Times New Roman" panose="02020603050405020304" pitchFamily="18" charset="0"/>
                        <a:cs typeface="Times New Roman" panose="02020603050405020304" pitchFamily="18" charset="0"/>
                      </a:endParaRPr>
                    </a:p>
                  </a:txBody>
                  <a:tcPr marL="1530" marR="1530" marT="1530" marB="15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721612">
                <a:tc>
                  <a:txBody>
                    <a:bodyPr/>
                    <a:lstStyle/>
                    <a:p>
                      <a:pPr algn="ctr">
                        <a:buNone/>
                      </a:pPr>
                      <a:r>
                        <a:rPr lang="zh-CN" altLang="en-US" sz="2800">
                          <a:effectLst/>
                          <a:latin typeface="Times New Roman" panose="02020603050405020304" pitchFamily="18" charset="0"/>
                          <a:cs typeface="Times New Roman" panose="02020603050405020304" pitchFamily="18" charset="0"/>
                        </a:rPr>
                        <a:t>通用安全</a:t>
                      </a:r>
                      <a:endParaRPr lang="zh-CN" altLang="en-US" sz="2800">
                        <a:effectLst/>
                        <a:latin typeface="Times New Roman" panose="02020603050405020304" pitchFamily="18" charset="0"/>
                        <a:cs typeface="Times New Roman" panose="02020603050405020304" pitchFamily="18" charset="0"/>
                      </a:endParaRPr>
                    </a:p>
                  </a:txBody>
                  <a:tcPr marL="1530" marR="1530" marT="1530" marB="15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sz="2800" dirty="0">
                          <a:effectLst/>
                          <a:latin typeface="Times New Roman" panose="02020603050405020304" pitchFamily="18" charset="0"/>
                          <a:cs typeface="Times New Roman" panose="02020603050405020304" pitchFamily="18" charset="0"/>
                        </a:rPr>
                        <a:t>national security </a:t>
                      </a:r>
                      <a:r>
                        <a:rPr lang="zh-CN" altLang="en-US" sz="2800" dirty="0">
                          <a:effectLst/>
                          <a:latin typeface="Times New Roman" panose="02020603050405020304" pitchFamily="18" charset="0"/>
                          <a:cs typeface="Times New Roman" panose="02020603050405020304" pitchFamily="18" charset="0"/>
                        </a:rPr>
                        <a:t>国家安全；</a:t>
                      </a:r>
                      <a:r>
                        <a:rPr lang="en-US" sz="2800" dirty="0">
                          <a:effectLst/>
                          <a:latin typeface="Times New Roman" panose="02020603050405020304" pitchFamily="18" charset="0"/>
                          <a:cs typeface="Times New Roman" panose="02020603050405020304" pitchFamily="18" charset="0"/>
                        </a:rPr>
                        <a:t>overall national security outlook </a:t>
                      </a:r>
                      <a:r>
                        <a:rPr lang="zh-CN" altLang="en-US" sz="2800" dirty="0">
                          <a:effectLst/>
                          <a:latin typeface="Times New Roman" panose="02020603050405020304" pitchFamily="18" charset="0"/>
                          <a:cs typeface="Times New Roman" panose="02020603050405020304" pitchFamily="18" charset="0"/>
                        </a:rPr>
                        <a:t>总体国家安全观；</a:t>
                      </a:r>
                      <a:r>
                        <a:rPr lang="en-US" sz="2800" dirty="0">
                          <a:effectLst/>
                          <a:latin typeface="Times New Roman" panose="02020603050405020304" pitchFamily="18" charset="0"/>
                          <a:cs typeface="Times New Roman" panose="02020603050405020304" pitchFamily="18" charset="0"/>
                        </a:rPr>
                        <a:t>national interests </a:t>
                      </a:r>
                      <a:r>
                        <a:rPr lang="zh-CN" altLang="en-US" sz="2800" dirty="0">
                          <a:effectLst/>
                          <a:latin typeface="Times New Roman" panose="02020603050405020304" pitchFamily="18" charset="0"/>
                          <a:cs typeface="Times New Roman" panose="02020603050405020304" pitchFamily="18" charset="0"/>
                        </a:rPr>
                        <a:t>国家利益；</a:t>
                      </a:r>
                      <a:r>
                        <a:rPr lang="en-US" sz="2800" dirty="0">
                          <a:effectLst/>
                          <a:latin typeface="Times New Roman" panose="02020603050405020304" pitchFamily="18" charset="0"/>
                          <a:cs typeface="Times New Roman" panose="02020603050405020304" pitchFamily="18" charset="0"/>
                        </a:rPr>
                        <a:t>social stability </a:t>
                      </a:r>
                      <a:r>
                        <a:rPr lang="zh-CN" altLang="en-US" sz="2800" dirty="0">
                          <a:effectLst/>
                          <a:latin typeface="Times New Roman" panose="02020603050405020304" pitchFamily="18" charset="0"/>
                          <a:cs typeface="Times New Roman" panose="02020603050405020304" pitchFamily="18" charset="0"/>
                        </a:rPr>
                        <a:t>社会稳定；</a:t>
                      </a:r>
                      <a:r>
                        <a:rPr lang="en-US" sz="2800" dirty="0">
                          <a:effectLst/>
                          <a:latin typeface="Times New Roman" panose="02020603050405020304" pitchFamily="18" charset="0"/>
                          <a:cs typeface="Times New Roman" panose="02020603050405020304" pitchFamily="18" charset="0"/>
                        </a:rPr>
                        <a:t>legal obligation </a:t>
                      </a:r>
                      <a:r>
                        <a:rPr lang="zh-CN" altLang="en-US" sz="2800" dirty="0">
                          <a:effectLst/>
                          <a:latin typeface="Times New Roman" panose="02020603050405020304" pitchFamily="18" charset="0"/>
                          <a:cs typeface="Times New Roman" panose="02020603050405020304" pitchFamily="18" charset="0"/>
                        </a:rPr>
                        <a:t>法定义务</a:t>
                      </a:r>
                      <a:endParaRPr lang="zh-CN" altLang="en-US" sz="2800" dirty="0">
                        <a:effectLst/>
                        <a:latin typeface="Times New Roman" panose="02020603050405020304" pitchFamily="18" charset="0"/>
                        <a:cs typeface="Times New Roman" panose="02020603050405020304" pitchFamily="18" charset="0"/>
                      </a:endParaRPr>
                    </a:p>
                  </a:txBody>
                  <a:tcPr marL="1530" marR="1530" marT="1530" marB="15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592789">
                <a:tc>
                  <a:txBody>
                    <a:bodyPr/>
                    <a:lstStyle/>
                    <a:p>
                      <a:pPr algn="ctr">
                        <a:buNone/>
                      </a:pPr>
                      <a:r>
                        <a:rPr lang="zh-CN" altLang="en-US" sz="2800">
                          <a:effectLst/>
                          <a:latin typeface="Times New Roman" panose="02020603050405020304" pitchFamily="18" charset="0"/>
                          <a:cs typeface="Times New Roman" panose="02020603050405020304" pitchFamily="18" charset="0"/>
                        </a:rPr>
                        <a:t>国土安全</a:t>
                      </a:r>
                      <a:endParaRPr lang="zh-CN" altLang="en-US" sz="2800">
                        <a:effectLst/>
                        <a:latin typeface="Times New Roman" panose="02020603050405020304" pitchFamily="18" charset="0"/>
                        <a:cs typeface="Times New Roman" panose="02020603050405020304" pitchFamily="18" charset="0"/>
                      </a:endParaRPr>
                    </a:p>
                  </a:txBody>
                  <a:tcPr marL="1530" marR="1530" marT="1530" marB="15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sz="2800">
                          <a:effectLst/>
                          <a:latin typeface="Times New Roman" panose="02020603050405020304" pitchFamily="18" charset="0"/>
                          <a:cs typeface="Times New Roman" panose="02020603050405020304" pitchFamily="18" charset="0"/>
                        </a:rPr>
                        <a:t>territorial security </a:t>
                      </a:r>
                      <a:r>
                        <a:rPr lang="zh-CN" altLang="en-US" sz="2800">
                          <a:effectLst/>
                          <a:latin typeface="Times New Roman" panose="02020603050405020304" pitchFamily="18" charset="0"/>
                          <a:cs typeface="Times New Roman" panose="02020603050405020304" pitchFamily="18" charset="0"/>
                        </a:rPr>
                        <a:t>国土安全；</a:t>
                      </a:r>
                      <a:r>
                        <a:rPr lang="en-US" sz="2800">
                          <a:effectLst/>
                          <a:latin typeface="Times New Roman" panose="02020603050405020304" pitchFamily="18" charset="0"/>
                          <a:cs typeface="Times New Roman" panose="02020603050405020304" pitchFamily="18" charset="0"/>
                        </a:rPr>
                        <a:t>territorial integrity </a:t>
                      </a:r>
                      <a:r>
                        <a:rPr lang="zh-CN" altLang="en-US" sz="2800">
                          <a:effectLst/>
                          <a:latin typeface="Times New Roman" panose="02020603050405020304" pitchFamily="18" charset="0"/>
                          <a:cs typeface="Times New Roman" panose="02020603050405020304" pitchFamily="18" charset="0"/>
                        </a:rPr>
                        <a:t>领土完整；</a:t>
                      </a:r>
                      <a:r>
                        <a:rPr lang="en-US" sz="2800">
                          <a:effectLst/>
                          <a:latin typeface="Times New Roman" panose="02020603050405020304" pitchFamily="18" charset="0"/>
                          <a:cs typeface="Times New Roman" panose="02020603050405020304" pitchFamily="18" charset="0"/>
                        </a:rPr>
                        <a:t>national sovereignty </a:t>
                      </a:r>
                      <a:r>
                        <a:rPr lang="zh-CN" altLang="en-US" sz="2800">
                          <a:effectLst/>
                          <a:latin typeface="Times New Roman" panose="02020603050405020304" pitchFamily="18" charset="0"/>
                          <a:cs typeface="Times New Roman" panose="02020603050405020304" pitchFamily="18" charset="0"/>
                        </a:rPr>
                        <a:t>国家主权；</a:t>
                      </a:r>
                      <a:r>
                        <a:rPr lang="en-US" sz="2800">
                          <a:effectLst/>
                          <a:latin typeface="Times New Roman" panose="02020603050405020304" pitchFamily="18" charset="0"/>
                          <a:cs typeface="Times New Roman" panose="02020603050405020304" pitchFamily="18" charset="0"/>
                        </a:rPr>
                        <a:t>border security </a:t>
                      </a:r>
                      <a:r>
                        <a:rPr lang="zh-CN" altLang="en-US" sz="2800">
                          <a:effectLst/>
                          <a:latin typeface="Times New Roman" panose="02020603050405020304" pitchFamily="18" charset="0"/>
                          <a:cs typeface="Times New Roman" panose="02020603050405020304" pitchFamily="18" charset="0"/>
                        </a:rPr>
                        <a:t>边境安全；</a:t>
                      </a:r>
                      <a:r>
                        <a:rPr lang="en-US" sz="2800">
                          <a:effectLst/>
                          <a:latin typeface="Times New Roman" panose="02020603050405020304" pitchFamily="18" charset="0"/>
                          <a:cs typeface="Times New Roman" panose="02020603050405020304" pitchFamily="18" charset="0"/>
                        </a:rPr>
                        <a:t>territorial waters </a:t>
                      </a:r>
                      <a:r>
                        <a:rPr lang="zh-CN" altLang="en-US" sz="2800">
                          <a:effectLst/>
                          <a:latin typeface="Times New Roman" panose="02020603050405020304" pitchFamily="18" charset="0"/>
                          <a:cs typeface="Times New Roman" panose="02020603050405020304" pitchFamily="18" charset="0"/>
                        </a:rPr>
                        <a:t>领海</a:t>
                      </a:r>
                      <a:endParaRPr lang="zh-CN" altLang="en-US" sz="2800">
                        <a:effectLst/>
                        <a:latin typeface="Times New Roman" panose="02020603050405020304" pitchFamily="18" charset="0"/>
                        <a:cs typeface="Times New Roman" panose="02020603050405020304" pitchFamily="18" charset="0"/>
                      </a:endParaRPr>
                    </a:p>
                  </a:txBody>
                  <a:tcPr marL="1530" marR="1530" marT="1530" marB="15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279844">
                <a:tc>
                  <a:txBody>
                    <a:bodyPr/>
                    <a:lstStyle/>
                    <a:p>
                      <a:pPr algn="ctr">
                        <a:buNone/>
                      </a:pPr>
                      <a:r>
                        <a:rPr lang="zh-CN" altLang="en-US" sz="2800">
                          <a:effectLst/>
                          <a:latin typeface="Times New Roman" panose="02020603050405020304" pitchFamily="18" charset="0"/>
                          <a:cs typeface="Times New Roman" panose="02020603050405020304" pitchFamily="18" charset="0"/>
                        </a:rPr>
                        <a:t>细分安全领域</a:t>
                      </a:r>
                      <a:endParaRPr lang="zh-CN" altLang="en-US" sz="2800">
                        <a:effectLst/>
                        <a:latin typeface="Times New Roman" panose="02020603050405020304" pitchFamily="18" charset="0"/>
                        <a:cs typeface="Times New Roman" panose="02020603050405020304" pitchFamily="18" charset="0"/>
                      </a:endParaRPr>
                    </a:p>
                  </a:txBody>
                  <a:tcPr marL="1530" marR="1530" marT="1530" marB="15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sz="2800" dirty="0">
                          <a:effectLst/>
                          <a:latin typeface="Times New Roman" panose="02020603050405020304" pitchFamily="18" charset="0"/>
                          <a:cs typeface="Times New Roman" panose="02020603050405020304" pitchFamily="18" charset="0"/>
                        </a:rPr>
                        <a:t>food security </a:t>
                      </a:r>
                      <a:r>
                        <a:rPr lang="zh-CN" altLang="en-US" sz="2800" dirty="0">
                          <a:effectLst/>
                          <a:latin typeface="Times New Roman" panose="02020603050405020304" pitchFamily="18" charset="0"/>
                          <a:cs typeface="Times New Roman" panose="02020603050405020304" pitchFamily="18" charset="0"/>
                        </a:rPr>
                        <a:t>粮食安全；</a:t>
                      </a:r>
                      <a:r>
                        <a:rPr lang="en-US" sz="2800" dirty="0">
                          <a:effectLst/>
                          <a:latin typeface="Times New Roman" panose="02020603050405020304" pitchFamily="18" charset="0"/>
                          <a:cs typeface="Times New Roman" panose="02020603050405020304" pitchFamily="18" charset="0"/>
                        </a:rPr>
                        <a:t>energy security </a:t>
                      </a:r>
                      <a:r>
                        <a:rPr lang="zh-CN" altLang="en-US" sz="2800" dirty="0">
                          <a:effectLst/>
                          <a:latin typeface="Times New Roman" panose="02020603050405020304" pitchFamily="18" charset="0"/>
                          <a:cs typeface="Times New Roman" panose="02020603050405020304" pitchFamily="18" charset="0"/>
                        </a:rPr>
                        <a:t>能源安全；</a:t>
                      </a:r>
                      <a:r>
                        <a:rPr lang="en-US" sz="2800" dirty="0">
                          <a:effectLst/>
                          <a:latin typeface="Times New Roman" panose="02020603050405020304" pitchFamily="18" charset="0"/>
                          <a:cs typeface="Times New Roman" panose="02020603050405020304" pitchFamily="18" charset="0"/>
                        </a:rPr>
                        <a:t>ecological security </a:t>
                      </a:r>
                      <a:r>
                        <a:rPr lang="zh-CN" altLang="en-US" sz="2800" dirty="0">
                          <a:effectLst/>
                          <a:latin typeface="Times New Roman" panose="02020603050405020304" pitchFamily="18" charset="0"/>
                          <a:cs typeface="Times New Roman" panose="02020603050405020304" pitchFamily="18" charset="0"/>
                        </a:rPr>
                        <a:t>生态安全；</a:t>
                      </a:r>
                      <a:r>
                        <a:rPr lang="en-US" sz="2800" dirty="0">
                          <a:effectLst/>
                          <a:latin typeface="Times New Roman" panose="02020603050405020304" pitchFamily="18" charset="0"/>
                          <a:cs typeface="Times New Roman" panose="02020603050405020304" pitchFamily="18" charset="0"/>
                        </a:rPr>
                        <a:t>cyber security/online security </a:t>
                      </a:r>
                      <a:r>
                        <a:rPr lang="zh-CN" altLang="en-US" sz="2800" dirty="0">
                          <a:effectLst/>
                          <a:latin typeface="Times New Roman" panose="02020603050405020304" pitchFamily="18" charset="0"/>
                          <a:cs typeface="Times New Roman" panose="02020603050405020304" pitchFamily="18" charset="0"/>
                        </a:rPr>
                        <a:t>网络安全；</a:t>
                      </a:r>
                      <a:r>
                        <a:rPr lang="en-US" sz="2800" dirty="0">
                          <a:effectLst/>
                          <a:latin typeface="Times New Roman" panose="02020603050405020304" pitchFamily="18" charset="0"/>
                          <a:cs typeface="Times New Roman" panose="02020603050405020304" pitchFamily="18" charset="0"/>
                        </a:rPr>
                        <a:t>information security </a:t>
                      </a:r>
                      <a:r>
                        <a:rPr lang="zh-CN" altLang="en-US" sz="2800" dirty="0">
                          <a:effectLst/>
                          <a:latin typeface="Times New Roman" panose="02020603050405020304" pitchFamily="18" charset="0"/>
                          <a:cs typeface="Times New Roman" panose="02020603050405020304" pitchFamily="18" charset="0"/>
                        </a:rPr>
                        <a:t>信息安全；</a:t>
                      </a:r>
                      <a:r>
                        <a:rPr lang="en-US" sz="2800" dirty="0">
                          <a:effectLst/>
                          <a:latin typeface="Times New Roman" panose="02020603050405020304" pitchFamily="18" charset="0"/>
                          <a:cs typeface="Times New Roman" panose="02020603050405020304" pitchFamily="18" charset="0"/>
                        </a:rPr>
                        <a:t>biological security </a:t>
                      </a:r>
                      <a:r>
                        <a:rPr lang="zh-CN" altLang="en-US" sz="2800" dirty="0">
                          <a:effectLst/>
                          <a:latin typeface="Times New Roman" panose="02020603050405020304" pitchFamily="18" charset="0"/>
                          <a:cs typeface="Times New Roman" panose="02020603050405020304" pitchFamily="18" charset="0"/>
                        </a:rPr>
                        <a:t>生物安全；</a:t>
                      </a:r>
                      <a:r>
                        <a:rPr lang="en-US" sz="2800" dirty="0">
                          <a:effectLst/>
                          <a:latin typeface="Times New Roman" panose="02020603050405020304" pitchFamily="18" charset="0"/>
                          <a:cs typeface="Times New Roman" panose="02020603050405020304" pitchFamily="18" charset="0"/>
                        </a:rPr>
                        <a:t>cultural security </a:t>
                      </a:r>
                      <a:r>
                        <a:rPr lang="zh-CN" altLang="en-US" sz="2800" dirty="0">
                          <a:effectLst/>
                          <a:latin typeface="Times New Roman" panose="02020603050405020304" pitchFamily="18" charset="0"/>
                          <a:cs typeface="Times New Roman" panose="02020603050405020304" pitchFamily="18" charset="0"/>
                        </a:rPr>
                        <a:t>文化安全</a:t>
                      </a:r>
                      <a:endParaRPr lang="zh-CN" altLang="en-US" sz="2800" dirty="0">
                        <a:effectLst/>
                        <a:latin typeface="Times New Roman" panose="02020603050405020304" pitchFamily="18" charset="0"/>
                        <a:cs typeface="Times New Roman" panose="02020603050405020304" pitchFamily="18" charset="0"/>
                      </a:endParaRPr>
                    </a:p>
                  </a:txBody>
                  <a:tcPr marL="1530" marR="1530" marT="1530" marB="15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7" name="文本框 6"/>
          <p:cNvSpPr txBox="1"/>
          <p:nvPr/>
        </p:nvSpPr>
        <p:spPr>
          <a:xfrm>
            <a:off x="365485" y="100639"/>
            <a:ext cx="2832177" cy="461665"/>
          </a:xfrm>
          <a:prstGeom prst="rect">
            <a:avLst/>
          </a:prstGeom>
          <a:solidFill>
            <a:schemeClr val="bg2"/>
          </a:solidFill>
        </p:spPr>
        <p:txBody>
          <a:bodyPr wrap="square">
            <a:spAutoFit/>
          </a:bodyPr>
          <a:lstStyle/>
          <a:p>
            <a:r>
              <a:rPr lang="en-US" altLang="zh-CN" sz="2400" dirty="0">
                <a:solidFill>
                  <a:srgbClr val="7030A0"/>
                </a:solidFill>
                <a:latin typeface="隶书" panose="02010509060101010101" pitchFamily="49" charset="-122"/>
                <a:ea typeface="隶书" panose="02010509060101010101" pitchFamily="49" charset="-122"/>
              </a:rPr>
              <a:t>2 </a:t>
            </a:r>
            <a:r>
              <a:rPr lang="zh-CN" altLang="en-US" sz="2400" dirty="0">
                <a:solidFill>
                  <a:srgbClr val="7030A0"/>
                </a:solidFill>
                <a:latin typeface="隶书" panose="02010509060101010101" pitchFamily="49" charset="-122"/>
                <a:ea typeface="隶书" panose="02010509060101010101" pitchFamily="49" charset="-122"/>
              </a:rPr>
              <a:t>主题名词</a:t>
            </a:r>
            <a:endParaRPr lang="zh-CN" altLang="en-US" sz="2400" dirty="0">
              <a:solidFill>
                <a:srgbClr val="7030A0"/>
              </a:solidFill>
              <a:latin typeface="隶书" panose="02010509060101010101" pitchFamily="49" charset="-122"/>
              <a:ea typeface="隶书" panose="02010509060101010101" pitchFamily="49"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365485" y="772039"/>
            <a:ext cx="11885375" cy="4678204"/>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800" b="0" i="0" u="none" strike="noStrike" cap="none" normalizeH="0" baseline="0" dirty="0">
              <a:ln>
                <a:noFill/>
              </a:ln>
              <a:solidFill>
                <a:srgbClr val="000000"/>
              </a:solidFill>
              <a:effectLst/>
              <a:latin typeface="Arial" panose="020B0604020202020204" pitchFamily="34" charset="0"/>
              <a:ea typeface="ui-sans-serif"/>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2800" b="0" i="0" u="none" strike="noStrike" cap="none" normalizeH="0" baseline="0" dirty="0">
                <a:ln>
                  <a:noFill/>
                </a:ln>
                <a:solidFill>
                  <a:srgbClr val="000000"/>
                </a:solidFill>
                <a:effectLst/>
                <a:latin typeface="Times New Roman" panose="02020603050405020304" pitchFamily="18" charset="0"/>
                <a:ea typeface="ui-sans-serif"/>
                <a:cs typeface="Times New Roman" panose="02020603050405020304" pitchFamily="18" charset="0"/>
              </a:rPr>
              <a:t>safeguard national security 维护国家安全</a:t>
            </a:r>
            <a:r>
              <a:rPr kumimoji="0" lang="zh-CN" altLang="zh-CN" sz="105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endParaRPr kumimoji="0" lang="zh-CN" altLang="zh-CN" sz="2800" b="0" i="0" u="none" strike="noStrike" cap="none" normalizeH="0" baseline="0" dirty="0">
              <a:ln>
                <a:noFill/>
              </a:ln>
              <a:solidFill>
                <a:srgbClr val="000000"/>
              </a:solidFill>
              <a:effectLst/>
              <a:latin typeface="Times New Roman" panose="02020603050405020304" pitchFamily="18" charset="0"/>
              <a:ea typeface="ui-sans-serif"/>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2800" b="0" i="0" u="none" strike="noStrike" cap="none" normalizeH="0" baseline="0" dirty="0">
                <a:ln>
                  <a:noFill/>
                </a:ln>
                <a:solidFill>
                  <a:srgbClr val="000000"/>
                </a:solidFill>
                <a:effectLst/>
                <a:latin typeface="Times New Roman" panose="02020603050405020304" pitchFamily="18" charset="0"/>
                <a:ea typeface="ui-sans-serif"/>
                <a:cs typeface="Times New Roman" panose="02020603050405020304" pitchFamily="18" charset="0"/>
              </a:rPr>
              <a:t>defend national sovereignty and territorial integrity 捍卫国家主权与领土完整</a:t>
            </a:r>
            <a:r>
              <a:rPr kumimoji="0" lang="zh-CN" altLang="zh-CN" sz="105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endParaRPr kumimoji="0" lang="zh-CN" altLang="zh-CN" sz="2800" b="0" i="0" u="none" strike="noStrike" cap="none" normalizeH="0" baseline="0" dirty="0">
              <a:ln>
                <a:noFill/>
              </a:ln>
              <a:solidFill>
                <a:srgbClr val="000000"/>
              </a:solidFill>
              <a:effectLst/>
              <a:latin typeface="Times New Roman" panose="02020603050405020304" pitchFamily="18" charset="0"/>
              <a:ea typeface="ui-sans-serif"/>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2800" b="0" i="0" u="none" strike="noStrike" cap="none" normalizeH="0" baseline="0" dirty="0">
                <a:ln>
                  <a:noFill/>
                </a:ln>
                <a:solidFill>
                  <a:srgbClr val="000000"/>
                </a:solidFill>
                <a:effectLst/>
                <a:latin typeface="Times New Roman" panose="02020603050405020304" pitchFamily="18" charset="0"/>
                <a:ea typeface="ui-sans-serif"/>
                <a:cs typeface="Times New Roman" panose="02020603050405020304" pitchFamily="18" charset="0"/>
              </a:rPr>
              <a:t>raise awareness of national security 增强国家安全意识</a:t>
            </a:r>
            <a:r>
              <a:rPr kumimoji="0" lang="zh-CN" altLang="zh-CN" sz="105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endParaRPr kumimoji="0" lang="zh-CN" altLang="zh-CN" sz="2800" b="0" i="0" u="none" strike="noStrike" cap="none" normalizeH="0" baseline="0" dirty="0">
              <a:ln>
                <a:noFill/>
              </a:ln>
              <a:solidFill>
                <a:srgbClr val="000000"/>
              </a:solidFill>
              <a:effectLst/>
              <a:latin typeface="Times New Roman" panose="02020603050405020304" pitchFamily="18" charset="0"/>
              <a:ea typeface="ui-sans-serif"/>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2800" b="0" i="0" u="none" strike="noStrike" cap="none" normalizeH="0" baseline="0" dirty="0">
                <a:ln>
                  <a:noFill/>
                </a:ln>
                <a:solidFill>
                  <a:srgbClr val="000000"/>
                </a:solidFill>
                <a:effectLst/>
                <a:latin typeface="Times New Roman" panose="02020603050405020304" pitchFamily="18" charset="0"/>
                <a:ea typeface="ui-sans-serif"/>
                <a:cs typeface="Times New Roman" panose="02020603050405020304" pitchFamily="18" charset="0"/>
              </a:rPr>
              <a:t>guard against potential threats/risks 防范潜在威胁 / 风险</a:t>
            </a:r>
            <a:r>
              <a:rPr kumimoji="0" lang="zh-CN" altLang="zh-CN" sz="105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endParaRPr kumimoji="0" lang="zh-CN" altLang="zh-CN" sz="2800" b="0" i="0" u="none" strike="noStrike" cap="none" normalizeH="0" baseline="0" dirty="0">
              <a:ln>
                <a:noFill/>
              </a:ln>
              <a:solidFill>
                <a:srgbClr val="000000"/>
              </a:solidFill>
              <a:effectLst/>
              <a:latin typeface="Times New Roman" panose="02020603050405020304" pitchFamily="18" charset="0"/>
              <a:ea typeface="ui-sans-serif"/>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2800" b="0" i="0" u="none" strike="noStrike" cap="none" normalizeH="0" baseline="0" dirty="0">
                <a:ln>
                  <a:noFill/>
                </a:ln>
                <a:solidFill>
                  <a:srgbClr val="000000"/>
                </a:solidFill>
                <a:effectLst/>
                <a:latin typeface="Times New Roman" panose="02020603050405020304" pitchFamily="18" charset="0"/>
                <a:ea typeface="ui-sans-serif"/>
                <a:cs typeface="Times New Roman" panose="02020603050405020304" pitchFamily="18" charset="0"/>
              </a:rPr>
              <a:t>strengthen network supervision 加强网络监管</a:t>
            </a:r>
            <a:r>
              <a:rPr kumimoji="0" lang="zh-CN" altLang="zh-CN" sz="105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endParaRPr kumimoji="0" lang="zh-CN" altLang="zh-CN" sz="2800" b="0" i="0" u="none" strike="noStrike" cap="none" normalizeH="0" baseline="0" dirty="0">
              <a:ln>
                <a:noFill/>
              </a:ln>
              <a:solidFill>
                <a:srgbClr val="000000"/>
              </a:solidFill>
              <a:effectLst/>
              <a:latin typeface="Times New Roman" panose="02020603050405020304" pitchFamily="18" charset="0"/>
              <a:ea typeface="ui-sans-serif"/>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2800" b="0" i="0" u="none" strike="noStrike" cap="none" normalizeH="0" baseline="0" dirty="0">
                <a:ln>
                  <a:noFill/>
                </a:ln>
                <a:solidFill>
                  <a:srgbClr val="000000"/>
                </a:solidFill>
                <a:effectLst/>
                <a:latin typeface="Times New Roman" panose="02020603050405020304" pitchFamily="18" charset="0"/>
                <a:ea typeface="ui-sans-serif"/>
                <a:cs typeface="Times New Roman" panose="02020603050405020304" pitchFamily="18" charset="0"/>
              </a:rPr>
              <a:t>resist harmful information/online rumors 抵制有害信息 / 网络谣言</a:t>
            </a:r>
            <a:r>
              <a:rPr kumimoji="0" lang="zh-CN" altLang="zh-CN" sz="105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endParaRPr kumimoji="0" lang="zh-CN" altLang="zh-CN" sz="2800" b="0" i="0" u="none" strike="noStrike" cap="none" normalizeH="0" baseline="0" dirty="0">
              <a:ln>
                <a:noFill/>
              </a:ln>
              <a:solidFill>
                <a:srgbClr val="000000"/>
              </a:solidFill>
              <a:effectLst/>
              <a:latin typeface="Times New Roman" panose="02020603050405020304" pitchFamily="18" charset="0"/>
              <a:ea typeface="ui-sans-serif"/>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2800" b="0" i="0" u="none" strike="noStrike" cap="none" normalizeH="0" baseline="0" dirty="0">
                <a:ln>
                  <a:noFill/>
                </a:ln>
                <a:solidFill>
                  <a:srgbClr val="000000"/>
                </a:solidFill>
                <a:effectLst/>
                <a:latin typeface="Times New Roman" panose="02020603050405020304" pitchFamily="18" charset="0"/>
                <a:ea typeface="ui-sans-serif"/>
                <a:cs typeface="Times New Roman" panose="02020603050405020304" pitchFamily="18" charset="0"/>
              </a:rPr>
              <a:t>protect ecological environment 保护生态环境</a:t>
            </a:r>
            <a:r>
              <a:rPr kumimoji="0" lang="zh-CN" altLang="zh-CN" sz="105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endParaRPr kumimoji="0" lang="zh-CN" altLang="zh-CN" sz="2800" b="0" i="0" u="none" strike="noStrike" cap="none" normalizeH="0" baseline="0" dirty="0">
              <a:ln>
                <a:noFill/>
              </a:ln>
              <a:solidFill>
                <a:srgbClr val="000000"/>
              </a:solidFill>
              <a:effectLst/>
              <a:latin typeface="Times New Roman" panose="02020603050405020304" pitchFamily="18" charset="0"/>
              <a:ea typeface="ui-sans-serif"/>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2800" b="0" i="0" u="none" strike="noStrike" cap="none" normalizeH="0" baseline="0" dirty="0">
                <a:ln>
                  <a:noFill/>
                </a:ln>
                <a:solidFill>
                  <a:srgbClr val="000000"/>
                </a:solidFill>
                <a:effectLst/>
                <a:latin typeface="Times New Roman" panose="02020603050405020304" pitchFamily="18" charset="0"/>
                <a:ea typeface="ui-sans-serif"/>
                <a:cs typeface="Times New Roman" panose="02020603050405020304" pitchFamily="18" charset="0"/>
              </a:rPr>
              <a:t>maintain social stability 维护社会稳定</a:t>
            </a:r>
            <a:r>
              <a:rPr kumimoji="0" lang="zh-CN" altLang="zh-CN" sz="105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endParaRPr kumimoji="0" lang="zh-CN" altLang="zh-CN" sz="2800" b="0" i="0" u="none" strike="noStrike" cap="none" normalizeH="0" baseline="0" dirty="0">
              <a:ln>
                <a:noFill/>
              </a:ln>
              <a:solidFill>
                <a:srgbClr val="000000"/>
              </a:solidFill>
              <a:effectLst/>
              <a:latin typeface="Times New Roman" panose="02020603050405020304" pitchFamily="18" charset="0"/>
              <a:ea typeface="ui-sans-serif"/>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2800" b="0" i="0" u="none" strike="noStrike" cap="none" normalizeH="0" baseline="0" dirty="0">
                <a:ln>
                  <a:noFill/>
                </a:ln>
                <a:solidFill>
                  <a:srgbClr val="000000"/>
                </a:solidFill>
                <a:effectLst/>
                <a:latin typeface="Times New Roman" panose="02020603050405020304" pitchFamily="18" charset="0"/>
                <a:ea typeface="ui-sans-serif"/>
                <a:cs typeface="Times New Roman" panose="02020603050405020304" pitchFamily="18" charset="0"/>
              </a:rPr>
              <a:t>prevent information leakage 防范信息泄露</a:t>
            </a:r>
            <a:r>
              <a:rPr kumimoji="0" lang="zh-CN" altLang="zh-CN" sz="105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endParaRPr kumimoji="0" lang="zh-CN" altLang="zh-CN" sz="2800" b="0" i="0" u="none" strike="noStrike" cap="none" normalizeH="0" baseline="0" dirty="0">
              <a:ln>
                <a:noFill/>
              </a:ln>
              <a:solidFill>
                <a:srgbClr val="000000"/>
              </a:solidFill>
              <a:effectLst/>
              <a:latin typeface="Times New Roman" panose="02020603050405020304" pitchFamily="18" charset="0"/>
              <a:ea typeface="ui-sans-serif"/>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2800" b="0" i="0" u="none" strike="noStrike" cap="none" normalizeH="0" baseline="0" dirty="0">
                <a:ln>
                  <a:noFill/>
                </a:ln>
                <a:solidFill>
                  <a:srgbClr val="000000"/>
                </a:solidFill>
                <a:effectLst/>
                <a:latin typeface="Times New Roman" panose="02020603050405020304" pitchFamily="18" charset="0"/>
                <a:ea typeface="ui-sans-serif"/>
                <a:cs typeface="Times New Roman" panose="02020603050405020304" pitchFamily="18" charset="0"/>
              </a:rPr>
              <a:t>live in harmony with nature 与自然和谐共生</a:t>
            </a:r>
            <a:r>
              <a:rPr kumimoji="0" lang="zh-CN" altLang="zh-CN" sz="105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endParaRPr kumimoji="0" lang="zh-CN" altLang="zh-CN" sz="40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
        <p:nvSpPr>
          <p:cNvPr id="12" name="文本框 11"/>
          <p:cNvSpPr txBox="1"/>
          <p:nvPr/>
        </p:nvSpPr>
        <p:spPr>
          <a:xfrm>
            <a:off x="365485" y="100639"/>
            <a:ext cx="2886932" cy="461665"/>
          </a:xfrm>
          <a:prstGeom prst="rect">
            <a:avLst/>
          </a:prstGeom>
          <a:solidFill>
            <a:schemeClr val="bg2"/>
          </a:solidFill>
        </p:spPr>
        <p:txBody>
          <a:bodyPr wrap="square">
            <a:spAutoFit/>
          </a:bodyPr>
          <a:lstStyle/>
          <a:p>
            <a:r>
              <a:rPr lang="en-US" altLang="zh-CN" sz="2400" dirty="0">
                <a:solidFill>
                  <a:srgbClr val="7030A0"/>
                </a:solidFill>
                <a:latin typeface="隶书" panose="02010509060101010101" pitchFamily="49" charset="-122"/>
                <a:ea typeface="隶书" panose="02010509060101010101" pitchFamily="49" charset="-122"/>
              </a:rPr>
              <a:t>2 </a:t>
            </a:r>
            <a:r>
              <a:rPr lang="zh-CN" altLang="en-US" sz="2400" dirty="0">
                <a:solidFill>
                  <a:srgbClr val="7030A0"/>
                </a:solidFill>
                <a:latin typeface="隶书" panose="02010509060101010101" pitchFamily="49" charset="-122"/>
                <a:ea typeface="隶书" panose="02010509060101010101" pitchFamily="49" charset="-122"/>
              </a:rPr>
              <a:t>高频动词短语</a:t>
            </a:r>
            <a:endParaRPr lang="zh-CN" altLang="en-US" sz="2400" dirty="0">
              <a:solidFill>
                <a:srgbClr val="7030A0"/>
              </a:solidFill>
              <a:latin typeface="隶书" panose="02010509060101010101" pitchFamily="49" charset="-122"/>
              <a:ea typeface="隶书" panose="02010509060101010101" pitchFamily="49" charset="-122"/>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9527</Words>
  <Application>WPS 演示</Application>
  <PresentationFormat>宽屏</PresentationFormat>
  <Paragraphs>277</Paragraphs>
  <Slides>17</Slides>
  <Notes>0</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17</vt:i4>
      </vt:variant>
    </vt:vector>
  </HeadingPairs>
  <TitlesOfParts>
    <vt:vector size="34" baseType="lpstr">
      <vt:lpstr>Arial</vt:lpstr>
      <vt:lpstr>宋体</vt:lpstr>
      <vt:lpstr>Wingdings</vt:lpstr>
      <vt:lpstr>隶书</vt:lpstr>
      <vt:lpstr>Times New Roman</vt:lpstr>
      <vt:lpstr>楷体</vt:lpstr>
      <vt:lpstr>ui-sans-serif</vt:lpstr>
      <vt:lpstr>等线</vt:lpstr>
      <vt:lpstr>MS PGothic</vt:lpstr>
      <vt:lpstr>微软雅黑</vt:lpstr>
      <vt:lpstr>Arial Unicode MS</vt:lpstr>
      <vt:lpstr>等线 Light</vt:lpstr>
      <vt:lpstr>Calibri</vt:lpstr>
      <vt:lpstr>HelveticaNeue</vt:lpstr>
      <vt:lpstr>华文新魏</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5 高考预测：</vt:lpstr>
      <vt:lpstr>6 审题三步法</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艳 刘</dc:creator>
  <cp:lastModifiedBy>Administrator</cp:lastModifiedBy>
  <cp:revision>13</cp:revision>
  <dcterms:created xsi:type="dcterms:W3CDTF">2026-05-22T02:47:00Z</dcterms:created>
  <dcterms:modified xsi:type="dcterms:W3CDTF">2026-05-22T08:32:54Z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ies>
</file>