
<file path=[Content_Types].xml><?xml version="1.0" encoding="utf-8"?>
<Types xmlns="http://schemas.openxmlformats.org/package/2006/content-types">
  <Default Extension="jpeg" ContentType="image/jpeg"/>
  <Default Extension="wdp" ContentType="image/vnd.ms-photo"/>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451" r:id="rId3"/>
    <p:sldId id="428" r:id="rId4"/>
    <p:sldId id="427" r:id="rId6"/>
    <p:sldId id="386" r:id="rId7"/>
    <p:sldId id="429" r:id="rId8"/>
    <p:sldId id="430" r:id="rId9"/>
    <p:sldId id="389" r:id="rId10"/>
    <p:sldId id="431" r:id="rId11"/>
    <p:sldId id="390" r:id="rId12"/>
    <p:sldId id="432" r:id="rId13"/>
    <p:sldId id="391" r:id="rId14"/>
    <p:sldId id="433" r:id="rId15"/>
    <p:sldId id="394" r:id="rId16"/>
    <p:sldId id="434" r:id="rId17"/>
    <p:sldId id="435" r:id="rId18"/>
    <p:sldId id="395" r:id="rId19"/>
    <p:sldId id="436" r:id="rId20"/>
    <p:sldId id="420" r:id="rId21"/>
    <p:sldId id="437" r:id="rId22"/>
    <p:sldId id="438" r:id="rId23"/>
    <p:sldId id="396" r:id="rId24"/>
    <p:sldId id="425" r:id="rId25"/>
    <p:sldId id="441" r:id="rId26"/>
    <p:sldId id="439"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2060"/>
    <a:srgbClr val="0063A8"/>
    <a:srgbClr val="E3E3E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886" autoAdjust="0"/>
    <p:restoredTop sz="94660"/>
  </p:normalViewPr>
  <p:slideViewPr>
    <p:cSldViewPr snapToGrid="0" showGuides="1">
      <p:cViewPr varScale="1">
        <p:scale>
          <a:sx n="50" d="100"/>
          <a:sy n="50" d="100"/>
        </p:scale>
        <p:origin x="-1320" y="-90"/>
      </p:cViewPr>
      <p:guideLst>
        <p:guide orient="horz" pos="2016"/>
        <p:guide orient="horz" pos="920"/>
        <p:guide pos="3881"/>
      </p:guideLst>
    </p:cSldViewPr>
  </p:slideViewPr>
  <p:notesTextViewPr>
    <p:cViewPr>
      <p:scale>
        <a:sx n="150" d="100"/>
        <a:sy n="150" d="100"/>
      </p:scale>
      <p:origin x="0" y="0"/>
    </p:cViewPr>
  </p:notesTextViewPr>
  <p:sorterViewPr>
    <p:cViewPr>
      <p:scale>
        <a:sx n="50" d="100"/>
        <a:sy n="50" d="100"/>
      </p:scale>
      <p:origin x="0" y="-1146"/>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55E9E48-EE92-438E-9B1B-4923AA4FC81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4815025-FF1A-45B9-896D-5F39D92850F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4815025-FF1A-45B9-896D-5F39D92850F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4815025-FF1A-45B9-896D-5F39D92850F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4815025-FF1A-45B9-896D-5F39D92850FD}"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4815025-FF1A-45B9-896D-5F39D92850FD}"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4815025-FF1A-45B9-896D-5F39D92850F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4815025-FF1A-45B9-896D-5F39D92850FD}"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4815025-FF1A-45B9-896D-5F39D92850FD}"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4815025-FF1A-45B9-896D-5F39D92850F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4815025-FF1A-45B9-896D-5F39D92850F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4815025-FF1A-45B9-896D-5F39D92850F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4815025-FF1A-45B9-896D-5F39D92850F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4815025-FF1A-45B9-896D-5F39D92850F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4815025-FF1A-45B9-896D-5F39D92850F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4815025-FF1A-45B9-896D-5F39D92850F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4815025-FF1A-45B9-896D-5F39D92850F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4815025-FF1A-45B9-896D-5F39D92850F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4815025-FF1A-45B9-896D-5F39D92850F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4815025-FF1A-45B9-896D-5F39D92850F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4815025-FF1A-45B9-896D-5F39D92850F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4815025-FF1A-45B9-896D-5F39D92850F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4815025-FF1A-45B9-896D-5F39D92850F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7F62E80-05B1-42E7-B663-882CC58C70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12BFD3-14DC-42FE-A772-38559576897C}" type="slidenum">
              <a:rPr lang="zh-CN" altLang="en-US" smtClean="0"/>
            </a:fld>
            <a:endParaRPr lang="zh-CN" altLang="en-US"/>
          </a:p>
        </p:txBody>
      </p:sp>
    </p:spTree>
  </p:cSld>
  <p:clrMapOvr>
    <a:masterClrMapping/>
  </p:clrMapOvr>
  <p:transition spd="slow">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7F62E80-05B1-42E7-B663-882CC58C70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12BFD3-14DC-42FE-A772-38559576897C}" type="slidenum">
              <a:rPr lang="zh-CN" altLang="en-US" smtClean="0"/>
            </a:fld>
            <a:endParaRPr lang="zh-CN" altLang="en-US"/>
          </a:p>
        </p:txBody>
      </p:sp>
    </p:spTree>
  </p:cSld>
  <p:clrMapOvr>
    <a:masterClrMapping/>
  </p:clrMapOvr>
  <p:transition spd="slow">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7F62E80-05B1-42E7-B663-882CC58C70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12BFD3-14DC-42FE-A772-38559576897C}" type="slidenum">
              <a:rPr lang="zh-CN" altLang="en-US" smtClean="0"/>
            </a:fld>
            <a:endParaRPr lang="zh-CN" altLang="en-US"/>
          </a:p>
        </p:txBody>
      </p:sp>
    </p:spTree>
  </p:cSld>
  <p:clrMapOvr>
    <a:masterClrMapping/>
  </p:clrMapOvr>
  <p:transition spd="slow">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7F62E80-05B1-42E7-B663-882CC58C70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12BFD3-14DC-42FE-A772-38559576897C}" type="slidenum">
              <a:rPr lang="zh-CN" altLang="en-US" smtClean="0"/>
            </a:fld>
            <a:endParaRPr lang="zh-CN" altLang="en-US"/>
          </a:p>
        </p:txBody>
      </p:sp>
    </p:spTree>
  </p:cSld>
  <p:clrMapOvr>
    <a:masterClrMapping/>
  </p:clrMapOvr>
  <p:transition spd="slow">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07F62E80-05B1-42E7-B663-882CC58C70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712BFD3-14DC-42FE-A772-38559576897C}" type="slidenum">
              <a:rPr lang="zh-CN" altLang="en-US" smtClean="0"/>
            </a:fld>
            <a:endParaRPr lang="zh-CN" altLang="en-US"/>
          </a:p>
        </p:txBody>
      </p:sp>
    </p:spTree>
  </p:cSld>
  <p:clrMapOvr>
    <a:masterClrMapping/>
  </p:clrMapOvr>
  <p:transition spd="slow">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7F62E80-05B1-42E7-B663-882CC58C70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712BFD3-14DC-42FE-A772-38559576897C}" type="slidenum">
              <a:rPr lang="zh-CN" altLang="en-US" smtClean="0"/>
            </a:fld>
            <a:endParaRPr lang="zh-CN" altLang="en-US"/>
          </a:p>
        </p:txBody>
      </p:sp>
    </p:spTree>
  </p:cSld>
  <p:clrMapOvr>
    <a:masterClrMapping/>
  </p:clrMapOvr>
  <p:transition spd="slow">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7F62E80-05B1-42E7-B663-882CC58C70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712BFD3-14DC-42FE-A772-38559576897C}" type="slidenum">
              <a:rPr lang="zh-CN" altLang="en-US" smtClean="0"/>
            </a:fld>
            <a:endParaRPr lang="zh-CN" altLang="en-US"/>
          </a:p>
        </p:txBody>
      </p:sp>
    </p:spTree>
  </p:cSld>
  <p:clrMapOvr>
    <a:masterClrMapping/>
  </p:clrMapOvr>
  <p:transition spd="slow">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7F62E80-05B1-42E7-B663-882CC58C70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712BFD3-14DC-42FE-A772-38559576897C}" type="slidenum">
              <a:rPr lang="zh-CN" altLang="en-US" smtClean="0"/>
            </a:fld>
            <a:endParaRPr lang="zh-CN" altLang="en-US"/>
          </a:p>
        </p:txBody>
      </p:sp>
    </p:spTree>
  </p:cSld>
  <p:clrMapOvr>
    <a:masterClrMapping/>
  </p:clrMapOvr>
  <p:transition spd="slow">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7F62E80-05B1-42E7-B663-882CC58C70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712BFD3-14DC-42FE-A772-38559576897C}" type="slidenum">
              <a:rPr lang="zh-CN" altLang="en-US" smtClean="0"/>
            </a:fld>
            <a:endParaRPr lang="zh-CN" altLang="en-US"/>
          </a:p>
        </p:txBody>
      </p:sp>
    </p:spTree>
  </p:cSld>
  <p:clrMapOvr>
    <a:masterClrMapping/>
  </p:clrMapOvr>
  <p:transition spd="slow">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7F62E80-05B1-42E7-B663-882CC58C70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712BFD3-14DC-42FE-A772-38559576897C}" type="slidenum">
              <a:rPr lang="zh-CN" altLang="en-US" smtClean="0"/>
            </a:fld>
            <a:endParaRPr lang="zh-CN" altLang="en-US"/>
          </a:p>
        </p:txBody>
      </p:sp>
    </p:spTree>
  </p:cSld>
  <p:clrMapOvr>
    <a:masterClrMapping/>
  </p:clrMapOvr>
  <p:transition spd="slow">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07F62E80-05B1-42E7-B663-882CC58C70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712BFD3-14DC-42FE-A772-38559576897C}" type="slidenum">
              <a:rPr lang="zh-CN" altLang="en-US" smtClean="0"/>
            </a:fld>
            <a:endParaRPr lang="zh-CN" altLang="en-US"/>
          </a:p>
        </p:txBody>
      </p:sp>
    </p:spTree>
  </p:cSld>
  <p:clrMapOvr>
    <a:masterClrMapping/>
  </p:clrMapOvr>
  <p:transition spd="slow">
    <p:fade/>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7F62E80-05B1-42E7-B663-882CC58C709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712BFD3-14DC-42FE-A772-38559576897C}"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fade/>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9" Type="http://schemas.openxmlformats.org/officeDocument/2006/relationships/image" Target="../media/image16.jpeg"/><Relationship Id="rId8" Type="http://schemas.openxmlformats.org/officeDocument/2006/relationships/tags" Target="../tags/tag15.xml"/><Relationship Id="rId7" Type="http://schemas.openxmlformats.org/officeDocument/2006/relationships/image" Target="../media/image15.png"/><Relationship Id="rId6" Type="http://schemas.openxmlformats.org/officeDocument/2006/relationships/image" Target="../media/image14.GIF"/><Relationship Id="rId5" Type="http://schemas.openxmlformats.org/officeDocument/2006/relationships/image" Target="../media/image13.png"/><Relationship Id="rId4" Type="http://schemas.openxmlformats.org/officeDocument/2006/relationships/tags" Target="../tags/tag14.xml"/><Relationship Id="rId3" Type="http://schemas.microsoft.com/office/2007/relationships/hdphoto" Target="../media/hdphoto1.wdp"/><Relationship Id="rId2" Type="http://schemas.openxmlformats.org/officeDocument/2006/relationships/image" Target="../media/image9.png"/><Relationship Id="rId12" Type="http://schemas.openxmlformats.org/officeDocument/2006/relationships/notesSlide" Target="../notesSlides/notesSlide8.xml"/><Relationship Id="rId11" Type="http://schemas.openxmlformats.org/officeDocument/2006/relationships/slideLayout" Target="../slideLayouts/slideLayout7.xml"/><Relationship Id="rId10" Type="http://schemas.openxmlformats.org/officeDocument/2006/relationships/image" Target="../media/image19.png"/><Relationship Id="rId1" Type="http://schemas.openxmlformats.org/officeDocument/2006/relationships/image" Target="../media/image12.GIF"/></Relationships>
</file>

<file path=ppt/slides/_rels/slide11.xml.rels><?xml version="1.0" encoding="UTF-8" standalone="yes"?>
<Relationships xmlns="http://schemas.openxmlformats.org/package/2006/relationships"><Relationship Id="rId9" Type="http://schemas.openxmlformats.org/officeDocument/2006/relationships/image" Target="../media/image14.GIF"/><Relationship Id="rId8" Type="http://schemas.openxmlformats.org/officeDocument/2006/relationships/image" Target="../media/image20.png"/><Relationship Id="rId7" Type="http://schemas.openxmlformats.org/officeDocument/2006/relationships/image" Target="../media/image16.jpeg"/><Relationship Id="rId6" Type="http://schemas.openxmlformats.org/officeDocument/2006/relationships/tags" Target="../tags/tag17.xml"/><Relationship Id="rId5" Type="http://schemas.openxmlformats.org/officeDocument/2006/relationships/image" Target="../media/image13.png"/><Relationship Id="rId4" Type="http://schemas.openxmlformats.org/officeDocument/2006/relationships/tags" Target="../tags/tag16.xml"/><Relationship Id="rId3" Type="http://schemas.microsoft.com/office/2007/relationships/hdphoto" Target="../media/hdphoto1.wdp"/><Relationship Id="rId2" Type="http://schemas.openxmlformats.org/officeDocument/2006/relationships/image" Target="../media/image9.png"/><Relationship Id="rId12" Type="http://schemas.openxmlformats.org/officeDocument/2006/relationships/notesSlide" Target="../notesSlides/notesSlide9.xml"/><Relationship Id="rId11" Type="http://schemas.openxmlformats.org/officeDocument/2006/relationships/slideLayout" Target="../slideLayouts/slideLayout7.xml"/><Relationship Id="rId10" Type="http://schemas.openxmlformats.org/officeDocument/2006/relationships/image" Target="../media/image15.png"/><Relationship Id="rId1" Type="http://schemas.openxmlformats.org/officeDocument/2006/relationships/image" Target="../media/image12.GIF"/></Relationships>
</file>

<file path=ppt/slides/_rels/slide12.xml.rels><?xml version="1.0" encoding="UTF-8" standalone="yes"?>
<Relationships xmlns="http://schemas.openxmlformats.org/package/2006/relationships"><Relationship Id="rId9" Type="http://schemas.openxmlformats.org/officeDocument/2006/relationships/image" Target="../media/image15.png"/><Relationship Id="rId8" Type="http://schemas.openxmlformats.org/officeDocument/2006/relationships/image" Target="../media/image20.png"/><Relationship Id="rId7" Type="http://schemas.openxmlformats.org/officeDocument/2006/relationships/image" Target="../media/image16.jpeg"/><Relationship Id="rId6" Type="http://schemas.openxmlformats.org/officeDocument/2006/relationships/tags" Target="../tags/tag19.xml"/><Relationship Id="rId5" Type="http://schemas.openxmlformats.org/officeDocument/2006/relationships/image" Target="../media/image13.png"/><Relationship Id="rId4" Type="http://schemas.openxmlformats.org/officeDocument/2006/relationships/tags" Target="../tags/tag18.xml"/><Relationship Id="rId3" Type="http://schemas.microsoft.com/office/2007/relationships/hdphoto" Target="../media/hdphoto1.wdp"/><Relationship Id="rId2" Type="http://schemas.openxmlformats.org/officeDocument/2006/relationships/image" Target="../media/image9.png"/><Relationship Id="rId12" Type="http://schemas.openxmlformats.org/officeDocument/2006/relationships/notesSlide" Target="../notesSlides/notesSlide10.xml"/><Relationship Id="rId11" Type="http://schemas.openxmlformats.org/officeDocument/2006/relationships/slideLayout" Target="../slideLayouts/slideLayout7.xml"/><Relationship Id="rId10" Type="http://schemas.openxmlformats.org/officeDocument/2006/relationships/image" Target="../media/image14.GIF"/><Relationship Id="rId1" Type="http://schemas.openxmlformats.org/officeDocument/2006/relationships/image" Target="../media/image12.GIF"/></Relationships>
</file>

<file path=ppt/slides/_rels/slide13.xml.rels><?xml version="1.0" encoding="UTF-8" standalone="yes"?>
<Relationships xmlns="http://schemas.openxmlformats.org/package/2006/relationships"><Relationship Id="rId9" Type="http://schemas.openxmlformats.org/officeDocument/2006/relationships/image" Target="../media/image16.jpeg"/><Relationship Id="rId8" Type="http://schemas.openxmlformats.org/officeDocument/2006/relationships/tags" Target="../tags/tag21.xml"/><Relationship Id="rId7" Type="http://schemas.openxmlformats.org/officeDocument/2006/relationships/image" Target="../media/image15.png"/><Relationship Id="rId6" Type="http://schemas.openxmlformats.org/officeDocument/2006/relationships/image" Target="../media/image14.GIF"/><Relationship Id="rId5" Type="http://schemas.openxmlformats.org/officeDocument/2006/relationships/image" Target="../media/image13.png"/><Relationship Id="rId4" Type="http://schemas.openxmlformats.org/officeDocument/2006/relationships/tags" Target="../tags/tag20.xml"/><Relationship Id="rId3" Type="http://schemas.microsoft.com/office/2007/relationships/hdphoto" Target="../media/hdphoto1.wdp"/><Relationship Id="rId2" Type="http://schemas.openxmlformats.org/officeDocument/2006/relationships/image" Target="../media/image9.png"/><Relationship Id="rId11" Type="http://schemas.openxmlformats.org/officeDocument/2006/relationships/notesSlide" Target="../notesSlides/notesSlide11.xml"/><Relationship Id="rId10" Type="http://schemas.openxmlformats.org/officeDocument/2006/relationships/slideLayout" Target="../slideLayouts/slideLayout7.xml"/><Relationship Id="rId1" Type="http://schemas.openxmlformats.org/officeDocument/2006/relationships/image" Target="../media/image12.GIF"/></Relationships>
</file>

<file path=ppt/slides/_rels/slide14.xml.rels><?xml version="1.0" encoding="UTF-8" standalone="yes"?>
<Relationships xmlns="http://schemas.openxmlformats.org/package/2006/relationships"><Relationship Id="rId9" Type="http://schemas.openxmlformats.org/officeDocument/2006/relationships/image" Target="../media/image16.jpeg"/><Relationship Id="rId8" Type="http://schemas.openxmlformats.org/officeDocument/2006/relationships/tags" Target="../tags/tag23.xml"/><Relationship Id="rId7" Type="http://schemas.openxmlformats.org/officeDocument/2006/relationships/image" Target="../media/image15.png"/><Relationship Id="rId6" Type="http://schemas.openxmlformats.org/officeDocument/2006/relationships/image" Target="../media/image14.GIF"/><Relationship Id="rId5" Type="http://schemas.openxmlformats.org/officeDocument/2006/relationships/image" Target="../media/image13.png"/><Relationship Id="rId4" Type="http://schemas.openxmlformats.org/officeDocument/2006/relationships/tags" Target="../tags/tag22.xml"/><Relationship Id="rId3" Type="http://schemas.microsoft.com/office/2007/relationships/hdphoto" Target="../media/hdphoto1.wdp"/><Relationship Id="rId2" Type="http://schemas.openxmlformats.org/officeDocument/2006/relationships/image" Target="../media/image9.png"/><Relationship Id="rId11" Type="http://schemas.openxmlformats.org/officeDocument/2006/relationships/notesSlide" Target="../notesSlides/notesSlide12.xml"/><Relationship Id="rId10" Type="http://schemas.openxmlformats.org/officeDocument/2006/relationships/slideLayout" Target="../slideLayouts/slideLayout7.xml"/><Relationship Id="rId1" Type="http://schemas.openxmlformats.org/officeDocument/2006/relationships/image" Target="../media/image12.GIF"/></Relationships>
</file>

<file path=ppt/slides/_rels/slide15.xml.rels><?xml version="1.0" encoding="UTF-8" standalone="yes"?>
<Relationships xmlns="http://schemas.openxmlformats.org/package/2006/relationships"><Relationship Id="rId9" Type="http://schemas.openxmlformats.org/officeDocument/2006/relationships/image" Target="../media/image16.jpeg"/><Relationship Id="rId8" Type="http://schemas.openxmlformats.org/officeDocument/2006/relationships/tags" Target="../tags/tag25.xml"/><Relationship Id="rId7" Type="http://schemas.openxmlformats.org/officeDocument/2006/relationships/image" Target="../media/image15.png"/><Relationship Id="rId6" Type="http://schemas.openxmlformats.org/officeDocument/2006/relationships/image" Target="../media/image14.GIF"/><Relationship Id="rId5" Type="http://schemas.openxmlformats.org/officeDocument/2006/relationships/image" Target="../media/image13.png"/><Relationship Id="rId4" Type="http://schemas.openxmlformats.org/officeDocument/2006/relationships/tags" Target="../tags/tag24.xml"/><Relationship Id="rId3" Type="http://schemas.microsoft.com/office/2007/relationships/hdphoto" Target="../media/hdphoto1.wdp"/><Relationship Id="rId2" Type="http://schemas.openxmlformats.org/officeDocument/2006/relationships/image" Target="../media/image9.png"/><Relationship Id="rId11" Type="http://schemas.openxmlformats.org/officeDocument/2006/relationships/notesSlide" Target="../notesSlides/notesSlide13.xml"/><Relationship Id="rId10" Type="http://schemas.openxmlformats.org/officeDocument/2006/relationships/slideLayout" Target="../slideLayouts/slideLayout7.xml"/><Relationship Id="rId1" Type="http://schemas.openxmlformats.org/officeDocument/2006/relationships/image" Target="../media/image12.GIF"/></Relationships>
</file>

<file path=ppt/slides/_rels/slide16.xml.rels><?xml version="1.0" encoding="UTF-8" standalone="yes"?>
<Relationships xmlns="http://schemas.openxmlformats.org/package/2006/relationships"><Relationship Id="rId9" Type="http://schemas.openxmlformats.org/officeDocument/2006/relationships/notesSlide" Target="../notesSlides/notesSlide14.xml"/><Relationship Id="rId8" Type="http://schemas.openxmlformats.org/officeDocument/2006/relationships/slideLayout" Target="../slideLayouts/slideLayout7.xml"/><Relationship Id="rId7" Type="http://schemas.openxmlformats.org/officeDocument/2006/relationships/image" Target="../media/image15.png"/><Relationship Id="rId6" Type="http://schemas.openxmlformats.org/officeDocument/2006/relationships/image" Target="../media/image14.GIF"/><Relationship Id="rId5" Type="http://schemas.openxmlformats.org/officeDocument/2006/relationships/image" Target="../media/image13.png"/><Relationship Id="rId4" Type="http://schemas.openxmlformats.org/officeDocument/2006/relationships/tags" Target="../tags/tag26.xml"/><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image" Target="../media/image12.GIF"/></Relationships>
</file>

<file path=ppt/slides/_rels/slide17.xml.rels><?xml version="1.0" encoding="UTF-8" standalone="yes"?>
<Relationships xmlns="http://schemas.openxmlformats.org/package/2006/relationships"><Relationship Id="rId9" Type="http://schemas.openxmlformats.org/officeDocument/2006/relationships/image" Target="../media/image15.png"/><Relationship Id="rId8" Type="http://schemas.openxmlformats.org/officeDocument/2006/relationships/image" Target="../media/image21.png"/><Relationship Id="rId7" Type="http://schemas.openxmlformats.org/officeDocument/2006/relationships/tags" Target="../tags/tag29.xml"/><Relationship Id="rId6" Type="http://schemas.openxmlformats.org/officeDocument/2006/relationships/image" Target="../media/image16.jpeg"/><Relationship Id="rId5" Type="http://schemas.openxmlformats.org/officeDocument/2006/relationships/tags" Target="../tags/tag28.xml"/><Relationship Id="rId4" Type="http://schemas.openxmlformats.org/officeDocument/2006/relationships/tags" Target="../tags/tag27.xml"/><Relationship Id="rId3" Type="http://schemas.microsoft.com/office/2007/relationships/hdphoto" Target="../media/hdphoto1.wdp"/><Relationship Id="rId2" Type="http://schemas.openxmlformats.org/officeDocument/2006/relationships/image" Target="../media/image9.png"/><Relationship Id="rId13" Type="http://schemas.openxmlformats.org/officeDocument/2006/relationships/notesSlide" Target="../notesSlides/notesSlide15.xml"/><Relationship Id="rId12" Type="http://schemas.openxmlformats.org/officeDocument/2006/relationships/slideLayout" Target="../slideLayouts/slideLayout7.xml"/><Relationship Id="rId11" Type="http://schemas.openxmlformats.org/officeDocument/2006/relationships/image" Target="../media/image22.png"/><Relationship Id="rId10" Type="http://schemas.openxmlformats.org/officeDocument/2006/relationships/image" Target="../media/image14.GIF"/><Relationship Id="rId1" Type="http://schemas.openxmlformats.org/officeDocument/2006/relationships/image" Target="../media/image12.GIF"/></Relationships>
</file>

<file path=ppt/slides/_rels/slide18.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16.jpeg"/><Relationship Id="rId7" Type="http://schemas.openxmlformats.org/officeDocument/2006/relationships/tags" Target="../tags/tag30.xml"/><Relationship Id="rId6" Type="http://schemas.openxmlformats.org/officeDocument/2006/relationships/image" Target="../media/image15.png"/><Relationship Id="rId5" Type="http://schemas.openxmlformats.org/officeDocument/2006/relationships/image" Target="../media/image14.GIF"/><Relationship Id="rId4" Type="http://schemas.openxmlformats.org/officeDocument/2006/relationships/image" Target="../media/image13.png"/><Relationship Id="rId3" Type="http://schemas.microsoft.com/office/2007/relationships/hdphoto" Target="../media/hdphoto1.wdp"/><Relationship Id="rId2" Type="http://schemas.openxmlformats.org/officeDocument/2006/relationships/image" Target="../media/image9.png"/><Relationship Id="rId10" Type="http://schemas.openxmlformats.org/officeDocument/2006/relationships/notesSlide" Target="../notesSlides/notesSlide16.xml"/><Relationship Id="rId1" Type="http://schemas.openxmlformats.org/officeDocument/2006/relationships/image" Target="../media/image12.GIF"/></Relationships>
</file>

<file path=ppt/slides/_rels/slide19.xml.rels><?xml version="1.0" encoding="UTF-8" standalone="yes"?>
<Relationships xmlns="http://schemas.openxmlformats.org/package/2006/relationships"><Relationship Id="rId9" Type="http://schemas.openxmlformats.org/officeDocument/2006/relationships/tags" Target="../tags/tag33.xml"/><Relationship Id="rId8" Type="http://schemas.openxmlformats.org/officeDocument/2006/relationships/image" Target="../media/image23.png"/><Relationship Id="rId7" Type="http://schemas.openxmlformats.org/officeDocument/2006/relationships/image" Target="../media/image14.GIF"/><Relationship Id="rId6" Type="http://schemas.openxmlformats.org/officeDocument/2006/relationships/image" Target="../media/image15.png"/><Relationship Id="rId5" Type="http://schemas.openxmlformats.org/officeDocument/2006/relationships/tags" Target="../tags/tag32.xml"/><Relationship Id="rId4" Type="http://schemas.openxmlformats.org/officeDocument/2006/relationships/tags" Target="../tags/tag31.xml"/><Relationship Id="rId3" Type="http://schemas.microsoft.com/office/2007/relationships/hdphoto" Target="../media/hdphoto1.wdp"/><Relationship Id="rId2" Type="http://schemas.openxmlformats.org/officeDocument/2006/relationships/image" Target="../media/image9.png"/><Relationship Id="rId12" Type="http://schemas.openxmlformats.org/officeDocument/2006/relationships/notesSlide" Target="../notesSlides/notesSlide17.xml"/><Relationship Id="rId11" Type="http://schemas.openxmlformats.org/officeDocument/2006/relationships/slideLayout" Target="../slideLayouts/slideLayout7.xml"/><Relationship Id="rId10" Type="http://schemas.openxmlformats.org/officeDocument/2006/relationships/image" Target="../media/image16.jpeg"/><Relationship Id="rId1" Type="http://schemas.openxmlformats.org/officeDocument/2006/relationships/image" Target="../media/image12.GIF"/></Relationships>
</file>

<file path=ppt/slides/_rels/slide2.xml.rels><?xml version="1.0" encoding="UTF-8" standalone="yes"?>
<Relationships xmlns="http://schemas.openxmlformats.org/package/2006/relationships"><Relationship Id="rId9" Type="http://schemas.openxmlformats.org/officeDocument/2006/relationships/notesSlide" Target="../notesSlides/notesSlide1.xml"/><Relationship Id="rId8" Type="http://schemas.openxmlformats.org/officeDocument/2006/relationships/slideLayout" Target="../slideLayouts/slideLayout7.xml"/><Relationship Id="rId7" Type="http://schemas.openxmlformats.org/officeDocument/2006/relationships/image" Target="../media/image10.GIF"/><Relationship Id="rId6" Type="http://schemas.microsoft.com/office/2007/relationships/hdphoto" Target="../media/hdphoto1.wdp"/><Relationship Id="rId5" Type="http://schemas.openxmlformats.org/officeDocument/2006/relationships/image" Target="../media/image9.png"/><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9" Type="http://schemas.openxmlformats.org/officeDocument/2006/relationships/image" Target="../media/image23.png"/><Relationship Id="rId8" Type="http://schemas.openxmlformats.org/officeDocument/2006/relationships/image" Target="../media/image16.jpeg"/><Relationship Id="rId7" Type="http://schemas.openxmlformats.org/officeDocument/2006/relationships/tags" Target="../tags/tag34.xml"/><Relationship Id="rId6" Type="http://schemas.openxmlformats.org/officeDocument/2006/relationships/image" Target="../media/image15.png"/><Relationship Id="rId5" Type="http://schemas.openxmlformats.org/officeDocument/2006/relationships/image" Target="../media/image14.GIF"/><Relationship Id="rId4" Type="http://schemas.openxmlformats.org/officeDocument/2006/relationships/image" Target="../media/image13.png"/><Relationship Id="rId3" Type="http://schemas.microsoft.com/office/2007/relationships/hdphoto" Target="../media/hdphoto1.wdp"/><Relationship Id="rId2" Type="http://schemas.openxmlformats.org/officeDocument/2006/relationships/image" Target="../media/image9.png"/><Relationship Id="rId11" Type="http://schemas.openxmlformats.org/officeDocument/2006/relationships/notesSlide" Target="../notesSlides/notesSlide18.xml"/><Relationship Id="rId10" Type="http://schemas.openxmlformats.org/officeDocument/2006/relationships/slideLayout" Target="../slideLayouts/slideLayout7.xml"/><Relationship Id="rId1" Type="http://schemas.openxmlformats.org/officeDocument/2006/relationships/image" Target="../media/image12.GIF"/></Relationships>
</file>

<file path=ppt/slides/_rels/slide21.xml.rels><?xml version="1.0" encoding="UTF-8" standalone="yes"?>
<Relationships xmlns="http://schemas.openxmlformats.org/package/2006/relationships"><Relationship Id="rId9" Type="http://schemas.openxmlformats.org/officeDocument/2006/relationships/image" Target="../media/image16.jpeg"/><Relationship Id="rId8" Type="http://schemas.openxmlformats.org/officeDocument/2006/relationships/tags" Target="../tags/tag36.xml"/><Relationship Id="rId7" Type="http://schemas.openxmlformats.org/officeDocument/2006/relationships/image" Target="../media/image15.png"/><Relationship Id="rId6" Type="http://schemas.openxmlformats.org/officeDocument/2006/relationships/image" Target="../media/image14.GIF"/><Relationship Id="rId5" Type="http://schemas.openxmlformats.org/officeDocument/2006/relationships/image" Target="../media/image13.png"/><Relationship Id="rId4" Type="http://schemas.openxmlformats.org/officeDocument/2006/relationships/tags" Target="../tags/tag35.xml"/><Relationship Id="rId3" Type="http://schemas.microsoft.com/office/2007/relationships/hdphoto" Target="../media/hdphoto1.wdp"/><Relationship Id="rId2" Type="http://schemas.openxmlformats.org/officeDocument/2006/relationships/image" Target="../media/image9.png"/><Relationship Id="rId12" Type="http://schemas.openxmlformats.org/officeDocument/2006/relationships/notesSlide" Target="../notesSlides/notesSlide19.xml"/><Relationship Id="rId11" Type="http://schemas.openxmlformats.org/officeDocument/2006/relationships/slideLayout" Target="../slideLayouts/slideLayout7.xml"/><Relationship Id="rId10" Type="http://schemas.openxmlformats.org/officeDocument/2006/relationships/image" Target="../media/image24.png"/><Relationship Id="rId1" Type="http://schemas.openxmlformats.org/officeDocument/2006/relationships/image" Target="../media/image12.GIF"/></Relationships>
</file>

<file path=ppt/slides/_rels/slide22.xml.rels><?xml version="1.0" encoding="UTF-8" standalone="yes"?>
<Relationships xmlns="http://schemas.openxmlformats.org/package/2006/relationships"><Relationship Id="rId9" Type="http://schemas.openxmlformats.org/officeDocument/2006/relationships/image" Target="../media/image16.jpeg"/><Relationship Id="rId8" Type="http://schemas.openxmlformats.org/officeDocument/2006/relationships/tags" Target="../tags/tag38.xml"/><Relationship Id="rId7" Type="http://schemas.openxmlformats.org/officeDocument/2006/relationships/image" Target="../media/image15.png"/><Relationship Id="rId6" Type="http://schemas.openxmlformats.org/officeDocument/2006/relationships/image" Target="../media/image14.GIF"/><Relationship Id="rId5" Type="http://schemas.openxmlformats.org/officeDocument/2006/relationships/image" Target="../media/image13.png"/><Relationship Id="rId4" Type="http://schemas.openxmlformats.org/officeDocument/2006/relationships/tags" Target="../tags/tag37.xml"/><Relationship Id="rId3" Type="http://schemas.microsoft.com/office/2007/relationships/hdphoto" Target="../media/hdphoto1.wdp"/><Relationship Id="rId2" Type="http://schemas.openxmlformats.org/officeDocument/2006/relationships/image" Target="../media/image9.png"/><Relationship Id="rId11" Type="http://schemas.openxmlformats.org/officeDocument/2006/relationships/notesSlide" Target="../notesSlides/notesSlide20.xml"/><Relationship Id="rId10" Type="http://schemas.openxmlformats.org/officeDocument/2006/relationships/slideLayout" Target="../slideLayouts/slideLayout7.xml"/><Relationship Id="rId1" Type="http://schemas.openxmlformats.org/officeDocument/2006/relationships/image" Target="../media/image12.GIF"/></Relationships>
</file>

<file path=ppt/slides/_rels/slide23.xml.rels><?xml version="1.0" encoding="UTF-8" standalone="yes"?>
<Relationships xmlns="http://schemas.openxmlformats.org/package/2006/relationships"><Relationship Id="rId9" Type="http://schemas.openxmlformats.org/officeDocument/2006/relationships/image" Target="../media/image25.png"/><Relationship Id="rId8" Type="http://schemas.openxmlformats.org/officeDocument/2006/relationships/image" Target="../media/image16.jpeg"/><Relationship Id="rId7" Type="http://schemas.openxmlformats.org/officeDocument/2006/relationships/tags" Target="../tags/tag40.xml"/><Relationship Id="rId6" Type="http://schemas.openxmlformats.org/officeDocument/2006/relationships/image" Target="../media/image14.GIF"/><Relationship Id="rId5" Type="http://schemas.openxmlformats.org/officeDocument/2006/relationships/image" Target="../media/image13.png"/><Relationship Id="rId4" Type="http://schemas.openxmlformats.org/officeDocument/2006/relationships/tags" Target="../tags/tag39.xml"/><Relationship Id="rId3" Type="http://schemas.microsoft.com/office/2007/relationships/hdphoto" Target="../media/hdphoto1.wdp"/><Relationship Id="rId2" Type="http://schemas.openxmlformats.org/officeDocument/2006/relationships/image" Target="../media/image9.png"/><Relationship Id="rId12" Type="http://schemas.openxmlformats.org/officeDocument/2006/relationships/notesSlide" Target="../notesSlides/notesSlide21.xml"/><Relationship Id="rId11" Type="http://schemas.openxmlformats.org/officeDocument/2006/relationships/slideLayout" Target="../slideLayouts/slideLayout7.xml"/><Relationship Id="rId10" Type="http://schemas.openxmlformats.org/officeDocument/2006/relationships/image" Target="../media/image15.png"/><Relationship Id="rId1" Type="http://schemas.openxmlformats.org/officeDocument/2006/relationships/image" Target="../media/image12.GIF"/></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22.xml"/><Relationship Id="rId5" Type="http://schemas.openxmlformats.org/officeDocument/2006/relationships/slideLayout" Target="../slideLayouts/slideLayout7.xml"/><Relationship Id="rId4" Type="http://schemas.openxmlformats.org/officeDocument/2006/relationships/image" Target="../media/image15.png"/><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image" Target="../media/image26.png"/></Relationships>
</file>

<file path=ppt/slides/_rels/slide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1.png"/><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9" Type="http://schemas.openxmlformats.org/officeDocument/2006/relationships/image" Target="../media/image16.jpeg"/><Relationship Id="rId8" Type="http://schemas.openxmlformats.org/officeDocument/2006/relationships/tags" Target="../tags/tag3.xml"/><Relationship Id="rId7" Type="http://schemas.openxmlformats.org/officeDocument/2006/relationships/image" Target="../media/image15.png"/><Relationship Id="rId6" Type="http://schemas.openxmlformats.org/officeDocument/2006/relationships/image" Target="../media/image14.GIF"/><Relationship Id="rId5" Type="http://schemas.openxmlformats.org/officeDocument/2006/relationships/image" Target="../media/image13.png"/><Relationship Id="rId4" Type="http://schemas.openxmlformats.org/officeDocument/2006/relationships/tags" Target="../tags/tag2.xml"/><Relationship Id="rId3" Type="http://schemas.microsoft.com/office/2007/relationships/hdphoto" Target="../media/hdphoto1.wdp"/><Relationship Id="rId2" Type="http://schemas.openxmlformats.org/officeDocument/2006/relationships/image" Target="../media/image9.png"/><Relationship Id="rId12" Type="http://schemas.openxmlformats.org/officeDocument/2006/relationships/notesSlide" Target="../notesSlides/notesSlide2.xml"/><Relationship Id="rId11" Type="http://schemas.openxmlformats.org/officeDocument/2006/relationships/slideLayout" Target="../slideLayouts/slideLayout7.xml"/><Relationship Id="rId10" Type="http://schemas.openxmlformats.org/officeDocument/2006/relationships/image" Target="../media/image17.png"/><Relationship Id="rId1" Type="http://schemas.openxmlformats.org/officeDocument/2006/relationships/image" Target="../media/image12.GIF"/></Relationships>
</file>

<file path=ppt/slides/_rels/slide5.xml.rels><?xml version="1.0" encoding="UTF-8" standalone="yes"?>
<Relationships xmlns="http://schemas.openxmlformats.org/package/2006/relationships"><Relationship Id="rId9" Type="http://schemas.openxmlformats.org/officeDocument/2006/relationships/image" Target="../media/image17.png"/><Relationship Id="rId8" Type="http://schemas.openxmlformats.org/officeDocument/2006/relationships/image" Target="../media/image16.jpeg"/><Relationship Id="rId7" Type="http://schemas.openxmlformats.org/officeDocument/2006/relationships/tags" Target="../tags/tag5.xml"/><Relationship Id="rId6" Type="http://schemas.openxmlformats.org/officeDocument/2006/relationships/image" Target="../media/image14.GIF"/><Relationship Id="rId5" Type="http://schemas.openxmlformats.org/officeDocument/2006/relationships/image" Target="../media/image13.png"/><Relationship Id="rId4" Type="http://schemas.openxmlformats.org/officeDocument/2006/relationships/tags" Target="../tags/tag4.xml"/><Relationship Id="rId3" Type="http://schemas.microsoft.com/office/2007/relationships/hdphoto" Target="../media/hdphoto1.wdp"/><Relationship Id="rId2" Type="http://schemas.openxmlformats.org/officeDocument/2006/relationships/image" Target="../media/image9.png"/><Relationship Id="rId11" Type="http://schemas.openxmlformats.org/officeDocument/2006/relationships/notesSlide" Target="../notesSlides/notesSlide3.xml"/><Relationship Id="rId10" Type="http://schemas.openxmlformats.org/officeDocument/2006/relationships/slideLayout" Target="../slideLayouts/slideLayout7.xml"/><Relationship Id="rId1" Type="http://schemas.openxmlformats.org/officeDocument/2006/relationships/image" Target="../media/image12.GIF"/></Relationships>
</file>

<file path=ppt/slides/_rels/slide6.xml.rels><?xml version="1.0" encoding="UTF-8" standalone="yes"?>
<Relationships xmlns="http://schemas.openxmlformats.org/package/2006/relationships"><Relationship Id="rId9" Type="http://schemas.openxmlformats.org/officeDocument/2006/relationships/image" Target="../media/image17.png"/><Relationship Id="rId8" Type="http://schemas.openxmlformats.org/officeDocument/2006/relationships/image" Target="../media/image16.jpeg"/><Relationship Id="rId7" Type="http://schemas.openxmlformats.org/officeDocument/2006/relationships/tags" Target="../tags/tag7.xml"/><Relationship Id="rId6" Type="http://schemas.openxmlformats.org/officeDocument/2006/relationships/image" Target="../media/image14.GIF"/><Relationship Id="rId5" Type="http://schemas.openxmlformats.org/officeDocument/2006/relationships/image" Target="../media/image13.png"/><Relationship Id="rId4" Type="http://schemas.openxmlformats.org/officeDocument/2006/relationships/tags" Target="../tags/tag6.xml"/><Relationship Id="rId3" Type="http://schemas.microsoft.com/office/2007/relationships/hdphoto" Target="../media/hdphoto1.wdp"/><Relationship Id="rId2" Type="http://schemas.openxmlformats.org/officeDocument/2006/relationships/image" Target="../media/image9.png"/><Relationship Id="rId11" Type="http://schemas.openxmlformats.org/officeDocument/2006/relationships/notesSlide" Target="../notesSlides/notesSlide4.xml"/><Relationship Id="rId10" Type="http://schemas.openxmlformats.org/officeDocument/2006/relationships/slideLayout" Target="../slideLayouts/slideLayout7.xml"/><Relationship Id="rId1" Type="http://schemas.openxmlformats.org/officeDocument/2006/relationships/image" Target="../media/image12.GIF"/></Relationships>
</file>

<file path=ppt/slides/_rels/slide7.xml.rels><?xml version="1.0" encoding="UTF-8" standalone="yes"?>
<Relationships xmlns="http://schemas.openxmlformats.org/package/2006/relationships"><Relationship Id="rId9" Type="http://schemas.openxmlformats.org/officeDocument/2006/relationships/image" Target="../media/image16.jpeg"/><Relationship Id="rId8" Type="http://schemas.openxmlformats.org/officeDocument/2006/relationships/tags" Target="../tags/tag9.xml"/><Relationship Id="rId7" Type="http://schemas.openxmlformats.org/officeDocument/2006/relationships/image" Target="../media/image15.png"/><Relationship Id="rId6" Type="http://schemas.openxmlformats.org/officeDocument/2006/relationships/image" Target="../media/image14.GIF"/><Relationship Id="rId5" Type="http://schemas.openxmlformats.org/officeDocument/2006/relationships/image" Target="../media/image13.png"/><Relationship Id="rId4" Type="http://schemas.openxmlformats.org/officeDocument/2006/relationships/tags" Target="../tags/tag8.xml"/><Relationship Id="rId3" Type="http://schemas.microsoft.com/office/2007/relationships/hdphoto" Target="../media/hdphoto1.wdp"/><Relationship Id="rId2" Type="http://schemas.openxmlformats.org/officeDocument/2006/relationships/image" Target="../media/image9.png"/><Relationship Id="rId12" Type="http://schemas.openxmlformats.org/officeDocument/2006/relationships/notesSlide" Target="../notesSlides/notesSlide5.xml"/><Relationship Id="rId11" Type="http://schemas.openxmlformats.org/officeDocument/2006/relationships/slideLayout" Target="../slideLayouts/slideLayout7.xml"/><Relationship Id="rId10" Type="http://schemas.openxmlformats.org/officeDocument/2006/relationships/image" Target="../media/image18.png"/><Relationship Id="rId1" Type="http://schemas.openxmlformats.org/officeDocument/2006/relationships/image" Target="../media/image12.GIF"/></Relationships>
</file>

<file path=ppt/slides/_rels/slide8.xml.rels><?xml version="1.0" encoding="UTF-8" standalone="yes"?>
<Relationships xmlns="http://schemas.openxmlformats.org/package/2006/relationships"><Relationship Id="rId9" Type="http://schemas.openxmlformats.org/officeDocument/2006/relationships/image" Target="../media/image16.jpeg"/><Relationship Id="rId8" Type="http://schemas.openxmlformats.org/officeDocument/2006/relationships/tags" Target="../tags/tag11.xml"/><Relationship Id="rId7" Type="http://schemas.openxmlformats.org/officeDocument/2006/relationships/image" Target="../media/image15.png"/><Relationship Id="rId6" Type="http://schemas.openxmlformats.org/officeDocument/2006/relationships/image" Target="../media/image14.GIF"/><Relationship Id="rId5" Type="http://schemas.openxmlformats.org/officeDocument/2006/relationships/image" Target="../media/image13.png"/><Relationship Id="rId4" Type="http://schemas.openxmlformats.org/officeDocument/2006/relationships/tags" Target="../tags/tag10.xml"/><Relationship Id="rId3" Type="http://schemas.microsoft.com/office/2007/relationships/hdphoto" Target="../media/hdphoto1.wdp"/><Relationship Id="rId2" Type="http://schemas.openxmlformats.org/officeDocument/2006/relationships/image" Target="../media/image9.png"/><Relationship Id="rId11" Type="http://schemas.openxmlformats.org/officeDocument/2006/relationships/notesSlide" Target="../notesSlides/notesSlide6.xml"/><Relationship Id="rId10" Type="http://schemas.openxmlformats.org/officeDocument/2006/relationships/slideLayout" Target="../slideLayouts/slideLayout7.xml"/><Relationship Id="rId1" Type="http://schemas.openxmlformats.org/officeDocument/2006/relationships/image" Target="../media/image12.GIF"/></Relationships>
</file>

<file path=ppt/slides/_rels/slide9.xml.rels><?xml version="1.0" encoding="UTF-8" standalone="yes"?>
<Relationships xmlns="http://schemas.openxmlformats.org/package/2006/relationships"><Relationship Id="rId9" Type="http://schemas.openxmlformats.org/officeDocument/2006/relationships/image" Target="../media/image16.jpeg"/><Relationship Id="rId8" Type="http://schemas.openxmlformats.org/officeDocument/2006/relationships/tags" Target="../tags/tag13.xml"/><Relationship Id="rId7" Type="http://schemas.openxmlformats.org/officeDocument/2006/relationships/image" Target="../media/image15.png"/><Relationship Id="rId6" Type="http://schemas.openxmlformats.org/officeDocument/2006/relationships/image" Target="../media/image14.GIF"/><Relationship Id="rId5" Type="http://schemas.openxmlformats.org/officeDocument/2006/relationships/image" Target="../media/image13.png"/><Relationship Id="rId4" Type="http://schemas.openxmlformats.org/officeDocument/2006/relationships/tags" Target="../tags/tag12.xml"/><Relationship Id="rId3" Type="http://schemas.microsoft.com/office/2007/relationships/hdphoto" Target="../media/hdphoto1.wdp"/><Relationship Id="rId2" Type="http://schemas.openxmlformats.org/officeDocument/2006/relationships/image" Target="../media/image9.png"/><Relationship Id="rId11" Type="http://schemas.openxmlformats.org/officeDocument/2006/relationships/notesSlide" Target="../notesSlides/notesSlide7.xml"/><Relationship Id="rId10" Type="http://schemas.openxmlformats.org/officeDocument/2006/relationships/slideLayout" Target="../slideLayouts/slideLayout7.xml"/><Relationship Id="rId1" Type="http://schemas.openxmlformats.org/officeDocument/2006/relationships/image" Target="../media/image12.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anose="02010800040101010101" pitchFamily="2" charset="-122"/>
                <a:ea typeface="宋体" panose="02010600030101010101" pitchFamily="2" charset="-122"/>
              </a:rPr>
              <a:t>知识产权声明</a:t>
            </a:r>
            <a:endParaRPr lang="zh-CN" altLang="en-US" sz="4000" b="1">
              <a:latin typeface="华文新魏" panose="02010800040101010101"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pic>
        <p:nvPicPr>
          <p:cNvPr id="2" name="图片 6" descr="logo横版 png"/>
          <p:cNvPicPr>
            <a:picLocks noChangeAspect="1"/>
          </p:cNvPicPr>
          <p:nvPr/>
        </p:nvPicPr>
        <p:blipFill>
          <a:blip r:embed="rId3"/>
          <a:stretch>
            <a:fillRect/>
          </a:stretch>
        </p:blipFill>
        <p:spPr>
          <a:xfrm>
            <a:off x="11477625" y="82550"/>
            <a:ext cx="608013" cy="642938"/>
          </a:xfrm>
          <a:prstGeom prst="rect">
            <a:avLst/>
          </a:prstGeom>
          <a:noFill/>
          <a:ln w="9525">
            <a:noFill/>
          </a:ln>
        </p:spPr>
      </p:pic>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直接连接符 19"/>
          <p:cNvCxnSpPr/>
          <p:nvPr/>
        </p:nvCxnSpPr>
        <p:spPr>
          <a:xfrm>
            <a:off x="512860" y="688340"/>
            <a:ext cx="10972825" cy="0"/>
          </a:xfrm>
          <a:prstGeom prst="line">
            <a:avLst/>
          </a:prstGeom>
          <a:ln>
            <a:gradFill>
              <a:gsLst>
                <a:gs pos="0">
                  <a:srgbClr val="400040"/>
                </a:gs>
                <a:gs pos="32000">
                  <a:srgbClr val="8F0040"/>
                </a:gs>
                <a:gs pos="63000">
                  <a:srgbClr val="F27300"/>
                </a:gs>
                <a:gs pos="100000">
                  <a:srgbClr val="FFBF00"/>
                </a:gs>
              </a:gsLst>
              <a:lin ang="10800000" scaled="0"/>
            </a:gradFill>
          </a:ln>
        </p:spPr>
        <p:style>
          <a:lnRef idx="1">
            <a:srgbClr val="5B9BD5"/>
          </a:lnRef>
          <a:fillRef idx="0">
            <a:srgbClr val="5B9BD5"/>
          </a:fillRef>
          <a:effectRef idx="0">
            <a:srgbClr val="5B9BD5"/>
          </a:effectRef>
          <a:fontRef idx="minor">
            <a:sysClr val="windowText" lastClr="000000"/>
          </a:fontRef>
        </p:style>
      </p:cxnSp>
      <p:sp>
        <p:nvSpPr>
          <p:cNvPr id="25" name="矩形 24"/>
          <p:cNvSpPr/>
          <p:nvPr/>
        </p:nvSpPr>
        <p:spPr>
          <a:xfrm>
            <a:off x="0" y="6685613"/>
            <a:ext cx="12192000" cy="172387"/>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p:nvPr/>
        </p:nvPicPr>
        <p:blipFill>
          <a:blip r:embed="rId1"/>
          <a:stretch>
            <a:fillRect/>
          </a:stretch>
        </p:blipFill>
        <p:spPr>
          <a:xfrm>
            <a:off x="54610" y="6584950"/>
            <a:ext cx="708025" cy="273050"/>
          </a:xfrm>
          <a:prstGeom prst="rect">
            <a:avLst/>
          </a:prstGeom>
        </p:spPr>
      </p:pic>
      <p:pic>
        <p:nvPicPr>
          <p:cNvPr id="2" name="图片 1"/>
          <p:cNvPicPr>
            <a:picLocks noChangeAspect="1"/>
          </p:cNvPicPr>
          <p:nvPr/>
        </p:nvPicPr>
        <p:blipFill rotWithShape="1">
          <a:blip r:embed="rId2">
            <a:extLst>
              <a:ext uri="{BEBA8EAE-BF5A-486C-A8C5-ECC9F3942E4B}">
                <a14:imgProps xmlns:a14="http://schemas.microsoft.com/office/drawing/2010/main">
                  <a14:imgLayer r:embed="rId3">
                    <a14:imgEffect>
                      <a14:backgroundRemoval t="1130" b="100000" l="0" r="39917">
                        <a14:foregroundMark x1="10187" y1="34463" x2="9563" y2="64407"/>
                        <a14:foregroundMark x1="18295" y1="11864" x2="16424" y2="37288"/>
                        <a14:foregroundMark x1="19751" y1="24294" x2="22453" y2="22599"/>
                        <a14:foregroundMark x1="13306" y1="20339" x2="14761" y2="25424"/>
                        <a14:foregroundMark x1="19335" y1="37288" x2="24532" y2="31638"/>
                        <a14:foregroundMark x1="28274" y1="31638" x2="28274" y2="45763"/>
                        <a14:foregroundMark x1="11850" y1="58192" x2="28690" y2="54237"/>
                        <a14:foregroundMark x1="11642" y1="48588" x2="26819" y2="45763"/>
                        <a14:foregroundMark x1="9563" y1="66102" x2="29730" y2="66667"/>
                        <a14:foregroundMark x1="28898" y1="55367" x2="27651" y2="61582"/>
                        <a14:foregroundMark x1="11227" y1="52542" x2="18295" y2="51977"/>
                        <a14:foregroundMark x1="20582" y1="61582" x2="25156" y2="58192"/>
                        <a14:foregroundMark x1="20166" y1="48588" x2="20166" y2="51412"/>
                        <a14:foregroundMark x1="13306" y1="74011" x2="18295" y2="82486"/>
                        <a14:foregroundMark x1="19751" y1="83616" x2="23909" y2="73446"/>
                      </a14:backgroundRemoval>
                    </a14:imgEffect>
                  </a14:imgLayer>
                </a14:imgProps>
              </a:ext>
            </a:extLst>
          </a:blip>
          <a:srcRect r="60124"/>
          <a:stretch>
            <a:fillRect/>
          </a:stretch>
        </p:blipFill>
        <p:spPr>
          <a:xfrm>
            <a:off x="0" y="12700"/>
            <a:ext cx="1078865" cy="831850"/>
          </a:xfrm>
          <a:prstGeom prst="rect">
            <a:avLst/>
          </a:prstGeom>
        </p:spPr>
      </p:pic>
      <p:grpSp>
        <p:nvGrpSpPr>
          <p:cNvPr id="3" name="组合 2"/>
          <p:cNvGrpSpPr/>
          <p:nvPr/>
        </p:nvGrpSpPr>
        <p:grpSpPr>
          <a:xfrm>
            <a:off x="414020" y="551815"/>
            <a:ext cx="140970" cy="121920"/>
            <a:chOff x="715963" y="600758"/>
            <a:chExt cx="2201410" cy="2201406"/>
          </a:xfrm>
        </p:grpSpPr>
        <p:sp>
          <p:nvSpPr>
            <p:cNvPr id="5" name="Freeform 20"/>
            <p:cNvSpPr/>
            <p:nvPr/>
          </p:nvSpPr>
          <p:spPr>
            <a:xfrm>
              <a:off x="715963" y="843713"/>
              <a:ext cx="349618" cy="1712535"/>
            </a:xfrm>
            <a:custGeom>
              <a:avLst/>
              <a:gdLst/>
              <a:ahLst/>
              <a:cxnLst>
                <a:cxn ang="0">
                  <a:pos x="349618" y="1122925"/>
                </a:cxn>
                <a:cxn ang="0">
                  <a:pos x="0" y="1712535"/>
                </a:cxn>
                <a:cxn ang="0">
                  <a:pos x="0" y="0"/>
                </a:cxn>
                <a:cxn ang="0">
                  <a:pos x="349618" y="1122925"/>
                </a:cxn>
              </a:cxnLst>
              <a:pathLst>
                <a:path w="118" h="578">
                  <a:moveTo>
                    <a:pt x="118" y="379"/>
                  </a:moveTo>
                  <a:lnTo>
                    <a:pt x="0" y="578"/>
                  </a:lnTo>
                  <a:lnTo>
                    <a:pt x="0" y="0"/>
                  </a:lnTo>
                  <a:lnTo>
                    <a:pt x="118" y="379"/>
                  </a:lnTo>
                  <a:close/>
                </a:path>
              </a:pathLst>
            </a:custGeom>
            <a:noFill/>
            <a:ln w="9525" cap="flat" cmpd="sng">
              <a:solidFill>
                <a:srgbClr val="FEF22A"/>
              </a:solidFill>
              <a:prstDash val="solid"/>
              <a:round/>
              <a:headEnd type="none" w="med" len="med"/>
              <a:tailEnd type="none" w="med" len="med"/>
            </a:ln>
          </p:spPr>
          <p:txBody>
            <a:bodyPr/>
            <a:p>
              <a:endParaRPr lang="zh-CN" altLang="en-US" sz="1680"/>
            </a:p>
          </p:txBody>
        </p:sp>
        <p:sp>
          <p:nvSpPr>
            <p:cNvPr id="6" name="Freeform 21"/>
            <p:cNvSpPr/>
            <p:nvPr/>
          </p:nvSpPr>
          <p:spPr>
            <a:xfrm>
              <a:off x="715963" y="600758"/>
              <a:ext cx="651830" cy="399987"/>
            </a:xfrm>
            <a:custGeom>
              <a:avLst/>
              <a:gdLst/>
              <a:ahLst/>
              <a:cxnLst>
                <a:cxn ang="0">
                  <a:pos x="651830" y="399987"/>
                </a:cxn>
                <a:cxn ang="0">
                  <a:pos x="0" y="242955"/>
                </a:cxn>
                <a:cxn ang="0">
                  <a:pos x="242954" y="0"/>
                </a:cxn>
                <a:cxn ang="0">
                  <a:pos x="651830" y="399987"/>
                </a:cxn>
              </a:cxnLst>
              <a:pathLst>
                <a:path w="220" h="135">
                  <a:moveTo>
                    <a:pt x="220" y="135"/>
                  </a:moveTo>
                  <a:lnTo>
                    <a:pt x="0" y="82"/>
                  </a:lnTo>
                  <a:lnTo>
                    <a:pt x="82" y="0"/>
                  </a:lnTo>
                  <a:lnTo>
                    <a:pt x="220" y="135"/>
                  </a:lnTo>
                  <a:close/>
                </a:path>
              </a:pathLst>
            </a:custGeom>
            <a:noFill/>
            <a:ln w="9525" cap="flat" cmpd="sng">
              <a:solidFill>
                <a:srgbClr val="5B3B87"/>
              </a:solidFill>
              <a:prstDash val="solid"/>
              <a:round/>
              <a:headEnd type="none" w="med" len="med"/>
              <a:tailEnd type="none" w="med" len="med"/>
            </a:ln>
          </p:spPr>
          <p:txBody>
            <a:bodyPr/>
            <a:p>
              <a:endParaRPr lang="zh-CN" altLang="en-US" sz="1680"/>
            </a:p>
          </p:txBody>
        </p:sp>
        <p:sp>
          <p:nvSpPr>
            <p:cNvPr id="7" name="Freeform 22"/>
            <p:cNvSpPr/>
            <p:nvPr/>
          </p:nvSpPr>
          <p:spPr>
            <a:xfrm>
              <a:off x="715963" y="1966637"/>
              <a:ext cx="349618" cy="835527"/>
            </a:xfrm>
            <a:custGeom>
              <a:avLst/>
              <a:gdLst/>
              <a:ahLst/>
              <a:cxnLst>
                <a:cxn ang="0">
                  <a:pos x="349618" y="0"/>
                </a:cxn>
                <a:cxn ang="0">
                  <a:pos x="242954" y="835527"/>
                </a:cxn>
                <a:cxn ang="0">
                  <a:pos x="0" y="589609"/>
                </a:cxn>
                <a:cxn ang="0">
                  <a:pos x="349618" y="0"/>
                </a:cxn>
              </a:cxnLst>
              <a:pathLst>
                <a:path w="118" h="282">
                  <a:moveTo>
                    <a:pt x="118" y="0"/>
                  </a:moveTo>
                  <a:lnTo>
                    <a:pt x="82" y="282"/>
                  </a:lnTo>
                  <a:lnTo>
                    <a:pt x="0" y="199"/>
                  </a:lnTo>
                  <a:lnTo>
                    <a:pt x="118" y="0"/>
                  </a:lnTo>
                  <a:close/>
                </a:path>
              </a:pathLst>
            </a:custGeom>
            <a:noFill/>
            <a:ln w="9525" cap="flat" cmpd="sng">
              <a:solidFill>
                <a:srgbClr val="FD665B"/>
              </a:solidFill>
              <a:prstDash val="solid"/>
              <a:round/>
              <a:headEnd type="none" w="med" len="med"/>
              <a:tailEnd type="none" w="med" len="med"/>
            </a:ln>
          </p:spPr>
          <p:txBody>
            <a:bodyPr/>
            <a:p>
              <a:endParaRPr lang="zh-CN" altLang="en-US" sz="1680"/>
            </a:p>
          </p:txBody>
        </p:sp>
        <p:sp>
          <p:nvSpPr>
            <p:cNvPr id="8" name="Freeform 23"/>
            <p:cNvSpPr/>
            <p:nvPr/>
          </p:nvSpPr>
          <p:spPr>
            <a:xfrm>
              <a:off x="715963" y="843713"/>
              <a:ext cx="651830" cy="1122926"/>
            </a:xfrm>
            <a:custGeom>
              <a:avLst/>
              <a:gdLst/>
              <a:ahLst/>
              <a:cxnLst>
                <a:cxn ang="0">
                  <a:pos x="651830" y="157031"/>
                </a:cxn>
                <a:cxn ang="0">
                  <a:pos x="349617" y="1122926"/>
                </a:cxn>
                <a:cxn ang="0">
                  <a:pos x="0" y="0"/>
                </a:cxn>
                <a:cxn ang="0">
                  <a:pos x="651830" y="157031"/>
                </a:cxn>
              </a:cxnLst>
              <a:pathLst>
                <a:path w="220" h="379">
                  <a:moveTo>
                    <a:pt x="220" y="53"/>
                  </a:moveTo>
                  <a:lnTo>
                    <a:pt x="118" y="379"/>
                  </a:lnTo>
                  <a:lnTo>
                    <a:pt x="0" y="0"/>
                  </a:lnTo>
                  <a:lnTo>
                    <a:pt x="220" y="53"/>
                  </a:lnTo>
                  <a:close/>
                </a:path>
              </a:pathLst>
            </a:custGeom>
            <a:noFill/>
            <a:ln w="9525" cap="flat" cmpd="sng">
              <a:solidFill>
                <a:srgbClr val="A82878"/>
              </a:solidFill>
              <a:prstDash val="solid"/>
              <a:round/>
              <a:headEnd type="none" w="med" len="med"/>
              <a:tailEnd type="none" w="med" len="med"/>
            </a:ln>
          </p:spPr>
          <p:txBody>
            <a:bodyPr/>
            <a:p>
              <a:endParaRPr lang="zh-CN" altLang="en-US" sz="1680"/>
            </a:p>
          </p:txBody>
        </p:sp>
        <p:sp>
          <p:nvSpPr>
            <p:cNvPr id="10" name="Freeform 24"/>
            <p:cNvSpPr/>
            <p:nvPr/>
          </p:nvSpPr>
          <p:spPr>
            <a:xfrm>
              <a:off x="958918" y="1966637"/>
              <a:ext cx="948117" cy="835527"/>
            </a:xfrm>
            <a:custGeom>
              <a:avLst/>
              <a:gdLst/>
              <a:ahLst/>
              <a:cxnLst>
                <a:cxn ang="0">
                  <a:pos x="948117" y="373320"/>
                </a:cxn>
                <a:cxn ang="0">
                  <a:pos x="0" y="835527"/>
                </a:cxn>
                <a:cxn ang="0">
                  <a:pos x="106663" y="0"/>
                </a:cxn>
                <a:cxn ang="0">
                  <a:pos x="948117" y="373320"/>
                </a:cxn>
              </a:cxnLst>
              <a:pathLst>
                <a:path w="320" h="282">
                  <a:moveTo>
                    <a:pt x="320" y="126"/>
                  </a:moveTo>
                  <a:lnTo>
                    <a:pt x="0" y="282"/>
                  </a:lnTo>
                  <a:lnTo>
                    <a:pt x="36" y="0"/>
                  </a:lnTo>
                  <a:lnTo>
                    <a:pt x="320" y="126"/>
                  </a:lnTo>
                  <a:close/>
                </a:path>
              </a:pathLst>
            </a:custGeom>
            <a:noFill/>
            <a:ln w="9525" cap="flat" cmpd="sng">
              <a:solidFill>
                <a:srgbClr val="FEF22A"/>
              </a:solidFill>
              <a:prstDash val="solid"/>
              <a:round/>
              <a:headEnd type="none" w="med" len="med"/>
              <a:tailEnd type="none" w="med" len="med"/>
            </a:ln>
          </p:spPr>
          <p:txBody>
            <a:bodyPr/>
            <a:p>
              <a:endParaRPr lang="zh-CN" altLang="en-US" sz="1680"/>
            </a:p>
          </p:txBody>
        </p:sp>
        <p:sp>
          <p:nvSpPr>
            <p:cNvPr id="12" name="Freeform 25"/>
            <p:cNvSpPr/>
            <p:nvPr/>
          </p:nvSpPr>
          <p:spPr>
            <a:xfrm>
              <a:off x="958918" y="600758"/>
              <a:ext cx="1712536" cy="399987"/>
            </a:xfrm>
            <a:custGeom>
              <a:avLst/>
              <a:gdLst/>
              <a:ahLst/>
              <a:cxnLst>
                <a:cxn ang="0">
                  <a:pos x="408875" y="399987"/>
                </a:cxn>
                <a:cxn ang="0">
                  <a:pos x="0" y="0"/>
                </a:cxn>
                <a:cxn ang="0">
                  <a:pos x="1712536" y="0"/>
                </a:cxn>
                <a:cxn ang="0">
                  <a:pos x="408875" y="399987"/>
                </a:cxn>
              </a:cxnLst>
              <a:pathLst>
                <a:path w="578" h="135">
                  <a:moveTo>
                    <a:pt x="138" y="135"/>
                  </a:moveTo>
                  <a:lnTo>
                    <a:pt x="0" y="0"/>
                  </a:lnTo>
                  <a:lnTo>
                    <a:pt x="578" y="0"/>
                  </a:lnTo>
                  <a:lnTo>
                    <a:pt x="138" y="135"/>
                  </a:lnTo>
                  <a:close/>
                </a:path>
              </a:pathLst>
            </a:custGeom>
            <a:noFill/>
            <a:ln w="9525" cap="flat" cmpd="sng">
              <a:solidFill>
                <a:srgbClr val="79307A"/>
              </a:solidFill>
              <a:prstDash val="solid"/>
              <a:round/>
              <a:headEnd type="none" w="med" len="med"/>
              <a:tailEnd type="none" w="med" len="med"/>
            </a:ln>
          </p:spPr>
          <p:txBody>
            <a:bodyPr/>
            <a:p>
              <a:endParaRPr lang="zh-CN" altLang="en-US" sz="1680"/>
            </a:p>
          </p:txBody>
        </p:sp>
        <p:sp>
          <p:nvSpPr>
            <p:cNvPr id="13" name="Freeform 26"/>
            <p:cNvSpPr/>
            <p:nvPr/>
          </p:nvSpPr>
          <p:spPr>
            <a:xfrm>
              <a:off x="958918" y="2339957"/>
              <a:ext cx="1712536" cy="462207"/>
            </a:xfrm>
            <a:custGeom>
              <a:avLst/>
              <a:gdLst/>
              <a:ahLst/>
              <a:cxnLst>
                <a:cxn ang="0">
                  <a:pos x="948116" y="0"/>
                </a:cxn>
                <a:cxn ang="0">
                  <a:pos x="1712536" y="462207"/>
                </a:cxn>
                <a:cxn ang="0">
                  <a:pos x="0" y="462207"/>
                </a:cxn>
                <a:cxn ang="0">
                  <a:pos x="948116" y="0"/>
                </a:cxn>
              </a:cxnLst>
              <a:pathLst>
                <a:path w="578" h="156">
                  <a:moveTo>
                    <a:pt x="320" y="0"/>
                  </a:moveTo>
                  <a:lnTo>
                    <a:pt x="578" y="156"/>
                  </a:lnTo>
                  <a:lnTo>
                    <a:pt x="0" y="156"/>
                  </a:lnTo>
                  <a:lnTo>
                    <a:pt x="320" y="0"/>
                  </a:lnTo>
                  <a:close/>
                </a:path>
              </a:pathLst>
            </a:custGeom>
            <a:noFill/>
            <a:ln w="9525" cap="flat" cmpd="sng">
              <a:solidFill>
                <a:srgbClr val="FA8538"/>
              </a:solidFill>
              <a:prstDash val="solid"/>
              <a:round/>
              <a:headEnd type="none" w="med" len="med"/>
              <a:tailEnd type="none" w="med" len="med"/>
            </a:ln>
          </p:spPr>
          <p:txBody>
            <a:bodyPr/>
            <a:p>
              <a:endParaRPr lang="zh-CN" altLang="en-US" sz="1680"/>
            </a:p>
          </p:txBody>
        </p:sp>
        <p:sp>
          <p:nvSpPr>
            <p:cNvPr id="14" name="Freeform 27"/>
            <p:cNvSpPr/>
            <p:nvPr/>
          </p:nvSpPr>
          <p:spPr>
            <a:xfrm>
              <a:off x="1367793" y="600758"/>
              <a:ext cx="1303661" cy="805899"/>
            </a:xfrm>
            <a:custGeom>
              <a:avLst/>
              <a:gdLst/>
              <a:ahLst/>
              <a:cxnLst>
                <a:cxn ang="0">
                  <a:pos x="1303661" y="0"/>
                </a:cxn>
                <a:cxn ang="0">
                  <a:pos x="897748" y="805899"/>
                </a:cxn>
                <a:cxn ang="0">
                  <a:pos x="0" y="399986"/>
                </a:cxn>
                <a:cxn ang="0">
                  <a:pos x="1303661" y="0"/>
                </a:cxn>
              </a:cxnLst>
              <a:pathLst>
                <a:path w="440" h="272">
                  <a:moveTo>
                    <a:pt x="440" y="0"/>
                  </a:moveTo>
                  <a:lnTo>
                    <a:pt x="303" y="272"/>
                  </a:lnTo>
                  <a:lnTo>
                    <a:pt x="0" y="135"/>
                  </a:lnTo>
                  <a:lnTo>
                    <a:pt x="440" y="0"/>
                  </a:lnTo>
                  <a:close/>
                </a:path>
              </a:pathLst>
            </a:custGeom>
            <a:noFill/>
            <a:ln w="9525" cap="flat" cmpd="sng">
              <a:solidFill>
                <a:srgbClr val="A82878"/>
              </a:solidFill>
              <a:prstDash val="solid"/>
              <a:round/>
              <a:headEnd type="none" w="med" len="med"/>
              <a:tailEnd type="none" w="med" len="med"/>
            </a:ln>
          </p:spPr>
          <p:txBody>
            <a:bodyPr/>
            <a:p>
              <a:endParaRPr lang="zh-CN" altLang="en-US" sz="1680"/>
            </a:p>
          </p:txBody>
        </p:sp>
        <p:sp>
          <p:nvSpPr>
            <p:cNvPr id="15" name="Freeform 28"/>
            <p:cNvSpPr/>
            <p:nvPr/>
          </p:nvSpPr>
          <p:spPr>
            <a:xfrm>
              <a:off x="2265543" y="843713"/>
              <a:ext cx="651830" cy="1712535"/>
            </a:xfrm>
            <a:custGeom>
              <a:avLst/>
              <a:gdLst/>
              <a:ahLst/>
              <a:cxnLst>
                <a:cxn ang="0">
                  <a:pos x="651830" y="0"/>
                </a:cxn>
                <a:cxn ang="0">
                  <a:pos x="651830" y="1712535"/>
                </a:cxn>
                <a:cxn ang="0">
                  <a:pos x="0" y="562944"/>
                </a:cxn>
                <a:cxn ang="0">
                  <a:pos x="651830" y="0"/>
                </a:cxn>
              </a:cxnLst>
              <a:pathLst>
                <a:path w="220" h="578">
                  <a:moveTo>
                    <a:pt x="220" y="0"/>
                  </a:moveTo>
                  <a:lnTo>
                    <a:pt x="220" y="578"/>
                  </a:lnTo>
                  <a:lnTo>
                    <a:pt x="0" y="190"/>
                  </a:lnTo>
                  <a:lnTo>
                    <a:pt x="220" y="0"/>
                  </a:lnTo>
                  <a:close/>
                </a:path>
              </a:pathLst>
            </a:custGeom>
            <a:noFill/>
            <a:ln w="9525" cap="flat" cmpd="sng">
              <a:solidFill>
                <a:srgbClr val="F1286A"/>
              </a:solidFill>
              <a:prstDash val="solid"/>
              <a:round/>
              <a:headEnd type="none" w="med" len="med"/>
              <a:tailEnd type="none" w="med" len="med"/>
            </a:ln>
          </p:spPr>
          <p:txBody>
            <a:bodyPr/>
            <a:p>
              <a:endParaRPr lang="zh-CN" altLang="en-US" sz="1680"/>
            </a:p>
          </p:txBody>
        </p:sp>
        <p:sp>
          <p:nvSpPr>
            <p:cNvPr id="16" name="Freeform 29"/>
            <p:cNvSpPr/>
            <p:nvPr/>
          </p:nvSpPr>
          <p:spPr>
            <a:xfrm>
              <a:off x="1907035" y="2339957"/>
              <a:ext cx="1010338" cy="462207"/>
            </a:xfrm>
            <a:custGeom>
              <a:avLst/>
              <a:gdLst/>
              <a:ahLst/>
              <a:cxnLst>
                <a:cxn ang="0">
                  <a:pos x="1010338" y="216289"/>
                </a:cxn>
                <a:cxn ang="0">
                  <a:pos x="0" y="0"/>
                </a:cxn>
                <a:cxn ang="0">
                  <a:pos x="764419" y="462207"/>
                </a:cxn>
                <a:cxn ang="0">
                  <a:pos x="1010338" y="216289"/>
                </a:cxn>
              </a:cxnLst>
              <a:pathLst>
                <a:path w="341" h="156">
                  <a:moveTo>
                    <a:pt x="341" y="73"/>
                  </a:moveTo>
                  <a:lnTo>
                    <a:pt x="0" y="0"/>
                  </a:lnTo>
                  <a:lnTo>
                    <a:pt x="258" y="156"/>
                  </a:lnTo>
                  <a:lnTo>
                    <a:pt x="341" y="73"/>
                  </a:lnTo>
                  <a:close/>
                </a:path>
              </a:pathLst>
            </a:custGeom>
            <a:noFill/>
            <a:ln w="9525" cap="flat" cmpd="sng">
              <a:solidFill>
                <a:srgbClr val="FD665B"/>
              </a:solidFill>
              <a:prstDash val="solid"/>
              <a:round/>
              <a:headEnd type="none" w="med" len="med"/>
              <a:tailEnd type="none" w="med" len="med"/>
            </a:ln>
          </p:spPr>
          <p:txBody>
            <a:bodyPr/>
            <a:p>
              <a:endParaRPr lang="zh-CN" altLang="en-US" sz="1680"/>
            </a:p>
          </p:txBody>
        </p:sp>
        <p:sp>
          <p:nvSpPr>
            <p:cNvPr id="17" name="Freeform 30"/>
            <p:cNvSpPr/>
            <p:nvPr/>
          </p:nvSpPr>
          <p:spPr>
            <a:xfrm>
              <a:off x="1065581" y="1406657"/>
              <a:ext cx="1199961" cy="933303"/>
            </a:xfrm>
            <a:custGeom>
              <a:avLst/>
              <a:gdLst/>
              <a:ahLst/>
              <a:cxnLst>
                <a:cxn ang="0">
                  <a:pos x="1199961" y="0"/>
                </a:cxn>
                <a:cxn ang="0">
                  <a:pos x="0" y="559981"/>
                </a:cxn>
                <a:cxn ang="0">
                  <a:pos x="841454" y="933303"/>
                </a:cxn>
                <a:cxn ang="0">
                  <a:pos x="1199961" y="0"/>
                </a:cxn>
              </a:cxnLst>
              <a:pathLst>
                <a:path w="405" h="315">
                  <a:moveTo>
                    <a:pt x="405" y="0"/>
                  </a:moveTo>
                  <a:lnTo>
                    <a:pt x="0" y="189"/>
                  </a:lnTo>
                  <a:lnTo>
                    <a:pt x="284" y="315"/>
                  </a:lnTo>
                  <a:lnTo>
                    <a:pt x="405" y="0"/>
                  </a:lnTo>
                  <a:close/>
                </a:path>
              </a:pathLst>
            </a:custGeom>
            <a:noFill/>
            <a:ln w="9525" cap="flat" cmpd="sng">
              <a:solidFill>
                <a:srgbClr val="FA8538"/>
              </a:solidFill>
              <a:prstDash val="solid"/>
              <a:round/>
              <a:headEnd type="none" w="med" len="med"/>
              <a:tailEnd type="none" w="med" len="med"/>
            </a:ln>
          </p:spPr>
          <p:txBody>
            <a:bodyPr/>
            <a:p>
              <a:endParaRPr lang="zh-CN" altLang="en-US" sz="1680"/>
            </a:p>
          </p:txBody>
        </p:sp>
        <p:sp>
          <p:nvSpPr>
            <p:cNvPr id="18" name="Freeform 31"/>
            <p:cNvSpPr/>
            <p:nvPr/>
          </p:nvSpPr>
          <p:spPr>
            <a:xfrm>
              <a:off x="1907035" y="1406657"/>
              <a:ext cx="1010338" cy="1149591"/>
            </a:xfrm>
            <a:custGeom>
              <a:avLst/>
              <a:gdLst/>
              <a:ahLst/>
              <a:cxnLst>
                <a:cxn ang="0">
                  <a:pos x="358507" y="0"/>
                </a:cxn>
                <a:cxn ang="0">
                  <a:pos x="1010338" y="1149591"/>
                </a:cxn>
                <a:cxn ang="0">
                  <a:pos x="0" y="933301"/>
                </a:cxn>
                <a:cxn ang="0">
                  <a:pos x="358507" y="0"/>
                </a:cxn>
              </a:cxnLst>
              <a:pathLst>
                <a:path w="341" h="388">
                  <a:moveTo>
                    <a:pt x="121" y="0"/>
                  </a:moveTo>
                  <a:lnTo>
                    <a:pt x="341" y="388"/>
                  </a:lnTo>
                  <a:lnTo>
                    <a:pt x="0" y="315"/>
                  </a:lnTo>
                  <a:lnTo>
                    <a:pt x="121" y="0"/>
                  </a:lnTo>
                  <a:close/>
                </a:path>
              </a:pathLst>
            </a:custGeom>
            <a:noFill/>
            <a:ln w="9525" cap="flat" cmpd="sng">
              <a:solidFill>
                <a:srgbClr val="FD3F63"/>
              </a:solidFill>
              <a:prstDash val="solid"/>
              <a:round/>
              <a:headEnd type="none" w="med" len="med"/>
              <a:tailEnd type="none" w="med" len="med"/>
            </a:ln>
          </p:spPr>
          <p:txBody>
            <a:bodyPr/>
            <a:p>
              <a:endParaRPr lang="zh-CN" altLang="en-US" sz="1680"/>
            </a:p>
          </p:txBody>
        </p:sp>
        <p:sp>
          <p:nvSpPr>
            <p:cNvPr id="19" name="Freeform 32"/>
            <p:cNvSpPr/>
            <p:nvPr/>
          </p:nvSpPr>
          <p:spPr>
            <a:xfrm>
              <a:off x="2265543" y="600758"/>
              <a:ext cx="651830" cy="805899"/>
            </a:xfrm>
            <a:custGeom>
              <a:avLst/>
              <a:gdLst/>
              <a:ahLst/>
              <a:cxnLst>
                <a:cxn ang="0">
                  <a:pos x="405912" y="0"/>
                </a:cxn>
                <a:cxn ang="0">
                  <a:pos x="651830" y="242954"/>
                </a:cxn>
                <a:cxn ang="0">
                  <a:pos x="0" y="805899"/>
                </a:cxn>
                <a:cxn ang="0">
                  <a:pos x="405912" y="0"/>
                </a:cxn>
              </a:cxnLst>
              <a:pathLst>
                <a:path w="220" h="272">
                  <a:moveTo>
                    <a:pt x="137" y="0"/>
                  </a:moveTo>
                  <a:lnTo>
                    <a:pt x="220" y="82"/>
                  </a:lnTo>
                  <a:lnTo>
                    <a:pt x="0" y="272"/>
                  </a:lnTo>
                  <a:lnTo>
                    <a:pt x="137" y="0"/>
                  </a:lnTo>
                  <a:close/>
                </a:path>
              </a:pathLst>
            </a:custGeom>
            <a:noFill/>
            <a:ln w="9525" cap="flat" cmpd="sng">
              <a:solidFill>
                <a:srgbClr val="E02579"/>
              </a:solidFill>
              <a:prstDash val="solid"/>
              <a:round/>
              <a:headEnd type="none" w="med" len="med"/>
              <a:tailEnd type="none" w="med" len="med"/>
            </a:ln>
          </p:spPr>
          <p:txBody>
            <a:bodyPr/>
            <a:p>
              <a:endParaRPr lang="zh-CN" altLang="en-US" sz="1680"/>
            </a:p>
          </p:txBody>
        </p:sp>
        <p:sp>
          <p:nvSpPr>
            <p:cNvPr id="22" name="Freeform 33"/>
            <p:cNvSpPr/>
            <p:nvPr/>
          </p:nvSpPr>
          <p:spPr>
            <a:xfrm>
              <a:off x="1065581" y="1000744"/>
              <a:ext cx="1199961" cy="965893"/>
            </a:xfrm>
            <a:custGeom>
              <a:avLst/>
              <a:gdLst/>
              <a:ahLst/>
              <a:cxnLst>
                <a:cxn ang="0">
                  <a:pos x="1199961" y="405912"/>
                </a:cxn>
                <a:cxn ang="0">
                  <a:pos x="302212" y="0"/>
                </a:cxn>
                <a:cxn ang="0">
                  <a:pos x="0" y="965893"/>
                </a:cxn>
                <a:cxn ang="0">
                  <a:pos x="1199961" y="405912"/>
                </a:cxn>
              </a:cxnLst>
              <a:pathLst>
                <a:path w="405" h="326">
                  <a:moveTo>
                    <a:pt x="405" y="137"/>
                  </a:moveTo>
                  <a:lnTo>
                    <a:pt x="102" y="0"/>
                  </a:lnTo>
                  <a:lnTo>
                    <a:pt x="0" y="326"/>
                  </a:lnTo>
                  <a:lnTo>
                    <a:pt x="405" y="137"/>
                  </a:lnTo>
                  <a:close/>
                </a:path>
              </a:pathLst>
            </a:custGeom>
            <a:noFill/>
            <a:ln w="9525" cap="flat" cmpd="sng">
              <a:solidFill>
                <a:srgbClr val="E02579"/>
              </a:solidFill>
              <a:prstDash val="solid"/>
              <a:round/>
              <a:headEnd type="none" w="med" len="med"/>
              <a:tailEnd type="none" w="med" len="med"/>
            </a:ln>
          </p:spPr>
          <p:txBody>
            <a:bodyPr/>
            <a:p>
              <a:endParaRPr lang="zh-CN" altLang="en-US" sz="1680"/>
            </a:p>
          </p:txBody>
        </p:sp>
      </p:grpSp>
      <p:sp>
        <p:nvSpPr>
          <p:cNvPr id="27" name="文本框 26"/>
          <p:cNvSpPr txBox="1"/>
          <p:nvPr/>
        </p:nvSpPr>
        <p:spPr>
          <a:xfrm>
            <a:off x="1241425" y="198120"/>
            <a:ext cx="5716270" cy="460375"/>
          </a:xfrm>
          <a:prstGeom prst="rect">
            <a:avLst/>
          </a:prstGeom>
          <a:noFill/>
        </p:spPr>
        <p:txBody>
          <a:bodyPr wrap="square" rtlCol="0" anchor="t">
            <a:spAutoFit/>
          </a:bodyPr>
          <a:p>
            <a:r>
              <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rPr>
              <a:t>13. </a:t>
            </a:r>
            <a:r>
              <a:rPr lang="zh-CN" altLang="en-US" sz="2400" b="1" dirty="0" smtClean="0">
                <a:solidFill>
                  <a:srgbClr val="002060"/>
                </a:solidFill>
                <a:latin typeface="微软雅黑" panose="020B0503020204020204" pitchFamily="34" charset="-122"/>
                <a:ea typeface="微软雅黑" panose="020B0503020204020204" pitchFamily="34" charset="-122"/>
                <a:cs typeface="+mn-ea"/>
                <a:sym typeface="+mn-ea"/>
              </a:rPr>
              <a:t>沉迷</a:t>
            </a:r>
            <a:r>
              <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rPr>
              <a:t> stick，addicted to</a:t>
            </a:r>
            <a:endPar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endParaRPr>
          </a:p>
        </p:txBody>
      </p:sp>
      <p:sp>
        <p:nvSpPr>
          <p:cNvPr id="11272" name="AutoShape 36"/>
          <p:cNvSpPr/>
          <p:nvPr>
            <p:custDataLst>
              <p:tags r:id="rId4"/>
            </p:custDataLst>
          </p:nvPr>
        </p:nvSpPr>
        <p:spPr>
          <a:xfrm>
            <a:off x="111125" y="826135"/>
            <a:ext cx="4994275" cy="5765165"/>
          </a:xfrm>
          <a:prstGeom prst="roundRect">
            <a:avLst>
              <a:gd name="adj" fmla="val 16667"/>
            </a:avLst>
          </a:prstGeom>
          <a:gradFill rotWithShape="1">
            <a:gsLst>
              <a:gs pos="0">
                <a:srgbClr val="FFFFFF"/>
              </a:gs>
              <a:gs pos="100000">
                <a:srgbClr val="FBFBBB">
                  <a:alpha val="89999"/>
                </a:srgbClr>
              </a:gs>
            </a:gsLst>
            <a:lin ang="0" scaled="1"/>
            <a:tileRect/>
          </a:gradFill>
          <a:ln w="9525" cap="flat" cmpd="sng">
            <a:solidFill>
              <a:srgbClr val="C0C0C0"/>
            </a:solidFill>
            <a:prstDash val="solid"/>
            <a:headEnd type="none" w="med" len="med"/>
            <a:tailEnd type="none" w="med" len="med"/>
          </a:ln>
          <a:effectLst>
            <a:prstShdw prst="shdw13" dist="53882" dir="13499999">
              <a:srgbClr val="F5B363">
                <a:alpha val="50000"/>
              </a:srgbClr>
            </a:prstShdw>
          </a:effectLst>
        </p:spPr>
        <p:txBody>
          <a:bodyPr wrap="none" anchor="ctr"/>
          <a:p>
            <a:pPr algn="l"/>
            <a:endParaRPr lang="zh-CN" altLang="en-US" sz="2000" b="1" dirty="0">
              <a:latin typeface="Times New Roman" panose="02020603050405020304" pitchFamily="18" charset="0"/>
              <a:ea typeface="Times New Roman" panose="02020603050405020304" pitchFamily="18" charset="0"/>
            </a:endParaRPr>
          </a:p>
        </p:txBody>
      </p:sp>
      <p:pic>
        <p:nvPicPr>
          <p:cNvPr id="23" name="图片 22"/>
          <p:cNvPicPr>
            <a:picLocks noChangeAspect="1"/>
          </p:cNvPicPr>
          <p:nvPr/>
        </p:nvPicPr>
        <p:blipFill>
          <a:blip r:embed="rId5"/>
          <a:stretch>
            <a:fillRect/>
          </a:stretch>
        </p:blipFill>
        <p:spPr>
          <a:xfrm>
            <a:off x="5220335" y="780415"/>
            <a:ext cx="6718300" cy="5822950"/>
          </a:xfrm>
          <a:prstGeom prst="rect">
            <a:avLst/>
          </a:prstGeom>
          <a:effectLst>
            <a:outerShdw blurRad="50800" dist="38100" dir="16200000" rotWithShape="0">
              <a:prstClr val="black">
                <a:alpha val="40000"/>
              </a:prstClr>
            </a:outerShdw>
          </a:effectLst>
        </p:spPr>
      </p:pic>
      <p:pic>
        <p:nvPicPr>
          <p:cNvPr id="9" name="图片 8"/>
          <p:cNvPicPr/>
          <p:nvPr/>
        </p:nvPicPr>
        <p:blipFill>
          <a:blip r:embed="rId6"/>
          <a:stretch>
            <a:fillRect/>
          </a:stretch>
        </p:blipFill>
        <p:spPr>
          <a:xfrm>
            <a:off x="10135870" y="5061585"/>
            <a:ext cx="2321560" cy="1903730"/>
          </a:xfrm>
          <a:prstGeom prst="rect">
            <a:avLst/>
          </a:prstGeom>
        </p:spPr>
      </p:pic>
      <p:pic>
        <p:nvPicPr>
          <p:cNvPr id="11" name="图片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969515" y="6146366"/>
            <a:ext cx="520050" cy="819282"/>
          </a:xfrm>
          <a:prstGeom prst="rect">
            <a:avLst/>
          </a:prstGeom>
        </p:spPr>
      </p:pic>
      <p:pic>
        <p:nvPicPr>
          <p:cNvPr id="24" name="图片 23"/>
          <p:cNvPicPr>
            <a:picLocks noChangeAspect="1"/>
          </p:cNvPicPr>
          <p:nvPr>
            <p:custDataLst>
              <p:tags r:id="rId8"/>
            </p:custDataLst>
          </p:nvPr>
        </p:nvPicPr>
        <p:blipFill>
          <a:blip r:embed="rId9">
            <a:clrChange>
              <a:clrFrom>
                <a:srgbClr val="FFFFFF">
                  <a:alpha val="100000"/>
                </a:srgbClr>
              </a:clrFrom>
              <a:clrTo>
                <a:srgbClr val="FFFFFF">
                  <a:alpha val="100000"/>
                  <a:alpha val="0"/>
                </a:srgbClr>
              </a:clrTo>
            </a:clrChange>
            <a:extLst>
              <a:ext uri="{28A0092B-C50C-407E-A947-70E740481C1C}">
                <a14:useLocalDpi xmlns:a14="http://schemas.microsoft.com/office/drawing/2010/main" val="0"/>
              </a:ext>
            </a:extLst>
          </a:blip>
          <a:stretch>
            <a:fillRect/>
          </a:stretch>
        </p:blipFill>
        <p:spPr>
          <a:xfrm flipH="1">
            <a:off x="-60325" y="5960745"/>
            <a:ext cx="1266190" cy="773430"/>
          </a:xfrm>
          <a:prstGeom prst="rect">
            <a:avLst/>
          </a:prstGeom>
        </p:spPr>
      </p:pic>
      <p:sp>
        <p:nvSpPr>
          <p:cNvPr id="100" name="文本框 99"/>
          <p:cNvSpPr txBox="1"/>
          <p:nvPr/>
        </p:nvSpPr>
        <p:spPr>
          <a:xfrm>
            <a:off x="290195" y="844550"/>
            <a:ext cx="4815205" cy="5446395"/>
          </a:xfrm>
          <a:prstGeom prst="rect">
            <a:avLst/>
          </a:prstGeom>
          <a:noFill/>
          <a:ln w="9525">
            <a:noFill/>
          </a:ln>
        </p:spPr>
        <p:txBody>
          <a:bodyPr wrap="square">
            <a:spAutoFit/>
          </a:bodyPr>
          <a:p>
            <a:pPr indent="0" algn="l" fontAlgn="auto">
              <a:lnSpc>
                <a:spcPts val="3480"/>
              </a:lnSpc>
              <a:buClrTx/>
              <a:buSzTx/>
              <a:buFont typeface="Arial" panose="020B0604020202020204" pitchFamily="34" charset="0"/>
              <a:buNone/>
            </a:pPr>
            <a:r>
              <a:rPr lang="en-US" altLang="zh-CN" sz="2400" b="1">
                <a:solidFill>
                  <a:srgbClr val="C00000"/>
                </a:solidFill>
                <a:latin typeface="Times New Roman" panose="02020603050405020304" pitchFamily="18" charset="0"/>
                <a:ea typeface="宋体" panose="02010600030101010101" pitchFamily="2" charset="-122"/>
              </a:rPr>
              <a:t>①be absorbed </a:t>
            </a:r>
            <a:r>
              <a:rPr lang="en-US" altLang="zh-CN" sz="2400" b="1">
                <a:solidFill>
                  <a:srgbClr val="0070C0"/>
                </a:solidFill>
                <a:latin typeface="Times New Roman" panose="02020603050405020304" pitchFamily="18" charset="0"/>
                <a:ea typeface="宋体" panose="02010600030101010101" pitchFamily="2" charset="-122"/>
              </a:rPr>
              <a:t>in</a:t>
            </a:r>
            <a:r>
              <a:rPr lang="en-US" altLang="zh-CN" sz="2000" b="1">
                <a:latin typeface="Times New Roman" panose="02020603050405020304" pitchFamily="18" charset="0"/>
                <a:ea typeface="宋体" panose="02010600030101010101" pitchFamily="2" charset="-122"/>
              </a:rPr>
              <a:t>  </a:t>
            </a:r>
            <a:r>
              <a:rPr lang="en-US" altLang="zh-CN" sz="1400" b="1" i="1">
                <a:latin typeface="Times New Roman" panose="02020603050405020304" pitchFamily="18" charset="0"/>
                <a:ea typeface="宋体" panose="02010600030101010101" pitchFamily="2" charset="-122"/>
              </a:rPr>
              <a:t>全神贯注于（中性偏褒）  </a:t>
            </a:r>
            <a:endParaRPr lang="en-US" altLang="zh-CN" sz="1400" b="1" i="1">
              <a:latin typeface="Times New Roman" panose="02020603050405020304" pitchFamily="18" charset="0"/>
              <a:ea typeface="宋体" panose="02010600030101010101" pitchFamily="2" charset="-122"/>
            </a:endParaRPr>
          </a:p>
          <a:p>
            <a:pPr indent="0" algn="l" fontAlgn="auto">
              <a:lnSpc>
                <a:spcPts val="3480"/>
              </a:lnSpc>
              <a:buClrTx/>
              <a:buSzTx/>
              <a:buFont typeface="Arial" panose="020B0604020202020204" pitchFamily="34" charset="0"/>
              <a:buNone/>
            </a:pPr>
            <a:r>
              <a:rPr lang="en-US" altLang="zh-CN" sz="2400" b="1">
                <a:solidFill>
                  <a:srgbClr val="C00000"/>
                </a:solidFill>
                <a:latin typeface="Times New Roman" panose="02020603050405020304" pitchFamily="18" charset="0"/>
                <a:ea typeface="宋体" panose="02010600030101010101" pitchFamily="2" charset="-122"/>
              </a:rPr>
              <a:t>②cling</a:t>
            </a:r>
            <a:r>
              <a:rPr lang="en-US" altLang="zh-CN" sz="2400" b="1" baseline="-25000">
                <a:solidFill>
                  <a:srgbClr val="C00000"/>
                </a:solidFill>
                <a:latin typeface="Times New Roman" panose="02020603050405020304" pitchFamily="18" charset="0"/>
                <a:ea typeface="宋体" panose="02010600030101010101" pitchFamily="2" charset="-122"/>
              </a:rPr>
              <a:t>(hold on something tightly)</a:t>
            </a:r>
            <a:r>
              <a:rPr lang="en-US" altLang="zh-CN" sz="1400" b="1" i="1" baseline="-25000">
                <a:latin typeface="Times New Roman" panose="02020603050405020304" pitchFamily="18" charset="0"/>
                <a:ea typeface="宋体" panose="02010600030101010101" pitchFamily="2" charset="-122"/>
              </a:rPr>
              <a:t> </a:t>
            </a:r>
            <a:r>
              <a:rPr lang="en-US" altLang="zh-CN" sz="1400" b="1" i="1">
                <a:latin typeface="Times New Roman" panose="02020603050405020304" pitchFamily="18" charset="0"/>
                <a:ea typeface="宋体" panose="02010600030101010101" pitchFamily="2" charset="-122"/>
              </a:rPr>
              <a:t> </a:t>
            </a:r>
            <a:endParaRPr lang="en-US" altLang="zh-CN" sz="1400" b="1" i="1">
              <a:latin typeface="Times New Roman" panose="02020603050405020304" pitchFamily="18" charset="0"/>
              <a:ea typeface="宋体" panose="02010600030101010101" pitchFamily="2" charset="-122"/>
            </a:endParaRPr>
          </a:p>
          <a:p>
            <a:pPr indent="0" algn="l" fontAlgn="auto">
              <a:lnSpc>
                <a:spcPts val="3480"/>
              </a:lnSpc>
              <a:buClrTx/>
              <a:buSzTx/>
              <a:buFont typeface="Arial" panose="020B0604020202020204" pitchFamily="34" charset="0"/>
              <a:buNone/>
            </a:pPr>
            <a:r>
              <a:rPr lang="en-US" altLang="zh-CN" sz="1400" b="1" i="1">
                <a:latin typeface="Times New Roman" panose="02020603050405020304" pitchFamily="18" charset="0"/>
                <a:ea typeface="宋体" panose="02010600030101010101" pitchFamily="2" charset="-122"/>
              </a:rPr>
              <a:t>          /klɪŋ/ 抱紧；黏附；依附</a:t>
            </a:r>
            <a:endParaRPr lang="en-US" altLang="zh-CN" sz="1400" b="1" i="1">
              <a:latin typeface="Times New Roman" panose="02020603050405020304" pitchFamily="18" charset="0"/>
              <a:ea typeface="宋体" panose="02010600030101010101" pitchFamily="2" charset="-122"/>
            </a:endParaRPr>
          </a:p>
          <a:p>
            <a:pPr indent="0" algn="l" fontAlgn="auto">
              <a:lnSpc>
                <a:spcPts val="3480"/>
              </a:lnSpc>
              <a:buClrTx/>
              <a:buSzTx/>
              <a:buFont typeface="Arial" panose="020B0604020202020204" pitchFamily="34" charset="0"/>
              <a:buNone/>
            </a:pPr>
            <a:r>
              <a:rPr lang="en-US" altLang="zh-CN" sz="2400" b="1">
                <a:solidFill>
                  <a:srgbClr val="C00000"/>
                </a:solidFill>
                <a:latin typeface="Times New Roman" panose="02020603050405020304" pitchFamily="18" charset="0"/>
                <a:ea typeface="宋体" panose="02010600030101010101" pitchFamily="2" charset="-122"/>
              </a:rPr>
              <a:t>③indulge </a:t>
            </a:r>
            <a:r>
              <a:rPr lang="en-US" altLang="zh-CN" sz="2400" b="1">
                <a:solidFill>
                  <a:srgbClr val="0070C0"/>
                </a:solidFill>
                <a:latin typeface="Times New Roman" panose="02020603050405020304" pitchFamily="18" charset="0"/>
                <a:ea typeface="宋体" panose="02010600030101010101" pitchFamily="2" charset="-122"/>
              </a:rPr>
              <a:t>in</a:t>
            </a:r>
            <a:endParaRPr lang="en-US" altLang="zh-CN" sz="2400" b="1">
              <a:solidFill>
                <a:srgbClr val="C00000"/>
              </a:solidFill>
              <a:latin typeface="Times New Roman" panose="02020603050405020304" pitchFamily="18" charset="0"/>
              <a:ea typeface="宋体" panose="02010600030101010101" pitchFamily="2" charset="-122"/>
            </a:endParaRPr>
          </a:p>
          <a:p>
            <a:pPr indent="0" algn="l" fontAlgn="auto">
              <a:lnSpc>
                <a:spcPts val="3480"/>
              </a:lnSpc>
              <a:buClrTx/>
              <a:buSzTx/>
              <a:buFont typeface="Arial" panose="020B0604020202020204" pitchFamily="34" charset="0"/>
              <a:buNone/>
            </a:pPr>
            <a:r>
              <a:rPr lang="en-US" altLang="zh-CN" sz="2400" b="1">
                <a:solidFill>
                  <a:srgbClr val="C00000"/>
                </a:solidFill>
                <a:latin typeface="Times New Roman" panose="02020603050405020304" pitchFamily="18" charset="0"/>
                <a:ea typeface="宋体" panose="02010600030101010101" pitchFamily="2" charset="-122"/>
              </a:rPr>
              <a:t>       </a:t>
            </a:r>
            <a:r>
              <a:rPr lang="en-US" altLang="zh-CN" sz="2000" b="1">
                <a:latin typeface="Times New Roman" panose="02020603050405020304" pitchFamily="18" charset="0"/>
                <a:ea typeface="宋体" panose="02010600030101010101" pitchFamily="2" charset="-122"/>
              </a:rPr>
              <a:t> </a:t>
            </a:r>
            <a:r>
              <a:rPr lang="en-US" altLang="zh-CN" sz="1400" b="1" i="1">
                <a:latin typeface="Times New Roman" panose="02020603050405020304" pitchFamily="18" charset="0"/>
                <a:ea typeface="宋体" panose="02010600030101010101" pitchFamily="2" charset="-122"/>
              </a:rPr>
              <a:t>/ɪnˈdʌldʒ/ 沉迷；放纵（常指沉溺于情绪 / 行为） </a:t>
            </a:r>
            <a:endParaRPr lang="en-US" altLang="zh-CN" sz="1400" b="1" i="1">
              <a:latin typeface="Times New Roman" panose="02020603050405020304" pitchFamily="18" charset="0"/>
              <a:ea typeface="宋体" panose="02010600030101010101" pitchFamily="2" charset="-122"/>
            </a:endParaRPr>
          </a:p>
          <a:p>
            <a:pPr indent="0" algn="l" fontAlgn="auto">
              <a:lnSpc>
                <a:spcPts val="3480"/>
              </a:lnSpc>
              <a:buClrTx/>
              <a:buSzTx/>
              <a:buFont typeface="Arial" panose="020B0604020202020204" pitchFamily="34" charset="0"/>
              <a:buNone/>
            </a:pPr>
            <a:r>
              <a:rPr lang="en-US" altLang="zh-CN" sz="2400" b="1">
                <a:solidFill>
                  <a:srgbClr val="C00000"/>
                </a:solidFill>
                <a:latin typeface="Times New Roman" panose="02020603050405020304" pitchFamily="18" charset="0"/>
                <a:ea typeface="宋体" panose="02010600030101010101" pitchFamily="2" charset="-122"/>
              </a:rPr>
              <a:t>④adhere</a:t>
            </a:r>
            <a:r>
              <a:rPr lang="en-US" altLang="zh-CN" sz="1400" b="1" i="1">
                <a:latin typeface="Times New Roman" panose="02020603050405020304" pitchFamily="18" charset="0"/>
                <a:ea typeface="宋体" panose="02010600030101010101" pitchFamily="2" charset="-122"/>
              </a:rPr>
              <a:t>      /ədˈhɪə(r)/ 黏附，附着；遵守</a:t>
            </a:r>
            <a:endParaRPr lang="en-US" altLang="zh-CN" sz="1400" b="1" i="1">
              <a:latin typeface="Times New Roman" panose="02020603050405020304" pitchFamily="18" charset="0"/>
              <a:ea typeface="宋体" panose="02010600030101010101" pitchFamily="2" charset="-122"/>
            </a:endParaRPr>
          </a:p>
          <a:p>
            <a:pPr indent="0" algn="l" fontAlgn="auto">
              <a:lnSpc>
                <a:spcPts val="3480"/>
              </a:lnSpc>
              <a:buClrTx/>
              <a:buSzTx/>
              <a:buFont typeface="Arial" panose="020B0604020202020204" pitchFamily="34" charset="0"/>
              <a:buNone/>
            </a:pPr>
            <a:r>
              <a:rPr lang="en-US" altLang="zh-CN" sz="2400" b="1">
                <a:solidFill>
                  <a:srgbClr val="C00000"/>
                </a:solidFill>
                <a:latin typeface="Times New Roman" panose="02020603050405020304" pitchFamily="18" charset="0"/>
                <a:ea typeface="宋体" panose="02010600030101010101" pitchFamily="2" charset="-122"/>
              </a:rPr>
              <a:t>⑤be tempted/attracted /attached </a:t>
            </a:r>
            <a:r>
              <a:rPr lang="en-US" altLang="zh-CN" sz="2400" b="1">
                <a:solidFill>
                  <a:srgbClr val="0070C0"/>
                </a:solidFill>
                <a:latin typeface="Times New Roman" panose="02020603050405020304" pitchFamily="18" charset="0"/>
                <a:ea typeface="宋体" panose="02010600030101010101" pitchFamily="2" charset="-122"/>
              </a:rPr>
              <a:t>to</a:t>
            </a:r>
            <a:r>
              <a:rPr lang="en-US" altLang="zh-CN" sz="2000" b="1">
                <a:latin typeface="Times New Roman" panose="02020603050405020304" pitchFamily="18" charset="0"/>
                <a:ea typeface="宋体" panose="02010600030101010101" pitchFamily="2" charset="-122"/>
              </a:rPr>
              <a:t> </a:t>
            </a:r>
            <a:endParaRPr lang="en-US" altLang="zh-CN" sz="2000" b="1">
              <a:latin typeface="Times New Roman" panose="02020603050405020304" pitchFamily="18" charset="0"/>
              <a:ea typeface="宋体" panose="02010600030101010101" pitchFamily="2" charset="-122"/>
            </a:endParaRPr>
          </a:p>
          <a:p>
            <a:pPr indent="0" algn="l" fontAlgn="auto">
              <a:lnSpc>
                <a:spcPts val="3480"/>
              </a:lnSpc>
              <a:buClrTx/>
              <a:buSzTx/>
              <a:buFont typeface="Arial" panose="020B0604020202020204" pitchFamily="34" charset="0"/>
              <a:buNone/>
            </a:pPr>
            <a:r>
              <a:rPr lang="en-US" altLang="zh-CN" sz="2000" b="1">
                <a:latin typeface="Times New Roman" panose="02020603050405020304" pitchFamily="18" charset="0"/>
                <a:ea typeface="宋体" panose="02010600030101010101" pitchFamily="2" charset="-122"/>
              </a:rPr>
              <a:t>= </a:t>
            </a:r>
            <a:r>
              <a:rPr lang="en-US" altLang="zh-CN" sz="2400" b="1">
                <a:solidFill>
                  <a:srgbClr val="C00000"/>
                </a:solidFill>
                <a:latin typeface="Times New Roman" panose="02020603050405020304" pitchFamily="18" charset="0"/>
                <a:ea typeface="宋体" panose="02010600030101010101" pitchFamily="2" charset="-122"/>
              </a:rPr>
              <a:t>be obsessed </a:t>
            </a:r>
            <a:r>
              <a:rPr lang="en-US" altLang="zh-CN" sz="2400" b="1">
                <a:solidFill>
                  <a:srgbClr val="0070C0"/>
                </a:solidFill>
                <a:latin typeface="Times New Roman" panose="02020603050405020304" pitchFamily="18" charset="0"/>
                <a:ea typeface="宋体" panose="02010600030101010101" pitchFamily="2" charset="-122"/>
              </a:rPr>
              <a:t>with</a:t>
            </a:r>
            <a:r>
              <a:rPr lang="en-US" altLang="zh-CN" sz="2000" b="1">
                <a:latin typeface="Times New Roman" panose="02020603050405020304" pitchFamily="18" charset="0"/>
                <a:ea typeface="宋体" panose="02010600030101010101" pitchFamily="2" charset="-122"/>
              </a:rPr>
              <a:t> </a:t>
            </a:r>
            <a:endParaRPr lang="en-US" altLang="zh-CN" sz="2000" b="1">
              <a:latin typeface="Times New Roman" panose="02020603050405020304" pitchFamily="18" charset="0"/>
              <a:ea typeface="宋体" panose="02010600030101010101" pitchFamily="2" charset="-122"/>
            </a:endParaRPr>
          </a:p>
          <a:p>
            <a:pPr indent="0" algn="l" fontAlgn="auto">
              <a:lnSpc>
                <a:spcPts val="3480"/>
              </a:lnSpc>
              <a:buClrTx/>
              <a:buSzTx/>
              <a:buFont typeface="Arial" panose="020B0604020202020204" pitchFamily="34" charset="0"/>
              <a:buNone/>
            </a:pPr>
            <a:r>
              <a:rPr lang="en-US" altLang="zh-CN" sz="2000" b="1">
                <a:latin typeface="Times New Roman" panose="02020603050405020304" pitchFamily="18" charset="0"/>
                <a:ea typeface="宋体" panose="02010600030101010101" pitchFamily="2" charset="-122"/>
              </a:rPr>
              <a:t>=</a:t>
            </a:r>
            <a:r>
              <a:rPr lang="en-US" altLang="zh-CN" sz="2400" b="1">
                <a:solidFill>
                  <a:srgbClr val="C00000"/>
                </a:solidFill>
                <a:latin typeface="Times New Roman" panose="02020603050405020304" pitchFamily="18" charset="0"/>
                <a:ea typeface="宋体" panose="02010600030101010101" pitchFamily="2" charset="-122"/>
              </a:rPr>
              <a:t>be hooked </a:t>
            </a:r>
            <a:r>
              <a:rPr lang="en-US" altLang="zh-CN" sz="2400" b="1">
                <a:solidFill>
                  <a:srgbClr val="0070C0"/>
                </a:solidFill>
                <a:latin typeface="Times New Roman" panose="02020603050405020304" pitchFamily="18" charset="0"/>
                <a:ea typeface="宋体" panose="02010600030101010101" pitchFamily="2" charset="-122"/>
              </a:rPr>
              <a:t>on </a:t>
            </a:r>
            <a:endParaRPr lang="en-US" altLang="zh-CN" sz="2000" b="1">
              <a:latin typeface="Times New Roman" panose="02020603050405020304" pitchFamily="18" charset="0"/>
              <a:ea typeface="宋体" panose="02010600030101010101" pitchFamily="2" charset="-122"/>
            </a:endParaRPr>
          </a:p>
          <a:p>
            <a:pPr indent="0" algn="l" fontAlgn="auto">
              <a:lnSpc>
                <a:spcPts val="3480"/>
              </a:lnSpc>
              <a:buClrTx/>
              <a:buSzTx/>
              <a:buFont typeface="Arial" panose="020B0604020202020204" pitchFamily="34" charset="0"/>
              <a:buNone/>
            </a:pPr>
            <a:r>
              <a:rPr lang="en-US" altLang="zh-CN" sz="2000" b="1">
                <a:latin typeface="Times New Roman" panose="02020603050405020304" pitchFamily="18" charset="0"/>
                <a:ea typeface="宋体" panose="02010600030101010101" pitchFamily="2" charset="-122"/>
              </a:rPr>
              <a:t>= </a:t>
            </a:r>
            <a:r>
              <a:rPr lang="en-US" altLang="zh-CN" sz="2400" b="1">
                <a:solidFill>
                  <a:srgbClr val="C00000"/>
                </a:solidFill>
                <a:latin typeface="Times New Roman" panose="02020603050405020304" pitchFamily="18" charset="0"/>
                <a:ea typeface="宋体" panose="02010600030101010101" pitchFamily="2" charset="-122"/>
              </a:rPr>
              <a:t>can hardly tear oneself away</a:t>
            </a:r>
            <a:r>
              <a:rPr lang="en-US" altLang="zh-CN" sz="2000" b="1">
                <a:latin typeface="Times New Roman" panose="02020603050405020304" pitchFamily="18" charset="0"/>
                <a:ea typeface="宋体" panose="02010600030101010101" pitchFamily="2" charset="-122"/>
              </a:rPr>
              <a:t> </a:t>
            </a:r>
            <a:endParaRPr lang="en-US" altLang="zh-CN" sz="2000" b="1">
              <a:latin typeface="Times New Roman" panose="02020603050405020304" pitchFamily="18" charset="0"/>
              <a:ea typeface="宋体" panose="02010600030101010101" pitchFamily="2" charset="-122"/>
            </a:endParaRPr>
          </a:p>
          <a:p>
            <a:pPr indent="0" algn="l" fontAlgn="auto">
              <a:lnSpc>
                <a:spcPts val="3480"/>
              </a:lnSpc>
              <a:buClrTx/>
              <a:buSzTx/>
              <a:buFont typeface="Arial" panose="020B0604020202020204" pitchFamily="34" charset="0"/>
              <a:buNone/>
            </a:pPr>
            <a:r>
              <a:rPr lang="en-US" altLang="zh-CN" sz="2000" b="1">
                <a:latin typeface="Times New Roman" panose="02020603050405020304" pitchFamily="18" charset="0"/>
                <a:ea typeface="宋体" panose="02010600030101010101" pitchFamily="2" charset="-122"/>
              </a:rPr>
              <a:t>= </a:t>
            </a:r>
            <a:r>
              <a:rPr lang="en-US" altLang="zh-CN" sz="2400" b="1">
                <a:solidFill>
                  <a:srgbClr val="C00000"/>
                </a:solidFill>
                <a:latin typeface="Times New Roman" panose="02020603050405020304" pitchFamily="18" charset="0"/>
                <a:ea typeface="宋体" panose="02010600030101010101" pitchFamily="2" charset="-122"/>
              </a:rPr>
              <a:t>abandon oneself </a:t>
            </a:r>
            <a:r>
              <a:rPr lang="en-US" altLang="zh-CN" sz="2400" b="1">
                <a:solidFill>
                  <a:srgbClr val="0070C0"/>
                </a:solidFill>
                <a:latin typeface="Times New Roman" panose="02020603050405020304" pitchFamily="18" charset="0"/>
                <a:ea typeface="宋体" panose="02010600030101010101" pitchFamily="2" charset="-122"/>
              </a:rPr>
              <a:t>to </a:t>
            </a:r>
            <a:endParaRPr lang="en-US" altLang="zh-CN" sz="2400" b="1">
              <a:solidFill>
                <a:srgbClr val="0070C0"/>
              </a:solidFill>
              <a:latin typeface="Times New Roman" panose="02020603050405020304" pitchFamily="18" charset="0"/>
              <a:ea typeface="宋体" panose="02010600030101010101" pitchFamily="2" charset="-122"/>
            </a:endParaRPr>
          </a:p>
          <a:p>
            <a:pPr indent="0" algn="l" fontAlgn="auto">
              <a:lnSpc>
                <a:spcPts val="3480"/>
              </a:lnSpc>
              <a:buClrTx/>
              <a:buSzTx/>
              <a:buFont typeface="Arial" panose="020B0604020202020204" pitchFamily="34" charset="0"/>
              <a:buNone/>
            </a:pPr>
            <a:r>
              <a:rPr lang="en-US" altLang="zh-CN" sz="2000" b="1">
                <a:latin typeface="Times New Roman" panose="02020603050405020304" pitchFamily="18" charset="0"/>
                <a:ea typeface="宋体" panose="02010600030101010101" pitchFamily="2" charset="-122"/>
              </a:rPr>
              <a:t>=</a:t>
            </a:r>
            <a:r>
              <a:rPr lang="en-US" altLang="zh-CN" sz="2400" b="1">
                <a:solidFill>
                  <a:srgbClr val="C00000"/>
                </a:solidFill>
                <a:latin typeface="Times New Roman" panose="02020603050405020304" pitchFamily="18" charset="0"/>
                <a:ea typeface="宋体" panose="02010600030101010101" pitchFamily="2" charset="-122"/>
              </a:rPr>
              <a:t> be glued </a:t>
            </a:r>
            <a:r>
              <a:rPr lang="en-US" altLang="zh-CN" sz="2400" b="1">
                <a:solidFill>
                  <a:srgbClr val="0070C0"/>
                </a:solidFill>
                <a:latin typeface="Times New Roman" panose="02020603050405020304" pitchFamily="18" charset="0"/>
                <a:ea typeface="宋体" panose="02010600030101010101" pitchFamily="2" charset="-122"/>
              </a:rPr>
              <a:t>to</a:t>
            </a:r>
            <a:r>
              <a:rPr lang="en-US" altLang="zh-CN" sz="1400" b="1" i="1">
                <a:latin typeface="Times New Roman" panose="02020603050405020304" pitchFamily="18" charset="0"/>
                <a:ea typeface="宋体" panose="02010600030101010101" pitchFamily="2" charset="-122"/>
              </a:rPr>
              <a:t> (/gluː/盯着；粘到…上；)</a:t>
            </a:r>
            <a:endParaRPr lang="en-US" altLang="zh-CN" sz="1400" b="1" i="1">
              <a:latin typeface="Times New Roman" panose="02020603050405020304" pitchFamily="18" charset="0"/>
              <a:ea typeface="宋体" panose="02010600030101010101" pitchFamily="2" charset="-122"/>
            </a:endParaRPr>
          </a:p>
        </p:txBody>
      </p:sp>
      <p:sp>
        <p:nvSpPr>
          <p:cNvPr id="21" name="文本框 20"/>
          <p:cNvSpPr txBox="1"/>
          <p:nvPr/>
        </p:nvSpPr>
        <p:spPr>
          <a:xfrm>
            <a:off x="5394960" y="960120"/>
            <a:ext cx="6370955" cy="2861310"/>
          </a:xfrm>
          <a:prstGeom prst="rect">
            <a:avLst/>
          </a:prstGeom>
          <a:noFill/>
          <a:ln w="9525">
            <a:noFill/>
          </a:ln>
        </p:spPr>
        <p:txBody>
          <a:bodyPr wrap="square">
            <a:spAutoFit/>
          </a:bodyPr>
          <a:p>
            <a:pPr indent="0"/>
            <a:r>
              <a:rPr lang="zh-CN" altLang="en-US" sz="2000">
                <a:solidFill>
                  <a:srgbClr val="0063A8"/>
                </a:solidFill>
              </a:rPr>
              <a:t>4.虽然技术确实促进了更快速和即时的交流，但由此产生的后果在未来几代人当中可能是灾难性的。在我们当前的社会中，与数字通信相关的上瘾和丧失人际互动的可能性似乎比以往任何时候都明显。</a:t>
            </a:r>
            <a:endParaRPr lang="zh-CN" altLang="en-US" sz="2000">
              <a:solidFill>
                <a:srgbClr val="0063A8"/>
              </a:solidFill>
            </a:endParaRPr>
          </a:p>
          <a:p>
            <a:pPr indent="0"/>
            <a:endParaRPr lang="zh-CN" altLang="en-US" sz="2000">
              <a:solidFill>
                <a:srgbClr val="0063A8"/>
              </a:solidFill>
            </a:endParaRPr>
          </a:p>
          <a:p>
            <a:pPr indent="0"/>
            <a:endParaRPr lang="zh-CN" altLang="en-US" sz="2000">
              <a:solidFill>
                <a:srgbClr val="0063A8"/>
              </a:solidFill>
            </a:endParaRPr>
          </a:p>
          <a:p>
            <a:pPr indent="0"/>
            <a:endParaRPr lang="zh-CN" altLang="en-US" sz="2000">
              <a:solidFill>
                <a:srgbClr val="0063A8"/>
              </a:solidFill>
            </a:endParaRPr>
          </a:p>
          <a:p>
            <a:pPr indent="0"/>
            <a:endParaRPr lang="zh-CN" altLang="en-US" sz="2000">
              <a:solidFill>
                <a:srgbClr val="0063A8"/>
              </a:solidFill>
            </a:endParaRPr>
          </a:p>
          <a:p>
            <a:pPr indent="0"/>
            <a:endParaRPr lang="en-US" altLang="zh-CN" sz="2000">
              <a:solidFill>
                <a:srgbClr val="0063A8"/>
              </a:solidFill>
            </a:endParaRPr>
          </a:p>
        </p:txBody>
      </p:sp>
      <p:sp>
        <p:nvSpPr>
          <p:cNvPr id="26" name="文本框 25"/>
          <p:cNvSpPr txBox="1"/>
          <p:nvPr/>
        </p:nvSpPr>
        <p:spPr>
          <a:xfrm>
            <a:off x="5337810" y="2300605"/>
            <a:ext cx="6428105" cy="1938020"/>
          </a:xfrm>
          <a:prstGeom prst="rect">
            <a:avLst/>
          </a:prstGeom>
          <a:noFill/>
          <a:ln w="9525">
            <a:noFill/>
          </a:ln>
        </p:spPr>
        <p:txBody>
          <a:bodyPr wrap="square">
            <a:spAutoFit/>
          </a:bodyPr>
          <a:p>
            <a:pPr indent="0"/>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4.Although technology has certainly fostered more rapid and instant communication, the consequence from this has the potential to be catastrophic over the next several generations. The potential for </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addiction</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and loss of human interaction connected with digital communication seems evident now more than ever in our current society. </a:t>
            </a:r>
            <a:endPar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2" name="图片 31"/>
          <p:cNvPicPr>
            <a:picLocks noChangeAspect="1"/>
          </p:cNvPicPr>
          <p:nvPr/>
        </p:nvPicPr>
        <p:blipFill>
          <a:blip r:embed="rId10"/>
          <a:srcRect t="18332" b="7653"/>
          <a:stretch>
            <a:fillRect/>
          </a:stretch>
        </p:blipFill>
        <p:spPr>
          <a:xfrm>
            <a:off x="5826125" y="4237990"/>
            <a:ext cx="3960495" cy="2246630"/>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000000"/>
                                          </p:val>
                                        </p:tav>
                                        <p:tav tm="100000">
                                          <p:val>
                                            <p:strVal val="#ppt_w"/>
                                          </p:val>
                                        </p:tav>
                                      </p:tavLst>
                                    </p:anim>
                                    <p:anim calcmode="lin" valueType="num">
                                      <p:cBhvr>
                                        <p:cTn id="8" dur="500" fill="hold"/>
                                        <p:tgtEl>
                                          <p:spTgt spid="3"/>
                                        </p:tgtEl>
                                        <p:attrNameLst>
                                          <p:attrName>ppt_h</p:attrName>
                                        </p:attrNameLst>
                                      </p:cBhvr>
                                      <p:tavLst>
                                        <p:tav tm="0">
                                          <p:val>
                                            <p:fltVal val="0.000000"/>
                                          </p:val>
                                        </p:tav>
                                        <p:tav tm="100000">
                                          <p:val>
                                            <p:strVal val="#ppt_h"/>
                                          </p:val>
                                        </p:tav>
                                      </p:tavLst>
                                    </p:anim>
                                    <p:animEffect transition="in" filter="fade">
                                      <p:cBhvr>
                                        <p:cTn id="9" dur="500"/>
                                        <p:tgtEl>
                                          <p:spTgt spid="3"/>
                                        </p:tgtEl>
                                      </p:cBhvr>
                                    </p:animEffect>
                                  </p:childTnLst>
                                </p:cTn>
                              </p:par>
                              <p:par>
                                <p:cTn id="10" presetID="8" presetClass="emph" presetSubtype="0" repeatCount="indefinite" fill="hold" nodeType="withEffect">
                                  <p:stCondLst>
                                    <p:cond delay="0"/>
                                  </p:stCondLst>
                                  <p:childTnLst>
                                    <p:animRot by="21600000">
                                      <p:cBhvr>
                                        <p:cTn id="11" dur="2000" fill="hold"/>
                                        <p:tgtEl>
                                          <p:spTgt spid="3"/>
                                        </p:tgtEl>
                                        <p:attrNameLst>
                                          <p:attrName>r</p:attrName>
                                        </p:attrNameLst>
                                      </p:cBhvr>
                                    </p:animRo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wipe(down)">
                                      <p:cBhvr>
                                        <p:cTn id="1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6"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直接连接符 19"/>
          <p:cNvCxnSpPr/>
          <p:nvPr/>
        </p:nvCxnSpPr>
        <p:spPr>
          <a:xfrm>
            <a:off x="512860" y="688340"/>
            <a:ext cx="10972825" cy="0"/>
          </a:xfrm>
          <a:prstGeom prst="line">
            <a:avLst/>
          </a:prstGeom>
          <a:ln>
            <a:gradFill>
              <a:gsLst>
                <a:gs pos="0">
                  <a:srgbClr val="400040"/>
                </a:gs>
                <a:gs pos="32000">
                  <a:srgbClr val="8F0040"/>
                </a:gs>
                <a:gs pos="63000">
                  <a:srgbClr val="F27300"/>
                </a:gs>
                <a:gs pos="100000">
                  <a:srgbClr val="FFBF00"/>
                </a:gs>
              </a:gsLst>
              <a:lin ang="10800000" scaled="0"/>
            </a:gradFill>
          </a:ln>
        </p:spPr>
        <p:style>
          <a:lnRef idx="1">
            <a:srgbClr val="5B9BD5"/>
          </a:lnRef>
          <a:fillRef idx="0">
            <a:srgbClr val="5B9BD5"/>
          </a:fillRef>
          <a:effectRef idx="0">
            <a:srgbClr val="5B9BD5"/>
          </a:effectRef>
          <a:fontRef idx="minor">
            <a:sysClr val="windowText" lastClr="000000"/>
          </a:fontRef>
        </p:style>
      </p:cxnSp>
      <p:sp>
        <p:nvSpPr>
          <p:cNvPr id="25" name="矩形 24"/>
          <p:cNvSpPr/>
          <p:nvPr/>
        </p:nvSpPr>
        <p:spPr>
          <a:xfrm>
            <a:off x="0" y="6685613"/>
            <a:ext cx="12192000" cy="172387"/>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p:nvPr/>
        </p:nvPicPr>
        <p:blipFill>
          <a:blip r:embed="rId1"/>
          <a:stretch>
            <a:fillRect/>
          </a:stretch>
        </p:blipFill>
        <p:spPr>
          <a:xfrm>
            <a:off x="54610" y="6584950"/>
            <a:ext cx="708025" cy="273050"/>
          </a:xfrm>
          <a:prstGeom prst="rect">
            <a:avLst/>
          </a:prstGeom>
        </p:spPr>
      </p:pic>
      <p:pic>
        <p:nvPicPr>
          <p:cNvPr id="2" name="图片 1"/>
          <p:cNvPicPr>
            <a:picLocks noChangeAspect="1"/>
          </p:cNvPicPr>
          <p:nvPr/>
        </p:nvPicPr>
        <p:blipFill rotWithShape="1">
          <a:blip r:embed="rId2">
            <a:extLst>
              <a:ext uri="{BEBA8EAE-BF5A-486C-A8C5-ECC9F3942E4B}">
                <a14:imgProps xmlns:a14="http://schemas.microsoft.com/office/drawing/2010/main">
                  <a14:imgLayer r:embed="rId3">
                    <a14:imgEffect>
                      <a14:backgroundRemoval t="1130" b="100000" l="0" r="39917">
                        <a14:foregroundMark x1="10187" y1="34463" x2="9563" y2="64407"/>
                        <a14:foregroundMark x1="18295" y1="11864" x2="16424" y2="37288"/>
                        <a14:foregroundMark x1="19751" y1="24294" x2="22453" y2="22599"/>
                        <a14:foregroundMark x1="13306" y1="20339" x2="14761" y2="25424"/>
                        <a14:foregroundMark x1="19335" y1="37288" x2="24532" y2="31638"/>
                        <a14:foregroundMark x1="28274" y1="31638" x2="28274" y2="45763"/>
                        <a14:foregroundMark x1="11850" y1="58192" x2="28690" y2="54237"/>
                        <a14:foregroundMark x1="11642" y1="48588" x2="26819" y2="45763"/>
                        <a14:foregroundMark x1="9563" y1="66102" x2="29730" y2="66667"/>
                        <a14:foregroundMark x1="28898" y1="55367" x2="27651" y2="61582"/>
                        <a14:foregroundMark x1="11227" y1="52542" x2="18295" y2="51977"/>
                        <a14:foregroundMark x1="20582" y1="61582" x2="25156" y2="58192"/>
                        <a14:foregroundMark x1="20166" y1="48588" x2="20166" y2="51412"/>
                        <a14:foregroundMark x1="13306" y1="74011" x2="18295" y2="82486"/>
                        <a14:foregroundMark x1="19751" y1="83616" x2="23909" y2="73446"/>
                      </a14:backgroundRemoval>
                    </a14:imgEffect>
                  </a14:imgLayer>
                </a14:imgProps>
              </a:ext>
            </a:extLst>
          </a:blip>
          <a:srcRect r="60124"/>
          <a:stretch>
            <a:fillRect/>
          </a:stretch>
        </p:blipFill>
        <p:spPr>
          <a:xfrm>
            <a:off x="0" y="12700"/>
            <a:ext cx="1078865" cy="831850"/>
          </a:xfrm>
          <a:prstGeom prst="rect">
            <a:avLst/>
          </a:prstGeom>
        </p:spPr>
      </p:pic>
      <p:grpSp>
        <p:nvGrpSpPr>
          <p:cNvPr id="3" name="组合 2"/>
          <p:cNvGrpSpPr/>
          <p:nvPr/>
        </p:nvGrpSpPr>
        <p:grpSpPr>
          <a:xfrm>
            <a:off x="414020" y="551815"/>
            <a:ext cx="140970" cy="121920"/>
            <a:chOff x="715963" y="600758"/>
            <a:chExt cx="2201410" cy="2201406"/>
          </a:xfrm>
        </p:grpSpPr>
        <p:sp>
          <p:nvSpPr>
            <p:cNvPr id="5" name="Freeform 20"/>
            <p:cNvSpPr/>
            <p:nvPr/>
          </p:nvSpPr>
          <p:spPr>
            <a:xfrm>
              <a:off x="715963" y="843713"/>
              <a:ext cx="349618" cy="1712535"/>
            </a:xfrm>
            <a:custGeom>
              <a:avLst/>
              <a:gdLst/>
              <a:ahLst/>
              <a:cxnLst>
                <a:cxn ang="0">
                  <a:pos x="349618" y="1122925"/>
                </a:cxn>
                <a:cxn ang="0">
                  <a:pos x="0" y="1712535"/>
                </a:cxn>
                <a:cxn ang="0">
                  <a:pos x="0" y="0"/>
                </a:cxn>
                <a:cxn ang="0">
                  <a:pos x="349618" y="1122925"/>
                </a:cxn>
              </a:cxnLst>
              <a:pathLst>
                <a:path w="118" h="578">
                  <a:moveTo>
                    <a:pt x="118" y="379"/>
                  </a:moveTo>
                  <a:lnTo>
                    <a:pt x="0" y="578"/>
                  </a:lnTo>
                  <a:lnTo>
                    <a:pt x="0" y="0"/>
                  </a:lnTo>
                  <a:lnTo>
                    <a:pt x="118" y="379"/>
                  </a:lnTo>
                  <a:close/>
                </a:path>
              </a:pathLst>
            </a:custGeom>
            <a:noFill/>
            <a:ln w="9525" cap="flat" cmpd="sng">
              <a:solidFill>
                <a:srgbClr val="FEF22A"/>
              </a:solidFill>
              <a:prstDash val="solid"/>
              <a:round/>
              <a:headEnd type="none" w="med" len="med"/>
              <a:tailEnd type="none" w="med" len="med"/>
            </a:ln>
          </p:spPr>
          <p:txBody>
            <a:bodyPr/>
            <a:p>
              <a:endParaRPr lang="zh-CN" altLang="en-US" sz="1680"/>
            </a:p>
          </p:txBody>
        </p:sp>
        <p:sp>
          <p:nvSpPr>
            <p:cNvPr id="6" name="Freeform 21"/>
            <p:cNvSpPr/>
            <p:nvPr/>
          </p:nvSpPr>
          <p:spPr>
            <a:xfrm>
              <a:off x="715963" y="600758"/>
              <a:ext cx="651830" cy="399987"/>
            </a:xfrm>
            <a:custGeom>
              <a:avLst/>
              <a:gdLst/>
              <a:ahLst/>
              <a:cxnLst>
                <a:cxn ang="0">
                  <a:pos x="651830" y="399987"/>
                </a:cxn>
                <a:cxn ang="0">
                  <a:pos x="0" y="242955"/>
                </a:cxn>
                <a:cxn ang="0">
                  <a:pos x="242954" y="0"/>
                </a:cxn>
                <a:cxn ang="0">
                  <a:pos x="651830" y="399987"/>
                </a:cxn>
              </a:cxnLst>
              <a:pathLst>
                <a:path w="220" h="135">
                  <a:moveTo>
                    <a:pt x="220" y="135"/>
                  </a:moveTo>
                  <a:lnTo>
                    <a:pt x="0" y="82"/>
                  </a:lnTo>
                  <a:lnTo>
                    <a:pt x="82" y="0"/>
                  </a:lnTo>
                  <a:lnTo>
                    <a:pt x="220" y="135"/>
                  </a:lnTo>
                  <a:close/>
                </a:path>
              </a:pathLst>
            </a:custGeom>
            <a:noFill/>
            <a:ln w="9525" cap="flat" cmpd="sng">
              <a:solidFill>
                <a:srgbClr val="5B3B87"/>
              </a:solidFill>
              <a:prstDash val="solid"/>
              <a:round/>
              <a:headEnd type="none" w="med" len="med"/>
              <a:tailEnd type="none" w="med" len="med"/>
            </a:ln>
          </p:spPr>
          <p:txBody>
            <a:bodyPr/>
            <a:p>
              <a:endParaRPr lang="zh-CN" altLang="en-US" sz="1680"/>
            </a:p>
          </p:txBody>
        </p:sp>
        <p:sp>
          <p:nvSpPr>
            <p:cNvPr id="7" name="Freeform 22"/>
            <p:cNvSpPr/>
            <p:nvPr/>
          </p:nvSpPr>
          <p:spPr>
            <a:xfrm>
              <a:off x="715963" y="1966637"/>
              <a:ext cx="349618" cy="835527"/>
            </a:xfrm>
            <a:custGeom>
              <a:avLst/>
              <a:gdLst/>
              <a:ahLst/>
              <a:cxnLst>
                <a:cxn ang="0">
                  <a:pos x="349618" y="0"/>
                </a:cxn>
                <a:cxn ang="0">
                  <a:pos x="242954" y="835527"/>
                </a:cxn>
                <a:cxn ang="0">
                  <a:pos x="0" y="589609"/>
                </a:cxn>
                <a:cxn ang="0">
                  <a:pos x="349618" y="0"/>
                </a:cxn>
              </a:cxnLst>
              <a:pathLst>
                <a:path w="118" h="282">
                  <a:moveTo>
                    <a:pt x="118" y="0"/>
                  </a:moveTo>
                  <a:lnTo>
                    <a:pt x="82" y="282"/>
                  </a:lnTo>
                  <a:lnTo>
                    <a:pt x="0" y="199"/>
                  </a:lnTo>
                  <a:lnTo>
                    <a:pt x="118" y="0"/>
                  </a:lnTo>
                  <a:close/>
                </a:path>
              </a:pathLst>
            </a:custGeom>
            <a:noFill/>
            <a:ln w="9525" cap="flat" cmpd="sng">
              <a:solidFill>
                <a:srgbClr val="FD665B"/>
              </a:solidFill>
              <a:prstDash val="solid"/>
              <a:round/>
              <a:headEnd type="none" w="med" len="med"/>
              <a:tailEnd type="none" w="med" len="med"/>
            </a:ln>
          </p:spPr>
          <p:txBody>
            <a:bodyPr/>
            <a:p>
              <a:endParaRPr lang="zh-CN" altLang="en-US" sz="1680"/>
            </a:p>
          </p:txBody>
        </p:sp>
        <p:sp>
          <p:nvSpPr>
            <p:cNvPr id="8" name="Freeform 23"/>
            <p:cNvSpPr/>
            <p:nvPr/>
          </p:nvSpPr>
          <p:spPr>
            <a:xfrm>
              <a:off x="715963" y="843713"/>
              <a:ext cx="651830" cy="1122926"/>
            </a:xfrm>
            <a:custGeom>
              <a:avLst/>
              <a:gdLst/>
              <a:ahLst/>
              <a:cxnLst>
                <a:cxn ang="0">
                  <a:pos x="651830" y="157031"/>
                </a:cxn>
                <a:cxn ang="0">
                  <a:pos x="349617" y="1122926"/>
                </a:cxn>
                <a:cxn ang="0">
                  <a:pos x="0" y="0"/>
                </a:cxn>
                <a:cxn ang="0">
                  <a:pos x="651830" y="157031"/>
                </a:cxn>
              </a:cxnLst>
              <a:pathLst>
                <a:path w="220" h="379">
                  <a:moveTo>
                    <a:pt x="220" y="53"/>
                  </a:moveTo>
                  <a:lnTo>
                    <a:pt x="118" y="379"/>
                  </a:lnTo>
                  <a:lnTo>
                    <a:pt x="0" y="0"/>
                  </a:lnTo>
                  <a:lnTo>
                    <a:pt x="220" y="53"/>
                  </a:lnTo>
                  <a:close/>
                </a:path>
              </a:pathLst>
            </a:custGeom>
            <a:noFill/>
            <a:ln w="9525" cap="flat" cmpd="sng">
              <a:solidFill>
                <a:srgbClr val="A82878"/>
              </a:solidFill>
              <a:prstDash val="solid"/>
              <a:round/>
              <a:headEnd type="none" w="med" len="med"/>
              <a:tailEnd type="none" w="med" len="med"/>
            </a:ln>
          </p:spPr>
          <p:txBody>
            <a:bodyPr/>
            <a:p>
              <a:endParaRPr lang="zh-CN" altLang="en-US" sz="1680"/>
            </a:p>
          </p:txBody>
        </p:sp>
        <p:sp>
          <p:nvSpPr>
            <p:cNvPr id="10" name="Freeform 24"/>
            <p:cNvSpPr/>
            <p:nvPr/>
          </p:nvSpPr>
          <p:spPr>
            <a:xfrm>
              <a:off x="958918" y="1966637"/>
              <a:ext cx="948117" cy="835527"/>
            </a:xfrm>
            <a:custGeom>
              <a:avLst/>
              <a:gdLst/>
              <a:ahLst/>
              <a:cxnLst>
                <a:cxn ang="0">
                  <a:pos x="948117" y="373320"/>
                </a:cxn>
                <a:cxn ang="0">
                  <a:pos x="0" y="835527"/>
                </a:cxn>
                <a:cxn ang="0">
                  <a:pos x="106663" y="0"/>
                </a:cxn>
                <a:cxn ang="0">
                  <a:pos x="948117" y="373320"/>
                </a:cxn>
              </a:cxnLst>
              <a:pathLst>
                <a:path w="320" h="282">
                  <a:moveTo>
                    <a:pt x="320" y="126"/>
                  </a:moveTo>
                  <a:lnTo>
                    <a:pt x="0" y="282"/>
                  </a:lnTo>
                  <a:lnTo>
                    <a:pt x="36" y="0"/>
                  </a:lnTo>
                  <a:lnTo>
                    <a:pt x="320" y="126"/>
                  </a:lnTo>
                  <a:close/>
                </a:path>
              </a:pathLst>
            </a:custGeom>
            <a:noFill/>
            <a:ln w="9525" cap="flat" cmpd="sng">
              <a:solidFill>
                <a:srgbClr val="FEF22A"/>
              </a:solidFill>
              <a:prstDash val="solid"/>
              <a:round/>
              <a:headEnd type="none" w="med" len="med"/>
              <a:tailEnd type="none" w="med" len="med"/>
            </a:ln>
          </p:spPr>
          <p:txBody>
            <a:bodyPr/>
            <a:p>
              <a:endParaRPr lang="zh-CN" altLang="en-US" sz="1680"/>
            </a:p>
          </p:txBody>
        </p:sp>
        <p:sp>
          <p:nvSpPr>
            <p:cNvPr id="12" name="Freeform 25"/>
            <p:cNvSpPr/>
            <p:nvPr/>
          </p:nvSpPr>
          <p:spPr>
            <a:xfrm>
              <a:off x="958918" y="600758"/>
              <a:ext cx="1712536" cy="399987"/>
            </a:xfrm>
            <a:custGeom>
              <a:avLst/>
              <a:gdLst/>
              <a:ahLst/>
              <a:cxnLst>
                <a:cxn ang="0">
                  <a:pos x="408875" y="399987"/>
                </a:cxn>
                <a:cxn ang="0">
                  <a:pos x="0" y="0"/>
                </a:cxn>
                <a:cxn ang="0">
                  <a:pos x="1712536" y="0"/>
                </a:cxn>
                <a:cxn ang="0">
                  <a:pos x="408875" y="399987"/>
                </a:cxn>
              </a:cxnLst>
              <a:pathLst>
                <a:path w="578" h="135">
                  <a:moveTo>
                    <a:pt x="138" y="135"/>
                  </a:moveTo>
                  <a:lnTo>
                    <a:pt x="0" y="0"/>
                  </a:lnTo>
                  <a:lnTo>
                    <a:pt x="578" y="0"/>
                  </a:lnTo>
                  <a:lnTo>
                    <a:pt x="138" y="135"/>
                  </a:lnTo>
                  <a:close/>
                </a:path>
              </a:pathLst>
            </a:custGeom>
            <a:noFill/>
            <a:ln w="9525" cap="flat" cmpd="sng">
              <a:solidFill>
                <a:srgbClr val="79307A"/>
              </a:solidFill>
              <a:prstDash val="solid"/>
              <a:round/>
              <a:headEnd type="none" w="med" len="med"/>
              <a:tailEnd type="none" w="med" len="med"/>
            </a:ln>
          </p:spPr>
          <p:txBody>
            <a:bodyPr/>
            <a:p>
              <a:endParaRPr lang="zh-CN" altLang="en-US" sz="1680"/>
            </a:p>
          </p:txBody>
        </p:sp>
        <p:sp>
          <p:nvSpPr>
            <p:cNvPr id="13" name="Freeform 26"/>
            <p:cNvSpPr/>
            <p:nvPr/>
          </p:nvSpPr>
          <p:spPr>
            <a:xfrm>
              <a:off x="958918" y="2339957"/>
              <a:ext cx="1712536" cy="462207"/>
            </a:xfrm>
            <a:custGeom>
              <a:avLst/>
              <a:gdLst/>
              <a:ahLst/>
              <a:cxnLst>
                <a:cxn ang="0">
                  <a:pos x="948116" y="0"/>
                </a:cxn>
                <a:cxn ang="0">
                  <a:pos x="1712536" y="462207"/>
                </a:cxn>
                <a:cxn ang="0">
                  <a:pos x="0" y="462207"/>
                </a:cxn>
                <a:cxn ang="0">
                  <a:pos x="948116" y="0"/>
                </a:cxn>
              </a:cxnLst>
              <a:pathLst>
                <a:path w="578" h="156">
                  <a:moveTo>
                    <a:pt x="320" y="0"/>
                  </a:moveTo>
                  <a:lnTo>
                    <a:pt x="578" y="156"/>
                  </a:lnTo>
                  <a:lnTo>
                    <a:pt x="0" y="156"/>
                  </a:lnTo>
                  <a:lnTo>
                    <a:pt x="320" y="0"/>
                  </a:lnTo>
                  <a:close/>
                </a:path>
              </a:pathLst>
            </a:custGeom>
            <a:noFill/>
            <a:ln w="9525" cap="flat" cmpd="sng">
              <a:solidFill>
                <a:srgbClr val="FA8538"/>
              </a:solidFill>
              <a:prstDash val="solid"/>
              <a:round/>
              <a:headEnd type="none" w="med" len="med"/>
              <a:tailEnd type="none" w="med" len="med"/>
            </a:ln>
          </p:spPr>
          <p:txBody>
            <a:bodyPr/>
            <a:p>
              <a:endParaRPr lang="zh-CN" altLang="en-US" sz="1680"/>
            </a:p>
          </p:txBody>
        </p:sp>
        <p:sp>
          <p:nvSpPr>
            <p:cNvPr id="14" name="Freeform 27"/>
            <p:cNvSpPr/>
            <p:nvPr/>
          </p:nvSpPr>
          <p:spPr>
            <a:xfrm>
              <a:off x="1367793" y="600758"/>
              <a:ext cx="1303661" cy="805899"/>
            </a:xfrm>
            <a:custGeom>
              <a:avLst/>
              <a:gdLst/>
              <a:ahLst/>
              <a:cxnLst>
                <a:cxn ang="0">
                  <a:pos x="1303661" y="0"/>
                </a:cxn>
                <a:cxn ang="0">
                  <a:pos x="897748" y="805899"/>
                </a:cxn>
                <a:cxn ang="0">
                  <a:pos x="0" y="399986"/>
                </a:cxn>
                <a:cxn ang="0">
                  <a:pos x="1303661" y="0"/>
                </a:cxn>
              </a:cxnLst>
              <a:pathLst>
                <a:path w="440" h="272">
                  <a:moveTo>
                    <a:pt x="440" y="0"/>
                  </a:moveTo>
                  <a:lnTo>
                    <a:pt x="303" y="272"/>
                  </a:lnTo>
                  <a:lnTo>
                    <a:pt x="0" y="135"/>
                  </a:lnTo>
                  <a:lnTo>
                    <a:pt x="440" y="0"/>
                  </a:lnTo>
                  <a:close/>
                </a:path>
              </a:pathLst>
            </a:custGeom>
            <a:noFill/>
            <a:ln w="9525" cap="flat" cmpd="sng">
              <a:solidFill>
                <a:srgbClr val="A82878"/>
              </a:solidFill>
              <a:prstDash val="solid"/>
              <a:round/>
              <a:headEnd type="none" w="med" len="med"/>
              <a:tailEnd type="none" w="med" len="med"/>
            </a:ln>
          </p:spPr>
          <p:txBody>
            <a:bodyPr/>
            <a:p>
              <a:endParaRPr lang="zh-CN" altLang="en-US" sz="1680"/>
            </a:p>
          </p:txBody>
        </p:sp>
        <p:sp>
          <p:nvSpPr>
            <p:cNvPr id="15" name="Freeform 28"/>
            <p:cNvSpPr/>
            <p:nvPr/>
          </p:nvSpPr>
          <p:spPr>
            <a:xfrm>
              <a:off x="2265543" y="843713"/>
              <a:ext cx="651830" cy="1712535"/>
            </a:xfrm>
            <a:custGeom>
              <a:avLst/>
              <a:gdLst/>
              <a:ahLst/>
              <a:cxnLst>
                <a:cxn ang="0">
                  <a:pos x="651830" y="0"/>
                </a:cxn>
                <a:cxn ang="0">
                  <a:pos x="651830" y="1712535"/>
                </a:cxn>
                <a:cxn ang="0">
                  <a:pos x="0" y="562944"/>
                </a:cxn>
                <a:cxn ang="0">
                  <a:pos x="651830" y="0"/>
                </a:cxn>
              </a:cxnLst>
              <a:pathLst>
                <a:path w="220" h="578">
                  <a:moveTo>
                    <a:pt x="220" y="0"/>
                  </a:moveTo>
                  <a:lnTo>
                    <a:pt x="220" y="578"/>
                  </a:lnTo>
                  <a:lnTo>
                    <a:pt x="0" y="190"/>
                  </a:lnTo>
                  <a:lnTo>
                    <a:pt x="220" y="0"/>
                  </a:lnTo>
                  <a:close/>
                </a:path>
              </a:pathLst>
            </a:custGeom>
            <a:noFill/>
            <a:ln w="9525" cap="flat" cmpd="sng">
              <a:solidFill>
                <a:srgbClr val="F1286A"/>
              </a:solidFill>
              <a:prstDash val="solid"/>
              <a:round/>
              <a:headEnd type="none" w="med" len="med"/>
              <a:tailEnd type="none" w="med" len="med"/>
            </a:ln>
          </p:spPr>
          <p:txBody>
            <a:bodyPr/>
            <a:p>
              <a:endParaRPr lang="zh-CN" altLang="en-US" sz="1680"/>
            </a:p>
          </p:txBody>
        </p:sp>
        <p:sp>
          <p:nvSpPr>
            <p:cNvPr id="16" name="Freeform 29"/>
            <p:cNvSpPr/>
            <p:nvPr/>
          </p:nvSpPr>
          <p:spPr>
            <a:xfrm>
              <a:off x="1907035" y="2339957"/>
              <a:ext cx="1010338" cy="462207"/>
            </a:xfrm>
            <a:custGeom>
              <a:avLst/>
              <a:gdLst/>
              <a:ahLst/>
              <a:cxnLst>
                <a:cxn ang="0">
                  <a:pos x="1010338" y="216289"/>
                </a:cxn>
                <a:cxn ang="0">
                  <a:pos x="0" y="0"/>
                </a:cxn>
                <a:cxn ang="0">
                  <a:pos x="764419" y="462207"/>
                </a:cxn>
                <a:cxn ang="0">
                  <a:pos x="1010338" y="216289"/>
                </a:cxn>
              </a:cxnLst>
              <a:pathLst>
                <a:path w="341" h="156">
                  <a:moveTo>
                    <a:pt x="341" y="73"/>
                  </a:moveTo>
                  <a:lnTo>
                    <a:pt x="0" y="0"/>
                  </a:lnTo>
                  <a:lnTo>
                    <a:pt x="258" y="156"/>
                  </a:lnTo>
                  <a:lnTo>
                    <a:pt x="341" y="73"/>
                  </a:lnTo>
                  <a:close/>
                </a:path>
              </a:pathLst>
            </a:custGeom>
            <a:noFill/>
            <a:ln w="9525" cap="flat" cmpd="sng">
              <a:solidFill>
                <a:srgbClr val="FD665B"/>
              </a:solidFill>
              <a:prstDash val="solid"/>
              <a:round/>
              <a:headEnd type="none" w="med" len="med"/>
              <a:tailEnd type="none" w="med" len="med"/>
            </a:ln>
          </p:spPr>
          <p:txBody>
            <a:bodyPr/>
            <a:p>
              <a:endParaRPr lang="zh-CN" altLang="en-US" sz="1680"/>
            </a:p>
          </p:txBody>
        </p:sp>
        <p:sp>
          <p:nvSpPr>
            <p:cNvPr id="17" name="Freeform 30"/>
            <p:cNvSpPr/>
            <p:nvPr/>
          </p:nvSpPr>
          <p:spPr>
            <a:xfrm>
              <a:off x="1065581" y="1406657"/>
              <a:ext cx="1199961" cy="933303"/>
            </a:xfrm>
            <a:custGeom>
              <a:avLst/>
              <a:gdLst/>
              <a:ahLst/>
              <a:cxnLst>
                <a:cxn ang="0">
                  <a:pos x="1199961" y="0"/>
                </a:cxn>
                <a:cxn ang="0">
                  <a:pos x="0" y="559981"/>
                </a:cxn>
                <a:cxn ang="0">
                  <a:pos x="841454" y="933303"/>
                </a:cxn>
                <a:cxn ang="0">
                  <a:pos x="1199961" y="0"/>
                </a:cxn>
              </a:cxnLst>
              <a:pathLst>
                <a:path w="405" h="315">
                  <a:moveTo>
                    <a:pt x="405" y="0"/>
                  </a:moveTo>
                  <a:lnTo>
                    <a:pt x="0" y="189"/>
                  </a:lnTo>
                  <a:lnTo>
                    <a:pt x="284" y="315"/>
                  </a:lnTo>
                  <a:lnTo>
                    <a:pt x="405" y="0"/>
                  </a:lnTo>
                  <a:close/>
                </a:path>
              </a:pathLst>
            </a:custGeom>
            <a:noFill/>
            <a:ln w="9525" cap="flat" cmpd="sng">
              <a:solidFill>
                <a:srgbClr val="FA8538"/>
              </a:solidFill>
              <a:prstDash val="solid"/>
              <a:round/>
              <a:headEnd type="none" w="med" len="med"/>
              <a:tailEnd type="none" w="med" len="med"/>
            </a:ln>
          </p:spPr>
          <p:txBody>
            <a:bodyPr/>
            <a:p>
              <a:endParaRPr lang="zh-CN" altLang="en-US" sz="1680"/>
            </a:p>
          </p:txBody>
        </p:sp>
        <p:sp>
          <p:nvSpPr>
            <p:cNvPr id="18" name="Freeform 31"/>
            <p:cNvSpPr/>
            <p:nvPr/>
          </p:nvSpPr>
          <p:spPr>
            <a:xfrm>
              <a:off x="1907035" y="1406657"/>
              <a:ext cx="1010338" cy="1149591"/>
            </a:xfrm>
            <a:custGeom>
              <a:avLst/>
              <a:gdLst/>
              <a:ahLst/>
              <a:cxnLst>
                <a:cxn ang="0">
                  <a:pos x="358507" y="0"/>
                </a:cxn>
                <a:cxn ang="0">
                  <a:pos x="1010338" y="1149591"/>
                </a:cxn>
                <a:cxn ang="0">
                  <a:pos x="0" y="933301"/>
                </a:cxn>
                <a:cxn ang="0">
                  <a:pos x="358507" y="0"/>
                </a:cxn>
              </a:cxnLst>
              <a:pathLst>
                <a:path w="341" h="388">
                  <a:moveTo>
                    <a:pt x="121" y="0"/>
                  </a:moveTo>
                  <a:lnTo>
                    <a:pt x="341" y="388"/>
                  </a:lnTo>
                  <a:lnTo>
                    <a:pt x="0" y="315"/>
                  </a:lnTo>
                  <a:lnTo>
                    <a:pt x="121" y="0"/>
                  </a:lnTo>
                  <a:close/>
                </a:path>
              </a:pathLst>
            </a:custGeom>
            <a:noFill/>
            <a:ln w="9525" cap="flat" cmpd="sng">
              <a:solidFill>
                <a:srgbClr val="FD3F63"/>
              </a:solidFill>
              <a:prstDash val="solid"/>
              <a:round/>
              <a:headEnd type="none" w="med" len="med"/>
              <a:tailEnd type="none" w="med" len="med"/>
            </a:ln>
          </p:spPr>
          <p:txBody>
            <a:bodyPr/>
            <a:p>
              <a:endParaRPr lang="zh-CN" altLang="en-US" sz="1680"/>
            </a:p>
          </p:txBody>
        </p:sp>
        <p:sp>
          <p:nvSpPr>
            <p:cNvPr id="19" name="Freeform 32"/>
            <p:cNvSpPr/>
            <p:nvPr/>
          </p:nvSpPr>
          <p:spPr>
            <a:xfrm>
              <a:off x="2265543" y="600758"/>
              <a:ext cx="651830" cy="805899"/>
            </a:xfrm>
            <a:custGeom>
              <a:avLst/>
              <a:gdLst/>
              <a:ahLst/>
              <a:cxnLst>
                <a:cxn ang="0">
                  <a:pos x="405912" y="0"/>
                </a:cxn>
                <a:cxn ang="0">
                  <a:pos x="651830" y="242954"/>
                </a:cxn>
                <a:cxn ang="0">
                  <a:pos x="0" y="805899"/>
                </a:cxn>
                <a:cxn ang="0">
                  <a:pos x="405912" y="0"/>
                </a:cxn>
              </a:cxnLst>
              <a:pathLst>
                <a:path w="220" h="272">
                  <a:moveTo>
                    <a:pt x="137" y="0"/>
                  </a:moveTo>
                  <a:lnTo>
                    <a:pt x="220" y="82"/>
                  </a:lnTo>
                  <a:lnTo>
                    <a:pt x="0" y="272"/>
                  </a:lnTo>
                  <a:lnTo>
                    <a:pt x="137" y="0"/>
                  </a:lnTo>
                  <a:close/>
                </a:path>
              </a:pathLst>
            </a:custGeom>
            <a:noFill/>
            <a:ln w="9525" cap="flat" cmpd="sng">
              <a:solidFill>
                <a:srgbClr val="E02579"/>
              </a:solidFill>
              <a:prstDash val="solid"/>
              <a:round/>
              <a:headEnd type="none" w="med" len="med"/>
              <a:tailEnd type="none" w="med" len="med"/>
            </a:ln>
          </p:spPr>
          <p:txBody>
            <a:bodyPr/>
            <a:p>
              <a:endParaRPr lang="zh-CN" altLang="en-US" sz="1680"/>
            </a:p>
          </p:txBody>
        </p:sp>
        <p:sp>
          <p:nvSpPr>
            <p:cNvPr id="22" name="Freeform 33"/>
            <p:cNvSpPr/>
            <p:nvPr/>
          </p:nvSpPr>
          <p:spPr>
            <a:xfrm>
              <a:off x="1065581" y="1000744"/>
              <a:ext cx="1199961" cy="965893"/>
            </a:xfrm>
            <a:custGeom>
              <a:avLst/>
              <a:gdLst/>
              <a:ahLst/>
              <a:cxnLst>
                <a:cxn ang="0">
                  <a:pos x="1199961" y="405912"/>
                </a:cxn>
                <a:cxn ang="0">
                  <a:pos x="302212" y="0"/>
                </a:cxn>
                <a:cxn ang="0">
                  <a:pos x="0" y="965893"/>
                </a:cxn>
                <a:cxn ang="0">
                  <a:pos x="1199961" y="405912"/>
                </a:cxn>
              </a:cxnLst>
              <a:pathLst>
                <a:path w="405" h="326">
                  <a:moveTo>
                    <a:pt x="405" y="137"/>
                  </a:moveTo>
                  <a:lnTo>
                    <a:pt x="102" y="0"/>
                  </a:lnTo>
                  <a:lnTo>
                    <a:pt x="0" y="326"/>
                  </a:lnTo>
                  <a:lnTo>
                    <a:pt x="405" y="137"/>
                  </a:lnTo>
                  <a:close/>
                </a:path>
              </a:pathLst>
            </a:custGeom>
            <a:noFill/>
            <a:ln w="9525" cap="flat" cmpd="sng">
              <a:solidFill>
                <a:srgbClr val="E02579"/>
              </a:solidFill>
              <a:prstDash val="solid"/>
              <a:round/>
              <a:headEnd type="none" w="med" len="med"/>
              <a:tailEnd type="none" w="med" len="med"/>
            </a:ln>
          </p:spPr>
          <p:txBody>
            <a:bodyPr/>
            <a:p>
              <a:endParaRPr lang="zh-CN" altLang="en-US" sz="1680"/>
            </a:p>
          </p:txBody>
        </p:sp>
      </p:grpSp>
      <p:sp>
        <p:nvSpPr>
          <p:cNvPr id="27" name="文本框 26"/>
          <p:cNvSpPr txBox="1"/>
          <p:nvPr/>
        </p:nvSpPr>
        <p:spPr>
          <a:xfrm>
            <a:off x="1241425" y="198120"/>
            <a:ext cx="8727440" cy="460375"/>
          </a:xfrm>
          <a:prstGeom prst="rect">
            <a:avLst/>
          </a:prstGeom>
          <a:noFill/>
        </p:spPr>
        <p:txBody>
          <a:bodyPr wrap="square" rtlCol="0" anchor="t">
            <a:spAutoFit/>
          </a:bodyPr>
          <a:p>
            <a:r>
              <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rPr>
              <a:t>14.</a:t>
            </a:r>
            <a:r>
              <a:rPr lang="zh-CN" altLang="en-US" sz="2400" b="1" dirty="0" smtClean="0">
                <a:solidFill>
                  <a:srgbClr val="002060"/>
                </a:solidFill>
                <a:latin typeface="微软雅黑" panose="020B0503020204020204" pitchFamily="34" charset="-122"/>
                <a:ea typeface="微软雅黑" panose="020B0503020204020204" pitchFamily="34" charset="-122"/>
                <a:cs typeface="+mn-ea"/>
                <a:sym typeface="+mn-ea"/>
              </a:rPr>
              <a:t>克服；战胜+ 障碍，挫折 </a:t>
            </a:r>
            <a:r>
              <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rPr>
              <a:t>overcome difficulties </a:t>
            </a:r>
            <a:endPar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endParaRPr>
          </a:p>
        </p:txBody>
      </p:sp>
      <p:sp>
        <p:nvSpPr>
          <p:cNvPr id="11272" name="AutoShape 36"/>
          <p:cNvSpPr/>
          <p:nvPr>
            <p:custDataLst>
              <p:tags r:id="rId4"/>
            </p:custDataLst>
          </p:nvPr>
        </p:nvSpPr>
        <p:spPr>
          <a:xfrm>
            <a:off x="111125" y="826135"/>
            <a:ext cx="5244465" cy="5765165"/>
          </a:xfrm>
          <a:prstGeom prst="roundRect">
            <a:avLst>
              <a:gd name="adj" fmla="val 16667"/>
            </a:avLst>
          </a:prstGeom>
          <a:gradFill rotWithShape="1">
            <a:gsLst>
              <a:gs pos="0">
                <a:srgbClr val="FFFFFF"/>
              </a:gs>
              <a:gs pos="100000">
                <a:srgbClr val="FBFBBB">
                  <a:alpha val="89999"/>
                </a:srgbClr>
              </a:gs>
            </a:gsLst>
            <a:lin ang="0" scaled="1"/>
            <a:tileRect/>
          </a:gradFill>
          <a:ln w="9525" cap="flat" cmpd="sng">
            <a:solidFill>
              <a:srgbClr val="C0C0C0"/>
            </a:solidFill>
            <a:prstDash val="solid"/>
            <a:headEnd type="none" w="med" len="med"/>
            <a:tailEnd type="none" w="med" len="med"/>
          </a:ln>
          <a:effectLst>
            <a:prstShdw prst="shdw13" dist="53882" dir="13499999">
              <a:srgbClr val="F5B363">
                <a:alpha val="50000"/>
              </a:srgbClr>
            </a:prstShdw>
          </a:effectLst>
        </p:spPr>
        <p:txBody>
          <a:bodyPr wrap="none" anchor="ctr"/>
          <a:p>
            <a:pPr algn="l"/>
            <a:endParaRPr lang="zh-CN" altLang="en-US" sz="2000" b="1" dirty="0">
              <a:latin typeface="Times New Roman" panose="02020603050405020304" pitchFamily="18" charset="0"/>
              <a:ea typeface="Times New Roman" panose="02020603050405020304" pitchFamily="18" charset="0"/>
            </a:endParaRPr>
          </a:p>
        </p:txBody>
      </p:sp>
      <p:pic>
        <p:nvPicPr>
          <p:cNvPr id="23" name="图片 22"/>
          <p:cNvPicPr>
            <a:picLocks noChangeAspect="1"/>
          </p:cNvPicPr>
          <p:nvPr/>
        </p:nvPicPr>
        <p:blipFill>
          <a:blip r:embed="rId5"/>
          <a:stretch>
            <a:fillRect/>
          </a:stretch>
        </p:blipFill>
        <p:spPr>
          <a:xfrm>
            <a:off x="5429250" y="777240"/>
            <a:ext cx="6655435" cy="5826760"/>
          </a:xfrm>
          <a:prstGeom prst="rect">
            <a:avLst/>
          </a:prstGeom>
          <a:effectLst>
            <a:outerShdw blurRad="50800" dist="38100" dir="16200000" rotWithShape="0">
              <a:prstClr val="black">
                <a:alpha val="40000"/>
              </a:prstClr>
            </a:outerShdw>
          </a:effectLst>
        </p:spPr>
      </p:pic>
      <p:pic>
        <p:nvPicPr>
          <p:cNvPr id="24" name="图片 23"/>
          <p:cNvPicPr>
            <a:picLocks noChangeAspect="1"/>
          </p:cNvPicPr>
          <p:nvPr>
            <p:custDataLst>
              <p:tags r:id="rId6"/>
            </p:custDataLst>
          </p:nvPr>
        </p:nvPicPr>
        <p:blipFill>
          <a:blip r:embed="rId7">
            <a:clrChange>
              <a:clrFrom>
                <a:srgbClr val="FFFFFF">
                  <a:alpha val="100000"/>
                </a:srgbClr>
              </a:clrFrom>
              <a:clrTo>
                <a:srgbClr val="FFFFFF">
                  <a:alpha val="100000"/>
                  <a:alpha val="0"/>
                </a:srgbClr>
              </a:clrTo>
            </a:clrChange>
            <a:extLst>
              <a:ext uri="{28A0092B-C50C-407E-A947-70E740481C1C}">
                <a14:useLocalDpi xmlns:a14="http://schemas.microsoft.com/office/drawing/2010/main" val="0"/>
              </a:ext>
            </a:extLst>
          </a:blip>
          <a:stretch>
            <a:fillRect/>
          </a:stretch>
        </p:blipFill>
        <p:spPr>
          <a:xfrm flipH="1">
            <a:off x="-60325" y="5960745"/>
            <a:ext cx="1266190" cy="773430"/>
          </a:xfrm>
          <a:prstGeom prst="rect">
            <a:avLst/>
          </a:prstGeom>
        </p:spPr>
      </p:pic>
      <p:sp>
        <p:nvSpPr>
          <p:cNvPr id="100" name="文本框 99"/>
          <p:cNvSpPr txBox="1"/>
          <p:nvPr/>
        </p:nvSpPr>
        <p:spPr>
          <a:xfrm>
            <a:off x="219710" y="1026160"/>
            <a:ext cx="5175250" cy="5477510"/>
          </a:xfrm>
          <a:prstGeom prst="rect">
            <a:avLst/>
          </a:prstGeom>
          <a:noFill/>
          <a:ln w="9525">
            <a:noFill/>
          </a:ln>
        </p:spPr>
        <p:txBody>
          <a:bodyPr wrap="square">
            <a:spAutoFit/>
          </a:bodyPr>
          <a:p>
            <a:pPr indent="0">
              <a:buFont typeface="Arial" panose="020B0604020202020204" pitchFamily="34" charset="0"/>
              <a:buNone/>
            </a:pPr>
            <a:r>
              <a:rPr lang="en-US" altLang="zh-CN" sz="2000" b="1">
                <a:latin typeface="Times New Roman" panose="02020603050405020304" pitchFamily="18" charset="0"/>
                <a:ea typeface="宋体" panose="02010600030101010101" pitchFamily="2" charset="-122"/>
                <a:cs typeface="Times New Roman" panose="02020603050405020304" pitchFamily="18" charset="0"/>
              </a:rPr>
              <a:t>1.</a:t>
            </a:r>
            <a:r>
              <a:rPr lang="en-US" altLang="zh-CN" sz="2400" b="1">
                <a:solidFill>
                  <a:srgbClr val="C00000"/>
                </a:solidFill>
                <a:latin typeface="Times New Roman" panose="02020603050405020304" pitchFamily="18" charset="0"/>
                <a:ea typeface="宋体" panose="02010600030101010101" pitchFamily="2" charset="-122"/>
              </a:rPr>
              <a:t>tackle /address /resolve/ cope with /get over /pull through/ break through</a:t>
            </a:r>
            <a:endParaRPr lang="en-US" altLang="zh-CN" sz="2400" b="1">
              <a:solidFill>
                <a:srgbClr val="C00000"/>
              </a:solidFill>
              <a:latin typeface="Times New Roman" panose="02020603050405020304" pitchFamily="18" charset="0"/>
              <a:ea typeface="宋体" panose="02010600030101010101" pitchFamily="2" charset="-122"/>
            </a:endParaRPr>
          </a:p>
          <a:p>
            <a:pPr algn="l">
              <a:buClrTx/>
              <a:buSzTx/>
              <a:buFont typeface="Arial" panose="020B0604020202020204" pitchFamily="34" charset="0"/>
              <a:buNone/>
            </a:pPr>
            <a:r>
              <a:rPr lang="en-US" altLang="zh-CN" sz="1400" b="1" i="1">
                <a:latin typeface="Times New Roman" panose="02020603050405020304" pitchFamily="18" charset="0"/>
                <a:ea typeface="宋体" panose="02010600030101010101" pitchFamily="2" charset="-122"/>
              </a:rPr>
              <a:t>处理；应对（难题）；突破（困境、障碍）</a:t>
            </a:r>
            <a:endParaRPr lang="en-US" altLang="zh-CN" sz="1400" b="1" i="1">
              <a:latin typeface="Times New Roman" panose="02020603050405020304" pitchFamily="18" charset="0"/>
              <a:ea typeface="宋体" panose="02010600030101010101" pitchFamily="2" charset="-122"/>
            </a:endParaRPr>
          </a:p>
          <a:p>
            <a:pPr algn="l">
              <a:buClrTx/>
              <a:buSzTx/>
              <a:buFont typeface="Arial" panose="020B0604020202020204" pitchFamily="34" charset="0"/>
              <a:buNone/>
            </a:pPr>
            <a:r>
              <a:rPr lang="en-US" altLang="zh-CN" sz="2000" b="1">
                <a:latin typeface="Times New Roman" panose="02020603050405020304" pitchFamily="18" charset="0"/>
                <a:ea typeface="宋体" panose="02010600030101010101" pitchFamily="2" charset="-122"/>
                <a:cs typeface="Times New Roman" panose="02020603050405020304" pitchFamily="18" charset="0"/>
              </a:rPr>
              <a:t>2.</a:t>
            </a:r>
            <a:r>
              <a:rPr lang="en-US" altLang="zh-CN" sz="2400" b="1">
                <a:solidFill>
                  <a:srgbClr val="C00000"/>
                </a:solidFill>
                <a:latin typeface="Times New Roman" panose="02020603050405020304" pitchFamily="18" charset="0"/>
                <a:ea typeface="宋体" panose="02010600030101010101" pitchFamily="2" charset="-122"/>
              </a:rPr>
              <a:t>rise above</a:t>
            </a:r>
            <a:r>
              <a:rPr lang="en-US" altLang="zh-CN" sz="2000" b="1">
                <a:latin typeface="Times New Roman" panose="02020603050405020304" pitchFamily="18" charset="0"/>
                <a:ea typeface="宋体" panose="02010600030101010101" pitchFamily="2" charset="-122"/>
                <a:cs typeface="Times New Roman" panose="02020603050405020304" pitchFamily="18" charset="0"/>
              </a:rPr>
              <a:t> </a:t>
            </a:r>
            <a:r>
              <a:rPr lang="en-US" altLang="zh-CN" sz="1400" b="1" i="1">
                <a:latin typeface="Times New Roman" panose="02020603050405020304" pitchFamily="18" charset="0"/>
                <a:ea typeface="宋体" panose="02010600030101010101" pitchFamily="2" charset="-122"/>
              </a:rPr>
              <a:t>超越；克服（困境）</a:t>
            </a:r>
            <a:endParaRPr lang="zh-CN" altLang="en-US" sz="2000" b="1">
              <a:latin typeface="Times New Roman" panose="02020603050405020304" pitchFamily="18" charset="0"/>
              <a:ea typeface="宋体" panose="02010600030101010101" pitchFamily="2" charset="-122"/>
              <a:cs typeface="Times New Roman" panose="02020603050405020304" pitchFamily="18" charset="0"/>
            </a:endParaRPr>
          </a:p>
          <a:p>
            <a:pPr algn="l">
              <a:buClrTx/>
              <a:buSzTx/>
              <a:buFont typeface="Arial" panose="020B0604020202020204" pitchFamily="34" charset="0"/>
              <a:buNone/>
            </a:pPr>
            <a:r>
              <a:rPr lang="en-US" altLang="zh-CN" sz="2400" b="1">
                <a:solidFill>
                  <a:srgbClr val="C00000"/>
                </a:solidFill>
                <a:latin typeface="Times New Roman" panose="02020603050405020304" pitchFamily="18" charset="0"/>
                <a:ea typeface="宋体" panose="02010600030101010101" pitchFamily="2" charset="-122"/>
              </a:rPr>
              <a:t>   conquer</a:t>
            </a:r>
            <a:r>
              <a:rPr lang="en-US" altLang="zh-CN" sz="2000" b="1">
                <a:latin typeface="Times New Roman" panose="02020603050405020304" pitchFamily="18" charset="0"/>
                <a:ea typeface="宋体" panose="02010600030101010101" pitchFamily="2" charset="-122"/>
                <a:cs typeface="Times New Roman" panose="02020603050405020304" pitchFamily="18" charset="0"/>
              </a:rPr>
              <a:t> </a:t>
            </a:r>
            <a:r>
              <a:rPr lang="en-US" altLang="zh-CN" sz="1400" b="1" i="1">
                <a:latin typeface="Times New Roman" panose="02020603050405020304" pitchFamily="18" charset="0"/>
                <a:ea typeface="宋体" panose="02010600030101010101" pitchFamily="2" charset="-122"/>
              </a:rPr>
              <a:t>征服；战胜</a:t>
            </a:r>
            <a:endParaRPr lang="en-US" altLang="zh-CN" sz="1400" b="1" i="1">
              <a:latin typeface="Times New Roman" panose="02020603050405020304" pitchFamily="18" charset="0"/>
              <a:ea typeface="宋体" panose="02010600030101010101" pitchFamily="2" charset="-122"/>
            </a:endParaRPr>
          </a:p>
          <a:p>
            <a:pPr algn="l">
              <a:buClrTx/>
              <a:buSzTx/>
              <a:buFont typeface="Arial" panose="020B0604020202020204" pitchFamily="34" charset="0"/>
              <a:buNone/>
            </a:pPr>
            <a:r>
              <a:rPr lang="en-US" altLang="zh-CN" sz="1400" b="1" i="1">
                <a:latin typeface="Times New Roman" panose="02020603050405020304" pitchFamily="18" charset="0"/>
                <a:ea typeface="宋体" panose="02010600030101010101" pitchFamily="2" charset="-122"/>
              </a:rPr>
              <a:t>    </a:t>
            </a:r>
            <a:r>
              <a:rPr lang="en-US" altLang="zh-CN" sz="2400" b="1">
                <a:solidFill>
                  <a:srgbClr val="C00000"/>
                </a:solidFill>
                <a:latin typeface="Times New Roman" panose="02020603050405020304" pitchFamily="18" charset="0"/>
                <a:ea typeface="宋体" panose="02010600030101010101" pitchFamily="2" charset="-122"/>
              </a:rPr>
              <a:t>surmount </a:t>
            </a:r>
            <a:r>
              <a:rPr lang="en-US" altLang="zh-CN" sz="1400" b="1" i="1">
                <a:latin typeface="Times New Roman" panose="02020603050405020304" pitchFamily="18" charset="0"/>
                <a:ea typeface="宋体" panose="02010600030101010101" pitchFamily="2" charset="-122"/>
              </a:rPr>
              <a:t>/səˈmaʊnt/ 克服（障碍、困难）</a:t>
            </a:r>
            <a:endParaRPr lang="en-US" altLang="zh-CN" sz="1400" b="1" i="1">
              <a:latin typeface="Times New Roman" panose="02020603050405020304" pitchFamily="18" charset="0"/>
              <a:ea typeface="宋体" panose="02010600030101010101" pitchFamily="2" charset="-122"/>
            </a:endParaRPr>
          </a:p>
          <a:p>
            <a:pPr algn="l">
              <a:buClrTx/>
              <a:buSzTx/>
              <a:buFont typeface="Arial" panose="020B0604020202020204" pitchFamily="34" charset="0"/>
              <a:buNone/>
            </a:pPr>
            <a:r>
              <a:rPr lang="en-US" altLang="zh-CN" sz="2000" b="1">
                <a:latin typeface="Times New Roman" panose="02020603050405020304" pitchFamily="18" charset="0"/>
                <a:ea typeface="宋体" panose="02010600030101010101" pitchFamily="2" charset="-122"/>
                <a:cs typeface="Times New Roman" panose="02020603050405020304" pitchFamily="18" charset="0"/>
              </a:rPr>
              <a:t>3.</a:t>
            </a:r>
            <a:r>
              <a:rPr lang="en-US" altLang="zh-CN" sz="2400" b="1">
                <a:solidFill>
                  <a:srgbClr val="0070C0"/>
                </a:solidFill>
                <a:latin typeface="Times New Roman" panose="02020603050405020304" pitchFamily="18" charset="0"/>
                <a:ea typeface="宋体" panose="02010600030101010101" pitchFamily="2" charset="-122"/>
              </a:rPr>
              <a:t>obstacle</a:t>
            </a:r>
            <a:r>
              <a:rPr lang="en-US" altLang="zh-CN" sz="1400" b="1" i="1">
                <a:latin typeface="Times New Roman" panose="02020603050405020304" pitchFamily="18" charset="0"/>
                <a:ea typeface="宋体" panose="02010600030101010101" pitchFamily="2" charset="-122"/>
              </a:rPr>
              <a:t> /ˈɒbstək(ə)l/</a:t>
            </a:r>
            <a:r>
              <a:rPr lang="en-US" altLang="zh-CN" sz="2000" b="1">
                <a:latin typeface="Times New Roman" panose="02020603050405020304" pitchFamily="18" charset="0"/>
                <a:ea typeface="宋体" panose="02010600030101010101" pitchFamily="2" charset="-122"/>
                <a:cs typeface="Times New Roman" panose="02020603050405020304" pitchFamily="18" charset="0"/>
              </a:rPr>
              <a:t> / </a:t>
            </a:r>
            <a:r>
              <a:rPr lang="en-US" altLang="zh-CN" sz="2400" b="1">
                <a:solidFill>
                  <a:srgbClr val="C00000"/>
                </a:solidFill>
                <a:latin typeface="Times New Roman" panose="02020603050405020304" pitchFamily="18" charset="0"/>
                <a:ea typeface="宋体" panose="02010600030101010101" pitchFamily="2" charset="-122"/>
              </a:rPr>
              <a:t> </a:t>
            </a:r>
            <a:r>
              <a:rPr lang="en-US" altLang="zh-CN" sz="2400" b="1">
                <a:solidFill>
                  <a:srgbClr val="0070C0"/>
                </a:solidFill>
                <a:latin typeface="Times New Roman" panose="02020603050405020304" pitchFamily="18" charset="0"/>
                <a:ea typeface="宋体" panose="02010600030101010101" pitchFamily="2" charset="-122"/>
              </a:rPr>
              <a:t>barrier</a:t>
            </a:r>
            <a:r>
              <a:rPr lang="en-US" altLang="zh-CN" sz="1600" b="1" i="1">
                <a:latin typeface="Times New Roman" panose="02020603050405020304" pitchFamily="18" charset="0"/>
                <a:ea typeface="宋体" panose="02010600030101010101" pitchFamily="2" charset="-122"/>
              </a:rPr>
              <a:t> </a:t>
            </a:r>
            <a:r>
              <a:rPr lang="en-US" altLang="zh-CN" sz="1400" b="1" i="1">
                <a:latin typeface="Times New Roman" panose="02020603050405020304" pitchFamily="18" charset="0"/>
                <a:ea typeface="宋体" panose="02010600030101010101" pitchFamily="2" charset="-122"/>
              </a:rPr>
              <a:t>/ˈbæriə(r)/</a:t>
            </a:r>
            <a:r>
              <a:rPr lang="en-US" altLang="zh-CN" sz="2000" b="1">
                <a:latin typeface="Times New Roman" panose="02020603050405020304" pitchFamily="18" charset="0"/>
                <a:ea typeface="宋体" panose="02010600030101010101" pitchFamily="2" charset="-122"/>
                <a:cs typeface="Times New Roman" panose="02020603050405020304" pitchFamily="18" charset="0"/>
              </a:rPr>
              <a:t> /  </a:t>
            </a:r>
            <a:endParaRPr lang="en-US" altLang="zh-CN" sz="2000" b="1">
              <a:latin typeface="Times New Roman" panose="02020603050405020304" pitchFamily="18" charset="0"/>
              <a:ea typeface="宋体" panose="02010600030101010101" pitchFamily="2" charset="-122"/>
              <a:cs typeface="Times New Roman" panose="02020603050405020304" pitchFamily="18" charset="0"/>
            </a:endParaRPr>
          </a:p>
          <a:p>
            <a:pPr algn="l">
              <a:buClrTx/>
              <a:buSzTx/>
              <a:buFont typeface="Arial" panose="020B0604020202020204" pitchFamily="34" charset="0"/>
              <a:buNone/>
            </a:pPr>
            <a:r>
              <a:rPr lang="en-US" altLang="zh-CN" sz="2000" b="1">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a:solidFill>
                  <a:srgbClr val="0070C0"/>
                </a:solidFill>
                <a:latin typeface="Times New Roman" panose="02020603050405020304" pitchFamily="18" charset="0"/>
                <a:ea typeface="宋体" panose="02010600030101010101" pitchFamily="2" charset="-122"/>
              </a:rPr>
              <a:t>block</a:t>
            </a:r>
            <a:r>
              <a:rPr lang="en-US" altLang="zh-CN" sz="1400" b="1" i="1">
                <a:latin typeface="Times New Roman" panose="02020603050405020304" pitchFamily="18" charset="0"/>
                <a:ea typeface="宋体" panose="02010600030101010101" pitchFamily="2" charset="-122"/>
              </a:rPr>
              <a:t>阻碍；障碍；壁垒</a:t>
            </a:r>
            <a:endParaRPr lang="en-US" altLang="zh-CN" sz="1400" b="1" i="1">
              <a:latin typeface="Times New Roman" panose="02020603050405020304" pitchFamily="18" charset="0"/>
              <a:ea typeface="宋体" panose="02010600030101010101" pitchFamily="2" charset="-122"/>
            </a:endParaRPr>
          </a:p>
          <a:p>
            <a:pPr indent="0">
              <a:buFont typeface="Arial" panose="020B0604020202020204" pitchFamily="34" charset="0"/>
              <a:buNone/>
            </a:pPr>
            <a:r>
              <a:rPr lang="en-US" altLang="zh-CN" sz="2000" b="1">
                <a:latin typeface="Times New Roman" panose="02020603050405020304" pitchFamily="18" charset="0"/>
                <a:ea typeface="宋体" panose="02010600030101010101" pitchFamily="2" charset="-122"/>
                <a:cs typeface="Times New Roman" panose="02020603050405020304" pitchFamily="18" charset="0"/>
              </a:rPr>
              <a:t>4.</a:t>
            </a:r>
            <a:r>
              <a:rPr lang="en-US" altLang="zh-CN" sz="2400" b="1">
                <a:solidFill>
                  <a:srgbClr val="0070C0"/>
                </a:solidFill>
                <a:latin typeface="Times New Roman" panose="02020603050405020304" pitchFamily="18" charset="0"/>
                <a:ea typeface="宋体" panose="02010600030101010101" pitchFamily="2" charset="-122"/>
              </a:rPr>
              <a:t>handicap</a:t>
            </a:r>
            <a:r>
              <a:rPr lang="en-US" altLang="zh-CN" sz="1400" b="1" i="1">
                <a:latin typeface="Times New Roman" panose="02020603050405020304" pitchFamily="18" charset="0"/>
                <a:ea typeface="宋体" panose="02010600030101010101" pitchFamily="2" charset="-122"/>
              </a:rPr>
              <a:t> /ˈhændikæp/n. 障碍；不利条件</a:t>
            </a:r>
            <a:r>
              <a:rPr lang="zh-CN" altLang="en-US" sz="2000" b="1">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b="1">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000" b="1">
              <a:latin typeface="Times New Roman" panose="02020603050405020304" pitchFamily="18" charset="0"/>
              <a:ea typeface="宋体" panose="02010600030101010101" pitchFamily="2" charset="-122"/>
              <a:cs typeface="Times New Roman" panose="02020603050405020304" pitchFamily="18" charset="0"/>
            </a:endParaRPr>
          </a:p>
          <a:p>
            <a:pPr indent="0">
              <a:buFont typeface="Arial" panose="020B0604020202020204" pitchFamily="34" charset="0"/>
              <a:buNone/>
            </a:pPr>
            <a:r>
              <a:rPr lang="en-US" altLang="zh-CN" sz="2000" b="1">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a:solidFill>
                  <a:srgbClr val="0070C0"/>
                </a:solidFill>
                <a:latin typeface="Times New Roman" panose="02020603050405020304" pitchFamily="18" charset="0"/>
                <a:ea typeface="宋体" panose="02010600030101010101" pitchFamily="2" charset="-122"/>
              </a:rPr>
              <a:t>hindrance </a:t>
            </a:r>
            <a:r>
              <a:rPr lang="en-US" altLang="zh-CN" sz="1400" b="1" i="1">
                <a:latin typeface="Times New Roman" panose="02020603050405020304" pitchFamily="18" charset="0"/>
                <a:ea typeface="宋体" panose="02010600030101010101" pitchFamily="2" charset="-122"/>
              </a:rPr>
              <a:t>/ˈhɪndrəns/n. 妨碍；阻碍</a:t>
            </a:r>
            <a:endParaRPr lang="zh-CN" altLang="en-US" sz="2000" b="1">
              <a:latin typeface="Times New Roman" panose="02020603050405020304" pitchFamily="18" charset="0"/>
              <a:ea typeface="宋体" panose="02010600030101010101" pitchFamily="2" charset="-122"/>
              <a:cs typeface="Times New Roman" panose="02020603050405020304" pitchFamily="18" charset="0"/>
            </a:endParaRPr>
          </a:p>
          <a:p>
            <a:pPr algn="l">
              <a:buClrTx/>
              <a:buSzTx/>
              <a:buFont typeface="Arial" panose="020B0604020202020204" pitchFamily="34" charset="0"/>
              <a:buNone/>
            </a:pPr>
            <a:r>
              <a:rPr lang="en-US" altLang="zh-CN" sz="2000" b="1">
                <a:latin typeface="Times New Roman" panose="02020603050405020304" pitchFamily="18" charset="0"/>
                <a:ea typeface="宋体" panose="02010600030101010101" pitchFamily="2" charset="-122"/>
                <a:cs typeface="Times New Roman" panose="02020603050405020304" pitchFamily="18" charset="0"/>
              </a:rPr>
              <a:t>5.</a:t>
            </a:r>
            <a:r>
              <a:rPr lang="en-US" altLang="zh-CN" sz="2400" b="1">
                <a:solidFill>
                  <a:srgbClr val="0070C0"/>
                </a:solidFill>
                <a:latin typeface="Times New Roman" panose="02020603050405020304" pitchFamily="18" charset="0"/>
                <a:ea typeface="宋体" panose="02010600030101010101" pitchFamily="2" charset="-122"/>
              </a:rPr>
              <a:t>setback</a:t>
            </a:r>
            <a:r>
              <a:rPr lang="en-US" altLang="zh-CN" sz="2000" b="1">
                <a:latin typeface="Times New Roman" panose="02020603050405020304" pitchFamily="18" charset="0"/>
                <a:ea typeface="宋体" panose="02010600030101010101" pitchFamily="2" charset="-122"/>
                <a:cs typeface="Times New Roman" panose="02020603050405020304" pitchFamily="18" charset="0"/>
              </a:rPr>
              <a:t> / </a:t>
            </a:r>
            <a:r>
              <a:rPr lang="en-US" altLang="zh-CN" sz="2400" b="1">
                <a:solidFill>
                  <a:srgbClr val="0070C0"/>
                </a:solidFill>
                <a:latin typeface="Times New Roman" panose="02020603050405020304" pitchFamily="18" charset="0"/>
                <a:ea typeface="宋体" panose="02010600030101010101" pitchFamily="2" charset="-122"/>
              </a:rPr>
              <a:t>frustration </a:t>
            </a:r>
            <a:r>
              <a:rPr lang="en-US" altLang="zh-CN" sz="2000" b="1">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a:solidFill>
                  <a:srgbClr val="0070C0"/>
                </a:solidFill>
                <a:latin typeface="Times New Roman" panose="02020603050405020304" pitchFamily="18" charset="0"/>
                <a:ea typeface="宋体" panose="02010600030101010101" pitchFamily="2" charset="-122"/>
              </a:rPr>
              <a:t>adversity</a:t>
            </a:r>
            <a:r>
              <a:rPr lang="en-US" altLang="zh-CN" sz="2000" b="1">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000" b="1">
              <a:latin typeface="Times New Roman" panose="02020603050405020304" pitchFamily="18" charset="0"/>
              <a:ea typeface="宋体" panose="02010600030101010101" pitchFamily="2" charset="-122"/>
              <a:cs typeface="Times New Roman" panose="02020603050405020304" pitchFamily="18" charset="0"/>
            </a:endParaRPr>
          </a:p>
          <a:p>
            <a:pPr algn="l">
              <a:buClrTx/>
              <a:buSzTx/>
              <a:buFont typeface="Arial" panose="020B0604020202020204" pitchFamily="34" charset="0"/>
              <a:buNone/>
            </a:pPr>
            <a:r>
              <a:rPr lang="en-US" altLang="zh-CN" sz="2000" b="1">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a:solidFill>
                  <a:srgbClr val="0070C0"/>
                </a:solidFill>
                <a:latin typeface="Times New Roman" panose="02020603050405020304" pitchFamily="18" charset="0"/>
                <a:ea typeface="宋体" panose="02010600030101010101" pitchFamily="2" charset="-122"/>
              </a:rPr>
              <a:t>hardship</a:t>
            </a:r>
            <a:r>
              <a:rPr lang="en-US" altLang="zh-CN" sz="1400" b="1" i="1">
                <a:latin typeface="Times New Roman" panose="02020603050405020304" pitchFamily="18" charset="0"/>
                <a:ea typeface="宋体" panose="02010600030101010101" pitchFamily="2" charset="-122"/>
              </a:rPr>
              <a:t>挫折；逆境；不幸</a:t>
            </a:r>
            <a:endParaRPr lang="en-US" altLang="zh-CN" sz="1400" b="1" i="1">
              <a:latin typeface="Times New Roman" panose="02020603050405020304" pitchFamily="18" charset="0"/>
              <a:ea typeface="宋体" panose="02010600030101010101" pitchFamily="2" charset="-122"/>
            </a:endParaRPr>
          </a:p>
          <a:p>
            <a:pPr algn="l">
              <a:buClrTx/>
              <a:buSzTx/>
              <a:buFont typeface="Arial" panose="020B0604020202020204" pitchFamily="34" charset="0"/>
              <a:buNone/>
            </a:pPr>
            <a:r>
              <a:rPr lang="en-US" altLang="zh-CN" sz="2000" b="1">
                <a:latin typeface="Times New Roman" panose="02020603050405020304" pitchFamily="18" charset="0"/>
                <a:ea typeface="宋体" panose="02010600030101010101" pitchFamily="2" charset="-122"/>
                <a:cs typeface="Times New Roman" panose="02020603050405020304" pitchFamily="18" charset="0"/>
              </a:rPr>
              <a:t>6.</a:t>
            </a:r>
            <a:r>
              <a:rPr lang="en-US" altLang="zh-CN" sz="2400" b="1">
                <a:solidFill>
                  <a:srgbClr val="0070C0"/>
                </a:solidFill>
                <a:latin typeface="Times New Roman" panose="02020603050405020304" pitchFamily="18" charset="0"/>
                <a:ea typeface="宋体" panose="02010600030101010101" pitchFamily="2" charset="-122"/>
              </a:rPr>
              <a:t> in hot water</a:t>
            </a:r>
            <a:r>
              <a:rPr lang="en-US" altLang="zh-CN" sz="2000" b="1">
                <a:latin typeface="Times New Roman" panose="02020603050405020304" pitchFamily="18" charset="0"/>
                <a:ea typeface="宋体" panose="02010600030101010101" pitchFamily="2" charset="-122"/>
                <a:cs typeface="Times New Roman" panose="02020603050405020304" pitchFamily="18" charset="0"/>
              </a:rPr>
              <a:t> </a:t>
            </a:r>
            <a:r>
              <a:rPr lang="en-US" altLang="zh-CN" sz="1400" b="1" i="1">
                <a:latin typeface="Times New Roman" panose="02020603050405020304" pitchFamily="18" charset="0"/>
                <a:ea typeface="宋体" panose="02010600030101010101" pitchFamily="2" charset="-122"/>
              </a:rPr>
              <a:t>陷入困境</a:t>
            </a:r>
            <a:r>
              <a:rPr lang="zh-CN" altLang="en-US" sz="2000" b="1">
                <a:latin typeface="Times New Roman" panose="02020603050405020304" pitchFamily="18" charset="0"/>
                <a:ea typeface="宋体" panose="02010600030101010101" pitchFamily="2" charset="-122"/>
                <a:cs typeface="Times New Roman" panose="02020603050405020304" pitchFamily="18" charset="0"/>
              </a:rPr>
              <a:t>  </a:t>
            </a:r>
            <a:endParaRPr lang="zh-CN" altLang="en-US" sz="2000" b="1">
              <a:latin typeface="Times New Roman" panose="02020603050405020304" pitchFamily="18" charset="0"/>
              <a:ea typeface="宋体" panose="02010600030101010101" pitchFamily="2" charset="-122"/>
              <a:cs typeface="Times New Roman" panose="02020603050405020304" pitchFamily="18" charset="0"/>
            </a:endParaRPr>
          </a:p>
          <a:p>
            <a:pPr algn="l">
              <a:buClrTx/>
              <a:buSzTx/>
              <a:buFont typeface="Arial" panose="020B0604020202020204" pitchFamily="34" charset="0"/>
              <a:buNone/>
            </a:pPr>
            <a:r>
              <a:rPr lang="zh-CN" altLang="en-US" sz="2000" b="1">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b="1">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a:solidFill>
                  <a:srgbClr val="0070C0"/>
                </a:solidFill>
                <a:latin typeface="Times New Roman" panose="02020603050405020304" pitchFamily="18" charset="0"/>
                <a:ea typeface="宋体" panose="02010600030101010101" pitchFamily="2" charset="-122"/>
              </a:rPr>
              <a:t>A tough nut to crack </a:t>
            </a:r>
            <a:r>
              <a:rPr lang="en-US" altLang="zh-CN" sz="1400" b="1" i="1">
                <a:latin typeface="Times New Roman" panose="02020603050405020304" pitchFamily="18" charset="0"/>
                <a:ea typeface="宋体" panose="02010600030101010101" pitchFamily="2" charset="-122"/>
              </a:rPr>
              <a:t>难以解决的难题</a:t>
            </a:r>
            <a:r>
              <a:rPr lang="zh-CN" altLang="en-US" sz="2000" b="1">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b="1">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000" b="1">
              <a:latin typeface="Times New Roman" panose="02020603050405020304" pitchFamily="18" charset="0"/>
              <a:ea typeface="宋体" panose="02010600030101010101" pitchFamily="2" charset="-122"/>
              <a:cs typeface="Times New Roman" panose="02020603050405020304" pitchFamily="18" charset="0"/>
            </a:endParaRPr>
          </a:p>
          <a:p>
            <a:pPr algn="l">
              <a:buClrTx/>
              <a:buSzTx/>
              <a:buFont typeface="Arial" panose="020B0604020202020204" pitchFamily="34" charset="0"/>
              <a:buNone/>
            </a:pPr>
            <a:r>
              <a:rPr lang="zh-CN" altLang="en-US" sz="2000" b="1">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b="1">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a:solidFill>
                  <a:srgbClr val="0070C0"/>
                </a:solidFill>
                <a:latin typeface="Times New Roman" panose="02020603050405020304" pitchFamily="18" charset="0"/>
                <a:ea typeface="宋体" panose="02010600030101010101" pitchFamily="2" charset="-122"/>
              </a:rPr>
              <a:t>A hot potato</a:t>
            </a:r>
            <a:r>
              <a:rPr lang="en-US" altLang="zh-CN" sz="2000" b="1">
                <a:latin typeface="Times New Roman" panose="02020603050405020304" pitchFamily="18" charset="0"/>
                <a:ea typeface="宋体" panose="02010600030101010101" pitchFamily="2" charset="-122"/>
                <a:cs typeface="Times New Roman" panose="02020603050405020304" pitchFamily="18" charset="0"/>
              </a:rPr>
              <a:t> </a:t>
            </a:r>
            <a:r>
              <a:rPr lang="en-US" altLang="zh-CN" sz="1400" b="1" i="1">
                <a:latin typeface="Times New Roman" panose="02020603050405020304" pitchFamily="18" charset="0"/>
                <a:ea typeface="宋体" panose="02010600030101010101" pitchFamily="2" charset="-122"/>
              </a:rPr>
              <a:t>棘手的问题</a:t>
            </a:r>
            <a:endParaRPr lang="en-US" altLang="zh-CN" sz="1400" b="1" i="1">
              <a:latin typeface="Times New Roman" panose="02020603050405020304" pitchFamily="18" charset="0"/>
              <a:ea typeface="宋体" panose="02010600030101010101" pitchFamily="2" charset="-122"/>
            </a:endParaRPr>
          </a:p>
        </p:txBody>
      </p:sp>
      <p:sp>
        <p:nvSpPr>
          <p:cNvPr id="21" name="文本框 20"/>
          <p:cNvSpPr txBox="1"/>
          <p:nvPr/>
        </p:nvSpPr>
        <p:spPr>
          <a:xfrm>
            <a:off x="5491480" y="830580"/>
            <a:ext cx="6459855" cy="3476625"/>
          </a:xfrm>
          <a:prstGeom prst="rect">
            <a:avLst/>
          </a:prstGeom>
          <a:noFill/>
          <a:ln w="9525">
            <a:noFill/>
          </a:ln>
        </p:spPr>
        <p:txBody>
          <a:bodyPr wrap="square">
            <a:spAutoFit/>
          </a:bodyPr>
          <a:p>
            <a:pPr indent="0"/>
            <a:r>
              <a:rPr lang="zh-CN" altLang="en-US" sz="2000" b="0">
                <a:solidFill>
                  <a:srgbClr val="0063A8"/>
                </a:solidFill>
              </a:rPr>
              <a:t>1.积极乐观的态度帮助个人克服障碍和挫折，在冒险追求中保持高昂的精神。</a:t>
            </a:r>
            <a:endParaRPr lang="zh-CN" altLang="en-US" sz="2000" b="0">
              <a:solidFill>
                <a:srgbClr val="0063A8"/>
              </a:solidFill>
            </a:endParaRPr>
          </a:p>
          <a:p>
            <a:pPr indent="0"/>
            <a:endParaRPr lang="zh-CN" altLang="en-US" sz="2000" b="0">
              <a:solidFill>
                <a:srgbClr val="0063A8"/>
              </a:solidFill>
            </a:endParaRPr>
          </a:p>
          <a:p>
            <a:pPr indent="0"/>
            <a:endParaRPr lang="zh-CN" altLang="en-US" sz="2000" b="0">
              <a:solidFill>
                <a:srgbClr val="0063A8"/>
              </a:solidFill>
            </a:endParaRPr>
          </a:p>
          <a:p>
            <a:pPr indent="0"/>
            <a:endParaRPr lang="zh-CN" altLang="en-US" sz="2000" b="0">
              <a:solidFill>
                <a:srgbClr val="0063A8"/>
              </a:solidFill>
            </a:endParaRPr>
          </a:p>
          <a:p>
            <a:pPr indent="0"/>
            <a:endParaRPr lang="zh-CN" altLang="en-US" sz="2000" b="0">
              <a:solidFill>
                <a:srgbClr val="0063A8"/>
              </a:solidFill>
            </a:endParaRPr>
          </a:p>
          <a:p>
            <a:pPr indent="0"/>
            <a:r>
              <a:rPr lang="zh-CN" altLang="en-US" sz="2000" b="0">
                <a:solidFill>
                  <a:srgbClr val="0063A8"/>
                </a:solidFill>
              </a:rPr>
              <a:t>2.他们克服一切困难，完成意想不到的和非凡的事。</a:t>
            </a:r>
            <a:endParaRPr lang="zh-CN" altLang="en-US" sz="2000" b="0">
              <a:solidFill>
                <a:srgbClr val="0063A8"/>
              </a:solidFill>
            </a:endParaRPr>
          </a:p>
          <a:p>
            <a:pPr indent="0"/>
            <a:endParaRPr lang="zh-CN" altLang="en-US" sz="2000" b="0">
              <a:solidFill>
                <a:srgbClr val="0063A8"/>
              </a:solidFill>
            </a:endParaRPr>
          </a:p>
          <a:p>
            <a:pPr indent="0"/>
            <a:endParaRPr lang="zh-CN" altLang="en-US" sz="2000" b="0">
              <a:solidFill>
                <a:srgbClr val="0063A8"/>
              </a:solidFill>
            </a:endParaRPr>
          </a:p>
          <a:p>
            <a:pPr indent="0"/>
            <a:endParaRPr lang="zh-CN" altLang="en-US" sz="2000" b="0">
              <a:solidFill>
                <a:srgbClr val="0063A8"/>
              </a:solidFill>
            </a:endParaRPr>
          </a:p>
          <a:p>
            <a:pPr indent="0"/>
            <a:r>
              <a:rPr lang="zh-CN" altLang="en-US" sz="2000" b="0">
                <a:solidFill>
                  <a:srgbClr val="0063A8"/>
                </a:solidFill>
              </a:rPr>
              <a:t>3.共同努力解决气候危机。</a:t>
            </a:r>
            <a:endParaRPr lang="zh-CN" altLang="en-US" sz="2000">
              <a:solidFill>
                <a:srgbClr val="0063A8"/>
              </a:solidFill>
            </a:endParaRPr>
          </a:p>
        </p:txBody>
      </p:sp>
      <p:sp>
        <p:nvSpPr>
          <p:cNvPr id="26" name="文本框 25"/>
          <p:cNvSpPr txBox="1"/>
          <p:nvPr/>
        </p:nvSpPr>
        <p:spPr>
          <a:xfrm>
            <a:off x="5553075" y="1555750"/>
            <a:ext cx="6324600" cy="1014730"/>
          </a:xfrm>
          <a:prstGeom prst="rect">
            <a:avLst/>
          </a:prstGeom>
          <a:noFill/>
          <a:ln w="9525">
            <a:noFill/>
          </a:ln>
        </p:spPr>
        <p:txBody>
          <a:bodyPr wrap="square">
            <a:spAutoFit/>
          </a:bodyPr>
          <a:p>
            <a:pPr indent="0"/>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1.A positive and optimistic outlook helps individuals to </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overcome obstacles and setbacks</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keeping their spirits high during adventurous pursuits. </a:t>
            </a:r>
            <a:endPar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28" name="文本框 27"/>
          <p:cNvSpPr txBox="1"/>
          <p:nvPr/>
        </p:nvSpPr>
        <p:spPr>
          <a:xfrm>
            <a:off x="5553075" y="3054350"/>
            <a:ext cx="6280150" cy="706755"/>
          </a:xfrm>
          <a:prstGeom prst="rect">
            <a:avLst/>
          </a:prstGeom>
          <a:noFill/>
          <a:ln w="9525">
            <a:noFill/>
          </a:ln>
        </p:spPr>
        <p:txBody>
          <a:bodyPr wrap="square">
            <a:spAutoFit/>
          </a:bodyPr>
          <a:p>
            <a:pPr indent="0"/>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2.They </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overcame all odds</a:t>
            </a:r>
            <a:r>
              <a:rPr lang="en-US" altLang="zh-CN" sz="1400" b="1" i="1">
                <a:solidFill>
                  <a:srgbClr val="C00000"/>
                </a:solidFill>
                <a:latin typeface="Times New Roman" panose="02020603050405020304" pitchFamily="18" charset="0"/>
                <a:ea typeface="宋体" panose="02010600030101010101" pitchFamily="2" charset="-122"/>
              </a:rPr>
              <a:t>困难，不利条件</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to accomplish the unexpected and the extraordinary. </a:t>
            </a:r>
            <a:endPar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3" name="图片 32"/>
          <p:cNvPicPr>
            <a:picLocks noChangeAspect="1"/>
          </p:cNvPicPr>
          <p:nvPr/>
        </p:nvPicPr>
        <p:blipFill>
          <a:blip r:embed="rId8"/>
          <a:srcRect l="26593" b="65636"/>
          <a:stretch>
            <a:fillRect/>
          </a:stretch>
        </p:blipFill>
        <p:spPr>
          <a:xfrm>
            <a:off x="7078980" y="4513580"/>
            <a:ext cx="3775710" cy="1990090"/>
          </a:xfrm>
          <a:prstGeom prst="rect">
            <a:avLst/>
          </a:prstGeom>
        </p:spPr>
      </p:pic>
      <p:sp>
        <p:nvSpPr>
          <p:cNvPr id="29" name="文本框 28"/>
          <p:cNvSpPr txBox="1"/>
          <p:nvPr/>
        </p:nvSpPr>
        <p:spPr>
          <a:xfrm>
            <a:off x="5491480" y="4244975"/>
            <a:ext cx="6398260" cy="706755"/>
          </a:xfrm>
          <a:prstGeom prst="rect">
            <a:avLst/>
          </a:prstGeom>
          <a:noFill/>
          <a:ln w="9525">
            <a:noFill/>
          </a:ln>
        </p:spPr>
        <p:txBody>
          <a:bodyPr wrap="square">
            <a:spAutoFit/>
          </a:bodyPr>
          <a:p>
            <a:pPr indent="0"/>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3.Joint efforts was made to  </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fix </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deal with </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the climate crisis.  </a:t>
            </a:r>
            <a:endPar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9" name="图片 8"/>
          <p:cNvPicPr/>
          <p:nvPr/>
        </p:nvPicPr>
        <p:blipFill>
          <a:blip r:embed="rId9"/>
          <a:stretch>
            <a:fillRect/>
          </a:stretch>
        </p:blipFill>
        <p:spPr>
          <a:xfrm>
            <a:off x="10135870" y="5061585"/>
            <a:ext cx="2321560" cy="1903730"/>
          </a:xfrm>
          <a:prstGeom prst="rect">
            <a:avLst/>
          </a:prstGeom>
        </p:spPr>
      </p:pic>
      <p:pic>
        <p:nvPicPr>
          <p:cNvPr id="11" name="图片 1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969515" y="6146366"/>
            <a:ext cx="520050" cy="819282"/>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000000"/>
                                          </p:val>
                                        </p:tav>
                                        <p:tav tm="100000">
                                          <p:val>
                                            <p:strVal val="#ppt_w"/>
                                          </p:val>
                                        </p:tav>
                                      </p:tavLst>
                                    </p:anim>
                                    <p:anim calcmode="lin" valueType="num">
                                      <p:cBhvr>
                                        <p:cTn id="8" dur="500" fill="hold"/>
                                        <p:tgtEl>
                                          <p:spTgt spid="3"/>
                                        </p:tgtEl>
                                        <p:attrNameLst>
                                          <p:attrName>ppt_h</p:attrName>
                                        </p:attrNameLst>
                                      </p:cBhvr>
                                      <p:tavLst>
                                        <p:tav tm="0">
                                          <p:val>
                                            <p:fltVal val="0.000000"/>
                                          </p:val>
                                        </p:tav>
                                        <p:tav tm="100000">
                                          <p:val>
                                            <p:strVal val="#ppt_h"/>
                                          </p:val>
                                        </p:tav>
                                      </p:tavLst>
                                    </p:anim>
                                    <p:animEffect transition="in" filter="fade">
                                      <p:cBhvr>
                                        <p:cTn id="9" dur="500"/>
                                        <p:tgtEl>
                                          <p:spTgt spid="3"/>
                                        </p:tgtEl>
                                      </p:cBhvr>
                                    </p:animEffect>
                                  </p:childTnLst>
                                </p:cTn>
                              </p:par>
                              <p:par>
                                <p:cTn id="10" presetID="8" presetClass="emph" presetSubtype="0" repeatCount="indefinite" fill="hold" nodeType="withEffect">
                                  <p:stCondLst>
                                    <p:cond delay="0"/>
                                  </p:stCondLst>
                                  <p:childTnLst>
                                    <p:animRot by="21600000">
                                      <p:cBhvr>
                                        <p:cTn id="11" dur="2000" fill="hold"/>
                                        <p:tgtEl>
                                          <p:spTgt spid="3"/>
                                        </p:tgtEl>
                                        <p:attrNameLst>
                                          <p:attrName>r</p:attrName>
                                        </p:attrNameLst>
                                      </p:cBhvr>
                                    </p:animRot>
                                  </p:childTnLst>
                                </p:cTn>
                              </p:par>
                            </p:childTnLst>
                          </p:cTn>
                        </p:par>
                      </p:childTnLst>
                    </p:cTn>
                  </p:par>
                  <p:par>
                    <p:cTn id="12" fill="hold">
                      <p:stCondLst>
                        <p:cond delay="indefinite"/>
                      </p:stCondLst>
                      <p:childTnLst>
                        <p:par>
                          <p:cTn id="13" fill="hold">
                            <p:stCondLst>
                              <p:cond delay="0"/>
                            </p:stCondLst>
                            <p:childTnLst>
                              <p:par>
                                <p:cTn id="14" presetID="18" presetClass="entr" presetSubtype="12" fill="hold" grpId="0" nodeType="click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strips(downLeft)">
                                      <p:cBhvr>
                                        <p:cTn id="16" dur="500"/>
                                        <p:tgtEl>
                                          <p:spTgt spid="26"/>
                                        </p:tgtEl>
                                      </p:cBhvr>
                                    </p:animEffect>
                                  </p:childTnLst>
                                </p:cTn>
                              </p:par>
                            </p:childTnLst>
                          </p:cTn>
                        </p:par>
                      </p:childTnLst>
                    </p:cTn>
                  </p:par>
                  <p:par>
                    <p:cTn id="17" fill="hold">
                      <p:stCondLst>
                        <p:cond delay="indefinite"/>
                      </p:stCondLst>
                      <p:childTnLst>
                        <p:par>
                          <p:cTn id="18" fill="hold">
                            <p:stCondLst>
                              <p:cond delay="0"/>
                            </p:stCondLst>
                            <p:childTnLst>
                              <p:par>
                                <p:cTn id="19" presetID="18" presetClass="entr" presetSubtype="12" fill="hold" grpId="0" nodeType="click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strips(downLeft)">
                                      <p:cBhvr>
                                        <p:cTn id="21" dur="500"/>
                                        <p:tgtEl>
                                          <p:spTgt spid="28"/>
                                        </p:tgtEl>
                                      </p:cBhvr>
                                    </p:animEffect>
                                  </p:childTnLst>
                                </p:cTn>
                              </p:par>
                            </p:childTnLst>
                          </p:cTn>
                        </p:par>
                      </p:childTnLst>
                    </p:cTn>
                  </p:par>
                  <p:par>
                    <p:cTn id="22" fill="hold">
                      <p:stCondLst>
                        <p:cond delay="indefinite"/>
                      </p:stCondLst>
                      <p:childTnLst>
                        <p:par>
                          <p:cTn id="23" fill="hold">
                            <p:stCondLst>
                              <p:cond delay="0"/>
                            </p:stCondLst>
                            <p:childTnLst>
                              <p:par>
                                <p:cTn id="24" presetID="18" presetClass="entr" presetSubtype="12" fill="hold" grpId="0" nodeType="click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strips(downLeft)">
                                      <p:cBhvr>
                                        <p:cTn id="2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6" grpId="1"/>
      <p:bldP spid="28" grpId="0"/>
      <p:bldP spid="28" grpId="1"/>
      <p:bldP spid="29" grpId="0"/>
      <p:bldP spid="29"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直接连接符 19"/>
          <p:cNvCxnSpPr/>
          <p:nvPr/>
        </p:nvCxnSpPr>
        <p:spPr>
          <a:xfrm>
            <a:off x="512860" y="688340"/>
            <a:ext cx="10972825" cy="0"/>
          </a:xfrm>
          <a:prstGeom prst="line">
            <a:avLst/>
          </a:prstGeom>
          <a:ln>
            <a:gradFill>
              <a:gsLst>
                <a:gs pos="0">
                  <a:srgbClr val="400040"/>
                </a:gs>
                <a:gs pos="32000">
                  <a:srgbClr val="8F0040"/>
                </a:gs>
                <a:gs pos="63000">
                  <a:srgbClr val="F27300"/>
                </a:gs>
                <a:gs pos="100000">
                  <a:srgbClr val="FFBF00"/>
                </a:gs>
              </a:gsLst>
              <a:lin ang="10800000" scaled="0"/>
            </a:gradFill>
          </a:ln>
        </p:spPr>
        <p:style>
          <a:lnRef idx="1">
            <a:srgbClr val="5B9BD5"/>
          </a:lnRef>
          <a:fillRef idx="0">
            <a:srgbClr val="5B9BD5"/>
          </a:fillRef>
          <a:effectRef idx="0">
            <a:srgbClr val="5B9BD5"/>
          </a:effectRef>
          <a:fontRef idx="minor">
            <a:sysClr val="windowText" lastClr="000000"/>
          </a:fontRef>
        </p:style>
      </p:cxnSp>
      <p:sp>
        <p:nvSpPr>
          <p:cNvPr id="25" name="矩形 24"/>
          <p:cNvSpPr/>
          <p:nvPr/>
        </p:nvSpPr>
        <p:spPr>
          <a:xfrm>
            <a:off x="0" y="6685613"/>
            <a:ext cx="12192000" cy="172387"/>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p:nvPr/>
        </p:nvPicPr>
        <p:blipFill>
          <a:blip r:embed="rId1"/>
          <a:stretch>
            <a:fillRect/>
          </a:stretch>
        </p:blipFill>
        <p:spPr>
          <a:xfrm>
            <a:off x="54610" y="6584950"/>
            <a:ext cx="708025" cy="273050"/>
          </a:xfrm>
          <a:prstGeom prst="rect">
            <a:avLst/>
          </a:prstGeom>
        </p:spPr>
      </p:pic>
      <p:pic>
        <p:nvPicPr>
          <p:cNvPr id="2" name="图片 1"/>
          <p:cNvPicPr>
            <a:picLocks noChangeAspect="1"/>
          </p:cNvPicPr>
          <p:nvPr/>
        </p:nvPicPr>
        <p:blipFill rotWithShape="1">
          <a:blip r:embed="rId2">
            <a:extLst>
              <a:ext uri="{BEBA8EAE-BF5A-486C-A8C5-ECC9F3942E4B}">
                <a14:imgProps xmlns:a14="http://schemas.microsoft.com/office/drawing/2010/main">
                  <a14:imgLayer r:embed="rId3">
                    <a14:imgEffect>
                      <a14:backgroundRemoval t="1130" b="100000" l="0" r="39917">
                        <a14:foregroundMark x1="10187" y1="34463" x2="9563" y2="64407"/>
                        <a14:foregroundMark x1="18295" y1="11864" x2="16424" y2="37288"/>
                        <a14:foregroundMark x1="19751" y1="24294" x2="22453" y2="22599"/>
                        <a14:foregroundMark x1="13306" y1="20339" x2="14761" y2="25424"/>
                        <a14:foregroundMark x1="19335" y1="37288" x2="24532" y2="31638"/>
                        <a14:foregroundMark x1="28274" y1="31638" x2="28274" y2="45763"/>
                        <a14:foregroundMark x1="11850" y1="58192" x2="28690" y2="54237"/>
                        <a14:foregroundMark x1="11642" y1="48588" x2="26819" y2="45763"/>
                        <a14:foregroundMark x1="9563" y1="66102" x2="29730" y2="66667"/>
                        <a14:foregroundMark x1="28898" y1="55367" x2="27651" y2="61582"/>
                        <a14:foregroundMark x1="11227" y1="52542" x2="18295" y2="51977"/>
                        <a14:foregroundMark x1="20582" y1="61582" x2="25156" y2="58192"/>
                        <a14:foregroundMark x1="20166" y1="48588" x2="20166" y2="51412"/>
                        <a14:foregroundMark x1="13306" y1="74011" x2="18295" y2="82486"/>
                        <a14:foregroundMark x1="19751" y1="83616" x2="23909" y2="73446"/>
                      </a14:backgroundRemoval>
                    </a14:imgEffect>
                  </a14:imgLayer>
                </a14:imgProps>
              </a:ext>
            </a:extLst>
          </a:blip>
          <a:srcRect r="60124"/>
          <a:stretch>
            <a:fillRect/>
          </a:stretch>
        </p:blipFill>
        <p:spPr>
          <a:xfrm>
            <a:off x="0" y="12700"/>
            <a:ext cx="1078865" cy="831850"/>
          </a:xfrm>
          <a:prstGeom prst="rect">
            <a:avLst/>
          </a:prstGeom>
        </p:spPr>
      </p:pic>
      <p:grpSp>
        <p:nvGrpSpPr>
          <p:cNvPr id="3" name="组合 2"/>
          <p:cNvGrpSpPr/>
          <p:nvPr/>
        </p:nvGrpSpPr>
        <p:grpSpPr>
          <a:xfrm>
            <a:off x="414020" y="551815"/>
            <a:ext cx="140970" cy="121920"/>
            <a:chOff x="715963" y="600758"/>
            <a:chExt cx="2201410" cy="2201406"/>
          </a:xfrm>
        </p:grpSpPr>
        <p:sp>
          <p:nvSpPr>
            <p:cNvPr id="5" name="Freeform 20"/>
            <p:cNvSpPr/>
            <p:nvPr/>
          </p:nvSpPr>
          <p:spPr>
            <a:xfrm>
              <a:off x="715963" y="843713"/>
              <a:ext cx="349618" cy="1712535"/>
            </a:xfrm>
            <a:custGeom>
              <a:avLst/>
              <a:gdLst/>
              <a:ahLst/>
              <a:cxnLst>
                <a:cxn ang="0">
                  <a:pos x="349618" y="1122925"/>
                </a:cxn>
                <a:cxn ang="0">
                  <a:pos x="0" y="1712535"/>
                </a:cxn>
                <a:cxn ang="0">
                  <a:pos x="0" y="0"/>
                </a:cxn>
                <a:cxn ang="0">
                  <a:pos x="349618" y="1122925"/>
                </a:cxn>
              </a:cxnLst>
              <a:pathLst>
                <a:path w="118" h="578">
                  <a:moveTo>
                    <a:pt x="118" y="379"/>
                  </a:moveTo>
                  <a:lnTo>
                    <a:pt x="0" y="578"/>
                  </a:lnTo>
                  <a:lnTo>
                    <a:pt x="0" y="0"/>
                  </a:lnTo>
                  <a:lnTo>
                    <a:pt x="118" y="379"/>
                  </a:lnTo>
                  <a:close/>
                </a:path>
              </a:pathLst>
            </a:custGeom>
            <a:noFill/>
            <a:ln w="9525" cap="flat" cmpd="sng">
              <a:solidFill>
                <a:srgbClr val="FEF22A"/>
              </a:solidFill>
              <a:prstDash val="solid"/>
              <a:round/>
              <a:headEnd type="none" w="med" len="med"/>
              <a:tailEnd type="none" w="med" len="med"/>
            </a:ln>
          </p:spPr>
          <p:txBody>
            <a:bodyPr/>
            <a:p>
              <a:endParaRPr lang="zh-CN" altLang="en-US" sz="1680"/>
            </a:p>
          </p:txBody>
        </p:sp>
        <p:sp>
          <p:nvSpPr>
            <p:cNvPr id="6" name="Freeform 21"/>
            <p:cNvSpPr/>
            <p:nvPr/>
          </p:nvSpPr>
          <p:spPr>
            <a:xfrm>
              <a:off x="715963" y="600758"/>
              <a:ext cx="651830" cy="399987"/>
            </a:xfrm>
            <a:custGeom>
              <a:avLst/>
              <a:gdLst/>
              <a:ahLst/>
              <a:cxnLst>
                <a:cxn ang="0">
                  <a:pos x="651830" y="399987"/>
                </a:cxn>
                <a:cxn ang="0">
                  <a:pos x="0" y="242955"/>
                </a:cxn>
                <a:cxn ang="0">
                  <a:pos x="242954" y="0"/>
                </a:cxn>
                <a:cxn ang="0">
                  <a:pos x="651830" y="399987"/>
                </a:cxn>
              </a:cxnLst>
              <a:pathLst>
                <a:path w="220" h="135">
                  <a:moveTo>
                    <a:pt x="220" y="135"/>
                  </a:moveTo>
                  <a:lnTo>
                    <a:pt x="0" y="82"/>
                  </a:lnTo>
                  <a:lnTo>
                    <a:pt x="82" y="0"/>
                  </a:lnTo>
                  <a:lnTo>
                    <a:pt x="220" y="135"/>
                  </a:lnTo>
                  <a:close/>
                </a:path>
              </a:pathLst>
            </a:custGeom>
            <a:noFill/>
            <a:ln w="9525" cap="flat" cmpd="sng">
              <a:solidFill>
                <a:srgbClr val="5B3B87"/>
              </a:solidFill>
              <a:prstDash val="solid"/>
              <a:round/>
              <a:headEnd type="none" w="med" len="med"/>
              <a:tailEnd type="none" w="med" len="med"/>
            </a:ln>
          </p:spPr>
          <p:txBody>
            <a:bodyPr/>
            <a:p>
              <a:endParaRPr lang="zh-CN" altLang="en-US" sz="1680"/>
            </a:p>
          </p:txBody>
        </p:sp>
        <p:sp>
          <p:nvSpPr>
            <p:cNvPr id="7" name="Freeform 22"/>
            <p:cNvSpPr/>
            <p:nvPr/>
          </p:nvSpPr>
          <p:spPr>
            <a:xfrm>
              <a:off x="715963" y="1966637"/>
              <a:ext cx="349618" cy="835527"/>
            </a:xfrm>
            <a:custGeom>
              <a:avLst/>
              <a:gdLst/>
              <a:ahLst/>
              <a:cxnLst>
                <a:cxn ang="0">
                  <a:pos x="349618" y="0"/>
                </a:cxn>
                <a:cxn ang="0">
                  <a:pos x="242954" y="835527"/>
                </a:cxn>
                <a:cxn ang="0">
                  <a:pos x="0" y="589609"/>
                </a:cxn>
                <a:cxn ang="0">
                  <a:pos x="349618" y="0"/>
                </a:cxn>
              </a:cxnLst>
              <a:pathLst>
                <a:path w="118" h="282">
                  <a:moveTo>
                    <a:pt x="118" y="0"/>
                  </a:moveTo>
                  <a:lnTo>
                    <a:pt x="82" y="282"/>
                  </a:lnTo>
                  <a:lnTo>
                    <a:pt x="0" y="199"/>
                  </a:lnTo>
                  <a:lnTo>
                    <a:pt x="118" y="0"/>
                  </a:lnTo>
                  <a:close/>
                </a:path>
              </a:pathLst>
            </a:custGeom>
            <a:noFill/>
            <a:ln w="9525" cap="flat" cmpd="sng">
              <a:solidFill>
                <a:srgbClr val="FD665B"/>
              </a:solidFill>
              <a:prstDash val="solid"/>
              <a:round/>
              <a:headEnd type="none" w="med" len="med"/>
              <a:tailEnd type="none" w="med" len="med"/>
            </a:ln>
          </p:spPr>
          <p:txBody>
            <a:bodyPr/>
            <a:p>
              <a:endParaRPr lang="zh-CN" altLang="en-US" sz="1680"/>
            </a:p>
          </p:txBody>
        </p:sp>
        <p:sp>
          <p:nvSpPr>
            <p:cNvPr id="8" name="Freeform 23"/>
            <p:cNvSpPr/>
            <p:nvPr/>
          </p:nvSpPr>
          <p:spPr>
            <a:xfrm>
              <a:off x="715963" y="843713"/>
              <a:ext cx="651830" cy="1122926"/>
            </a:xfrm>
            <a:custGeom>
              <a:avLst/>
              <a:gdLst/>
              <a:ahLst/>
              <a:cxnLst>
                <a:cxn ang="0">
                  <a:pos x="651830" y="157031"/>
                </a:cxn>
                <a:cxn ang="0">
                  <a:pos x="349617" y="1122926"/>
                </a:cxn>
                <a:cxn ang="0">
                  <a:pos x="0" y="0"/>
                </a:cxn>
                <a:cxn ang="0">
                  <a:pos x="651830" y="157031"/>
                </a:cxn>
              </a:cxnLst>
              <a:pathLst>
                <a:path w="220" h="379">
                  <a:moveTo>
                    <a:pt x="220" y="53"/>
                  </a:moveTo>
                  <a:lnTo>
                    <a:pt x="118" y="379"/>
                  </a:lnTo>
                  <a:lnTo>
                    <a:pt x="0" y="0"/>
                  </a:lnTo>
                  <a:lnTo>
                    <a:pt x="220" y="53"/>
                  </a:lnTo>
                  <a:close/>
                </a:path>
              </a:pathLst>
            </a:custGeom>
            <a:noFill/>
            <a:ln w="9525" cap="flat" cmpd="sng">
              <a:solidFill>
                <a:srgbClr val="A82878"/>
              </a:solidFill>
              <a:prstDash val="solid"/>
              <a:round/>
              <a:headEnd type="none" w="med" len="med"/>
              <a:tailEnd type="none" w="med" len="med"/>
            </a:ln>
          </p:spPr>
          <p:txBody>
            <a:bodyPr/>
            <a:p>
              <a:endParaRPr lang="zh-CN" altLang="en-US" sz="1680"/>
            </a:p>
          </p:txBody>
        </p:sp>
        <p:sp>
          <p:nvSpPr>
            <p:cNvPr id="10" name="Freeform 24"/>
            <p:cNvSpPr/>
            <p:nvPr/>
          </p:nvSpPr>
          <p:spPr>
            <a:xfrm>
              <a:off x="958918" y="1966637"/>
              <a:ext cx="948117" cy="835527"/>
            </a:xfrm>
            <a:custGeom>
              <a:avLst/>
              <a:gdLst/>
              <a:ahLst/>
              <a:cxnLst>
                <a:cxn ang="0">
                  <a:pos x="948117" y="373320"/>
                </a:cxn>
                <a:cxn ang="0">
                  <a:pos x="0" y="835527"/>
                </a:cxn>
                <a:cxn ang="0">
                  <a:pos x="106663" y="0"/>
                </a:cxn>
                <a:cxn ang="0">
                  <a:pos x="948117" y="373320"/>
                </a:cxn>
              </a:cxnLst>
              <a:pathLst>
                <a:path w="320" h="282">
                  <a:moveTo>
                    <a:pt x="320" y="126"/>
                  </a:moveTo>
                  <a:lnTo>
                    <a:pt x="0" y="282"/>
                  </a:lnTo>
                  <a:lnTo>
                    <a:pt x="36" y="0"/>
                  </a:lnTo>
                  <a:lnTo>
                    <a:pt x="320" y="126"/>
                  </a:lnTo>
                  <a:close/>
                </a:path>
              </a:pathLst>
            </a:custGeom>
            <a:noFill/>
            <a:ln w="9525" cap="flat" cmpd="sng">
              <a:solidFill>
                <a:srgbClr val="FEF22A"/>
              </a:solidFill>
              <a:prstDash val="solid"/>
              <a:round/>
              <a:headEnd type="none" w="med" len="med"/>
              <a:tailEnd type="none" w="med" len="med"/>
            </a:ln>
          </p:spPr>
          <p:txBody>
            <a:bodyPr/>
            <a:p>
              <a:endParaRPr lang="zh-CN" altLang="en-US" sz="1680"/>
            </a:p>
          </p:txBody>
        </p:sp>
        <p:sp>
          <p:nvSpPr>
            <p:cNvPr id="12" name="Freeform 25"/>
            <p:cNvSpPr/>
            <p:nvPr/>
          </p:nvSpPr>
          <p:spPr>
            <a:xfrm>
              <a:off x="958918" y="600758"/>
              <a:ext cx="1712536" cy="399987"/>
            </a:xfrm>
            <a:custGeom>
              <a:avLst/>
              <a:gdLst/>
              <a:ahLst/>
              <a:cxnLst>
                <a:cxn ang="0">
                  <a:pos x="408875" y="399987"/>
                </a:cxn>
                <a:cxn ang="0">
                  <a:pos x="0" y="0"/>
                </a:cxn>
                <a:cxn ang="0">
                  <a:pos x="1712536" y="0"/>
                </a:cxn>
                <a:cxn ang="0">
                  <a:pos x="408875" y="399987"/>
                </a:cxn>
              </a:cxnLst>
              <a:pathLst>
                <a:path w="578" h="135">
                  <a:moveTo>
                    <a:pt x="138" y="135"/>
                  </a:moveTo>
                  <a:lnTo>
                    <a:pt x="0" y="0"/>
                  </a:lnTo>
                  <a:lnTo>
                    <a:pt x="578" y="0"/>
                  </a:lnTo>
                  <a:lnTo>
                    <a:pt x="138" y="135"/>
                  </a:lnTo>
                  <a:close/>
                </a:path>
              </a:pathLst>
            </a:custGeom>
            <a:noFill/>
            <a:ln w="9525" cap="flat" cmpd="sng">
              <a:solidFill>
                <a:srgbClr val="79307A"/>
              </a:solidFill>
              <a:prstDash val="solid"/>
              <a:round/>
              <a:headEnd type="none" w="med" len="med"/>
              <a:tailEnd type="none" w="med" len="med"/>
            </a:ln>
          </p:spPr>
          <p:txBody>
            <a:bodyPr/>
            <a:p>
              <a:endParaRPr lang="zh-CN" altLang="en-US" sz="1680"/>
            </a:p>
          </p:txBody>
        </p:sp>
        <p:sp>
          <p:nvSpPr>
            <p:cNvPr id="13" name="Freeform 26"/>
            <p:cNvSpPr/>
            <p:nvPr/>
          </p:nvSpPr>
          <p:spPr>
            <a:xfrm>
              <a:off x="958918" y="2339957"/>
              <a:ext cx="1712536" cy="462207"/>
            </a:xfrm>
            <a:custGeom>
              <a:avLst/>
              <a:gdLst/>
              <a:ahLst/>
              <a:cxnLst>
                <a:cxn ang="0">
                  <a:pos x="948116" y="0"/>
                </a:cxn>
                <a:cxn ang="0">
                  <a:pos x="1712536" y="462207"/>
                </a:cxn>
                <a:cxn ang="0">
                  <a:pos x="0" y="462207"/>
                </a:cxn>
                <a:cxn ang="0">
                  <a:pos x="948116" y="0"/>
                </a:cxn>
              </a:cxnLst>
              <a:pathLst>
                <a:path w="578" h="156">
                  <a:moveTo>
                    <a:pt x="320" y="0"/>
                  </a:moveTo>
                  <a:lnTo>
                    <a:pt x="578" y="156"/>
                  </a:lnTo>
                  <a:lnTo>
                    <a:pt x="0" y="156"/>
                  </a:lnTo>
                  <a:lnTo>
                    <a:pt x="320" y="0"/>
                  </a:lnTo>
                  <a:close/>
                </a:path>
              </a:pathLst>
            </a:custGeom>
            <a:noFill/>
            <a:ln w="9525" cap="flat" cmpd="sng">
              <a:solidFill>
                <a:srgbClr val="FA8538"/>
              </a:solidFill>
              <a:prstDash val="solid"/>
              <a:round/>
              <a:headEnd type="none" w="med" len="med"/>
              <a:tailEnd type="none" w="med" len="med"/>
            </a:ln>
          </p:spPr>
          <p:txBody>
            <a:bodyPr/>
            <a:p>
              <a:endParaRPr lang="zh-CN" altLang="en-US" sz="1680"/>
            </a:p>
          </p:txBody>
        </p:sp>
        <p:sp>
          <p:nvSpPr>
            <p:cNvPr id="14" name="Freeform 27"/>
            <p:cNvSpPr/>
            <p:nvPr/>
          </p:nvSpPr>
          <p:spPr>
            <a:xfrm>
              <a:off x="1367793" y="600758"/>
              <a:ext cx="1303661" cy="805899"/>
            </a:xfrm>
            <a:custGeom>
              <a:avLst/>
              <a:gdLst/>
              <a:ahLst/>
              <a:cxnLst>
                <a:cxn ang="0">
                  <a:pos x="1303661" y="0"/>
                </a:cxn>
                <a:cxn ang="0">
                  <a:pos x="897748" y="805899"/>
                </a:cxn>
                <a:cxn ang="0">
                  <a:pos x="0" y="399986"/>
                </a:cxn>
                <a:cxn ang="0">
                  <a:pos x="1303661" y="0"/>
                </a:cxn>
              </a:cxnLst>
              <a:pathLst>
                <a:path w="440" h="272">
                  <a:moveTo>
                    <a:pt x="440" y="0"/>
                  </a:moveTo>
                  <a:lnTo>
                    <a:pt x="303" y="272"/>
                  </a:lnTo>
                  <a:lnTo>
                    <a:pt x="0" y="135"/>
                  </a:lnTo>
                  <a:lnTo>
                    <a:pt x="440" y="0"/>
                  </a:lnTo>
                  <a:close/>
                </a:path>
              </a:pathLst>
            </a:custGeom>
            <a:noFill/>
            <a:ln w="9525" cap="flat" cmpd="sng">
              <a:solidFill>
                <a:srgbClr val="A82878"/>
              </a:solidFill>
              <a:prstDash val="solid"/>
              <a:round/>
              <a:headEnd type="none" w="med" len="med"/>
              <a:tailEnd type="none" w="med" len="med"/>
            </a:ln>
          </p:spPr>
          <p:txBody>
            <a:bodyPr/>
            <a:p>
              <a:endParaRPr lang="zh-CN" altLang="en-US" sz="1680"/>
            </a:p>
          </p:txBody>
        </p:sp>
        <p:sp>
          <p:nvSpPr>
            <p:cNvPr id="15" name="Freeform 28"/>
            <p:cNvSpPr/>
            <p:nvPr/>
          </p:nvSpPr>
          <p:spPr>
            <a:xfrm>
              <a:off x="2265543" y="843713"/>
              <a:ext cx="651830" cy="1712535"/>
            </a:xfrm>
            <a:custGeom>
              <a:avLst/>
              <a:gdLst/>
              <a:ahLst/>
              <a:cxnLst>
                <a:cxn ang="0">
                  <a:pos x="651830" y="0"/>
                </a:cxn>
                <a:cxn ang="0">
                  <a:pos x="651830" y="1712535"/>
                </a:cxn>
                <a:cxn ang="0">
                  <a:pos x="0" y="562944"/>
                </a:cxn>
                <a:cxn ang="0">
                  <a:pos x="651830" y="0"/>
                </a:cxn>
              </a:cxnLst>
              <a:pathLst>
                <a:path w="220" h="578">
                  <a:moveTo>
                    <a:pt x="220" y="0"/>
                  </a:moveTo>
                  <a:lnTo>
                    <a:pt x="220" y="578"/>
                  </a:lnTo>
                  <a:lnTo>
                    <a:pt x="0" y="190"/>
                  </a:lnTo>
                  <a:lnTo>
                    <a:pt x="220" y="0"/>
                  </a:lnTo>
                  <a:close/>
                </a:path>
              </a:pathLst>
            </a:custGeom>
            <a:noFill/>
            <a:ln w="9525" cap="flat" cmpd="sng">
              <a:solidFill>
                <a:srgbClr val="F1286A"/>
              </a:solidFill>
              <a:prstDash val="solid"/>
              <a:round/>
              <a:headEnd type="none" w="med" len="med"/>
              <a:tailEnd type="none" w="med" len="med"/>
            </a:ln>
          </p:spPr>
          <p:txBody>
            <a:bodyPr/>
            <a:p>
              <a:endParaRPr lang="zh-CN" altLang="en-US" sz="1680"/>
            </a:p>
          </p:txBody>
        </p:sp>
        <p:sp>
          <p:nvSpPr>
            <p:cNvPr id="16" name="Freeform 29"/>
            <p:cNvSpPr/>
            <p:nvPr/>
          </p:nvSpPr>
          <p:spPr>
            <a:xfrm>
              <a:off x="1907035" y="2339957"/>
              <a:ext cx="1010338" cy="462207"/>
            </a:xfrm>
            <a:custGeom>
              <a:avLst/>
              <a:gdLst/>
              <a:ahLst/>
              <a:cxnLst>
                <a:cxn ang="0">
                  <a:pos x="1010338" y="216289"/>
                </a:cxn>
                <a:cxn ang="0">
                  <a:pos x="0" y="0"/>
                </a:cxn>
                <a:cxn ang="0">
                  <a:pos x="764419" y="462207"/>
                </a:cxn>
                <a:cxn ang="0">
                  <a:pos x="1010338" y="216289"/>
                </a:cxn>
              </a:cxnLst>
              <a:pathLst>
                <a:path w="341" h="156">
                  <a:moveTo>
                    <a:pt x="341" y="73"/>
                  </a:moveTo>
                  <a:lnTo>
                    <a:pt x="0" y="0"/>
                  </a:lnTo>
                  <a:lnTo>
                    <a:pt x="258" y="156"/>
                  </a:lnTo>
                  <a:lnTo>
                    <a:pt x="341" y="73"/>
                  </a:lnTo>
                  <a:close/>
                </a:path>
              </a:pathLst>
            </a:custGeom>
            <a:noFill/>
            <a:ln w="9525" cap="flat" cmpd="sng">
              <a:solidFill>
                <a:srgbClr val="FD665B"/>
              </a:solidFill>
              <a:prstDash val="solid"/>
              <a:round/>
              <a:headEnd type="none" w="med" len="med"/>
              <a:tailEnd type="none" w="med" len="med"/>
            </a:ln>
          </p:spPr>
          <p:txBody>
            <a:bodyPr/>
            <a:p>
              <a:endParaRPr lang="zh-CN" altLang="en-US" sz="1680"/>
            </a:p>
          </p:txBody>
        </p:sp>
        <p:sp>
          <p:nvSpPr>
            <p:cNvPr id="17" name="Freeform 30"/>
            <p:cNvSpPr/>
            <p:nvPr/>
          </p:nvSpPr>
          <p:spPr>
            <a:xfrm>
              <a:off x="1065581" y="1406657"/>
              <a:ext cx="1199961" cy="933303"/>
            </a:xfrm>
            <a:custGeom>
              <a:avLst/>
              <a:gdLst/>
              <a:ahLst/>
              <a:cxnLst>
                <a:cxn ang="0">
                  <a:pos x="1199961" y="0"/>
                </a:cxn>
                <a:cxn ang="0">
                  <a:pos x="0" y="559981"/>
                </a:cxn>
                <a:cxn ang="0">
                  <a:pos x="841454" y="933303"/>
                </a:cxn>
                <a:cxn ang="0">
                  <a:pos x="1199961" y="0"/>
                </a:cxn>
              </a:cxnLst>
              <a:pathLst>
                <a:path w="405" h="315">
                  <a:moveTo>
                    <a:pt x="405" y="0"/>
                  </a:moveTo>
                  <a:lnTo>
                    <a:pt x="0" y="189"/>
                  </a:lnTo>
                  <a:lnTo>
                    <a:pt x="284" y="315"/>
                  </a:lnTo>
                  <a:lnTo>
                    <a:pt x="405" y="0"/>
                  </a:lnTo>
                  <a:close/>
                </a:path>
              </a:pathLst>
            </a:custGeom>
            <a:noFill/>
            <a:ln w="9525" cap="flat" cmpd="sng">
              <a:solidFill>
                <a:srgbClr val="FA8538"/>
              </a:solidFill>
              <a:prstDash val="solid"/>
              <a:round/>
              <a:headEnd type="none" w="med" len="med"/>
              <a:tailEnd type="none" w="med" len="med"/>
            </a:ln>
          </p:spPr>
          <p:txBody>
            <a:bodyPr/>
            <a:p>
              <a:endParaRPr lang="zh-CN" altLang="en-US" sz="1680"/>
            </a:p>
          </p:txBody>
        </p:sp>
        <p:sp>
          <p:nvSpPr>
            <p:cNvPr id="18" name="Freeform 31"/>
            <p:cNvSpPr/>
            <p:nvPr/>
          </p:nvSpPr>
          <p:spPr>
            <a:xfrm>
              <a:off x="1907035" y="1406657"/>
              <a:ext cx="1010338" cy="1149591"/>
            </a:xfrm>
            <a:custGeom>
              <a:avLst/>
              <a:gdLst/>
              <a:ahLst/>
              <a:cxnLst>
                <a:cxn ang="0">
                  <a:pos x="358507" y="0"/>
                </a:cxn>
                <a:cxn ang="0">
                  <a:pos x="1010338" y="1149591"/>
                </a:cxn>
                <a:cxn ang="0">
                  <a:pos x="0" y="933301"/>
                </a:cxn>
                <a:cxn ang="0">
                  <a:pos x="358507" y="0"/>
                </a:cxn>
              </a:cxnLst>
              <a:pathLst>
                <a:path w="341" h="388">
                  <a:moveTo>
                    <a:pt x="121" y="0"/>
                  </a:moveTo>
                  <a:lnTo>
                    <a:pt x="341" y="388"/>
                  </a:lnTo>
                  <a:lnTo>
                    <a:pt x="0" y="315"/>
                  </a:lnTo>
                  <a:lnTo>
                    <a:pt x="121" y="0"/>
                  </a:lnTo>
                  <a:close/>
                </a:path>
              </a:pathLst>
            </a:custGeom>
            <a:noFill/>
            <a:ln w="9525" cap="flat" cmpd="sng">
              <a:solidFill>
                <a:srgbClr val="FD3F63"/>
              </a:solidFill>
              <a:prstDash val="solid"/>
              <a:round/>
              <a:headEnd type="none" w="med" len="med"/>
              <a:tailEnd type="none" w="med" len="med"/>
            </a:ln>
          </p:spPr>
          <p:txBody>
            <a:bodyPr/>
            <a:p>
              <a:endParaRPr lang="zh-CN" altLang="en-US" sz="1680"/>
            </a:p>
          </p:txBody>
        </p:sp>
        <p:sp>
          <p:nvSpPr>
            <p:cNvPr id="19" name="Freeform 32"/>
            <p:cNvSpPr/>
            <p:nvPr/>
          </p:nvSpPr>
          <p:spPr>
            <a:xfrm>
              <a:off x="2265543" y="600758"/>
              <a:ext cx="651830" cy="805899"/>
            </a:xfrm>
            <a:custGeom>
              <a:avLst/>
              <a:gdLst/>
              <a:ahLst/>
              <a:cxnLst>
                <a:cxn ang="0">
                  <a:pos x="405912" y="0"/>
                </a:cxn>
                <a:cxn ang="0">
                  <a:pos x="651830" y="242954"/>
                </a:cxn>
                <a:cxn ang="0">
                  <a:pos x="0" y="805899"/>
                </a:cxn>
                <a:cxn ang="0">
                  <a:pos x="405912" y="0"/>
                </a:cxn>
              </a:cxnLst>
              <a:pathLst>
                <a:path w="220" h="272">
                  <a:moveTo>
                    <a:pt x="137" y="0"/>
                  </a:moveTo>
                  <a:lnTo>
                    <a:pt x="220" y="82"/>
                  </a:lnTo>
                  <a:lnTo>
                    <a:pt x="0" y="272"/>
                  </a:lnTo>
                  <a:lnTo>
                    <a:pt x="137" y="0"/>
                  </a:lnTo>
                  <a:close/>
                </a:path>
              </a:pathLst>
            </a:custGeom>
            <a:noFill/>
            <a:ln w="9525" cap="flat" cmpd="sng">
              <a:solidFill>
                <a:srgbClr val="E02579"/>
              </a:solidFill>
              <a:prstDash val="solid"/>
              <a:round/>
              <a:headEnd type="none" w="med" len="med"/>
              <a:tailEnd type="none" w="med" len="med"/>
            </a:ln>
          </p:spPr>
          <p:txBody>
            <a:bodyPr/>
            <a:p>
              <a:endParaRPr lang="zh-CN" altLang="en-US" sz="1680"/>
            </a:p>
          </p:txBody>
        </p:sp>
        <p:sp>
          <p:nvSpPr>
            <p:cNvPr id="22" name="Freeform 33"/>
            <p:cNvSpPr/>
            <p:nvPr/>
          </p:nvSpPr>
          <p:spPr>
            <a:xfrm>
              <a:off x="1065581" y="1000744"/>
              <a:ext cx="1199961" cy="965893"/>
            </a:xfrm>
            <a:custGeom>
              <a:avLst/>
              <a:gdLst/>
              <a:ahLst/>
              <a:cxnLst>
                <a:cxn ang="0">
                  <a:pos x="1199961" y="405912"/>
                </a:cxn>
                <a:cxn ang="0">
                  <a:pos x="302212" y="0"/>
                </a:cxn>
                <a:cxn ang="0">
                  <a:pos x="0" y="965893"/>
                </a:cxn>
                <a:cxn ang="0">
                  <a:pos x="1199961" y="405912"/>
                </a:cxn>
              </a:cxnLst>
              <a:pathLst>
                <a:path w="405" h="326">
                  <a:moveTo>
                    <a:pt x="405" y="137"/>
                  </a:moveTo>
                  <a:lnTo>
                    <a:pt x="102" y="0"/>
                  </a:lnTo>
                  <a:lnTo>
                    <a:pt x="0" y="326"/>
                  </a:lnTo>
                  <a:lnTo>
                    <a:pt x="405" y="137"/>
                  </a:lnTo>
                  <a:close/>
                </a:path>
              </a:pathLst>
            </a:custGeom>
            <a:noFill/>
            <a:ln w="9525" cap="flat" cmpd="sng">
              <a:solidFill>
                <a:srgbClr val="E02579"/>
              </a:solidFill>
              <a:prstDash val="solid"/>
              <a:round/>
              <a:headEnd type="none" w="med" len="med"/>
              <a:tailEnd type="none" w="med" len="med"/>
            </a:ln>
          </p:spPr>
          <p:txBody>
            <a:bodyPr/>
            <a:p>
              <a:endParaRPr lang="zh-CN" altLang="en-US" sz="1680"/>
            </a:p>
          </p:txBody>
        </p:sp>
      </p:grpSp>
      <p:sp>
        <p:nvSpPr>
          <p:cNvPr id="27" name="文本框 26"/>
          <p:cNvSpPr txBox="1"/>
          <p:nvPr/>
        </p:nvSpPr>
        <p:spPr>
          <a:xfrm>
            <a:off x="1241425" y="198120"/>
            <a:ext cx="8727440" cy="460375"/>
          </a:xfrm>
          <a:prstGeom prst="rect">
            <a:avLst/>
          </a:prstGeom>
          <a:noFill/>
        </p:spPr>
        <p:txBody>
          <a:bodyPr wrap="square" rtlCol="0" anchor="t">
            <a:spAutoFit/>
          </a:bodyPr>
          <a:p>
            <a:r>
              <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rPr>
              <a:t>14.</a:t>
            </a:r>
            <a:r>
              <a:rPr lang="zh-CN" altLang="en-US" sz="2400" b="1" dirty="0" smtClean="0">
                <a:solidFill>
                  <a:srgbClr val="002060"/>
                </a:solidFill>
                <a:latin typeface="微软雅黑" panose="020B0503020204020204" pitchFamily="34" charset="-122"/>
                <a:ea typeface="微软雅黑" panose="020B0503020204020204" pitchFamily="34" charset="-122"/>
                <a:cs typeface="+mn-ea"/>
                <a:sym typeface="+mn-ea"/>
              </a:rPr>
              <a:t>克服；战胜+ 障碍，挫折 </a:t>
            </a:r>
            <a:r>
              <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rPr>
              <a:t>overcome difficulties </a:t>
            </a:r>
            <a:endPar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endParaRPr>
          </a:p>
        </p:txBody>
      </p:sp>
      <p:sp>
        <p:nvSpPr>
          <p:cNvPr id="11272" name="AutoShape 36"/>
          <p:cNvSpPr/>
          <p:nvPr>
            <p:custDataLst>
              <p:tags r:id="rId4"/>
            </p:custDataLst>
          </p:nvPr>
        </p:nvSpPr>
        <p:spPr>
          <a:xfrm>
            <a:off x="111125" y="826135"/>
            <a:ext cx="5244465" cy="5765165"/>
          </a:xfrm>
          <a:prstGeom prst="roundRect">
            <a:avLst>
              <a:gd name="adj" fmla="val 16667"/>
            </a:avLst>
          </a:prstGeom>
          <a:gradFill rotWithShape="1">
            <a:gsLst>
              <a:gs pos="0">
                <a:srgbClr val="FFFFFF"/>
              </a:gs>
              <a:gs pos="100000">
                <a:srgbClr val="FBFBBB">
                  <a:alpha val="89999"/>
                </a:srgbClr>
              </a:gs>
            </a:gsLst>
            <a:lin ang="0" scaled="1"/>
            <a:tileRect/>
          </a:gradFill>
          <a:ln w="9525" cap="flat" cmpd="sng">
            <a:solidFill>
              <a:srgbClr val="C0C0C0"/>
            </a:solidFill>
            <a:prstDash val="solid"/>
            <a:headEnd type="none" w="med" len="med"/>
            <a:tailEnd type="none" w="med" len="med"/>
          </a:ln>
          <a:effectLst>
            <a:prstShdw prst="shdw13" dist="53882" dir="13499999">
              <a:srgbClr val="F5B363">
                <a:alpha val="50000"/>
              </a:srgbClr>
            </a:prstShdw>
          </a:effectLst>
        </p:spPr>
        <p:txBody>
          <a:bodyPr wrap="none" anchor="ctr"/>
          <a:p>
            <a:pPr algn="l"/>
            <a:endParaRPr lang="zh-CN" altLang="en-US" sz="2000" b="1" dirty="0">
              <a:latin typeface="Times New Roman" panose="02020603050405020304" pitchFamily="18" charset="0"/>
              <a:ea typeface="Times New Roman" panose="02020603050405020304" pitchFamily="18" charset="0"/>
            </a:endParaRPr>
          </a:p>
        </p:txBody>
      </p:sp>
      <p:pic>
        <p:nvPicPr>
          <p:cNvPr id="23" name="图片 22"/>
          <p:cNvPicPr>
            <a:picLocks noChangeAspect="1"/>
          </p:cNvPicPr>
          <p:nvPr/>
        </p:nvPicPr>
        <p:blipFill>
          <a:blip r:embed="rId5"/>
          <a:stretch>
            <a:fillRect/>
          </a:stretch>
        </p:blipFill>
        <p:spPr>
          <a:xfrm>
            <a:off x="5429250" y="777240"/>
            <a:ext cx="6655435" cy="5826760"/>
          </a:xfrm>
          <a:prstGeom prst="rect">
            <a:avLst/>
          </a:prstGeom>
          <a:effectLst>
            <a:outerShdw blurRad="50800" dist="38100" dir="16200000" rotWithShape="0">
              <a:prstClr val="black">
                <a:alpha val="40000"/>
              </a:prstClr>
            </a:outerShdw>
          </a:effectLst>
        </p:spPr>
      </p:pic>
      <p:pic>
        <p:nvPicPr>
          <p:cNvPr id="24" name="图片 23"/>
          <p:cNvPicPr>
            <a:picLocks noChangeAspect="1"/>
          </p:cNvPicPr>
          <p:nvPr>
            <p:custDataLst>
              <p:tags r:id="rId6"/>
            </p:custDataLst>
          </p:nvPr>
        </p:nvPicPr>
        <p:blipFill>
          <a:blip r:embed="rId7">
            <a:clrChange>
              <a:clrFrom>
                <a:srgbClr val="FFFFFF">
                  <a:alpha val="100000"/>
                </a:srgbClr>
              </a:clrFrom>
              <a:clrTo>
                <a:srgbClr val="FFFFFF">
                  <a:alpha val="100000"/>
                  <a:alpha val="0"/>
                </a:srgbClr>
              </a:clrTo>
            </a:clrChange>
            <a:extLst>
              <a:ext uri="{28A0092B-C50C-407E-A947-70E740481C1C}">
                <a14:useLocalDpi xmlns:a14="http://schemas.microsoft.com/office/drawing/2010/main" val="0"/>
              </a:ext>
            </a:extLst>
          </a:blip>
          <a:stretch>
            <a:fillRect/>
          </a:stretch>
        </p:blipFill>
        <p:spPr>
          <a:xfrm flipH="1">
            <a:off x="-60325" y="5960745"/>
            <a:ext cx="1266190" cy="773430"/>
          </a:xfrm>
          <a:prstGeom prst="rect">
            <a:avLst/>
          </a:prstGeom>
        </p:spPr>
      </p:pic>
      <p:sp>
        <p:nvSpPr>
          <p:cNvPr id="100" name="文本框 99"/>
          <p:cNvSpPr txBox="1"/>
          <p:nvPr/>
        </p:nvSpPr>
        <p:spPr>
          <a:xfrm>
            <a:off x="219710" y="1026160"/>
            <a:ext cx="5175250" cy="5477510"/>
          </a:xfrm>
          <a:prstGeom prst="rect">
            <a:avLst/>
          </a:prstGeom>
          <a:noFill/>
          <a:ln w="9525">
            <a:noFill/>
          </a:ln>
        </p:spPr>
        <p:txBody>
          <a:bodyPr wrap="square">
            <a:spAutoFit/>
          </a:bodyPr>
          <a:p>
            <a:pPr indent="0">
              <a:buFont typeface="Arial" panose="020B0604020202020204" pitchFamily="34" charset="0"/>
              <a:buNone/>
            </a:pPr>
            <a:r>
              <a:rPr lang="en-US" altLang="zh-CN" sz="2000" b="1">
                <a:latin typeface="Times New Roman" panose="02020603050405020304" pitchFamily="18" charset="0"/>
                <a:ea typeface="宋体" panose="02010600030101010101" pitchFamily="2" charset="-122"/>
                <a:cs typeface="Times New Roman" panose="02020603050405020304" pitchFamily="18" charset="0"/>
              </a:rPr>
              <a:t>1.</a:t>
            </a:r>
            <a:r>
              <a:rPr lang="en-US" altLang="zh-CN" sz="2400" b="1">
                <a:solidFill>
                  <a:srgbClr val="C00000"/>
                </a:solidFill>
                <a:latin typeface="Times New Roman" panose="02020603050405020304" pitchFamily="18" charset="0"/>
                <a:ea typeface="宋体" panose="02010600030101010101" pitchFamily="2" charset="-122"/>
              </a:rPr>
              <a:t>tackle /address /resolve/ cope with /get over /pull through/ break through</a:t>
            </a:r>
            <a:endParaRPr lang="en-US" altLang="zh-CN" sz="2400" b="1">
              <a:solidFill>
                <a:srgbClr val="C00000"/>
              </a:solidFill>
              <a:latin typeface="Times New Roman" panose="02020603050405020304" pitchFamily="18" charset="0"/>
              <a:ea typeface="宋体" panose="02010600030101010101" pitchFamily="2" charset="-122"/>
            </a:endParaRPr>
          </a:p>
          <a:p>
            <a:pPr algn="l">
              <a:buClrTx/>
              <a:buSzTx/>
              <a:buFont typeface="Arial" panose="020B0604020202020204" pitchFamily="34" charset="0"/>
              <a:buNone/>
            </a:pPr>
            <a:r>
              <a:rPr lang="en-US" altLang="zh-CN" sz="1400" b="1" i="1">
                <a:latin typeface="Times New Roman" panose="02020603050405020304" pitchFamily="18" charset="0"/>
                <a:ea typeface="宋体" panose="02010600030101010101" pitchFamily="2" charset="-122"/>
              </a:rPr>
              <a:t>处理；应对（难题）；突破（困境、障碍）</a:t>
            </a:r>
            <a:endParaRPr lang="en-US" altLang="zh-CN" sz="1400" b="1" i="1">
              <a:latin typeface="Times New Roman" panose="02020603050405020304" pitchFamily="18" charset="0"/>
              <a:ea typeface="宋体" panose="02010600030101010101" pitchFamily="2" charset="-122"/>
            </a:endParaRPr>
          </a:p>
          <a:p>
            <a:pPr algn="l">
              <a:buClrTx/>
              <a:buSzTx/>
              <a:buFont typeface="Arial" panose="020B0604020202020204" pitchFamily="34" charset="0"/>
              <a:buNone/>
            </a:pPr>
            <a:r>
              <a:rPr lang="en-US" altLang="zh-CN" sz="2000" b="1">
                <a:latin typeface="Times New Roman" panose="02020603050405020304" pitchFamily="18" charset="0"/>
                <a:ea typeface="宋体" panose="02010600030101010101" pitchFamily="2" charset="-122"/>
                <a:cs typeface="Times New Roman" panose="02020603050405020304" pitchFamily="18" charset="0"/>
              </a:rPr>
              <a:t>2.</a:t>
            </a:r>
            <a:r>
              <a:rPr lang="en-US" altLang="zh-CN" sz="2400" b="1">
                <a:solidFill>
                  <a:srgbClr val="C00000"/>
                </a:solidFill>
                <a:latin typeface="Times New Roman" panose="02020603050405020304" pitchFamily="18" charset="0"/>
                <a:ea typeface="宋体" panose="02010600030101010101" pitchFamily="2" charset="-122"/>
              </a:rPr>
              <a:t>rise above</a:t>
            </a:r>
            <a:r>
              <a:rPr lang="en-US" altLang="zh-CN" sz="2000" b="1">
                <a:latin typeface="Times New Roman" panose="02020603050405020304" pitchFamily="18" charset="0"/>
                <a:ea typeface="宋体" panose="02010600030101010101" pitchFamily="2" charset="-122"/>
                <a:cs typeface="Times New Roman" panose="02020603050405020304" pitchFamily="18" charset="0"/>
              </a:rPr>
              <a:t> </a:t>
            </a:r>
            <a:r>
              <a:rPr lang="en-US" altLang="zh-CN" sz="1400" b="1" i="1">
                <a:latin typeface="Times New Roman" panose="02020603050405020304" pitchFamily="18" charset="0"/>
                <a:ea typeface="宋体" panose="02010600030101010101" pitchFamily="2" charset="-122"/>
              </a:rPr>
              <a:t>超越；克服（困境）</a:t>
            </a:r>
            <a:endParaRPr lang="zh-CN" altLang="en-US" sz="2000" b="1">
              <a:latin typeface="Times New Roman" panose="02020603050405020304" pitchFamily="18" charset="0"/>
              <a:ea typeface="宋体" panose="02010600030101010101" pitchFamily="2" charset="-122"/>
              <a:cs typeface="Times New Roman" panose="02020603050405020304" pitchFamily="18" charset="0"/>
            </a:endParaRPr>
          </a:p>
          <a:p>
            <a:pPr algn="l">
              <a:buClrTx/>
              <a:buSzTx/>
              <a:buFont typeface="Arial" panose="020B0604020202020204" pitchFamily="34" charset="0"/>
              <a:buNone/>
            </a:pPr>
            <a:r>
              <a:rPr lang="en-US" altLang="zh-CN" sz="2400" b="1">
                <a:solidFill>
                  <a:srgbClr val="C00000"/>
                </a:solidFill>
                <a:latin typeface="Times New Roman" panose="02020603050405020304" pitchFamily="18" charset="0"/>
                <a:ea typeface="宋体" panose="02010600030101010101" pitchFamily="2" charset="-122"/>
              </a:rPr>
              <a:t>   conquer</a:t>
            </a:r>
            <a:r>
              <a:rPr lang="en-US" altLang="zh-CN" sz="2000" b="1">
                <a:latin typeface="Times New Roman" panose="02020603050405020304" pitchFamily="18" charset="0"/>
                <a:ea typeface="宋体" panose="02010600030101010101" pitchFamily="2" charset="-122"/>
                <a:cs typeface="Times New Roman" panose="02020603050405020304" pitchFamily="18" charset="0"/>
              </a:rPr>
              <a:t> </a:t>
            </a:r>
            <a:r>
              <a:rPr lang="en-US" altLang="zh-CN" sz="1400" b="1" i="1">
                <a:latin typeface="Times New Roman" panose="02020603050405020304" pitchFamily="18" charset="0"/>
                <a:ea typeface="宋体" panose="02010600030101010101" pitchFamily="2" charset="-122"/>
              </a:rPr>
              <a:t>征服；战胜</a:t>
            </a:r>
            <a:endParaRPr lang="en-US" altLang="zh-CN" sz="1400" b="1" i="1">
              <a:latin typeface="Times New Roman" panose="02020603050405020304" pitchFamily="18" charset="0"/>
              <a:ea typeface="宋体" panose="02010600030101010101" pitchFamily="2" charset="-122"/>
            </a:endParaRPr>
          </a:p>
          <a:p>
            <a:pPr algn="l">
              <a:buClrTx/>
              <a:buSzTx/>
              <a:buFont typeface="Arial" panose="020B0604020202020204" pitchFamily="34" charset="0"/>
              <a:buNone/>
            </a:pPr>
            <a:r>
              <a:rPr lang="en-US" altLang="zh-CN" sz="1400" b="1" i="1">
                <a:latin typeface="Times New Roman" panose="02020603050405020304" pitchFamily="18" charset="0"/>
                <a:ea typeface="宋体" panose="02010600030101010101" pitchFamily="2" charset="-122"/>
              </a:rPr>
              <a:t>    </a:t>
            </a:r>
            <a:r>
              <a:rPr lang="en-US" altLang="zh-CN" sz="2400" b="1">
                <a:solidFill>
                  <a:srgbClr val="C00000"/>
                </a:solidFill>
                <a:latin typeface="Times New Roman" panose="02020603050405020304" pitchFamily="18" charset="0"/>
                <a:ea typeface="宋体" panose="02010600030101010101" pitchFamily="2" charset="-122"/>
              </a:rPr>
              <a:t>surmount </a:t>
            </a:r>
            <a:r>
              <a:rPr lang="en-US" altLang="zh-CN" sz="1400" b="1" i="1">
                <a:latin typeface="Times New Roman" panose="02020603050405020304" pitchFamily="18" charset="0"/>
                <a:ea typeface="宋体" panose="02010600030101010101" pitchFamily="2" charset="-122"/>
              </a:rPr>
              <a:t>/səˈmaʊnt/ 克服（障碍、困难）</a:t>
            </a:r>
            <a:endParaRPr lang="en-US" altLang="zh-CN" sz="1400" b="1" i="1">
              <a:latin typeface="Times New Roman" panose="02020603050405020304" pitchFamily="18" charset="0"/>
              <a:ea typeface="宋体" panose="02010600030101010101" pitchFamily="2" charset="-122"/>
            </a:endParaRPr>
          </a:p>
          <a:p>
            <a:pPr algn="l">
              <a:buClrTx/>
              <a:buSzTx/>
              <a:buFont typeface="Arial" panose="020B0604020202020204" pitchFamily="34" charset="0"/>
              <a:buNone/>
            </a:pPr>
            <a:r>
              <a:rPr lang="en-US" altLang="zh-CN" sz="2000" b="1">
                <a:latin typeface="Times New Roman" panose="02020603050405020304" pitchFamily="18" charset="0"/>
                <a:ea typeface="宋体" panose="02010600030101010101" pitchFamily="2" charset="-122"/>
                <a:cs typeface="Times New Roman" panose="02020603050405020304" pitchFamily="18" charset="0"/>
              </a:rPr>
              <a:t>3.</a:t>
            </a:r>
            <a:r>
              <a:rPr lang="en-US" altLang="zh-CN" sz="2400" b="1">
                <a:solidFill>
                  <a:srgbClr val="0070C0"/>
                </a:solidFill>
                <a:latin typeface="Times New Roman" panose="02020603050405020304" pitchFamily="18" charset="0"/>
                <a:ea typeface="宋体" panose="02010600030101010101" pitchFamily="2" charset="-122"/>
              </a:rPr>
              <a:t>obstacle</a:t>
            </a:r>
            <a:r>
              <a:rPr lang="en-US" altLang="zh-CN" sz="1400" b="1" i="1">
                <a:latin typeface="Times New Roman" panose="02020603050405020304" pitchFamily="18" charset="0"/>
                <a:ea typeface="宋体" panose="02010600030101010101" pitchFamily="2" charset="-122"/>
              </a:rPr>
              <a:t> /ˈɒbstək(ə)l/</a:t>
            </a:r>
            <a:r>
              <a:rPr lang="en-US" altLang="zh-CN" sz="2000" b="1">
                <a:latin typeface="Times New Roman" panose="02020603050405020304" pitchFamily="18" charset="0"/>
                <a:ea typeface="宋体" panose="02010600030101010101" pitchFamily="2" charset="-122"/>
                <a:cs typeface="Times New Roman" panose="02020603050405020304" pitchFamily="18" charset="0"/>
              </a:rPr>
              <a:t> / </a:t>
            </a:r>
            <a:r>
              <a:rPr lang="en-US" altLang="zh-CN" sz="2400" b="1">
                <a:solidFill>
                  <a:srgbClr val="C00000"/>
                </a:solidFill>
                <a:latin typeface="Times New Roman" panose="02020603050405020304" pitchFamily="18" charset="0"/>
                <a:ea typeface="宋体" panose="02010600030101010101" pitchFamily="2" charset="-122"/>
              </a:rPr>
              <a:t> </a:t>
            </a:r>
            <a:r>
              <a:rPr lang="en-US" altLang="zh-CN" sz="2400" b="1">
                <a:solidFill>
                  <a:srgbClr val="0070C0"/>
                </a:solidFill>
                <a:latin typeface="Times New Roman" panose="02020603050405020304" pitchFamily="18" charset="0"/>
                <a:ea typeface="宋体" panose="02010600030101010101" pitchFamily="2" charset="-122"/>
              </a:rPr>
              <a:t>barrier</a:t>
            </a:r>
            <a:r>
              <a:rPr lang="en-US" altLang="zh-CN" sz="1600" b="1" i="1">
                <a:latin typeface="Times New Roman" panose="02020603050405020304" pitchFamily="18" charset="0"/>
                <a:ea typeface="宋体" panose="02010600030101010101" pitchFamily="2" charset="-122"/>
              </a:rPr>
              <a:t> </a:t>
            </a:r>
            <a:r>
              <a:rPr lang="en-US" altLang="zh-CN" sz="1400" b="1" i="1">
                <a:latin typeface="Times New Roman" panose="02020603050405020304" pitchFamily="18" charset="0"/>
                <a:ea typeface="宋体" panose="02010600030101010101" pitchFamily="2" charset="-122"/>
              </a:rPr>
              <a:t>/ˈbæriə(r)/</a:t>
            </a:r>
            <a:r>
              <a:rPr lang="en-US" altLang="zh-CN" sz="2000" b="1">
                <a:latin typeface="Times New Roman" panose="02020603050405020304" pitchFamily="18" charset="0"/>
                <a:ea typeface="宋体" panose="02010600030101010101" pitchFamily="2" charset="-122"/>
                <a:cs typeface="Times New Roman" panose="02020603050405020304" pitchFamily="18" charset="0"/>
              </a:rPr>
              <a:t> /  </a:t>
            </a:r>
            <a:endParaRPr lang="en-US" altLang="zh-CN" sz="2000" b="1">
              <a:latin typeface="Times New Roman" panose="02020603050405020304" pitchFamily="18" charset="0"/>
              <a:ea typeface="宋体" panose="02010600030101010101" pitchFamily="2" charset="-122"/>
              <a:cs typeface="Times New Roman" panose="02020603050405020304" pitchFamily="18" charset="0"/>
            </a:endParaRPr>
          </a:p>
          <a:p>
            <a:pPr algn="l">
              <a:buClrTx/>
              <a:buSzTx/>
              <a:buFont typeface="Arial" panose="020B0604020202020204" pitchFamily="34" charset="0"/>
              <a:buNone/>
            </a:pPr>
            <a:r>
              <a:rPr lang="en-US" altLang="zh-CN" sz="2000" b="1">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a:solidFill>
                  <a:srgbClr val="0070C0"/>
                </a:solidFill>
                <a:latin typeface="Times New Roman" panose="02020603050405020304" pitchFamily="18" charset="0"/>
                <a:ea typeface="宋体" panose="02010600030101010101" pitchFamily="2" charset="-122"/>
              </a:rPr>
              <a:t>block</a:t>
            </a:r>
            <a:r>
              <a:rPr lang="en-US" altLang="zh-CN" sz="1400" b="1" i="1">
                <a:latin typeface="Times New Roman" panose="02020603050405020304" pitchFamily="18" charset="0"/>
                <a:ea typeface="宋体" panose="02010600030101010101" pitchFamily="2" charset="-122"/>
              </a:rPr>
              <a:t>阻碍；障碍；壁垒</a:t>
            </a:r>
            <a:endParaRPr lang="en-US" altLang="zh-CN" sz="1400" b="1" i="1">
              <a:latin typeface="Times New Roman" panose="02020603050405020304" pitchFamily="18" charset="0"/>
              <a:ea typeface="宋体" panose="02010600030101010101" pitchFamily="2" charset="-122"/>
            </a:endParaRPr>
          </a:p>
          <a:p>
            <a:pPr indent="0">
              <a:buFont typeface="Arial" panose="020B0604020202020204" pitchFamily="34" charset="0"/>
              <a:buNone/>
            </a:pPr>
            <a:r>
              <a:rPr lang="en-US" altLang="zh-CN" sz="2000" b="1">
                <a:latin typeface="Times New Roman" panose="02020603050405020304" pitchFamily="18" charset="0"/>
                <a:ea typeface="宋体" panose="02010600030101010101" pitchFamily="2" charset="-122"/>
                <a:cs typeface="Times New Roman" panose="02020603050405020304" pitchFamily="18" charset="0"/>
              </a:rPr>
              <a:t>4.</a:t>
            </a:r>
            <a:r>
              <a:rPr lang="en-US" altLang="zh-CN" sz="2400" b="1">
                <a:solidFill>
                  <a:srgbClr val="0070C0"/>
                </a:solidFill>
                <a:latin typeface="Times New Roman" panose="02020603050405020304" pitchFamily="18" charset="0"/>
                <a:ea typeface="宋体" panose="02010600030101010101" pitchFamily="2" charset="-122"/>
              </a:rPr>
              <a:t>handicap</a:t>
            </a:r>
            <a:r>
              <a:rPr lang="en-US" altLang="zh-CN" sz="1400" b="1" i="1">
                <a:latin typeface="Times New Roman" panose="02020603050405020304" pitchFamily="18" charset="0"/>
                <a:ea typeface="宋体" panose="02010600030101010101" pitchFamily="2" charset="-122"/>
              </a:rPr>
              <a:t> /ˈhændikæp/n. 障碍；不利条件</a:t>
            </a:r>
            <a:r>
              <a:rPr lang="zh-CN" altLang="en-US" sz="2000" b="1">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b="1">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000" b="1">
              <a:latin typeface="Times New Roman" panose="02020603050405020304" pitchFamily="18" charset="0"/>
              <a:ea typeface="宋体" panose="02010600030101010101" pitchFamily="2" charset="-122"/>
              <a:cs typeface="Times New Roman" panose="02020603050405020304" pitchFamily="18" charset="0"/>
            </a:endParaRPr>
          </a:p>
          <a:p>
            <a:pPr indent="0">
              <a:buFont typeface="Arial" panose="020B0604020202020204" pitchFamily="34" charset="0"/>
              <a:buNone/>
            </a:pPr>
            <a:r>
              <a:rPr lang="en-US" altLang="zh-CN" sz="2000" b="1">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a:solidFill>
                  <a:srgbClr val="0070C0"/>
                </a:solidFill>
                <a:latin typeface="Times New Roman" panose="02020603050405020304" pitchFamily="18" charset="0"/>
                <a:ea typeface="宋体" panose="02010600030101010101" pitchFamily="2" charset="-122"/>
              </a:rPr>
              <a:t>hindrance </a:t>
            </a:r>
            <a:r>
              <a:rPr lang="en-US" altLang="zh-CN" sz="1400" b="1" i="1">
                <a:latin typeface="Times New Roman" panose="02020603050405020304" pitchFamily="18" charset="0"/>
                <a:ea typeface="宋体" panose="02010600030101010101" pitchFamily="2" charset="-122"/>
              </a:rPr>
              <a:t>/ˈhɪndrəns/n. 妨碍；阻碍</a:t>
            </a:r>
            <a:endParaRPr lang="zh-CN" altLang="en-US" sz="2000" b="1">
              <a:latin typeface="Times New Roman" panose="02020603050405020304" pitchFamily="18" charset="0"/>
              <a:ea typeface="宋体" panose="02010600030101010101" pitchFamily="2" charset="-122"/>
              <a:cs typeface="Times New Roman" panose="02020603050405020304" pitchFamily="18" charset="0"/>
            </a:endParaRPr>
          </a:p>
          <a:p>
            <a:pPr algn="l">
              <a:buClrTx/>
              <a:buSzTx/>
              <a:buFont typeface="Arial" panose="020B0604020202020204" pitchFamily="34" charset="0"/>
              <a:buNone/>
            </a:pPr>
            <a:r>
              <a:rPr lang="en-US" altLang="zh-CN" sz="2000" b="1">
                <a:latin typeface="Times New Roman" panose="02020603050405020304" pitchFamily="18" charset="0"/>
                <a:ea typeface="宋体" panose="02010600030101010101" pitchFamily="2" charset="-122"/>
                <a:cs typeface="Times New Roman" panose="02020603050405020304" pitchFamily="18" charset="0"/>
              </a:rPr>
              <a:t>5.</a:t>
            </a:r>
            <a:r>
              <a:rPr lang="en-US" altLang="zh-CN" sz="2400" b="1">
                <a:solidFill>
                  <a:srgbClr val="0070C0"/>
                </a:solidFill>
                <a:latin typeface="Times New Roman" panose="02020603050405020304" pitchFamily="18" charset="0"/>
                <a:ea typeface="宋体" panose="02010600030101010101" pitchFamily="2" charset="-122"/>
              </a:rPr>
              <a:t>setback</a:t>
            </a:r>
            <a:r>
              <a:rPr lang="en-US" altLang="zh-CN" sz="2000" b="1">
                <a:latin typeface="Times New Roman" panose="02020603050405020304" pitchFamily="18" charset="0"/>
                <a:ea typeface="宋体" panose="02010600030101010101" pitchFamily="2" charset="-122"/>
                <a:cs typeface="Times New Roman" panose="02020603050405020304" pitchFamily="18" charset="0"/>
              </a:rPr>
              <a:t> / </a:t>
            </a:r>
            <a:r>
              <a:rPr lang="en-US" altLang="zh-CN" sz="2400" b="1">
                <a:solidFill>
                  <a:srgbClr val="0070C0"/>
                </a:solidFill>
                <a:latin typeface="Times New Roman" panose="02020603050405020304" pitchFamily="18" charset="0"/>
                <a:ea typeface="宋体" panose="02010600030101010101" pitchFamily="2" charset="-122"/>
              </a:rPr>
              <a:t>frustration </a:t>
            </a:r>
            <a:r>
              <a:rPr lang="en-US" altLang="zh-CN" sz="2000" b="1">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a:solidFill>
                  <a:srgbClr val="0070C0"/>
                </a:solidFill>
                <a:latin typeface="Times New Roman" panose="02020603050405020304" pitchFamily="18" charset="0"/>
                <a:ea typeface="宋体" panose="02010600030101010101" pitchFamily="2" charset="-122"/>
              </a:rPr>
              <a:t>adversity</a:t>
            </a:r>
            <a:r>
              <a:rPr lang="en-US" altLang="zh-CN" sz="2000" b="1">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000" b="1">
              <a:latin typeface="Times New Roman" panose="02020603050405020304" pitchFamily="18" charset="0"/>
              <a:ea typeface="宋体" panose="02010600030101010101" pitchFamily="2" charset="-122"/>
              <a:cs typeface="Times New Roman" panose="02020603050405020304" pitchFamily="18" charset="0"/>
            </a:endParaRPr>
          </a:p>
          <a:p>
            <a:pPr algn="l">
              <a:buClrTx/>
              <a:buSzTx/>
              <a:buFont typeface="Arial" panose="020B0604020202020204" pitchFamily="34" charset="0"/>
              <a:buNone/>
            </a:pPr>
            <a:r>
              <a:rPr lang="en-US" altLang="zh-CN" sz="2000" b="1">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a:solidFill>
                  <a:srgbClr val="0070C0"/>
                </a:solidFill>
                <a:latin typeface="Times New Roman" panose="02020603050405020304" pitchFamily="18" charset="0"/>
                <a:ea typeface="宋体" panose="02010600030101010101" pitchFamily="2" charset="-122"/>
              </a:rPr>
              <a:t>hardship</a:t>
            </a:r>
            <a:r>
              <a:rPr lang="en-US" altLang="zh-CN" sz="1400" b="1" i="1">
                <a:latin typeface="Times New Roman" panose="02020603050405020304" pitchFamily="18" charset="0"/>
                <a:ea typeface="宋体" panose="02010600030101010101" pitchFamily="2" charset="-122"/>
              </a:rPr>
              <a:t>挫折；逆境；不幸</a:t>
            </a:r>
            <a:endParaRPr lang="en-US" altLang="zh-CN" sz="1400" b="1" i="1">
              <a:latin typeface="Times New Roman" panose="02020603050405020304" pitchFamily="18" charset="0"/>
              <a:ea typeface="宋体" panose="02010600030101010101" pitchFamily="2" charset="-122"/>
            </a:endParaRPr>
          </a:p>
          <a:p>
            <a:pPr algn="l">
              <a:buClrTx/>
              <a:buSzTx/>
              <a:buFont typeface="Arial" panose="020B0604020202020204" pitchFamily="34" charset="0"/>
              <a:buNone/>
            </a:pPr>
            <a:r>
              <a:rPr lang="en-US" altLang="zh-CN" sz="2000" b="1">
                <a:latin typeface="Times New Roman" panose="02020603050405020304" pitchFamily="18" charset="0"/>
                <a:ea typeface="宋体" panose="02010600030101010101" pitchFamily="2" charset="-122"/>
                <a:cs typeface="Times New Roman" panose="02020603050405020304" pitchFamily="18" charset="0"/>
              </a:rPr>
              <a:t>6.</a:t>
            </a:r>
            <a:r>
              <a:rPr lang="en-US" altLang="zh-CN" sz="2400" b="1">
                <a:solidFill>
                  <a:srgbClr val="0070C0"/>
                </a:solidFill>
                <a:latin typeface="Times New Roman" panose="02020603050405020304" pitchFamily="18" charset="0"/>
                <a:ea typeface="宋体" panose="02010600030101010101" pitchFamily="2" charset="-122"/>
              </a:rPr>
              <a:t> in hot water</a:t>
            </a:r>
            <a:r>
              <a:rPr lang="en-US" altLang="zh-CN" sz="2000" b="1">
                <a:latin typeface="Times New Roman" panose="02020603050405020304" pitchFamily="18" charset="0"/>
                <a:ea typeface="宋体" panose="02010600030101010101" pitchFamily="2" charset="-122"/>
                <a:cs typeface="Times New Roman" panose="02020603050405020304" pitchFamily="18" charset="0"/>
              </a:rPr>
              <a:t> </a:t>
            </a:r>
            <a:r>
              <a:rPr lang="en-US" altLang="zh-CN" sz="1400" b="1" i="1">
                <a:latin typeface="Times New Roman" panose="02020603050405020304" pitchFamily="18" charset="0"/>
                <a:ea typeface="宋体" panose="02010600030101010101" pitchFamily="2" charset="-122"/>
              </a:rPr>
              <a:t>陷入困境</a:t>
            </a:r>
            <a:r>
              <a:rPr lang="zh-CN" altLang="en-US" sz="2000" b="1">
                <a:latin typeface="Times New Roman" panose="02020603050405020304" pitchFamily="18" charset="0"/>
                <a:ea typeface="宋体" panose="02010600030101010101" pitchFamily="2" charset="-122"/>
                <a:cs typeface="Times New Roman" panose="02020603050405020304" pitchFamily="18" charset="0"/>
              </a:rPr>
              <a:t>  </a:t>
            </a:r>
            <a:endParaRPr lang="zh-CN" altLang="en-US" sz="2000" b="1">
              <a:latin typeface="Times New Roman" panose="02020603050405020304" pitchFamily="18" charset="0"/>
              <a:ea typeface="宋体" panose="02010600030101010101" pitchFamily="2" charset="-122"/>
              <a:cs typeface="Times New Roman" panose="02020603050405020304" pitchFamily="18" charset="0"/>
            </a:endParaRPr>
          </a:p>
          <a:p>
            <a:pPr algn="l">
              <a:buClrTx/>
              <a:buSzTx/>
              <a:buFont typeface="Arial" panose="020B0604020202020204" pitchFamily="34" charset="0"/>
              <a:buNone/>
            </a:pPr>
            <a:r>
              <a:rPr lang="zh-CN" altLang="en-US" sz="2000" b="1">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b="1">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a:solidFill>
                  <a:srgbClr val="0070C0"/>
                </a:solidFill>
                <a:latin typeface="Times New Roman" panose="02020603050405020304" pitchFamily="18" charset="0"/>
                <a:ea typeface="宋体" panose="02010600030101010101" pitchFamily="2" charset="-122"/>
              </a:rPr>
              <a:t>A tough nut to crack </a:t>
            </a:r>
            <a:r>
              <a:rPr lang="en-US" altLang="zh-CN" sz="1400" b="1" i="1">
                <a:latin typeface="Times New Roman" panose="02020603050405020304" pitchFamily="18" charset="0"/>
                <a:ea typeface="宋体" panose="02010600030101010101" pitchFamily="2" charset="-122"/>
              </a:rPr>
              <a:t>难以解决的难题</a:t>
            </a:r>
            <a:r>
              <a:rPr lang="zh-CN" altLang="en-US" sz="2000" b="1">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b="1">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000" b="1">
              <a:latin typeface="Times New Roman" panose="02020603050405020304" pitchFamily="18" charset="0"/>
              <a:ea typeface="宋体" panose="02010600030101010101" pitchFamily="2" charset="-122"/>
              <a:cs typeface="Times New Roman" panose="02020603050405020304" pitchFamily="18" charset="0"/>
            </a:endParaRPr>
          </a:p>
          <a:p>
            <a:pPr algn="l">
              <a:buClrTx/>
              <a:buSzTx/>
              <a:buFont typeface="Arial" panose="020B0604020202020204" pitchFamily="34" charset="0"/>
              <a:buNone/>
            </a:pPr>
            <a:r>
              <a:rPr lang="zh-CN" altLang="en-US" sz="2000" b="1">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b="1">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b="1">
                <a:solidFill>
                  <a:srgbClr val="0070C0"/>
                </a:solidFill>
                <a:latin typeface="Times New Roman" panose="02020603050405020304" pitchFamily="18" charset="0"/>
                <a:ea typeface="宋体" panose="02010600030101010101" pitchFamily="2" charset="-122"/>
              </a:rPr>
              <a:t>A hot potato</a:t>
            </a:r>
            <a:r>
              <a:rPr lang="en-US" altLang="zh-CN" sz="2000" b="1">
                <a:latin typeface="Times New Roman" panose="02020603050405020304" pitchFamily="18" charset="0"/>
                <a:ea typeface="宋体" panose="02010600030101010101" pitchFamily="2" charset="-122"/>
                <a:cs typeface="Times New Roman" panose="02020603050405020304" pitchFamily="18" charset="0"/>
              </a:rPr>
              <a:t> </a:t>
            </a:r>
            <a:r>
              <a:rPr lang="en-US" altLang="zh-CN" sz="1400" b="1" i="1">
                <a:latin typeface="Times New Roman" panose="02020603050405020304" pitchFamily="18" charset="0"/>
                <a:ea typeface="宋体" panose="02010600030101010101" pitchFamily="2" charset="-122"/>
              </a:rPr>
              <a:t>棘手的问题</a:t>
            </a:r>
            <a:endParaRPr lang="en-US" altLang="zh-CN" sz="1400" b="1" i="1">
              <a:latin typeface="Times New Roman" panose="02020603050405020304" pitchFamily="18" charset="0"/>
              <a:ea typeface="宋体" panose="02010600030101010101" pitchFamily="2" charset="-122"/>
            </a:endParaRPr>
          </a:p>
        </p:txBody>
      </p:sp>
      <p:sp>
        <p:nvSpPr>
          <p:cNvPr id="21" name="文本框 20"/>
          <p:cNvSpPr txBox="1"/>
          <p:nvPr/>
        </p:nvSpPr>
        <p:spPr>
          <a:xfrm>
            <a:off x="5491480" y="830580"/>
            <a:ext cx="6459855" cy="3169285"/>
          </a:xfrm>
          <a:prstGeom prst="rect">
            <a:avLst/>
          </a:prstGeom>
          <a:noFill/>
          <a:ln w="9525">
            <a:noFill/>
          </a:ln>
        </p:spPr>
        <p:txBody>
          <a:bodyPr wrap="square">
            <a:spAutoFit/>
          </a:bodyPr>
          <a:p>
            <a:pPr indent="0"/>
            <a:r>
              <a:rPr lang="zh-CN" altLang="en-US" sz="2000">
                <a:solidFill>
                  <a:srgbClr val="0063A8"/>
                </a:solidFill>
              </a:rPr>
              <a:t>4.处理解决这个有争议的/棘手的问题</a:t>
            </a:r>
            <a:endParaRPr lang="zh-CN" altLang="en-US" sz="2000">
              <a:solidFill>
                <a:srgbClr val="0063A8"/>
              </a:solidFill>
            </a:endParaRPr>
          </a:p>
          <a:p>
            <a:pPr indent="0"/>
            <a:endParaRPr lang="zh-CN" altLang="en-US" sz="2000">
              <a:solidFill>
                <a:srgbClr val="0063A8"/>
              </a:solidFill>
            </a:endParaRPr>
          </a:p>
          <a:p>
            <a:pPr indent="0"/>
            <a:endParaRPr lang="zh-CN" altLang="en-US" sz="2000">
              <a:solidFill>
                <a:srgbClr val="0063A8"/>
              </a:solidFill>
            </a:endParaRPr>
          </a:p>
          <a:p>
            <a:pPr indent="0"/>
            <a:endParaRPr lang="zh-CN" altLang="en-US" sz="2000">
              <a:solidFill>
                <a:srgbClr val="0063A8"/>
              </a:solidFill>
            </a:endParaRPr>
          </a:p>
          <a:p>
            <a:pPr indent="0"/>
            <a:endParaRPr lang="zh-CN" altLang="en-US" sz="2000">
              <a:solidFill>
                <a:srgbClr val="0063A8"/>
              </a:solidFill>
            </a:endParaRPr>
          </a:p>
          <a:p>
            <a:pPr indent="0"/>
            <a:r>
              <a:rPr lang="zh-CN" altLang="en-US" sz="2000">
                <a:solidFill>
                  <a:srgbClr val="0063A8"/>
                </a:solidFill>
              </a:rPr>
              <a:t>5.以坚韧与毅力，直面并克服日常中的挫折困顿。</a:t>
            </a:r>
            <a:endParaRPr lang="zh-CN" altLang="en-US" sz="2000">
              <a:solidFill>
                <a:srgbClr val="0063A8"/>
              </a:solidFill>
            </a:endParaRPr>
          </a:p>
          <a:p>
            <a:pPr indent="0"/>
            <a:endParaRPr lang="zh-CN" altLang="en-US" sz="2000">
              <a:solidFill>
                <a:srgbClr val="0063A8"/>
              </a:solidFill>
            </a:endParaRPr>
          </a:p>
          <a:p>
            <a:pPr indent="0"/>
            <a:endParaRPr lang="zh-CN" altLang="en-US" sz="2000">
              <a:solidFill>
                <a:srgbClr val="0063A8"/>
              </a:solidFill>
            </a:endParaRPr>
          </a:p>
          <a:p>
            <a:pPr indent="0"/>
            <a:endParaRPr lang="zh-CN" altLang="en-US" sz="2000">
              <a:solidFill>
                <a:srgbClr val="0063A8"/>
              </a:solidFill>
            </a:endParaRPr>
          </a:p>
          <a:p>
            <a:pPr indent="0"/>
            <a:r>
              <a:rPr lang="zh-CN" altLang="en-US" sz="2000">
                <a:solidFill>
                  <a:srgbClr val="0063A8"/>
                </a:solidFill>
              </a:rPr>
              <a:t>6.他成功克服了成功路上的诸多障碍。</a:t>
            </a:r>
            <a:endParaRPr lang="zh-CN" altLang="en-US" sz="2000">
              <a:solidFill>
                <a:srgbClr val="0063A8"/>
              </a:solidFill>
            </a:endParaRPr>
          </a:p>
        </p:txBody>
      </p:sp>
      <p:sp>
        <p:nvSpPr>
          <p:cNvPr id="26" name="文本框 25"/>
          <p:cNvSpPr txBox="1"/>
          <p:nvPr/>
        </p:nvSpPr>
        <p:spPr>
          <a:xfrm>
            <a:off x="5553075" y="1255395"/>
            <a:ext cx="6442710" cy="1014730"/>
          </a:xfrm>
          <a:prstGeom prst="rect">
            <a:avLst/>
          </a:prstGeom>
          <a:noFill/>
          <a:ln w="9525">
            <a:noFill/>
          </a:ln>
        </p:spPr>
        <p:txBody>
          <a:bodyPr wrap="square">
            <a:spAutoFit/>
          </a:bodyPr>
          <a:p>
            <a:pPr indent="0"/>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4. </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tackle</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address</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fix</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handle</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resolve</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deal with</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cope with</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 </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sort out</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the </a:t>
            </a:r>
            <a:r>
              <a:rPr lang="en-US" altLang="zh-CN" sz="2000" b="1">
                <a:solidFill>
                  <a:srgbClr val="7030A0"/>
                </a:solidFill>
                <a:latin typeface="Times New Roman" panose="02020603050405020304" pitchFamily="18" charset="0"/>
                <a:ea typeface="宋体" panose="02010600030101010101" pitchFamily="2" charset="-122"/>
                <a:cs typeface="Times New Roman" panose="02020603050405020304" pitchFamily="18" charset="0"/>
              </a:rPr>
              <a:t>controversial</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b="1">
                <a:solidFill>
                  <a:srgbClr val="7030A0"/>
                </a:solidFill>
                <a:latin typeface="Times New Roman" panose="02020603050405020304" pitchFamily="18" charset="0"/>
                <a:ea typeface="宋体" panose="02010600030101010101" pitchFamily="2" charset="-122"/>
                <a:cs typeface="Times New Roman" panose="02020603050405020304" pitchFamily="18" charset="0"/>
              </a:rPr>
              <a:t>tricky</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b="1">
                <a:solidFill>
                  <a:srgbClr val="7030A0"/>
                </a:solidFill>
                <a:latin typeface="Times New Roman" panose="02020603050405020304" pitchFamily="18" charset="0"/>
                <a:ea typeface="宋体" panose="02010600030101010101" pitchFamily="2" charset="-122"/>
                <a:cs typeface="Times New Roman" panose="02020603050405020304" pitchFamily="18" charset="0"/>
              </a:rPr>
              <a:t>knotty</a:t>
            </a:r>
            <a:r>
              <a:rPr lang="en-US" altLang="zh-CN" sz="2000" b="1">
                <a:solidFill>
                  <a:srgbClr val="0070C0"/>
                </a:solidFill>
                <a:latin typeface="Times New Roman" panose="02020603050405020304" pitchFamily="18" charset="0"/>
                <a:ea typeface="宋体" panose="02010600030101010101" pitchFamily="2" charset="-122"/>
                <a:cs typeface="Times New Roman" panose="02020603050405020304" pitchFamily="18" charset="0"/>
              </a:rPr>
              <a:t> issue</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b="1">
                <a:solidFill>
                  <a:srgbClr val="0070C0"/>
                </a:solidFill>
                <a:latin typeface="Times New Roman" panose="02020603050405020304" pitchFamily="18" charset="0"/>
                <a:ea typeface="宋体" panose="02010600030101010101" pitchFamily="2" charset="-122"/>
                <a:cs typeface="Times New Roman" panose="02020603050405020304" pitchFamily="18" charset="0"/>
              </a:rPr>
              <a:t>problem</a:t>
            </a:r>
            <a:endParaRPr lang="en-US" altLang="zh-CN" sz="2000" b="1">
              <a:solidFill>
                <a:srgbClr val="0070C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28" name="文本框 27"/>
          <p:cNvSpPr txBox="1"/>
          <p:nvPr/>
        </p:nvSpPr>
        <p:spPr>
          <a:xfrm>
            <a:off x="5553075" y="2765425"/>
            <a:ext cx="6280150" cy="706755"/>
          </a:xfrm>
          <a:prstGeom prst="rect">
            <a:avLst/>
          </a:prstGeom>
          <a:noFill/>
          <a:ln w="9525">
            <a:noFill/>
          </a:ln>
        </p:spPr>
        <p:txBody>
          <a:bodyPr wrap="square">
            <a:spAutoFit/>
          </a:bodyPr>
          <a:p>
            <a:pPr indent="0"/>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5.</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overcome the frustrations and setbacks</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of day-to-day life with resilience</a:t>
            </a:r>
            <a:r>
              <a:rPr lang="en-US" altLang="zh-CN" sz="2000" b="1" baseline="-25000">
                <a:solidFill>
                  <a:srgbClr val="002060"/>
                </a:solidFill>
                <a:latin typeface="Times New Roman" panose="02020603050405020304" pitchFamily="18" charset="0"/>
                <a:ea typeface="宋体" panose="02010600030101010101" pitchFamily="2" charset="-122"/>
                <a:cs typeface="Times New Roman" panose="02020603050405020304" pitchFamily="18" charset="0"/>
              </a:rPr>
              <a:t>/r</a:t>
            </a:r>
            <a:r>
              <a:rPr lang="en-US" altLang="en-US" sz="2000" b="1" baseline="-25000">
                <a:solidFill>
                  <a:srgbClr val="002060"/>
                </a:solidFill>
                <a:latin typeface="Times New Roman" panose="02020603050405020304" pitchFamily="18" charset="0"/>
                <a:ea typeface="宋体" panose="02010600030101010101" pitchFamily="2" charset="-122"/>
                <a:cs typeface="Times New Roman" panose="02020603050405020304" pitchFamily="18" charset="0"/>
              </a:rPr>
              <a:t>ɪˈ</a:t>
            </a:r>
            <a:r>
              <a:rPr lang="en-US" altLang="zh-CN" sz="2000" b="1" baseline="-25000">
                <a:solidFill>
                  <a:srgbClr val="002060"/>
                </a:solidFill>
                <a:latin typeface="Times New Roman" panose="02020603050405020304" pitchFamily="18" charset="0"/>
                <a:ea typeface="宋体" panose="02010600030101010101" pitchFamily="2" charset="-122"/>
                <a:cs typeface="Times New Roman" panose="02020603050405020304" pitchFamily="18" charset="0"/>
              </a:rPr>
              <a:t>z</a:t>
            </a:r>
            <a:r>
              <a:rPr lang="en-US" altLang="en-US" sz="2000" b="1" baseline="-25000">
                <a:solidFill>
                  <a:srgbClr val="002060"/>
                </a:solidFill>
                <a:latin typeface="Times New Roman" panose="02020603050405020304" pitchFamily="18" charset="0"/>
                <a:ea typeface="宋体" panose="02010600030101010101" pitchFamily="2" charset="-122"/>
                <a:cs typeface="Times New Roman" panose="02020603050405020304" pitchFamily="18" charset="0"/>
              </a:rPr>
              <a:t>ɪ</a:t>
            </a:r>
            <a:r>
              <a:rPr lang="en-US" altLang="zh-CN" sz="2000" b="1" baseline="-25000">
                <a:solidFill>
                  <a:srgbClr val="002060"/>
                </a:solidFill>
                <a:latin typeface="Times New Roman" panose="02020603050405020304" pitchFamily="18" charset="0"/>
                <a:ea typeface="宋体" panose="02010600030101010101" pitchFamily="2" charset="-122"/>
                <a:cs typeface="Times New Roman" panose="02020603050405020304" pitchFamily="18" charset="0"/>
              </a:rPr>
              <a:t>li</a:t>
            </a:r>
            <a:r>
              <a:rPr lang="en-US" altLang="en-US" sz="2000" b="1" baseline="-25000">
                <a:solidFill>
                  <a:srgbClr val="002060"/>
                </a:solidFill>
                <a:latin typeface="Times New Roman" panose="02020603050405020304" pitchFamily="18" charset="0"/>
                <a:ea typeface="宋体" panose="02010600030101010101" pitchFamily="2" charset="-122"/>
                <a:cs typeface="Times New Roman" panose="02020603050405020304" pitchFamily="18" charset="0"/>
              </a:rPr>
              <a:t>ə</a:t>
            </a:r>
            <a:r>
              <a:rPr lang="en-US" altLang="zh-CN" sz="2000" b="1" baseline="-25000">
                <a:solidFill>
                  <a:srgbClr val="002060"/>
                </a:solidFill>
                <a:latin typeface="Times New Roman" panose="02020603050405020304" pitchFamily="18" charset="0"/>
                <a:ea typeface="宋体" panose="02010600030101010101" pitchFamily="2" charset="-122"/>
                <a:cs typeface="Times New Roman" panose="02020603050405020304" pitchFamily="18" charset="0"/>
              </a:rPr>
              <a:t>ns/</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and persistence</a:t>
            </a:r>
            <a:endPar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29" name="文本框 28"/>
          <p:cNvSpPr txBox="1"/>
          <p:nvPr/>
        </p:nvSpPr>
        <p:spPr>
          <a:xfrm>
            <a:off x="5553075" y="3999865"/>
            <a:ext cx="6398260" cy="706755"/>
          </a:xfrm>
          <a:prstGeom prst="rect">
            <a:avLst/>
          </a:prstGeom>
          <a:noFill/>
          <a:ln w="9525">
            <a:noFill/>
          </a:ln>
        </p:spPr>
        <p:txBody>
          <a:bodyPr wrap="square">
            <a:spAutoFit/>
          </a:bodyPr>
          <a:p>
            <a:pPr indent="0"/>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6.He managed to </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surmount many obstacles</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on the road to success.</a:t>
            </a:r>
            <a:endPar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0" name="图片 29"/>
          <p:cNvPicPr>
            <a:picLocks noChangeAspect="1"/>
          </p:cNvPicPr>
          <p:nvPr/>
        </p:nvPicPr>
        <p:blipFill>
          <a:blip r:embed="rId8"/>
          <a:srcRect l="26593" b="65636"/>
          <a:stretch>
            <a:fillRect/>
          </a:stretch>
        </p:blipFill>
        <p:spPr>
          <a:xfrm>
            <a:off x="7078980" y="4513580"/>
            <a:ext cx="3775710" cy="1990090"/>
          </a:xfrm>
          <a:prstGeom prst="rect">
            <a:avLst/>
          </a:prstGeom>
        </p:spPr>
      </p:pic>
      <p:pic>
        <p:nvPicPr>
          <p:cNvPr id="11" name="图片 1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969515" y="6146366"/>
            <a:ext cx="520050" cy="819282"/>
          </a:xfrm>
          <a:prstGeom prst="rect">
            <a:avLst/>
          </a:prstGeom>
        </p:spPr>
      </p:pic>
      <p:pic>
        <p:nvPicPr>
          <p:cNvPr id="9" name="图片 8"/>
          <p:cNvPicPr/>
          <p:nvPr/>
        </p:nvPicPr>
        <p:blipFill>
          <a:blip r:embed="rId10"/>
          <a:stretch>
            <a:fillRect/>
          </a:stretch>
        </p:blipFill>
        <p:spPr>
          <a:xfrm>
            <a:off x="10135870" y="5061585"/>
            <a:ext cx="2321560" cy="1903730"/>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000000"/>
                                          </p:val>
                                        </p:tav>
                                        <p:tav tm="100000">
                                          <p:val>
                                            <p:strVal val="#ppt_w"/>
                                          </p:val>
                                        </p:tav>
                                      </p:tavLst>
                                    </p:anim>
                                    <p:anim calcmode="lin" valueType="num">
                                      <p:cBhvr>
                                        <p:cTn id="8" dur="500" fill="hold"/>
                                        <p:tgtEl>
                                          <p:spTgt spid="3"/>
                                        </p:tgtEl>
                                        <p:attrNameLst>
                                          <p:attrName>ppt_h</p:attrName>
                                        </p:attrNameLst>
                                      </p:cBhvr>
                                      <p:tavLst>
                                        <p:tav tm="0">
                                          <p:val>
                                            <p:fltVal val="0.000000"/>
                                          </p:val>
                                        </p:tav>
                                        <p:tav tm="100000">
                                          <p:val>
                                            <p:strVal val="#ppt_h"/>
                                          </p:val>
                                        </p:tav>
                                      </p:tavLst>
                                    </p:anim>
                                    <p:animEffect transition="in" filter="fade">
                                      <p:cBhvr>
                                        <p:cTn id="9" dur="500"/>
                                        <p:tgtEl>
                                          <p:spTgt spid="3"/>
                                        </p:tgtEl>
                                      </p:cBhvr>
                                    </p:animEffect>
                                  </p:childTnLst>
                                </p:cTn>
                              </p:par>
                              <p:par>
                                <p:cTn id="10" presetID="8" presetClass="emph" presetSubtype="0" repeatCount="indefinite" fill="hold" nodeType="withEffect">
                                  <p:stCondLst>
                                    <p:cond delay="0"/>
                                  </p:stCondLst>
                                  <p:childTnLst>
                                    <p:animRot by="21600000">
                                      <p:cBhvr>
                                        <p:cTn id="11" dur="2000" fill="hold"/>
                                        <p:tgtEl>
                                          <p:spTgt spid="3"/>
                                        </p:tgtEl>
                                        <p:attrNameLst>
                                          <p:attrName>r</p:attrName>
                                        </p:attrNameLst>
                                      </p:cBhvr>
                                    </p:animRot>
                                  </p:childTnLst>
                                </p:cTn>
                              </p:par>
                            </p:childTnLst>
                          </p:cTn>
                        </p:par>
                      </p:childTnLst>
                    </p:cTn>
                  </p:par>
                  <p:par>
                    <p:cTn id="12" fill="hold">
                      <p:stCondLst>
                        <p:cond delay="indefinite"/>
                      </p:stCondLst>
                      <p:childTnLst>
                        <p:par>
                          <p:cTn id="13" fill="hold">
                            <p:stCondLst>
                              <p:cond delay="0"/>
                            </p:stCondLst>
                            <p:childTnLst>
                              <p:par>
                                <p:cTn id="14" presetID="18" presetClass="entr" presetSubtype="12" fill="hold" grpId="0" nodeType="click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strips(downLeft)">
                                      <p:cBhvr>
                                        <p:cTn id="16" dur="500"/>
                                        <p:tgtEl>
                                          <p:spTgt spid="26"/>
                                        </p:tgtEl>
                                      </p:cBhvr>
                                    </p:animEffect>
                                  </p:childTnLst>
                                </p:cTn>
                              </p:par>
                            </p:childTnLst>
                          </p:cTn>
                        </p:par>
                      </p:childTnLst>
                    </p:cTn>
                  </p:par>
                  <p:par>
                    <p:cTn id="17" fill="hold">
                      <p:stCondLst>
                        <p:cond delay="indefinite"/>
                      </p:stCondLst>
                      <p:childTnLst>
                        <p:par>
                          <p:cTn id="18" fill="hold">
                            <p:stCondLst>
                              <p:cond delay="0"/>
                            </p:stCondLst>
                            <p:childTnLst>
                              <p:par>
                                <p:cTn id="19" presetID="18" presetClass="entr" presetSubtype="12" fill="hold" grpId="0" nodeType="click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strips(downLeft)">
                                      <p:cBhvr>
                                        <p:cTn id="21" dur="500"/>
                                        <p:tgtEl>
                                          <p:spTgt spid="28"/>
                                        </p:tgtEl>
                                      </p:cBhvr>
                                    </p:animEffect>
                                  </p:childTnLst>
                                </p:cTn>
                              </p:par>
                            </p:childTnLst>
                          </p:cTn>
                        </p:par>
                      </p:childTnLst>
                    </p:cTn>
                  </p:par>
                  <p:par>
                    <p:cTn id="22" fill="hold">
                      <p:stCondLst>
                        <p:cond delay="indefinite"/>
                      </p:stCondLst>
                      <p:childTnLst>
                        <p:par>
                          <p:cTn id="23" fill="hold">
                            <p:stCondLst>
                              <p:cond delay="0"/>
                            </p:stCondLst>
                            <p:childTnLst>
                              <p:par>
                                <p:cTn id="24" presetID="18" presetClass="entr" presetSubtype="12" fill="hold" grpId="0" nodeType="click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strips(downLeft)">
                                      <p:cBhvr>
                                        <p:cTn id="2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6" grpId="1"/>
      <p:bldP spid="28" grpId="0"/>
      <p:bldP spid="28" grpId="1"/>
      <p:bldP spid="29" grpId="0"/>
      <p:bldP spid="29"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直接连接符 19"/>
          <p:cNvCxnSpPr/>
          <p:nvPr/>
        </p:nvCxnSpPr>
        <p:spPr>
          <a:xfrm>
            <a:off x="512860" y="688340"/>
            <a:ext cx="10972825" cy="0"/>
          </a:xfrm>
          <a:prstGeom prst="line">
            <a:avLst/>
          </a:prstGeom>
          <a:ln>
            <a:gradFill>
              <a:gsLst>
                <a:gs pos="0">
                  <a:srgbClr val="400040"/>
                </a:gs>
                <a:gs pos="32000">
                  <a:srgbClr val="8F0040"/>
                </a:gs>
                <a:gs pos="63000">
                  <a:srgbClr val="F27300"/>
                </a:gs>
                <a:gs pos="100000">
                  <a:srgbClr val="FFBF00"/>
                </a:gs>
              </a:gsLst>
              <a:lin ang="10800000" scaled="0"/>
            </a:gradFill>
          </a:ln>
        </p:spPr>
        <p:style>
          <a:lnRef idx="1">
            <a:srgbClr val="5B9BD5"/>
          </a:lnRef>
          <a:fillRef idx="0">
            <a:srgbClr val="5B9BD5"/>
          </a:fillRef>
          <a:effectRef idx="0">
            <a:srgbClr val="5B9BD5"/>
          </a:effectRef>
          <a:fontRef idx="minor">
            <a:sysClr val="windowText" lastClr="000000"/>
          </a:fontRef>
        </p:style>
      </p:cxnSp>
      <p:sp>
        <p:nvSpPr>
          <p:cNvPr id="25" name="矩形 24"/>
          <p:cNvSpPr/>
          <p:nvPr/>
        </p:nvSpPr>
        <p:spPr>
          <a:xfrm>
            <a:off x="0" y="6685613"/>
            <a:ext cx="12192000" cy="172387"/>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p:nvPr/>
        </p:nvPicPr>
        <p:blipFill>
          <a:blip r:embed="rId1"/>
          <a:stretch>
            <a:fillRect/>
          </a:stretch>
        </p:blipFill>
        <p:spPr>
          <a:xfrm>
            <a:off x="54610" y="6584950"/>
            <a:ext cx="708025" cy="273050"/>
          </a:xfrm>
          <a:prstGeom prst="rect">
            <a:avLst/>
          </a:prstGeom>
        </p:spPr>
      </p:pic>
      <p:pic>
        <p:nvPicPr>
          <p:cNvPr id="2" name="图片 1"/>
          <p:cNvPicPr>
            <a:picLocks noChangeAspect="1"/>
          </p:cNvPicPr>
          <p:nvPr/>
        </p:nvPicPr>
        <p:blipFill rotWithShape="1">
          <a:blip r:embed="rId2">
            <a:extLst>
              <a:ext uri="{BEBA8EAE-BF5A-486C-A8C5-ECC9F3942E4B}">
                <a14:imgProps xmlns:a14="http://schemas.microsoft.com/office/drawing/2010/main">
                  <a14:imgLayer r:embed="rId3">
                    <a14:imgEffect>
                      <a14:backgroundRemoval t="1130" b="100000" l="0" r="39917">
                        <a14:foregroundMark x1="10187" y1="34463" x2="9563" y2="64407"/>
                        <a14:foregroundMark x1="18295" y1="11864" x2="16424" y2="37288"/>
                        <a14:foregroundMark x1="19751" y1="24294" x2="22453" y2="22599"/>
                        <a14:foregroundMark x1="13306" y1="20339" x2="14761" y2="25424"/>
                        <a14:foregroundMark x1="19335" y1="37288" x2="24532" y2="31638"/>
                        <a14:foregroundMark x1="28274" y1="31638" x2="28274" y2="45763"/>
                        <a14:foregroundMark x1="11850" y1="58192" x2="28690" y2="54237"/>
                        <a14:foregroundMark x1="11642" y1="48588" x2="26819" y2="45763"/>
                        <a14:foregroundMark x1="9563" y1="66102" x2="29730" y2="66667"/>
                        <a14:foregroundMark x1="28898" y1="55367" x2="27651" y2="61582"/>
                        <a14:foregroundMark x1="11227" y1="52542" x2="18295" y2="51977"/>
                        <a14:foregroundMark x1="20582" y1="61582" x2="25156" y2="58192"/>
                        <a14:foregroundMark x1="20166" y1="48588" x2="20166" y2="51412"/>
                        <a14:foregroundMark x1="13306" y1="74011" x2="18295" y2="82486"/>
                        <a14:foregroundMark x1="19751" y1="83616" x2="23909" y2="73446"/>
                      </a14:backgroundRemoval>
                    </a14:imgEffect>
                  </a14:imgLayer>
                </a14:imgProps>
              </a:ext>
            </a:extLst>
          </a:blip>
          <a:srcRect r="60124"/>
          <a:stretch>
            <a:fillRect/>
          </a:stretch>
        </p:blipFill>
        <p:spPr>
          <a:xfrm>
            <a:off x="0" y="12700"/>
            <a:ext cx="1078865" cy="831850"/>
          </a:xfrm>
          <a:prstGeom prst="rect">
            <a:avLst/>
          </a:prstGeom>
        </p:spPr>
      </p:pic>
      <p:grpSp>
        <p:nvGrpSpPr>
          <p:cNvPr id="3" name="组合 2"/>
          <p:cNvGrpSpPr/>
          <p:nvPr/>
        </p:nvGrpSpPr>
        <p:grpSpPr>
          <a:xfrm>
            <a:off x="414020" y="551815"/>
            <a:ext cx="140970" cy="121920"/>
            <a:chOff x="715963" y="600758"/>
            <a:chExt cx="2201410" cy="2201406"/>
          </a:xfrm>
        </p:grpSpPr>
        <p:sp>
          <p:nvSpPr>
            <p:cNvPr id="5" name="Freeform 20"/>
            <p:cNvSpPr/>
            <p:nvPr/>
          </p:nvSpPr>
          <p:spPr>
            <a:xfrm>
              <a:off x="715963" y="843713"/>
              <a:ext cx="349618" cy="1712535"/>
            </a:xfrm>
            <a:custGeom>
              <a:avLst/>
              <a:gdLst/>
              <a:ahLst/>
              <a:cxnLst>
                <a:cxn ang="0">
                  <a:pos x="349618" y="1122925"/>
                </a:cxn>
                <a:cxn ang="0">
                  <a:pos x="0" y="1712535"/>
                </a:cxn>
                <a:cxn ang="0">
                  <a:pos x="0" y="0"/>
                </a:cxn>
                <a:cxn ang="0">
                  <a:pos x="349618" y="1122925"/>
                </a:cxn>
              </a:cxnLst>
              <a:pathLst>
                <a:path w="118" h="578">
                  <a:moveTo>
                    <a:pt x="118" y="379"/>
                  </a:moveTo>
                  <a:lnTo>
                    <a:pt x="0" y="578"/>
                  </a:lnTo>
                  <a:lnTo>
                    <a:pt x="0" y="0"/>
                  </a:lnTo>
                  <a:lnTo>
                    <a:pt x="118" y="379"/>
                  </a:lnTo>
                  <a:close/>
                </a:path>
              </a:pathLst>
            </a:custGeom>
            <a:noFill/>
            <a:ln w="9525" cap="flat" cmpd="sng">
              <a:solidFill>
                <a:srgbClr val="FEF22A"/>
              </a:solidFill>
              <a:prstDash val="solid"/>
              <a:round/>
              <a:headEnd type="none" w="med" len="med"/>
              <a:tailEnd type="none" w="med" len="med"/>
            </a:ln>
          </p:spPr>
          <p:txBody>
            <a:bodyPr/>
            <a:p>
              <a:endParaRPr lang="zh-CN" altLang="en-US" sz="1680"/>
            </a:p>
          </p:txBody>
        </p:sp>
        <p:sp>
          <p:nvSpPr>
            <p:cNvPr id="6" name="Freeform 21"/>
            <p:cNvSpPr/>
            <p:nvPr/>
          </p:nvSpPr>
          <p:spPr>
            <a:xfrm>
              <a:off x="715963" y="600758"/>
              <a:ext cx="651830" cy="399987"/>
            </a:xfrm>
            <a:custGeom>
              <a:avLst/>
              <a:gdLst/>
              <a:ahLst/>
              <a:cxnLst>
                <a:cxn ang="0">
                  <a:pos x="651830" y="399987"/>
                </a:cxn>
                <a:cxn ang="0">
                  <a:pos x="0" y="242955"/>
                </a:cxn>
                <a:cxn ang="0">
                  <a:pos x="242954" y="0"/>
                </a:cxn>
                <a:cxn ang="0">
                  <a:pos x="651830" y="399987"/>
                </a:cxn>
              </a:cxnLst>
              <a:pathLst>
                <a:path w="220" h="135">
                  <a:moveTo>
                    <a:pt x="220" y="135"/>
                  </a:moveTo>
                  <a:lnTo>
                    <a:pt x="0" y="82"/>
                  </a:lnTo>
                  <a:lnTo>
                    <a:pt x="82" y="0"/>
                  </a:lnTo>
                  <a:lnTo>
                    <a:pt x="220" y="135"/>
                  </a:lnTo>
                  <a:close/>
                </a:path>
              </a:pathLst>
            </a:custGeom>
            <a:noFill/>
            <a:ln w="9525" cap="flat" cmpd="sng">
              <a:solidFill>
                <a:srgbClr val="5B3B87"/>
              </a:solidFill>
              <a:prstDash val="solid"/>
              <a:round/>
              <a:headEnd type="none" w="med" len="med"/>
              <a:tailEnd type="none" w="med" len="med"/>
            </a:ln>
          </p:spPr>
          <p:txBody>
            <a:bodyPr/>
            <a:p>
              <a:endParaRPr lang="zh-CN" altLang="en-US" sz="1680"/>
            </a:p>
          </p:txBody>
        </p:sp>
        <p:sp>
          <p:nvSpPr>
            <p:cNvPr id="7" name="Freeform 22"/>
            <p:cNvSpPr/>
            <p:nvPr/>
          </p:nvSpPr>
          <p:spPr>
            <a:xfrm>
              <a:off x="715963" y="1966637"/>
              <a:ext cx="349618" cy="835527"/>
            </a:xfrm>
            <a:custGeom>
              <a:avLst/>
              <a:gdLst/>
              <a:ahLst/>
              <a:cxnLst>
                <a:cxn ang="0">
                  <a:pos x="349618" y="0"/>
                </a:cxn>
                <a:cxn ang="0">
                  <a:pos x="242954" y="835527"/>
                </a:cxn>
                <a:cxn ang="0">
                  <a:pos x="0" y="589609"/>
                </a:cxn>
                <a:cxn ang="0">
                  <a:pos x="349618" y="0"/>
                </a:cxn>
              </a:cxnLst>
              <a:pathLst>
                <a:path w="118" h="282">
                  <a:moveTo>
                    <a:pt x="118" y="0"/>
                  </a:moveTo>
                  <a:lnTo>
                    <a:pt x="82" y="282"/>
                  </a:lnTo>
                  <a:lnTo>
                    <a:pt x="0" y="199"/>
                  </a:lnTo>
                  <a:lnTo>
                    <a:pt x="118" y="0"/>
                  </a:lnTo>
                  <a:close/>
                </a:path>
              </a:pathLst>
            </a:custGeom>
            <a:noFill/>
            <a:ln w="9525" cap="flat" cmpd="sng">
              <a:solidFill>
                <a:srgbClr val="FD665B"/>
              </a:solidFill>
              <a:prstDash val="solid"/>
              <a:round/>
              <a:headEnd type="none" w="med" len="med"/>
              <a:tailEnd type="none" w="med" len="med"/>
            </a:ln>
          </p:spPr>
          <p:txBody>
            <a:bodyPr/>
            <a:p>
              <a:endParaRPr lang="zh-CN" altLang="en-US" sz="1680"/>
            </a:p>
          </p:txBody>
        </p:sp>
        <p:sp>
          <p:nvSpPr>
            <p:cNvPr id="8" name="Freeform 23"/>
            <p:cNvSpPr/>
            <p:nvPr/>
          </p:nvSpPr>
          <p:spPr>
            <a:xfrm>
              <a:off x="715963" y="843713"/>
              <a:ext cx="651830" cy="1122926"/>
            </a:xfrm>
            <a:custGeom>
              <a:avLst/>
              <a:gdLst/>
              <a:ahLst/>
              <a:cxnLst>
                <a:cxn ang="0">
                  <a:pos x="651830" y="157031"/>
                </a:cxn>
                <a:cxn ang="0">
                  <a:pos x="349617" y="1122926"/>
                </a:cxn>
                <a:cxn ang="0">
                  <a:pos x="0" y="0"/>
                </a:cxn>
                <a:cxn ang="0">
                  <a:pos x="651830" y="157031"/>
                </a:cxn>
              </a:cxnLst>
              <a:pathLst>
                <a:path w="220" h="379">
                  <a:moveTo>
                    <a:pt x="220" y="53"/>
                  </a:moveTo>
                  <a:lnTo>
                    <a:pt x="118" y="379"/>
                  </a:lnTo>
                  <a:lnTo>
                    <a:pt x="0" y="0"/>
                  </a:lnTo>
                  <a:lnTo>
                    <a:pt x="220" y="53"/>
                  </a:lnTo>
                  <a:close/>
                </a:path>
              </a:pathLst>
            </a:custGeom>
            <a:noFill/>
            <a:ln w="9525" cap="flat" cmpd="sng">
              <a:solidFill>
                <a:srgbClr val="A82878"/>
              </a:solidFill>
              <a:prstDash val="solid"/>
              <a:round/>
              <a:headEnd type="none" w="med" len="med"/>
              <a:tailEnd type="none" w="med" len="med"/>
            </a:ln>
          </p:spPr>
          <p:txBody>
            <a:bodyPr/>
            <a:p>
              <a:endParaRPr lang="zh-CN" altLang="en-US" sz="1680"/>
            </a:p>
          </p:txBody>
        </p:sp>
        <p:sp>
          <p:nvSpPr>
            <p:cNvPr id="10" name="Freeform 24"/>
            <p:cNvSpPr/>
            <p:nvPr/>
          </p:nvSpPr>
          <p:spPr>
            <a:xfrm>
              <a:off x="958918" y="1966637"/>
              <a:ext cx="948117" cy="835527"/>
            </a:xfrm>
            <a:custGeom>
              <a:avLst/>
              <a:gdLst/>
              <a:ahLst/>
              <a:cxnLst>
                <a:cxn ang="0">
                  <a:pos x="948117" y="373320"/>
                </a:cxn>
                <a:cxn ang="0">
                  <a:pos x="0" y="835527"/>
                </a:cxn>
                <a:cxn ang="0">
                  <a:pos x="106663" y="0"/>
                </a:cxn>
                <a:cxn ang="0">
                  <a:pos x="948117" y="373320"/>
                </a:cxn>
              </a:cxnLst>
              <a:pathLst>
                <a:path w="320" h="282">
                  <a:moveTo>
                    <a:pt x="320" y="126"/>
                  </a:moveTo>
                  <a:lnTo>
                    <a:pt x="0" y="282"/>
                  </a:lnTo>
                  <a:lnTo>
                    <a:pt x="36" y="0"/>
                  </a:lnTo>
                  <a:lnTo>
                    <a:pt x="320" y="126"/>
                  </a:lnTo>
                  <a:close/>
                </a:path>
              </a:pathLst>
            </a:custGeom>
            <a:noFill/>
            <a:ln w="9525" cap="flat" cmpd="sng">
              <a:solidFill>
                <a:srgbClr val="FEF22A"/>
              </a:solidFill>
              <a:prstDash val="solid"/>
              <a:round/>
              <a:headEnd type="none" w="med" len="med"/>
              <a:tailEnd type="none" w="med" len="med"/>
            </a:ln>
          </p:spPr>
          <p:txBody>
            <a:bodyPr/>
            <a:p>
              <a:endParaRPr lang="zh-CN" altLang="en-US" sz="1680"/>
            </a:p>
          </p:txBody>
        </p:sp>
        <p:sp>
          <p:nvSpPr>
            <p:cNvPr id="12" name="Freeform 25"/>
            <p:cNvSpPr/>
            <p:nvPr/>
          </p:nvSpPr>
          <p:spPr>
            <a:xfrm>
              <a:off x="958918" y="600758"/>
              <a:ext cx="1712536" cy="399987"/>
            </a:xfrm>
            <a:custGeom>
              <a:avLst/>
              <a:gdLst/>
              <a:ahLst/>
              <a:cxnLst>
                <a:cxn ang="0">
                  <a:pos x="408875" y="399987"/>
                </a:cxn>
                <a:cxn ang="0">
                  <a:pos x="0" y="0"/>
                </a:cxn>
                <a:cxn ang="0">
                  <a:pos x="1712536" y="0"/>
                </a:cxn>
                <a:cxn ang="0">
                  <a:pos x="408875" y="399987"/>
                </a:cxn>
              </a:cxnLst>
              <a:pathLst>
                <a:path w="578" h="135">
                  <a:moveTo>
                    <a:pt x="138" y="135"/>
                  </a:moveTo>
                  <a:lnTo>
                    <a:pt x="0" y="0"/>
                  </a:lnTo>
                  <a:lnTo>
                    <a:pt x="578" y="0"/>
                  </a:lnTo>
                  <a:lnTo>
                    <a:pt x="138" y="135"/>
                  </a:lnTo>
                  <a:close/>
                </a:path>
              </a:pathLst>
            </a:custGeom>
            <a:noFill/>
            <a:ln w="9525" cap="flat" cmpd="sng">
              <a:solidFill>
                <a:srgbClr val="79307A"/>
              </a:solidFill>
              <a:prstDash val="solid"/>
              <a:round/>
              <a:headEnd type="none" w="med" len="med"/>
              <a:tailEnd type="none" w="med" len="med"/>
            </a:ln>
          </p:spPr>
          <p:txBody>
            <a:bodyPr/>
            <a:p>
              <a:endParaRPr lang="zh-CN" altLang="en-US" sz="1680"/>
            </a:p>
          </p:txBody>
        </p:sp>
        <p:sp>
          <p:nvSpPr>
            <p:cNvPr id="13" name="Freeform 26"/>
            <p:cNvSpPr/>
            <p:nvPr/>
          </p:nvSpPr>
          <p:spPr>
            <a:xfrm>
              <a:off x="958918" y="2339957"/>
              <a:ext cx="1712536" cy="462207"/>
            </a:xfrm>
            <a:custGeom>
              <a:avLst/>
              <a:gdLst/>
              <a:ahLst/>
              <a:cxnLst>
                <a:cxn ang="0">
                  <a:pos x="948116" y="0"/>
                </a:cxn>
                <a:cxn ang="0">
                  <a:pos x="1712536" y="462207"/>
                </a:cxn>
                <a:cxn ang="0">
                  <a:pos x="0" y="462207"/>
                </a:cxn>
                <a:cxn ang="0">
                  <a:pos x="948116" y="0"/>
                </a:cxn>
              </a:cxnLst>
              <a:pathLst>
                <a:path w="578" h="156">
                  <a:moveTo>
                    <a:pt x="320" y="0"/>
                  </a:moveTo>
                  <a:lnTo>
                    <a:pt x="578" y="156"/>
                  </a:lnTo>
                  <a:lnTo>
                    <a:pt x="0" y="156"/>
                  </a:lnTo>
                  <a:lnTo>
                    <a:pt x="320" y="0"/>
                  </a:lnTo>
                  <a:close/>
                </a:path>
              </a:pathLst>
            </a:custGeom>
            <a:noFill/>
            <a:ln w="9525" cap="flat" cmpd="sng">
              <a:solidFill>
                <a:srgbClr val="FA8538"/>
              </a:solidFill>
              <a:prstDash val="solid"/>
              <a:round/>
              <a:headEnd type="none" w="med" len="med"/>
              <a:tailEnd type="none" w="med" len="med"/>
            </a:ln>
          </p:spPr>
          <p:txBody>
            <a:bodyPr/>
            <a:p>
              <a:endParaRPr lang="zh-CN" altLang="en-US" sz="1680"/>
            </a:p>
          </p:txBody>
        </p:sp>
        <p:sp>
          <p:nvSpPr>
            <p:cNvPr id="14" name="Freeform 27"/>
            <p:cNvSpPr/>
            <p:nvPr/>
          </p:nvSpPr>
          <p:spPr>
            <a:xfrm>
              <a:off x="1367793" y="600758"/>
              <a:ext cx="1303661" cy="805899"/>
            </a:xfrm>
            <a:custGeom>
              <a:avLst/>
              <a:gdLst/>
              <a:ahLst/>
              <a:cxnLst>
                <a:cxn ang="0">
                  <a:pos x="1303661" y="0"/>
                </a:cxn>
                <a:cxn ang="0">
                  <a:pos x="897748" y="805899"/>
                </a:cxn>
                <a:cxn ang="0">
                  <a:pos x="0" y="399986"/>
                </a:cxn>
                <a:cxn ang="0">
                  <a:pos x="1303661" y="0"/>
                </a:cxn>
              </a:cxnLst>
              <a:pathLst>
                <a:path w="440" h="272">
                  <a:moveTo>
                    <a:pt x="440" y="0"/>
                  </a:moveTo>
                  <a:lnTo>
                    <a:pt x="303" y="272"/>
                  </a:lnTo>
                  <a:lnTo>
                    <a:pt x="0" y="135"/>
                  </a:lnTo>
                  <a:lnTo>
                    <a:pt x="440" y="0"/>
                  </a:lnTo>
                  <a:close/>
                </a:path>
              </a:pathLst>
            </a:custGeom>
            <a:noFill/>
            <a:ln w="9525" cap="flat" cmpd="sng">
              <a:solidFill>
                <a:srgbClr val="A82878"/>
              </a:solidFill>
              <a:prstDash val="solid"/>
              <a:round/>
              <a:headEnd type="none" w="med" len="med"/>
              <a:tailEnd type="none" w="med" len="med"/>
            </a:ln>
          </p:spPr>
          <p:txBody>
            <a:bodyPr/>
            <a:p>
              <a:endParaRPr lang="zh-CN" altLang="en-US" sz="1680"/>
            </a:p>
          </p:txBody>
        </p:sp>
        <p:sp>
          <p:nvSpPr>
            <p:cNvPr id="15" name="Freeform 28"/>
            <p:cNvSpPr/>
            <p:nvPr/>
          </p:nvSpPr>
          <p:spPr>
            <a:xfrm>
              <a:off x="2265543" y="843713"/>
              <a:ext cx="651830" cy="1712535"/>
            </a:xfrm>
            <a:custGeom>
              <a:avLst/>
              <a:gdLst/>
              <a:ahLst/>
              <a:cxnLst>
                <a:cxn ang="0">
                  <a:pos x="651830" y="0"/>
                </a:cxn>
                <a:cxn ang="0">
                  <a:pos x="651830" y="1712535"/>
                </a:cxn>
                <a:cxn ang="0">
                  <a:pos x="0" y="562944"/>
                </a:cxn>
                <a:cxn ang="0">
                  <a:pos x="651830" y="0"/>
                </a:cxn>
              </a:cxnLst>
              <a:pathLst>
                <a:path w="220" h="578">
                  <a:moveTo>
                    <a:pt x="220" y="0"/>
                  </a:moveTo>
                  <a:lnTo>
                    <a:pt x="220" y="578"/>
                  </a:lnTo>
                  <a:lnTo>
                    <a:pt x="0" y="190"/>
                  </a:lnTo>
                  <a:lnTo>
                    <a:pt x="220" y="0"/>
                  </a:lnTo>
                  <a:close/>
                </a:path>
              </a:pathLst>
            </a:custGeom>
            <a:noFill/>
            <a:ln w="9525" cap="flat" cmpd="sng">
              <a:solidFill>
                <a:srgbClr val="F1286A"/>
              </a:solidFill>
              <a:prstDash val="solid"/>
              <a:round/>
              <a:headEnd type="none" w="med" len="med"/>
              <a:tailEnd type="none" w="med" len="med"/>
            </a:ln>
          </p:spPr>
          <p:txBody>
            <a:bodyPr/>
            <a:p>
              <a:endParaRPr lang="zh-CN" altLang="en-US" sz="1680"/>
            </a:p>
          </p:txBody>
        </p:sp>
        <p:sp>
          <p:nvSpPr>
            <p:cNvPr id="16" name="Freeform 29"/>
            <p:cNvSpPr/>
            <p:nvPr/>
          </p:nvSpPr>
          <p:spPr>
            <a:xfrm>
              <a:off x="1907035" y="2339957"/>
              <a:ext cx="1010338" cy="462207"/>
            </a:xfrm>
            <a:custGeom>
              <a:avLst/>
              <a:gdLst/>
              <a:ahLst/>
              <a:cxnLst>
                <a:cxn ang="0">
                  <a:pos x="1010338" y="216289"/>
                </a:cxn>
                <a:cxn ang="0">
                  <a:pos x="0" y="0"/>
                </a:cxn>
                <a:cxn ang="0">
                  <a:pos x="764419" y="462207"/>
                </a:cxn>
                <a:cxn ang="0">
                  <a:pos x="1010338" y="216289"/>
                </a:cxn>
              </a:cxnLst>
              <a:pathLst>
                <a:path w="341" h="156">
                  <a:moveTo>
                    <a:pt x="341" y="73"/>
                  </a:moveTo>
                  <a:lnTo>
                    <a:pt x="0" y="0"/>
                  </a:lnTo>
                  <a:lnTo>
                    <a:pt x="258" y="156"/>
                  </a:lnTo>
                  <a:lnTo>
                    <a:pt x="341" y="73"/>
                  </a:lnTo>
                  <a:close/>
                </a:path>
              </a:pathLst>
            </a:custGeom>
            <a:noFill/>
            <a:ln w="9525" cap="flat" cmpd="sng">
              <a:solidFill>
                <a:srgbClr val="FD665B"/>
              </a:solidFill>
              <a:prstDash val="solid"/>
              <a:round/>
              <a:headEnd type="none" w="med" len="med"/>
              <a:tailEnd type="none" w="med" len="med"/>
            </a:ln>
          </p:spPr>
          <p:txBody>
            <a:bodyPr/>
            <a:p>
              <a:endParaRPr lang="zh-CN" altLang="en-US" sz="1680"/>
            </a:p>
          </p:txBody>
        </p:sp>
        <p:sp>
          <p:nvSpPr>
            <p:cNvPr id="17" name="Freeform 30"/>
            <p:cNvSpPr/>
            <p:nvPr/>
          </p:nvSpPr>
          <p:spPr>
            <a:xfrm>
              <a:off x="1065581" y="1406657"/>
              <a:ext cx="1199961" cy="933303"/>
            </a:xfrm>
            <a:custGeom>
              <a:avLst/>
              <a:gdLst/>
              <a:ahLst/>
              <a:cxnLst>
                <a:cxn ang="0">
                  <a:pos x="1199961" y="0"/>
                </a:cxn>
                <a:cxn ang="0">
                  <a:pos x="0" y="559981"/>
                </a:cxn>
                <a:cxn ang="0">
                  <a:pos x="841454" y="933303"/>
                </a:cxn>
                <a:cxn ang="0">
                  <a:pos x="1199961" y="0"/>
                </a:cxn>
              </a:cxnLst>
              <a:pathLst>
                <a:path w="405" h="315">
                  <a:moveTo>
                    <a:pt x="405" y="0"/>
                  </a:moveTo>
                  <a:lnTo>
                    <a:pt x="0" y="189"/>
                  </a:lnTo>
                  <a:lnTo>
                    <a:pt x="284" y="315"/>
                  </a:lnTo>
                  <a:lnTo>
                    <a:pt x="405" y="0"/>
                  </a:lnTo>
                  <a:close/>
                </a:path>
              </a:pathLst>
            </a:custGeom>
            <a:noFill/>
            <a:ln w="9525" cap="flat" cmpd="sng">
              <a:solidFill>
                <a:srgbClr val="FA8538"/>
              </a:solidFill>
              <a:prstDash val="solid"/>
              <a:round/>
              <a:headEnd type="none" w="med" len="med"/>
              <a:tailEnd type="none" w="med" len="med"/>
            </a:ln>
          </p:spPr>
          <p:txBody>
            <a:bodyPr/>
            <a:p>
              <a:endParaRPr lang="zh-CN" altLang="en-US" sz="1680"/>
            </a:p>
          </p:txBody>
        </p:sp>
        <p:sp>
          <p:nvSpPr>
            <p:cNvPr id="18" name="Freeform 31"/>
            <p:cNvSpPr/>
            <p:nvPr/>
          </p:nvSpPr>
          <p:spPr>
            <a:xfrm>
              <a:off x="1907035" y="1406657"/>
              <a:ext cx="1010338" cy="1149591"/>
            </a:xfrm>
            <a:custGeom>
              <a:avLst/>
              <a:gdLst/>
              <a:ahLst/>
              <a:cxnLst>
                <a:cxn ang="0">
                  <a:pos x="358507" y="0"/>
                </a:cxn>
                <a:cxn ang="0">
                  <a:pos x="1010338" y="1149591"/>
                </a:cxn>
                <a:cxn ang="0">
                  <a:pos x="0" y="933301"/>
                </a:cxn>
                <a:cxn ang="0">
                  <a:pos x="358507" y="0"/>
                </a:cxn>
              </a:cxnLst>
              <a:pathLst>
                <a:path w="341" h="388">
                  <a:moveTo>
                    <a:pt x="121" y="0"/>
                  </a:moveTo>
                  <a:lnTo>
                    <a:pt x="341" y="388"/>
                  </a:lnTo>
                  <a:lnTo>
                    <a:pt x="0" y="315"/>
                  </a:lnTo>
                  <a:lnTo>
                    <a:pt x="121" y="0"/>
                  </a:lnTo>
                  <a:close/>
                </a:path>
              </a:pathLst>
            </a:custGeom>
            <a:noFill/>
            <a:ln w="9525" cap="flat" cmpd="sng">
              <a:solidFill>
                <a:srgbClr val="FD3F63"/>
              </a:solidFill>
              <a:prstDash val="solid"/>
              <a:round/>
              <a:headEnd type="none" w="med" len="med"/>
              <a:tailEnd type="none" w="med" len="med"/>
            </a:ln>
          </p:spPr>
          <p:txBody>
            <a:bodyPr/>
            <a:p>
              <a:endParaRPr lang="zh-CN" altLang="en-US" sz="1680"/>
            </a:p>
          </p:txBody>
        </p:sp>
        <p:sp>
          <p:nvSpPr>
            <p:cNvPr id="19" name="Freeform 32"/>
            <p:cNvSpPr/>
            <p:nvPr/>
          </p:nvSpPr>
          <p:spPr>
            <a:xfrm>
              <a:off x="2265543" y="600758"/>
              <a:ext cx="651830" cy="805899"/>
            </a:xfrm>
            <a:custGeom>
              <a:avLst/>
              <a:gdLst/>
              <a:ahLst/>
              <a:cxnLst>
                <a:cxn ang="0">
                  <a:pos x="405912" y="0"/>
                </a:cxn>
                <a:cxn ang="0">
                  <a:pos x="651830" y="242954"/>
                </a:cxn>
                <a:cxn ang="0">
                  <a:pos x="0" y="805899"/>
                </a:cxn>
                <a:cxn ang="0">
                  <a:pos x="405912" y="0"/>
                </a:cxn>
              </a:cxnLst>
              <a:pathLst>
                <a:path w="220" h="272">
                  <a:moveTo>
                    <a:pt x="137" y="0"/>
                  </a:moveTo>
                  <a:lnTo>
                    <a:pt x="220" y="82"/>
                  </a:lnTo>
                  <a:lnTo>
                    <a:pt x="0" y="272"/>
                  </a:lnTo>
                  <a:lnTo>
                    <a:pt x="137" y="0"/>
                  </a:lnTo>
                  <a:close/>
                </a:path>
              </a:pathLst>
            </a:custGeom>
            <a:noFill/>
            <a:ln w="9525" cap="flat" cmpd="sng">
              <a:solidFill>
                <a:srgbClr val="E02579"/>
              </a:solidFill>
              <a:prstDash val="solid"/>
              <a:round/>
              <a:headEnd type="none" w="med" len="med"/>
              <a:tailEnd type="none" w="med" len="med"/>
            </a:ln>
          </p:spPr>
          <p:txBody>
            <a:bodyPr/>
            <a:p>
              <a:endParaRPr lang="zh-CN" altLang="en-US" sz="1680"/>
            </a:p>
          </p:txBody>
        </p:sp>
        <p:sp>
          <p:nvSpPr>
            <p:cNvPr id="22" name="Freeform 33"/>
            <p:cNvSpPr/>
            <p:nvPr/>
          </p:nvSpPr>
          <p:spPr>
            <a:xfrm>
              <a:off x="1065581" y="1000744"/>
              <a:ext cx="1199961" cy="965893"/>
            </a:xfrm>
            <a:custGeom>
              <a:avLst/>
              <a:gdLst/>
              <a:ahLst/>
              <a:cxnLst>
                <a:cxn ang="0">
                  <a:pos x="1199961" y="405912"/>
                </a:cxn>
                <a:cxn ang="0">
                  <a:pos x="302212" y="0"/>
                </a:cxn>
                <a:cxn ang="0">
                  <a:pos x="0" y="965893"/>
                </a:cxn>
                <a:cxn ang="0">
                  <a:pos x="1199961" y="405912"/>
                </a:cxn>
              </a:cxnLst>
              <a:pathLst>
                <a:path w="405" h="326">
                  <a:moveTo>
                    <a:pt x="405" y="137"/>
                  </a:moveTo>
                  <a:lnTo>
                    <a:pt x="102" y="0"/>
                  </a:lnTo>
                  <a:lnTo>
                    <a:pt x="0" y="326"/>
                  </a:lnTo>
                  <a:lnTo>
                    <a:pt x="405" y="137"/>
                  </a:lnTo>
                  <a:close/>
                </a:path>
              </a:pathLst>
            </a:custGeom>
            <a:noFill/>
            <a:ln w="9525" cap="flat" cmpd="sng">
              <a:solidFill>
                <a:srgbClr val="E02579"/>
              </a:solidFill>
              <a:prstDash val="solid"/>
              <a:round/>
              <a:headEnd type="none" w="med" len="med"/>
              <a:tailEnd type="none" w="med" len="med"/>
            </a:ln>
          </p:spPr>
          <p:txBody>
            <a:bodyPr/>
            <a:p>
              <a:endParaRPr lang="zh-CN" altLang="en-US" sz="1680"/>
            </a:p>
          </p:txBody>
        </p:sp>
      </p:grpSp>
      <p:sp>
        <p:nvSpPr>
          <p:cNvPr id="27" name="文本框 26"/>
          <p:cNvSpPr txBox="1"/>
          <p:nvPr/>
        </p:nvSpPr>
        <p:spPr>
          <a:xfrm>
            <a:off x="1241425" y="198120"/>
            <a:ext cx="8895080" cy="460375"/>
          </a:xfrm>
          <a:prstGeom prst="rect">
            <a:avLst/>
          </a:prstGeom>
          <a:noFill/>
        </p:spPr>
        <p:txBody>
          <a:bodyPr wrap="square" rtlCol="0" anchor="t">
            <a:spAutoFit/>
          </a:bodyPr>
          <a:p>
            <a:r>
              <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rPr>
              <a:t>15. </a:t>
            </a:r>
            <a:r>
              <a:rPr lang="zh-CN" altLang="en-US" sz="2400" b="1" dirty="0" smtClean="0">
                <a:solidFill>
                  <a:srgbClr val="002060"/>
                </a:solidFill>
                <a:latin typeface="微软雅黑" panose="020B0503020204020204" pitchFamily="34" charset="-122"/>
                <a:ea typeface="微软雅黑" panose="020B0503020204020204" pitchFamily="34" charset="-122"/>
                <a:cs typeface="+mn-ea"/>
                <a:sym typeface="+mn-ea"/>
              </a:rPr>
              <a:t>挑战，冒险</a:t>
            </a:r>
            <a:r>
              <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rPr>
              <a:t>   adventure; explore; breakthrough </a:t>
            </a:r>
            <a:endPar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endParaRPr>
          </a:p>
        </p:txBody>
      </p:sp>
      <p:sp>
        <p:nvSpPr>
          <p:cNvPr id="11272" name="AutoShape 36"/>
          <p:cNvSpPr/>
          <p:nvPr>
            <p:custDataLst>
              <p:tags r:id="rId4"/>
            </p:custDataLst>
          </p:nvPr>
        </p:nvSpPr>
        <p:spPr>
          <a:xfrm>
            <a:off x="54610" y="834390"/>
            <a:ext cx="5281930" cy="5765165"/>
          </a:xfrm>
          <a:prstGeom prst="roundRect">
            <a:avLst>
              <a:gd name="adj" fmla="val 16667"/>
            </a:avLst>
          </a:prstGeom>
          <a:gradFill rotWithShape="1">
            <a:gsLst>
              <a:gs pos="0">
                <a:srgbClr val="FFFFFF"/>
              </a:gs>
              <a:gs pos="100000">
                <a:srgbClr val="FBFBBB">
                  <a:alpha val="89999"/>
                </a:srgbClr>
              </a:gs>
            </a:gsLst>
            <a:lin ang="0" scaled="1"/>
            <a:tileRect/>
          </a:gradFill>
          <a:ln w="9525" cap="flat" cmpd="sng">
            <a:solidFill>
              <a:srgbClr val="C0C0C0"/>
            </a:solidFill>
            <a:prstDash val="solid"/>
            <a:headEnd type="none" w="med" len="med"/>
            <a:tailEnd type="none" w="med" len="med"/>
          </a:ln>
          <a:effectLst>
            <a:prstShdw prst="shdw13" dist="53882" dir="13499999">
              <a:srgbClr val="F5B363">
                <a:alpha val="50000"/>
              </a:srgbClr>
            </a:prstShdw>
          </a:effectLst>
        </p:spPr>
        <p:txBody>
          <a:bodyPr wrap="none" anchor="ctr"/>
          <a:p>
            <a:pPr algn="l"/>
            <a:endParaRPr lang="zh-CN" altLang="en-US" sz="2000" b="1" dirty="0">
              <a:latin typeface="Times New Roman" panose="02020603050405020304" pitchFamily="18" charset="0"/>
              <a:ea typeface="Times New Roman" panose="02020603050405020304" pitchFamily="18" charset="0"/>
            </a:endParaRPr>
          </a:p>
        </p:txBody>
      </p:sp>
      <p:pic>
        <p:nvPicPr>
          <p:cNvPr id="23" name="图片 22"/>
          <p:cNvPicPr>
            <a:picLocks noChangeAspect="1"/>
          </p:cNvPicPr>
          <p:nvPr/>
        </p:nvPicPr>
        <p:blipFill>
          <a:blip r:embed="rId5"/>
          <a:stretch>
            <a:fillRect/>
          </a:stretch>
        </p:blipFill>
        <p:spPr>
          <a:xfrm>
            <a:off x="5400675" y="826135"/>
            <a:ext cx="6480810" cy="5790565"/>
          </a:xfrm>
          <a:prstGeom prst="rect">
            <a:avLst/>
          </a:prstGeom>
          <a:effectLst>
            <a:outerShdw blurRad="50800" dist="38100" dir="16200000" rotWithShape="0">
              <a:prstClr val="black">
                <a:alpha val="40000"/>
              </a:prstClr>
            </a:outerShdw>
          </a:effectLst>
        </p:spPr>
      </p:pic>
      <p:pic>
        <p:nvPicPr>
          <p:cNvPr id="9" name="图片 8"/>
          <p:cNvPicPr/>
          <p:nvPr/>
        </p:nvPicPr>
        <p:blipFill>
          <a:blip r:embed="rId6"/>
          <a:stretch>
            <a:fillRect/>
          </a:stretch>
        </p:blipFill>
        <p:spPr>
          <a:xfrm>
            <a:off x="10135870" y="5061585"/>
            <a:ext cx="2321560" cy="1903730"/>
          </a:xfrm>
          <a:prstGeom prst="rect">
            <a:avLst/>
          </a:prstGeom>
        </p:spPr>
      </p:pic>
      <p:pic>
        <p:nvPicPr>
          <p:cNvPr id="11" name="图片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969515" y="6146366"/>
            <a:ext cx="520050" cy="819282"/>
          </a:xfrm>
          <a:prstGeom prst="rect">
            <a:avLst/>
          </a:prstGeom>
        </p:spPr>
      </p:pic>
      <p:pic>
        <p:nvPicPr>
          <p:cNvPr id="24" name="图片 23"/>
          <p:cNvPicPr>
            <a:picLocks noChangeAspect="1"/>
          </p:cNvPicPr>
          <p:nvPr>
            <p:custDataLst>
              <p:tags r:id="rId8"/>
            </p:custDataLst>
          </p:nvPr>
        </p:nvPicPr>
        <p:blipFill>
          <a:blip r:embed="rId9">
            <a:clrChange>
              <a:clrFrom>
                <a:srgbClr val="FFFFFF">
                  <a:alpha val="100000"/>
                </a:srgbClr>
              </a:clrFrom>
              <a:clrTo>
                <a:srgbClr val="FFFFFF">
                  <a:alpha val="100000"/>
                  <a:alpha val="0"/>
                </a:srgbClr>
              </a:clrTo>
            </a:clrChange>
            <a:extLst>
              <a:ext uri="{28A0092B-C50C-407E-A947-70E740481C1C}">
                <a14:useLocalDpi xmlns:a14="http://schemas.microsoft.com/office/drawing/2010/main" val="0"/>
              </a:ext>
            </a:extLst>
          </a:blip>
          <a:stretch>
            <a:fillRect/>
          </a:stretch>
        </p:blipFill>
        <p:spPr>
          <a:xfrm flipH="1">
            <a:off x="-60325" y="5960745"/>
            <a:ext cx="1266190" cy="773430"/>
          </a:xfrm>
          <a:prstGeom prst="rect">
            <a:avLst/>
          </a:prstGeom>
        </p:spPr>
      </p:pic>
      <p:sp>
        <p:nvSpPr>
          <p:cNvPr id="100" name="文本框 99"/>
          <p:cNvSpPr txBox="1"/>
          <p:nvPr/>
        </p:nvSpPr>
        <p:spPr>
          <a:xfrm>
            <a:off x="-149225" y="1109980"/>
            <a:ext cx="5549900" cy="4939030"/>
          </a:xfrm>
          <a:prstGeom prst="rect">
            <a:avLst/>
          </a:prstGeom>
          <a:noFill/>
          <a:ln w="9525">
            <a:noFill/>
          </a:ln>
        </p:spPr>
        <p:txBody>
          <a:bodyPr wrap="square">
            <a:spAutoFit/>
          </a:bodyPr>
          <a:p>
            <a:pPr marL="342900" indent="0" fontAlgn="auto">
              <a:lnSpc>
                <a:spcPts val="2700"/>
              </a:lnSpc>
              <a:spcBef>
                <a:spcPts val="0"/>
              </a:spcBef>
              <a:spcAft>
                <a:spcPts val="0"/>
              </a:spcAft>
              <a:buFont typeface="Arial" panose="020B0604020202020204" pitchFamily="34" charset="0"/>
              <a:buNone/>
            </a:pPr>
            <a:r>
              <a:rPr lang="en-US" altLang="zh-CN" sz="2400"/>
              <a:t>①</a:t>
            </a:r>
            <a:r>
              <a:rPr lang="en-US" altLang="zh-CN" sz="2400" b="1">
                <a:solidFill>
                  <a:srgbClr val="C00000"/>
                </a:solidFill>
                <a:latin typeface="Times New Roman" panose="02020603050405020304" pitchFamily="18" charset="0"/>
                <a:ea typeface="宋体" panose="02010600030101010101" pitchFamily="2" charset="-122"/>
              </a:rPr>
              <a:t>boldness</a:t>
            </a:r>
            <a:r>
              <a:rPr lang="en-US" altLang="zh-CN" sz="2400"/>
              <a:t> </a:t>
            </a:r>
            <a:r>
              <a:rPr lang="en-US" altLang="zh-CN" sz="1400" b="1" i="1">
                <a:latin typeface="Times New Roman" panose="02020603050405020304" pitchFamily="18" charset="0"/>
                <a:ea typeface="宋体" panose="02010600030101010101" pitchFamily="2" charset="-122"/>
              </a:rPr>
              <a:t>果敢胆识 </a:t>
            </a:r>
            <a:r>
              <a:rPr lang="zh-CN" altLang="en-US" sz="2400"/>
              <a:t>   </a:t>
            </a:r>
            <a:endParaRPr lang="zh-CN" altLang="en-US" sz="2400"/>
          </a:p>
          <a:p>
            <a:pPr marL="342900" indent="0" fontAlgn="auto">
              <a:lnSpc>
                <a:spcPts val="2700"/>
              </a:lnSpc>
              <a:spcBef>
                <a:spcPts val="0"/>
              </a:spcBef>
              <a:spcAft>
                <a:spcPts val="0"/>
              </a:spcAft>
              <a:buFont typeface="Arial" panose="020B0604020202020204" pitchFamily="34" charset="0"/>
              <a:buNone/>
            </a:pPr>
            <a:r>
              <a:rPr lang="zh-CN" altLang="en-US" sz="2400"/>
              <a:t>②</a:t>
            </a:r>
            <a:r>
              <a:rPr lang="en-US" altLang="zh-CN" sz="2400" b="1">
                <a:solidFill>
                  <a:srgbClr val="C00000"/>
                </a:solidFill>
                <a:latin typeface="Times New Roman" panose="02020603050405020304" pitchFamily="18" charset="0"/>
                <a:ea typeface="宋体" panose="02010600030101010101" pitchFamily="2" charset="-122"/>
              </a:rPr>
              <a:t>push the envelope (of innovation)</a:t>
            </a:r>
            <a:r>
              <a:rPr lang="en-US" altLang="zh-CN" sz="1400" b="1" i="1">
                <a:latin typeface="Times New Roman" panose="02020603050405020304" pitchFamily="18" charset="0"/>
                <a:ea typeface="宋体" panose="02010600030101010101" pitchFamily="2" charset="-122"/>
              </a:rPr>
              <a:t> </a:t>
            </a:r>
            <a:endParaRPr lang="en-US" altLang="zh-CN" sz="1400" b="1" i="1">
              <a:latin typeface="Times New Roman" panose="02020603050405020304" pitchFamily="18" charset="0"/>
              <a:ea typeface="宋体" panose="02010600030101010101" pitchFamily="2" charset="-122"/>
            </a:endParaRPr>
          </a:p>
          <a:p>
            <a:pPr marL="342900" indent="0" fontAlgn="auto">
              <a:lnSpc>
                <a:spcPts val="2700"/>
              </a:lnSpc>
              <a:spcBef>
                <a:spcPts val="0"/>
              </a:spcBef>
              <a:spcAft>
                <a:spcPts val="0"/>
              </a:spcAft>
              <a:buFont typeface="Arial" panose="020B0604020202020204" pitchFamily="34" charset="0"/>
              <a:buNone/>
            </a:pPr>
            <a:r>
              <a:rPr lang="en-US" altLang="zh-CN" sz="1400" b="1" i="1">
                <a:latin typeface="Times New Roman" panose="02020603050405020304" pitchFamily="18" charset="0"/>
                <a:ea typeface="宋体" panose="02010600030101010101" pitchFamily="2" charset="-122"/>
              </a:rPr>
              <a:t>                  挑战极限，突破创新边界</a:t>
            </a:r>
            <a:endParaRPr lang="en-US" altLang="zh-CN" sz="1400" b="1" i="1">
              <a:latin typeface="Times New Roman" panose="02020603050405020304" pitchFamily="18" charset="0"/>
              <a:ea typeface="宋体" panose="02010600030101010101" pitchFamily="2" charset="-122"/>
            </a:endParaRPr>
          </a:p>
          <a:p>
            <a:pPr marL="342900" indent="0" fontAlgn="auto">
              <a:lnSpc>
                <a:spcPts val="2700"/>
              </a:lnSpc>
              <a:spcBef>
                <a:spcPts val="0"/>
              </a:spcBef>
              <a:spcAft>
                <a:spcPts val="0"/>
              </a:spcAft>
              <a:buFont typeface="Arial" panose="020B0604020202020204" pitchFamily="34" charset="0"/>
              <a:buNone/>
            </a:pPr>
            <a:r>
              <a:rPr lang="en-US" altLang="zh-CN" sz="2400"/>
              <a:t>③</a:t>
            </a:r>
            <a:r>
              <a:rPr lang="en-US" altLang="zh-CN" sz="2400" b="1">
                <a:solidFill>
                  <a:srgbClr val="C00000"/>
                </a:solidFill>
                <a:latin typeface="Times New Roman" panose="02020603050405020304" pitchFamily="18" charset="0"/>
                <a:ea typeface="宋体" panose="02010600030101010101" pitchFamily="2" charset="-122"/>
              </a:rPr>
              <a:t>take the plunge</a:t>
            </a:r>
            <a:r>
              <a:rPr lang="en-US" altLang="zh-CN" sz="2400"/>
              <a:t> </a:t>
            </a:r>
            <a:r>
              <a:rPr lang="en-US" altLang="zh-CN" sz="1400" b="1" i="1">
                <a:latin typeface="Times New Roman" panose="02020603050405020304" pitchFamily="18" charset="0"/>
                <a:ea typeface="宋体" panose="02010600030101010101" pitchFamily="2" charset="-122"/>
              </a:rPr>
              <a:t>冒险尝试  </a:t>
            </a:r>
            <a:r>
              <a:rPr lang="zh-CN" altLang="en-US" sz="2400"/>
              <a:t> </a:t>
            </a:r>
            <a:endParaRPr lang="zh-CN" altLang="en-US" sz="2400"/>
          </a:p>
          <a:p>
            <a:pPr marL="342900" indent="0" fontAlgn="auto">
              <a:lnSpc>
                <a:spcPts val="2700"/>
              </a:lnSpc>
              <a:spcBef>
                <a:spcPts val="0"/>
              </a:spcBef>
              <a:spcAft>
                <a:spcPts val="0"/>
              </a:spcAft>
              <a:buFont typeface="Arial" panose="020B0604020202020204" pitchFamily="34" charset="0"/>
              <a:buNone/>
            </a:pPr>
            <a:r>
              <a:rPr lang="zh-CN" altLang="en-US" sz="2400"/>
              <a:t>④</a:t>
            </a:r>
            <a:r>
              <a:rPr lang="en-US" altLang="zh-CN" sz="2400" b="1">
                <a:solidFill>
                  <a:srgbClr val="C00000"/>
                </a:solidFill>
                <a:latin typeface="Times New Roman" panose="02020603050405020304" pitchFamily="18" charset="0"/>
                <a:ea typeface="宋体" panose="02010600030101010101" pitchFamily="2" charset="-122"/>
              </a:rPr>
              <a:t>take the bull by the horns</a:t>
            </a:r>
            <a:r>
              <a:rPr lang="en-US" altLang="zh-CN" sz="2400"/>
              <a:t> </a:t>
            </a:r>
            <a:endParaRPr lang="en-US" altLang="zh-CN" sz="2400"/>
          </a:p>
          <a:p>
            <a:pPr marL="342900" indent="0" fontAlgn="auto">
              <a:lnSpc>
                <a:spcPts val="2700"/>
              </a:lnSpc>
              <a:spcBef>
                <a:spcPts val="0"/>
              </a:spcBef>
              <a:spcAft>
                <a:spcPts val="0"/>
              </a:spcAft>
              <a:buFont typeface="Arial" panose="020B0604020202020204" pitchFamily="34" charset="0"/>
              <a:buNone/>
            </a:pPr>
            <a:r>
              <a:rPr lang="en-US" altLang="zh-CN" sz="2400"/>
              <a:t>         </a:t>
            </a:r>
            <a:r>
              <a:rPr lang="en-US" altLang="zh-CN" sz="1400" b="1" i="1">
                <a:latin typeface="Times New Roman" panose="02020603050405020304" pitchFamily="18" charset="0"/>
                <a:ea typeface="宋体" panose="02010600030101010101" pitchFamily="2" charset="-122"/>
              </a:rPr>
              <a:t>迎难而上，勇敢面对</a:t>
            </a:r>
            <a:endParaRPr lang="zh-CN" altLang="en-US" sz="2400"/>
          </a:p>
          <a:p>
            <a:pPr marL="342900" indent="0" fontAlgn="auto">
              <a:lnSpc>
                <a:spcPts val="2700"/>
              </a:lnSpc>
              <a:spcBef>
                <a:spcPts val="0"/>
              </a:spcBef>
              <a:spcAft>
                <a:spcPts val="0"/>
              </a:spcAft>
              <a:buFont typeface="Arial" panose="020B0604020202020204" pitchFamily="34" charset="0"/>
              <a:buNone/>
            </a:pPr>
            <a:r>
              <a:rPr lang="en-US" altLang="zh-CN" sz="2400"/>
              <a:t>⑤</a:t>
            </a:r>
            <a:r>
              <a:rPr lang="en-US" altLang="zh-CN" sz="2400" b="1">
                <a:solidFill>
                  <a:srgbClr val="C00000"/>
                </a:solidFill>
                <a:latin typeface="Times New Roman" panose="02020603050405020304" pitchFamily="18" charset="0"/>
                <a:ea typeface="宋体" panose="02010600030101010101" pitchFamily="2" charset="-122"/>
              </a:rPr>
              <a:t>take on /embrace / rise to/ confront </a:t>
            </a:r>
            <a:r>
              <a:rPr lang="en-US" altLang="zh-CN" sz="2400" b="1">
                <a:solidFill>
                  <a:srgbClr val="0070C0"/>
                </a:solidFill>
                <a:latin typeface="Times New Roman" panose="02020603050405020304" pitchFamily="18" charset="0"/>
                <a:ea typeface="宋体" panose="02010600030101010101" pitchFamily="2" charset="-122"/>
              </a:rPr>
              <a:t>challenges</a:t>
            </a:r>
            <a:r>
              <a:rPr lang="en-US" altLang="zh-CN" sz="2400"/>
              <a:t> </a:t>
            </a:r>
            <a:r>
              <a:rPr lang="en-US" altLang="zh-CN" sz="1400" b="1" i="1">
                <a:latin typeface="Times New Roman" panose="02020603050405020304" pitchFamily="18" charset="0"/>
                <a:ea typeface="宋体" panose="02010600030101010101" pitchFamily="2" charset="-122"/>
              </a:rPr>
              <a:t>迎接/ 欣然直面/ 奋起应对/ 面对挑战</a:t>
            </a:r>
            <a:endParaRPr lang="en-US" altLang="zh-CN" sz="1400" b="1" i="1">
              <a:latin typeface="Times New Roman" panose="02020603050405020304" pitchFamily="18" charset="0"/>
              <a:ea typeface="宋体" panose="02010600030101010101" pitchFamily="2" charset="-122"/>
            </a:endParaRPr>
          </a:p>
          <a:p>
            <a:pPr marL="342900" indent="0" fontAlgn="auto">
              <a:lnSpc>
                <a:spcPts val="2700"/>
              </a:lnSpc>
              <a:spcBef>
                <a:spcPts val="0"/>
              </a:spcBef>
              <a:spcAft>
                <a:spcPts val="0"/>
              </a:spcAft>
              <a:buFont typeface="Arial" panose="020B0604020202020204" pitchFamily="34" charset="0"/>
              <a:buNone/>
            </a:pPr>
            <a:r>
              <a:rPr lang="en-US" altLang="zh-CN" sz="2400"/>
              <a:t>⑥</a:t>
            </a:r>
            <a:r>
              <a:rPr lang="en-US" altLang="zh-CN" sz="2400" b="1">
                <a:solidFill>
                  <a:srgbClr val="C00000"/>
                </a:solidFill>
                <a:latin typeface="Times New Roman" panose="02020603050405020304" pitchFamily="18" charset="0"/>
                <a:ea typeface="宋体" panose="02010600030101010101" pitchFamily="2" charset="-122"/>
              </a:rPr>
              <a:t>venture into</a:t>
            </a:r>
            <a:r>
              <a:rPr lang="en-US" altLang="zh-CN" sz="2400" b="1">
                <a:solidFill>
                  <a:srgbClr val="0070C0"/>
                </a:solidFill>
                <a:latin typeface="Times New Roman" panose="02020603050405020304" pitchFamily="18" charset="0"/>
                <a:ea typeface="宋体" panose="02010600030101010101" pitchFamily="2" charset="-122"/>
              </a:rPr>
              <a:t> (unfamiliar areas)</a:t>
            </a:r>
            <a:r>
              <a:rPr lang="en-US" altLang="zh-CN" sz="2400">
                <a:solidFill>
                  <a:srgbClr val="0070C0"/>
                </a:solidFill>
              </a:rPr>
              <a:t> </a:t>
            </a:r>
            <a:endParaRPr lang="en-US" altLang="zh-CN" sz="2400"/>
          </a:p>
          <a:p>
            <a:pPr marL="342900" indent="0" fontAlgn="auto">
              <a:lnSpc>
                <a:spcPts val="2700"/>
              </a:lnSpc>
              <a:spcBef>
                <a:spcPts val="0"/>
              </a:spcBef>
              <a:spcAft>
                <a:spcPts val="0"/>
              </a:spcAft>
              <a:buFont typeface="Arial" panose="020B0604020202020204" pitchFamily="34" charset="0"/>
              <a:buNone/>
            </a:pPr>
            <a:r>
              <a:rPr lang="en-US" altLang="zh-CN" sz="2400"/>
              <a:t>              </a:t>
            </a:r>
            <a:r>
              <a:rPr lang="en-US" altLang="zh-CN" sz="1400" b="1" i="1">
                <a:latin typeface="Times New Roman" panose="02020603050405020304" pitchFamily="18" charset="0"/>
                <a:ea typeface="宋体" panose="02010600030101010101" pitchFamily="2" charset="-122"/>
              </a:rPr>
              <a:t>大胆进入、涉足未知领域</a:t>
            </a:r>
            <a:endParaRPr lang="en-US" altLang="zh-CN" sz="1400" b="1" i="1">
              <a:latin typeface="Times New Roman" panose="02020603050405020304" pitchFamily="18" charset="0"/>
              <a:ea typeface="宋体" panose="02010600030101010101" pitchFamily="2" charset="-122"/>
            </a:endParaRPr>
          </a:p>
          <a:p>
            <a:pPr marL="342900" indent="0" fontAlgn="auto">
              <a:lnSpc>
                <a:spcPts val="2700"/>
              </a:lnSpc>
              <a:spcBef>
                <a:spcPts val="0"/>
              </a:spcBef>
              <a:spcAft>
                <a:spcPts val="0"/>
              </a:spcAft>
              <a:buFont typeface="Arial" panose="020B0604020202020204" pitchFamily="34" charset="0"/>
              <a:buNone/>
            </a:pPr>
            <a:r>
              <a:rPr lang="en-US" altLang="zh-CN" sz="2400"/>
              <a:t>⑦</a:t>
            </a:r>
            <a:r>
              <a:rPr lang="en-US" altLang="zh-CN" sz="2400" b="1">
                <a:solidFill>
                  <a:srgbClr val="C00000"/>
                </a:solidFill>
                <a:latin typeface="Times New Roman" panose="02020603050405020304" pitchFamily="18" charset="0"/>
                <a:ea typeface="宋体" panose="02010600030101010101" pitchFamily="2" charset="-122"/>
              </a:rPr>
              <a:t>go beyond </a:t>
            </a:r>
            <a:r>
              <a:rPr lang="en-US" altLang="zh-CN" sz="2400" b="1">
                <a:solidFill>
                  <a:srgbClr val="0070C0"/>
                </a:solidFill>
                <a:latin typeface="Times New Roman" panose="02020603050405020304" pitchFamily="18" charset="0"/>
                <a:ea typeface="宋体" panose="02010600030101010101" pitchFamily="2" charset="-122"/>
              </a:rPr>
              <a:t>boundaries</a:t>
            </a:r>
            <a:r>
              <a:rPr lang="en-US" altLang="zh-CN" sz="2400"/>
              <a:t> </a:t>
            </a:r>
            <a:r>
              <a:rPr lang="en-US" altLang="zh-CN" sz="1400" b="1" i="1">
                <a:latin typeface="Times New Roman" panose="02020603050405020304" pitchFamily="18" charset="0"/>
                <a:ea typeface="宋体" panose="02010600030101010101" pitchFamily="2" charset="-122"/>
              </a:rPr>
              <a:t>跨越边界</a:t>
            </a:r>
            <a:endParaRPr lang="en-US" altLang="zh-CN" sz="1400" b="1" i="1">
              <a:latin typeface="Times New Roman" panose="02020603050405020304" pitchFamily="18" charset="0"/>
              <a:ea typeface="宋体" panose="02010600030101010101" pitchFamily="2" charset="-122"/>
            </a:endParaRPr>
          </a:p>
          <a:p>
            <a:pPr marL="342900" indent="0" fontAlgn="auto">
              <a:lnSpc>
                <a:spcPts val="2700"/>
              </a:lnSpc>
              <a:spcBef>
                <a:spcPts val="0"/>
              </a:spcBef>
              <a:spcAft>
                <a:spcPts val="0"/>
              </a:spcAft>
              <a:buFont typeface="Arial" panose="020B0604020202020204" pitchFamily="34" charset="0"/>
              <a:buNone/>
            </a:pPr>
            <a:r>
              <a:rPr lang="zh-CN" altLang="en-US" sz="2400"/>
              <a:t>⑧</a:t>
            </a:r>
            <a:r>
              <a:rPr lang="en-US" altLang="zh-CN" sz="2400" b="1">
                <a:solidFill>
                  <a:srgbClr val="C00000"/>
                </a:solidFill>
                <a:latin typeface="Times New Roman" panose="02020603050405020304" pitchFamily="18" charset="0"/>
                <a:ea typeface="宋体" panose="02010600030101010101" pitchFamily="2" charset="-122"/>
              </a:rPr>
              <a:t>brave </a:t>
            </a:r>
            <a:r>
              <a:rPr lang="en-US" altLang="zh-CN" sz="2400" b="1">
                <a:solidFill>
                  <a:srgbClr val="0070C0"/>
                </a:solidFill>
                <a:latin typeface="Times New Roman" panose="02020603050405020304" pitchFamily="18" charset="0"/>
                <a:ea typeface="宋体" panose="02010600030101010101" pitchFamily="2" charset="-122"/>
              </a:rPr>
              <a:t>difficulties</a:t>
            </a:r>
            <a:r>
              <a:rPr lang="en-US" altLang="zh-CN" sz="2400"/>
              <a:t> </a:t>
            </a:r>
            <a:r>
              <a:rPr lang="en-US" altLang="zh-CN" sz="1400" b="1" i="1">
                <a:latin typeface="Times New Roman" panose="02020603050405020304" pitchFamily="18" charset="0"/>
                <a:ea typeface="宋体" panose="02010600030101010101" pitchFamily="2" charset="-122"/>
              </a:rPr>
              <a:t>勇于置身 (恶劣或危险的环境)</a:t>
            </a:r>
            <a:endParaRPr lang="zh-CN" altLang="en-US" sz="2400"/>
          </a:p>
          <a:p>
            <a:pPr marL="342900" indent="0" fontAlgn="auto">
              <a:lnSpc>
                <a:spcPts val="2700"/>
              </a:lnSpc>
              <a:spcBef>
                <a:spcPts val="0"/>
              </a:spcBef>
              <a:spcAft>
                <a:spcPts val="0"/>
              </a:spcAft>
              <a:buFont typeface="Arial" panose="020B0604020202020204" pitchFamily="34" charset="0"/>
              <a:buNone/>
            </a:pPr>
            <a:r>
              <a:rPr lang="en-US" altLang="zh-CN" sz="2400"/>
              <a:t>⑨ </a:t>
            </a:r>
            <a:r>
              <a:rPr lang="en-US" altLang="zh-CN" sz="2400" b="1">
                <a:solidFill>
                  <a:srgbClr val="C00000"/>
                </a:solidFill>
                <a:latin typeface="Times New Roman" panose="02020603050405020304" pitchFamily="18" charset="0"/>
                <a:ea typeface="宋体" panose="02010600030101010101" pitchFamily="2" charset="-122"/>
              </a:rPr>
              <a:t>break through </a:t>
            </a:r>
            <a:r>
              <a:rPr lang="en-US" altLang="zh-CN" sz="2400" b="1">
                <a:solidFill>
                  <a:srgbClr val="0070C0"/>
                </a:solidFill>
                <a:latin typeface="Times New Roman" panose="02020603050405020304" pitchFamily="18" charset="0"/>
                <a:ea typeface="宋体" panose="02010600030101010101" pitchFamily="2" charset="-122"/>
              </a:rPr>
              <a:t>physical and mental limits</a:t>
            </a:r>
            <a:r>
              <a:rPr lang="en-US" altLang="zh-CN" sz="2400">
                <a:solidFill>
                  <a:srgbClr val="0070C0"/>
                </a:solidFill>
              </a:rPr>
              <a:t> </a:t>
            </a:r>
            <a:r>
              <a:rPr lang="en-US" altLang="zh-CN" sz="1400" b="1" i="1">
                <a:latin typeface="Times New Roman" panose="02020603050405020304" pitchFamily="18" charset="0"/>
                <a:ea typeface="宋体" panose="02010600030101010101" pitchFamily="2" charset="-122"/>
              </a:rPr>
              <a:t>突破身心局限</a:t>
            </a:r>
            <a:endParaRPr lang="en-US" altLang="zh-CN" sz="1400" b="1" i="1">
              <a:latin typeface="Times New Roman" panose="02020603050405020304" pitchFamily="18" charset="0"/>
              <a:ea typeface="宋体" panose="02010600030101010101" pitchFamily="2" charset="-122"/>
            </a:endParaRPr>
          </a:p>
        </p:txBody>
      </p:sp>
      <p:sp>
        <p:nvSpPr>
          <p:cNvPr id="21" name="文本框 20"/>
          <p:cNvSpPr txBox="1"/>
          <p:nvPr/>
        </p:nvSpPr>
        <p:spPr>
          <a:xfrm>
            <a:off x="5591175" y="932815"/>
            <a:ext cx="6234430" cy="4579620"/>
          </a:xfrm>
          <a:prstGeom prst="rect">
            <a:avLst/>
          </a:prstGeom>
          <a:noFill/>
          <a:ln w="9525">
            <a:noFill/>
          </a:ln>
        </p:spPr>
        <p:txBody>
          <a:bodyPr wrap="square">
            <a:spAutoFit/>
          </a:bodyPr>
          <a:p>
            <a:pPr indent="0"/>
            <a:r>
              <a:rPr lang="zh-CN" altLang="en-US" sz="2000" b="0">
                <a:solidFill>
                  <a:srgbClr val="0063A8"/>
                </a:solidFill>
                <a:latin typeface="Times New Roman" panose="02020603050405020304" pitchFamily="18" charset="0"/>
                <a:ea typeface="宋体" panose="02010600030101010101" pitchFamily="2" charset="-122"/>
                <a:cs typeface="Times New Roman" panose="02020603050405020304" pitchFamily="18" charset="0"/>
              </a:rPr>
              <a:t>1.走出舒适区，挑战极限</a:t>
            </a:r>
            <a:endParaRPr lang="zh-CN" altLang="en-US" sz="2000" b="0">
              <a:solidFill>
                <a:srgbClr val="0063A8"/>
              </a:solidFill>
              <a:latin typeface="Times New Roman" panose="02020603050405020304" pitchFamily="18" charset="0"/>
              <a:ea typeface="宋体" panose="02010600030101010101" pitchFamily="2" charset="-122"/>
              <a:cs typeface="Times New Roman" panose="02020603050405020304" pitchFamily="18" charset="0"/>
            </a:endParaRPr>
          </a:p>
          <a:p>
            <a:pPr indent="0"/>
            <a:endParaRPr lang="zh-CN" altLang="en-US" sz="2000" b="0">
              <a:solidFill>
                <a:srgbClr val="0063A8"/>
              </a:solidFill>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ts val="1400"/>
              </a:lnSpc>
            </a:pPr>
            <a:endParaRPr lang="zh-CN" altLang="en-US" sz="2000" b="0">
              <a:solidFill>
                <a:srgbClr val="0063A8"/>
              </a:solidFill>
              <a:latin typeface="Times New Roman" panose="02020603050405020304" pitchFamily="18" charset="0"/>
              <a:ea typeface="宋体" panose="02010600030101010101" pitchFamily="2" charset="-122"/>
              <a:cs typeface="Times New Roman" panose="02020603050405020304" pitchFamily="18" charset="0"/>
            </a:endParaRPr>
          </a:p>
          <a:p>
            <a:pPr indent="0"/>
            <a:r>
              <a:rPr lang="zh-CN" altLang="en-US" sz="2000" b="0">
                <a:solidFill>
                  <a:srgbClr val="0063A8"/>
                </a:solidFill>
                <a:latin typeface="Times New Roman" panose="02020603050405020304" pitchFamily="18" charset="0"/>
                <a:ea typeface="宋体" panose="02010600030101010101" pitchFamily="2" charset="-122"/>
                <a:cs typeface="Times New Roman" panose="02020603050405020304" pitchFamily="18" charset="0"/>
              </a:rPr>
              <a:t>2..鼓励那些想要冒险的人不要被那些粗犷、顽强的探险家的刻板印象所吓倒</a:t>
            </a:r>
            <a:endParaRPr lang="zh-CN" altLang="en-US" sz="2000" b="0">
              <a:solidFill>
                <a:srgbClr val="0063A8"/>
              </a:solidFill>
              <a:latin typeface="Times New Roman" panose="02020603050405020304" pitchFamily="18" charset="0"/>
              <a:ea typeface="宋体" panose="02010600030101010101" pitchFamily="2" charset="-122"/>
              <a:cs typeface="Times New Roman" panose="02020603050405020304" pitchFamily="18" charset="0"/>
            </a:endParaRPr>
          </a:p>
          <a:p>
            <a:pPr indent="0"/>
            <a:endParaRPr lang="zh-CN" altLang="en-US" sz="2000" b="0">
              <a:solidFill>
                <a:srgbClr val="0063A8"/>
              </a:solidFill>
              <a:latin typeface="Times New Roman" panose="02020603050405020304" pitchFamily="18" charset="0"/>
              <a:ea typeface="宋体" panose="02010600030101010101" pitchFamily="2" charset="-122"/>
              <a:cs typeface="Times New Roman" panose="02020603050405020304" pitchFamily="18" charset="0"/>
            </a:endParaRPr>
          </a:p>
          <a:p>
            <a:pPr indent="0"/>
            <a:endParaRPr lang="zh-CN" altLang="en-US" sz="2000" b="0">
              <a:solidFill>
                <a:srgbClr val="0063A8"/>
              </a:solidFill>
              <a:latin typeface="Times New Roman" panose="02020603050405020304" pitchFamily="18" charset="0"/>
              <a:ea typeface="宋体" panose="02010600030101010101" pitchFamily="2" charset="-122"/>
              <a:cs typeface="Times New Roman" panose="02020603050405020304" pitchFamily="18" charset="0"/>
            </a:endParaRPr>
          </a:p>
          <a:p>
            <a:pPr indent="0"/>
            <a:endParaRPr lang="zh-CN" altLang="en-US" sz="2000" b="0">
              <a:solidFill>
                <a:srgbClr val="0063A8"/>
              </a:solidFill>
              <a:latin typeface="Times New Roman" panose="02020603050405020304" pitchFamily="18" charset="0"/>
              <a:ea typeface="宋体" panose="02010600030101010101" pitchFamily="2" charset="-122"/>
              <a:cs typeface="Times New Roman" panose="02020603050405020304" pitchFamily="18" charset="0"/>
            </a:endParaRPr>
          </a:p>
          <a:p>
            <a:pPr indent="0"/>
            <a:endParaRPr lang="zh-CN" altLang="en-US" sz="2000" b="0">
              <a:solidFill>
                <a:srgbClr val="0063A8"/>
              </a:solidFill>
              <a:latin typeface="Times New Roman" panose="02020603050405020304" pitchFamily="18" charset="0"/>
              <a:ea typeface="宋体" panose="02010600030101010101" pitchFamily="2" charset="-122"/>
              <a:cs typeface="Times New Roman" panose="02020603050405020304" pitchFamily="18" charset="0"/>
            </a:endParaRPr>
          </a:p>
          <a:p>
            <a:pPr indent="0"/>
            <a:r>
              <a:rPr lang="zh-CN" altLang="en-US" sz="2000" b="0">
                <a:solidFill>
                  <a:srgbClr val="0063A8"/>
                </a:solidFill>
                <a:latin typeface="Times New Roman" panose="02020603050405020304" pitchFamily="18" charset="0"/>
                <a:ea typeface="宋体" panose="02010600030101010101" pitchFamily="2" charset="-122"/>
                <a:cs typeface="Times New Roman" panose="02020603050405020304" pitchFamily="18" charset="0"/>
              </a:rPr>
              <a:t>3.冒险所带来的不确定性和潜在风险</a:t>
            </a:r>
            <a:endParaRPr lang="zh-CN" altLang="en-US" sz="2000" b="0">
              <a:solidFill>
                <a:srgbClr val="0063A8"/>
              </a:solidFill>
              <a:latin typeface="Times New Roman" panose="02020603050405020304" pitchFamily="18" charset="0"/>
              <a:ea typeface="宋体" panose="02010600030101010101" pitchFamily="2" charset="-122"/>
              <a:cs typeface="Times New Roman" panose="02020603050405020304" pitchFamily="18" charset="0"/>
            </a:endParaRPr>
          </a:p>
          <a:p>
            <a:pPr indent="0"/>
            <a:endParaRPr lang="zh-CN" altLang="en-US" sz="2000" b="0">
              <a:solidFill>
                <a:srgbClr val="0063A8"/>
              </a:solidFill>
              <a:latin typeface="Times New Roman" panose="02020603050405020304" pitchFamily="18" charset="0"/>
              <a:ea typeface="宋体" panose="02010600030101010101" pitchFamily="2" charset="-122"/>
              <a:cs typeface="Times New Roman" panose="02020603050405020304" pitchFamily="18" charset="0"/>
            </a:endParaRPr>
          </a:p>
          <a:p>
            <a:pPr indent="0"/>
            <a:endParaRPr lang="zh-CN" altLang="en-US" sz="2000" b="0">
              <a:solidFill>
                <a:srgbClr val="0063A8"/>
              </a:solidFill>
              <a:latin typeface="Times New Roman" panose="02020603050405020304" pitchFamily="18" charset="0"/>
              <a:ea typeface="宋体" panose="02010600030101010101" pitchFamily="2" charset="-122"/>
              <a:cs typeface="Times New Roman" panose="02020603050405020304" pitchFamily="18" charset="0"/>
            </a:endParaRPr>
          </a:p>
          <a:p>
            <a:pPr indent="0"/>
            <a:endParaRPr lang="zh-CN" altLang="en-US" sz="2000" b="0">
              <a:solidFill>
                <a:srgbClr val="0063A8"/>
              </a:solidFill>
              <a:latin typeface="Times New Roman" panose="02020603050405020304" pitchFamily="18" charset="0"/>
              <a:ea typeface="宋体" panose="02010600030101010101" pitchFamily="2" charset="-122"/>
              <a:cs typeface="Times New Roman" panose="02020603050405020304" pitchFamily="18" charset="0"/>
            </a:endParaRPr>
          </a:p>
          <a:p>
            <a:pPr indent="0"/>
            <a:r>
              <a:rPr lang="zh-CN" altLang="en-US" sz="2000" b="0">
                <a:solidFill>
                  <a:srgbClr val="0063A8"/>
                </a:solidFill>
                <a:latin typeface="Times New Roman" panose="02020603050405020304" pitchFamily="18" charset="0"/>
                <a:ea typeface="宋体" panose="02010600030101010101" pitchFamily="2" charset="-122"/>
                <a:cs typeface="Times New Roman" panose="02020603050405020304" pitchFamily="18" charset="0"/>
              </a:rPr>
              <a:t>4.卓越之人不断挑战极限、追求突破。</a:t>
            </a:r>
            <a:endParaRPr lang="zh-CN" altLang="en-US" sz="2000" b="0">
              <a:solidFill>
                <a:srgbClr val="0063A8"/>
              </a:solidFill>
              <a:latin typeface="Times New Roman" panose="02020603050405020304" pitchFamily="18" charset="0"/>
              <a:ea typeface="宋体" panose="02010600030101010101" pitchFamily="2" charset="-122"/>
              <a:cs typeface="Times New Roman" panose="02020603050405020304" pitchFamily="18" charset="0"/>
            </a:endParaRPr>
          </a:p>
          <a:p>
            <a:pPr indent="0"/>
            <a:endParaRPr lang="zh-CN" altLang="en-US" sz="2000" b="0">
              <a:solidFill>
                <a:srgbClr val="0063A8"/>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26" name="文本框 25"/>
          <p:cNvSpPr txBox="1"/>
          <p:nvPr/>
        </p:nvSpPr>
        <p:spPr>
          <a:xfrm>
            <a:off x="5525770" y="1260475"/>
            <a:ext cx="6287135" cy="398780"/>
          </a:xfrm>
          <a:prstGeom prst="rect">
            <a:avLst/>
          </a:prstGeom>
          <a:noFill/>
          <a:ln w="9525">
            <a:noFill/>
          </a:ln>
        </p:spPr>
        <p:txBody>
          <a:bodyPr wrap="square">
            <a:spAutoFit/>
          </a:bodyPr>
          <a:p>
            <a:pPr indent="0"/>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1. </a:t>
            </a:r>
            <a:r>
              <a:rPr lang="en-US" altLang="zh-CN" sz="2000" b="1" u="sng">
                <a:solidFill>
                  <a:srgbClr val="C00000"/>
                </a:solidFill>
                <a:latin typeface="Times New Roman" panose="02020603050405020304" pitchFamily="18" charset="0"/>
                <a:ea typeface="宋体" panose="02010600030101010101" pitchFamily="2" charset="-122"/>
                <a:cs typeface="Times New Roman" panose="02020603050405020304" pitchFamily="18" charset="0"/>
              </a:rPr>
              <a:t>step out of our comfort zone</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and </a:t>
            </a:r>
            <a:r>
              <a:rPr lang="en-US" altLang="zh-CN" sz="2000" b="1" u="sng">
                <a:solidFill>
                  <a:srgbClr val="C00000"/>
                </a:solidFill>
                <a:latin typeface="Times New Roman" panose="02020603050405020304" pitchFamily="18" charset="0"/>
                <a:ea typeface="宋体" panose="02010600030101010101" pitchFamily="2" charset="-122"/>
                <a:cs typeface="Times New Roman" panose="02020603050405020304" pitchFamily="18" charset="0"/>
              </a:rPr>
              <a:t>push our boundaries</a:t>
            </a:r>
            <a:endParaRPr lang="en-US" altLang="zh-CN" sz="2000" b="1" u="sng">
              <a:solidFill>
                <a:srgbClr val="C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28" name="文本框 27"/>
          <p:cNvSpPr txBox="1"/>
          <p:nvPr/>
        </p:nvSpPr>
        <p:spPr>
          <a:xfrm>
            <a:off x="5586095" y="2414270"/>
            <a:ext cx="6287770" cy="1014730"/>
          </a:xfrm>
          <a:prstGeom prst="rect">
            <a:avLst/>
          </a:prstGeom>
          <a:noFill/>
          <a:ln w="9525">
            <a:noFill/>
          </a:ln>
        </p:spPr>
        <p:txBody>
          <a:bodyPr wrap="square">
            <a:spAutoFit/>
          </a:bodyPr>
          <a:p>
            <a:pPr indent="0"/>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2.encourage </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would-be adventurers</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not to be put off by the stereotypical</a:t>
            </a:r>
            <a:r>
              <a:rPr lang="en-US" altLang="zh-CN" sz="2000" b="1" baseline="-25000">
                <a:solidFill>
                  <a:srgbClr val="002060"/>
                </a:solidFill>
                <a:latin typeface="Times New Roman" panose="02020603050405020304" pitchFamily="18" charset="0"/>
                <a:ea typeface="宋体" panose="02010600030101010101" pitchFamily="2" charset="-122"/>
                <a:cs typeface="Times New Roman" panose="02020603050405020304" pitchFamily="18" charset="0"/>
              </a:rPr>
              <a:t> /ˌsteriəˈtɪpɪkl/</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image of the rugged, hardy explorer</a:t>
            </a:r>
            <a:endPar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29" name="文本框 28"/>
          <p:cNvSpPr txBox="1"/>
          <p:nvPr/>
        </p:nvSpPr>
        <p:spPr>
          <a:xfrm>
            <a:off x="5591175" y="3971925"/>
            <a:ext cx="6110605" cy="706755"/>
          </a:xfrm>
          <a:prstGeom prst="rect">
            <a:avLst/>
          </a:prstGeom>
          <a:noFill/>
          <a:ln w="9525">
            <a:noFill/>
          </a:ln>
        </p:spPr>
        <p:txBody>
          <a:bodyPr wrap="square">
            <a:spAutoFit/>
          </a:bodyPr>
          <a:p>
            <a:pPr indent="0"/>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3.the uncertainties and potential risks that come with </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taking adventures</a:t>
            </a:r>
            <a:endPar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30" name="文本框 29"/>
          <p:cNvSpPr txBox="1"/>
          <p:nvPr/>
        </p:nvSpPr>
        <p:spPr>
          <a:xfrm>
            <a:off x="5586095" y="5253990"/>
            <a:ext cx="6238875" cy="706755"/>
          </a:xfrm>
          <a:prstGeom prst="rect">
            <a:avLst/>
          </a:prstGeom>
          <a:noFill/>
          <a:ln w="9525">
            <a:noFill/>
          </a:ln>
        </p:spPr>
        <p:txBody>
          <a:bodyPr wrap="square">
            <a:spAutoFit/>
          </a:bodyPr>
          <a:p>
            <a:pPr indent="0"/>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4.Great minds constantly </a:t>
            </a:r>
            <a:r>
              <a:rPr lang="en-US" altLang="zh-CN" sz="2000" b="1" u="sng">
                <a:solidFill>
                  <a:srgbClr val="C00000"/>
                </a:solidFill>
                <a:latin typeface="Times New Roman" panose="02020603050405020304" pitchFamily="18" charset="0"/>
                <a:ea typeface="宋体" panose="02010600030101010101" pitchFamily="2" charset="-122"/>
                <a:cs typeface="Times New Roman" panose="02020603050405020304" pitchFamily="18" charset="0"/>
              </a:rPr>
              <a:t>push the envelope</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and </a:t>
            </a:r>
            <a:r>
              <a:rPr lang="en-US" altLang="zh-CN" sz="2000" b="1" u="sng">
                <a:solidFill>
                  <a:srgbClr val="C00000"/>
                </a:solidFill>
                <a:latin typeface="Times New Roman" panose="02020603050405020304" pitchFamily="18" charset="0"/>
                <a:ea typeface="宋体" panose="02010600030101010101" pitchFamily="2" charset="-122"/>
                <a:cs typeface="Times New Roman" panose="02020603050405020304" pitchFamily="18" charset="0"/>
              </a:rPr>
              <a:t>pursue breakthroughs</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000000"/>
                                          </p:val>
                                        </p:tav>
                                        <p:tav tm="100000">
                                          <p:val>
                                            <p:strVal val="#ppt_w"/>
                                          </p:val>
                                        </p:tav>
                                      </p:tavLst>
                                    </p:anim>
                                    <p:anim calcmode="lin" valueType="num">
                                      <p:cBhvr>
                                        <p:cTn id="8" dur="500" fill="hold"/>
                                        <p:tgtEl>
                                          <p:spTgt spid="3"/>
                                        </p:tgtEl>
                                        <p:attrNameLst>
                                          <p:attrName>ppt_h</p:attrName>
                                        </p:attrNameLst>
                                      </p:cBhvr>
                                      <p:tavLst>
                                        <p:tav tm="0">
                                          <p:val>
                                            <p:fltVal val="0.000000"/>
                                          </p:val>
                                        </p:tav>
                                        <p:tav tm="100000">
                                          <p:val>
                                            <p:strVal val="#ppt_h"/>
                                          </p:val>
                                        </p:tav>
                                      </p:tavLst>
                                    </p:anim>
                                    <p:animEffect transition="in" filter="fade">
                                      <p:cBhvr>
                                        <p:cTn id="9" dur="500"/>
                                        <p:tgtEl>
                                          <p:spTgt spid="3"/>
                                        </p:tgtEl>
                                      </p:cBhvr>
                                    </p:animEffect>
                                  </p:childTnLst>
                                </p:cTn>
                              </p:par>
                              <p:par>
                                <p:cTn id="10" presetID="8" presetClass="emph" presetSubtype="0" repeatCount="indefinite" fill="hold" nodeType="withEffect">
                                  <p:stCondLst>
                                    <p:cond delay="0"/>
                                  </p:stCondLst>
                                  <p:childTnLst>
                                    <p:animRot by="21600000">
                                      <p:cBhvr>
                                        <p:cTn id="11" dur="2000" fill="hold"/>
                                        <p:tgtEl>
                                          <p:spTgt spid="3"/>
                                        </p:tgtEl>
                                        <p:attrNameLst>
                                          <p:attrName>r</p:attrName>
                                        </p:attrNameLst>
                                      </p:cBhvr>
                                    </p:animRo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wipe(down)">
                                      <p:cBhvr>
                                        <p:cTn id="16" dur="500"/>
                                        <p:tgtEl>
                                          <p:spTgt spid="26"/>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wipe(down)">
                                      <p:cBhvr>
                                        <p:cTn id="21" dur="500"/>
                                        <p:tgtEl>
                                          <p:spTgt spid="2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down)">
                                      <p:cBhvr>
                                        <p:cTn id="26" dur="500"/>
                                        <p:tgtEl>
                                          <p:spTgt spid="29"/>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wipe(down)">
                                      <p:cBhvr>
                                        <p:cTn id="3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6" grpId="1"/>
      <p:bldP spid="28" grpId="0"/>
      <p:bldP spid="28" grpId="1"/>
      <p:bldP spid="29" grpId="0"/>
      <p:bldP spid="29" grpId="1"/>
      <p:bldP spid="30" grpId="0"/>
      <p:bldP spid="30"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直接连接符 19"/>
          <p:cNvCxnSpPr/>
          <p:nvPr/>
        </p:nvCxnSpPr>
        <p:spPr>
          <a:xfrm>
            <a:off x="512860" y="688340"/>
            <a:ext cx="10972825" cy="0"/>
          </a:xfrm>
          <a:prstGeom prst="line">
            <a:avLst/>
          </a:prstGeom>
          <a:ln>
            <a:gradFill>
              <a:gsLst>
                <a:gs pos="0">
                  <a:srgbClr val="400040"/>
                </a:gs>
                <a:gs pos="32000">
                  <a:srgbClr val="8F0040"/>
                </a:gs>
                <a:gs pos="63000">
                  <a:srgbClr val="F27300"/>
                </a:gs>
                <a:gs pos="100000">
                  <a:srgbClr val="FFBF00"/>
                </a:gs>
              </a:gsLst>
              <a:lin ang="10800000" scaled="0"/>
            </a:gradFill>
          </a:ln>
        </p:spPr>
        <p:style>
          <a:lnRef idx="1">
            <a:srgbClr val="5B9BD5"/>
          </a:lnRef>
          <a:fillRef idx="0">
            <a:srgbClr val="5B9BD5"/>
          </a:fillRef>
          <a:effectRef idx="0">
            <a:srgbClr val="5B9BD5"/>
          </a:effectRef>
          <a:fontRef idx="minor">
            <a:sysClr val="windowText" lastClr="000000"/>
          </a:fontRef>
        </p:style>
      </p:cxnSp>
      <p:sp>
        <p:nvSpPr>
          <p:cNvPr id="25" name="矩形 24"/>
          <p:cNvSpPr/>
          <p:nvPr/>
        </p:nvSpPr>
        <p:spPr>
          <a:xfrm>
            <a:off x="0" y="6685613"/>
            <a:ext cx="12192000" cy="172387"/>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p:nvPr/>
        </p:nvPicPr>
        <p:blipFill>
          <a:blip r:embed="rId1"/>
          <a:stretch>
            <a:fillRect/>
          </a:stretch>
        </p:blipFill>
        <p:spPr>
          <a:xfrm>
            <a:off x="54610" y="6584950"/>
            <a:ext cx="708025" cy="273050"/>
          </a:xfrm>
          <a:prstGeom prst="rect">
            <a:avLst/>
          </a:prstGeom>
        </p:spPr>
      </p:pic>
      <p:pic>
        <p:nvPicPr>
          <p:cNvPr id="2" name="图片 1"/>
          <p:cNvPicPr>
            <a:picLocks noChangeAspect="1"/>
          </p:cNvPicPr>
          <p:nvPr/>
        </p:nvPicPr>
        <p:blipFill rotWithShape="1">
          <a:blip r:embed="rId2">
            <a:extLst>
              <a:ext uri="{BEBA8EAE-BF5A-486C-A8C5-ECC9F3942E4B}">
                <a14:imgProps xmlns:a14="http://schemas.microsoft.com/office/drawing/2010/main">
                  <a14:imgLayer r:embed="rId3">
                    <a14:imgEffect>
                      <a14:backgroundRemoval t="1130" b="100000" l="0" r="39917">
                        <a14:foregroundMark x1="10187" y1="34463" x2="9563" y2="64407"/>
                        <a14:foregroundMark x1="18295" y1="11864" x2="16424" y2="37288"/>
                        <a14:foregroundMark x1="19751" y1="24294" x2="22453" y2="22599"/>
                        <a14:foregroundMark x1="13306" y1="20339" x2="14761" y2="25424"/>
                        <a14:foregroundMark x1="19335" y1="37288" x2="24532" y2="31638"/>
                        <a14:foregroundMark x1="28274" y1="31638" x2="28274" y2="45763"/>
                        <a14:foregroundMark x1="11850" y1="58192" x2="28690" y2="54237"/>
                        <a14:foregroundMark x1="11642" y1="48588" x2="26819" y2="45763"/>
                        <a14:foregroundMark x1="9563" y1="66102" x2="29730" y2="66667"/>
                        <a14:foregroundMark x1="28898" y1="55367" x2="27651" y2="61582"/>
                        <a14:foregroundMark x1="11227" y1="52542" x2="18295" y2="51977"/>
                        <a14:foregroundMark x1="20582" y1="61582" x2="25156" y2="58192"/>
                        <a14:foregroundMark x1="20166" y1="48588" x2="20166" y2="51412"/>
                        <a14:foregroundMark x1="13306" y1="74011" x2="18295" y2="82486"/>
                        <a14:foregroundMark x1="19751" y1="83616" x2="23909" y2="73446"/>
                      </a14:backgroundRemoval>
                    </a14:imgEffect>
                  </a14:imgLayer>
                </a14:imgProps>
              </a:ext>
            </a:extLst>
          </a:blip>
          <a:srcRect r="60124"/>
          <a:stretch>
            <a:fillRect/>
          </a:stretch>
        </p:blipFill>
        <p:spPr>
          <a:xfrm>
            <a:off x="0" y="12700"/>
            <a:ext cx="1078865" cy="831850"/>
          </a:xfrm>
          <a:prstGeom prst="rect">
            <a:avLst/>
          </a:prstGeom>
        </p:spPr>
      </p:pic>
      <p:grpSp>
        <p:nvGrpSpPr>
          <p:cNvPr id="3" name="组合 2"/>
          <p:cNvGrpSpPr/>
          <p:nvPr/>
        </p:nvGrpSpPr>
        <p:grpSpPr>
          <a:xfrm>
            <a:off x="414020" y="551815"/>
            <a:ext cx="140970" cy="121920"/>
            <a:chOff x="715963" y="600758"/>
            <a:chExt cx="2201410" cy="2201406"/>
          </a:xfrm>
        </p:grpSpPr>
        <p:sp>
          <p:nvSpPr>
            <p:cNvPr id="5" name="Freeform 20"/>
            <p:cNvSpPr/>
            <p:nvPr/>
          </p:nvSpPr>
          <p:spPr>
            <a:xfrm>
              <a:off x="715963" y="843713"/>
              <a:ext cx="349618" cy="1712535"/>
            </a:xfrm>
            <a:custGeom>
              <a:avLst/>
              <a:gdLst/>
              <a:ahLst/>
              <a:cxnLst>
                <a:cxn ang="0">
                  <a:pos x="349618" y="1122925"/>
                </a:cxn>
                <a:cxn ang="0">
                  <a:pos x="0" y="1712535"/>
                </a:cxn>
                <a:cxn ang="0">
                  <a:pos x="0" y="0"/>
                </a:cxn>
                <a:cxn ang="0">
                  <a:pos x="349618" y="1122925"/>
                </a:cxn>
              </a:cxnLst>
              <a:pathLst>
                <a:path w="118" h="578">
                  <a:moveTo>
                    <a:pt x="118" y="379"/>
                  </a:moveTo>
                  <a:lnTo>
                    <a:pt x="0" y="578"/>
                  </a:lnTo>
                  <a:lnTo>
                    <a:pt x="0" y="0"/>
                  </a:lnTo>
                  <a:lnTo>
                    <a:pt x="118" y="379"/>
                  </a:lnTo>
                  <a:close/>
                </a:path>
              </a:pathLst>
            </a:custGeom>
            <a:noFill/>
            <a:ln w="9525" cap="flat" cmpd="sng">
              <a:solidFill>
                <a:srgbClr val="FEF22A"/>
              </a:solidFill>
              <a:prstDash val="solid"/>
              <a:round/>
              <a:headEnd type="none" w="med" len="med"/>
              <a:tailEnd type="none" w="med" len="med"/>
            </a:ln>
          </p:spPr>
          <p:txBody>
            <a:bodyPr/>
            <a:p>
              <a:endParaRPr lang="zh-CN" altLang="en-US" sz="1680"/>
            </a:p>
          </p:txBody>
        </p:sp>
        <p:sp>
          <p:nvSpPr>
            <p:cNvPr id="6" name="Freeform 21"/>
            <p:cNvSpPr/>
            <p:nvPr/>
          </p:nvSpPr>
          <p:spPr>
            <a:xfrm>
              <a:off x="715963" y="600758"/>
              <a:ext cx="651830" cy="399987"/>
            </a:xfrm>
            <a:custGeom>
              <a:avLst/>
              <a:gdLst/>
              <a:ahLst/>
              <a:cxnLst>
                <a:cxn ang="0">
                  <a:pos x="651830" y="399987"/>
                </a:cxn>
                <a:cxn ang="0">
                  <a:pos x="0" y="242955"/>
                </a:cxn>
                <a:cxn ang="0">
                  <a:pos x="242954" y="0"/>
                </a:cxn>
                <a:cxn ang="0">
                  <a:pos x="651830" y="399987"/>
                </a:cxn>
              </a:cxnLst>
              <a:pathLst>
                <a:path w="220" h="135">
                  <a:moveTo>
                    <a:pt x="220" y="135"/>
                  </a:moveTo>
                  <a:lnTo>
                    <a:pt x="0" y="82"/>
                  </a:lnTo>
                  <a:lnTo>
                    <a:pt x="82" y="0"/>
                  </a:lnTo>
                  <a:lnTo>
                    <a:pt x="220" y="135"/>
                  </a:lnTo>
                  <a:close/>
                </a:path>
              </a:pathLst>
            </a:custGeom>
            <a:noFill/>
            <a:ln w="9525" cap="flat" cmpd="sng">
              <a:solidFill>
                <a:srgbClr val="5B3B87"/>
              </a:solidFill>
              <a:prstDash val="solid"/>
              <a:round/>
              <a:headEnd type="none" w="med" len="med"/>
              <a:tailEnd type="none" w="med" len="med"/>
            </a:ln>
          </p:spPr>
          <p:txBody>
            <a:bodyPr/>
            <a:p>
              <a:endParaRPr lang="zh-CN" altLang="en-US" sz="1680"/>
            </a:p>
          </p:txBody>
        </p:sp>
        <p:sp>
          <p:nvSpPr>
            <p:cNvPr id="7" name="Freeform 22"/>
            <p:cNvSpPr/>
            <p:nvPr/>
          </p:nvSpPr>
          <p:spPr>
            <a:xfrm>
              <a:off x="715963" y="1966637"/>
              <a:ext cx="349618" cy="835527"/>
            </a:xfrm>
            <a:custGeom>
              <a:avLst/>
              <a:gdLst/>
              <a:ahLst/>
              <a:cxnLst>
                <a:cxn ang="0">
                  <a:pos x="349618" y="0"/>
                </a:cxn>
                <a:cxn ang="0">
                  <a:pos x="242954" y="835527"/>
                </a:cxn>
                <a:cxn ang="0">
                  <a:pos x="0" y="589609"/>
                </a:cxn>
                <a:cxn ang="0">
                  <a:pos x="349618" y="0"/>
                </a:cxn>
              </a:cxnLst>
              <a:pathLst>
                <a:path w="118" h="282">
                  <a:moveTo>
                    <a:pt x="118" y="0"/>
                  </a:moveTo>
                  <a:lnTo>
                    <a:pt x="82" y="282"/>
                  </a:lnTo>
                  <a:lnTo>
                    <a:pt x="0" y="199"/>
                  </a:lnTo>
                  <a:lnTo>
                    <a:pt x="118" y="0"/>
                  </a:lnTo>
                  <a:close/>
                </a:path>
              </a:pathLst>
            </a:custGeom>
            <a:noFill/>
            <a:ln w="9525" cap="flat" cmpd="sng">
              <a:solidFill>
                <a:srgbClr val="FD665B"/>
              </a:solidFill>
              <a:prstDash val="solid"/>
              <a:round/>
              <a:headEnd type="none" w="med" len="med"/>
              <a:tailEnd type="none" w="med" len="med"/>
            </a:ln>
          </p:spPr>
          <p:txBody>
            <a:bodyPr/>
            <a:p>
              <a:endParaRPr lang="zh-CN" altLang="en-US" sz="1680"/>
            </a:p>
          </p:txBody>
        </p:sp>
        <p:sp>
          <p:nvSpPr>
            <p:cNvPr id="8" name="Freeform 23"/>
            <p:cNvSpPr/>
            <p:nvPr/>
          </p:nvSpPr>
          <p:spPr>
            <a:xfrm>
              <a:off x="715963" y="843713"/>
              <a:ext cx="651830" cy="1122926"/>
            </a:xfrm>
            <a:custGeom>
              <a:avLst/>
              <a:gdLst/>
              <a:ahLst/>
              <a:cxnLst>
                <a:cxn ang="0">
                  <a:pos x="651830" y="157031"/>
                </a:cxn>
                <a:cxn ang="0">
                  <a:pos x="349617" y="1122926"/>
                </a:cxn>
                <a:cxn ang="0">
                  <a:pos x="0" y="0"/>
                </a:cxn>
                <a:cxn ang="0">
                  <a:pos x="651830" y="157031"/>
                </a:cxn>
              </a:cxnLst>
              <a:pathLst>
                <a:path w="220" h="379">
                  <a:moveTo>
                    <a:pt x="220" y="53"/>
                  </a:moveTo>
                  <a:lnTo>
                    <a:pt x="118" y="379"/>
                  </a:lnTo>
                  <a:lnTo>
                    <a:pt x="0" y="0"/>
                  </a:lnTo>
                  <a:lnTo>
                    <a:pt x="220" y="53"/>
                  </a:lnTo>
                  <a:close/>
                </a:path>
              </a:pathLst>
            </a:custGeom>
            <a:noFill/>
            <a:ln w="9525" cap="flat" cmpd="sng">
              <a:solidFill>
                <a:srgbClr val="A82878"/>
              </a:solidFill>
              <a:prstDash val="solid"/>
              <a:round/>
              <a:headEnd type="none" w="med" len="med"/>
              <a:tailEnd type="none" w="med" len="med"/>
            </a:ln>
          </p:spPr>
          <p:txBody>
            <a:bodyPr/>
            <a:p>
              <a:endParaRPr lang="zh-CN" altLang="en-US" sz="1680"/>
            </a:p>
          </p:txBody>
        </p:sp>
        <p:sp>
          <p:nvSpPr>
            <p:cNvPr id="10" name="Freeform 24"/>
            <p:cNvSpPr/>
            <p:nvPr/>
          </p:nvSpPr>
          <p:spPr>
            <a:xfrm>
              <a:off x="958918" y="1966637"/>
              <a:ext cx="948117" cy="835527"/>
            </a:xfrm>
            <a:custGeom>
              <a:avLst/>
              <a:gdLst/>
              <a:ahLst/>
              <a:cxnLst>
                <a:cxn ang="0">
                  <a:pos x="948117" y="373320"/>
                </a:cxn>
                <a:cxn ang="0">
                  <a:pos x="0" y="835527"/>
                </a:cxn>
                <a:cxn ang="0">
                  <a:pos x="106663" y="0"/>
                </a:cxn>
                <a:cxn ang="0">
                  <a:pos x="948117" y="373320"/>
                </a:cxn>
              </a:cxnLst>
              <a:pathLst>
                <a:path w="320" h="282">
                  <a:moveTo>
                    <a:pt x="320" y="126"/>
                  </a:moveTo>
                  <a:lnTo>
                    <a:pt x="0" y="282"/>
                  </a:lnTo>
                  <a:lnTo>
                    <a:pt x="36" y="0"/>
                  </a:lnTo>
                  <a:lnTo>
                    <a:pt x="320" y="126"/>
                  </a:lnTo>
                  <a:close/>
                </a:path>
              </a:pathLst>
            </a:custGeom>
            <a:noFill/>
            <a:ln w="9525" cap="flat" cmpd="sng">
              <a:solidFill>
                <a:srgbClr val="FEF22A"/>
              </a:solidFill>
              <a:prstDash val="solid"/>
              <a:round/>
              <a:headEnd type="none" w="med" len="med"/>
              <a:tailEnd type="none" w="med" len="med"/>
            </a:ln>
          </p:spPr>
          <p:txBody>
            <a:bodyPr/>
            <a:p>
              <a:endParaRPr lang="zh-CN" altLang="en-US" sz="1680"/>
            </a:p>
          </p:txBody>
        </p:sp>
        <p:sp>
          <p:nvSpPr>
            <p:cNvPr id="12" name="Freeform 25"/>
            <p:cNvSpPr/>
            <p:nvPr/>
          </p:nvSpPr>
          <p:spPr>
            <a:xfrm>
              <a:off x="958918" y="600758"/>
              <a:ext cx="1712536" cy="399987"/>
            </a:xfrm>
            <a:custGeom>
              <a:avLst/>
              <a:gdLst/>
              <a:ahLst/>
              <a:cxnLst>
                <a:cxn ang="0">
                  <a:pos x="408875" y="399987"/>
                </a:cxn>
                <a:cxn ang="0">
                  <a:pos x="0" y="0"/>
                </a:cxn>
                <a:cxn ang="0">
                  <a:pos x="1712536" y="0"/>
                </a:cxn>
                <a:cxn ang="0">
                  <a:pos x="408875" y="399987"/>
                </a:cxn>
              </a:cxnLst>
              <a:pathLst>
                <a:path w="578" h="135">
                  <a:moveTo>
                    <a:pt x="138" y="135"/>
                  </a:moveTo>
                  <a:lnTo>
                    <a:pt x="0" y="0"/>
                  </a:lnTo>
                  <a:lnTo>
                    <a:pt x="578" y="0"/>
                  </a:lnTo>
                  <a:lnTo>
                    <a:pt x="138" y="135"/>
                  </a:lnTo>
                  <a:close/>
                </a:path>
              </a:pathLst>
            </a:custGeom>
            <a:noFill/>
            <a:ln w="9525" cap="flat" cmpd="sng">
              <a:solidFill>
                <a:srgbClr val="79307A"/>
              </a:solidFill>
              <a:prstDash val="solid"/>
              <a:round/>
              <a:headEnd type="none" w="med" len="med"/>
              <a:tailEnd type="none" w="med" len="med"/>
            </a:ln>
          </p:spPr>
          <p:txBody>
            <a:bodyPr/>
            <a:p>
              <a:endParaRPr lang="zh-CN" altLang="en-US" sz="1680"/>
            </a:p>
          </p:txBody>
        </p:sp>
        <p:sp>
          <p:nvSpPr>
            <p:cNvPr id="13" name="Freeform 26"/>
            <p:cNvSpPr/>
            <p:nvPr/>
          </p:nvSpPr>
          <p:spPr>
            <a:xfrm>
              <a:off x="958918" y="2339957"/>
              <a:ext cx="1712536" cy="462207"/>
            </a:xfrm>
            <a:custGeom>
              <a:avLst/>
              <a:gdLst/>
              <a:ahLst/>
              <a:cxnLst>
                <a:cxn ang="0">
                  <a:pos x="948116" y="0"/>
                </a:cxn>
                <a:cxn ang="0">
                  <a:pos x="1712536" y="462207"/>
                </a:cxn>
                <a:cxn ang="0">
                  <a:pos x="0" y="462207"/>
                </a:cxn>
                <a:cxn ang="0">
                  <a:pos x="948116" y="0"/>
                </a:cxn>
              </a:cxnLst>
              <a:pathLst>
                <a:path w="578" h="156">
                  <a:moveTo>
                    <a:pt x="320" y="0"/>
                  </a:moveTo>
                  <a:lnTo>
                    <a:pt x="578" y="156"/>
                  </a:lnTo>
                  <a:lnTo>
                    <a:pt x="0" y="156"/>
                  </a:lnTo>
                  <a:lnTo>
                    <a:pt x="320" y="0"/>
                  </a:lnTo>
                  <a:close/>
                </a:path>
              </a:pathLst>
            </a:custGeom>
            <a:noFill/>
            <a:ln w="9525" cap="flat" cmpd="sng">
              <a:solidFill>
                <a:srgbClr val="FA8538"/>
              </a:solidFill>
              <a:prstDash val="solid"/>
              <a:round/>
              <a:headEnd type="none" w="med" len="med"/>
              <a:tailEnd type="none" w="med" len="med"/>
            </a:ln>
          </p:spPr>
          <p:txBody>
            <a:bodyPr/>
            <a:p>
              <a:endParaRPr lang="zh-CN" altLang="en-US" sz="1680"/>
            </a:p>
          </p:txBody>
        </p:sp>
        <p:sp>
          <p:nvSpPr>
            <p:cNvPr id="14" name="Freeform 27"/>
            <p:cNvSpPr/>
            <p:nvPr/>
          </p:nvSpPr>
          <p:spPr>
            <a:xfrm>
              <a:off x="1367793" y="600758"/>
              <a:ext cx="1303661" cy="805899"/>
            </a:xfrm>
            <a:custGeom>
              <a:avLst/>
              <a:gdLst/>
              <a:ahLst/>
              <a:cxnLst>
                <a:cxn ang="0">
                  <a:pos x="1303661" y="0"/>
                </a:cxn>
                <a:cxn ang="0">
                  <a:pos x="897748" y="805899"/>
                </a:cxn>
                <a:cxn ang="0">
                  <a:pos x="0" y="399986"/>
                </a:cxn>
                <a:cxn ang="0">
                  <a:pos x="1303661" y="0"/>
                </a:cxn>
              </a:cxnLst>
              <a:pathLst>
                <a:path w="440" h="272">
                  <a:moveTo>
                    <a:pt x="440" y="0"/>
                  </a:moveTo>
                  <a:lnTo>
                    <a:pt x="303" y="272"/>
                  </a:lnTo>
                  <a:lnTo>
                    <a:pt x="0" y="135"/>
                  </a:lnTo>
                  <a:lnTo>
                    <a:pt x="440" y="0"/>
                  </a:lnTo>
                  <a:close/>
                </a:path>
              </a:pathLst>
            </a:custGeom>
            <a:noFill/>
            <a:ln w="9525" cap="flat" cmpd="sng">
              <a:solidFill>
                <a:srgbClr val="A82878"/>
              </a:solidFill>
              <a:prstDash val="solid"/>
              <a:round/>
              <a:headEnd type="none" w="med" len="med"/>
              <a:tailEnd type="none" w="med" len="med"/>
            </a:ln>
          </p:spPr>
          <p:txBody>
            <a:bodyPr/>
            <a:p>
              <a:endParaRPr lang="zh-CN" altLang="en-US" sz="1680"/>
            </a:p>
          </p:txBody>
        </p:sp>
        <p:sp>
          <p:nvSpPr>
            <p:cNvPr id="15" name="Freeform 28"/>
            <p:cNvSpPr/>
            <p:nvPr/>
          </p:nvSpPr>
          <p:spPr>
            <a:xfrm>
              <a:off x="2265543" y="843713"/>
              <a:ext cx="651830" cy="1712535"/>
            </a:xfrm>
            <a:custGeom>
              <a:avLst/>
              <a:gdLst/>
              <a:ahLst/>
              <a:cxnLst>
                <a:cxn ang="0">
                  <a:pos x="651830" y="0"/>
                </a:cxn>
                <a:cxn ang="0">
                  <a:pos x="651830" y="1712535"/>
                </a:cxn>
                <a:cxn ang="0">
                  <a:pos x="0" y="562944"/>
                </a:cxn>
                <a:cxn ang="0">
                  <a:pos x="651830" y="0"/>
                </a:cxn>
              </a:cxnLst>
              <a:pathLst>
                <a:path w="220" h="578">
                  <a:moveTo>
                    <a:pt x="220" y="0"/>
                  </a:moveTo>
                  <a:lnTo>
                    <a:pt x="220" y="578"/>
                  </a:lnTo>
                  <a:lnTo>
                    <a:pt x="0" y="190"/>
                  </a:lnTo>
                  <a:lnTo>
                    <a:pt x="220" y="0"/>
                  </a:lnTo>
                  <a:close/>
                </a:path>
              </a:pathLst>
            </a:custGeom>
            <a:noFill/>
            <a:ln w="9525" cap="flat" cmpd="sng">
              <a:solidFill>
                <a:srgbClr val="F1286A"/>
              </a:solidFill>
              <a:prstDash val="solid"/>
              <a:round/>
              <a:headEnd type="none" w="med" len="med"/>
              <a:tailEnd type="none" w="med" len="med"/>
            </a:ln>
          </p:spPr>
          <p:txBody>
            <a:bodyPr/>
            <a:p>
              <a:endParaRPr lang="zh-CN" altLang="en-US" sz="1680"/>
            </a:p>
          </p:txBody>
        </p:sp>
        <p:sp>
          <p:nvSpPr>
            <p:cNvPr id="16" name="Freeform 29"/>
            <p:cNvSpPr/>
            <p:nvPr/>
          </p:nvSpPr>
          <p:spPr>
            <a:xfrm>
              <a:off x="1907035" y="2339957"/>
              <a:ext cx="1010338" cy="462207"/>
            </a:xfrm>
            <a:custGeom>
              <a:avLst/>
              <a:gdLst/>
              <a:ahLst/>
              <a:cxnLst>
                <a:cxn ang="0">
                  <a:pos x="1010338" y="216289"/>
                </a:cxn>
                <a:cxn ang="0">
                  <a:pos x="0" y="0"/>
                </a:cxn>
                <a:cxn ang="0">
                  <a:pos x="764419" y="462207"/>
                </a:cxn>
                <a:cxn ang="0">
                  <a:pos x="1010338" y="216289"/>
                </a:cxn>
              </a:cxnLst>
              <a:pathLst>
                <a:path w="341" h="156">
                  <a:moveTo>
                    <a:pt x="341" y="73"/>
                  </a:moveTo>
                  <a:lnTo>
                    <a:pt x="0" y="0"/>
                  </a:lnTo>
                  <a:lnTo>
                    <a:pt x="258" y="156"/>
                  </a:lnTo>
                  <a:lnTo>
                    <a:pt x="341" y="73"/>
                  </a:lnTo>
                  <a:close/>
                </a:path>
              </a:pathLst>
            </a:custGeom>
            <a:noFill/>
            <a:ln w="9525" cap="flat" cmpd="sng">
              <a:solidFill>
                <a:srgbClr val="FD665B"/>
              </a:solidFill>
              <a:prstDash val="solid"/>
              <a:round/>
              <a:headEnd type="none" w="med" len="med"/>
              <a:tailEnd type="none" w="med" len="med"/>
            </a:ln>
          </p:spPr>
          <p:txBody>
            <a:bodyPr/>
            <a:p>
              <a:endParaRPr lang="zh-CN" altLang="en-US" sz="1680"/>
            </a:p>
          </p:txBody>
        </p:sp>
        <p:sp>
          <p:nvSpPr>
            <p:cNvPr id="17" name="Freeform 30"/>
            <p:cNvSpPr/>
            <p:nvPr/>
          </p:nvSpPr>
          <p:spPr>
            <a:xfrm>
              <a:off x="1065581" y="1406657"/>
              <a:ext cx="1199961" cy="933303"/>
            </a:xfrm>
            <a:custGeom>
              <a:avLst/>
              <a:gdLst/>
              <a:ahLst/>
              <a:cxnLst>
                <a:cxn ang="0">
                  <a:pos x="1199961" y="0"/>
                </a:cxn>
                <a:cxn ang="0">
                  <a:pos x="0" y="559981"/>
                </a:cxn>
                <a:cxn ang="0">
                  <a:pos x="841454" y="933303"/>
                </a:cxn>
                <a:cxn ang="0">
                  <a:pos x="1199961" y="0"/>
                </a:cxn>
              </a:cxnLst>
              <a:pathLst>
                <a:path w="405" h="315">
                  <a:moveTo>
                    <a:pt x="405" y="0"/>
                  </a:moveTo>
                  <a:lnTo>
                    <a:pt x="0" y="189"/>
                  </a:lnTo>
                  <a:lnTo>
                    <a:pt x="284" y="315"/>
                  </a:lnTo>
                  <a:lnTo>
                    <a:pt x="405" y="0"/>
                  </a:lnTo>
                  <a:close/>
                </a:path>
              </a:pathLst>
            </a:custGeom>
            <a:noFill/>
            <a:ln w="9525" cap="flat" cmpd="sng">
              <a:solidFill>
                <a:srgbClr val="FA8538"/>
              </a:solidFill>
              <a:prstDash val="solid"/>
              <a:round/>
              <a:headEnd type="none" w="med" len="med"/>
              <a:tailEnd type="none" w="med" len="med"/>
            </a:ln>
          </p:spPr>
          <p:txBody>
            <a:bodyPr/>
            <a:p>
              <a:endParaRPr lang="zh-CN" altLang="en-US" sz="1680"/>
            </a:p>
          </p:txBody>
        </p:sp>
        <p:sp>
          <p:nvSpPr>
            <p:cNvPr id="18" name="Freeform 31"/>
            <p:cNvSpPr/>
            <p:nvPr/>
          </p:nvSpPr>
          <p:spPr>
            <a:xfrm>
              <a:off x="1907035" y="1406657"/>
              <a:ext cx="1010338" cy="1149591"/>
            </a:xfrm>
            <a:custGeom>
              <a:avLst/>
              <a:gdLst/>
              <a:ahLst/>
              <a:cxnLst>
                <a:cxn ang="0">
                  <a:pos x="358507" y="0"/>
                </a:cxn>
                <a:cxn ang="0">
                  <a:pos x="1010338" y="1149591"/>
                </a:cxn>
                <a:cxn ang="0">
                  <a:pos x="0" y="933301"/>
                </a:cxn>
                <a:cxn ang="0">
                  <a:pos x="358507" y="0"/>
                </a:cxn>
              </a:cxnLst>
              <a:pathLst>
                <a:path w="341" h="388">
                  <a:moveTo>
                    <a:pt x="121" y="0"/>
                  </a:moveTo>
                  <a:lnTo>
                    <a:pt x="341" y="388"/>
                  </a:lnTo>
                  <a:lnTo>
                    <a:pt x="0" y="315"/>
                  </a:lnTo>
                  <a:lnTo>
                    <a:pt x="121" y="0"/>
                  </a:lnTo>
                  <a:close/>
                </a:path>
              </a:pathLst>
            </a:custGeom>
            <a:noFill/>
            <a:ln w="9525" cap="flat" cmpd="sng">
              <a:solidFill>
                <a:srgbClr val="FD3F63"/>
              </a:solidFill>
              <a:prstDash val="solid"/>
              <a:round/>
              <a:headEnd type="none" w="med" len="med"/>
              <a:tailEnd type="none" w="med" len="med"/>
            </a:ln>
          </p:spPr>
          <p:txBody>
            <a:bodyPr/>
            <a:p>
              <a:endParaRPr lang="zh-CN" altLang="en-US" sz="1680"/>
            </a:p>
          </p:txBody>
        </p:sp>
        <p:sp>
          <p:nvSpPr>
            <p:cNvPr id="19" name="Freeform 32"/>
            <p:cNvSpPr/>
            <p:nvPr/>
          </p:nvSpPr>
          <p:spPr>
            <a:xfrm>
              <a:off x="2265543" y="600758"/>
              <a:ext cx="651830" cy="805899"/>
            </a:xfrm>
            <a:custGeom>
              <a:avLst/>
              <a:gdLst/>
              <a:ahLst/>
              <a:cxnLst>
                <a:cxn ang="0">
                  <a:pos x="405912" y="0"/>
                </a:cxn>
                <a:cxn ang="0">
                  <a:pos x="651830" y="242954"/>
                </a:cxn>
                <a:cxn ang="0">
                  <a:pos x="0" y="805899"/>
                </a:cxn>
                <a:cxn ang="0">
                  <a:pos x="405912" y="0"/>
                </a:cxn>
              </a:cxnLst>
              <a:pathLst>
                <a:path w="220" h="272">
                  <a:moveTo>
                    <a:pt x="137" y="0"/>
                  </a:moveTo>
                  <a:lnTo>
                    <a:pt x="220" y="82"/>
                  </a:lnTo>
                  <a:lnTo>
                    <a:pt x="0" y="272"/>
                  </a:lnTo>
                  <a:lnTo>
                    <a:pt x="137" y="0"/>
                  </a:lnTo>
                  <a:close/>
                </a:path>
              </a:pathLst>
            </a:custGeom>
            <a:noFill/>
            <a:ln w="9525" cap="flat" cmpd="sng">
              <a:solidFill>
                <a:srgbClr val="E02579"/>
              </a:solidFill>
              <a:prstDash val="solid"/>
              <a:round/>
              <a:headEnd type="none" w="med" len="med"/>
              <a:tailEnd type="none" w="med" len="med"/>
            </a:ln>
          </p:spPr>
          <p:txBody>
            <a:bodyPr/>
            <a:p>
              <a:endParaRPr lang="zh-CN" altLang="en-US" sz="1680"/>
            </a:p>
          </p:txBody>
        </p:sp>
        <p:sp>
          <p:nvSpPr>
            <p:cNvPr id="22" name="Freeform 33"/>
            <p:cNvSpPr/>
            <p:nvPr/>
          </p:nvSpPr>
          <p:spPr>
            <a:xfrm>
              <a:off x="1065581" y="1000744"/>
              <a:ext cx="1199961" cy="965893"/>
            </a:xfrm>
            <a:custGeom>
              <a:avLst/>
              <a:gdLst/>
              <a:ahLst/>
              <a:cxnLst>
                <a:cxn ang="0">
                  <a:pos x="1199961" y="405912"/>
                </a:cxn>
                <a:cxn ang="0">
                  <a:pos x="302212" y="0"/>
                </a:cxn>
                <a:cxn ang="0">
                  <a:pos x="0" y="965893"/>
                </a:cxn>
                <a:cxn ang="0">
                  <a:pos x="1199961" y="405912"/>
                </a:cxn>
              </a:cxnLst>
              <a:pathLst>
                <a:path w="405" h="326">
                  <a:moveTo>
                    <a:pt x="405" y="137"/>
                  </a:moveTo>
                  <a:lnTo>
                    <a:pt x="102" y="0"/>
                  </a:lnTo>
                  <a:lnTo>
                    <a:pt x="0" y="326"/>
                  </a:lnTo>
                  <a:lnTo>
                    <a:pt x="405" y="137"/>
                  </a:lnTo>
                  <a:close/>
                </a:path>
              </a:pathLst>
            </a:custGeom>
            <a:noFill/>
            <a:ln w="9525" cap="flat" cmpd="sng">
              <a:solidFill>
                <a:srgbClr val="E02579"/>
              </a:solidFill>
              <a:prstDash val="solid"/>
              <a:round/>
              <a:headEnd type="none" w="med" len="med"/>
              <a:tailEnd type="none" w="med" len="med"/>
            </a:ln>
          </p:spPr>
          <p:txBody>
            <a:bodyPr/>
            <a:p>
              <a:endParaRPr lang="zh-CN" altLang="en-US" sz="1680"/>
            </a:p>
          </p:txBody>
        </p:sp>
      </p:grpSp>
      <p:sp>
        <p:nvSpPr>
          <p:cNvPr id="27" name="文本框 26"/>
          <p:cNvSpPr txBox="1"/>
          <p:nvPr/>
        </p:nvSpPr>
        <p:spPr>
          <a:xfrm>
            <a:off x="1241425" y="198120"/>
            <a:ext cx="8895080" cy="460375"/>
          </a:xfrm>
          <a:prstGeom prst="rect">
            <a:avLst/>
          </a:prstGeom>
          <a:noFill/>
        </p:spPr>
        <p:txBody>
          <a:bodyPr wrap="square" rtlCol="0" anchor="t">
            <a:spAutoFit/>
          </a:bodyPr>
          <a:p>
            <a:r>
              <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rPr>
              <a:t>15. </a:t>
            </a:r>
            <a:r>
              <a:rPr lang="zh-CN" altLang="en-US" sz="2400" b="1" dirty="0" smtClean="0">
                <a:solidFill>
                  <a:srgbClr val="002060"/>
                </a:solidFill>
                <a:latin typeface="微软雅黑" panose="020B0503020204020204" pitchFamily="34" charset="-122"/>
                <a:ea typeface="微软雅黑" panose="020B0503020204020204" pitchFamily="34" charset="-122"/>
                <a:cs typeface="+mn-ea"/>
                <a:sym typeface="+mn-ea"/>
              </a:rPr>
              <a:t>挑战，冒险</a:t>
            </a:r>
            <a:r>
              <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rPr>
              <a:t>   adventure; explore; breakthrough </a:t>
            </a:r>
            <a:endPar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endParaRPr>
          </a:p>
        </p:txBody>
      </p:sp>
      <p:sp>
        <p:nvSpPr>
          <p:cNvPr id="11272" name="AutoShape 36"/>
          <p:cNvSpPr/>
          <p:nvPr>
            <p:custDataLst>
              <p:tags r:id="rId4"/>
            </p:custDataLst>
          </p:nvPr>
        </p:nvSpPr>
        <p:spPr>
          <a:xfrm>
            <a:off x="54610" y="834390"/>
            <a:ext cx="5281930" cy="5765165"/>
          </a:xfrm>
          <a:prstGeom prst="roundRect">
            <a:avLst>
              <a:gd name="adj" fmla="val 16667"/>
            </a:avLst>
          </a:prstGeom>
          <a:gradFill rotWithShape="1">
            <a:gsLst>
              <a:gs pos="0">
                <a:srgbClr val="FFFFFF"/>
              </a:gs>
              <a:gs pos="100000">
                <a:srgbClr val="FBFBBB">
                  <a:alpha val="89999"/>
                </a:srgbClr>
              </a:gs>
            </a:gsLst>
            <a:lin ang="0" scaled="1"/>
            <a:tileRect/>
          </a:gradFill>
          <a:ln w="9525" cap="flat" cmpd="sng">
            <a:solidFill>
              <a:srgbClr val="C0C0C0"/>
            </a:solidFill>
            <a:prstDash val="solid"/>
            <a:headEnd type="none" w="med" len="med"/>
            <a:tailEnd type="none" w="med" len="med"/>
          </a:ln>
          <a:effectLst>
            <a:prstShdw prst="shdw13" dist="53882" dir="13499999">
              <a:srgbClr val="F5B363">
                <a:alpha val="50000"/>
              </a:srgbClr>
            </a:prstShdw>
          </a:effectLst>
        </p:spPr>
        <p:txBody>
          <a:bodyPr wrap="none" anchor="ctr"/>
          <a:p>
            <a:pPr algn="l"/>
            <a:endParaRPr lang="zh-CN" altLang="en-US" sz="2000" b="1" dirty="0">
              <a:latin typeface="Times New Roman" panose="02020603050405020304" pitchFamily="18" charset="0"/>
              <a:ea typeface="Times New Roman" panose="02020603050405020304" pitchFamily="18" charset="0"/>
            </a:endParaRPr>
          </a:p>
        </p:txBody>
      </p:sp>
      <p:pic>
        <p:nvPicPr>
          <p:cNvPr id="23" name="图片 22"/>
          <p:cNvPicPr>
            <a:picLocks noChangeAspect="1"/>
          </p:cNvPicPr>
          <p:nvPr/>
        </p:nvPicPr>
        <p:blipFill>
          <a:blip r:embed="rId5"/>
          <a:stretch>
            <a:fillRect/>
          </a:stretch>
        </p:blipFill>
        <p:spPr>
          <a:xfrm>
            <a:off x="5400675" y="826135"/>
            <a:ext cx="6480810" cy="5790565"/>
          </a:xfrm>
          <a:prstGeom prst="rect">
            <a:avLst/>
          </a:prstGeom>
          <a:effectLst>
            <a:outerShdw blurRad="50800" dist="38100" dir="16200000" rotWithShape="0">
              <a:prstClr val="black">
                <a:alpha val="40000"/>
              </a:prstClr>
            </a:outerShdw>
          </a:effectLst>
        </p:spPr>
      </p:pic>
      <p:pic>
        <p:nvPicPr>
          <p:cNvPr id="9" name="图片 8"/>
          <p:cNvPicPr/>
          <p:nvPr/>
        </p:nvPicPr>
        <p:blipFill>
          <a:blip r:embed="rId6"/>
          <a:stretch>
            <a:fillRect/>
          </a:stretch>
        </p:blipFill>
        <p:spPr>
          <a:xfrm>
            <a:off x="10135870" y="5061585"/>
            <a:ext cx="2321560" cy="1903730"/>
          </a:xfrm>
          <a:prstGeom prst="rect">
            <a:avLst/>
          </a:prstGeom>
        </p:spPr>
      </p:pic>
      <p:pic>
        <p:nvPicPr>
          <p:cNvPr id="11" name="图片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969515" y="6146366"/>
            <a:ext cx="520050" cy="819282"/>
          </a:xfrm>
          <a:prstGeom prst="rect">
            <a:avLst/>
          </a:prstGeom>
        </p:spPr>
      </p:pic>
      <p:pic>
        <p:nvPicPr>
          <p:cNvPr id="24" name="图片 23"/>
          <p:cNvPicPr>
            <a:picLocks noChangeAspect="1"/>
          </p:cNvPicPr>
          <p:nvPr>
            <p:custDataLst>
              <p:tags r:id="rId8"/>
            </p:custDataLst>
          </p:nvPr>
        </p:nvPicPr>
        <p:blipFill>
          <a:blip r:embed="rId9">
            <a:clrChange>
              <a:clrFrom>
                <a:srgbClr val="FFFFFF">
                  <a:alpha val="100000"/>
                </a:srgbClr>
              </a:clrFrom>
              <a:clrTo>
                <a:srgbClr val="FFFFFF">
                  <a:alpha val="100000"/>
                  <a:alpha val="0"/>
                </a:srgbClr>
              </a:clrTo>
            </a:clrChange>
            <a:extLst>
              <a:ext uri="{28A0092B-C50C-407E-A947-70E740481C1C}">
                <a14:useLocalDpi xmlns:a14="http://schemas.microsoft.com/office/drawing/2010/main" val="0"/>
              </a:ext>
            </a:extLst>
          </a:blip>
          <a:stretch>
            <a:fillRect/>
          </a:stretch>
        </p:blipFill>
        <p:spPr>
          <a:xfrm flipH="1">
            <a:off x="-60325" y="5960745"/>
            <a:ext cx="1266190" cy="773430"/>
          </a:xfrm>
          <a:prstGeom prst="rect">
            <a:avLst/>
          </a:prstGeom>
        </p:spPr>
      </p:pic>
      <p:sp>
        <p:nvSpPr>
          <p:cNvPr id="100" name="文本框 99"/>
          <p:cNvSpPr txBox="1"/>
          <p:nvPr/>
        </p:nvSpPr>
        <p:spPr>
          <a:xfrm>
            <a:off x="-149225" y="1109980"/>
            <a:ext cx="5549900" cy="4939030"/>
          </a:xfrm>
          <a:prstGeom prst="rect">
            <a:avLst/>
          </a:prstGeom>
          <a:noFill/>
          <a:ln w="9525">
            <a:noFill/>
          </a:ln>
        </p:spPr>
        <p:txBody>
          <a:bodyPr wrap="square">
            <a:spAutoFit/>
          </a:bodyPr>
          <a:p>
            <a:pPr marL="342900" indent="0" fontAlgn="auto">
              <a:lnSpc>
                <a:spcPts val="2700"/>
              </a:lnSpc>
              <a:spcBef>
                <a:spcPts val="0"/>
              </a:spcBef>
              <a:spcAft>
                <a:spcPts val="0"/>
              </a:spcAft>
              <a:buFont typeface="Arial" panose="020B0604020202020204" pitchFamily="34" charset="0"/>
              <a:buNone/>
            </a:pPr>
            <a:r>
              <a:rPr lang="en-US" altLang="zh-CN" sz="2400"/>
              <a:t>①</a:t>
            </a:r>
            <a:r>
              <a:rPr lang="en-US" altLang="zh-CN" sz="2400" b="1">
                <a:solidFill>
                  <a:srgbClr val="C00000"/>
                </a:solidFill>
                <a:latin typeface="Times New Roman" panose="02020603050405020304" pitchFamily="18" charset="0"/>
                <a:ea typeface="宋体" panose="02010600030101010101" pitchFamily="2" charset="-122"/>
              </a:rPr>
              <a:t>boldness</a:t>
            </a:r>
            <a:r>
              <a:rPr lang="en-US" altLang="zh-CN" sz="2400"/>
              <a:t> </a:t>
            </a:r>
            <a:r>
              <a:rPr lang="en-US" altLang="zh-CN" sz="1400" b="1" i="1">
                <a:latin typeface="Times New Roman" panose="02020603050405020304" pitchFamily="18" charset="0"/>
                <a:ea typeface="宋体" panose="02010600030101010101" pitchFamily="2" charset="-122"/>
              </a:rPr>
              <a:t>果敢胆识 </a:t>
            </a:r>
            <a:r>
              <a:rPr lang="zh-CN" altLang="en-US" sz="2400"/>
              <a:t>   </a:t>
            </a:r>
            <a:endParaRPr lang="zh-CN" altLang="en-US" sz="2400"/>
          </a:p>
          <a:p>
            <a:pPr marL="342900" indent="0" fontAlgn="auto">
              <a:lnSpc>
                <a:spcPts val="2700"/>
              </a:lnSpc>
              <a:spcBef>
                <a:spcPts val="0"/>
              </a:spcBef>
              <a:spcAft>
                <a:spcPts val="0"/>
              </a:spcAft>
              <a:buFont typeface="Arial" panose="020B0604020202020204" pitchFamily="34" charset="0"/>
              <a:buNone/>
            </a:pPr>
            <a:r>
              <a:rPr lang="zh-CN" altLang="en-US" sz="2400"/>
              <a:t>②</a:t>
            </a:r>
            <a:r>
              <a:rPr lang="en-US" altLang="zh-CN" sz="2400" b="1">
                <a:solidFill>
                  <a:srgbClr val="C00000"/>
                </a:solidFill>
                <a:latin typeface="Times New Roman" panose="02020603050405020304" pitchFamily="18" charset="0"/>
                <a:ea typeface="宋体" panose="02010600030101010101" pitchFamily="2" charset="-122"/>
              </a:rPr>
              <a:t>push the envelope (of innovation)</a:t>
            </a:r>
            <a:r>
              <a:rPr lang="en-US" altLang="zh-CN" sz="1400" b="1" i="1">
                <a:latin typeface="Times New Roman" panose="02020603050405020304" pitchFamily="18" charset="0"/>
                <a:ea typeface="宋体" panose="02010600030101010101" pitchFamily="2" charset="-122"/>
              </a:rPr>
              <a:t> </a:t>
            </a:r>
            <a:endParaRPr lang="en-US" altLang="zh-CN" sz="1400" b="1" i="1">
              <a:latin typeface="Times New Roman" panose="02020603050405020304" pitchFamily="18" charset="0"/>
              <a:ea typeface="宋体" panose="02010600030101010101" pitchFamily="2" charset="-122"/>
            </a:endParaRPr>
          </a:p>
          <a:p>
            <a:pPr marL="342900" indent="0" fontAlgn="auto">
              <a:lnSpc>
                <a:spcPts val="2700"/>
              </a:lnSpc>
              <a:spcBef>
                <a:spcPts val="0"/>
              </a:spcBef>
              <a:spcAft>
                <a:spcPts val="0"/>
              </a:spcAft>
              <a:buFont typeface="Arial" panose="020B0604020202020204" pitchFamily="34" charset="0"/>
              <a:buNone/>
            </a:pPr>
            <a:r>
              <a:rPr lang="en-US" altLang="zh-CN" sz="1400" b="1" i="1">
                <a:latin typeface="Times New Roman" panose="02020603050405020304" pitchFamily="18" charset="0"/>
                <a:ea typeface="宋体" panose="02010600030101010101" pitchFamily="2" charset="-122"/>
              </a:rPr>
              <a:t>                  挑战极限，突破创新边界</a:t>
            </a:r>
            <a:endParaRPr lang="en-US" altLang="zh-CN" sz="1400" b="1" i="1">
              <a:latin typeface="Times New Roman" panose="02020603050405020304" pitchFamily="18" charset="0"/>
              <a:ea typeface="宋体" panose="02010600030101010101" pitchFamily="2" charset="-122"/>
            </a:endParaRPr>
          </a:p>
          <a:p>
            <a:pPr marL="342900" indent="0" fontAlgn="auto">
              <a:lnSpc>
                <a:spcPts val="2700"/>
              </a:lnSpc>
              <a:spcBef>
                <a:spcPts val="0"/>
              </a:spcBef>
              <a:spcAft>
                <a:spcPts val="0"/>
              </a:spcAft>
              <a:buFont typeface="Arial" panose="020B0604020202020204" pitchFamily="34" charset="0"/>
              <a:buNone/>
            </a:pPr>
            <a:r>
              <a:rPr lang="en-US" altLang="zh-CN" sz="2400"/>
              <a:t>③</a:t>
            </a:r>
            <a:r>
              <a:rPr lang="en-US" altLang="zh-CN" sz="2400" b="1">
                <a:solidFill>
                  <a:srgbClr val="C00000"/>
                </a:solidFill>
                <a:latin typeface="Times New Roman" panose="02020603050405020304" pitchFamily="18" charset="0"/>
                <a:ea typeface="宋体" panose="02010600030101010101" pitchFamily="2" charset="-122"/>
              </a:rPr>
              <a:t>take the plunge</a:t>
            </a:r>
            <a:r>
              <a:rPr lang="en-US" altLang="zh-CN" sz="2400"/>
              <a:t> </a:t>
            </a:r>
            <a:r>
              <a:rPr lang="en-US" altLang="zh-CN" sz="1400" b="1" i="1">
                <a:latin typeface="Times New Roman" panose="02020603050405020304" pitchFamily="18" charset="0"/>
                <a:ea typeface="宋体" panose="02010600030101010101" pitchFamily="2" charset="-122"/>
              </a:rPr>
              <a:t>冒险尝试  </a:t>
            </a:r>
            <a:r>
              <a:rPr lang="zh-CN" altLang="en-US" sz="2400"/>
              <a:t> </a:t>
            </a:r>
            <a:endParaRPr lang="zh-CN" altLang="en-US" sz="2400"/>
          </a:p>
          <a:p>
            <a:pPr marL="342900" indent="0" fontAlgn="auto">
              <a:lnSpc>
                <a:spcPts val="2700"/>
              </a:lnSpc>
              <a:spcBef>
                <a:spcPts val="0"/>
              </a:spcBef>
              <a:spcAft>
                <a:spcPts val="0"/>
              </a:spcAft>
              <a:buFont typeface="Arial" panose="020B0604020202020204" pitchFamily="34" charset="0"/>
              <a:buNone/>
            </a:pPr>
            <a:r>
              <a:rPr lang="zh-CN" altLang="en-US" sz="2400"/>
              <a:t>④</a:t>
            </a:r>
            <a:r>
              <a:rPr lang="en-US" altLang="zh-CN" sz="2400" b="1">
                <a:solidFill>
                  <a:srgbClr val="C00000"/>
                </a:solidFill>
                <a:latin typeface="Times New Roman" panose="02020603050405020304" pitchFamily="18" charset="0"/>
                <a:ea typeface="宋体" panose="02010600030101010101" pitchFamily="2" charset="-122"/>
              </a:rPr>
              <a:t>take the bull by the horns</a:t>
            </a:r>
            <a:r>
              <a:rPr lang="en-US" altLang="zh-CN" sz="2400"/>
              <a:t> </a:t>
            </a:r>
            <a:endParaRPr lang="en-US" altLang="zh-CN" sz="2400"/>
          </a:p>
          <a:p>
            <a:pPr marL="342900" indent="0" fontAlgn="auto">
              <a:lnSpc>
                <a:spcPts val="2700"/>
              </a:lnSpc>
              <a:spcBef>
                <a:spcPts val="0"/>
              </a:spcBef>
              <a:spcAft>
                <a:spcPts val="0"/>
              </a:spcAft>
              <a:buFont typeface="Arial" panose="020B0604020202020204" pitchFamily="34" charset="0"/>
              <a:buNone/>
            </a:pPr>
            <a:r>
              <a:rPr lang="en-US" altLang="zh-CN" sz="2400"/>
              <a:t>         </a:t>
            </a:r>
            <a:r>
              <a:rPr lang="en-US" altLang="zh-CN" sz="1400" b="1" i="1">
                <a:latin typeface="Times New Roman" panose="02020603050405020304" pitchFamily="18" charset="0"/>
                <a:ea typeface="宋体" panose="02010600030101010101" pitchFamily="2" charset="-122"/>
              </a:rPr>
              <a:t>迎难而上，勇敢面对</a:t>
            </a:r>
            <a:endParaRPr lang="zh-CN" altLang="en-US" sz="2400"/>
          </a:p>
          <a:p>
            <a:pPr marL="342900" indent="0" fontAlgn="auto">
              <a:lnSpc>
                <a:spcPts val="2700"/>
              </a:lnSpc>
              <a:spcBef>
                <a:spcPts val="0"/>
              </a:spcBef>
              <a:spcAft>
                <a:spcPts val="0"/>
              </a:spcAft>
              <a:buFont typeface="Arial" panose="020B0604020202020204" pitchFamily="34" charset="0"/>
              <a:buNone/>
            </a:pPr>
            <a:r>
              <a:rPr lang="en-US" altLang="zh-CN" sz="2400"/>
              <a:t>⑤</a:t>
            </a:r>
            <a:r>
              <a:rPr lang="en-US" altLang="zh-CN" sz="2400" b="1">
                <a:solidFill>
                  <a:srgbClr val="C00000"/>
                </a:solidFill>
                <a:latin typeface="Times New Roman" panose="02020603050405020304" pitchFamily="18" charset="0"/>
                <a:ea typeface="宋体" panose="02010600030101010101" pitchFamily="2" charset="-122"/>
              </a:rPr>
              <a:t>take on /embrace / rise to/ confront </a:t>
            </a:r>
            <a:r>
              <a:rPr lang="en-US" altLang="zh-CN" sz="2400" b="1">
                <a:solidFill>
                  <a:srgbClr val="0070C0"/>
                </a:solidFill>
                <a:latin typeface="Times New Roman" panose="02020603050405020304" pitchFamily="18" charset="0"/>
                <a:ea typeface="宋体" panose="02010600030101010101" pitchFamily="2" charset="-122"/>
              </a:rPr>
              <a:t>challenges</a:t>
            </a:r>
            <a:r>
              <a:rPr lang="en-US" altLang="zh-CN" sz="2400"/>
              <a:t> </a:t>
            </a:r>
            <a:r>
              <a:rPr lang="en-US" altLang="zh-CN" sz="1400" b="1" i="1">
                <a:latin typeface="Times New Roman" panose="02020603050405020304" pitchFamily="18" charset="0"/>
                <a:ea typeface="宋体" panose="02010600030101010101" pitchFamily="2" charset="-122"/>
              </a:rPr>
              <a:t>迎接/ 欣然直面/ 奋起应对/ 面对挑战</a:t>
            </a:r>
            <a:endParaRPr lang="en-US" altLang="zh-CN" sz="1400" b="1" i="1">
              <a:latin typeface="Times New Roman" panose="02020603050405020304" pitchFamily="18" charset="0"/>
              <a:ea typeface="宋体" panose="02010600030101010101" pitchFamily="2" charset="-122"/>
            </a:endParaRPr>
          </a:p>
          <a:p>
            <a:pPr marL="342900" indent="0" fontAlgn="auto">
              <a:lnSpc>
                <a:spcPts val="2700"/>
              </a:lnSpc>
              <a:spcBef>
                <a:spcPts val="0"/>
              </a:spcBef>
              <a:spcAft>
                <a:spcPts val="0"/>
              </a:spcAft>
              <a:buFont typeface="Arial" panose="020B0604020202020204" pitchFamily="34" charset="0"/>
              <a:buNone/>
            </a:pPr>
            <a:r>
              <a:rPr lang="en-US" altLang="zh-CN" sz="2400"/>
              <a:t>⑥</a:t>
            </a:r>
            <a:r>
              <a:rPr lang="en-US" altLang="zh-CN" sz="2400" b="1">
                <a:solidFill>
                  <a:srgbClr val="C00000"/>
                </a:solidFill>
                <a:latin typeface="Times New Roman" panose="02020603050405020304" pitchFamily="18" charset="0"/>
                <a:ea typeface="宋体" panose="02010600030101010101" pitchFamily="2" charset="-122"/>
              </a:rPr>
              <a:t>venture into</a:t>
            </a:r>
            <a:r>
              <a:rPr lang="en-US" altLang="zh-CN" sz="2400" b="1">
                <a:solidFill>
                  <a:srgbClr val="0070C0"/>
                </a:solidFill>
                <a:latin typeface="Times New Roman" panose="02020603050405020304" pitchFamily="18" charset="0"/>
                <a:ea typeface="宋体" panose="02010600030101010101" pitchFamily="2" charset="-122"/>
              </a:rPr>
              <a:t> (unfamiliar areas)</a:t>
            </a:r>
            <a:r>
              <a:rPr lang="en-US" altLang="zh-CN" sz="2400">
                <a:solidFill>
                  <a:srgbClr val="0070C0"/>
                </a:solidFill>
              </a:rPr>
              <a:t> </a:t>
            </a:r>
            <a:endParaRPr lang="en-US" altLang="zh-CN" sz="2400"/>
          </a:p>
          <a:p>
            <a:pPr marL="342900" indent="0" fontAlgn="auto">
              <a:lnSpc>
                <a:spcPts val="2700"/>
              </a:lnSpc>
              <a:spcBef>
                <a:spcPts val="0"/>
              </a:spcBef>
              <a:spcAft>
                <a:spcPts val="0"/>
              </a:spcAft>
              <a:buFont typeface="Arial" panose="020B0604020202020204" pitchFamily="34" charset="0"/>
              <a:buNone/>
            </a:pPr>
            <a:r>
              <a:rPr lang="en-US" altLang="zh-CN" sz="2400"/>
              <a:t>              </a:t>
            </a:r>
            <a:r>
              <a:rPr lang="en-US" altLang="zh-CN" sz="1400" b="1" i="1">
                <a:latin typeface="Times New Roman" panose="02020603050405020304" pitchFamily="18" charset="0"/>
                <a:ea typeface="宋体" panose="02010600030101010101" pitchFamily="2" charset="-122"/>
              </a:rPr>
              <a:t>大胆进入、涉足未知领域</a:t>
            </a:r>
            <a:endParaRPr lang="en-US" altLang="zh-CN" sz="1400" b="1" i="1">
              <a:latin typeface="Times New Roman" panose="02020603050405020304" pitchFamily="18" charset="0"/>
              <a:ea typeface="宋体" panose="02010600030101010101" pitchFamily="2" charset="-122"/>
            </a:endParaRPr>
          </a:p>
          <a:p>
            <a:pPr marL="342900" indent="0" fontAlgn="auto">
              <a:lnSpc>
                <a:spcPts val="2700"/>
              </a:lnSpc>
              <a:spcBef>
                <a:spcPts val="0"/>
              </a:spcBef>
              <a:spcAft>
                <a:spcPts val="0"/>
              </a:spcAft>
              <a:buFont typeface="Arial" panose="020B0604020202020204" pitchFamily="34" charset="0"/>
              <a:buNone/>
            </a:pPr>
            <a:r>
              <a:rPr lang="en-US" altLang="zh-CN" sz="2400"/>
              <a:t>⑦</a:t>
            </a:r>
            <a:r>
              <a:rPr lang="en-US" altLang="zh-CN" sz="2400" b="1">
                <a:solidFill>
                  <a:srgbClr val="C00000"/>
                </a:solidFill>
                <a:latin typeface="Times New Roman" panose="02020603050405020304" pitchFamily="18" charset="0"/>
                <a:ea typeface="宋体" panose="02010600030101010101" pitchFamily="2" charset="-122"/>
              </a:rPr>
              <a:t>go beyond </a:t>
            </a:r>
            <a:r>
              <a:rPr lang="en-US" altLang="zh-CN" sz="2400" b="1">
                <a:solidFill>
                  <a:srgbClr val="0070C0"/>
                </a:solidFill>
                <a:latin typeface="Times New Roman" panose="02020603050405020304" pitchFamily="18" charset="0"/>
                <a:ea typeface="宋体" panose="02010600030101010101" pitchFamily="2" charset="-122"/>
              </a:rPr>
              <a:t>boundaries</a:t>
            </a:r>
            <a:r>
              <a:rPr lang="en-US" altLang="zh-CN" sz="2400"/>
              <a:t> </a:t>
            </a:r>
            <a:r>
              <a:rPr lang="en-US" altLang="zh-CN" sz="1400" b="1" i="1">
                <a:latin typeface="Times New Roman" panose="02020603050405020304" pitchFamily="18" charset="0"/>
                <a:ea typeface="宋体" panose="02010600030101010101" pitchFamily="2" charset="-122"/>
              </a:rPr>
              <a:t>跨越边界</a:t>
            </a:r>
            <a:endParaRPr lang="en-US" altLang="zh-CN" sz="1400" b="1" i="1">
              <a:latin typeface="Times New Roman" panose="02020603050405020304" pitchFamily="18" charset="0"/>
              <a:ea typeface="宋体" panose="02010600030101010101" pitchFamily="2" charset="-122"/>
            </a:endParaRPr>
          </a:p>
          <a:p>
            <a:pPr marL="342900" indent="0" fontAlgn="auto">
              <a:lnSpc>
                <a:spcPts val="2700"/>
              </a:lnSpc>
              <a:spcBef>
                <a:spcPts val="0"/>
              </a:spcBef>
              <a:spcAft>
                <a:spcPts val="0"/>
              </a:spcAft>
              <a:buFont typeface="Arial" panose="020B0604020202020204" pitchFamily="34" charset="0"/>
              <a:buNone/>
            </a:pPr>
            <a:r>
              <a:rPr lang="zh-CN" altLang="en-US" sz="2400"/>
              <a:t>⑧</a:t>
            </a:r>
            <a:r>
              <a:rPr lang="en-US" altLang="zh-CN" sz="2400" b="1">
                <a:solidFill>
                  <a:srgbClr val="C00000"/>
                </a:solidFill>
                <a:latin typeface="Times New Roman" panose="02020603050405020304" pitchFamily="18" charset="0"/>
                <a:ea typeface="宋体" panose="02010600030101010101" pitchFamily="2" charset="-122"/>
              </a:rPr>
              <a:t>brave </a:t>
            </a:r>
            <a:r>
              <a:rPr lang="en-US" altLang="zh-CN" sz="2400" b="1">
                <a:solidFill>
                  <a:srgbClr val="0070C0"/>
                </a:solidFill>
                <a:latin typeface="Times New Roman" panose="02020603050405020304" pitchFamily="18" charset="0"/>
                <a:ea typeface="宋体" panose="02010600030101010101" pitchFamily="2" charset="-122"/>
              </a:rPr>
              <a:t>difficulties</a:t>
            </a:r>
            <a:r>
              <a:rPr lang="en-US" altLang="zh-CN" sz="2400"/>
              <a:t> </a:t>
            </a:r>
            <a:r>
              <a:rPr lang="en-US" altLang="zh-CN" sz="1400" b="1" i="1">
                <a:latin typeface="Times New Roman" panose="02020603050405020304" pitchFamily="18" charset="0"/>
                <a:ea typeface="宋体" panose="02010600030101010101" pitchFamily="2" charset="-122"/>
              </a:rPr>
              <a:t>勇于置身 (恶劣或危险的环境)</a:t>
            </a:r>
            <a:endParaRPr lang="zh-CN" altLang="en-US" sz="2400"/>
          </a:p>
          <a:p>
            <a:pPr marL="342900" indent="0" fontAlgn="auto">
              <a:lnSpc>
                <a:spcPts val="2700"/>
              </a:lnSpc>
              <a:spcBef>
                <a:spcPts val="0"/>
              </a:spcBef>
              <a:spcAft>
                <a:spcPts val="0"/>
              </a:spcAft>
              <a:buFont typeface="Arial" panose="020B0604020202020204" pitchFamily="34" charset="0"/>
              <a:buNone/>
            </a:pPr>
            <a:r>
              <a:rPr lang="en-US" altLang="zh-CN" sz="2400"/>
              <a:t>⑨ </a:t>
            </a:r>
            <a:r>
              <a:rPr lang="en-US" altLang="zh-CN" sz="2400" b="1">
                <a:solidFill>
                  <a:srgbClr val="C00000"/>
                </a:solidFill>
                <a:latin typeface="Times New Roman" panose="02020603050405020304" pitchFamily="18" charset="0"/>
                <a:ea typeface="宋体" panose="02010600030101010101" pitchFamily="2" charset="-122"/>
              </a:rPr>
              <a:t>break through </a:t>
            </a:r>
            <a:r>
              <a:rPr lang="en-US" altLang="zh-CN" sz="2400" b="1">
                <a:solidFill>
                  <a:srgbClr val="0070C0"/>
                </a:solidFill>
                <a:latin typeface="Times New Roman" panose="02020603050405020304" pitchFamily="18" charset="0"/>
                <a:ea typeface="宋体" panose="02010600030101010101" pitchFamily="2" charset="-122"/>
              </a:rPr>
              <a:t>physical and mental limits</a:t>
            </a:r>
            <a:r>
              <a:rPr lang="en-US" altLang="zh-CN" sz="2400">
                <a:solidFill>
                  <a:srgbClr val="0070C0"/>
                </a:solidFill>
              </a:rPr>
              <a:t> </a:t>
            </a:r>
            <a:r>
              <a:rPr lang="en-US" altLang="zh-CN" sz="1400" b="1" i="1">
                <a:latin typeface="Times New Roman" panose="02020603050405020304" pitchFamily="18" charset="0"/>
                <a:ea typeface="宋体" panose="02010600030101010101" pitchFamily="2" charset="-122"/>
              </a:rPr>
              <a:t>突破身心局限</a:t>
            </a:r>
            <a:endParaRPr lang="en-US" altLang="zh-CN" sz="1400" b="1" i="1">
              <a:latin typeface="Times New Roman" panose="02020603050405020304" pitchFamily="18" charset="0"/>
              <a:ea typeface="宋体" panose="02010600030101010101" pitchFamily="2" charset="-122"/>
            </a:endParaRPr>
          </a:p>
        </p:txBody>
      </p:sp>
      <p:sp>
        <p:nvSpPr>
          <p:cNvPr id="21" name="文本框 20"/>
          <p:cNvSpPr txBox="1"/>
          <p:nvPr/>
        </p:nvSpPr>
        <p:spPr>
          <a:xfrm>
            <a:off x="5591175" y="932815"/>
            <a:ext cx="6234430" cy="4323080"/>
          </a:xfrm>
          <a:prstGeom prst="rect">
            <a:avLst/>
          </a:prstGeom>
          <a:noFill/>
          <a:ln w="9525">
            <a:noFill/>
          </a:ln>
        </p:spPr>
        <p:txBody>
          <a:bodyPr wrap="square">
            <a:spAutoFit/>
          </a:bodyPr>
          <a:p>
            <a:pPr indent="0"/>
            <a:r>
              <a:rPr lang="zh-CN" altLang="en-US" sz="2000" b="0">
                <a:solidFill>
                  <a:srgbClr val="0063A8"/>
                </a:solidFill>
                <a:latin typeface="Times New Roman" panose="02020603050405020304" pitchFamily="18" charset="0"/>
                <a:ea typeface="宋体" panose="02010600030101010101" pitchFamily="2" charset="-122"/>
                <a:cs typeface="Times New Roman" panose="02020603050405020304" pitchFamily="18" charset="0"/>
              </a:rPr>
              <a:t>5.要怀揣好奇, 大胆涉足未知领域。</a:t>
            </a:r>
            <a:endParaRPr lang="zh-CN" altLang="en-US" sz="2000" b="0">
              <a:solidFill>
                <a:srgbClr val="0063A8"/>
              </a:solidFill>
              <a:latin typeface="Times New Roman" panose="02020603050405020304" pitchFamily="18" charset="0"/>
              <a:ea typeface="宋体" panose="02010600030101010101" pitchFamily="2" charset="-122"/>
              <a:cs typeface="Times New Roman" panose="02020603050405020304" pitchFamily="18" charset="0"/>
            </a:endParaRPr>
          </a:p>
          <a:p>
            <a:pPr indent="0"/>
            <a:endParaRPr lang="zh-CN" altLang="en-US" sz="2000" b="0">
              <a:solidFill>
                <a:srgbClr val="0063A8"/>
              </a:solidFill>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ts val="1400"/>
              </a:lnSpc>
            </a:pPr>
            <a:endParaRPr lang="zh-CN" altLang="en-US" sz="2000" b="0">
              <a:solidFill>
                <a:srgbClr val="0063A8"/>
              </a:solidFill>
              <a:latin typeface="Times New Roman" panose="02020603050405020304" pitchFamily="18" charset="0"/>
              <a:ea typeface="宋体" panose="02010600030101010101" pitchFamily="2" charset="-122"/>
              <a:cs typeface="Times New Roman" panose="02020603050405020304" pitchFamily="18" charset="0"/>
            </a:endParaRPr>
          </a:p>
          <a:p>
            <a:pPr indent="0"/>
            <a:r>
              <a:rPr lang="zh-CN" altLang="en-US" sz="2000" b="0">
                <a:solidFill>
                  <a:srgbClr val="0063A8"/>
                </a:solidFill>
                <a:latin typeface="Times New Roman" panose="02020603050405020304" pitchFamily="18" charset="0"/>
                <a:ea typeface="宋体" panose="02010600030101010101" pitchFamily="2" charset="-122"/>
                <a:cs typeface="Times New Roman" panose="02020603050405020304" pitchFamily="18" charset="0"/>
              </a:rPr>
              <a:t>6.开拓精神助力不断突破自我局限。</a:t>
            </a:r>
            <a:endParaRPr lang="zh-CN" altLang="en-US" sz="2000" b="0">
              <a:solidFill>
                <a:srgbClr val="0063A8"/>
              </a:solidFill>
              <a:latin typeface="Times New Roman" panose="02020603050405020304" pitchFamily="18" charset="0"/>
              <a:ea typeface="宋体" panose="02010600030101010101" pitchFamily="2" charset="-122"/>
              <a:cs typeface="Times New Roman" panose="02020603050405020304" pitchFamily="18" charset="0"/>
            </a:endParaRPr>
          </a:p>
          <a:p>
            <a:pPr indent="0"/>
            <a:endParaRPr lang="zh-CN" altLang="en-US" sz="2000" b="0">
              <a:solidFill>
                <a:srgbClr val="0063A8"/>
              </a:solidFill>
              <a:latin typeface="Times New Roman" panose="02020603050405020304" pitchFamily="18" charset="0"/>
              <a:ea typeface="宋体" panose="02010600030101010101" pitchFamily="2" charset="-122"/>
              <a:cs typeface="Times New Roman" panose="02020603050405020304" pitchFamily="18" charset="0"/>
            </a:endParaRPr>
          </a:p>
          <a:p>
            <a:pPr indent="0"/>
            <a:endParaRPr lang="zh-CN" altLang="en-US" sz="2000" b="0">
              <a:solidFill>
                <a:srgbClr val="0063A8"/>
              </a:solidFill>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ts val="1400"/>
              </a:lnSpc>
            </a:pPr>
            <a:endParaRPr lang="zh-CN" altLang="en-US" sz="2000" b="0">
              <a:solidFill>
                <a:srgbClr val="0063A8"/>
              </a:solidFill>
              <a:latin typeface="Times New Roman" panose="02020603050405020304" pitchFamily="18" charset="0"/>
              <a:ea typeface="宋体" panose="02010600030101010101" pitchFamily="2" charset="-122"/>
              <a:cs typeface="Times New Roman" panose="02020603050405020304" pitchFamily="18" charset="0"/>
            </a:endParaRPr>
          </a:p>
          <a:p>
            <a:pPr indent="0"/>
            <a:r>
              <a:rPr lang="zh-CN" altLang="en-US" sz="2000" b="0">
                <a:solidFill>
                  <a:srgbClr val="0063A8"/>
                </a:solidFill>
                <a:latin typeface="Times New Roman" panose="02020603050405020304" pitchFamily="18" charset="0"/>
                <a:ea typeface="宋体" panose="02010600030101010101" pitchFamily="2" charset="-122"/>
                <a:cs typeface="Times New Roman" panose="02020603050405020304" pitchFamily="18" charset="0"/>
              </a:rPr>
              <a:t>7.那些思想开放、好奇心旺盛，并渴望新体验的人更有可能接受和追求冒险的事物。</a:t>
            </a:r>
            <a:endParaRPr lang="zh-CN" altLang="en-US" sz="2000" b="0">
              <a:solidFill>
                <a:srgbClr val="0063A8"/>
              </a:solidFill>
              <a:latin typeface="Times New Roman" panose="02020603050405020304" pitchFamily="18" charset="0"/>
              <a:ea typeface="宋体" panose="02010600030101010101" pitchFamily="2" charset="-122"/>
              <a:cs typeface="Times New Roman" panose="02020603050405020304" pitchFamily="18" charset="0"/>
            </a:endParaRPr>
          </a:p>
          <a:p>
            <a:pPr indent="0"/>
            <a:endParaRPr lang="zh-CN" altLang="en-US" sz="2000" b="0">
              <a:solidFill>
                <a:srgbClr val="0063A8"/>
              </a:solidFill>
              <a:latin typeface="Times New Roman" panose="02020603050405020304" pitchFamily="18" charset="0"/>
              <a:ea typeface="宋体" panose="02010600030101010101" pitchFamily="2" charset="-122"/>
              <a:cs typeface="Times New Roman" panose="02020603050405020304" pitchFamily="18" charset="0"/>
            </a:endParaRPr>
          </a:p>
          <a:p>
            <a:pPr indent="0"/>
            <a:endParaRPr lang="zh-CN" altLang="en-US" sz="2000" b="0">
              <a:solidFill>
                <a:srgbClr val="0063A8"/>
              </a:solidFill>
              <a:latin typeface="Times New Roman" panose="02020603050405020304" pitchFamily="18" charset="0"/>
              <a:ea typeface="宋体" panose="02010600030101010101" pitchFamily="2" charset="-122"/>
              <a:cs typeface="Times New Roman" panose="02020603050405020304" pitchFamily="18" charset="0"/>
            </a:endParaRPr>
          </a:p>
          <a:p>
            <a:pPr indent="0"/>
            <a:endParaRPr lang="zh-CN" altLang="en-US" sz="2000" b="0">
              <a:solidFill>
                <a:srgbClr val="0063A8"/>
              </a:solidFill>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ts val="1400"/>
              </a:lnSpc>
            </a:pPr>
            <a:endParaRPr lang="zh-CN" altLang="en-US" sz="2000" b="0">
              <a:solidFill>
                <a:srgbClr val="0063A8"/>
              </a:solidFill>
              <a:latin typeface="Times New Roman" panose="02020603050405020304" pitchFamily="18" charset="0"/>
              <a:ea typeface="宋体" panose="02010600030101010101" pitchFamily="2" charset="-122"/>
              <a:cs typeface="Times New Roman" panose="02020603050405020304" pitchFamily="18" charset="0"/>
            </a:endParaRPr>
          </a:p>
          <a:p>
            <a:pPr indent="0"/>
            <a:r>
              <a:rPr lang="zh-CN" altLang="en-US" sz="2000" b="0">
                <a:solidFill>
                  <a:srgbClr val="0063A8"/>
                </a:solidFill>
                <a:latin typeface="Times New Roman" panose="02020603050405020304" pitchFamily="18" charset="0"/>
                <a:ea typeface="宋体" panose="02010600030101010101" pitchFamily="2" charset="-122"/>
                <a:cs typeface="Times New Roman" panose="02020603050405020304" pitchFamily="18" charset="0"/>
              </a:rPr>
              <a:t>8.冒险也促使人们面对挑战、克服障碍，培养了坚韧、解决问题的能力和自信心。</a:t>
            </a:r>
            <a:endParaRPr lang="zh-CN" altLang="en-US" sz="2000" b="0">
              <a:solidFill>
                <a:srgbClr val="0063A8"/>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26" name="文本框 25"/>
          <p:cNvSpPr txBox="1"/>
          <p:nvPr/>
        </p:nvSpPr>
        <p:spPr>
          <a:xfrm>
            <a:off x="5525770" y="1260475"/>
            <a:ext cx="6287135" cy="398780"/>
          </a:xfrm>
          <a:prstGeom prst="rect">
            <a:avLst/>
          </a:prstGeom>
          <a:noFill/>
          <a:ln w="9525">
            <a:noFill/>
          </a:ln>
        </p:spPr>
        <p:txBody>
          <a:bodyPr wrap="square">
            <a:spAutoFit/>
          </a:bodyPr>
          <a:p>
            <a:pPr indent="0"/>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5.We should </a:t>
            </a:r>
            <a:r>
              <a:rPr lang="en-US" altLang="zh-CN" sz="2000" b="1" u="sng">
                <a:solidFill>
                  <a:srgbClr val="C00000"/>
                </a:solidFill>
                <a:latin typeface="Times New Roman" panose="02020603050405020304" pitchFamily="18" charset="0"/>
                <a:ea typeface="宋体" panose="02010600030101010101" pitchFamily="2" charset="-122"/>
                <a:cs typeface="Times New Roman" panose="02020603050405020304" pitchFamily="18" charset="0"/>
              </a:rPr>
              <a:t>venture into</a:t>
            </a:r>
            <a:r>
              <a:rPr lang="en-US" altLang="zh-CN" sz="2000" b="1" u="sng">
                <a:solidFill>
                  <a:srgbClr val="002060"/>
                </a:solidFill>
                <a:latin typeface="Times New Roman" panose="02020603050405020304" pitchFamily="18" charset="0"/>
                <a:ea typeface="宋体" panose="02010600030101010101" pitchFamily="2" charset="-122"/>
                <a:cs typeface="Times New Roman" panose="02020603050405020304" pitchFamily="18" charset="0"/>
              </a:rPr>
              <a:t> unknown fields</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with curiosity.</a:t>
            </a:r>
            <a:endPar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28" name="文本框 27"/>
          <p:cNvSpPr txBox="1"/>
          <p:nvPr/>
        </p:nvSpPr>
        <p:spPr>
          <a:xfrm>
            <a:off x="5525135" y="2137410"/>
            <a:ext cx="6393180" cy="706755"/>
          </a:xfrm>
          <a:prstGeom prst="rect">
            <a:avLst/>
          </a:prstGeom>
          <a:noFill/>
          <a:ln w="9525">
            <a:noFill/>
          </a:ln>
        </p:spPr>
        <p:txBody>
          <a:bodyPr wrap="square">
            <a:spAutoFit/>
          </a:bodyPr>
          <a:p>
            <a:pPr indent="0"/>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6. Pioneering spirits help us </a:t>
            </a:r>
            <a:r>
              <a:rPr lang="en-US" altLang="zh-CN" sz="2000" b="1" u="sng">
                <a:solidFill>
                  <a:srgbClr val="C00000"/>
                </a:solidFill>
                <a:latin typeface="Times New Roman" panose="02020603050405020304" pitchFamily="18" charset="0"/>
                <a:ea typeface="宋体" panose="02010600030101010101" pitchFamily="2" charset="-122"/>
                <a:cs typeface="Times New Roman" panose="02020603050405020304" pitchFamily="18" charset="0"/>
              </a:rPr>
              <a:t>break through</a:t>
            </a:r>
            <a:r>
              <a:rPr lang="en-US" altLang="zh-CN" sz="2000" b="1" u="sng">
                <a:solidFill>
                  <a:srgbClr val="002060"/>
                </a:solidFill>
                <a:latin typeface="Times New Roman" panose="02020603050405020304" pitchFamily="18" charset="0"/>
                <a:ea typeface="宋体" panose="02010600030101010101" pitchFamily="2" charset="-122"/>
                <a:cs typeface="Times New Roman" panose="02020603050405020304" pitchFamily="18" charset="0"/>
              </a:rPr>
              <a:t> limits</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constantly.</a:t>
            </a:r>
            <a:endPar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29" name="文本框 28"/>
          <p:cNvSpPr txBox="1"/>
          <p:nvPr/>
        </p:nvSpPr>
        <p:spPr>
          <a:xfrm>
            <a:off x="5602605" y="3489960"/>
            <a:ext cx="6110605" cy="1014730"/>
          </a:xfrm>
          <a:prstGeom prst="rect">
            <a:avLst/>
          </a:prstGeom>
          <a:noFill/>
          <a:ln w="9525">
            <a:noFill/>
          </a:ln>
        </p:spPr>
        <p:txBody>
          <a:bodyPr wrap="square">
            <a:spAutoFit/>
          </a:bodyPr>
          <a:p>
            <a:pPr indent="0"/>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7.People who are open-minded and have a thirst for new experiences are more likely to </a:t>
            </a:r>
            <a:r>
              <a:rPr lang="en-US" altLang="zh-CN" sz="2000" b="1" u="sng">
                <a:solidFill>
                  <a:srgbClr val="C00000"/>
                </a:solidFill>
                <a:latin typeface="Times New Roman" panose="02020603050405020304" pitchFamily="18" charset="0"/>
                <a:ea typeface="宋体" panose="02010600030101010101" pitchFamily="2" charset="-122"/>
                <a:cs typeface="Times New Roman" panose="02020603050405020304" pitchFamily="18" charset="0"/>
              </a:rPr>
              <a:t>embrace and seek out adventurous endeavors</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a:t>
            </a:r>
            <a:endPar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30" name="文本框 29"/>
          <p:cNvSpPr txBox="1"/>
          <p:nvPr/>
        </p:nvSpPr>
        <p:spPr>
          <a:xfrm>
            <a:off x="5586095" y="5253990"/>
            <a:ext cx="6238875" cy="1014730"/>
          </a:xfrm>
          <a:prstGeom prst="rect">
            <a:avLst/>
          </a:prstGeom>
          <a:noFill/>
          <a:ln w="9525">
            <a:noFill/>
          </a:ln>
        </p:spPr>
        <p:txBody>
          <a:bodyPr wrap="square">
            <a:spAutoFit/>
          </a:bodyPr>
          <a:p>
            <a:pPr indent="0"/>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8.Adventure also pushes people to </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confront challenges</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and </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overcome obstacles</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which cultivates resilience, problem-solving skills, and self-confidence.</a:t>
            </a:r>
            <a:endPar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000000"/>
                                          </p:val>
                                        </p:tav>
                                        <p:tav tm="100000">
                                          <p:val>
                                            <p:strVal val="#ppt_w"/>
                                          </p:val>
                                        </p:tav>
                                      </p:tavLst>
                                    </p:anim>
                                    <p:anim calcmode="lin" valueType="num">
                                      <p:cBhvr>
                                        <p:cTn id="8" dur="500" fill="hold"/>
                                        <p:tgtEl>
                                          <p:spTgt spid="3"/>
                                        </p:tgtEl>
                                        <p:attrNameLst>
                                          <p:attrName>ppt_h</p:attrName>
                                        </p:attrNameLst>
                                      </p:cBhvr>
                                      <p:tavLst>
                                        <p:tav tm="0">
                                          <p:val>
                                            <p:fltVal val="0.000000"/>
                                          </p:val>
                                        </p:tav>
                                        <p:tav tm="100000">
                                          <p:val>
                                            <p:strVal val="#ppt_h"/>
                                          </p:val>
                                        </p:tav>
                                      </p:tavLst>
                                    </p:anim>
                                    <p:animEffect transition="in" filter="fade">
                                      <p:cBhvr>
                                        <p:cTn id="9" dur="500"/>
                                        <p:tgtEl>
                                          <p:spTgt spid="3"/>
                                        </p:tgtEl>
                                      </p:cBhvr>
                                    </p:animEffect>
                                  </p:childTnLst>
                                </p:cTn>
                              </p:par>
                              <p:par>
                                <p:cTn id="10" presetID="8" presetClass="emph" presetSubtype="0" repeatCount="indefinite" fill="hold" nodeType="withEffect">
                                  <p:stCondLst>
                                    <p:cond delay="0"/>
                                  </p:stCondLst>
                                  <p:childTnLst>
                                    <p:animRot by="21600000">
                                      <p:cBhvr>
                                        <p:cTn id="11" dur="2000" fill="hold"/>
                                        <p:tgtEl>
                                          <p:spTgt spid="3"/>
                                        </p:tgtEl>
                                        <p:attrNameLst>
                                          <p:attrName>r</p:attrName>
                                        </p:attrNameLst>
                                      </p:cBhvr>
                                    </p:animRo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wipe(down)">
                                      <p:cBhvr>
                                        <p:cTn id="16" dur="500"/>
                                        <p:tgtEl>
                                          <p:spTgt spid="26"/>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wipe(down)">
                                      <p:cBhvr>
                                        <p:cTn id="21" dur="500"/>
                                        <p:tgtEl>
                                          <p:spTgt spid="2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down)">
                                      <p:cBhvr>
                                        <p:cTn id="26" dur="500"/>
                                        <p:tgtEl>
                                          <p:spTgt spid="29"/>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wipe(down)">
                                      <p:cBhvr>
                                        <p:cTn id="3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6" grpId="1"/>
      <p:bldP spid="28" grpId="0"/>
      <p:bldP spid="28" grpId="1"/>
      <p:bldP spid="29" grpId="0"/>
      <p:bldP spid="29" grpId="1"/>
      <p:bldP spid="30" grpId="0"/>
      <p:bldP spid="30"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直接连接符 19"/>
          <p:cNvCxnSpPr/>
          <p:nvPr/>
        </p:nvCxnSpPr>
        <p:spPr>
          <a:xfrm>
            <a:off x="512860" y="688340"/>
            <a:ext cx="10972825" cy="0"/>
          </a:xfrm>
          <a:prstGeom prst="line">
            <a:avLst/>
          </a:prstGeom>
          <a:ln>
            <a:gradFill>
              <a:gsLst>
                <a:gs pos="0">
                  <a:srgbClr val="400040"/>
                </a:gs>
                <a:gs pos="32000">
                  <a:srgbClr val="8F0040"/>
                </a:gs>
                <a:gs pos="63000">
                  <a:srgbClr val="F27300"/>
                </a:gs>
                <a:gs pos="100000">
                  <a:srgbClr val="FFBF00"/>
                </a:gs>
              </a:gsLst>
              <a:lin ang="10800000" scaled="0"/>
            </a:gradFill>
          </a:ln>
        </p:spPr>
        <p:style>
          <a:lnRef idx="1">
            <a:srgbClr val="5B9BD5"/>
          </a:lnRef>
          <a:fillRef idx="0">
            <a:srgbClr val="5B9BD5"/>
          </a:fillRef>
          <a:effectRef idx="0">
            <a:srgbClr val="5B9BD5"/>
          </a:effectRef>
          <a:fontRef idx="minor">
            <a:sysClr val="windowText" lastClr="000000"/>
          </a:fontRef>
        </p:style>
      </p:cxnSp>
      <p:sp>
        <p:nvSpPr>
          <p:cNvPr id="25" name="矩形 24"/>
          <p:cNvSpPr/>
          <p:nvPr/>
        </p:nvSpPr>
        <p:spPr>
          <a:xfrm>
            <a:off x="0" y="6685613"/>
            <a:ext cx="12192000" cy="172387"/>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p:nvPr/>
        </p:nvPicPr>
        <p:blipFill>
          <a:blip r:embed="rId1"/>
          <a:stretch>
            <a:fillRect/>
          </a:stretch>
        </p:blipFill>
        <p:spPr>
          <a:xfrm>
            <a:off x="54610" y="6584950"/>
            <a:ext cx="708025" cy="273050"/>
          </a:xfrm>
          <a:prstGeom prst="rect">
            <a:avLst/>
          </a:prstGeom>
        </p:spPr>
      </p:pic>
      <p:pic>
        <p:nvPicPr>
          <p:cNvPr id="2" name="图片 1"/>
          <p:cNvPicPr>
            <a:picLocks noChangeAspect="1"/>
          </p:cNvPicPr>
          <p:nvPr/>
        </p:nvPicPr>
        <p:blipFill rotWithShape="1">
          <a:blip r:embed="rId2">
            <a:extLst>
              <a:ext uri="{BEBA8EAE-BF5A-486C-A8C5-ECC9F3942E4B}">
                <a14:imgProps xmlns:a14="http://schemas.microsoft.com/office/drawing/2010/main">
                  <a14:imgLayer r:embed="rId3">
                    <a14:imgEffect>
                      <a14:backgroundRemoval t="1130" b="100000" l="0" r="39917">
                        <a14:foregroundMark x1="10187" y1="34463" x2="9563" y2="64407"/>
                        <a14:foregroundMark x1="18295" y1="11864" x2="16424" y2="37288"/>
                        <a14:foregroundMark x1="19751" y1="24294" x2="22453" y2="22599"/>
                        <a14:foregroundMark x1="13306" y1="20339" x2="14761" y2="25424"/>
                        <a14:foregroundMark x1="19335" y1="37288" x2="24532" y2="31638"/>
                        <a14:foregroundMark x1="28274" y1="31638" x2="28274" y2="45763"/>
                        <a14:foregroundMark x1="11850" y1="58192" x2="28690" y2="54237"/>
                        <a14:foregroundMark x1="11642" y1="48588" x2="26819" y2="45763"/>
                        <a14:foregroundMark x1="9563" y1="66102" x2="29730" y2="66667"/>
                        <a14:foregroundMark x1="28898" y1="55367" x2="27651" y2="61582"/>
                        <a14:foregroundMark x1="11227" y1="52542" x2="18295" y2="51977"/>
                        <a14:foregroundMark x1="20582" y1="61582" x2="25156" y2="58192"/>
                        <a14:foregroundMark x1="20166" y1="48588" x2="20166" y2="51412"/>
                        <a14:foregroundMark x1="13306" y1="74011" x2="18295" y2="82486"/>
                        <a14:foregroundMark x1="19751" y1="83616" x2="23909" y2="73446"/>
                      </a14:backgroundRemoval>
                    </a14:imgEffect>
                  </a14:imgLayer>
                </a14:imgProps>
              </a:ext>
            </a:extLst>
          </a:blip>
          <a:srcRect r="60124"/>
          <a:stretch>
            <a:fillRect/>
          </a:stretch>
        </p:blipFill>
        <p:spPr>
          <a:xfrm>
            <a:off x="0" y="12700"/>
            <a:ext cx="1078865" cy="831850"/>
          </a:xfrm>
          <a:prstGeom prst="rect">
            <a:avLst/>
          </a:prstGeom>
        </p:spPr>
      </p:pic>
      <p:grpSp>
        <p:nvGrpSpPr>
          <p:cNvPr id="3" name="组合 2"/>
          <p:cNvGrpSpPr/>
          <p:nvPr/>
        </p:nvGrpSpPr>
        <p:grpSpPr>
          <a:xfrm>
            <a:off x="414020" y="551815"/>
            <a:ext cx="140970" cy="121920"/>
            <a:chOff x="715963" y="600758"/>
            <a:chExt cx="2201410" cy="2201406"/>
          </a:xfrm>
        </p:grpSpPr>
        <p:sp>
          <p:nvSpPr>
            <p:cNvPr id="5" name="Freeform 20"/>
            <p:cNvSpPr/>
            <p:nvPr/>
          </p:nvSpPr>
          <p:spPr>
            <a:xfrm>
              <a:off x="715963" y="843713"/>
              <a:ext cx="349618" cy="1712535"/>
            </a:xfrm>
            <a:custGeom>
              <a:avLst/>
              <a:gdLst/>
              <a:ahLst/>
              <a:cxnLst>
                <a:cxn ang="0">
                  <a:pos x="349618" y="1122925"/>
                </a:cxn>
                <a:cxn ang="0">
                  <a:pos x="0" y="1712535"/>
                </a:cxn>
                <a:cxn ang="0">
                  <a:pos x="0" y="0"/>
                </a:cxn>
                <a:cxn ang="0">
                  <a:pos x="349618" y="1122925"/>
                </a:cxn>
              </a:cxnLst>
              <a:pathLst>
                <a:path w="118" h="578">
                  <a:moveTo>
                    <a:pt x="118" y="379"/>
                  </a:moveTo>
                  <a:lnTo>
                    <a:pt x="0" y="578"/>
                  </a:lnTo>
                  <a:lnTo>
                    <a:pt x="0" y="0"/>
                  </a:lnTo>
                  <a:lnTo>
                    <a:pt x="118" y="379"/>
                  </a:lnTo>
                  <a:close/>
                </a:path>
              </a:pathLst>
            </a:custGeom>
            <a:noFill/>
            <a:ln w="9525" cap="flat" cmpd="sng">
              <a:solidFill>
                <a:srgbClr val="FEF22A"/>
              </a:solidFill>
              <a:prstDash val="solid"/>
              <a:round/>
              <a:headEnd type="none" w="med" len="med"/>
              <a:tailEnd type="none" w="med" len="med"/>
            </a:ln>
          </p:spPr>
          <p:txBody>
            <a:bodyPr/>
            <a:p>
              <a:endParaRPr lang="zh-CN" altLang="en-US" sz="1680"/>
            </a:p>
          </p:txBody>
        </p:sp>
        <p:sp>
          <p:nvSpPr>
            <p:cNvPr id="6" name="Freeform 21"/>
            <p:cNvSpPr/>
            <p:nvPr/>
          </p:nvSpPr>
          <p:spPr>
            <a:xfrm>
              <a:off x="715963" y="600758"/>
              <a:ext cx="651830" cy="399987"/>
            </a:xfrm>
            <a:custGeom>
              <a:avLst/>
              <a:gdLst/>
              <a:ahLst/>
              <a:cxnLst>
                <a:cxn ang="0">
                  <a:pos x="651830" y="399987"/>
                </a:cxn>
                <a:cxn ang="0">
                  <a:pos x="0" y="242955"/>
                </a:cxn>
                <a:cxn ang="0">
                  <a:pos x="242954" y="0"/>
                </a:cxn>
                <a:cxn ang="0">
                  <a:pos x="651830" y="399987"/>
                </a:cxn>
              </a:cxnLst>
              <a:pathLst>
                <a:path w="220" h="135">
                  <a:moveTo>
                    <a:pt x="220" y="135"/>
                  </a:moveTo>
                  <a:lnTo>
                    <a:pt x="0" y="82"/>
                  </a:lnTo>
                  <a:lnTo>
                    <a:pt x="82" y="0"/>
                  </a:lnTo>
                  <a:lnTo>
                    <a:pt x="220" y="135"/>
                  </a:lnTo>
                  <a:close/>
                </a:path>
              </a:pathLst>
            </a:custGeom>
            <a:noFill/>
            <a:ln w="9525" cap="flat" cmpd="sng">
              <a:solidFill>
                <a:srgbClr val="5B3B87"/>
              </a:solidFill>
              <a:prstDash val="solid"/>
              <a:round/>
              <a:headEnd type="none" w="med" len="med"/>
              <a:tailEnd type="none" w="med" len="med"/>
            </a:ln>
          </p:spPr>
          <p:txBody>
            <a:bodyPr/>
            <a:p>
              <a:endParaRPr lang="zh-CN" altLang="en-US" sz="1680"/>
            </a:p>
          </p:txBody>
        </p:sp>
        <p:sp>
          <p:nvSpPr>
            <p:cNvPr id="7" name="Freeform 22"/>
            <p:cNvSpPr/>
            <p:nvPr/>
          </p:nvSpPr>
          <p:spPr>
            <a:xfrm>
              <a:off x="715963" y="1966637"/>
              <a:ext cx="349618" cy="835527"/>
            </a:xfrm>
            <a:custGeom>
              <a:avLst/>
              <a:gdLst/>
              <a:ahLst/>
              <a:cxnLst>
                <a:cxn ang="0">
                  <a:pos x="349618" y="0"/>
                </a:cxn>
                <a:cxn ang="0">
                  <a:pos x="242954" y="835527"/>
                </a:cxn>
                <a:cxn ang="0">
                  <a:pos x="0" y="589609"/>
                </a:cxn>
                <a:cxn ang="0">
                  <a:pos x="349618" y="0"/>
                </a:cxn>
              </a:cxnLst>
              <a:pathLst>
                <a:path w="118" h="282">
                  <a:moveTo>
                    <a:pt x="118" y="0"/>
                  </a:moveTo>
                  <a:lnTo>
                    <a:pt x="82" y="282"/>
                  </a:lnTo>
                  <a:lnTo>
                    <a:pt x="0" y="199"/>
                  </a:lnTo>
                  <a:lnTo>
                    <a:pt x="118" y="0"/>
                  </a:lnTo>
                  <a:close/>
                </a:path>
              </a:pathLst>
            </a:custGeom>
            <a:noFill/>
            <a:ln w="9525" cap="flat" cmpd="sng">
              <a:solidFill>
                <a:srgbClr val="FD665B"/>
              </a:solidFill>
              <a:prstDash val="solid"/>
              <a:round/>
              <a:headEnd type="none" w="med" len="med"/>
              <a:tailEnd type="none" w="med" len="med"/>
            </a:ln>
          </p:spPr>
          <p:txBody>
            <a:bodyPr/>
            <a:p>
              <a:endParaRPr lang="zh-CN" altLang="en-US" sz="1680"/>
            </a:p>
          </p:txBody>
        </p:sp>
        <p:sp>
          <p:nvSpPr>
            <p:cNvPr id="8" name="Freeform 23"/>
            <p:cNvSpPr/>
            <p:nvPr/>
          </p:nvSpPr>
          <p:spPr>
            <a:xfrm>
              <a:off x="715963" y="843713"/>
              <a:ext cx="651830" cy="1122926"/>
            </a:xfrm>
            <a:custGeom>
              <a:avLst/>
              <a:gdLst/>
              <a:ahLst/>
              <a:cxnLst>
                <a:cxn ang="0">
                  <a:pos x="651830" y="157031"/>
                </a:cxn>
                <a:cxn ang="0">
                  <a:pos x="349617" y="1122926"/>
                </a:cxn>
                <a:cxn ang="0">
                  <a:pos x="0" y="0"/>
                </a:cxn>
                <a:cxn ang="0">
                  <a:pos x="651830" y="157031"/>
                </a:cxn>
              </a:cxnLst>
              <a:pathLst>
                <a:path w="220" h="379">
                  <a:moveTo>
                    <a:pt x="220" y="53"/>
                  </a:moveTo>
                  <a:lnTo>
                    <a:pt x="118" y="379"/>
                  </a:lnTo>
                  <a:lnTo>
                    <a:pt x="0" y="0"/>
                  </a:lnTo>
                  <a:lnTo>
                    <a:pt x="220" y="53"/>
                  </a:lnTo>
                  <a:close/>
                </a:path>
              </a:pathLst>
            </a:custGeom>
            <a:noFill/>
            <a:ln w="9525" cap="flat" cmpd="sng">
              <a:solidFill>
                <a:srgbClr val="A82878"/>
              </a:solidFill>
              <a:prstDash val="solid"/>
              <a:round/>
              <a:headEnd type="none" w="med" len="med"/>
              <a:tailEnd type="none" w="med" len="med"/>
            </a:ln>
          </p:spPr>
          <p:txBody>
            <a:bodyPr/>
            <a:p>
              <a:endParaRPr lang="zh-CN" altLang="en-US" sz="1680"/>
            </a:p>
          </p:txBody>
        </p:sp>
        <p:sp>
          <p:nvSpPr>
            <p:cNvPr id="10" name="Freeform 24"/>
            <p:cNvSpPr/>
            <p:nvPr/>
          </p:nvSpPr>
          <p:spPr>
            <a:xfrm>
              <a:off x="958918" y="1966637"/>
              <a:ext cx="948117" cy="835527"/>
            </a:xfrm>
            <a:custGeom>
              <a:avLst/>
              <a:gdLst/>
              <a:ahLst/>
              <a:cxnLst>
                <a:cxn ang="0">
                  <a:pos x="948117" y="373320"/>
                </a:cxn>
                <a:cxn ang="0">
                  <a:pos x="0" y="835527"/>
                </a:cxn>
                <a:cxn ang="0">
                  <a:pos x="106663" y="0"/>
                </a:cxn>
                <a:cxn ang="0">
                  <a:pos x="948117" y="373320"/>
                </a:cxn>
              </a:cxnLst>
              <a:pathLst>
                <a:path w="320" h="282">
                  <a:moveTo>
                    <a:pt x="320" y="126"/>
                  </a:moveTo>
                  <a:lnTo>
                    <a:pt x="0" y="282"/>
                  </a:lnTo>
                  <a:lnTo>
                    <a:pt x="36" y="0"/>
                  </a:lnTo>
                  <a:lnTo>
                    <a:pt x="320" y="126"/>
                  </a:lnTo>
                  <a:close/>
                </a:path>
              </a:pathLst>
            </a:custGeom>
            <a:noFill/>
            <a:ln w="9525" cap="flat" cmpd="sng">
              <a:solidFill>
                <a:srgbClr val="FEF22A"/>
              </a:solidFill>
              <a:prstDash val="solid"/>
              <a:round/>
              <a:headEnd type="none" w="med" len="med"/>
              <a:tailEnd type="none" w="med" len="med"/>
            </a:ln>
          </p:spPr>
          <p:txBody>
            <a:bodyPr/>
            <a:p>
              <a:endParaRPr lang="zh-CN" altLang="en-US" sz="1680"/>
            </a:p>
          </p:txBody>
        </p:sp>
        <p:sp>
          <p:nvSpPr>
            <p:cNvPr id="12" name="Freeform 25"/>
            <p:cNvSpPr/>
            <p:nvPr/>
          </p:nvSpPr>
          <p:spPr>
            <a:xfrm>
              <a:off x="958918" y="600758"/>
              <a:ext cx="1712536" cy="399987"/>
            </a:xfrm>
            <a:custGeom>
              <a:avLst/>
              <a:gdLst/>
              <a:ahLst/>
              <a:cxnLst>
                <a:cxn ang="0">
                  <a:pos x="408875" y="399987"/>
                </a:cxn>
                <a:cxn ang="0">
                  <a:pos x="0" y="0"/>
                </a:cxn>
                <a:cxn ang="0">
                  <a:pos x="1712536" y="0"/>
                </a:cxn>
                <a:cxn ang="0">
                  <a:pos x="408875" y="399987"/>
                </a:cxn>
              </a:cxnLst>
              <a:pathLst>
                <a:path w="578" h="135">
                  <a:moveTo>
                    <a:pt x="138" y="135"/>
                  </a:moveTo>
                  <a:lnTo>
                    <a:pt x="0" y="0"/>
                  </a:lnTo>
                  <a:lnTo>
                    <a:pt x="578" y="0"/>
                  </a:lnTo>
                  <a:lnTo>
                    <a:pt x="138" y="135"/>
                  </a:lnTo>
                  <a:close/>
                </a:path>
              </a:pathLst>
            </a:custGeom>
            <a:noFill/>
            <a:ln w="9525" cap="flat" cmpd="sng">
              <a:solidFill>
                <a:srgbClr val="79307A"/>
              </a:solidFill>
              <a:prstDash val="solid"/>
              <a:round/>
              <a:headEnd type="none" w="med" len="med"/>
              <a:tailEnd type="none" w="med" len="med"/>
            </a:ln>
          </p:spPr>
          <p:txBody>
            <a:bodyPr/>
            <a:p>
              <a:endParaRPr lang="zh-CN" altLang="en-US" sz="1680"/>
            </a:p>
          </p:txBody>
        </p:sp>
        <p:sp>
          <p:nvSpPr>
            <p:cNvPr id="13" name="Freeform 26"/>
            <p:cNvSpPr/>
            <p:nvPr/>
          </p:nvSpPr>
          <p:spPr>
            <a:xfrm>
              <a:off x="958918" y="2339957"/>
              <a:ext cx="1712536" cy="462207"/>
            </a:xfrm>
            <a:custGeom>
              <a:avLst/>
              <a:gdLst/>
              <a:ahLst/>
              <a:cxnLst>
                <a:cxn ang="0">
                  <a:pos x="948116" y="0"/>
                </a:cxn>
                <a:cxn ang="0">
                  <a:pos x="1712536" y="462207"/>
                </a:cxn>
                <a:cxn ang="0">
                  <a:pos x="0" y="462207"/>
                </a:cxn>
                <a:cxn ang="0">
                  <a:pos x="948116" y="0"/>
                </a:cxn>
              </a:cxnLst>
              <a:pathLst>
                <a:path w="578" h="156">
                  <a:moveTo>
                    <a:pt x="320" y="0"/>
                  </a:moveTo>
                  <a:lnTo>
                    <a:pt x="578" y="156"/>
                  </a:lnTo>
                  <a:lnTo>
                    <a:pt x="0" y="156"/>
                  </a:lnTo>
                  <a:lnTo>
                    <a:pt x="320" y="0"/>
                  </a:lnTo>
                  <a:close/>
                </a:path>
              </a:pathLst>
            </a:custGeom>
            <a:noFill/>
            <a:ln w="9525" cap="flat" cmpd="sng">
              <a:solidFill>
                <a:srgbClr val="FA8538"/>
              </a:solidFill>
              <a:prstDash val="solid"/>
              <a:round/>
              <a:headEnd type="none" w="med" len="med"/>
              <a:tailEnd type="none" w="med" len="med"/>
            </a:ln>
          </p:spPr>
          <p:txBody>
            <a:bodyPr/>
            <a:p>
              <a:endParaRPr lang="zh-CN" altLang="en-US" sz="1680"/>
            </a:p>
          </p:txBody>
        </p:sp>
        <p:sp>
          <p:nvSpPr>
            <p:cNvPr id="14" name="Freeform 27"/>
            <p:cNvSpPr/>
            <p:nvPr/>
          </p:nvSpPr>
          <p:spPr>
            <a:xfrm>
              <a:off x="1367793" y="600758"/>
              <a:ext cx="1303661" cy="805899"/>
            </a:xfrm>
            <a:custGeom>
              <a:avLst/>
              <a:gdLst/>
              <a:ahLst/>
              <a:cxnLst>
                <a:cxn ang="0">
                  <a:pos x="1303661" y="0"/>
                </a:cxn>
                <a:cxn ang="0">
                  <a:pos x="897748" y="805899"/>
                </a:cxn>
                <a:cxn ang="0">
                  <a:pos x="0" y="399986"/>
                </a:cxn>
                <a:cxn ang="0">
                  <a:pos x="1303661" y="0"/>
                </a:cxn>
              </a:cxnLst>
              <a:pathLst>
                <a:path w="440" h="272">
                  <a:moveTo>
                    <a:pt x="440" y="0"/>
                  </a:moveTo>
                  <a:lnTo>
                    <a:pt x="303" y="272"/>
                  </a:lnTo>
                  <a:lnTo>
                    <a:pt x="0" y="135"/>
                  </a:lnTo>
                  <a:lnTo>
                    <a:pt x="440" y="0"/>
                  </a:lnTo>
                  <a:close/>
                </a:path>
              </a:pathLst>
            </a:custGeom>
            <a:noFill/>
            <a:ln w="9525" cap="flat" cmpd="sng">
              <a:solidFill>
                <a:srgbClr val="A82878"/>
              </a:solidFill>
              <a:prstDash val="solid"/>
              <a:round/>
              <a:headEnd type="none" w="med" len="med"/>
              <a:tailEnd type="none" w="med" len="med"/>
            </a:ln>
          </p:spPr>
          <p:txBody>
            <a:bodyPr/>
            <a:p>
              <a:endParaRPr lang="zh-CN" altLang="en-US" sz="1680"/>
            </a:p>
          </p:txBody>
        </p:sp>
        <p:sp>
          <p:nvSpPr>
            <p:cNvPr id="15" name="Freeform 28"/>
            <p:cNvSpPr/>
            <p:nvPr/>
          </p:nvSpPr>
          <p:spPr>
            <a:xfrm>
              <a:off x="2265543" y="843713"/>
              <a:ext cx="651830" cy="1712535"/>
            </a:xfrm>
            <a:custGeom>
              <a:avLst/>
              <a:gdLst/>
              <a:ahLst/>
              <a:cxnLst>
                <a:cxn ang="0">
                  <a:pos x="651830" y="0"/>
                </a:cxn>
                <a:cxn ang="0">
                  <a:pos x="651830" y="1712535"/>
                </a:cxn>
                <a:cxn ang="0">
                  <a:pos x="0" y="562944"/>
                </a:cxn>
                <a:cxn ang="0">
                  <a:pos x="651830" y="0"/>
                </a:cxn>
              </a:cxnLst>
              <a:pathLst>
                <a:path w="220" h="578">
                  <a:moveTo>
                    <a:pt x="220" y="0"/>
                  </a:moveTo>
                  <a:lnTo>
                    <a:pt x="220" y="578"/>
                  </a:lnTo>
                  <a:lnTo>
                    <a:pt x="0" y="190"/>
                  </a:lnTo>
                  <a:lnTo>
                    <a:pt x="220" y="0"/>
                  </a:lnTo>
                  <a:close/>
                </a:path>
              </a:pathLst>
            </a:custGeom>
            <a:noFill/>
            <a:ln w="9525" cap="flat" cmpd="sng">
              <a:solidFill>
                <a:srgbClr val="F1286A"/>
              </a:solidFill>
              <a:prstDash val="solid"/>
              <a:round/>
              <a:headEnd type="none" w="med" len="med"/>
              <a:tailEnd type="none" w="med" len="med"/>
            </a:ln>
          </p:spPr>
          <p:txBody>
            <a:bodyPr/>
            <a:p>
              <a:endParaRPr lang="zh-CN" altLang="en-US" sz="1680"/>
            </a:p>
          </p:txBody>
        </p:sp>
        <p:sp>
          <p:nvSpPr>
            <p:cNvPr id="16" name="Freeform 29"/>
            <p:cNvSpPr/>
            <p:nvPr/>
          </p:nvSpPr>
          <p:spPr>
            <a:xfrm>
              <a:off x="1907035" y="2339957"/>
              <a:ext cx="1010338" cy="462207"/>
            </a:xfrm>
            <a:custGeom>
              <a:avLst/>
              <a:gdLst/>
              <a:ahLst/>
              <a:cxnLst>
                <a:cxn ang="0">
                  <a:pos x="1010338" y="216289"/>
                </a:cxn>
                <a:cxn ang="0">
                  <a:pos x="0" y="0"/>
                </a:cxn>
                <a:cxn ang="0">
                  <a:pos x="764419" y="462207"/>
                </a:cxn>
                <a:cxn ang="0">
                  <a:pos x="1010338" y="216289"/>
                </a:cxn>
              </a:cxnLst>
              <a:pathLst>
                <a:path w="341" h="156">
                  <a:moveTo>
                    <a:pt x="341" y="73"/>
                  </a:moveTo>
                  <a:lnTo>
                    <a:pt x="0" y="0"/>
                  </a:lnTo>
                  <a:lnTo>
                    <a:pt x="258" y="156"/>
                  </a:lnTo>
                  <a:lnTo>
                    <a:pt x="341" y="73"/>
                  </a:lnTo>
                  <a:close/>
                </a:path>
              </a:pathLst>
            </a:custGeom>
            <a:noFill/>
            <a:ln w="9525" cap="flat" cmpd="sng">
              <a:solidFill>
                <a:srgbClr val="FD665B"/>
              </a:solidFill>
              <a:prstDash val="solid"/>
              <a:round/>
              <a:headEnd type="none" w="med" len="med"/>
              <a:tailEnd type="none" w="med" len="med"/>
            </a:ln>
          </p:spPr>
          <p:txBody>
            <a:bodyPr/>
            <a:p>
              <a:endParaRPr lang="zh-CN" altLang="en-US" sz="1680"/>
            </a:p>
          </p:txBody>
        </p:sp>
        <p:sp>
          <p:nvSpPr>
            <p:cNvPr id="17" name="Freeform 30"/>
            <p:cNvSpPr/>
            <p:nvPr/>
          </p:nvSpPr>
          <p:spPr>
            <a:xfrm>
              <a:off x="1065581" y="1406657"/>
              <a:ext cx="1199961" cy="933303"/>
            </a:xfrm>
            <a:custGeom>
              <a:avLst/>
              <a:gdLst/>
              <a:ahLst/>
              <a:cxnLst>
                <a:cxn ang="0">
                  <a:pos x="1199961" y="0"/>
                </a:cxn>
                <a:cxn ang="0">
                  <a:pos x="0" y="559981"/>
                </a:cxn>
                <a:cxn ang="0">
                  <a:pos x="841454" y="933303"/>
                </a:cxn>
                <a:cxn ang="0">
                  <a:pos x="1199961" y="0"/>
                </a:cxn>
              </a:cxnLst>
              <a:pathLst>
                <a:path w="405" h="315">
                  <a:moveTo>
                    <a:pt x="405" y="0"/>
                  </a:moveTo>
                  <a:lnTo>
                    <a:pt x="0" y="189"/>
                  </a:lnTo>
                  <a:lnTo>
                    <a:pt x="284" y="315"/>
                  </a:lnTo>
                  <a:lnTo>
                    <a:pt x="405" y="0"/>
                  </a:lnTo>
                  <a:close/>
                </a:path>
              </a:pathLst>
            </a:custGeom>
            <a:noFill/>
            <a:ln w="9525" cap="flat" cmpd="sng">
              <a:solidFill>
                <a:srgbClr val="FA8538"/>
              </a:solidFill>
              <a:prstDash val="solid"/>
              <a:round/>
              <a:headEnd type="none" w="med" len="med"/>
              <a:tailEnd type="none" w="med" len="med"/>
            </a:ln>
          </p:spPr>
          <p:txBody>
            <a:bodyPr/>
            <a:p>
              <a:endParaRPr lang="zh-CN" altLang="en-US" sz="1680"/>
            </a:p>
          </p:txBody>
        </p:sp>
        <p:sp>
          <p:nvSpPr>
            <p:cNvPr id="18" name="Freeform 31"/>
            <p:cNvSpPr/>
            <p:nvPr/>
          </p:nvSpPr>
          <p:spPr>
            <a:xfrm>
              <a:off x="1907035" y="1406657"/>
              <a:ext cx="1010338" cy="1149591"/>
            </a:xfrm>
            <a:custGeom>
              <a:avLst/>
              <a:gdLst/>
              <a:ahLst/>
              <a:cxnLst>
                <a:cxn ang="0">
                  <a:pos x="358507" y="0"/>
                </a:cxn>
                <a:cxn ang="0">
                  <a:pos x="1010338" y="1149591"/>
                </a:cxn>
                <a:cxn ang="0">
                  <a:pos x="0" y="933301"/>
                </a:cxn>
                <a:cxn ang="0">
                  <a:pos x="358507" y="0"/>
                </a:cxn>
              </a:cxnLst>
              <a:pathLst>
                <a:path w="341" h="388">
                  <a:moveTo>
                    <a:pt x="121" y="0"/>
                  </a:moveTo>
                  <a:lnTo>
                    <a:pt x="341" y="388"/>
                  </a:lnTo>
                  <a:lnTo>
                    <a:pt x="0" y="315"/>
                  </a:lnTo>
                  <a:lnTo>
                    <a:pt x="121" y="0"/>
                  </a:lnTo>
                  <a:close/>
                </a:path>
              </a:pathLst>
            </a:custGeom>
            <a:noFill/>
            <a:ln w="9525" cap="flat" cmpd="sng">
              <a:solidFill>
                <a:srgbClr val="FD3F63"/>
              </a:solidFill>
              <a:prstDash val="solid"/>
              <a:round/>
              <a:headEnd type="none" w="med" len="med"/>
              <a:tailEnd type="none" w="med" len="med"/>
            </a:ln>
          </p:spPr>
          <p:txBody>
            <a:bodyPr/>
            <a:p>
              <a:endParaRPr lang="zh-CN" altLang="en-US" sz="1680"/>
            </a:p>
          </p:txBody>
        </p:sp>
        <p:sp>
          <p:nvSpPr>
            <p:cNvPr id="19" name="Freeform 32"/>
            <p:cNvSpPr/>
            <p:nvPr/>
          </p:nvSpPr>
          <p:spPr>
            <a:xfrm>
              <a:off x="2265543" y="600758"/>
              <a:ext cx="651830" cy="805899"/>
            </a:xfrm>
            <a:custGeom>
              <a:avLst/>
              <a:gdLst/>
              <a:ahLst/>
              <a:cxnLst>
                <a:cxn ang="0">
                  <a:pos x="405912" y="0"/>
                </a:cxn>
                <a:cxn ang="0">
                  <a:pos x="651830" y="242954"/>
                </a:cxn>
                <a:cxn ang="0">
                  <a:pos x="0" y="805899"/>
                </a:cxn>
                <a:cxn ang="0">
                  <a:pos x="405912" y="0"/>
                </a:cxn>
              </a:cxnLst>
              <a:pathLst>
                <a:path w="220" h="272">
                  <a:moveTo>
                    <a:pt x="137" y="0"/>
                  </a:moveTo>
                  <a:lnTo>
                    <a:pt x="220" y="82"/>
                  </a:lnTo>
                  <a:lnTo>
                    <a:pt x="0" y="272"/>
                  </a:lnTo>
                  <a:lnTo>
                    <a:pt x="137" y="0"/>
                  </a:lnTo>
                  <a:close/>
                </a:path>
              </a:pathLst>
            </a:custGeom>
            <a:noFill/>
            <a:ln w="9525" cap="flat" cmpd="sng">
              <a:solidFill>
                <a:srgbClr val="E02579"/>
              </a:solidFill>
              <a:prstDash val="solid"/>
              <a:round/>
              <a:headEnd type="none" w="med" len="med"/>
              <a:tailEnd type="none" w="med" len="med"/>
            </a:ln>
          </p:spPr>
          <p:txBody>
            <a:bodyPr/>
            <a:p>
              <a:endParaRPr lang="zh-CN" altLang="en-US" sz="1680"/>
            </a:p>
          </p:txBody>
        </p:sp>
        <p:sp>
          <p:nvSpPr>
            <p:cNvPr id="22" name="Freeform 33"/>
            <p:cNvSpPr/>
            <p:nvPr/>
          </p:nvSpPr>
          <p:spPr>
            <a:xfrm>
              <a:off x="1065581" y="1000744"/>
              <a:ext cx="1199961" cy="965893"/>
            </a:xfrm>
            <a:custGeom>
              <a:avLst/>
              <a:gdLst/>
              <a:ahLst/>
              <a:cxnLst>
                <a:cxn ang="0">
                  <a:pos x="1199961" y="405912"/>
                </a:cxn>
                <a:cxn ang="0">
                  <a:pos x="302212" y="0"/>
                </a:cxn>
                <a:cxn ang="0">
                  <a:pos x="0" y="965893"/>
                </a:cxn>
                <a:cxn ang="0">
                  <a:pos x="1199961" y="405912"/>
                </a:cxn>
              </a:cxnLst>
              <a:pathLst>
                <a:path w="405" h="326">
                  <a:moveTo>
                    <a:pt x="405" y="137"/>
                  </a:moveTo>
                  <a:lnTo>
                    <a:pt x="102" y="0"/>
                  </a:lnTo>
                  <a:lnTo>
                    <a:pt x="0" y="326"/>
                  </a:lnTo>
                  <a:lnTo>
                    <a:pt x="405" y="137"/>
                  </a:lnTo>
                  <a:close/>
                </a:path>
              </a:pathLst>
            </a:custGeom>
            <a:noFill/>
            <a:ln w="9525" cap="flat" cmpd="sng">
              <a:solidFill>
                <a:srgbClr val="E02579"/>
              </a:solidFill>
              <a:prstDash val="solid"/>
              <a:round/>
              <a:headEnd type="none" w="med" len="med"/>
              <a:tailEnd type="none" w="med" len="med"/>
            </a:ln>
          </p:spPr>
          <p:txBody>
            <a:bodyPr/>
            <a:p>
              <a:endParaRPr lang="zh-CN" altLang="en-US" sz="1680"/>
            </a:p>
          </p:txBody>
        </p:sp>
      </p:grpSp>
      <p:sp>
        <p:nvSpPr>
          <p:cNvPr id="27" name="文本框 26"/>
          <p:cNvSpPr txBox="1"/>
          <p:nvPr/>
        </p:nvSpPr>
        <p:spPr>
          <a:xfrm>
            <a:off x="1241425" y="198120"/>
            <a:ext cx="8895080" cy="460375"/>
          </a:xfrm>
          <a:prstGeom prst="rect">
            <a:avLst/>
          </a:prstGeom>
          <a:noFill/>
        </p:spPr>
        <p:txBody>
          <a:bodyPr wrap="square" rtlCol="0" anchor="t">
            <a:spAutoFit/>
          </a:bodyPr>
          <a:p>
            <a:r>
              <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rPr>
              <a:t>15. </a:t>
            </a:r>
            <a:r>
              <a:rPr lang="zh-CN" altLang="en-US" sz="2400" b="1" dirty="0" smtClean="0">
                <a:solidFill>
                  <a:srgbClr val="002060"/>
                </a:solidFill>
                <a:latin typeface="微软雅黑" panose="020B0503020204020204" pitchFamily="34" charset="-122"/>
                <a:ea typeface="微软雅黑" panose="020B0503020204020204" pitchFamily="34" charset="-122"/>
                <a:cs typeface="+mn-ea"/>
                <a:sym typeface="+mn-ea"/>
              </a:rPr>
              <a:t>挑战，冒险</a:t>
            </a:r>
            <a:r>
              <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rPr>
              <a:t>   adventure; explore; breakthrough </a:t>
            </a:r>
            <a:endPar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endParaRPr>
          </a:p>
        </p:txBody>
      </p:sp>
      <p:sp>
        <p:nvSpPr>
          <p:cNvPr id="11272" name="AutoShape 36"/>
          <p:cNvSpPr/>
          <p:nvPr>
            <p:custDataLst>
              <p:tags r:id="rId4"/>
            </p:custDataLst>
          </p:nvPr>
        </p:nvSpPr>
        <p:spPr>
          <a:xfrm>
            <a:off x="54610" y="834390"/>
            <a:ext cx="5281930" cy="5765165"/>
          </a:xfrm>
          <a:prstGeom prst="roundRect">
            <a:avLst>
              <a:gd name="adj" fmla="val 16667"/>
            </a:avLst>
          </a:prstGeom>
          <a:gradFill rotWithShape="1">
            <a:gsLst>
              <a:gs pos="0">
                <a:srgbClr val="FFFFFF"/>
              </a:gs>
              <a:gs pos="100000">
                <a:srgbClr val="FBFBBB">
                  <a:alpha val="89999"/>
                </a:srgbClr>
              </a:gs>
            </a:gsLst>
            <a:lin ang="0" scaled="1"/>
            <a:tileRect/>
          </a:gradFill>
          <a:ln w="9525" cap="flat" cmpd="sng">
            <a:solidFill>
              <a:srgbClr val="C0C0C0"/>
            </a:solidFill>
            <a:prstDash val="solid"/>
            <a:headEnd type="none" w="med" len="med"/>
            <a:tailEnd type="none" w="med" len="med"/>
          </a:ln>
          <a:effectLst>
            <a:prstShdw prst="shdw13" dist="53882" dir="13499999">
              <a:srgbClr val="F5B363">
                <a:alpha val="50000"/>
              </a:srgbClr>
            </a:prstShdw>
          </a:effectLst>
        </p:spPr>
        <p:txBody>
          <a:bodyPr wrap="none" anchor="ctr"/>
          <a:p>
            <a:pPr algn="l"/>
            <a:endParaRPr lang="zh-CN" altLang="en-US" sz="2000" b="1" dirty="0">
              <a:latin typeface="Times New Roman" panose="02020603050405020304" pitchFamily="18" charset="0"/>
              <a:ea typeface="Times New Roman" panose="02020603050405020304" pitchFamily="18" charset="0"/>
            </a:endParaRPr>
          </a:p>
        </p:txBody>
      </p:sp>
      <p:pic>
        <p:nvPicPr>
          <p:cNvPr id="23" name="图片 22"/>
          <p:cNvPicPr>
            <a:picLocks noChangeAspect="1"/>
          </p:cNvPicPr>
          <p:nvPr/>
        </p:nvPicPr>
        <p:blipFill>
          <a:blip r:embed="rId5"/>
          <a:stretch>
            <a:fillRect/>
          </a:stretch>
        </p:blipFill>
        <p:spPr>
          <a:xfrm>
            <a:off x="5400675" y="826135"/>
            <a:ext cx="6480810" cy="5790565"/>
          </a:xfrm>
          <a:prstGeom prst="rect">
            <a:avLst/>
          </a:prstGeom>
          <a:effectLst>
            <a:outerShdw blurRad="50800" dist="38100" dir="16200000" rotWithShape="0">
              <a:prstClr val="black">
                <a:alpha val="40000"/>
              </a:prstClr>
            </a:outerShdw>
          </a:effectLst>
        </p:spPr>
      </p:pic>
      <p:pic>
        <p:nvPicPr>
          <p:cNvPr id="9" name="图片 8"/>
          <p:cNvPicPr/>
          <p:nvPr/>
        </p:nvPicPr>
        <p:blipFill>
          <a:blip r:embed="rId6"/>
          <a:stretch>
            <a:fillRect/>
          </a:stretch>
        </p:blipFill>
        <p:spPr>
          <a:xfrm>
            <a:off x="10135870" y="5061585"/>
            <a:ext cx="2321560" cy="1903730"/>
          </a:xfrm>
          <a:prstGeom prst="rect">
            <a:avLst/>
          </a:prstGeom>
        </p:spPr>
      </p:pic>
      <p:pic>
        <p:nvPicPr>
          <p:cNvPr id="11" name="图片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969515" y="6146366"/>
            <a:ext cx="520050" cy="819282"/>
          </a:xfrm>
          <a:prstGeom prst="rect">
            <a:avLst/>
          </a:prstGeom>
        </p:spPr>
      </p:pic>
      <p:pic>
        <p:nvPicPr>
          <p:cNvPr id="24" name="图片 23"/>
          <p:cNvPicPr>
            <a:picLocks noChangeAspect="1"/>
          </p:cNvPicPr>
          <p:nvPr>
            <p:custDataLst>
              <p:tags r:id="rId8"/>
            </p:custDataLst>
          </p:nvPr>
        </p:nvPicPr>
        <p:blipFill>
          <a:blip r:embed="rId9">
            <a:clrChange>
              <a:clrFrom>
                <a:srgbClr val="FFFFFF">
                  <a:alpha val="100000"/>
                </a:srgbClr>
              </a:clrFrom>
              <a:clrTo>
                <a:srgbClr val="FFFFFF">
                  <a:alpha val="100000"/>
                  <a:alpha val="0"/>
                </a:srgbClr>
              </a:clrTo>
            </a:clrChange>
            <a:extLst>
              <a:ext uri="{28A0092B-C50C-407E-A947-70E740481C1C}">
                <a14:useLocalDpi xmlns:a14="http://schemas.microsoft.com/office/drawing/2010/main" val="0"/>
              </a:ext>
            </a:extLst>
          </a:blip>
          <a:stretch>
            <a:fillRect/>
          </a:stretch>
        </p:blipFill>
        <p:spPr>
          <a:xfrm flipH="1">
            <a:off x="-60325" y="5960745"/>
            <a:ext cx="1266190" cy="773430"/>
          </a:xfrm>
          <a:prstGeom prst="rect">
            <a:avLst/>
          </a:prstGeom>
        </p:spPr>
      </p:pic>
      <p:sp>
        <p:nvSpPr>
          <p:cNvPr id="100" name="文本框 99"/>
          <p:cNvSpPr txBox="1"/>
          <p:nvPr/>
        </p:nvSpPr>
        <p:spPr>
          <a:xfrm>
            <a:off x="-149225" y="1109980"/>
            <a:ext cx="5549900" cy="4939030"/>
          </a:xfrm>
          <a:prstGeom prst="rect">
            <a:avLst/>
          </a:prstGeom>
          <a:noFill/>
          <a:ln w="9525">
            <a:noFill/>
          </a:ln>
        </p:spPr>
        <p:txBody>
          <a:bodyPr wrap="square">
            <a:spAutoFit/>
          </a:bodyPr>
          <a:p>
            <a:pPr marL="342900" indent="0" fontAlgn="auto">
              <a:lnSpc>
                <a:spcPts val="2700"/>
              </a:lnSpc>
              <a:spcBef>
                <a:spcPts val="0"/>
              </a:spcBef>
              <a:spcAft>
                <a:spcPts val="0"/>
              </a:spcAft>
              <a:buFont typeface="Arial" panose="020B0604020202020204" pitchFamily="34" charset="0"/>
              <a:buNone/>
            </a:pPr>
            <a:r>
              <a:rPr lang="en-US" altLang="zh-CN" sz="2400"/>
              <a:t>①</a:t>
            </a:r>
            <a:r>
              <a:rPr lang="en-US" altLang="zh-CN" sz="2400" b="1">
                <a:solidFill>
                  <a:srgbClr val="C00000"/>
                </a:solidFill>
                <a:latin typeface="Times New Roman" panose="02020603050405020304" pitchFamily="18" charset="0"/>
                <a:ea typeface="宋体" panose="02010600030101010101" pitchFamily="2" charset="-122"/>
              </a:rPr>
              <a:t>boldness</a:t>
            </a:r>
            <a:r>
              <a:rPr lang="en-US" altLang="zh-CN" sz="2400"/>
              <a:t> </a:t>
            </a:r>
            <a:r>
              <a:rPr lang="en-US" altLang="zh-CN" sz="1400" b="1" i="1">
                <a:latin typeface="Times New Roman" panose="02020603050405020304" pitchFamily="18" charset="0"/>
                <a:ea typeface="宋体" panose="02010600030101010101" pitchFamily="2" charset="-122"/>
              </a:rPr>
              <a:t>果敢胆识 </a:t>
            </a:r>
            <a:r>
              <a:rPr lang="zh-CN" altLang="en-US" sz="2400"/>
              <a:t>   </a:t>
            </a:r>
            <a:endParaRPr lang="zh-CN" altLang="en-US" sz="2400"/>
          </a:p>
          <a:p>
            <a:pPr marL="342900" indent="0" fontAlgn="auto">
              <a:lnSpc>
                <a:spcPts val="2700"/>
              </a:lnSpc>
              <a:spcBef>
                <a:spcPts val="0"/>
              </a:spcBef>
              <a:spcAft>
                <a:spcPts val="0"/>
              </a:spcAft>
              <a:buFont typeface="Arial" panose="020B0604020202020204" pitchFamily="34" charset="0"/>
              <a:buNone/>
            </a:pPr>
            <a:r>
              <a:rPr lang="zh-CN" altLang="en-US" sz="2400"/>
              <a:t>②</a:t>
            </a:r>
            <a:r>
              <a:rPr lang="en-US" altLang="zh-CN" sz="2400" b="1">
                <a:solidFill>
                  <a:srgbClr val="C00000"/>
                </a:solidFill>
                <a:latin typeface="Times New Roman" panose="02020603050405020304" pitchFamily="18" charset="0"/>
                <a:ea typeface="宋体" panose="02010600030101010101" pitchFamily="2" charset="-122"/>
              </a:rPr>
              <a:t>push the envelope (of innovation)</a:t>
            </a:r>
            <a:r>
              <a:rPr lang="en-US" altLang="zh-CN" sz="1400" b="1" i="1">
                <a:latin typeface="Times New Roman" panose="02020603050405020304" pitchFamily="18" charset="0"/>
                <a:ea typeface="宋体" panose="02010600030101010101" pitchFamily="2" charset="-122"/>
              </a:rPr>
              <a:t> </a:t>
            </a:r>
            <a:endParaRPr lang="en-US" altLang="zh-CN" sz="1400" b="1" i="1">
              <a:latin typeface="Times New Roman" panose="02020603050405020304" pitchFamily="18" charset="0"/>
              <a:ea typeface="宋体" panose="02010600030101010101" pitchFamily="2" charset="-122"/>
            </a:endParaRPr>
          </a:p>
          <a:p>
            <a:pPr marL="342900" indent="0" fontAlgn="auto">
              <a:lnSpc>
                <a:spcPts val="2700"/>
              </a:lnSpc>
              <a:spcBef>
                <a:spcPts val="0"/>
              </a:spcBef>
              <a:spcAft>
                <a:spcPts val="0"/>
              </a:spcAft>
              <a:buFont typeface="Arial" panose="020B0604020202020204" pitchFamily="34" charset="0"/>
              <a:buNone/>
            </a:pPr>
            <a:r>
              <a:rPr lang="en-US" altLang="zh-CN" sz="1400" b="1" i="1">
                <a:latin typeface="Times New Roman" panose="02020603050405020304" pitchFamily="18" charset="0"/>
                <a:ea typeface="宋体" panose="02010600030101010101" pitchFamily="2" charset="-122"/>
              </a:rPr>
              <a:t>                  挑战极限，突破创新边界</a:t>
            </a:r>
            <a:endParaRPr lang="en-US" altLang="zh-CN" sz="1400" b="1" i="1">
              <a:latin typeface="Times New Roman" panose="02020603050405020304" pitchFamily="18" charset="0"/>
              <a:ea typeface="宋体" panose="02010600030101010101" pitchFamily="2" charset="-122"/>
            </a:endParaRPr>
          </a:p>
          <a:p>
            <a:pPr marL="342900" indent="0" fontAlgn="auto">
              <a:lnSpc>
                <a:spcPts val="2700"/>
              </a:lnSpc>
              <a:spcBef>
                <a:spcPts val="0"/>
              </a:spcBef>
              <a:spcAft>
                <a:spcPts val="0"/>
              </a:spcAft>
              <a:buFont typeface="Arial" panose="020B0604020202020204" pitchFamily="34" charset="0"/>
              <a:buNone/>
            </a:pPr>
            <a:r>
              <a:rPr lang="en-US" altLang="zh-CN" sz="2400"/>
              <a:t>③</a:t>
            </a:r>
            <a:r>
              <a:rPr lang="en-US" altLang="zh-CN" sz="2400" b="1">
                <a:solidFill>
                  <a:srgbClr val="C00000"/>
                </a:solidFill>
                <a:latin typeface="Times New Roman" panose="02020603050405020304" pitchFamily="18" charset="0"/>
                <a:ea typeface="宋体" panose="02010600030101010101" pitchFamily="2" charset="-122"/>
              </a:rPr>
              <a:t>take the plunge</a:t>
            </a:r>
            <a:r>
              <a:rPr lang="en-US" altLang="zh-CN" sz="2400"/>
              <a:t> </a:t>
            </a:r>
            <a:r>
              <a:rPr lang="en-US" altLang="zh-CN" sz="1400" b="1" i="1">
                <a:latin typeface="Times New Roman" panose="02020603050405020304" pitchFamily="18" charset="0"/>
                <a:ea typeface="宋体" panose="02010600030101010101" pitchFamily="2" charset="-122"/>
              </a:rPr>
              <a:t>冒险尝试  </a:t>
            </a:r>
            <a:r>
              <a:rPr lang="zh-CN" altLang="en-US" sz="2400"/>
              <a:t> </a:t>
            </a:r>
            <a:endParaRPr lang="zh-CN" altLang="en-US" sz="2400"/>
          </a:p>
          <a:p>
            <a:pPr marL="342900" indent="0" fontAlgn="auto">
              <a:lnSpc>
                <a:spcPts val="2700"/>
              </a:lnSpc>
              <a:spcBef>
                <a:spcPts val="0"/>
              </a:spcBef>
              <a:spcAft>
                <a:spcPts val="0"/>
              </a:spcAft>
              <a:buFont typeface="Arial" panose="020B0604020202020204" pitchFamily="34" charset="0"/>
              <a:buNone/>
            </a:pPr>
            <a:r>
              <a:rPr lang="zh-CN" altLang="en-US" sz="2400"/>
              <a:t>④</a:t>
            </a:r>
            <a:r>
              <a:rPr lang="en-US" altLang="zh-CN" sz="2400" b="1">
                <a:solidFill>
                  <a:srgbClr val="C00000"/>
                </a:solidFill>
                <a:latin typeface="Times New Roman" panose="02020603050405020304" pitchFamily="18" charset="0"/>
                <a:ea typeface="宋体" panose="02010600030101010101" pitchFamily="2" charset="-122"/>
              </a:rPr>
              <a:t>take the bull by the horns</a:t>
            </a:r>
            <a:r>
              <a:rPr lang="en-US" altLang="zh-CN" sz="2400"/>
              <a:t> </a:t>
            </a:r>
            <a:endParaRPr lang="en-US" altLang="zh-CN" sz="2400"/>
          </a:p>
          <a:p>
            <a:pPr marL="342900" indent="0" fontAlgn="auto">
              <a:lnSpc>
                <a:spcPts val="2700"/>
              </a:lnSpc>
              <a:spcBef>
                <a:spcPts val="0"/>
              </a:spcBef>
              <a:spcAft>
                <a:spcPts val="0"/>
              </a:spcAft>
              <a:buFont typeface="Arial" panose="020B0604020202020204" pitchFamily="34" charset="0"/>
              <a:buNone/>
            </a:pPr>
            <a:r>
              <a:rPr lang="en-US" altLang="zh-CN" sz="2400"/>
              <a:t>         </a:t>
            </a:r>
            <a:r>
              <a:rPr lang="en-US" altLang="zh-CN" sz="1400" b="1" i="1">
                <a:latin typeface="Times New Roman" panose="02020603050405020304" pitchFamily="18" charset="0"/>
                <a:ea typeface="宋体" panose="02010600030101010101" pitchFamily="2" charset="-122"/>
              </a:rPr>
              <a:t>迎难而上，勇敢面对</a:t>
            </a:r>
            <a:endParaRPr lang="zh-CN" altLang="en-US" sz="2400"/>
          </a:p>
          <a:p>
            <a:pPr marL="342900" indent="0" fontAlgn="auto">
              <a:lnSpc>
                <a:spcPts val="2700"/>
              </a:lnSpc>
              <a:spcBef>
                <a:spcPts val="0"/>
              </a:spcBef>
              <a:spcAft>
                <a:spcPts val="0"/>
              </a:spcAft>
              <a:buFont typeface="Arial" panose="020B0604020202020204" pitchFamily="34" charset="0"/>
              <a:buNone/>
            </a:pPr>
            <a:r>
              <a:rPr lang="en-US" altLang="zh-CN" sz="2400"/>
              <a:t>⑤</a:t>
            </a:r>
            <a:r>
              <a:rPr lang="en-US" altLang="zh-CN" sz="2400" b="1">
                <a:solidFill>
                  <a:srgbClr val="C00000"/>
                </a:solidFill>
                <a:latin typeface="Times New Roman" panose="02020603050405020304" pitchFamily="18" charset="0"/>
                <a:ea typeface="宋体" panose="02010600030101010101" pitchFamily="2" charset="-122"/>
              </a:rPr>
              <a:t>take on /embrace / rise to/ confront </a:t>
            </a:r>
            <a:r>
              <a:rPr lang="en-US" altLang="zh-CN" sz="2400" b="1">
                <a:solidFill>
                  <a:srgbClr val="0070C0"/>
                </a:solidFill>
                <a:latin typeface="Times New Roman" panose="02020603050405020304" pitchFamily="18" charset="0"/>
                <a:ea typeface="宋体" panose="02010600030101010101" pitchFamily="2" charset="-122"/>
              </a:rPr>
              <a:t>challenges</a:t>
            </a:r>
            <a:r>
              <a:rPr lang="en-US" altLang="zh-CN" sz="2400"/>
              <a:t> </a:t>
            </a:r>
            <a:r>
              <a:rPr lang="en-US" altLang="zh-CN" sz="1400" b="1" i="1">
                <a:latin typeface="Times New Roman" panose="02020603050405020304" pitchFamily="18" charset="0"/>
                <a:ea typeface="宋体" panose="02010600030101010101" pitchFamily="2" charset="-122"/>
              </a:rPr>
              <a:t>迎接/ 欣然直面/ 奋起应对/ 面对挑战</a:t>
            </a:r>
            <a:endParaRPr lang="en-US" altLang="zh-CN" sz="1400" b="1" i="1">
              <a:latin typeface="Times New Roman" panose="02020603050405020304" pitchFamily="18" charset="0"/>
              <a:ea typeface="宋体" panose="02010600030101010101" pitchFamily="2" charset="-122"/>
            </a:endParaRPr>
          </a:p>
          <a:p>
            <a:pPr marL="342900" indent="0" fontAlgn="auto">
              <a:lnSpc>
                <a:spcPts val="2700"/>
              </a:lnSpc>
              <a:spcBef>
                <a:spcPts val="0"/>
              </a:spcBef>
              <a:spcAft>
                <a:spcPts val="0"/>
              </a:spcAft>
              <a:buFont typeface="Arial" panose="020B0604020202020204" pitchFamily="34" charset="0"/>
              <a:buNone/>
            </a:pPr>
            <a:r>
              <a:rPr lang="en-US" altLang="zh-CN" sz="2400"/>
              <a:t>⑥</a:t>
            </a:r>
            <a:r>
              <a:rPr lang="en-US" altLang="zh-CN" sz="2400" b="1">
                <a:solidFill>
                  <a:srgbClr val="C00000"/>
                </a:solidFill>
                <a:latin typeface="Times New Roman" panose="02020603050405020304" pitchFamily="18" charset="0"/>
                <a:ea typeface="宋体" panose="02010600030101010101" pitchFamily="2" charset="-122"/>
              </a:rPr>
              <a:t>venture into</a:t>
            </a:r>
            <a:r>
              <a:rPr lang="en-US" altLang="zh-CN" sz="2400" b="1">
                <a:solidFill>
                  <a:srgbClr val="0070C0"/>
                </a:solidFill>
                <a:latin typeface="Times New Roman" panose="02020603050405020304" pitchFamily="18" charset="0"/>
                <a:ea typeface="宋体" panose="02010600030101010101" pitchFamily="2" charset="-122"/>
              </a:rPr>
              <a:t> (unfamiliar areas)</a:t>
            </a:r>
            <a:r>
              <a:rPr lang="en-US" altLang="zh-CN" sz="2400">
                <a:solidFill>
                  <a:srgbClr val="0070C0"/>
                </a:solidFill>
              </a:rPr>
              <a:t> </a:t>
            </a:r>
            <a:endParaRPr lang="en-US" altLang="zh-CN" sz="2400"/>
          </a:p>
          <a:p>
            <a:pPr marL="342900" indent="0" fontAlgn="auto">
              <a:lnSpc>
                <a:spcPts val="2700"/>
              </a:lnSpc>
              <a:spcBef>
                <a:spcPts val="0"/>
              </a:spcBef>
              <a:spcAft>
                <a:spcPts val="0"/>
              </a:spcAft>
              <a:buFont typeface="Arial" panose="020B0604020202020204" pitchFamily="34" charset="0"/>
              <a:buNone/>
            </a:pPr>
            <a:r>
              <a:rPr lang="en-US" altLang="zh-CN" sz="2400"/>
              <a:t>              </a:t>
            </a:r>
            <a:r>
              <a:rPr lang="en-US" altLang="zh-CN" sz="1400" b="1" i="1">
                <a:latin typeface="Times New Roman" panose="02020603050405020304" pitchFamily="18" charset="0"/>
                <a:ea typeface="宋体" panose="02010600030101010101" pitchFamily="2" charset="-122"/>
              </a:rPr>
              <a:t>大胆进入、涉足未知领域</a:t>
            </a:r>
            <a:endParaRPr lang="en-US" altLang="zh-CN" sz="1400" b="1" i="1">
              <a:latin typeface="Times New Roman" panose="02020603050405020304" pitchFamily="18" charset="0"/>
              <a:ea typeface="宋体" panose="02010600030101010101" pitchFamily="2" charset="-122"/>
            </a:endParaRPr>
          </a:p>
          <a:p>
            <a:pPr marL="342900" indent="0" fontAlgn="auto">
              <a:lnSpc>
                <a:spcPts val="2700"/>
              </a:lnSpc>
              <a:spcBef>
                <a:spcPts val="0"/>
              </a:spcBef>
              <a:spcAft>
                <a:spcPts val="0"/>
              </a:spcAft>
              <a:buFont typeface="Arial" panose="020B0604020202020204" pitchFamily="34" charset="0"/>
              <a:buNone/>
            </a:pPr>
            <a:r>
              <a:rPr lang="en-US" altLang="zh-CN" sz="2400"/>
              <a:t>⑦</a:t>
            </a:r>
            <a:r>
              <a:rPr lang="en-US" altLang="zh-CN" sz="2400" b="1">
                <a:solidFill>
                  <a:srgbClr val="C00000"/>
                </a:solidFill>
                <a:latin typeface="Times New Roman" panose="02020603050405020304" pitchFamily="18" charset="0"/>
                <a:ea typeface="宋体" panose="02010600030101010101" pitchFamily="2" charset="-122"/>
              </a:rPr>
              <a:t>go beyond </a:t>
            </a:r>
            <a:r>
              <a:rPr lang="en-US" altLang="zh-CN" sz="2400" b="1">
                <a:solidFill>
                  <a:srgbClr val="0070C0"/>
                </a:solidFill>
                <a:latin typeface="Times New Roman" panose="02020603050405020304" pitchFamily="18" charset="0"/>
                <a:ea typeface="宋体" panose="02010600030101010101" pitchFamily="2" charset="-122"/>
              </a:rPr>
              <a:t>boundaries</a:t>
            </a:r>
            <a:r>
              <a:rPr lang="en-US" altLang="zh-CN" sz="2400"/>
              <a:t> </a:t>
            </a:r>
            <a:r>
              <a:rPr lang="en-US" altLang="zh-CN" sz="1400" b="1" i="1">
                <a:latin typeface="Times New Roman" panose="02020603050405020304" pitchFamily="18" charset="0"/>
                <a:ea typeface="宋体" panose="02010600030101010101" pitchFamily="2" charset="-122"/>
              </a:rPr>
              <a:t>跨越边界</a:t>
            </a:r>
            <a:endParaRPr lang="en-US" altLang="zh-CN" sz="1400" b="1" i="1">
              <a:latin typeface="Times New Roman" panose="02020603050405020304" pitchFamily="18" charset="0"/>
              <a:ea typeface="宋体" panose="02010600030101010101" pitchFamily="2" charset="-122"/>
            </a:endParaRPr>
          </a:p>
          <a:p>
            <a:pPr marL="342900" indent="0" fontAlgn="auto">
              <a:lnSpc>
                <a:spcPts val="2700"/>
              </a:lnSpc>
              <a:spcBef>
                <a:spcPts val="0"/>
              </a:spcBef>
              <a:spcAft>
                <a:spcPts val="0"/>
              </a:spcAft>
              <a:buFont typeface="Arial" panose="020B0604020202020204" pitchFamily="34" charset="0"/>
              <a:buNone/>
            </a:pPr>
            <a:r>
              <a:rPr lang="zh-CN" altLang="en-US" sz="2400"/>
              <a:t>⑧</a:t>
            </a:r>
            <a:r>
              <a:rPr lang="en-US" altLang="zh-CN" sz="2400" b="1">
                <a:solidFill>
                  <a:srgbClr val="C00000"/>
                </a:solidFill>
                <a:latin typeface="Times New Roman" panose="02020603050405020304" pitchFamily="18" charset="0"/>
                <a:ea typeface="宋体" panose="02010600030101010101" pitchFamily="2" charset="-122"/>
              </a:rPr>
              <a:t>brave </a:t>
            </a:r>
            <a:r>
              <a:rPr lang="en-US" altLang="zh-CN" sz="2400" b="1">
                <a:solidFill>
                  <a:srgbClr val="0070C0"/>
                </a:solidFill>
                <a:latin typeface="Times New Roman" panose="02020603050405020304" pitchFamily="18" charset="0"/>
                <a:ea typeface="宋体" panose="02010600030101010101" pitchFamily="2" charset="-122"/>
              </a:rPr>
              <a:t>difficulties</a:t>
            </a:r>
            <a:r>
              <a:rPr lang="en-US" altLang="zh-CN" sz="2400"/>
              <a:t> </a:t>
            </a:r>
            <a:r>
              <a:rPr lang="en-US" altLang="zh-CN" sz="1400" b="1" i="1">
                <a:latin typeface="Times New Roman" panose="02020603050405020304" pitchFamily="18" charset="0"/>
                <a:ea typeface="宋体" panose="02010600030101010101" pitchFamily="2" charset="-122"/>
              </a:rPr>
              <a:t>勇于置身 (恶劣或危险的环境)</a:t>
            </a:r>
            <a:endParaRPr lang="zh-CN" altLang="en-US" sz="2400"/>
          </a:p>
          <a:p>
            <a:pPr marL="342900" indent="0" fontAlgn="auto">
              <a:lnSpc>
                <a:spcPts val="2700"/>
              </a:lnSpc>
              <a:spcBef>
                <a:spcPts val="0"/>
              </a:spcBef>
              <a:spcAft>
                <a:spcPts val="0"/>
              </a:spcAft>
              <a:buFont typeface="Arial" panose="020B0604020202020204" pitchFamily="34" charset="0"/>
              <a:buNone/>
            </a:pPr>
            <a:r>
              <a:rPr lang="en-US" altLang="zh-CN" sz="2400"/>
              <a:t>⑨ </a:t>
            </a:r>
            <a:r>
              <a:rPr lang="en-US" altLang="zh-CN" sz="2400" b="1">
                <a:solidFill>
                  <a:srgbClr val="C00000"/>
                </a:solidFill>
                <a:latin typeface="Times New Roman" panose="02020603050405020304" pitchFamily="18" charset="0"/>
                <a:ea typeface="宋体" panose="02010600030101010101" pitchFamily="2" charset="-122"/>
              </a:rPr>
              <a:t>break through </a:t>
            </a:r>
            <a:r>
              <a:rPr lang="en-US" altLang="zh-CN" sz="2400" b="1">
                <a:solidFill>
                  <a:srgbClr val="0070C0"/>
                </a:solidFill>
                <a:latin typeface="Times New Roman" panose="02020603050405020304" pitchFamily="18" charset="0"/>
                <a:ea typeface="宋体" panose="02010600030101010101" pitchFamily="2" charset="-122"/>
              </a:rPr>
              <a:t>physical and mental limits</a:t>
            </a:r>
            <a:r>
              <a:rPr lang="en-US" altLang="zh-CN" sz="2400">
                <a:solidFill>
                  <a:srgbClr val="0070C0"/>
                </a:solidFill>
              </a:rPr>
              <a:t> </a:t>
            </a:r>
            <a:r>
              <a:rPr lang="en-US" altLang="zh-CN" sz="1400" b="1" i="1">
                <a:latin typeface="Times New Roman" panose="02020603050405020304" pitchFamily="18" charset="0"/>
                <a:ea typeface="宋体" panose="02010600030101010101" pitchFamily="2" charset="-122"/>
              </a:rPr>
              <a:t>突破身心局限</a:t>
            </a:r>
            <a:endParaRPr lang="en-US" altLang="zh-CN" sz="1400" b="1" i="1">
              <a:latin typeface="Times New Roman" panose="02020603050405020304" pitchFamily="18" charset="0"/>
              <a:ea typeface="宋体" panose="02010600030101010101" pitchFamily="2" charset="-122"/>
            </a:endParaRPr>
          </a:p>
        </p:txBody>
      </p:sp>
      <p:sp>
        <p:nvSpPr>
          <p:cNvPr id="21" name="文本框 20"/>
          <p:cNvSpPr txBox="1"/>
          <p:nvPr/>
        </p:nvSpPr>
        <p:spPr>
          <a:xfrm>
            <a:off x="5535930" y="932815"/>
            <a:ext cx="6289675" cy="3348355"/>
          </a:xfrm>
          <a:prstGeom prst="rect">
            <a:avLst/>
          </a:prstGeom>
          <a:noFill/>
          <a:ln w="9525">
            <a:noFill/>
          </a:ln>
        </p:spPr>
        <p:txBody>
          <a:bodyPr wrap="square">
            <a:spAutoFit/>
          </a:bodyPr>
          <a:p>
            <a:pPr indent="0"/>
            <a:r>
              <a:rPr lang="zh-CN" altLang="en-US" sz="2000" b="0">
                <a:solidFill>
                  <a:srgbClr val="0063A8"/>
                </a:solidFill>
                <a:latin typeface="Times New Roman" panose="02020603050405020304" pitchFamily="18" charset="0"/>
                <a:ea typeface="宋体" panose="02010600030101010101" pitchFamily="2" charset="-122"/>
                <a:cs typeface="Times New Roman" panose="02020603050405020304" pitchFamily="18" charset="0"/>
              </a:rPr>
              <a:t>9.数千人曾顶着冰冷的雨表示他们的支持。</a:t>
            </a:r>
            <a:endParaRPr lang="zh-CN" altLang="en-US" sz="2000" b="0">
              <a:solidFill>
                <a:srgbClr val="0063A8"/>
              </a:solidFill>
              <a:latin typeface="Times New Roman" panose="02020603050405020304" pitchFamily="18" charset="0"/>
              <a:ea typeface="宋体" panose="02010600030101010101" pitchFamily="2" charset="-122"/>
              <a:cs typeface="Times New Roman" panose="02020603050405020304" pitchFamily="18" charset="0"/>
            </a:endParaRPr>
          </a:p>
          <a:p>
            <a:pPr indent="0"/>
            <a:endParaRPr lang="zh-CN" altLang="en-US" sz="2000" b="0">
              <a:solidFill>
                <a:srgbClr val="0063A8"/>
              </a:solidFill>
              <a:latin typeface="Times New Roman" panose="02020603050405020304" pitchFamily="18" charset="0"/>
              <a:ea typeface="宋体" panose="02010600030101010101" pitchFamily="2" charset="-122"/>
              <a:cs typeface="Times New Roman" panose="02020603050405020304" pitchFamily="18" charset="0"/>
            </a:endParaRPr>
          </a:p>
          <a:p>
            <a:pPr indent="0"/>
            <a:endParaRPr lang="zh-CN" altLang="en-US" sz="2000" b="0">
              <a:solidFill>
                <a:srgbClr val="0063A8"/>
              </a:solidFill>
              <a:latin typeface="Times New Roman" panose="02020603050405020304" pitchFamily="18" charset="0"/>
              <a:ea typeface="宋体" panose="02010600030101010101" pitchFamily="2" charset="-122"/>
              <a:cs typeface="Times New Roman" panose="02020603050405020304" pitchFamily="18" charset="0"/>
            </a:endParaRPr>
          </a:p>
          <a:p>
            <a:pPr indent="0"/>
            <a:endParaRPr lang="zh-CN" altLang="en-US" sz="2000" b="0">
              <a:solidFill>
                <a:srgbClr val="0063A8"/>
              </a:solidFill>
              <a:latin typeface="Times New Roman" panose="02020603050405020304" pitchFamily="18" charset="0"/>
              <a:ea typeface="宋体" panose="02010600030101010101" pitchFamily="2" charset="-122"/>
              <a:cs typeface="Times New Roman" panose="02020603050405020304" pitchFamily="18" charset="0"/>
            </a:endParaRPr>
          </a:p>
          <a:p>
            <a:pPr indent="0"/>
            <a:r>
              <a:rPr lang="zh-CN" altLang="en-US" sz="2000" b="1">
                <a:solidFill>
                  <a:srgbClr val="0063A8"/>
                </a:solidFill>
                <a:latin typeface="Times New Roman" panose="02020603050405020304" pitchFamily="18" charset="0"/>
                <a:ea typeface="宋体" panose="02010600030101010101" pitchFamily="2" charset="-122"/>
                <a:cs typeface="Times New Roman" panose="02020603050405020304" pitchFamily="18" charset="0"/>
              </a:rPr>
              <a:t>10.高级语义场:</a:t>
            </a:r>
            <a:r>
              <a:rPr lang="en-US" altLang="zh-CN" sz="2000" b="1">
                <a:solidFill>
                  <a:srgbClr val="0063A8"/>
                </a:solidFill>
                <a:latin typeface="Times New Roman" panose="02020603050405020304" pitchFamily="18" charset="0"/>
                <a:ea typeface="宋体" panose="02010600030101010101" pitchFamily="2" charset="-122"/>
                <a:cs typeface="Times New Roman" panose="02020603050405020304" pitchFamily="18" charset="0"/>
              </a:rPr>
              <a:t> </a:t>
            </a:r>
            <a:r>
              <a:rPr lang="zh-CN" altLang="en-US" sz="2000" b="0">
                <a:solidFill>
                  <a:srgbClr val="0063A8"/>
                </a:solidFill>
                <a:latin typeface="Times New Roman" panose="02020603050405020304" pitchFamily="18" charset="0"/>
                <a:ea typeface="宋体" panose="02010600030101010101" pitchFamily="2" charset="-122"/>
                <a:cs typeface="Times New Roman" panose="02020603050405020304" pitchFamily="18" charset="0"/>
              </a:rPr>
              <a:t>当困境来临，我们应当迎难而上，而非轻言放弃。毅然冒险、大胆涉足新领域十分值得，果敢的历练磨砺意志、拓宽眼界。选择拥抱挑战、直面艰难任务，我们能锤炼胆识、积累经验，最终成更强大、更有能力的自己。</a:t>
            </a:r>
            <a:endParaRPr lang="zh-CN" altLang="en-US" sz="2000" b="0">
              <a:solidFill>
                <a:srgbClr val="0063A8"/>
              </a:solidFill>
              <a:latin typeface="Times New Roman" panose="02020603050405020304" pitchFamily="18" charset="0"/>
              <a:ea typeface="宋体" panose="02010600030101010101" pitchFamily="2" charset="-122"/>
              <a:cs typeface="Times New Roman" panose="02020603050405020304" pitchFamily="18" charset="0"/>
            </a:endParaRPr>
          </a:p>
          <a:p>
            <a:pPr indent="0" fontAlgn="auto">
              <a:lnSpc>
                <a:spcPts val="1400"/>
              </a:lnSpc>
            </a:pPr>
            <a:endParaRPr lang="zh-CN" altLang="en-US" sz="2000" b="0">
              <a:solidFill>
                <a:srgbClr val="0063A8"/>
              </a:solidFill>
              <a:latin typeface="Times New Roman" panose="02020603050405020304" pitchFamily="18" charset="0"/>
              <a:ea typeface="宋体" panose="02010600030101010101" pitchFamily="2" charset="-122"/>
              <a:cs typeface="Times New Roman" panose="02020603050405020304" pitchFamily="18" charset="0"/>
            </a:endParaRPr>
          </a:p>
          <a:p>
            <a:pPr indent="0"/>
            <a:endParaRPr lang="zh-CN" altLang="en-US" sz="2000" b="0">
              <a:solidFill>
                <a:srgbClr val="0063A8"/>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26" name="文本框 25"/>
          <p:cNvSpPr txBox="1"/>
          <p:nvPr/>
        </p:nvSpPr>
        <p:spPr>
          <a:xfrm>
            <a:off x="5497830" y="1327150"/>
            <a:ext cx="6287135" cy="706755"/>
          </a:xfrm>
          <a:prstGeom prst="rect">
            <a:avLst/>
          </a:prstGeom>
          <a:noFill/>
          <a:ln w="9525">
            <a:noFill/>
          </a:ln>
        </p:spPr>
        <p:txBody>
          <a:bodyPr wrap="square">
            <a:spAutoFit/>
          </a:bodyPr>
          <a:p>
            <a:pPr indent="0"/>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9.Thousands have </a:t>
            </a:r>
            <a:r>
              <a:rPr lang="en-US" altLang="zh-CN" sz="2000" b="1" u="sng">
                <a:solidFill>
                  <a:srgbClr val="C00000"/>
                </a:solidFill>
                <a:latin typeface="Times New Roman" panose="02020603050405020304" pitchFamily="18" charset="0"/>
                <a:ea typeface="宋体" panose="02010600030101010101" pitchFamily="2" charset="-122"/>
                <a:cs typeface="Times New Roman" panose="02020603050405020304" pitchFamily="18" charset="0"/>
              </a:rPr>
              <a:t>braved icy rain</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to demonstrate their support.</a:t>
            </a:r>
            <a:endPar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28" name="文本框 27"/>
          <p:cNvSpPr txBox="1"/>
          <p:nvPr/>
        </p:nvSpPr>
        <p:spPr>
          <a:xfrm>
            <a:off x="5497830" y="3837305"/>
            <a:ext cx="6393180" cy="2245360"/>
          </a:xfrm>
          <a:prstGeom prst="rect">
            <a:avLst/>
          </a:prstGeom>
          <a:noFill/>
          <a:ln w="9525">
            <a:noFill/>
          </a:ln>
        </p:spPr>
        <p:txBody>
          <a:bodyPr wrap="square">
            <a:spAutoFit/>
          </a:bodyPr>
          <a:p>
            <a:pPr indent="0"/>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10.When difficulties arise, we ought to </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take the bull by the horns</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rather than give up easily. It is worthwhile to </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take the plunge</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and </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venture into new fields</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for </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bold adventure</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shapes our will and broadens our horizons. By choosing to </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embrace challenges</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and </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rise to tough tasks</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we build courage, gain valuable experience and finally become stronger and more capable individuals.</a:t>
            </a:r>
            <a:endPar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000000"/>
                                          </p:val>
                                        </p:tav>
                                        <p:tav tm="100000">
                                          <p:val>
                                            <p:strVal val="#ppt_w"/>
                                          </p:val>
                                        </p:tav>
                                      </p:tavLst>
                                    </p:anim>
                                    <p:anim calcmode="lin" valueType="num">
                                      <p:cBhvr>
                                        <p:cTn id="8" dur="500" fill="hold"/>
                                        <p:tgtEl>
                                          <p:spTgt spid="3"/>
                                        </p:tgtEl>
                                        <p:attrNameLst>
                                          <p:attrName>ppt_h</p:attrName>
                                        </p:attrNameLst>
                                      </p:cBhvr>
                                      <p:tavLst>
                                        <p:tav tm="0">
                                          <p:val>
                                            <p:fltVal val="0.000000"/>
                                          </p:val>
                                        </p:tav>
                                        <p:tav tm="100000">
                                          <p:val>
                                            <p:strVal val="#ppt_h"/>
                                          </p:val>
                                        </p:tav>
                                      </p:tavLst>
                                    </p:anim>
                                    <p:animEffect transition="in" filter="fade">
                                      <p:cBhvr>
                                        <p:cTn id="9" dur="500"/>
                                        <p:tgtEl>
                                          <p:spTgt spid="3"/>
                                        </p:tgtEl>
                                      </p:cBhvr>
                                    </p:animEffect>
                                  </p:childTnLst>
                                </p:cTn>
                              </p:par>
                              <p:par>
                                <p:cTn id="10" presetID="8" presetClass="emph" presetSubtype="0" repeatCount="indefinite" fill="hold" nodeType="withEffect">
                                  <p:stCondLst>
                                    <p:cond delay="0"/>
                                  </p:stCondLst>
                                  <p:childTnLst>
                                    <p:animRot by="21600000">
                                      <p:cBhvr>
                                        <p:cTn id="11" dur="2000" fill="hold"/>
                                        <p:tgtEl>
                                          <p:spTgt spid="3"/>
                                        </p:tgtEl>
                                        <p:attrNameLst>
                                          <p:attrName>r</p:attrName>
                                        </p:attrNameLst>
                                      </p:cBhvr>
                                    </p:animRo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wipe(down)">
                                      <p:cBhvr>
                                        <p:cTn id="16" dur="500"/>
                                        <p:tgtEl>
                                          <p:spTgt spid="26"/>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wipe(down)">
                                      <p:cBhvr>
                                        <p:cTn id="2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6" grpId="1"/>
      <p:bldP spid="28" grpId="0"/>
      <p:bldP spid="28"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直接连接符 19"/>
          <p:cNvCxnSpPr/>
          <p:nvPr/>
        </p:nvCxnSpPr>
        <p:spPr>
          <a:xfrm>
            <a:off x="512860" y="688340"/>
            <a:ext cx="10972825" cy="0"/>
          </a:xfrm>
          <a:prstGeom prst="line">
            <a:avLst/>
          </a:prstGeom>
          <a:ln>
            <a:gradFill>
              <a:gsLst>
                <a:gs pos="0">
                  <a:srgbClr val="400040"/>
                </a:gs>
                <a:gs pos="32000">
                  <a:srgbClr val="8F0040"/>
                </a:gs>
                <a:gs pos="63000">
                  <a:srgbClr val="F27300"/>
                </a:gs>
                <a:gs pos="100000">
                  <a:srgbClr val="FFBF00"/>
                </a:gs>
              </a:gsLst>
              <a:lin ang="10800000" scaled="0"/>
            </a:gradFill>
          </a:ln>
        </p:spPr>
        <p:style>
          <a:lnRef idx="1">
            <a:srgbClr val="5B9BD5"/>
          </a:lnRef>
          <a:fillRef idx="0">
            <a:srgbClr val="5B9BD5"/>
          </a:fillRef>
          <a:effectRef idx="0">
            <a:srgbClr val="5B9BD5"/>
          </a:effectRef>
          <a:fontRef idx="minor">
            <a:sysClr val="windowText" lastClr="000000"/>
          </a:fontRef>
        </p:style>
      </p:cxnSp>
      <p:sp>
        <p:nvSpPr>
          <p:cNvPr id="25" name="矩形 24"/>
          <p:cNvSpPr/>
          <p:nvPr/>
        </p:nvSpPr>
        <p:spPr>
          <a:xfrm>
            <a:off x="0" y="6685613"/>
            <a:ext cx="12192000" cy="172387"/>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p:nvPr/>
        </p:nvPicPr>
        <p:blipFill>
          <a:blip r:embed="rId1"/>
          <a:stretch>
            <a:fillRect/>
          </a:stretch>
        </p:blipFill>
        <p:spPr>
          <a:xfrm>
            <a:off x="54610" y="6584950"/>
            <a:ext cx="708025" cy="273050"/>
          </a:xfrm>
          <a:prstGeom prst="rect">
            <a:avLst/>
          </a:prstGeom>
        </p:spPr>
      </p:pic>
      <p:pic>
        <p:nvPicPr>
          <p:cNvPr id="2" name="图片 1"/>
          <p:cNvPicPr>
            <a:picLocks noChangeAspect="1"/>
          </p:cNvPicPr>
          <p:nvPr/>
        </p:nvPicPr>
        <p:blipFill rotWithShape="1">
          <a:blip r:embed="rId2">
            <a:extLst>
              <a:ext uri="{BEBA8EAE-BF5A-486C-A8C5-ECC9F3942E4B}">
                <a14:imgProps xmlns:a14="http://schemas.microsoft.com/office/drawing/2010/main">
                  <a14:imgLayer r:embed="rId3">
                    <a14:imgEffect>
                      <a14:backgroundRemoval t="1130" b="100000" l="0" r="39917">
                        <a14:foregroundMark x1="10187" y1="34463" x2="9563" y2="64407"/>
                        <a14:foregroundMark x1="18295" y1="11864" x2="16424" y2="37288"/>
                        <a14:foregroundMark x1="19751" y1="24294" x2="22453" y2="22599"/>
                        <a14:foregroundMark x1="13306" y1="20339" x2="14761" y2="25424"/>
                        <a14:foregroundMark x1="19335" y1="37288" x2="24532" y2="31638"/>
                        <a14:foregroundMark x1="28274" y1="31638" x2="28274" y2="45763"/>
                        <a14:foregroundMark x1="11850" y1="58192" x2="28690" y2="54237"/>
                        <a14:foregroundMark x1="11642" y1="48588" x2="26819" y2="45763"/>
                        <a14:foregroundMark x1="9563" y1="66102" x2="29730" y2="66667"/>
                        <a14:foregroundMark x1="28898" y1="55367" x2="27651" y2="61582"/>
                        <a14:foregroundMark x1="11227" y1="52542" x2="18295" y2="51977"/>
                        <a14:foregroundMark x1="20582" y1="61582" x2="25156" y2="58192"/>
                        <a14:foregroundMark x1="20166" y1="48588" x2="20166" y2="51412"/>
                        <a14:foregroundMark x1="13306" y1="74011" x2="18295" y2="82486"/>
                        <a14:foregroundMark x1="19751" y1="83616" x2="23909" y2="73446"/>
                      </a14:backgroundRemoval>
                    </a14:imgEffect>
                  </a14:imgLayer>
                </a14:imgProps>
              </a:ext>
            </a:extLst>
          </a:blip>
          <a:srcRect r="60124"/>
          <a:stretch>
            <a:fillRect/>
          </a:stretch>
        </p:blipFill>
        <p:spPr>
          <a:xfrm>
            <a:off x="0" y="12700"/>
            <a:ext cx="1078865" cy="831850"/>
          </a:xfrm>
          <a:prstGeom prst="rect">
            <a:avLst/>
          </a:prstGeom>
        </p:spPr>
      </p:pic>
      <p:grpSp>
        <p:nvGrpSpPr>
          <p:cNvPr id="3" name="组合 2"/>
          <p:cNvGrpSpPr/>
          <p:nvPr/>
        </p:nvGrpSpPr>
        <p:grpSpPr>
          <a:xfrm>
            <a:off x="414020" y="551815"/>
            <a:ext cx="140970" cy="121920"/>
            <a:chOff x="715963" y="600758"/>
            <a:chExt cx="2201410" cy="2201406"/>
          </a:xfrm>
        </p:grpSpPr>
        <p:sp>
          <p:nvSpPr>
            <p:cNvPr id="5" name="Freeform 20"/>
            <p:cNvSpPr/>
            <p:nvPr/>
          </p:nvSpPr>
          <p:spPr>
            <a:xfrm>
              <a:off x="715963" y="843713"/>
              <a:ext cx="349618" cy="1712535"/>
            </a:xfrm>
            <a:custGeom>
              <a:avLst/>
              <a:gdLst/>
              <a:ahLst/>
              <a:cxnLst>
                <a:cxn ang="0">
                  <a:pos x="349618" y="1122925"/>
                </a:cxn>
                <a:cxn ang="0">
                  <a:pos x="0" y="1712535"/>
                </a:cxn>
                <a:cxn ang="0">
                  <a:pos x="0" y="0"/>
                </a:cxn>
                <a:cxn ang="0">
                  <a:pos x="349618" y="1122925"/>
                </a:cxn>
              </a:cxnLst>
              <a:pathLst>
                <a:path w="118" h="578">
                  <a:moveTo>
                    <a:pt x="118" y="379"/>
                  </a:moveTo>
                  <a:lnTo>
                    <a:pt x="0" y="578"/>
                  </a:lnTo>
                  <a:lnTo>
                    <a:pt x="0" y="0"/>
                  </a:lnTo>
                  <a:lnTo>
                    <a:pt x="118" y="379"/>
                  </a:lnTo>
                  <a:close/>
                </a:path>
              </a:pathLst>
            </a:custGeom>
            <a:noFill/>
            <a:ln w="9525" cap="flat" cmpd="sng">
              <a:solidFill>
                <a:srgbClr val="FEF22A"/>
              </a:solidFill>
              <a:prstDash val="solid"/>
              <a:round/>
              <a:headEnd type="none" w="med" len="med"/>
              <a:tailEnd type="none" w="med" len="med"/>
            </a:ln>
          </p:spPr>
          <p:txBody>
            <a:bodyPr/>
            <a:p>
              <a:endParaRPr lang="zh-CN" altLang="en-US" sz="1680"/>
            </a:p>
          </p:txBody>
        </p:sp>
        <p:sp>
          <p:nvSpPr>
            <p:cNvPr id="6" name="Freeform 21"/>
            <p:cNvSpPr/>
            <p:nvPr/>
          </p:nvSpPr>
          <p:spPr>
            <a:xfrm>
              <a:off x="715963" y="600758"/>
              <a:ext cx="651830" cy="399987"/>
            </a:xfrm>
            <a:custGeom>
              <a:avLst/>
              <a:gdLst/>
              <a:ahLst/>
              <a:cxnLst>
                <a:cxn ang="0">
                  <a:pos x="651830" y="399987"/>
                </a:cxn>
                <a:cxn ang="0">
                  <a:pos x="0" y="242955"/>
                </a:cxn>
                <a:cxn ang="0">
                  <a:pos x="242954" y="0"/>
                </a:cxn>
                <a:cxn ang="0">
                  <a:pos x="651830" y="399987"/>
                </a:cxn>
              </a:cxnLst>
              <a:pathLst>
                <a:path w="220" h="135">
                  <a:moveTo>
                    <a:pt x="220" y="135"/>
                  </a:moveTo>
                  <a:lnTo>
                    <a:pt x="0" y="82"/>
                  </a:lnTo>
                  <a:lnTo>
                    <a:pt x="82" y="0"/>
                  </a:lnTo>
                  <a:lnTo>
                    <a:pt x="220" y="135"/>
                  </a:lnTo>
                  <a:close/>
                </a:path>
              </a:pathLst>
            </a:custGeom>
            <a:noFill/>
            <a:ln w="9525" cap="flat" cmpd="sng">
              <a:solidFill>
                <a:srgbClr val="5B3B87"/>
              </a:solidFill>
              <a:prstDash val="solid"/>
              <a:round/>
              <a:headEnd type="none" w="med" len="med"/>
              <a:tailEnd type="none" w="med" len="med"/>
            </a:ln>
          </p:spPr>
          <p:txBody>
            <a:bodyPr/>
            <a:p>
              <a:endParaRPr lang="zh-CN" altLang="en-US" sz="1680"/>
            </a:p>
          </p:txBody>
        </p:sp>
        <p:sp>
          <p:nvSpPr>
            <p:cNvPr id="7" name="Freeform 22"/>
            <p:cNvSpPr/>
            <p:nvPr/>
          </p:nvSpPr>
          <p:spPr>
            <a:xfrm>
              <a:off x="715963" y="1966637"/>
              <a:ext cx="349618" cy="835527"/>
            </a:xfrm>
            <a:custGeom>
              <a:avLst/>
              <a:gdLst/>
              <a:ahLst/>
              <a:cxnLst>
                <a:cxn ang="0">
                  <a:pos x="349618" y="0"/>
                </a:cxn>
                <a:cxn ang="0">
                  <a:pos x="242954" y="835527"/>
                </a:cxn>
                <a:cxn ang="0">
                  <a:pos x="0" y="589609"/>
                </a:cxn>
                <a:cxn ang="0">
                  <a:pos x="349618" y="0"/>
                </a:cxn>
              </a:cxnLst>
              <a:pathLst>
                <a:path w="118" h="282">
                  <a:moveTo>
                    <a:pt x="118" y="0"/>
                  </a:moveTo>
                  <a:lnTo>
                    <a:pt x="82" y="282"/>
                  </a:lnTo>
                  <a:lnTo>
                    <a:pt x="0" y="199"/>
                  </a:lnTo>
                  <a:lnTo>
                    <a:pt x="118" y="0"/>
                  </a:lnTo>
                  <a:close/>
                </a:path>
              </a:pathLst>
            </a:custGeom>
            <a:noFill/>
            <a:ln w="9525" cap="flat" cmpd="sng">
              <a:solidFill>
                <a:srgbClr val="FD665B"/>
              </a:solidFill>
              <a:prstDash val="solid"/>
              <a:round/>
              <a:headEnd type="none" w="med" len="med"/>
              <a:tailEnd type="none" w="med" len="med"/>
            </a:ln>
          </p:spPr>
          <p:txBody>
            <a:bodyPr/>
            <a:p>
              <a:endParaRPr lang="zh-CN" altLang="en-US" sz="1680"/>
            </a:p>
          </p:txBody>
        </p:sp>
        <p:sp>
          <p:nvSpPr>
            <p:cNvPr id="8" name="Freeform 23"/>
            <p:cNvSpPr/>
            <p:nvPr/>
          </p:nvSpPr>
          <p:spPr>
            <a:xfrm>
              <a:off x="715963" y="843713"/>
              <a:ext cx="651830" cy="1122926"/>
            </a:xfrm>
            <a:custGeom>
              <a:avLst/>
              <a:gdLst/>
              <a:ahLst/>
              <a:cxnLst>
                <a:cxn ang="0">
                  <a:pos x="651830" y="157031"/>
                </a:cxn>
                <a:cxn ang="0">
                  <a:pos x="349617" y="1122926"/>
                </a:cxn>
                <a:cxn ang="0">
                  <a:pos x="0" y="0"/>
                </a:cxn>
                <a:cxn ang="0">
                  <a:pos x="651830" y="157031"/>
                </a:cxn>
              </a:cxnLst>
              <a:pathLst>
                <a:path w="220" h="379">
                  <a:moveTo>
                    <a:pt x="220" y="53"/>
                  </a:moveTo>
                  <a:lnTo>
                    <a:pt x="118" y="379"/>
                  </a:lnTo>
                  <a:lnTo>
                    <a:pt x="0" y="0"/>
                  </a:lnTo>
                  <a:lnTo>
                    <a:pt x="220" y="53"/>
                  </a:lnTo>
                  <a:close/>
                </a:path>
              </a:pathLst>
            </a:custGeom>
            <a:noFill/>
            <a:ln w="9525" cap="flat" cmpd="sng">
              <a:solidFill>
                <a:srgbClr val="A82878"/>
              </a:solidFill>
              <a:prstDash val="solid"/>
              <a:round/>
              <a:headEnd type="none" w="med" len="med"/>
              <a:tailEnd type="none" w="med" len="med"/>
            </a:ln>
          </p:spPr>
          <p:txBody>
            <a:bodyPr/>
            <a:p>
              <a:endParaRPr lang="zh-CN" altLang="en-US" sz="1680"/>
            </a:p>
          </p:txBody>
        </p:sp>
        <p:sp>
          <p:nvSpPr>
            <p:cNvPr id="10" name="Freeform 24"/>
            <p:cNvSpPr/>
            <p:nvPr/>
          </p:nvSpPr>
          <p:spPr>
            <a:xfrm>
              <a:off x="958918" y="1966637"/>
              <a:ext cx="948117" cy="835527"/>
            </a:xfrm>
            <a:custGeom>
              <a:avLst/>
              <a:gdLst/>
              <a:ahLst/>
              <a:cxnLst>
                <a:cxn ang="0">
                  <a:pos x="948117" y="373320"/>
                </a:cxn>
                <a:cxn ang="0">
                  <a:pos x="0" y="835527"/>
                </a:cxn>
                <a:cxn ang="0">
                  <a:pos x="106663" y="0"/>
                </a:cxn>
                <a:cxn ang="0">
                  <a:pos x="948117" y="373320"/>
                </a:cxn>
              </a:cxnLst>
              <a:pathLst>
                <a:path w="320" h="282">
                  <a:moveTo>
                    <a:pt x="320" y="126"/>
                  </a:moveTo>
                  <a:lnTo>
                    <a:pt x="0" y="282"/>
                  </a:lnTo>
                  <a:lnTo>
                    <a:pt x="36" y="0"/>
                  </a:lnTo>
                  <a:lnTo>
                    <a:pt x="320" y="126"/>
                  </a:lnTo>
                  <a:close/>
                </a:path>
              </a:pathLst>
            </a:custGeom>
            <a:noFill/>
            <a:ln w="9525" cap="flat" cmpd="sng">
              <a:solidFill>
                <a:srgbClr val="FEF22A"/>
              </a:solidFill>
              <a:prstDash val="solid"/>
              <a:round/>
              <a:headEnd type="none" w="med" len="med"/>
              <a:tailEnd type="none" w="med" len="med"/>
            </a:ln>
          </p:spPr>
          <p:txBody>
            <a:bodyPr/>
            <a:p>
              <a:endParaRPr lang="zh-CN" altLang="en-US" sz="1680"/>
            </a:p>
          </p:txBody>
        </p:sp>
        <p:sp>
          <p:nvSpPr>
            <p:cNvPr id="12" name="Freeform 25"/>
            <p:cNvSpPr/>
            <p:nvPr/>
          </p:nvSpPr>
          <p:spPr>
            <a:xfrm>
              <a:off x="958918" y="600758"/>
              <a:ext cx="1712536" cy="399987"/>
            </a:xfrm>
            <a:custGeom>
              <a:avLst/>
              <a:gdLst/>
              <a:ahLst/>
              <a:cxnLst>
                <a:cxn ang="0">
                  <a:pos x="408875" y="399987"/>
                </a:cxn>
                <a:cxn ang="0">
                  <a:pos x="0" y="0"/>
                </a:cxn>
                <a:cxn ang="0">
                  <a:pos x="1712536" y="0"/>
                </a:cxn>
                <a:cxn ang="0">
                  <a:pos x="408875" y="399987"/>
                </a:cxn>
              </a:cxnLst>
              <a:pathLst>
                <a:path w="578" h="135">
                  <a:moveTo>
                    <a:pt x="138" y="135"/>
                  </a:moveTo>
                  <a:lnTo>
                    <a:pt x="0" y="0"/>
                  </a:lnTo>
                  <a:lnTo>
                    <a:pt x="578" y="0"/>
                  </a:lnTo>
                  <a:lnTo>
                    <a:pt x="138" y="135"/>
                  </a:lnTo>
                  <a:close/>
                </a:path>
              </a:pathLst>
            </a:custGeom>
            <a:noFill/>
            <a:ln w="9525" cap="flat" cmpd="sng">
              <a:solidFill>
                <a:srgbClr val="79307A"/>
              </a:solidFill>
              <a:prstDash val="solid"/>
              <a:round/>
              <a:headEnd type="none" w="med" len="med"/>
              <a:tailEnd type="none" w="med" len="med"/>
            </a:ln>
          </p:spPr>
          <p:txBody>
            <a:bodyPr/>
            <a:p>
              <a:endParaRPr lang="zh-CN" altLang="en-US" sz="1680"/>
            </a:p>
          </p:txBody>
        </p:sp>
        <p:sp>
          <p:nvSpPr>
            <p:cNvPr id="13" name="Freeform 26"/>
            <p:cNvSpPr/>
            <p:nvPr/>
          </p:nvSpPr>
          <p:spPr>
            <a:xfrm>
              <a:off x="958918" y="2339957"/>
              <a:ext cx="1712536" cy="462207"/>
            </a:xfrm>
            <a:custGeom>
              <a:avLst/>
              <a:gdLst/>
              <a:ahLst/>
              <a:cxnLst>
                <a:cxn ang="0">
                  <a:pos x="948116" y="0"/>
                </a:cxn>
                <a:cxn ang="0">
                  <a:pos x="1712536" y="462207"/>
                </a:cxn>
                <a:cxn ang="0">
                  <a:pos x="0" y="462207"/>
                </a:cxn>
                <a:cxn ang="0">
                  <a:pos x="948116" y="0"/>
                </a:cxn>
              </a:cxnLst>
              <a:pathLst>
                <a:path w="578" h="156">
                  <a:moveTo>
                    <a:pt x="320" y="0"/>
                  </a:moveTo>
                  <a:lnTo>
                    <a:pt x="578" y="156"/>
                  </a:lnTo>
                  <a:lnTo>
                    <a:pt x="0" y="156"/>
                  </a:lnTo>
                  <a:lnTo>
                    <a:pt x="320" y="0"/>
                  </a:lnTo>
                  <a:close/>
                </a:path>
              </a:pathLst>
            </a:custGeom>
            <a:noFill/>
            <a:ln w="9525" cap="flat" cmpd="sng">
              <a:solidFill>
                <a:srgbClr val="FA8538"/>
              </a:solidFill>
              <a:prstDash val="solid"/>
              <a:round/>
              <a:headEnd type="none" w="med" len="med"/>
              <a:tailEnd type="none" w="med" len="med"/>
            </a:ln>
          </p:spPr>
          <p:txBody>
            <a:bodyPr/>
            <a:p>
              <a:endParaRPr lang="zh-CN" altLang="en-US" sz="1680"/>
            </a:p>
          </p:txBody>
        </p:sp>
        <p:sp>
          <p:nvSpPr>
            <p:cNvPr id="14" name="Freeform 27"/>
            <p:cNvSpPr/>
            <p:nvPr/>
          </p:nvSpPr>
          <p:spPr>
            <a:xfrm>
              <a:off x="1367793" y="600758"/>
              <a:ext cx="1303661" cy="805899"/>
            </a:xfrm>
            <a:custGeom>
              <a:avLst/>
              <a:gdLst/>
              <a:ahLst/>
              <a:cxnLst>
                <a:cxn ang="0">
                  <a:pos x="1303661" y="0"/>
                </a:cxn>
                <a:cxn ang="0">
                  <a:pos x="897748" y="805899"/>
                </a:cxn>
                <a:cxn ang="0">
                  <a:pos x="0" y="399986"/>
                </a:cxn>
                <a:cxn ang="0">
                  <a:pos x="1303661" y="0"/>
                </a:cxn>
              </a:cxnLst>
              <a:pathLst>
                <a:path w="440" h="272">
                  <a:moveTo>
                    <a:pt x="440" y="0"/>
                  </a:moveTo>
                  <a:lnTo>
                    <a:pt x="303" y="272"/>
                  </a:lnTo>
                  <a:lnTo>
                    <a:pt x="0" y="135"/>
                  </a:lnTo>
                  <a:lnTo>
                    <a:pt x="440" y="0"/>
                  </a:lnTo>
                  <a:close/>
                </a:path>
              </a:pathLst>
            </a:custGeom>
            <a:noFill/>
            <a:ln w="9525" cap="flat" cmpd="sng">
              <a:solidFill>
                <a:srgbClr val="A82878"/>
              </a:solidFill>
              <a:prstDash val="solid"/>
              <a:round/>
              <a:headEnd type="none" w="med" len="med"/>
              <a:tailEnd type="none" w="med" len="med"/>
            </a:ln>
          </p:spPr>
          <p:txBody>
            <a:bodyPr/>
            <a:p>
              <a:endParaRPr lang="zh-CN" altLang="en-US" sz="1680"/>
            </a:p>
          </p:txBody>
        </p:sp>
        <p:sp>
          <p:nvSpPr>
            <p:cNvPr id="15" name="Freeform 28"/>
            <p:cNvSpPr/>
            <p:nvPr/>
          </p:nvSpPr>
          <p:spPr>
            <a:xfrm>
              <a:off x="2265543" y="843713"/>
              <a:ext cx="651830" cy="1712535"/>
            </a:xfrm>
            <a:custGeom>
              <a:avLst/>
              <a:gdLst/>
              <a:ahLst/>
              <a:cxnLst>
                <a:cxn ang="0">
                  <a:pos x="651830" y="0"/>
                </a:cxn>
                <a:cxn ang="0">
                  <a:pos x="651830" y="1712535"/>
                </a:cxn>
                <a:cxn ang="0">
                  <a:pos x="0" y="562944"/>
                </a:cxn>
                <a:cxn ang="0">
                  <a:pos x="651830" y="0"/>
                </a:cxn>
              </a:cxnLst>
              <a:pathLst>
                <a:path w="220" h="578">
                  <a:moveTo>
                    <a:pt x="220" y="0"/>
                  </a:moveTo>
                  <a:lnTo>
                    <a:pt x="220" y="578"/>
                  </a:lnTo>
                  <a:lnTo>
                    <a:pt x="0" y="190"/>
                  </a:lnTo>
                  <a:lnTo>
                    <a:pt x="220" y="0"/>
                  </a:lnTo>
                  <a:close/>
                </a:path>
              </a:pathLst>
            </a:custGeom>
            <a:noFill/>
            <a:ln w="9525" cap="flat" cmpd="sng">
              <a:solidFill>
                <a:srgbClr val="F1286A"/>
              </a:solidFill>
              <a:prstDash val="solid"/>
              <a:round/>
              <a:headEnd type="none" w="med" len="med"/>
              <a:tailEnd type="none" w="med" len="med"/>
            </a:ln>
          </p:spPr>
          <p:txBody>
            <a:bodyPr/>
            <a:p>
              <a:endParaRPr lang="zh-CN" altLang="en-US" sz="1680"/>
            </a:p>
          </p:txBody>
        </p:sp>
        <p:sp>
          <p:nvSpPr>
            <p:cNvPr id="16" name="Freeform 29"/>
            <p:cNvSpPr/>
            <p:nvPr/>
          </p:nvSpPr>
          <p:spPr>
            <a:xfrm>
              <a:off x="1907035" y="2339957"/>
              <a:ext cx="1010338" cy="462207"/>
            </a:xfrm>
            <a:custGeom>
              <a:avLst/>
              <a:gdLst/>
              <a:ahLst/>
              <a:cxnLst>
                <a:cxn ang="0">
                  <a:pos x="1010338" y="216289"/>
                </a:cxn>
                <a:cxn ang="0">
                  <a:pos x="0" y="0"/>
                </a:cxn>
                <a:cxn ang="0">
                  <a:pos x="764419" y="462207"/>
                </a:cxn>
                <a:cxn ang="0">
                  <a:pos x="1010338" y="216289"/>
                </a:cxn>
              </a:cxnLst>
              <a:pathLst>
                <a:path w="341" h="156">
                  <a:moveTo>
                    <a:pt x="341" y="73"/>
                  </a:moveTo>
                  <a:lnTo>
                    <a:pt x="0" y="0"/>
                  </a:lnTo>
                  <a:lnTo>
                    <a:pt x="258" y="156"/>
                  </a:lnTo>
                  <a:lnTo>
                    <a:pt x="341" y="73"/>
                  </a:lnTo>
                  <a:close/>
                </a:path>
              </a:pathLst>
            </a:custGeom>
            <a:noFill/>
            <a:ln w="9525" cap="flat" cmpd="sng">
              <a:solidFill>
                <a:srgbClr val="FD665B"/>
              </a:solidFill>
              <a:prstDash val="solid"/>
              <a:round/>
              <a:headEnd type="none" w="med" len="med"/>
              <a:tailEnd type="none" w="med" len="med"/>
            </a:ln>
          </p:spPr>
          <p:txBody>
            <a:bodyPr/>
            <a:p>
              <a:endParaRPr lang="zh-CN" altLang="en-US" sz="1680"/>
            </a:p>
          </p:txBody>
        </p:sp>
        <p:sp>
          <p:nvSpPr>
            <p:cNvPr id="17" name="Freeform 30"/>
            <p:cNvSpPr/>
            <p:nvPr/>
          </p:nvSpPr>
          <p:spPr>
            <a:xfrm>
              <a:off x="1065581" y="1406657"/>
              <a:ext cx="1199961" cy="933303"/>
            </a:xfrm>
            <a:custGeom>
              <a:avLst/>
              <a:gdLst/>
              <a:ahLst/>
              <a:cxnLst>
                <a:cxn ang="0">
                  <a:pos x="1199961" y="0"/>
                </a:cxn>
                <a:cxn ang="0">
                  <a:pos x="0" y="559981"/>
                </a:cxn>
                <a:cxn ang="0">
                  <a:pos x="841454" y="933303"/>
                </a:cxn>
                <a:cxn ang="0">
                  <a:pos x="1199961" y="0"/>
                </a:cxn>
              </a:cxnLst>
              <a:pathLst>
                <a:path w="405" h="315">
                  <a:moveTo>
                    <a:pt x="405" y="0"/>
                  </a:moveTo>
                  <a:lnTo>
                    <a:pt x="0" y="189"/>
                  </a:lnTo>
                  <a:lnTo>
                    <a:pt x="284" y="315"/>
                  </a:lnTo>
                  <a:lnTo>
                    <a:pt x="405" y="0"/>
                  </a:lnTo>
                  <a:close/>
                </a:path>
              </a:pathLst>
            </a:custGeom>
            <a:noFill/>
            <a:ln w="9525" cap="flat" cmpd="sng">
              <a:solidFill>
                <a:srgbClr val="FA8538"/>
              </a:solidFill>
              <a:prstDash val="solid"/>
              <a:round/>
              <a:headEnd type="none" w="med" len="med"/>
              <a:tailEnd type="none" w="med" len="med"/>
            </a:ln>
          </p:spPr>
          <p:txBody>
            <a:bodyPr/>
            <a:p>
              <a:endParaRPr lang="zh-CN" altLang="en-US" sz="1680"/>
            </a:p>
          </p:txBody>
        </p:sp>
        <p:sp>
          <p:nvSpPr>
            <p:cNvPr id="18" name="Freeform 31"/>
            <p:cNvSpPr/>
            <p:nvPr/>
          </p:nvSpPr>
          <p:spPr>
            <a:xfrm>
              <a:off x="1907035" y="1406657"/>
              <a:ext cx="1010338" cy="1149591"/>
            </a:xfrm>
            <a:custGeom>
              <a:avLst/>
              <a:gdLst/>
              <a:ahLst/>
              <a:cxnLst>
                <a:cxn ang="0">
                  <a:pos x="358507" y="0"/>
                </a:cxn>
                <a:cxn ang="0">
                  <a:pos x="1010338" y="1149591"/>
                </a:cxn>
                <a:cxn ang="0">
                  <a:pos x="0" y="933301"/>
                </a:cxn>
                <a:cxn ang="0">
                  <a:pos x="358507" y="0"/>
                </a:cxn>
              </a:cxnLst>
              <a:pathLst>
                <a:path w="341" h="388">
                  <a:moveTo>
                    <a:pt x="121" y="0"/>
                  </a:moveTo>
                  <a:lnTo>
                    <a:pt x="341" y="388"/>
                  </a:lnTo>
                  <a:lnTo>
                    <a:pt x="0" y="315"/>
                  </a:lnTo>
                  <a:lnTo>
                    <a:pt x="121" y="0"/>
                  </a:lnTo>
                  <a:close/>
                </a:path>
              </a:pathLst>
            </a:custGeom>
            <a:noFill/>
            <a:ln w="9525" cap="flat" cmpd="sng">
              <a:solidFill>
                <a:srgbClr val="FD3F63"/>
              </a:solidFill>
              <a:prstDash val="solid"/>
              <a:round/>
              <a:headEnd type="none" w="med" len="med"/>
              <a:tailEnd type="none" w="med" len="med"/>
            </a:ln>
          </p:spPr>
          <p:txBody>
            <a:bodyPr/>
            <a:p>
              <a:endParaRPr lang="zh-CN" altLang="en-US" sz="1680"/>
            </a:p>
          </p:txBody>
        </p:sp>
        <p:sp>
          <p:nvSpPr>
            <p:cNvPr id="19" name="Freeform 32"/>
            <p:cNvSpPr/>
            <p:nvPr/>
          </p:nvSpPr>
          <p:spPr>
            <a:xfrm>
              <a:off x="2265543" y="600758"/>
              <a:ext cx="651830" cy="805899"/>
            </a:xfrm>
            <a:custGeom>
              <a:avLst/>
              <a:gdLst/>
              <a:ahLst/>
              <a:cxnLst>
                <a:cxn ang="0">
                  <a:pos x="405912" y="0"/>
                </a:cxn>
                <a:cxn ang="0">
                  <a:pos x="651830" y="242954"/>
                </a:cxn>
                <a:cxn ang="0">
                  <a:pos x="0" y="805899"/>
                </a:cxn>
                <a:cxn ang="0">
                  <a:pos x="405912" y="0"/>
                </a:cxn>
              </a:cxnLst>
              <a:pathLst>
                <a:path w="220" h="272">
                  <a:moveTo>
                    <a:pt x="137" y="0"/>
                  </a:moveTo>
                  <a:lnTo>
                    <a:pt x="220" y="82"/>
                  </a:lnTo>
                  <a:lnTo>
                    <a:pt x="0" y="272"/>
                  </a:lnTo>
                  <a:lnTo>
                    <a:pt x="137" y="0"/>
                  </a:lnTo>
                  <a:close/>
                </a:path>
              </a:pathLst>
            </a:custGeom>
            <a:noFill/>
            <a:ln w="9525" cap="flat" cmpd="sng">
              <a:solidFill>
                <a:srgbClr val="E02579"/>
              </a:solidFill>
              <a:prstDash val="solid"/>
              <a:round/>
              <a:headEnd type="none" w="med" len="med"/>
              <a:tailEnd type="none" w="med" len="med"/>
            </a:ln>
          </p:spPr>
          <p:txBody>
            <a:bodyPr/>
            <a:p>
              <a:endParaRPr lang="zh-CN" altLang="en-US" sz="1680"/>
            </a:p>
          </p:txBody>
        </p:sp>
        <p:sp>
          <p:nvSpPr>
            <p:cNvPr id="22" name="Freeform 33"/>
            <p:cNvSpPr/>
            <p:nvPr/>
          </p:nvSpPr>
          <p:spPr>
            <a:xfrm>
              <a:off x="1065581" y="1000744"/>
              <a:ext cx="1199961" cy="965893"/>
            </a:xfrm>
            <a:custGeom>
              <a:avLst/>
              <a:gdLst/>
              <a:ahLst/>
              <a:cxnLst>
                <a:cxn ang="0">
                  <a:pos x="1199961" y="405912"/>
                </a:cxn>
                <a:cxn ang="0">
                  <a:pos x="302212" y="0"/>
                </a:cxn>
                <a:cxn ang="0">
                  <a:pos x="0" y="965893"/>
                </a:cxn>
                <a:cxn ang="0">
                  <a:pos x="1199961" y="405912"/>
                </a:cxn>
              </a:cxnLst>
              <a:pathLst>
                <a:path w="405" h="326">
                  <a:moveTo>
                    <a:pt x="405" y="137"/>
                  </a:moveTo>
                  <a:lnTo>
                    <a:pt x="102" y="0"/>
                  </a:lnTo>
                  <a:lnTo>
                    <a:pt x="0" y="326"/>
                  </a:lnTo>
                  <a:lnTo>
                    <a:pt x="405" y="137"/>
                  </a:lnTo>
                  <a:close/>
                </a:path>
              </a:pathLst>
            </a:custGeom>
            <a:noFill/>
            <a:ln w="9525" cap="flat" cmpd="sng">
              <a:solidFill>
                <a:srgbClr val="E02579"/>
              </a:solidFill>
              <a:prstDash val="solid"/>
              <a:round/>
              <a:headEnd type="none" w="med" len="med"/>
              <a:tailEnd type="none" w="med" len="med"/>
            </a:ln>
          </p:spPr>
          <p:txBody>
            <a:bodyPr/>
            <a:p>
              <a:endParaRPr lang="zh-CN" altLang="en-US" sz="1680"/>
            </a:p>
          </p:txBody>
        </p:sp>
      </p:grpSp>
      <p:sp>
        <p:nvSpPr>
          <p:cNvPr id="27" name="文本框 26"/>
          <p:cNvSpPr txBox="1"/>
          <p:nvPr/>
        </p:nvSpPr>
        <p:spPr>
          <a:xfrm>
            <a:off x="1078865" y="135890"/>
            <a:ext cx="10798175" cy="460375"/>
          </a:xfrm>
          <a:prstGeom prst="rect">
            <a:avLst/>
          </a:prstGeom>
          <a:noFill/>
        </p:spPr>
        <p:txBody>
          <a:bodyPr wrap="square" rtlCol="0" anchor="t">
            <a:spAutoFit/>
          </a:bodyPr>
          <a:p>
            <a:r>
              <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rPr>
              <a:t>16. </a:t>
            </a:r>
            <a:r>
              <a:rPr lang="zh-CN" altLang="en-US" sz="2400" b="1" dirty="0" smtClean="0">
                <a:solidFill>
                  <a:srgbClr val="002060"/>
                </a:solidFill>
                <a:latin typeface="微软雅黑" panose="020B0503020204020204" pitchFamily="34" charset="-122"/>
                <a:ea typeface="微软雅黑" panose="020B0503020204020204" pitchFamily="34" charset="-122"/>
                <a:cs typeface="+mn-ea"/>
                <a:sym typeface="+mn-ea"/>
              </a:rPr>
              <a:t>畏缩逃避、安于现状、不敢冒险</a:t>
            </a:r>
            <a:r>
              <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rPr>
              <a:t> avoid risks; stay in the comfort zone</a:t>
            </a:r>
            <a:endPar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endParaRPr>
          </a:p>
        </p:txBody>
      </p:sp>
      <p:sp>
        <p:nvSpPr>
          <p:cNvPr id="11272" name="AutoShape 36"/>
          <p:cNvSpPr/>
          <p:nvPr>
            <p:custDataLst>
              <p:tags r:id="rId4"/>
            </p:custDataLst>
          </p:nvPr>
        </p:nvSpPr>
        <p:spPr>
          <a:xfrm>
            <a:off x="111125" y="826135"/>
            <a:ext cx="5265420" cy="5765165"/>
          </a:xfrm>
          <a:prstGeom prst="roundRect">
            <a:avLst>
              <a:gd name="adj" fmla="val 16667"/>
            </a:avLst>
          </a:prstGeom>
          <a:gradFill rotWithShape="1">
            <a:gsLst>
              <a:gs pos="0">
                <a:srgbClr val="FFFFFF"/>
              </a:gs>
              <a:gs pos="100000">
                <a:srgbClr val="FBFBBB">
                  <a:alpha val="89999"/>
                </a:srgbClr>
              </a:gs>
            </a:gsLst>
            <a:lin ang="0" scaled="1"/>
            <a:tileRect/>
          </a:gradFill>
          <a:ln w="9525" cap="flat" cmpd="sng">
            <a:solidFill>
              <a:srgbClr val="C0C0C0"/>
            </a:solidFill>
            <a:prstDash val="solid"/>
            <a:headEnd type="none" w="med" len="med"/>
            <a:tailEnd type="none" w="med" len="med"/>
          </a:ln>
          <a:effectLst>
            <a:prstShdw prst="shdw13" dist="53882" dir="13499999">
              <a:srgbClr val="F5B363">
                <a:alpha val="50000"/>
              </a:srgbClr>
            </a:prstShdw>
          </a:effectLst>
        </p:spPr>
        <p:txBody>
          <a:bodyPr wrap="none" anchor="ctr"/>
          <a:p>
            <a:pPr algn="l"/>
            <a:endParaRPr lang="zh-CN" altLang="en-US" sz="2000" b="1" dirty="0">
              <a:latin typeface="Times New Roman" panose="02020603050405020304" pitchFamily="18" charset="0"/>
              <a:ea typeface="Times New Roman" panose="02020603050405020304" pitchFamily="18" charset="0"/>
            </a:endParaRPr>
          </a:p>
        </p:txBody>
      </p:sp>
      <p:pic>
        <p:nvPicPr>
          <p:cNvPr id="23" name="图片 22"/>
          <p:cNvPicPr>
            <a:picLocks noChangeAspect="1"/>
          </p:cNvPicPr>
          <p:nvPr/>
        </p:nvPicPr>
        <p:blipFill>
          <a:blip r:embed="rId5"/>
          <a:stretch>
            <a:fillRect/>
          </a:stretch>
        </p:blipFill>
        <p:spPr>
          <a:xfrm>
            <a:off x="5435600" y="764540"/>
            <a:ext cx="6445885" cy="5839460"/>
          </a:xfrm>
          <a:prstGeom prst="rect">
            <a:avLst/>
          </a:prstGeom>
          <a:effectLst>
            <a:outerShdw blurRad="50800" dist="38100" dir="16200000" rotWithShape="0">
              <a:prstClr val="black">
                <a:alpha val="40000"/>
              </a:prstClr>
            </a:outerShdw>
          </a:effectLst>
        </p:spPr>
      </p:pic>
      <p:pic>
        <p:nvPicPr>
          <p:cNvPr id="9" name="图片 8"/>
          <p:cNvPicPr/>
          <p:nvPr/>
        </p:nvPicPr>
        <p:blipFill>
          <a:blip r:embed="rId6"/>
          <a:stretch>
            <a:fillRect/>
          </a:stretch>
        </p:blipFill>
        <p:spPr>
          <a:xfrm>
            <a:off x="10135870" y="5061585"/>
            <a:ext cx="2321560" cy="1903730"/>
          </a:xfrm>
          <a:prstGeom prst="rect">
            <a:avLst/>
          </a:prstGeom>
        </p:spPr>
      </p:pic>
      <p:pic>
        <p:nvPicPr>
          <p:cNvPr id="11" name="图片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969515" y="6146366"/>
            <a:ext cx="520050" cy="819282"/>
          </a:xfrm>
          <a:prstGeom prst="rect">
            <a:avLst/>
          </a:prstGeom>
        </p:spPr>
      </p:pic>
      <p:sp>
        <p:nvSpPr>
          <p:cNvPr id="100" name="文本框 99"/>
          <p:cNvSpPr txBox="1"/>
          <p:nvPr/>
        </p:nvSpPr>
        <p:spPr>
          <a:xfrm>
            <a:off x="5537835" y="895350"/>
            <a:ext cx="6300470" cy="4296410"/>
          </a:xfrm>
          <a:prstGeom prst="rect">
            <a:avLst/>
          </a:prstGeom>
          <a:noFill/>
          <a:ln w="9525">
            <a:noFill/>
          </a:ln>
        </p:spPr>
        <p:txBody>
          <a:bodyPr wrap="square">
            <a:noAutofit/>
          </a:bodyPr>
          <a:p>
            <a:pPr indent="0"/>
            <a:r>
              <a:rPr lang="zh-CN" altLang="en-US" b="0">
                <a:solidFill>
                  <a:srgbClr val="0063A8"/>
                </a:solidFill>
                <a:latin typeface="Times New Roman" panose="02020603050405020304" pitchFamily="18" charset="0"/>
                <a:ea typeface="宋体" panose="02010600030101010101" pitchFamily="2" charset="-122"/>
              </a:rPr>
              <a:t>1.</a:t>
            </a:r>
            <a:r>
              <a:rPr lang="zh-CN" altLang="en-US" b="1">
                <a:solidFill>
                  <a:srgbClr val="0063A8"/>
                </a:solidFill>
                <a:latin typeface="微软雅黑" panose="020B0503020204020204" pitchFamily="34" charset="-122"/>
                <a:ea typeface="微软雅黑" panose="020B0503020204020204" pitchFamily="34" charset="-122"/>
                <a:cs typeface="微软雅黑" panose="020B0503020204020204" pitchFamily="34" charset="-122"/>
              </a:rPr>
              <a:t>高分搭配:</a:t>
            </a:r>
            <a:r>
              <a:rPr lang="zh-CN" altLang="en-US"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rPr>
              <a:t>①克服内心惰性②逃避责任③在危险面前退缩④从不畏缩困难</a:t>
            </a:r>
            <a:endParaRPr lang="zh-CN" altLang="en-US"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endParaRPr>
          </a:p>
          <a:p>
            <a:pPr indent="0"/>
            <a:endParaRPr lang="zh-CN" altLang="en-US"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endParaRPr>
          </a:p>
          <a:p>
            <a:pPr indent="0"/>
            <a:endParaRPr lang="zh-CN" altLang="en-US"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endParaRPr>
          </a:p>
          <a:p>
            <a:pPr indent="0"/>
            <a:endParaRPr lang="zh-CN" altLang="en-US"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1160"/>
              </a:lnSpc>
            </a:pPr>
            <a:endParaRPr lang="zh-CN" altLang="en-US"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endParaRPr>
          </a:p>
          <a:p>
            <a:pPr indent="0"/>
            <a:r>
              <a:rPr lang="zh-CN" altLang="en-US"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rPr>
              <a:t>2.他胆怯地退出了比赛。</a:t>
            </a:r>
            <a:endParaRPr lang="zh-CN" altLang="en-US"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1160"/>
              </a:lnSpc>
            </a:pPr>
            <a:endParaRPr lang="zh-CN" altLang="en-US"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endParaRPr>
          </a:p>
          <a:p>
            <a:pPr indent="0"/>
            <a:endParaRPr lang="zh-CN" altLang="en-US"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endParaRPr>
          </a:p>
          <a:p>
            <a:pPr indent="0"/>
            <a:r>
              <a:rPr lang="zh-CN" altLang="en-US"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rPr>
              <a:t>3.沉溺于短暂安逸，躺在过往成就上止步不前、墨守成规，缺乏探索与改变的勇气。</a:t>
            </a:r>
            <a:endParaRPr lang="zh-CN" altLang="en-US"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endParaRPr>
          </a:p>
          <a:p>
            <a:pPr indent="0"/>
            <a:endParaRPr lang="zh-CN" altLang="en-US"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endParaRPr>
          </a:p>
          <a:p>
            <a:pPr indent="0"/>
            <a:endParaRPr lang="zh-CN" altLang="en-US"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endParaRPr>
          </a:p>
          <a:p>
            <a:pPr indent="0"/>
            <a:endParaRPr lang="zh-CN" altLang="en-US"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endParaRPr>
          </a:p>
          <a:p>
            <a:pPr indent="0"/>
            <a:endParaRPr lang="zh-CN" altLang="en-US"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endParaRPr>
          </a:p>
          <a:p>
            <a:pPr indent="0"/>
            <a:r>
              <a:rPr lang="zh-CN" altLang="en-US"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rPr>
              <a:t>4.我们要拒绝盲目安逸，勇敢直面困境，始终砥砺前行。</a:t>
            </a:r>
            <a:endParaRPr lang="zh-CN" altLang="en-US" b="0">
              <a:solidFill>
                <a:srgbClr val="0063A8"/>
              </a:solidFill>
              <a:latin typeface="Times New Roman" panose="02020603050405020304" pitchFamily="18" charset="0"/>
              <a:ea typeface="宋体" panose="02010600030101010101" pitchFamily="2" charset="-122"/>
            </a:endParaRPr>
          </a:p>
        </p:txBody>
      </p:sp>
      <p:sp>
        <p:nvSpPr>
          <p:cNvPr id="28" name="文本框 27"/>
          <p:cNvSpPr txBox="1"/>
          <p:nvPr/>
        </p:nvSpPr>
        <p:spPr>
          <a:xfrm>
            <a:off x="5537835" y="1454785"/>
            <a:ext cx="6410325" cy="1014730"/>
          </a:xfrm>
          <a:prstGeom prst="rect">
            <a:avLst/>
          </a:prstGeom>
          <a:noFill/>
          <a:ln w="9525">
            <a:noFill/>
          </a:ln>
        </p:spPr>
        <p:txBody>
          <a:bodyPr wrap="square">
            <a:spAutoFit/>
          </a:bodyPr>
          <a:p>
            <a:pPr indent="0"/>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1.①overcome </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inner inertia</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②</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shrink from</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responsibility ③</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hang back</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in face of danger ④never </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flinch</a:t>
            </a:r>
            <a:r>
              <a:rPr lang="en-US" altLang="zh-CN" sz="2000" b="1" i="1" baseline="-25000">
                <a:solidFill>
                  <a:srgbClr val="002060"/>
                </a:solidFill>
                <a:latin typeface="Times New Roman" panose="02020603050405020304" pitchFamily="18" charset="0"/>
                <a:ea typeface="宋体" panose="02010600030101010101" pitchFamily="2" charset="-122"/>
                <a:cs typeface="Times New Roman" panose="02020603050405020304" pitchFamily="18" charset="0"/>
              </a:rPr>
              <a:t> 退缩；畏惧</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from difficulty</a:t>
            </a:r>
            <a:endPar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29" name="文本框 28"/>
          <p:cNvSpPr txBox="1"/>
          <p:nvPr/>
        </p:nvSpPr>
        <p:spPr>
          <a:xfrm>
            <a:off x="5589905" y="2740660"/>
            <a:ext cx="5652770" cy="398780"/>
          </a:xfrm>
          <a:prstGeom prst="rect">
            <a:avLst/>
          </a:prstGeom>
          <a:noFill/>
          <a:ln w="9525">
            <a:noFill/>
          </a:ln>
        </p:spPr>
        <p:txBody>
          <a:bodyPr wrap="square">
            <a:spAutoFit/>
          </a:bodyPr>
          <a:p>
            <a:pPr indent="0"/>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2. He </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chickened out of </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the competition.</a:t>
            </a:r>
            <a:endPar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30" name="文本框 29"/>
          <p:cNvSpPr txBox="1"/>
          <p:nvPr/>
        </p:nvSpPr>
        <p:spPr>
          <a:xfrm>
            <a:off x="5591175" y="3739515"/>
            <a:ext cx="6247130" cy="1014730"/>
          </a:xfrm>
          <a:prstGeom prst="rect">
            <a:avLst/>
          </a:prstGeom>
          <a:noFill/>
          <a:ln w="9525">
            <a:noFill/>
          </a:ln>
        </p:spPr>
        <p:txBody>
          <a:bodyPr wrap="square">
            <a:spAutoFit/>
          </a:bodyPr>
          <a:p>
            <a:pPr indent="0"/>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3.Trapped in temporary ease, they </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rest on their laurels</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and </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cling to routine</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lacking the courage to explore and change. </a:t>
            </a:r>
            <a:endPar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31" name="文本框 30"/>
          <p:cNvSpPr txBox="1"/>
          <p:nvPr/>
        </p:nvSpPr>
        <p:spPr>
          <a:xfrm>
            <a:off x="5590540" y="5191760"/>
            <a:ext cx="6169660" cy="706755"/>
          </a:xfrm>
          <a:prstGeom prst="rect">
            <a:avLst/>
          </a:prstGeom>
          <a:noFill/>
          <a:ln w="9525">
            <a:noFill/>
          </a:ln>
        </p:spPr>
        <p:txBody>
          <a:bodyPr wrap="square">
            <a:spAutoFit/>
          </a:bodyPr>
          <a:p>
            <a:pPr indent="0"/>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4.We should reject </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blind comfort</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rise to difficulties bravely and keep forging ahead all the time.</a:t>
            </a:r>
            <a:endPar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26" name="文本框 25"/>
          <p:cNvSpPr txBox="1"/>
          <p:nvPr/>
        </p:nvSpPr>
        <p:spPr>
          <a:xfrm>
            <a:off x="172085" y="976630"/>
            <a:ext cx="5081905" cy="5446395"/>
          </a:xfrm>
          <a:prstGeom prst="rect">
            <a:avLst/>
          </a:prstGeom>
          <a:noFill/>
          <a:ln w="9525">
            <a:noFill/>
          </a:ln>
        </p:spPr>
        <p:txBody>
          <a:bodyPr wrap="square">
            <a:spAutoFit/>
          </a:bodyPr>
          <a:p>
            <a:pPr indent="0">
              <a:buFont typeface="Arial" panose="020B0604020202020204" pitchFamily="34" charset="0"/>
              <a:buNone/>
            </a:pPr>
            <a:r>
              <a:rPr lang="en-US" altLang="zh-CN" sz="2000" b="1">
                <a:latin typeface="Times New Roman" panose="02020603050405020304" pitchFamily="18" charset="0"/>
                <a:ea typeface="宋体" panose="02010600030101010101" pitchFamily="2" charset="-122"/>
              </a:rPr>
              <a:t>①</a:t>
            </a:r>
            <a:r>
              <a:rPr lang="en-US" altLang="zh-CN" sz="2000" b="1">
                <a:solidFill>
                  <a:srgbClr val="C00000"/>
                </a:solidFill>
                <a:latin typeface="Times New Roman" panose="02020603050405020304" pitchFamily="18" charset="0"/>
                <a:ea typeface="宋体" panose="02010600030101010101" pitchFamily="2" charset="-122"/>
              </a:rPr>
              <a:t>complacent</a:t>
            </a:r>
            <a:r>
              <a:rPr lang="en-US" altLang="zh-CN" sz="1400" b="1" i="1">
                <a:latin typeface="Times New Roman" panose="02020603050405020304" pitchFamily="18" charset="0"/>
                <a:ea typeface="宋体" panose="02010600030101010101" pitchFamily="2" charset="-122"/>
              </a:rPr>
              <a:t> /k</a:t>
            </a:r>
            <a:r>
              <a:rPr lang="en-US" altLang="en-US" sz="1400" b="1" i="1">
                <a:latin typeface="Times New Roman" panose="02020603050405020304" pitchFamily="18" charset="0"/>
                <a:ea typeface="宋体" panose="02010600030101010101" pitchFamily="2" charset="-122"/>
              </a:rPr>
              <a:t>ə</a:t>
            </a:r>
            <a:r>
              <a:rPr lang="en-US" altLang="zh-CN" sz="1400" b="1" i="1">
                <a:latin typeface="Times New Roman" panose="02020603050405020304" pitchFamily="18" charset="0"/>
                <a:ea typeface="宋体" panose="02010600030101010101" pitchFamily="2" charset="-122"/>
              </a:rPr>
              <a:t>mˈple</a:t>
            </a:r>
            <a:r>
              <a:rPr lang="en-US" altLang="en-US" sz="1400" b="1" i="1">
                <a:latin typeface="Times New Roman" panose="02020603050405020304" pitchFamily="18" charset="0"/>
                <a:ea typeface="宋体" panose="02010600030101010101" pitchFamily="2" charset="-122"/>
              </a:rPr>
              <a:t>ɪ</a:t>
            </a:r>
            <a:r>
              <a:rPr lang="en-US" altLang="zh-CN" sz="1400" b="1" i="1">
                <a:latin typeface="Times New Roman" panose="02020603050405020304" pitchFamily="18" charset="0"/>
                <a:ea typeface="宋体" panose="02010600030101010101" pitchFamily="2" charset="-122"/>
              </a:rPr>
              <a:t>s(</a:t>
            </a:r>
            <a:r>
              <a:rPr lang="en-US" altLang="en-US" sz="1400" b="1" i="1">
                <a:latin typeface="Times New Roman" panose="02020603050405020304" pitchFamily="18" charset="0"/>
                <a:ea typeface="宋体" panose="02010600030101010101" pitchFamily="2" charset="-122"/>
              </a:rPr>
              <a:t>ə)</a:t>
            </a:r>
            <a:r>
              <a:rPr lang="en-US" altLang="zh-CN" sz="1400" b="1" i="1">
                <a:latin typeface="Times New Roman" panose="02020603050405020304" pitchFamily="18" charset="0"/>
                <a:ea typeface="宋体" panose="02010600030101010101" pitchFamily="2" charset="-122"/>
              </a:rPr>
              <a:t>nt/</a:t>
            </a:r>
            <a:r>
              <a:rPr lang="zh-CN" altLang="en-US" sz="1400" b="1" i="1">
                <a:latin typeface="Times New Roman" panose="02020603050405020304" pitchFamily="18" charset="0"/>
                <a:ea typeface="宋体" panose="02010600030101010101" pitchFamily="2" charset="-122"/>
              </a:rPr>
              <a:t>自满安逸的</a:t>
            </a:r>
            <a:endParaRPr lang="zh-CN" altLang="en-US" sz="1400" b="1" i="1">
              <a:latin typeface="Times New Roman" panose="02020603050405020304" pitchFamily="18" charset="0"/>
              <a:ea typeface="宋体" panose="02010600030101010101" pitchFamily="2" charset="-122"/>
            </a:endParaRPr>
          </a:p>
          <a:p>
            <a:pPr indent="0">
              <a:buFont typeface="Arial" panose="020B0604020202020204" pitchFamily="34" charset="0"/>
              <a:buNone/>
            </a:pPr>
            <a:r>
              <a:rPr lang="zh-CN" altLang="en-US" sz="1400" b="1" i="1">
                <a:latin typeface="Times New Roman" panose="02020603050405020304" pitchFamily="18" charset="0"/>
                <a:ea typeface="宋体" panose="02010600030101010101" pitchFamily="2" charset="-122"/>
              </a:rPr>
              <a:t> </a:t>
            </a:r>
            <a:r>
              <a:rPr lang="en-US" altLang="zh-CN" sz="1400" b="1" i="1">
                <a:latin typeface="Times New Roman" panose="02020603050405020304" pitchFamily="18" charset="0"/>
                <a:ea typeface="宋体" panose="02010600030101010101" pitchFamily="2" charset="-122"/>
              </a:rPr>
              <a:t>             </a:t>
            </a:r>
            <a:r>
              <a:rPr lang="zh-CN" altLang="en-US" sz="1400" b="1" i="1">
                <a:latin typeface="Times New Roman" panose="02020603050405020304" pitchFamily="18" charset="0"/>
                <a:ea typeface="宋体" panose="02010600030101010101" pitchFamily="2" charset="-122"/>
              </a:rPr>
              <a:t>---</a:t>
            </a:r>
            <a:r>
              <a:rPr lang="en-US" altLang="zh-CN" sz="2000" b="1">
                <a:solidFill>
                  <a:srgbClr val="C00000"/>
                </a:solidFill>
                <a:latin typeface="Times New Roman" panose="02020603050405020304" pitchFamily="18" charset="0"/>
                <a:ea typeface="宋体" panose="02010600030101010101" pitchFamily="2" charset="-122"/>
              </a:rPr>
              <a:t>complacency</a:t>
            </a:r>
            <a:r>
              <a:rPr lang="en-US" altLang="zh-CN" sz="2400" b="1">
                <a:solidFill>
                  <a:srgbClr val="C00000"/>
                </a:solidFill>
                <a:latin typeface="Times New Roman" panose="02020603050405020304" pitchFamily="18" charset="0"/>
                <a:ea typeface="宋体" panose="02010600030101010101" pitchFamily="2" charset="-122"/>
              </a:rPr>
              <a:t> </a:t>
            </a:r>
            <a:r>
              <a:rPr lang="en-US" altLang="zh-CN" sz="1400" b="1" i="1">
                <a:latin typeface="Times New Roman" panose="02020603050405020304" pitchFamily="18" charset="0"/>
                <a:ea typeface="宋体" panose="02010600030101010101" pitchFamily="2" charset="-122"/>
              </a:rPr>
              <a:t>/k</a:t>
            </a:r>
            <a:r>
              <a:rPr lang="en-US" altLang="en-US" sz="1400" b="1" i="1">
                <a:latin typeface="Times New Roman" panose="02020603050405020304" pitchFamily="18" charset="0"/>
                <a:ea typeface="宋体" panose="02010600030101010101" pitchFamily="2" charset="-122"/>
              </a:rPr>
              <a:t>ə</a:t>
            </a:r>
            <a:r>
              <a:rPr lang="en-US" altLang="zh-CN" sz="1400" b="1" i="1">
                <a:latin typeface="Times New Roman" panose="02020603050405020304" pitchFamily="18" charset="0"/>
                <a:ea typeface="宋体" panose="02010600030101010101" pitchFamily="2" charset="-122"/>
              </a:rPr>
              <a:t>m'ple</a:t>
            </a:r>
            <a:r>
              <a:rPr lang="en-US" altLang="en-US" sz="1400" b="1" i="1">
                <a:latin typeface="Times New Roman" panose="02020603050405020304" pitchFamily="18" charset="0"/>
                <a:ea typeface="宋体" panose="02010600030101010101" pitchFamily="2" charset="-122"/>
              </a:rPr>
              <a:t>ɪ</a:t>
            </a:r>
            <a:r>
              <a:rPr lang="en-US" altLang="zh-CN" sz="1400" b="1" i="1">
                <a:latin typeface="Times New Roman" panose="02020603050405020304" pitchFamily="18" charset="0"/>
                <a:ea typeface="宋体" panose="02010600030101010101" pitchFamily="2" charset="-122"/>
              </a:rPr>
              <a:t>s(</a:t>
            </a:r>
            <a:r>
              <a:rPr lang="en-US" altLang="en-US" sz="1400" b="1" i="1">
                <a:latin typeface="Times New Roman" panose="02020603050405020304" pitchFamily="18" charset="0"/>
                <a:ea typeface="宋体" panose="02010600030101010101" pitchFamily="2" charset="-122"/>
              </a:rPr>
              <a:t>ə)</a:t>
            </a:r>
            <a:r>
              <a:rPr lang="en-US" altLang="zh-CN" sz="1400" b="1" i="1">
                <a:latin typeface="Times New Roman" panose="02020603050405020304" pitchFamily="18" charset="0"/>
                <a:ea typeface="宋体" panose="02010600030101010101" pitchFamily="2" charset="-122"/>
              </a:rPr>
              <a:t>ns</a:t>
            </a:r>
            <a:r>
              <a:rPr lang="en-US" altLang="en-US" sz="1400" b="1" i="1">
                <a:latin typeface="Times New Roman" panose="02020603050405020304" pitchFamily="18" charset="0"/>
                <a:ea typeface="宋体" panose="02010600030101010101" pitchFamily="2" charset="-122"/>
              </a:rPr>
              <a:t>ɪ/</a:t>
            </a:r>
            <a:r>
              <a:rPr lang="zh-CN" altLang="en-US" sz="1400" b="1" i="1">
                <a:latin typeface="Times New Roman" panose="02020603050405020304" pitchFamily="18" charset="0"/>
                <a:ea typeface="宋体" panose="02010600030101010101" pitchFamily="2" charset="-122"/>
              </a:rPr>
              <a:t>安逸自满</a:t>
            </a:r>
            <a:endParaRPr lang="zh-CN" altLang="en-US" sz="1400" b="1" i="1">
              <a:latin typeface="Times New Roman" panose="02020603050405020304" pitchFamily="18" charset="0"/>
              <a:ea typeface="宋体" panose="02010600030101010101" pitchFamily="2" charset="-122"/>
            </a:endParaRPr>
          </a:p>
          <a:p>
            <a:pPr indent="0">
              <a:buFont typeface="Arial" panose="020B0604020202020204" pitchFamily="34" charset="0"/>
              <a:buNone/>
            </a:pPr>
            <a:r>
              <a:rPr lang="en-US" altLang="zh-CN" sz="2000" b="1">
                <a:latin typeface="Times New Roman" panose="02020603050405020304" pitchFamily="18" charset="0"/>
                <a:ea typeface="宋体" panose="02010600030101010101" pitchFamily="2" charset="-122"/>
              </a:rPr>
              <a:t>②</a:t>
            </a:r>
            <a:r>
              <a:rPr lang="en-US" altLang="zh-CN" sz="2000" b="1">
                <a:solidFill>
                  <a:srgbClr val="C00000"/>
                </a:solidFill>
                <a:latin typeface="Times New Roman" panose="02020603050405020304" pitchFamily="18" charset="0"/>
                <a:ea typeface="宋体" panose="02010600030101010101" pitchFamily="2" charset="-122"/>
              </a:rPr>
              <a:t>timid</a:t>
            </a:r>
            <a:r>
              <a:rPr lang="en-US" altLang="zh-CN" sz="1400" b="1" i="1">
                <a:latin typeface="Times New Roman" panose="02020603050405020304" pitchFamily="18" charset="0"/>
                <a:ea typeface="宋体" panose="02010600030101010101" pitchFamily="2" charset="-122"/>
              </a:rPr>
              <a:t> </a:t>
            </a:r>
            <a:r>
              <a:rPr lang="zh-CN" altLang="en-US" sz="1400" b="1" i="1">
                <a:latin typeface="Times New Roman" panose="02020603050405020304" pitchFamily="18" charset="0"/>
                <a:ea typeface="宋体" panose="02010600030101010101" pitchFamily="2" charset="-122"/>
              </a:rPr>
              <a:t>胆怯畏缩的-</a:t>
            </a:r>
            <a:endParaRPr lang="zh-CN" altLang="en-US" sz="1400" b="1" i="1">
              <a:latin typeface="Times New Roman" panose="02020603050405020304" pitchFamily="18" charset="0"/>
              <a:ea typeface="宋体" panose="02010600030101010101" pitchFamily="2" charset="-122"/>
            </a:endParaRPr>
          </a:p>
          <a:p>
            <a:pPr indent="0">
              <a:buFont typeface="Arial" panose="020B0604020202020204" pitchFamily="34" charset="0"/>
              <a:buNone/>
            </a:pPr>
            <a:r>
              <a:rPr lang="zh-CN" altLang="en-US" sz="1400" b="1" i="1">
                <a:latin typeface="Times New Roman" panose="02020603050405020304" pitchFamily="18" charset="0"/>
                <a:ea typeface="宋体" panose="02010600030101010101" pitchFamily="2" charset="-122"/>
              </a:rPr>
              <a:t> </a:t>
            </a:r>
            <a:r>
              <a:rPr lang="en-US" altLang="zh-CN" sz="1400" b="1" i="1">
                <a:latin typeface="Times New Roman" panose="02020603050405020304" pitchFamily="18" charset="0"/>
                <a:ea typeface="宋体" panose="02010600030101010101" pitchFamily="2" charset="-122"/>
              </a:rPr>
              <a:t>             </a:t>
            </a:r>
            <a:r>
              <a:rPr lang="zh-CN" altLang="en-US" sz="1400" b="1" i="1">
                <a:latin typeface="Times New Roman" panose="02020603050405020304" pitchFamily="18" charset="0"/>
                <a:ea typeface="宋体" panose="02010600030101010101" pitchFamily="2" charset="-122"/>
              </a:rPr>
              <a:t>--</a:t>
            </a:r>
            <a:r>
              <a:rPr lang="en-US" altLang="zh-CN" sz="2400" b="1">
                <a:solidFill>
                  <a:srgbClr val="C00000"/>
                </a:solidFill>
                <a:latin typeface="Times New Roman" panose="02020603050405020304" pitchFamily="18" charset="0"/>
                <a:ea typeface="宋体" panose="02010600030101010101" pitchFamily="2" charset="-122"/>
              </a:rPr>
              <a:t> </a:t>
            </a:r>
            <a:r>
              <a:rPr lang="en-US" altLang="zh-CN" sz="2000" b="1">
                <a:solidFill>
                  <a:srgbClr val="C00000"/>
                </a:solidFill>
                <a:latin typeface="Times New Roman" panose="02020603050405020304" pitchFamily="18" charset="0"/>
                <a:ea typeface="宋体" panose="02010600030101010101" pitchFamily="2" charset="-122"/>
              </a:rPr>
              <a:t>timidity</a:t>
            </a:r>
            <a:r>
              <a:rPr lang="en-US" altLang="zh-CN" sz="1400" b="1" i="1">
                <a:latin typeface="Times New Roman" panose="02020603050405020304" pitchFamily="18" charset="0"/>
                <a:ea typeface="宋体" panose="02010600030101010101" pitchFamily="2" charset="-122"/>
              </a:rPr>
              <a:t> /t</a:t>
            </a:r>
            <a:r>
              <a:rPr lang="en-US" altLang="en-US" sz="1400" b="1" i="1">
                <a:latin typeface="Times New Roman" panose="02020603050405020304" pitchFamily="18" charset="0"/>
                <a:ea typeface="宋体" panose="02010600030101010101" pitchFamily="2" charset="-122"/>
              </a:rPr>
              <a:t>ɪˈ</a:t>
            </a:r>
            <a:r>
              <a:rPr lang="en-US" altLang="zh-CN" sz="1400" b="1" i="1">
                <a:latin typeface="Times New Roman" panose="02020603050405020304" pitchFamily="18" charset="0"/>
                <a:ea typeface="宋体" panose="02010600030101010101" pitchFamily="2" charset="-122"/>
              </a:rPr>
              <a:t>m</a:t>
            </a:r>
            <a:r>
              <a:rPr lang="en-US" altLang="en-US" sz="1400" b="1" i="1">
                <a:latin typeface="Times New Roman" panose="02020603050405020304" pitchFamily="18" charset="0"/>
                <a:ea typeface="宋体" panose="02010600030101010101" pitchFamily="2" charset="-122"/>
              </a:rPr>
              <a:t>ɪ</a:t>
            </a:r>
            <a:r>
              <a:rPr lang="en-US" altLang="zh-CN" sz="1400" b="1" i="1">
                <a:latin typeface="Times New Roman" panose="02020603050405020304" pitchFamily="18" charset="0"/>
                <a:ea typeface="宋体" panose="02010600030101010101" pitchFamily="2" charset="-122"/>
              </a:rPr>
              <a:t>d</a:t>
            </a:r>
            <a:r>
              <a:rPr lang="en-US" altLang="en-US" sz="1400" b="1" i="1">
                <a:latin typeface="Times New Roman" panose="02020603050405020304" pitchFamily="18" charset="0"/>
                <a:ea typeface="宋体" panose="02010600030101010101" pitchFamily="2" charset="-122"/>
              </a:rPr>
              <a:t>ə</a:t>
            </a:r>
            <a:r>
              <a:rPr lang="en-US" altLang="zh-CN" sz="1400" b="1" i="1">
                <a:latin typeface="Times New Roman" panose="02020603050405020304" pitchFamily="18" charset="0"/>
                <a:ea typeface="宋体" panose="02010600030101010101" pitchFamily="2" charset="-122"/>
              </a:rPr>
              <a:t>ti/ n.</a:t>
            </a:r>
            <a:r>
              <a:rPr lang="zh-CN" altLang="en-US" sz="1400" b="1" i="1">
                <a:latin typeface="Times New Roman" panose="02020603050405020304" pitchFamily="18" charset="0"/>
                <a:ea typeface="宋体" panose="02010600030101010101" pitchFamily="2" charset="-122"/>
              </a:rPr>
              <a:t>胆怯，胆小，羞怯</a:t>
            </a:r>
            <a:endParaRPr lang="zh-CN" altLang="en-US" sz="1400" b="1" i="1">
              <a:latin typeface="Times New Roman" panose="02020603050405020304" pitchFamily="18" charset="0"/>
              <a:ea typeface="宋体" panose="02010600030101010101" pitchFamily="2" charset="-122"/>
            </a:endParaRPr>
          </a:p>
          <a:p>
            <a:pPr indent="0">
              <a:buFont typeface="Arial" panose="020B0604020202020204" pitchFamily="34" charset="0"/>
              <a:buNone/>
            </a:pPr>
            <a:r>
              <a:rPr lang="en-US" altLang="zh-CN" sz="2000" b="1">
                <a:latin typeface="Times New Roman" panose="02020603050405020304" pitchFamily="18" charset="0"/>
                <a:ea typeface="宋体" panose="02010600030101010101" pitchFamily="2" charset="-122"/>
              </a:rPr>
              <a:t>③</a:t>
            </a:r>
            <a:r>
              <a:rPr lang="en-US" altLang="zh-CN" sz="2000" b="1">
                <a:solidFill>
                  <a:srgbClr val="C00000"/>
                </a:solidFill>
                <a:latin typeface="Times New Roman" panose="02020603050405020304" pitchFamily="18" charset="0"/>
                <a:ea typeface="宋体" panose="02010600030101010101" pitchFamily="2" charset="-122"/>
              </a:rPr>
              <a:t>shrink from / draw back from challenges</a:t>
            </a:r>
            <a:r>
              <a:rPr lang="en-US" altLang="zh-CN" sz="1400" b="1" i="1">
                <a:latin typeface="Times New Roman" panose="02020603050405020304" pitchFamily="18" charset="0"/>
                <a:ea typeface="宋体" panose="02010600030101010101" pitchFamily="2" charset="-122"/>
              </a:rPr>
              <a:t> </a:t>
            </a:r>
            <a:r>
              <a:rPr lang="en-US" altLang="zh-CN" sz="2000" b="1">
                <a:solidFill>
                  <a:srgbClr val="C00000"/>
                </a:solidFill>
                <a:latin typeface="Times New Roman" panose="02020603050405020304" pitchFamily="18" charset="0"/>
                <a:ea typeface="宋体" panose="02010600030101010101" pitchFamily="2" charset="-122"/>
              </a:rPr>
              <a:t>/hardships</a:t>
            </a:r>
            <a:r>
              <a:rPr lang="zh-CN" altLang="en-US" sz="1400" b="1" i="1">
                <a:latin typeface="Times New Roman" panose="02020603050405020304" pitchFamily="18" charset="0"/>
                <a:ea typeface="宋体" panose="02010600030101010101" pitchFamily="2" charset="-122"/>
              </a:rPr>
              <a:t>畏惧挑战、退缩逃避</a:t>
            </a:r>
            <a:endParaRPr lang="zh-CN" altLang="en-US" sz="1400" b="1" i="1">
              <a:latin typeface="Times New Roman" panose="02020603050405020304" pitchFamily="18" charset="0"/>
              <a:ea typeface="宋体" panose="02010600030101010101" pitchFamily="2" charset="-122"/>
            </a:endParaRPr>
          </a:p>
          <a:p>
            <a:pPr indent="0">
              <a:buFont typeface="Arial" panose="020B0604020202020204" pitchFamily="34" charset="0"/>
              <a:buNone/>
            </a:pPr>
            <a:r>
              <a:rPr lang="en-US" altLang="zh-CN" sz="2000" b="1">
                <a:latin typeface="Times New Roman" panose="02020603050405020304" pitchFamily="18" charset="0"/>
                <a:ea typeface="宋体" panose="02010600030101010101" pitchFamily="2" charset="-122"/>
              </a:rPr>
              <a:t>④</a:t>
            </a:r>
            <a:r>
              <a:rPr lang="en-US" altLang="zh-CN" sz="2000" b="1">
                <a:solidFill>
                  <a:srgbClr val="C00000"/>
                </a:solidFill>
                <a:latin typeface="Times New Roman" panose="02020603050405020304" pitchFamily="18" charset="0"/>
                <a:ea typeface="宋体" panose="02010600030101010101" pitchFamily="2" charset="-122"/>
              </a:rPr>
              <a:t>settle for the status quo</a:t>
            </a:r>
            <a:r>
              <a:rPr lang="en-US" altLang="zh-CN" sz="1400" b="1" i="1">
                <a:latin typeface="Times New Roman" panose="02020603050405020304" pitchFamily="18" charset="0"/>
                <a:ea typeface="宋体" panose="02010600030101010101" pitchFamily="2" charset="-122"/>
              </a:rPr>
              <a:t>/ˌste</a:t>
            </a:r>
            <a:r>
              <a:rPr lang="en-US" altLang="en-US" sz="1400" b="1" i="1">
                <a:latin typeface="Times New Roman" panose="02020603050405020304" pitchFamily="18" charset="0"/>
                <a:ea typeface="宋体" panose="02010600030101010101" pitchFamily="2" charset="-122"/>
              </a:rPr>
              <a:t>ɪ</a:t>
            </a:r>
            <a:r>
              <a:rPr lang="en-US" altLang="zh-CN" sz="1400" b="1" i="1">
                <a:latin typeface="Times New Roman" panose="02020603050405020304" pitchFamily="18" charset="0"/>
                <a:ea typeface="宋体" panose="02010600030101010101" pitchFamily="2" charset="-122"/>
              </a:rPr>
              <a:t>t</a:t>
            </a:r>
            <a:r>
              <a:rPr lang="en-US" altLang="en-US" sz="1400" b="1" i="1">
                <a:latin typeface="Times New Roman" panose="02020603050405020304" pitchFamily="18" charset="0"/>
                <a:ea typeface="宋体" panose="02010600030101010101" pitchFamily="2" charset="-122"/>
              </a:rPr>
              <a:t>ə</a:t>
            </a:r>
            <a:r>
              <a:rPr lang="en-US" altLang="zh-CN" sz="1400" b="1" i="1">
                <a:latin typeface="Times New Roman" panose="02020603050405020304" pitchFamily="18" charset="0"/>
                <a:ea typeface="宋体" panose="02010600030101010101" pitchFamily="2" charset="-122"/>
              </a:rPr>
              <a:t>s ˈkw</a:t>
            </a:r>
            <a:r>
              <a:rPr lang="en-US" altLang="en-US" sz="1400" b="1" i="1">
                <a:latin typeface="Times New Roman" panose="02020603050405020304" pitchFamily="18" charset="0"/>
                <a:ea typeface="宋体" panose="02010600030101010101" pitchFamily="2" charset="-122"/>
              </a:rPr>
              <a:t>əʊ/ </a:t>
            </a:r>
            <a:r>
              <a:rPr lang="zh-CN" altLang="en-US" sz="1400" b="1" i="1">
                <a:latin typeface="Times New Roman" panose="02020603050405020304" pitchFamily="18" charset="0"/>
                <a:ea typeface="宋体" panose="02010600030101010101" pitchFamily="2" charset="-122"/>
              </a:rPr>
              <a:t>现状</a:t>
            </a:r>
            <a:r>
              <a:rPr lang="en-US" altLang="zh-CN" sz="1400" b="1" i="1">
                <a:latin typeface="Times New Roman" panose="02020603050405020304" pitchFamily="18" charset="0"/>
                <a:ea typeface="宋体" panose="02010600030101010101" pitchFamily="2" charset="-122"/>
              </a:rPr>
              <a:t> </a:t>
            </a:r>
            <a:r>
              <a:rPr lang="zh-CN" altLang="en-US" sz="1400" b="1" i="1">
                <a:latin typeface="Times New Roman" panose="02020603050405020304" pitchFamily="18" charset="0"/>
                <a:ea typeface="宋体" panose="02010600030101010101" pitchFamily="2" charset="-122"/>
              </a:rPr>
              <a:t>/ </a:t>
            </a:r>
            <a:r>
              <a:rPr lang="en-US" altLang="zh-CN" sz="2000" b="1">
                <a:solidFill>
                  <a:srgbClr val="C00000"/>
                </a:solidFill>
                <a:latin typeface="Times New Roman" panose="02020603050405020304" pitchFamily="18" charset="0"/>
                <a:ea typeface="宋体" panose="02010600030101010101" pitchFamily="2" charset="-122"/>
              </a:rPr>
              <a:t>ordinary life</a:t>
            </a:r>
            <a:r>
              <a:rPr lang="zh-CN" altLang="en-US" sz="1400" b="1" i="1">
                <a:latin typeface="Times New Roman" panose="02020603050405020304" pitchFamily="18" charset="0"/>
                <a:ea typeface="宋体" panose="02010600030101010101" pitchFamily="2" charset="-122"/>
              </a:rPr>
              <a:t>安于现状、甘于平庸  </a:t>
            </a:r>
            <a:endParaRPr lang="zh-CN" altLang="en-US" sz="1400" b="1" i="1">
              <a:latin typeface="Times New Roman" panose="02020603050405020304" pitchFamily="18" charset="0"/>
              <a:ea typeface="宋体" panose="02010600030101010101" pitchFamily="2" charset="-122"/>
            </a:endParaRPr>
          </a:p>
          <a:p>
            <a:pPr indent="0">
              <a:buFont typeface="Arial" panose="020B0604020202020204" pitchFamily="34" charset="0"/>
              <a:buNone/>
            </a:pPr>
            <a:r>
              <a:rPr lang="en-US" altLang="zh-CN" sz="2000" b="1">
                <a:latin typeface="Times New Roman" panose="02020603050405020304" pitchFamily="18" charset="0"/>
                <a:ea typeface="宋体" panose="02010600030101010101" pitchFamily="2" charset="-122"/>
              </a:rPr>
              <a:t>⑤</a:t>
            </a:r>
            <a:r>
              <a:rPr lang="en-US" altLang="zh-CN" sz="2000" b="1">
                <a:solidFill>
                  <a:srgbClr val="C00000"/>
                </a:solidFill>
                <a:latin typeface="Times New Roman" panose="02020603050405020304" pitchFamily="18" charset="0"/>
                <a:ea typeface="宋体" panose="02010600030101010101" pitchFamily="2" charset="-122"/>
              </a:rPr>
              <a:t>play it safe</a:t>
            </a:r>
            <a:r>
              <a:rPr lang="en-US" altLang="zh-CN" sz="1400" b="1" i="1">
                <a:latin typeface="Times New Roman" panose="02020603050405020304" pitchFamily="18" charset="0"/>
                <a:ea typeface="宋体" panose="02010600030101010101" pitchFamily="2" charset="-122"/>
              </a:rPr>
              <a:t> </a:t>
            </a:r>
            <a:r>
              <a:rPr lang="zh-CN" altLang="en-US" sz="1400" b="1" i="1">
                <a:latin typeface="Times New Roman" panose="02020603050405020304" pitchFamily="18" charset="0"/>
                <a:ea typeface="宋体" panose="02010600030101010101" pitchFamily="2" charset="-122"/>
              </a:rPr>
              <a:t>求稳保守、不敢冒险/</a:t>
            </a:r>
            <a:r>
              <a:rPr lang="en-US" altLang="zh-CN" sz="2400" b="1">
                <a:solidFill>
                  <a:srgbClr val="C00000"/>
                </a:solidFill>
                <a:latin typeface="Times New Roman" panose="02020603050405020304" pitchFamily="18" charset="0"/>
                <a:ea typeface="宋体" panose="02010600030101010101" pitchFamily="2" charset="-122"/>
              </a:rPr>
              <a:t> </a:t>
            </a:r>
            <a:r>
              <a:rPr lang="en-US" altLang="zh-CN" sz="2000" b="1">
                <a:solidFill>
                  <a:srgbClr val="C00000"/>
                </a:solidFill>
                <a:latin typeface="Times New Roman" panose="02020603050405020304" pitchFamily="18" charset="0"/>
                <a:ea typeface="宋体" panose="02010600030101010101" pitchFamily="2" charset="-122"/>
              </a:rPr>
              <a:t>cling to safety</a:t>
            </a:r>
            <a:r>
              <a:rPr lang="en-US" altLang="zh-CN" sz="1400" b="1" i="1">
                <a:latin typeface="Times New Roman" panose="02020603050405020304" pitchFamily="18" charset="0"/>
                <a:ea typeface="宋体" panose="02010600030101010101" pitchFamily="2" charset="-122"/>
              </a:rPr>
              <a:t> </a:t>
            </a:r>
            <a:r>
              <a:rPr lang="zh-CN" altLang="en-US" sz="1400" b="1" i="1">
                <a:latin typeface="Times New Roman" panose="02020603050405020304" pitchFamily="18" charset="0"/>
                <a:ea typeface="宋体" panose="02010600030101010101" pitchFamily="2" charset="-122"/>
              </a:rPr>
              <a:t>死守安稳、不愿尝试 /</a:t>
            </a:r>
            <a:r>
              <a:rPr lang="en-US" altLang="zh-CN" sz="1400" b="1" i="1">
                <a:latin typeface="Times New Roman" panose="02020603050405020304" pitchFamily="18" charset="0"/>
                <a:ea typeface="宋体" panose="02010600030101010101" pitchFamily="2" charset="-122"/>
              </a:rPr>
              <a:t>kl</a:t>
            </a:r>
            <a:r>
              <a:rPr lang="en-US" altLang="en-US" sz="1400" b="1" i="1">
                <a:latin typeface="Times New Roman" panose="02020603050405020304" pitchFamily="18" charset="0"/>
                <a:ea typeface="宋体" panose="02010600030101010101" pitchFamily="2" charset="-122"/>
              </a:rPr>
              <a:t>ɪŋ/ </a:t>
            </a:r>
            <a:r>
              <a:rPr lang="zh-CN" altLang="en-US" sz="1400" b="1" i="1">
                <a:latin typeface="Times New Roman" panose="02020603050405020304" pitchFamily="18" charset="0"/>
                <a:ea typeface="宋体" panose="02010600030101010101" pitchFamily="2" charset="-122"/>
              </a:rPr>
              <a:t>黏附，粘住</a:t>
            </a:r>
            <a:endParaRPr lang="zh-CN" altLang="en-US" sz="1400" b="1" i="1">
              <a:latin typeface="Times New Roman" panose="02020603050405020304" pitchFamily="18" charset="0"/>
              <a:ea typeface="宋体" panose="02010600030101010101" pitchFamily="2" charset="-122"/>
            </a:endParaRPr>
          </a:p>
          <a:p>
            <a:pPr indent="0">
              <a:buFont typeface="Arial" panose="020B0604020202020204" pitchFamily="34" charset="0"/>
              <a:buNone/>
            </a:pPr>
            <a:r>
              <a:rPr lang="en-US" altLang="zh-CN" sz="2000" b="1">
                <a:latin typeface="Times New Roman" panose="02020603050405020304" pitchFamily="18" charset="0"/>
                <a:ea typeface="宋体" panose="02010600030101010101" pitchFamily="2" charset="-122"/>
              </a:rPr>
              <a:t>⑥</a:t>
            </a:r>
            <a:r>
              <a:rPr lang="en-US" altLang="zh-CN" sz="2000" b="1">
                <a:solidFill>
                  <a:srgbClr val="C00000"/>
                </a:solidFill>
                <a:latin typeface="Times New Roman" panose="02020603050405020304" pitchFamily="18" charset="0"/>
                <a:ea typeface="宋体" panose="02010600030101010101" pitchFamily="2" charset="-122"/>
              </a:rPr>
              <a:t>be trapped in ease</a:t>
            </a:r>
            <a:r>
              <a:rPr lang="zh-CN" altLang="en-US" sz="1400" b="1" i="1">
                <a:latin typeface="Times New Roman" panose="02020603050405020304" pitchFamily="18" charset="0"/>
                <a:ea typeface="宋体" panose="02010600030101010101" pitchFamily="2" charset="-122"/>
              </a:rPr>
              <a:t>困在舒适圈 /</a:t>
            </a:r>
            <a:r>
              <a:rPr lang="en-US" altLang="zh-CN" sz="2400" b="1">
                <a:solidFill>
                  <a:srgbClr val="C00000"/>
                </a:solidFill>
                <a:latin typeface="Times New Roman" panose="02020603050405020304" pitchFamily="18" charset="0"/>
                <a:ea typeface="宋体" panose="02010600030101010101" pitchFamily="2" charset="-122"/>
              </a:rPr>
              <a:t> </a:t>
            </a:r>
            <a:r>
              <a:rPr lang="en-US" altLang="zh-CN" sz="2000" b="1">
                <a:solidFill>
                  <a:srgbClr val="C00000"/>
                </a:solidFill>
                <a:latin typeface="Times New Roman" panose="02020603050405020304" pitchFamily="18" charset="0"/>
                <a:ea typeface="宋体" panose="02010600030101010101" pitchFamily="2" charset="-122"/>
              </a:rPr>
              <a:t>indulge in temporary ease</a:t>
            </a:r>
            <a:r>
              <a:rPr lang="en-US" altLang="zh-CN" sz="2400" b="1">
                <a:solidFill>
                  <a:srgbClr val="C00000"/>
                </a:solidFill>
                <a:latin typeface="Times New Roman" panose="02020603050405020304" pitchFamily="18" charset="0"/>
                <a:ea typeface="宋体" panose="02010600030101010101" pitchFamily="2" charset="-122"/>
              </a:rPr>
              <a:t> </a:t>
            </a:r>
            <a:r>
              <a:rPr lang="zh-CN" altLang="en-US" sz="1400" b="1" i="1">
                <a:latin typeface="Times New Roman" panose="02020603050405020304" pitchFamily="18" charset="0"/>
                <a:ea typeface="宋体" panose="02010600030101010101" pitchFamily="2" charset="-122"/>
              </a:rPr>
              <a:t>沉溺一时安逸 /</a:t>
            </a:r>
            <a:r>
              <a:rPr lang="en-US" altLang="en-US" sz="1400" b="1" i="1">
                <a:latin typeface="Times New Roman" panose="02020603050405020304" pitchFamily="18" charset="0"/>
                <a:ea typeface="宋体" panose="02010600030101010101" pitchFamily="2" charset="-122"/>
              </a:rPr>
              <a:t>ɪ</a:t>
            </a:r>
            <a:r>
              <a:rPr lang="en-US" altLang="zh-CN" sz="1400" b="1" i="1">
                <a:latin typeface="Times New Roman" panose="02020603050405020304" pitchFamily="18" charset="0"/>
                <a:ea typeface="宋体" panose="02010600030101010101" pitchFamily="2" charset="-122"/>
              </a:rPr>
              <a:t>nˈd</a:t>
            </a:r>
            <a:r>
              <a:rPr lang="en-US" altLang="en-US" sz="1400" b="1" i="1">
                <a:latin typeface="Times New Roman" panose="02020603050405020304" pitchFamily="18" charset="0"/>
                <a:ea typeface="宋体" panose="02010600030101010101" pitchFamily="2" charset="-122"/>
              </a:rPr>
              <a:t>ʌ</a:t>
            </a:r>
            <a:r>
              <a:rPr lang="en-US" altLang="zh-CN" sz="1400" b="1" i="1">
                <a:latin typeface="Times New Roman" panose="02020603050405020304" pitchFamily="18" charset="0"/>
                <a:ea typeface="宋体" panose="02010600030101010101" pitchFamily="2" charset="-122"/>
              </a:rPr>
              <a:t>ld</a:t>
            </a:r>
            <a:r>
              <a:rPr lang="en-US" altLang="en-US" sz="1400" b="1" i="1">
                <a:latin typeface="Times New Roman" panose="02020603050405020304" pitchFamily="18" charset="0"/>
                <a:ea typeface="宋体" panose="02010600030101010101" pitchFamily="2" charset="-122"/>
              </a:rPr>
              <a:t>ʒ/</a:t>
            </a:r>
            <a:r>
              <a:rPr lang="zh-CN" altLang="en-US" sz="1400" b="1" i="1">
                <a:latin typeface="Times New Roman" panose="02020603050405020304" pitchFamily="18" charset="0"/>
                <a:ea typeface="宋体" panose="02010600030101010101" pitchFamily="2" charset="-122"/>
              </a:rPr>
              <a:t>沉湎</a:t>
            </a:r>
            <a:endParaRPr lang="zh-CN" altLang="en-US" sz="1400" b="1" i="1">
              <a:latin typeface="Times New Roman" panose="02020603050405020304" pitchFamily="18" charset="0"/>
              <a:ea typeface="宋体" panose="02010600030101010101" pitchFamily="2" charset="-122"/>
            </a:endParaRPr>
          </a:p>
          <a:p>
            <a:pPr indent="0">
              <a:buFont typeface="Arial" panose="020B0604020202020204" pitchFamily="34" charset="0"/>
              <a:buNone/>
            </a:pPr>
            <a:r>
              <a:rPr lang="en-US" altLang="zh-CN" sz="2000" b="1">
                <a:latin typeface="Times New Roman" panose="02020603050405020304" pitchFamily="18" charset="0"/>
                <a:ea typeface="宋体" panose="02010600030101010101" pitchFamily="2" charset="-122"/>
              </a:rPr>
              <a:t>⑦</a:t>
            </a:r>
            <a:r>
              <a:rPr lang="en-US" altLang="zh-CN" sz="2000" b="1">
                <a:solidFill>
                  <a:srgbClr val="C00000"/>
                </a:solidFill>
                <a:latin typeface="Times New Roman" panose="02020603050405020304" pitchFamily="18" charset="0"/>
                <a:ea typeface="宋体" panose="02010600030101010101" pitchFamily="2" charset="-122"/>
              </a:rPr>
              <a:t>lack the courage to explore</a:t>
            </a:r>
            <a:r>
              <a:rPr lang="en-US" altLang="zh-CN" sz="1400" b="1" i="1">
                <a:latin typeface="Times New Roman" panose="02020603050405020304" pitchFamily="18" charset="0"/>
                <a:ea typeface="宋体" panose="02010600030101010101" pitchFamily="2" charset="-122"/>
              </a:rPr>
              <a:t> </a:t>
            </a:r>
            <a:r>
              <a:rPr lang="zh-CN" altLang="en-US" sz="1400" b="1" i="1">
                <a:latin typeface="Times New Roman" panose="02020603050405020304" pitchFamily="18" charset="0"/>
                <a:ea typeface="宋体" panose="02010600030101010101" pitchFamily="2" charset="-122"/>
              </a:rPr>
              <a:t>缺乏探索勇气 </a:t>
            </a:r>
            <a:endParaRPr lang="zh-CN" altLang="en-US" sz="1400" b="1" i="1">
              <a:latin typeface="Times New Roman" panose="02020603050405020304" pitchFamily="18" charset="0"/>
              <a:ea typeface="宋体" panose="02010600030101010101" pitchFamily="2" charset="-122"/>
            </a:endParaRPr>
          </a:p>
          <a:p>
            <a:pPr indent="0">
              <a:buFont typeface="Arial" panose="020B0604020202020204" pitchFamily="34" charset="0"/>
              <a:buNone/>
            </a:pPr>
            <a:r>
              <a:rPr lang="en-US" altLang="zh-CN" sz="2000" b="1">
                <a:latin typeface="Times New Roman" panose="02020603050405020304" pitchFamily="18" charset="0"/>
                <a:ea typeface="宋体" panose="02010600030101010101" pitchFamily="2" charset="-122"/>
              </a:rPr>
              <a:t>⑧</a:t>
            </a:r>
            <a:r>
              <a:rPr lang="en-US" altLang="zh-CN" sz="2000" b="1">
                <a:solidFill>
                  <a:srgbClr val="C00000"/>
                </a:solidFill>
                <a:latin typeface="Times New Roman" panose="02020603050405020304" pitchFamily="18" charset="0"/>
                <a:ea typeface="宋体" panose="02010600030101010101" pitchFamily="2" charset="-122"/>
              </a:rPr>
              <a:t>rest on one’s laurels </a:t>
            </a:r>
            <a:r>
              <a:rPr lang="zh-CN" altLang="en-US" sz="1400" b="1" i="1">
                <a:latin typeface="Times New Roman" panose="02020603050405020304" pitchFamily="18" charset="0"/>
                <a:ea typeface="宋体" panose="02010600030101010101" pitchFamily="2" charset="-122"/>
              </a:rPr>
              <a:t>躺在功劳簿上、止步不前  /ˈ</a:t>
            </a:r>
            <a:r>
              <a:rPr lang="en-US" altLang="zh-CN" sz="1400" b="1" i="1">
                <a:latin typeface="Times New Roman" panose="02020603050405020304" pitchFamily="18" charset="0"/>
                <a:ea typeface="宋体" panose="02010600030101010101" pitchFamily="2" charset="-122"/>
              </a:rPr>
              <a:t>l</a:t>
            </a:r>
            <a:r>
              <a:rPr lang="en-US" altLang="en-US" sz="1400" b="1" i="1">
                <a:latin typeface="Times New Roman" panose="02020603050405020304" pitchFamily="18" charset="0"/>
                <a:ea typeface="宋体" panose="02010600030101010101" pitchFamily="2" charset="-122"/>
              </a:rPr>
              <a:t>ɒ</a:t>
            </a:r>
            <a:r>
              <a:rPr lang="en-US" altLang="zh-CN" sz="1400" b="1" i="1">
                <a:latin typeface="Times New Roman" panose="02020603050405020304" pitchFamily="18" charset="0"/>
                <a:ea typeface="宋体" panose="02010600030101010101" pitchFamily="2" charset="-122"/>
              </a:rPr>
              <a:t>r</a:t>
            </a:r>
            <a:r>
              <a:rPr lang="en-US" altLang="en-US" sz="1400" b="1" i="1">
                <a:latin typeface="Times New Roman" panose="02020603050405020304" pitchFamily="18" charset="0"/>
                <a:ea typeface="宋体" panose="02010600030101010101" pitchFamily="2" charset="-122"/>
              </a:rPr>
              <a:t>ə</a:t>
            </a:r>
            <a:r>
              <a:rPr lang="en-US" altLang="zh-CN" sz="1400" b="1" i="1">
                <a:latin typeface="Times New Roman" panose="02020603050405020304" pitchFamily="18" charset="0"/>
                <a:ea typeface="宋体" panose="02010600030101010101" pitchFamily="2" charset="-122"/>
              </a:rPr>
              <a:t>l/n.</a:t>
            </a:r>
            <a:r>
              <a:rPr lang="zh-CN" altLang="en-US" sz="1400" b="1" i="1">
                <a:latin typeface="Times New Roman" panose="02020603050405020304" pitchFamily="18" charset="0"/>
                <a:ea typeface="宋体" panose="02010600030101010101" pitchFamily="2" charset="-122"/>
              </a:rPr>
              <a:t>月桂，桂冠；荣誉</a:t>
            </a:r>
            <a:endParaRPr lang="zh-CN" altLang="en-US" sz="1400" b="1" i="1">
              <a:latin typeface="Times New Roman" panose="02020603050405020304" pitchFamily="18" charset="0"/>
              <a:ea typeface="宋体" panose="02010600030101010101" pitchFamily="2" charset="-122"/>
            </a:endParaRPr>
          </a:p>
          <a:p>
            <a:pPr indent="0">
              <a:buFont typeface="Arial" panose="020B0604020202020204" pitchFamily="34" charset="0"/>
              <a:buNone/>
            </a:pPr>
            <a:r>
              <a:rPr lang="en-US" altLang="zh-CN" sz="2000" b="1">
                <a:latin typeface="Times New Roman" panose="02020603050405020304" pitchFamily="18" charset="0"/>
                <a:ea typeface="宋体" panose="02010600030101010101" pitchFamily="2" charset="-122"/>
              </a:rPr>
              <a:t>⑨</a:t>
            </a:r>
            <a:r>
              <a:rPr lang="en-US" altLang="zh-CN" sz="2000" b="1">
                <a:solidFill>
                  <a:srgbClr val="C00000"/>
                </a:solidFill>
                <a:latin typeface="Times New Roman" panose="02020603050405020304" pitchFamily="18" charset="0"/>
                <a:ea typeface="宋体" panose="02010600030101010101" pitchFamily="2" charset="-122"/>
              </a:rPr>
              <a:t>chicken out</a:t>
            </a:r>
            <a:r>
              <a:rPr lang="zh-CN" altLang="en-US" sz="1400" b="1" i="1">
                <a:latin typeface="Times New Roman" panose="02020603050405020304" pitchFamily="18" charset="0"/>
                <a:ea typeface="宋体" panose="02010600030101010101" pitchFamily="2" charset="-122"/>
              </a:rPr>
              <a:t>口语中表示临阵退缩   </a:t>
            </a:r>
            <a:endParaRPr lang="zh-CN" altLang="en-US" sz="1400" b="1" i="1">
              <a:latin typeface="Times New Roman" panose="02020603050405020304" pitchFamily="18" charset="0"/>
              <a:ea typeface="宋体" panose="02010600030101010101" pitchFamily="2" charset="-122"/>
            </a:endParaRPr>
          </a:p>
          <a:p>
            <a:pPr indent="0">
              <a:buFont typeface="Arial" panose="020B0604020202020204" pitchFamily="34" charset="0"/>
              <a:buNone/>
            </a:pPr>
            <a:r>
              <a:rPr lang="en-US" altLang="zh-CN" sz="2000" b="1">
                <a:latin typeface="Times New Roman" panose="02020603050405020304" pitchFamily="18" charset="0"/>
                <a:ea typeface="宋体" panose="02010600030101010101" pitchFamily="2" charset="-122"/>
              </a:rPr>
              <a:t>⑩</a:t>
            </a:r>
            <a:r>
              <a:rPr lang="en-US" altLang="zh-CN" sz="2000" b="1">
                <a:solidFill>
                  <a:srgbClr val="C00000"/>
                </a:solidFill>
                <a:latin typeface="Times New Roman" panose="02020603050405020304" pitchFamily="18" charset="0"/>
                <a:ea typeface="宋体" panose="02010600030101010101" pitchFamily="2" charset="-122"/>
              </a:rPr>
              <a:t>satisfied with staying where you are </a:t>
            </a:r>
            <a:r>
              <a:rPr lang="zh-CN" altLang="en-US" sz="1400" b="1" i="1">
                <a:latin typeface="Times New Roman" panose="02020603050405020304" pitchFamily="18" charset="0"/>
                <a:ea typeface="宋体" panose="02010600030101010101" pitchFamily="2" charset="-122"/>
              </a:rPr>
              <a:t>安于现状</a:t>
            </a:r>
            <a:endParaRPr lang="zh-CN" altLang="en-US" sz="1400" b="1" i="1">
              <a:latin typeface="Times New Roman" panose="02020603050405020304" pitchFamily="18" charset="0"/>
              <a:ea typeface="宋体" panose="02010600030101010101" pitchFamily="2"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000000"/>
                                          </p:val>
                                        </p:tav>
                                        <p:tav tm="100000">
                                          <p:val>
                                            <p:strVal val="#ppt_w"/>
                                          </p:val>
                                        </p:tav>
                                      </p:tavLst>
                                    </p:anim>
                                    <p:anim calcmode="lin" valueType="num">
                                      <p:cBhvr>
                                        <p:cTn id="8" dur="500" fill="hold"/>
                                        <p:tgtEl>
                                          <p:spTgt spid="3"/>
                                        </p:tgtEl>
                                        <p:attrNameLst>
                                          <p:attrName>ppt_h</p:attrName>
                                        </p:attrNameLst>
                                      </p:cBhvr>
                                      <p:tavLst>
                                        <p:tav tm="0">
                                          <p:val>
                                            <p:fltVal val="0.000000"/>
                                          </p:val>
                                        </p:tav>
                                        <p:tav tm="100000">
                                          <p:val>
                                            <p:strVal val="#ppt_h"/>
                                          </p:val>
                                        </p:tav>
                                      </p:tavLst>
                                    </p:anim>
                                    <p:animEffect transition="in" filter="fade">
                                      <p:cBhvr>
                                        <p:cTn id="9" dur="500"/>
                                        <p:tgtEl>
                                          <p:spTgt spid="3"/>
                                        </p:tgtEl>
                                      </p:cBhvr>
                                    </p:animEffect>
                                  </p:childTnLst>
                                </p:cTn>
                              </p:par>
                              <p:par>
                                <p:cTn id="10" presetID="8" presetClass="emph" presetSubtype="0" repeatCount="indefinite" fill="hold" nodeType="withEffect">
                                  <p:stCondLst>
                                    <p:cond delay="0"/>
                                  </p:stCondLst>
                                  <p:childTnLst>
                                    <p:animRot by="21600000">
                                      <p:cBhvr>
                                        <p:cTn id="11" dur="2000" fill="hold"/>
                                        <p:tgtEl>
                                          <p:spTgt spid="3"/>
                                        </p:tgtEl>
                                        <p:attrNameLst>
                                          <p:attrName>r</p:attrName>
                                        </p:attrNameLst>
                                      </p:cBhvr>
                                    </p:animRo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blinds(horizontal)">
                                      <p:cBhvr>
                                        <p:cTn id="16" dur="500"/>
                                        <p:tgtEl>
                                          <p:spTgt spid="28"/>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blinds(horizontal)">
                                      <p:cBhvr>
                                        <p:cTn id="21" dur="500"/>
                                        <p:tgtEl>
                                          <p:spTgt spid="29"/>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blinds(horizontal)">
                                      <p:cBhvr>
                                        <p:cTn id="26" dur="500"/>
                                        <p:tgtEl>
                                          <p:spTgt spid="30"/>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31"/>
                                        </p:tgtEl>
                                        <p:attrNameLst>
                                          <p:attrName>style.visibility</p:attrName>
                                        </p:attrNameLst>
                                      </p:cBhvr>
                                      <p:to>
                                        <p:strVal val="visible"/>
                                      </p:to>
                                    </p:set>
                                    <p:animEffect transition="in" filter="blinds(horizontal)">
                                      <p:cBhvr>
                                        <p:cTn id="3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8" grpId="1"/>
      <p:bldP spid="29" grpId="0"/>
      <p:bldP spid="29" grpId="1"/>
      <p:bldP spid="30" grpId="0"/>
      <p:bldP spid="30" grpId="1"/>
      <p:bldP spid="31" grpId="0"/>
      <p:bldP spid="31"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直接连接符 19"/>
          <p:cNvCxnSpPr/>
          <p:nvPr/>
        </p:nvCxnSpPr>
        <p:spPr>
          <a:xfrm>
            <a:off x="512860" y="688340"/>
            <a:ext cx="10972825" cy="0"/>
          </a:xfrm>
          <a:prstGeom prst="line">
            <a:avLst/>
          </a:prstGeom>
          <a:ln>
            <a:gradFill>
              <a:gsLst>
                <a:gs pos="0">
                  <a:srgbClr val="400040"/>
                </a:gs>
                <a:gs pos="32000">
                  <a:srgbClr val="8F0040"/>
                </a:gs>
                <a:gs pos="63000">
                  <a:srgbClr val="F27300"/>
                </a:gs>
                <a:gs pos="100000">
                  <a:srgbClr val="FFBF00"/>
                </a:gs>
              </a:gsLst>
              <a:lin ang="10800000" scaled="0"/>
            </a:gradFill>
          </a:ln>
        </p:spPr>
        <p:style>
          <a:lnRef idx="1">
            <a:srgbClr val="5B9BD5"/>
          </a:lnRef>
          <a:fillRef idx="0">
            <a:srgbClr val="5B9BD5"/>
          </a:fillRef>
          <a:effectRef idx="0">
            <a:srgbClr val="5B9BD5"/>
          </a:effectRef>
          <a:fontRef idx="minor">
            <a:sysClr val="windowText" lastClr="000000"/>
          </a:fontRef>
        </p:style>
      </p:cxnSp>
      <p:sp>
        <p:nvSpPr>
          <p:cNvPr id="25" name="矩形 24"/>
          <p:cNvSpPr/>
          <p:nvPr/>
        </p:nvSpPr>
        <p:spPr>
          <a:xfrm>
            <a:off x="0" y="6685613"/>
            <a:ext cx="12192000" cy="172387"/>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p:nvPr/>
        </p:nvPicPr>
        <p:blipFill>
          <a:blip r:embed="rId1"/>
          <a:stretch>
            <a:fillRect/>
          </a:stretch>
        </p:blipFill>
        <p:spPr>
          <a:xfrm>
            <a:off x="54610" y="6584950"/>
            <a:ext cx="708025" cy="273050"/>
          </a:xfrm>
          <a:prstGeom prst="rect">
            <a:avLst/>
          </a:prstGeom>
        </p:spPr>
      </p:pic>
      <p:pic>
        <p:nvPicPr>
          <p:cNvPr id="2" name="图片 1"/>
          <p:cNvPicPr>
            <a:picLocks noChangeAspect="1"/>
          </p:cNvPicPr>
          <p:nvPr/>
        </p:nvPicPr>
        <p:blipFill rotWithShape="1">
          <a:blip r:embed="rId2">
            <a:extLst>
              <a:ext uri="{BEBA8EAE-BF5A-486C-A8C5-ECC9F3942E4B}">
                <a14:imgProps xmlns:a14="http://schemas.microsoft.com/office/drawing/2010/main">
                  <a14:imgLayer r:embed="rId3">
                    <a14:imgEffect>
                      <a14:backgroundRemoval t="1130" b="100000" l="0" r="39917">
                        <a14:foregroundMark x1="10187" y1="34463" x2="9563" y2="64407"/>
                        <a14:foregroundMark x1="18295" y1="11864" x2="16424" y2="37288"/>
                        <a14:foregroundMark x1="19751" y1="24294" x2="22453" y2="22599"/>
                        <a14:foregroundMark x1="13306" y1="20339" x2="14761" y2="25424"/>
                        <a14:foregroundMark x1="19335" y1="37288" x2="24532" y2="31638"/>
                        <a14:foregroundMark x1="28274" y1="31638" x2="28274" y2="45763"/>
                        <a14:foregroundMark x1="11850" y1="58192" x2="28690" y2="54237"/>
                        <a14:foregroundMark x1="11642" y1="48588" x2="26819" y2="45763"/>
                        <a14:foregroundMark x1="9563" y1="66102" x2="29730" y2="66667"/>
                        <a14:foregroundMark x1="28898" y1="55367" x2="27651" y2="61582"/>
                        <a14:foregroundMark x1="11227" y1="52542" x2="18295" y2="51977"/>
                        <a14:foregroundMark x1="20582" y1="61582" x2="25156" y2="58192"/>
                        <a14:foregroundMark x1="20166" y1="48588" x2="20166" y2="51412"/>
                        <a14:foregroundMark x1="13306" y1="74011" x2="18295" y2="82486"/>
                        <a14:foregroundMark x1="19751" y1="83616" x2="23909" y2="73446"/>
                      </a14:backgroundRemoval>
                    </a14:imgEffect>
                  </a14:imgLayer>
                </a14:imgProps>
              </a:ext>
            </a:extLst>
          </a:blip>
          <a:srcRect r="60124"/>
          <a:stretch>
            <a:fillRect/>
          </a:stretch>
        </p:blipFill>
        <p:spPr>
          <a:xfrm>
            <a:off x="0" y="12700"/>
            <a:ext cx="1078865" cy="831850"/>
          </a:xfrm>
          <a:prstGeom prst="rect">
            <a:avLst/>
          </a:prstGeom>
        </p:spPr>
      </p:pic>
      <p:grpSp>
        <p:nvGrpSpPr>
          <p:cNvPr id="3" name="组合 2"/>
          <p:cNvGrpSpPr/>
          <p:nvPr/>
        </p:nvGrpSpPr>
        <p:grpSpPr>
          <a:xfrm>
            <a:off x="414020" y="551815"/>
            <a:ext cx="140970" cy="121920"/>
            <a:chOff x="715963" y="600758"/>
            <a:chExt cx="2201410" cy="2201406"/>
          </a:xfrm>
        </p:grpSpPr>
        <p:sp>
          <p:nvSpPr>
            <p:cNvPr id="5" name="Freeform 20"/>
            <p:cNvSpPr/>
            <p:nvPr/>
          </p:nvSpPr>
          <p:spPr>
            <a:xfrm>
              <a:off x="715963" y="843713"/>
              <a:ext cx="349618" cy="1712535"/>
            </a:xfrm>
            <a:custGeom>
              <a:avLst/>
              <a:gdLst/>
              <a:ahLst/>
              <a:cxnLst>
                <a:cxn ang="0">
                  <a:pos x="349618" y="1122925"/>
                </a:cxn>
                <a:cxn ang="0">
                  <a:pos x="0" y="1712535"/>
                </a:cxn>
                <a:cxn ang="0">
                  <a:pos x="0" y="0"/>
                </a:cxn>
                <a:cxn ang="0">
                  <a:pos x="349618" y="1122925"/>
                </a:cxn>
              </a:cxnLst>
              <a:pathLst>
                <a:path w="118" h="578">
                  <a:moveTo>
                    <a:pt x="118" y="379"/>
                  </a:moveTo>
                  <a:lnTo>
                    <a:pt x="0" y="578"/>
                  </a:lnTo>
                  <a:lnTo>
                    <a:pt x="0" y="0"/>
                  </a:lnTo>
                  <a:lnTo>
                    <a:pt x="118" y="379"/>
                  </a:lnTo>
                  <a:close/>
                </a:path>
              </a:pathLst>
            </a:custGeom>
            <a:noFill/>
            <a:ln w="9525" cap="flat" cmpd="sng">
              <a:solidFill>
                <a:srgbClr val="FEF22A"/>
              </a:solidFill>
              <a:prstDash val="solid"/>
              <a:round/>
              <a:headEnd type="none" w="med" len="med"/>
              <a:tailEnd type="none" w="med" len="med"/>
            </a:ln>
          </p:spPr>
          <p:txBody>
            <a:bodyPr/>
            <a:p>
              <a:endParaRPr lang="zh-CN" altLang="en-US" sz="1680"/>
            </a:p>
          </p:txBody>
        </p:sp>
        <p:sp>
          <p:nvSpPr>
            <p:cNvPr id="6" name="Freeform 21"/>
            <p:cNvSpPr/>
            <p:nvPr/>
          </p:nvSpPr>
          <p:spPr>
            <a:xfrm>
              <a:off x="715963" y="600758"/>
              <a:ext cx="651830" cy="399987"/>
            </a:xfrm>
            <a:custGeom>
              <a:avLst/>
              <a:gdLst/>
              <a:ahLst/>
              <a:cxnLst>
                <a:cxn ang="0">
                  <a:pos x="651830" y="399987"/>
                </a:cxn>
                <a:cxn ang="0">
                  <a:pos x="0" y="242955"/>
                </a:cxn>
                <a:cxn ang="0">
                  <a:pos x="242954" y="0"/>
                </a:cxn>
                <a:cxn ang="0">
                  <a:pos x="651830" y="399987"/>
                </a:cxn>
              </a:cxnLst>
              <a:pathLst>
                <a:path w="220" h="135">
                  <a:moveTo>
                    <a:pt x="220" y="135"/>
                  </a:moveTo>
                  <a:lnTo>
                    <a:pt x="0" y="82"/>
                  </a:lnTo>
                  <a:lnTo>
                    <a:pt x="82" y="0"/>
                  </a:lnTo>
                  <a:lnTo>
                    <a:pt x="220" y="135"/>
                  </a:lnTo>
                  <a:close/>
                </a:path>
              </a:pathLst>
            </a:custGeom>
            <a:noFill/>
            <a:ln w="9525" cap="flat" cmpd="sng">
              <a:solidFill>
                <a:srgbClr val="5B3B87"/>
              </a:solidFill>
              <a:prstDash val="solid"/>
              <a:round/>
              <a:headEnd type="none" w="med" len="med"/>
              <a:tailEnd type="none" w="med" len="med"/>
            </a:ln>
          </p:spPr>
          <p:txBody>
            <a:bodyPr/>
            <a:p>
              <a:endParaRPr lang="zh-CN" altLang="en-US" sz="1680"/>
            </a:p>
          </p:txBody>
        </p:sp>
        <p:sp>
          <p:nvSpPr>
            <p:cNvPr id="7" name="Freeform 22"/>
            <p:cNvSpPr/>
            <p:nvPr/>
          </p:nvSpPr>
          <p:spPr>
            <a:xfrm>
              <a:off x="715963" y="1966637"/>
              <a:ext cx="349618" cy="835527"/>
            </a:xfrm>
            <a:custGeom>
              <a:avLst/>
              <a:gdLst/>
              <a:ahLst/>
              <a:cxnLst>
                <a:cxn ang="0">
                  <a:pos x="349618" y="0"/>
                </a:cxn>
                <a:cxn ang="0">
                  <a:pos x="242954" y="835527"/>
                </a:cxn>
                <a:cxn ang="0">
                  <a:pos x="0" y="589609"/>
                </a:cxn>
                <a:cxn ang="0">
                  <a:pos x="349618" y="0"/>
                </a:cxn>
              </a:cxnLst>
              <a:pathLst>
                <a:path w="118" h="282">
                  <a:moveTo>
                    <a:pt x="118" y="0"/>
                  </a:moveTo>
                  <a:lnTo>
                    <a:pt x="82" y="282"/>
                  </a:lnTo>
                  <a:lnTo>
                    <a:pt x="0" y="199"/>
                  </a:lnTo>
                  <a:lnTo>
                    <a:pt x="118" y="0"/>
                  </a:lnTo>
                  <a:close/>
                </a:path>
              </a:pathLst>
            </a:custGeom>
            <a:noFill/>
            <a:ln w="9525" cap="flat" cmpd="sng">
              <a:solidFill>
                <a:srgbClr val="FD665B"/>
              </a:solidFill>
              <a:prstDash val="solid"/>
              <a:round/>
              <a:headEnd type="none" w="med" len="med"/>
              <a:tailEnd type="none" w="med" len="med"/>
            </a:ln>
          </p:spPr>
          <p:txBody>
            <a:bodyPr/>
            <a:p>
              <a:endParaRPr lang="zh-CN" altLang="en-US" sz="1680"/>
            </a:p>
          </p:txBody>
        </p:sp>
        <p:sp>
          <p:nvSpPr>
            <p:cNvPr id="8" name="Freeform 23"/>
            <p:cNvSpPr/>
            <p:nvPr/>
          </p:nvSpPr>
          <p:spPr>
            <a:xfrm>
              <a:off x="715963" y="843713"/>
              <a:ext cx="651830" cy="1122926"/>
            </a:xfrm>
            <a:custGeom>
              <a:avLst/>
              <a:gdLst/>
              <a:ahLst/>
              <a:cxnLst>
                <a:cxn ang="0">
                  <a:pos x="651830" y="157031"/>
                </a:cxn>
                <a:cxn ang="0">
                  <a:pos x="349617" y="1122926"/>
                </a:cxn>
                <a:cxn ang="0">
                  <a:pos x="0" y="0"/>
                </a:cxn>
                <a:cxn ang="0">
                  <a:pos x="651830" y="157031"/>
                </a:cxn>
              </a:cxnLst>
              <a:pathLst>
                <a:path w="220" h="379">
                  <a:moveTo>
                    <a:pt x="220" y="53"/>
                  </a:moveTo>
                  <a:lnTo>
                    <a:pt x="118" y="379"/>
                  </a:lnTo>
                  <a:lnTo>
                    <a:pt x="0" y="0"/>
                  </a:lnTo>
                  <a:lnTo>
                    <a:pt x="220" y="53"/>
                  </a:lnTo>
                  <a:close/>
                </a:path>
              </a:pathLst>
            </a:custGeom>
            <a:noFill/>
            <a:ln w="9525" cap="flat" cmpd="sng">
              <a:solidFill>
                <a:srgbClr val="A82878"/>
              </a:solidFill>
              <a:prstDash val="solid"/>
              <a:round/>
              <a:headEnd type="none" w="med" len="med"/>
              <a:tailEnd type="none" w="med" len="med"/>
            </a:ln>
          </p:spPr>
          <p:txBody>
            <a:bodyPr/>
            <a:p>
              <a:endParaRPr lang="zh-CN" altLang="en-US" sz="1680"/>
            </a:p>
          </p:txBody>
        </p:sp>
        <p:sp>
          <p:nvSpPr>
            <p:cNvPr id="10" name="Freeform 24"/>
            <p:cNvSpPr/>
            <p:nvPr/>
          </p:nvSpPr>
          <p:spPr>
            <a:xfrm>
              <a:off x="958918" y="1966637"/>
              <a:ext cx="948117" cy="835527"/>
            </a:xfrm>
            <a:custGeom>
              <a:avLst/>
              <a:gdLst/>
              <a:ahLst/>
              <a:cxnLst>
                <a:cxn ang="0">
                  <a:pos x="948117" y="373320"/>
                </a:cxn>
                <a:cxn ang="0">
                  <a:pos x="0" y="835527"/>
                </a:cxn>
                <a:cxn ang="0">
                  <a:pos x="106663" y="0"/>
                </a:cxn>
                <a:cxn ang="0">
                  <a:pos x="948117" y="373320"/>
                </a:cxn>
              </a:cxnLst>
              <a:pathLst>
                <a:path w="320" h="282">
                  <a:moveTo>
                    <a:pt x="320" y="126"/>
                  </a:moveTo>
                  <a:lnTo>
                    <a:pt x="0" y="282"/>
                  </a:lnTo>
                  <a:lnTo>
                    <a:pt x="36" y="0"/>
                  </a:lnTo>
                  <a:lnTo>
                    <a:pt x="320" y="126"/>
                  </a:lnTo>
                  <a:close/>
                </a:path>
              </a:pathLst>
            </a:custGeom>
            <a:noFill/>
            <a:ln w="9525" cap="flat" cmpd="sng">
              <a:solidFill>
                <a:srgbClr val="FEF22A"/>
              </a:solidFill>
              <a:prstDash val="solid"/>
              <a:round/>
              <a:headEnd type="none" w="med" len="med"/>
              <a:tailEnd type="none" w="med" len="med"/>
            </a:ln>
          </p:spPr>
          <p:txBody>
            <a:bodyPr/>
            <a:p>
              <a:endParaRPr lang="zh-CN" altLang="en-US" sz="1680"/>
            </a:p>
          </p:txBody>
        </p:sp>
        <p:sp>
          <p:nvSpPr>
            <p:cNvPr id="12" name="Freeform 25"/>
            <p:cNvSpPr/>
            <p:nvPr/>
          </p:nvSpPr>
          <p:spPr>
            <a:xfrm>
              <a:off x="958918" y="600758"/>
              <a:ext cx="1712536" cy="399987"/>
            </a:xfrm>
            <a:custGeom>
              <a:avLst/>
              <a:gdLst/>
              <a:ahLst/>
              <a:cxnLst>
                <a:cxn ang="0">
                  <a:pos x="408875" y="399987"/>
                </a:cxn>
                <a:cxn ang="0">
                  <a:pos x="0" y="0"/>
                </a:cxn>
                <a:cxn ang="0">
                  <a:pos x="1712536" y="0"/>
                </a:cxn>
                <a:cxn ang="0">
                  <a:pos x="408875" y="399987"/>
                </a:cxn>
              </a:cxnLst>
              <a:pathLst>
                <a:path w="578" h="135">
                  <a:moveTo>
                    <a:pt x="138" y="135"/>
                  </a:moveTo>
                  <a:lnTo>
                    <a:pt x="0" y="0"/>
                  </a:lnTo>
                  <a:lnTo>
                    <a:pt x="578" y="0"/>
                  </a:lnTo>
                  <a:lnTo>
                    <a:pt x="138" y="135"/>
                  </a:lnTo>
                  <a:close/>
                </a:path>
              </a:pathLst>
            </a:custGeom>
            <a:noFill/>
            <a:ln w="9525" cap="flat" cmpd="sng">
              <a:solidFill>
                <a:srgbClr val="79307A"/>
              </a:solidFill>
              <a:prstDash val="solid"/>
              <a:round/>
              <a:headEnd type="none" w="med" len="med"/>
              <a:tailEnd type="none" w="med" len="med"/>
            </a:ln>
          </p:spPr>
          <p:txBody>
            <a:bodyPr/>
            <a:p>
              <a:endParaRPr lang="zh-CN" altLang="en-US" sz="1680"/>
            </a:p>
          </p:txBody>
        </p:sp>
        <p:sp>
          <p:nvSpPr>
            <p:cNvPr id="13" name="Freeform 26"/>
            <p:cNvSpPr/>
            <p:nvPr/>
          </p:nvSpPr>
          <p:spPr>
            <a:xfrm>
              <a:off x="958918" y="2339957"/>
              <a:ext cx="1712536" cy="462207"/>
            </a:xfrm>
            <a:custGeom>
              <a:avLst/>
              <a:gdLst/>
              <a:ahLst/>
              <a:cxnLst>
                <a:cxn ang="0">
                  <a:pos x="948116" y="0"/>
                </a:cxn>
                <a:cxn ang="0">
                  <a:pos x="1712536" y="462207"/>
                </a:cxn>
                <a:cxn ang="0">
                  <a:pos x="0" y="462207"/>
                </a:cxn>
                <a:cxn ang="0">
                  <a:pos x="948116" y="0"/>
                </a:cxn>
              </a:cxnLst>
              <a:pathLst>
                <a:path w="578" h="156">
                  <a:moveTo>
                    <a:pt x="320" y="0"/>
                  </a:moveTo>
                  <a:lnTo>
                    <a:pt x="578" y="156"/>
                  </a:lnTo>
                  <a:lnTo>
                    <a:pt x="0" y="156"/>
                  </a:lnTo>
                  <a:lnTo>
                    <a:pt x="320" y="0"/>
                  </a:lnTo>
                  <a:close/>
                </a:path>
              </a:pathLst>
            </a:custGeom>
            <a:noFill/>
            <a:ln w="9525" cap="flat" cmpd="sng">
              <a:solidFill>
                <a:srgbClr val="FA8538"/>
              </a:solidFill>
              <a:prstDash val="solid"/>
              <a:round/>
              <a:headEnd type="none" w="med" len="med"/>
              <a:tailEnd type="none" w="med" len="med"/>
            </a:ln>
          </p:spPr>
          <p:txBody>
            <a:bodyPr/>
            <a:p>
              <a:endParaRPr lang="zh-CN" altLang="en-US" sz="1680"/>
            </a:p>
          </p:txBody>
        </p:sp>
        <p:sp>
          <p:nvSpPr>
            <p:cNvPr id="14" name="Freeform 27"/>
            <p:cNvSpPr/>
            <p:nvPr/>
          </p:nvSpPr>
          <p:spPr>
            <a:xfrm>
              <a:off x="1367793" y="600758"/>
              <a:ext cx="1303661" cy="805899"/>
            </a:xfrm>
            <a:custGeom>
              <a:avLst/>
              <a:gdLst/>
              <a:ahLst/>
              <a:cxnLst>
                <a:cxn ang="0">
                  <a:pos x="1303661" y="0"/>
                </a:cxn>
                <a:cxn ang="0">
                  <a:pos x="897748" y="805899"/>
                </a:cxn>
                <a:cxn ang="0">
                  <a:pos x="0" y="399986"/>
                </a:cxn>
                <a:cxn ang="0">
                  <a:pos x="1303661" y="0"/>
                </a:cxn>
              </a:cxnLst>
              <a:pathLst>
                <a:path w="440" h="272">
                  <a:moveTo>
                    <a:pt x="440" y="0"/>
                  </a:moveTo>
                  <a:lnTo>
                    <a:pt x="303" y="272"/>
                  </a:lnTo>
                  <a:lnTo>
                    <a:pt x="0" y="135"/>
                  </a:lnTo>
                  <a:lnTo>
                    <a:pt x="440" y="0"/>
                  </a:lnTo>
                  <a:close/>
                </a:path>
              </a:pathLst>
            </a:custGeom>
            <a:noFill/>
            <a:ln w="9525" cap="flat" cmpd="sng">
              <a:solidFill>
                <a:srgbClr val="A82878"/>
              </a:solidFill>
              <a:prstDash val="solid"/>
              <a:round/>
              <a:headEnd type="none" w="med" len="med"/>
              <a:tailEnd type="none" w="med" len="med"/>
            </a:ln>
          </p:spPr>
          <p:txBody>
            <a:bodyPr/>
            <a:p>
              <a:endParaRPr lang="zh-CN" altLang="en-US" sz="1680"/>
            </a:p>
          </p:txBody>
        </p:sp>
        <p:sp>
          <p:nvSpPr>
            <p:cNvPr id="15" name="Freeform 28"/>
            <p:cNvSpPr/>
            <p:nvPr/>
          </p:nvSpPr>
          <p:spPr>
            <a:xfrm>
              <a:off x="2265543" y="843713"/>
              <a:ext cx="651830" cy="1712535"/>
            </a:xfrm>
            <a:custGeom>
              <a:avLst/>
              <a:gdLst/>
              <a:ahLst/>
              <a:cxnLst>
                <a:cxn ang="0">
                  <a:pos x="651830" y="0"/>
                </a:cxn>
                <a:cxn ang="0">
                  <a:pos x="651830" y="1712535"/>
                </a:cxn>
                <a:cxn ang="0">
                  <a:pos x="0" y="562944"/>
                </a:cxn>
                <a:cxn ang="0">
                  <a:pos x="651830" y="0"/>
                </a:cxn>
              </a:cxnLst>
              <a:pathLst>
                <a:path w="220" h="578">
                  <a:moveTo>
                    <a:pt x="220" y="0"/>
                  </a:moveTo>
                  <a:lnTo>
                    <a:pt x="220" y="578"/>
                  </a:lnTo>
                  <a:lnTo>
                    <a:pt x="0" y="190"/>
                  </a:lnTo>
                  <a:lnTo>
                    <a:pt x="220" y="0"/>
                  </a:lnTo>
                  <a:close/>
                </a:path>
              </a:pathLst>
            </a:custGeom>
            <a:noFill/>
            <a:ln w="9525" cap="flat" cmpd="sng">
              <a:solidFill>
                <a:srgbClr val="F1286A"/>
              </a:solidFill>
              <a:prstDash val="solid"/>
              <a:round/>
              <a:headEnd type="none" w="med" len="med"/>
              <a:tailEnd type="none" w="med" len="med"/>
            </a:ln>
          </p:spPr>
          <p:txBody>
            <a:bodyPr/>
            <a:p>
              <a:endParaRPr lang="zh-CN" altLang="en-US" sz="1680"/>
            </a:p>
          </p:txBody>
        </p:sp>
        <p:sp>
          <p:nvSpPr>
            <p:cNvPr id="16" name="Freeform 29"/>
            <p:cNvSpPr/>
            <p:nvPr/>
          </p:nvSpPr>
          <p:spPr>
            <a:xfrm>
              <a:off x="1907035" y="2339957"/>
              <a:ext cx="1010338" cy="462207"/>
            </a:xfrm>
            <a:custGeom>
              <a:avLst/>
              <a:gdLst/>
              <a:ahLst/>
              <a:cxnLst>
                <a:cxn ang="0">
                  <a:pos x="1010338" y="216289"/>
                </a:cxn>
                <a:cxn ang="0">
                  <a:pos x="0" y="0"/>
                </a:cxn>
                <a:cxn ang="0">
                  <a:pos x="764419" y="462207"/>
                </a:cxn>
                <a:cxn ang="0">
                  <a:pos x="1010338" y="216289"/>
                </a:cxn>
              </a:cxnLst>
              <a:pathLst>
                <a:path w="341" h="156">
                  <a:moveTo>
                    <a:pt x="341" y="73"/>
                  </a:moveTo>
                  <a:lnTo>
                    <a:pt x="0" y="0"/>
                  </a:lnTo>
                  <a:lnTo>
                    <a:pt x="258" y="156"/>
                  </a:lnTo>
                  <a:lnTo>
                    <a:pt x="341" y="73"/>
                  </a:lnTo>
                  <a:close/>
                </a:path>
              </a:pathLst>
            </a:custGeom>
            <a:noFill/>
            <a:ln w="9525" cap="flat" cmpd="sng">
              <a:solidFill>
                <a:srgbClr val="FD665B"/>
              </a:solidFill>
              <a:prstDash val="solid"/>
              <a:round/>
              <a:headEnd type="none" w="med" len="med"/>
              <a:tailEnd type="none" w="med" len="med"/>
            </a:ln>
          </p:spPr>
          <p:txBody>
            <a:bodyPr/>
            <a:p>
              <a:endParaRPr lang="zh-CN" altLang="en-US" sz="1680"/>
            </a:p>
          </p:txBody>
        </p:sp>
        <p:sp>
          <p:nvSpPr>
            <p:cNvPr id="17" name="Freeform 30"/>
            <p:cNvSpPr/>
            <p:nvPr/>
          </p:nvSpPr>
          <p:spPr>
            <a:xfrm>
              <a:off x="1065581" y="1406657"/>
              <a:ext cx="1199961" cy="933303"/>
            </a:xfrm>
            <a:custGeom>
              <a:avLst/>
              <a:gdLst/>
              <a:ahLst/>
              <a:cxnLst>
                <a:cxn ang="0">
                  <a:pos x="1199961" y="0"/>
                </a:cxn>
                <a:cxn ang="0">
                  <a:pos x="0" y="559981"/>
                </a:cxn>
                <a:cxn ang="0">
                  <a:pos x="841454" y="933303"/>
                </a:cxn>
                <a:cxn ang="0">
                  <a:pos x="1199961" y="0"/>
                </a:cxn>
              </a:cxnLst>
              <a:pathLst>
                <a:path w="405" h="315">
                  <a:moveTo>
                    <a:pt x="405" y="0"/>
                  </a:moveTo>
                  <a:lnTo>
                    <a:pt x="0" y="189"/>
                  </a:lnTo>
                  <a:lnTo>
                    <a:pt x="284" y="315"/>
                  </a:lnTo>
                  <a:lnTo>
                    <a:pt x="405" y="0"/>
                  </a:lnTo>
                  <a:close/>
                </a:path>
              </a:pathLst>
            </a:custGeom>
            <a:noFill/>
            <a:ln w="9525" cap="flat" cmpd="sng">
              <a:solidFill>
                <a:srgbClr val="FA8538"/>
              </a:solidFill>
              <a:prstDash val="solid"/>
              <a:round/>
              <a:headEnd type="none" w="med" len="med"/>
              <a:tailEnd type="none" w="med" len="med"/>
            </a:ln>
          </p:spPr>
          <p:txBody>
            <a:bodyPr/>
            <a:p>
              <a:endParaRPr lang="zh-CN" altLang="en-US" sz="1680"/>
            </a:p>
          </p:txBody>
        </p:sp>
        <p:sp>
          <p:nvSpPr>
            <p:cNvPr id="18" name="Freeform 31"/>
            <p:cNvSpPr/>
            <p:nvPr/>
          </p:nvSpPr>
          <p:spPr>
            <a:xfrm>
              <a:off x="1907035" y="1406657"/>
              <a:ext cx="1010338" cy="1149591"/>
            </a:xfrm>
            <a:custGeom>
              <a:avLst/>
              <a:gdLst/>
              <a:ahLst/>
              <a:cxnLst>
                <a:cxn ang="0">
                  <a:pos x="358507" y="0"/>
                </a:cxn>
                <a:cxn ang="0">
                  <a:pos x="1010338" y="1149591"/>
                </a:cxn>
                <a:cxn ang="0">
                  <a:pos x="0" y="933301"/>
                </a:cxn>
                <a:cxn ang="0">
                  <a:pos x="358507" y="0"/>
                </a:cxn>
              </a:cxnLst>
              <a:pathLst>
                <a:path w="341" h="388">
                  <a:moveTo>
                    <a:pt x="121" y="0"/>
                  </a:moveTo>
                  <a:lnTo>
                    <a:pt x="341" y="388"/>
                  </a:lnTo>
                  <a:lnTo>
                    <a:pt x="0" y="315"/>
                  </a:lnTo>
                  <a:lnTo>
                    <a:pt x="121" y="0"/>
                  </a:lnTo>
                  <a:close/>
                </a:path>
              </a:pathLst>
            </a:custGeom>
            <a:noFill/>
            <a:ln w="9525" cap="flat" cmpd="sng">
              <a:solidFill>
                <a:srgbClr val="FD3F63"/>
              </a:solidFill>
              <a:prstDash val="solid"/>
              <a:round/>
              <a:headEnd type="none" w="med" len="med"/>
              <a:tailEnd type="none" w="med" len="med"/>
            </a:ln>
          </p:spPr>
          <p:txBody>
            <a:bodyPr/>
            <a:p>
              <a:endParaRPr lang="zh-CN" altLang="en-US" sz="1680"/>
            </a:p>
          </p:txBody>
        </p:sp>
        <p:sp>
          <p:nvSpPr>
            <p:cNvPr id="19" name="Freeform 32"/>
            <p:cNvSpPr/>
            <p:nvPr/>
          </p:nvSpPr>
          <p:spPr>
            <a:xfrm>
              <a:off x="2265543" y="600758"/>
              <a:ext cx="651830" cy="805899"/>
            </a:xfrm>
            <a:custGeom>
              <a:avLst/>
              <a:gdLst/>
              <a:ahLst/>
              <a:cxnLst>
                <a:cxn ang="0">
                  <a:pos x="405912" y="0"/>
                </a:cxn>
                <a:cxn ang="0">
                  <a:pos x="651830" y="242954"/>
                </a:cxn>
                <a:cxn ang="0">
                  <a:pos x="0" y="805899"/>
                </a:cxn>
                <a:cxn ang="0">
                  <a:pos x="405912" y="0"/>
                </a:cxn>
              </a:cxnLst>
              <a:pathLst>
                <a:path w="220" h="272">
                  <a:moveTo>
                    <a:pt x="137" y="0"/>
                  </a:moveTo>
                  <a:lnTo>
                    <a:pt x="220" y="82"/>
                  </a:lnTo>
                  <a:lnTo>
                    <a:pt x="0" y="272"/>
                  </a:lnTo>
                  <a:lnTo>
                    <a:pt x="137" y="0"/>
                  </a:lnTo>
                  <a:close/>
                </a:path>
              </a:pathLst>
            </a:custGeom>
            <a:noFill/>
            <a:ln w="9525" cap="flat" cmpd="sng">
              <a:solidFill>
                <a:srgbClr val="E02579"/>
              </a:solidFill>
              <a:prstDash val="solid"/>
              <a:round/>
              <a:headEnd type="none" w="med" len="med"/>
              <a:tailEnd type="none" w="med" len="med"/>
            </a:ln>
          </p:spPr>
          <p:txBody>
            <a:bodyPr/>
            <a:p>
              <a:endParaRPr lang="zh-CN" altLang="en-US" sz="1680"/>
            </a:p>
          </p:txBody>
        </p:sp>
        <p:sp>
          <p:nvSpPr>
            <p:cNvPr id="22" name="Freeform 33"/>
            <p:cNvSpPr/>
            <p:nvPr/>
          </p:nvSpPr>
          <p:spPr>
            <a:xfrm>
              <a:off x="1065581" y="1000744"/>
              <a:ext cx="1199961" cy="965893"/>
            </a:xfrm>
            <a:custGeom>
              <a:avLst/>
              <a:gdLst/>
              <a:ahLst/>
              <a:cxnLst>
                <a:cxn ang="0">
                  <a:pos x="1199961" y="405912"/>
                </a:cxn>
                <a:cxn ang="0">
                  <a:pos x="302212" y="0"/>
                </a:cxn>
                <a:cxn ang="0">
                  <a:pos x="0" y="965893"/>
                </a:cxn>
                <a:cxn ang="0">
                  <a:pos x="1199961" y="405912"/>
                </a:cxn>
              </a:cxnLst>
              <a:pathLst>
                <a:path w="405" h="326">
                  <a:moveTo>
                    <a:pt x="405" y="137"/>
                  </a:moveTo>
                  <a:lnTo>
                    <a:pt x="102" y="0"/>
                  </a:lnTo>
                  <a:lnTo>
                    <a:pt x="0" y="326"/>
                  </a:lnTo>
                  <a:lnTo>
                    <a:pt x="405" y="137"/>
                  </a:lnTo>
                  <a:close/>
                </a:path>
              </a:pathLst>
            </a:custGeom>
            <a:noFill/>
            <a:ln w="9525" cap="flat" cmpd="sng">
              <a:solidFill>
                <a:srgbClr val="E02579"/>
              </a:solidFill>
              <a:prstDash val="solid"/>
              <a:round/>
              <a:headEnd type="none" w="med" len="med"/>
              <a:tailEnd type="none" w="med" len="med"/>
            </a:ln>
          </p:spPr>
          <p:txBody>
            <a:bodyPr/>
            <a:p>
              <a:endParaRPr lang="zh-CN" altLang="en-US" sz="1680"/>
            </a:p>
          </p:txBody>
        </p:sp>
      </p:grpSp>
      <p:sp>
        <p:nvSpPr>
          <p:cNvPr id="27" name="文本框 26"/>
          <p:cNvSpPr txBox="1"/>
          <p:nvPr/>
        </p:nvSpPr>
        <p:spPr>
          <a:xfrm>
            <a:off x="1241425" y="198120"/>
            <a:ext cx="10836910" cy="460375"/>
          </a:xfrm>
          <a:prstGeom prst="rect">
            <a:avLst/>
          </a:prstGeom>
          <a:noFill/>
        </p:spPr>
        <p:txBody>
          <a:bodyPr wrap="square" rtlCol="0" anchor="t">
            <a:spAutoFit/>
          </a:bodyPr>
          <a:p>
            <a:pPr algn="l"/>
            <a:r>
              <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rPr>
              <a:t>17.</a:t>
            </a:r>
            <a:r>
              <a:rPr lang="zh-CN" altLang="en-US" sz="2400" b="1" dirty="0" smtClean="0">
                <a:solidFill>
                  <a:srgbClr val="002060"/>
                </a:solidFill>
                <a:latin typeface="微软雅黑" panose="020B0503020204020204" pitchFamily="34" charset="-122"/>
                <a:ea typeface="微软雅黑" panose="020B0503020204020204" pitchFamily="34" charset="-122"/>
                <a:cs typeface="+mn-ea"/>
                <a:sym typeface="+mn-ea"/>
              </a:rPr>
              <a:t>创造</a:t>
            </a:r>
            <a:r>
              <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rPr>
              <a:t>create ; invent       </a:t>
            </a:r>
            <a:r>
              <a:rPr lang="zh-CN" altLang="en-US" sz="2400" b="1" dirty="0" smtClean="0">
                <a:solidFill>
                  <a:srgbClr val="002060"/>
                </a:solidFill>
                <a:latin typeface="微软雅黑" panose="020B0503020204020204" pitchFamily="34" charset="-122"/>
                <a:ea typeface="微软雅黑" panose="020B0503020204020204" pitchFamily="34" charset="-122"/>
                <a:cs typeface="+mn-ea"/>
                <a:sym typeface="+mn-ea"/>
              </a:rPr>
              <a:t>创新</a:t>
            </a:r>
            <a:r>
              <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rPr>
              <a:t>renew; reform; transform</a:t>
            </a:r>
            <a:endPar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endParaRPr>
          </a:p>
        </p:txBody>
      </p:sp>
      <p:sp>
        <p:nvSpPr>
          <p:cNvPr id="11272" name="AutoShape 36"/>
          <p:cNvSpPr/>
          <p:nvPr>
            <p:custDataLst>
              <p:tags r:id="rId4"/>
            </p:custDataLst>
          </p:nvPr>
        </p:nvSpPr>
        <p:spPr>
          <a:xfrm>
            <a:off x="111125" y="826135"/>
            <a:ext cx="11967210" cy="5765165"/>
          </a:xfrm>
          <a:prstGeom prst="roundRect">
            <a:avLst>
              <a:gd name="adj" fmla="val 16667"/>
            </a:avLst>
          </a:prstGeom>
          <a:gradFill rotWithShape="1">
            <a:gsLst>
              <a:gs pos="0">
                <a:srgbClr val="FFFFFF"/>
              </a:gs>
              <a:gs pos="100000">
                <a:srgbClr val="FBFBBB">
                  <a:alpha val="89999"/>
                </a:srgbClr>
              </a:gs>
            </a:gsLst>
            <a:lin ang="0" scaled="1"/>
            <a:tileRect/>
          </a:gradFill>
          <a:ln w="9525" cap="flat" cmpd="sng">
            <a:solidFill>
              <a:srgbClr val="C0C0C0"/>
            </a:solidFill>
            <a:prstDash val="solid"/>
            <a:headEnd type="none" w="med" len="med"/>
            <a:tailEnd type="none" w="med" len="med"/>
          </a:ln>
          <a:effectLst>
            <a:prstShdw prst="shdw13" dist="53882" dir="13499999">
              <a:srgbClr val="F5B363">
                <a:alpha val="50000"/>
              </a:srgbClr>
            </a:prstShdw>
          </a:effectLst>
        </p:spPr>
        <p:txBody>
          <a:bodyPr wrap="none" anchor="ctr"/>
          <a:p>
            <a:pPr algn="l"/>
            <a:endParaRPr lang="zh-CN" altLang="en-US" sz="2000" b="1" dirty="0">
              <a:latin typeface="Times New Roman" panose="02020603050405020304" pitchFamily="18" charset="0"/>
              <a:ea typeface="Times New Roman" panose="02020603050405020304" pitchFamily="18" charset="0"/>
            </a:endParaRPr>
          </a:p>
        </p:txBody>
      </p:sp>
      <p:pic>
        <p:nvPicPr>
          <p:cNvPr id="24" name="图片 23"/>
          <p:cNvPicPr>
            <a:picLocks noChangeAspect="1"/>
          </p:cNvPicPr>
          <p:nvPr>
            <p:custDataLst>
              <p:tags r:id="rId5"/>
            </p:custDataLst>
          </p:nvPr>
        </p:nvPicPr>
        <p:blipFill>
          <a:blip r:embed="rId6">
            <a:clrChange>
              <a:clrFrom>
                <a:srgbClr val="FFFFFF">
                  <a:alpha val="100000"/>
                </a:srgbClr>
              </a:clrFrom>
              <a:clrTo>
                <a:srgbClr val="FFFFFF">
                  <a:alpha val="100000"/>
                  <a:alpha val="0"/>
                </a:srgbClr>
              </a:clrTo>
            </a:clrChange>
            <a:extLst>
              <a:ext uri="{28A0092B-C50C-407E-A947-70E740481C1C}">
                <a14:useLocalDpi xmlns:a14="http://schemas.microsoft.com/office/drawing/2010/main" val="0"/>
              </a:ext>
            </a:extLst>
          </a:blip>
          <a:stretch>
            <a:fillRect/>
          </a:stretch>
        </p:blipFill>
        <p:spPr>
          <a:xfrm flipH="1">
            <a:off x="-60325" y="5960745"/>
            <a:ext cx="1266190" cy="773430"/>
          </a:xfrm>
          <a:prstGeom prst="rect">
            <a:avLst/>
          </a:prstGeom>
        </p:spPr>
      </p:pic>
      <p:graphicFrame>
        <p:nvGraphicFramePr>
          <p:cNvPr id="31" name="表格 30"/>
          <p:cNvGraphicFramePr/>
          <p:nvPr>
            <p:custDataLst>
              <p:tags r:id="rId7"/>
            </p:custDataLst>
          </p:nvPr>
        </p:nvGraphicFramePr>
        <p:xfrm>
          <a:off x="1612265" y="933450"/>
          <a:ext cx="9478010" cy="5538470"/>
        </p:xfrm>
        <a:graphic>
          <a:graphicData uri="http://schemas.openxmlformats.org/drawingml/2006/table">
            <a:tbl>
              <a:tblPr/>
              <a:tblGrid>
                <a:gridCol w="9478010"/>
              </a:tblGrid>
              <a:tr h="1828800">
                <a:tc>
                  <a:txBody>
                    <a:bodyPr/>
                    <a:p>
                      <a:pPr indent="0" algn="just" fontAlgn="auto">
                        <a:lnSpc>
                          <a:spcPts val="2720"/>
                        </a:lnSpc>
                        <a:spcBef>
                          <a:spcPct val="0"/>
                        </a:spcBef>
                        <a:spcAft>
                          <a:spcPct val="0"/>
                        </a:spcAft>
                      </a:pPr>
                      <a:r>
                        <a:rPr lang="en-US" altLang="zh-CN" sz="2400" b="1">
                          <a:latin typeface="Times New Roman" panose="02020603050405020304"/>
                          <a:ea typeface="黑体" panose="02010609060101010101" pitchFamily="49" charset="-122"/>
                        </a:rPr>
                        <a:t>①</a:t>
                      </a:r>
                      <a:r>
                        <a:rPr lang="en-US" altLang="zh-CN" sz="2400" b="1">
                          <a:solidFill>
                            <a:srgbClr val="C00000"/>
                          </a:solidFill>
                          <a:latin typeface="Times New Roman" panose="02020603050405020304"/>
                          <a:ea typeface="Times New Roman" panose="02020603050405020304"/>
                        </a:rPr>
                        <a:t>coin</a:t>
                      </a:r>
                      <a:r>
                        <a:rPr lang="en-US" altLang="zh-CN" sz="2400" i="1">
                          <a:latin typeface="Times New Roman" panose="02020603050405020304"/>
                          <a:ea typeface="Times New Roman" panose="02020603050405020304"/>
                        </a:rPr>
                        <a:t> </a:t>
                      </a:r>
                      <a:r>
                        <a:rPr lang="zh-CN" sz="1600" b="1" i="1">
                          <a:latin typeface="Times New Roman" panose="02020603050405020304"/>
                          <a:ea typeface="黑体" panose="02010609060101010101" pitchFamily="49" charset="-122"/>
                        </a:rPr>
                        <a:t>（语言上的创新）创造新词，首次使用</a:t>
                      </a:r>
                      <a:r>
                        <a:rPr lang="zh-CN" altLang="en-US" sz="2400" i="1">
                          <a:latin typeface="Times New Roman" panose="02020603050405020304"/>
                          <a:ea typeface="黑体" panose="02010609060101010101" pitchFamily="49" charset="-122"/>
                        </a:rPr>
                        <a:t> </a:t>
                      </a:r>
                      <a:r>
                        <a:rPr lang="zh-CN" altLang="en-US" sz="2400" i="1">
                          <a:latin typeface="Times New Roman" panose="02020603050405020304"/>
                          <a:ea typeface="Times New Roman" panose="02020603050405020304"/>
                        </a:rPr>
                        <a:t> </a:t>
                      </a:r>
                      <a:endParaRPr lang="zh-CN" altLang="en-US" sz="2400" i="1">
                        <a:latin typeface="Times New Roman" panose="02020603050405020304"/>
                        <a:ea typeface="Times New Roman" panose="02020603050405020304"/>
                      </a:endParaRPr>
                    </a:p>
                    <a:p>
                      <a:pPr indent="0" algn="just" fontAlgn="auto">
                        <a:lnSpc>
                          <a:spcPts val="2720"/>
                        </a:lnSpc>
                        <a:spcBef>
                          <a:spcPct val="0"/>
                        </a:spcBef>
                        <a:spcAft>
                          <a:spcPct val="0"/>
                        </a:spcAft>
                      </a:pPr>
                      <a:r>
                        <a:rPr lang="en-US" altLang="zh-CN" sz="2400" b="1">
                          <a:latin typeface="Times New Roman" panose="02020603050405020304"/>
                          <a:ea typeface="黑体" panose="02010609060101010101" pitchFamily="49" charset="-122"/>
                        </a:rPr>
                        <a:t>②</a:t>
                      </a:r>
                      <a:r>
                        <a:rPr lang="en-US" altLang="zh-CN" sz="2400" b="1">
                          <a:solidFill>
                            <a:srgbClr val="C00000"/>
                          </a:solidFill>
                          <a:latin typeface="Times New Roman" panose="02020603050405020304"/>
                          <a:ea typeface="Times New Roman" panose="02020603050405020304"/>
                        </a:rPr>
                        <a:t>generate</a:t>
                      </a:r>
                      <a:r>
                        <a:rPr lang="en-US" altLang="zh-CN" sz="2400">
                          <a:solidFill>
                            <a:srgbClr val="0000FF"/>
                          </a:solidFill>
                          <a:latin typeface="Times New Roman" panose="02020603050405020304"/>
                          <a:ea typeface="Times New Roman" panose="02020603050405020304"/>
                        </a:rPr>
                        <a:t> </a:t>
                      </a:r>
                      <a:r>
                        <a:rPr lang="zh-CN" sz="1600" b="1" i="1">
                          <a:latin typeface="Times New Roman" panose="02020603050405020304"/>
                          <a:ea typeface="黑体" panose="02010609060101010101" pitchFamily="49" charset="-122"/>
                        </a:rPr>
                        <a:t>v. 产生；创造（想法、热情、机会）</a:t>
                      </a:r>
                      <a:endParaRPr lang="zh-CN" sz="1600" b="1" i="1">
                        <a:latin typeface="Times New Roman" panose="02020603050405020304"/>
                        <a:ea typeface="黑体" panose="02010609060101010101" pitchFamily="49" charset="-122"/>
                      </a:endParaRPr>
                    </a:p>
                    <a:p>
                      <a:pPr indent="0" algn="just" fontAlgn="auto">
                        <a:lnSpc>
                          <a:spcPts val="2720"/>
                        </a:lnSpc>
                        <a:spcBef>
                          <a:spcPct val="0"/>
                        </a:spcBef>
                        <a:spcAft>
                          <a:spcPct val="0"/>
                        </a:spcAft>
                      </a:pPr>
                      <a:r>
                        <a:rPr lang="en-US" altLang="zh-CN" sz="2400" b="1">
                          <a:latin typeface="Times New Roman" panose="02020603050405020304"/>
                          <a:ea typeface="黑体" panose="02010609060101010101" pitchFamily="49" charset="-122"/>
                        </a:rPr>
                        <a:t>③</a:t>
                      </a:r>
                      <a:r>
                        <a:rPr lang="en-US" altLang="zh-CN" sz="2400" b="1">
                          <a:solidFill>
                            <a:srgbClr val="C00000"/>
                          </a:solidFill>
                          <a:latin typeface="Times New Roman" panose="02020603050405020304"/>
                          <a:ea typeface="Times New Roman" panose="02020603050405020304"/>
                        </a:rPr>
                        <a:t>originate</a:t>
                      </a:r>
                      <a:r>
                        <a:rPr lang="zh-CN" sz="1600" b="1" i="1">
                          <a:latin typeface="Times New Roman" panose="02020603050405020304"/>
                          <a:ea typeface="黑体" panose="02010609060101010101" pitchFamily="49" charset="-122"/>
                        </a:rPr>
                        <a:t> /əˈrɪdʒɪneɪt/ v. 开创；首创 </a:t>
                      </a:r>
                      <a:r>
                        <a:rPr lang="zh-CN" altLang="en-US" sz="2400" i="1">
                          <a:latin typeface="Times New Roman" panose="02020603050405020304"/>
                          <a:ea typeface="Times New Roman" panose="02020603050405020304"/>
                        </a:rPr>
                        <a:t>       </a:t>
                      </a:r>
                      <a:endParaRPr lang="zh-CN" altLang="en-US" sz="2400" i="1">
                        <a:latin typeface="Times New Roman" panose="02020603050405020304"/>
                        <a:ea typeface="Times New Roman" panose="02020603050405020304"/>
                      </a:endParaRPr>
                    </a:p>
                    <a:p>
                      <a:pPr indent="0" algn="just" fontAlgn="auto">
                        <a:lnSpc>
                          <a:spcPts val="2720"/>
                        </a:lnSpc>
                        <a:spcBef>
                          <a:spcPct val="0"/>
                        </a:spcBef>
                        <a:spcAft>
                          <a:spcPct val="0"/>
                        </a:spcAft>
                      </a:pPr>
                      <a:r>
                        <a:rPr lang="en-US" altLang="zh-CN" sz="2400" b="1">
                          <a:latin typeface="Times New Roman" panose="02020603050405020304"/>
                          <a:ea typeface="黑体" panose="02010609060101010101" pitchFamily="49" charset="-122"/>
                        </a:rPr>
                        <a:t>④</a:t>
                      </a:r>
                      <a:r>
                        <a:rPr lang="en-US" altLang="zh-CN" sz="2400" b="1">
                          <a:solidFill>
                            <a:srgbClr val="C00000"/>
                          </a:solidFill>
                          <a:latin typeface="Times New Roman" panose="02020603050405020304"/>
                          <a:ea typeface="Times New Roman" panose="02020603050405020304"/>
                        </a:rPr>
                        <a:t>forge</a:t>
                      </a:r>
                      <a:r>
                        <a:rPr lang="zh-CN" sz="1600" b="1" i="1">
                          <a:latin typeface="Times New Roman" panose="02020603050405020304"/>
                          <a:ea typeface="黑体" panose="02010609060101010101" pitchFamily="49" charset="-122"/>
                        </a:rPr>
                        <a:t> /fɔːdʒ/ v. 锻造；缔造；塑造（品格、关系）</a:t>
                      </a:r>
                      <a:endParaRPr lang="zh-CN" sz="2400" i="1">
                        <a:latin typeface="Times New Roman" panose="02020603050405020304"/>
                        <a:ea typeface="黑体" panose="02010609060101010101" pitchFamily="49" charset="-122"/>
                      </a:endParaRPr>
                    </a:p>
                    <a:p>
                      <a:pPr indent="0" algn="just" fontAlgn="auto">
                        <a:lnSpc>
                          <a:spcPts val="2720"/>
                        </a:lnSpc>
                        <a:spcBef>
                          <a:spcPct val="0"/>
                        </a:spcBef>
                        <a:spcAft>
                          <a:spcPct val="0"/>
                        </a:spcAft>
                      </a:pPr>
                      <a:r>
                        <a:rPr lang="en-US" altLang="zh-CN" sz="2400" b="1">
                          <a:latin typeface="Times New Roman" panose="02020603050405020304"/>
                          <a:ea typeface="黑体" panose="02010609060101010101" pitchFamily="49" charset="-122"/>
                        </a:rPr>
                        <a:t>⑤</a:t>
                      </a:r>
                      <a:r>
                        <a:rPr lang="en-US" altLang="zh-CN" sz="2400" b="1">
                          <a:solidFill>
                            <a:srgbClr val="C00000"/>
                          </a:solidFill>
                          <a:latin typeface="Times New Roman" panose="02020603050405020304"/>
                          <a:ea typeface="Times New Roman" panose="02020603050405020304"/>
                        </a:rPr>
                        <a:t>cultivate</a:t>
                      </a:r>
                      <a:r>
                        <a:rPr lang="en-US" altLang="zh-CN" sz="2400">
                          <a:solidFill>
                            <a:srgbClr val="0000FF"/>
                          </a:solidFill>
                          <a:latin typeface="Times New Roman" panose="02020603050405020304"/>
                          <a:ea typeface="Times New Roman" panose="02020603050405020304"/>
                        </a:rPr>
                        <a:t> </a:t>
                      </a:r>
                      <a:r>
                        <a:rPr lang="zh-CN" sz="1600" b="1" i="1">
                          <a:latin typeface="Times New Roman" panose="02020603050405020304"/>
                          <a:ea typeface="黑体" panose="02010609060101010101" pitchFamily="49" charset="-122"/>
                        </a:rPr>
                        <a:t>v. 培养；培育；创造 </a:t>
                      </a:r>
                      <a:r>
                        <a:rPr lang="zh-CN" altLang="en-US" sz="2400" i="1">
                          <a:latin typeface="Times New Roman" panose="02020603050405020304"/>
                          <a:ea typeface="Times New Roman" panose="02020603050405020304"/>
                        </a:rPr>
                        <a:t>           </a:t>
                      </a:r>
                      <a:endParaRPr lang="zh-CN" altLang="en-US" sz="2400" i="1">
                        <a:latin typeface="Times New Roman" panose="02020603050405020304"/>
                        <a:ea typeface="Times New Roman" panose="02020603050405020304"/>
                      </a:endParaRPr>
                    </a:p>
                    <a:p>
                      <a:pPr indent="0" algn="just" fontAlgn="auto">
                        <a:lnSpc>
                          <a:spcPts val="2720"/>
                        </a:lnSpc>
                        <a:spcBef>
                          <a:spcPct val="0"/>
                        </a:spcBef>
                        <a:spcAft>
                          <a:spcPct val="0"/>
                        </a:spcAft>
                      </a:pPr>
                      <a:r>
                        <a:rPr lang="en-US" altLang="zh-CN" sz="2400" b="1">
                          <a:latin typeface="Times New Roman" panose="02020603050405020304"/>
                          <a:ea typeface="黑体" panose="02010609060101010101" pitchFamily="49" charset="-122"/>
                        </a:rPr>
                        <a:t>⑥</a:t>
                      </a:r>
                      <a:r>
                        <a:rPr lang="en-US" altLang="zh-CN" sz="2400" b="1">
                          <a:solidFill>
                            <a:srgbClr val="C00000"/>
                          </a:solidFill>
                          <a:latin typeface="Times New Roman" panose="02020603050405020304"/>
                          <a:ea typeface="Times New Roman" panose="02020603050405020304"/>
                        </a:rPr>
                        <a:t>bring forth</a:t>
                      </a:r>
                      <a:r>
                        <a:rPr lang="en-US" altLang="zh-CN" sz="2400">
                          <a:solidFill>
                            <a:srgbClr val="0000FF"/>
                          </a:solidFill>
                          <a:latin typeface="Times New Roman" panose="02020603050405020304"/>
                          <a:ea typeface="Times New Roman" panose="02020603050405020304"/>
                        </a:rPr>
                        <a:t> </a:t>
                      </a:r>
                      <a:r>
                        <a:rPr lang="zh-CN" sz="1600" b="1" i="1">
                          <a:latin typeface="Times New Roman" panose="02020603050405020304"/>
                          <a:ea typeface="黑体" panose="02010609060101010101" pitchFamily="49" charset="-122"/>
                        </a:rPr>
                        <a:t>v. 产生；提出；创造</a:t>
                      </a:r>
                      <a:endParaRPr lang="zh-CN" sz="1600" b="1" i="1">
                        <a:latin typeface="Times New Roman" panose="02020603050405020304"/>
                        <a:ea typeface="黑体" panose="02010609060101010101" pitchFamily="49"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EF2CC"/>
                    </a:solidFill>
                  </a:tcPr>
                </a:tc>
              </a:tr>
              <a:tr h="3465830">
                <a:tc>
                  <a:txBody>
                    <a:bodyPr/>
                    <a:p>
                      <a:pPr indent="0" algn="just" fontAlgn="auto">
                        <a:lnSpc>
                          <a:spcPts val="2720"/>
                        </a:lnSpc>
                        <a:spcBef>
                          <a:spcPct val="0"/>
                        </a:spcBef>
                        <a:spcAft>
                          <a:spcPct val="0"/>
                        </a:spcAft>
                      </a:pPr>
                      <a:r>
                        <a:rPr lang="en-US" altLang="zh-CN" sz="2400" b="1">
                          <a:latin typeface="Times New Roman" panose="02020603050405020304"/>
                          <a:ea typeface="黑体" panose="02010609060101010101" pitchFamily="49" charset="-122"/>
                        </a:rPr>
                        <a:t>①</a:t>
                      </a:r>
                      <a:r>
                        <a:rPr lang="en-US" altLang="zh-CN" sz="2400" b="1">
                          <a:solidFill>
                            <a:srgbClr val="C00000"/>
                          </a:solidFill>
                          <a:latin typeface="Times New Roman" panose="02020603050405020304"/>
                          <a:ea typeface="Times New Roman" panose="02020603050405020304"/>
                        </a:rPr>
                        <a:t>innovate</a:t>
                      </a:r>
                      <a:r>
                        <a:rPr lang="zh-CN" sz="1600" b="1" i="1">
                          <a:latin typeface="Times New Roman" panose="02020603050405020304"/>
                          <a:ea typeface="黑体" panose="02010609060101010101" pitchFamily="49" charset="-122"/>
                        </a:rPr>
                        <a:t> /ˈɪnəveɪt/ v. 创新，革新 </a:t>
                      </a:r>
                      <a:r>
                        <a:rPr lang="en-US" altLang="zh-CN" sz="2400" b="1">
                          <a:latin typeface="Times New Roman" panose="02020603050405020304"/>
                          <a:ea typeface="Times New Roman" panose="02020603050405020304"/>
                        </a:rPr>
                        <a:t>--</a:t>
                      </a:r>
                      <a:r>
                        <a:rPr lang="en-US" altLang="zh-CN" sz="2400" b="1">
                          <a:solidFill>
                            <a:srgbClr val="C00000"/>
                          </a:solidFill>
                          <a:latin typeface="Times New Roman" panose="02020603050405020304"/>
                          <a:ea typeface="Times New Roman" panose="02020603050405020304"/>
                        </a:rPr>
                        <a:t>innovation</a:t>
                      </a:r>
                      <a:r>
                        <a:rPr lang="en-US" altLang="zh-CN" sz="2400" b="1">
                          <a:latin typeface="Times New Roman" panose="02020603050405020304"/>
                          <a:ea typeface="Times New Roman" panose="02020603050405020304"/>
                        </a:rPr>
                        <a:t> </a:t>
                      </a:r>
                      <a:r>
                        <a:rPr lang="zh-CN" sz="1600" b="1" i="1">
                          <a:latin typeface="Times New Roman" panose="02020603050405020304"/>
                          <a:ea typeface="黑体" panose="02010609060101010101" pitchFamily="49" charset="-122"/>
                        </a:rPr>
                        <a:t>n.</a:t>
                      </a:r>
                      <a:r>
                        <a:rPr lang="en-US" altLang="zh-CN" sz="2400" b="1">
                          <a:latin typeface="Times New Roman" panose="02020603050405020304"/>
                          <a:ea typeface="Times New Roman" panose="02020603050405020304"/>
                        </a:rPr>
                        <a:t>---</a:t>
                      </a:r>
                      <a:r>
                        <a:rPr lang="en-US" altLang="zh-CN" sz="2400" b="1">
                          <a:solidFill>
                            <a:srgbClr val="C00000"/>
                          </a:solidFill>
                          <a:latin typeface="Times New Roman" panose="02020603050405020304"/>
                          <a:ea typeface="Times New Roman" panose="02020603050405020304"/>
                        </a:rPr>
                        <a:t>innovative</a:t>
                      </a:r>
                      <a:r>
                        <a:rPr lang="zh-CN" sz="1600" b="1" i="1">
                          <a:latin typeface="Times New Roman" panose="02020603050405020304"/>
                          <a:ea typeface="黑体" panose="02010609060101010101" pitchFamily="49" charset="-122"/>
                        </a:rPr>
                        <a:t>富有创新精神的</a:t>
                      </a:r>
                      <a:endParaRPr lang="zh-CN" sz="1600" b="1" i="1">
                        <a:latin typeface="Times New Roman" panose="02020603050405020304"/>
                        <a:ea typeface="黑体" panose="02010609060101010101" pitchFamily="49" charset="-122"/>
                      </a:endParaRPr>
                    </a:p>
                    <a:p>
                      <a:pPr indent="0" algn="just" fontAlgn="auto">
                        <a:lnSpc>
                          <a:spcPts val="2720"/>
                        </a:lnSpc>
                        <a:spcBef>
                          <a:spcPct val="0"/>
                        </a:spcBef>
                        <a:spcAft>
                          <a:spcPct val="0"/>
                        </a:spcAft>
                      </a:pPr>
                      <a:r>
                        <a:rPr lang="en-US" altLang="zh-CN" sz="2400" b="1">
                          <a:latin typeface="Times New Roman" panose="02020603050405020304"/>
                          <a:ea typeface="黑体" panose="02010609060101010101" pitchFamily="49" charset="-122"/>
                        </a:rPr>
                        <a:t>②</a:t>
                      </a:r>
                      <a:r>
                        <a:rPr lang="en-US" altLang="zh-CN" sz="2400" b="1">
                          <a:solidFill>
                            <a:srgbClr val="C00000"/>
                          </a:solidFill>
                          <a:latin typeface="Times New Roman" panose="02020603050405020304"/>
                          <a:ea typeface="Times New Roman" panose="02020603050405020304"/>
                        </a:rPr>
                        <a:t>renovate</a:t>
                      </a:r>
                      <a:r>
                        <a:rPr lang="zh-CN" sz="1600" b="1" i="1">
                          <a:latin typeface="Times New Roman" panose="02020603050405020304"/>
                          <a:ea typeface="黑体" panose="02010609060101010101" pitchFamily="49" charset="-122"/>
                        </a:rPr>
                        <a:t> /ˈrenəveɪt/v.翻新（尤指建筑物）；使恢复活力</a:t>
                      </a:r>
                      <a:r>
                        <a:rPr lang="en-US" altLang="zh-CN" sz="2400" i="1">
                          <a:latin typeface="Times New Roman" panose="02020603050405020304"/>
                          <a:ea typeface="Times New Roman" panose="02020603050405020304"/>
                        </a:rPr>
                        <a:t>---</a:t>
                      </a:r>
                      <a:r>
                        <a:rPr lang="en-US" altLang="zh-CN" sz="2400" b="1">
                          <a:solidFill>
                            <a:srgbClr val="C00000"/>
                          </a:solidFill>
                          <a:latin typeface="Times New Roman" panose="02020603050405020304"/>
                          <a:ea typeface="Times New Roman" panose="02020603050405020304"/>
                        </a:rPr>
                        <a:t>renovation</a:t>
                      </a:r>
                      <a:r>
                        <a:rPr lang="en-US" altLang="zh-CN" sz="2400" b="1">
                          <a:latin typeface="Times New Roman" panose="02020603050405020304"/>
                          <a:ea typeface="Times New Roman" panose="02020603050405020304"/>
                        </a:rPr>
                        <a:t> </a:t>
                      </a:r>
                      <a:r>
                        <a:rPr lang="zh-CN" sz="1600" b="1" i="1">
                          <a:latin typeface="Times New Roman" panose="02020603050405020304"/>
                          <a:ea typeface="黑体" panose="02010609060101010101" pitchFamily="49" charset="-122"/>
                        </a:rPr>
                        <a:t>革新、改良更新</a:t>
                      </a:r>
                      <a:endParaRPr lang="zh-CN" sz="1600" b="1" i="1">
                        <a:latin typeface="Times New Roman" panose="02020603050405020304"/>
                        <a:ea typeface="黑体" panose="02010609060101010101" pitchFamily="49" charset="-122"/>
                      </a:endParaRPr>
                    </a:p>
                    <a:p>
                      <a:pPr indent="0" algn="just" fontAlgn="auto">
                        <a:lnSpc>
                          <a:spcPts val="2720"/>
                        </a:lnSpc>
                        <a:spcBef>
                          <a:spcPct val="0"/>
                        </a:spcBef>
                        <a:spcAft>
                          <a:spcPct val="0"/>
                        </a:spcAft>
                      </a:pPr>
                      <a:r>
                        <a:rPr lang="en-US" altLang="zh-CN" sz="2400" b="1">
                          <a:latin typeface="Times New Roman" panose="02020603050405020304"/>
                          <a:ea typeface="黑体" panose="02010609060101010101" pitchFamily="49" charset="-122"/>
                        </a:rPr>
                        <a:t>③</a:t>
                      </a:r>
                      <a:r>
                        <a:rPr lang="en-US" altLang="zh-CN" sz="2400" b="1">
                          <a:solidFill>
                            <a:srgbClr val="C00000"/>
                          </a:solidFill>
                          <a:latin typeface="Times New Roman" panose="02020603050405020304"/>
                          <a:ea typeface="Times New Roman" panose="02020603050405020304"/>
                        </a:rPr>
                        <a:t>revolutionize</a:t>
                      </a:r>
                      <a:r>
                        <a:rPr lang="en-US" altLang="zh-CN" sz="2400" i="1">
                          <a:latin typeface="Times New Roman" panose="02020603050405020304"/>
                          <a:ea typeface="Times New Roman" panose="02020603050405020304"/>
                        </a:rPr>
                        <a:t> </a:t>
                      </a:r>
                      <a:r>
                        <a:rPr lang="zh-CN" sz="1600" b="1" i="1">
                          <a:latin typeface="Times New Roman" panose="02020603050405020304"/>
                          <a:ea typeface="黑体" panose="02010609060101010101" pitchFamily="49" charset="-122"/>
                        </a:rPr>
                        <a:t>v. 彻底变革、颠覆性创新</a:t>
                      </a:r>
                      <a:r>
                        <a:rPr lang="en-US" altLang="zh-CN" sz="2400" b="1">
                          <a:latin typeface="Times New Roman" panose="02020603050405020304"/>
                          <a:ea typeface="Times New Roman" panose="02020603050405020304"/>
                        </a:rPr>
                        <a:t>---</a:t>
                      </a:r>
                      <a:r>
                        <a:rPr lang="en-US" altLang="zh-CN" sz="2400" b="1">
                          <a:solidFill>
                            <a:srgbClr val="C00000"/>
                          </a:solidFill>
                          <a:latin typeface="Times New Roman" panose="02020603050405020304"/>
                          <a:ea typeface="Times New Roman" panose="02020603050405020304"/>
                        </a:rPr>
                        <a:t>revolution</a:t>
                      </a:r>
                      <a:r>
                        <a:rPr lang="en-US" altLang="zh-CN" sz="2400" b="1">
                          <a:latin typeface="Times New Roman" panose="02020603050405020304"/>
                          <a:ea typeface="Times New Roman" panose="02020603050405020304"/>
                        </a:rPr>
                        <a:t> </a:t>
                      </a:r>
                      <a:r>
                        <a:rPr lang="zh-CN" sz="1600" b="1" i="1">
                          <a:latin typeface="Times New Roman" panose="02020603050405020304"/>
                          <a:ea typeface="黑体" panose="02010609060101010101" pitchFamily="49" charset="-122"/>
                        </a:rPr>
                        <a:t>n.</a:t>
                      </a:r>
                      <a:r>
                        <a:rPr lang="en-US" altLang="zh-CN" sz="2400" b="1">
                          <a:latin typeface="Times New Roman" panose="02020603050405020304"/>
                          <a:ea typeface="Times New Roman" panose="02020603050405020304"/>
                        </a:rPr>
                        <a:t>---</a:t>
                      </a:r>
                      <a:r>
                        <a:rPr lang="en-US" altLang="zh-CN" sz="2400" b="1">
                          <a:solidFill>
                            <a:srgbClr val="C00000"/>
                          </a:solidFill>
                          <a:latin typeface="Times New Roman" panose="02020603050405020304"/>
                          <a:ea typeface="Times New Roman" panose="02020603050405020304"/>
                        </a:rPr>
                        <a:t>revolutionary</a:t>
                      </a:r>
                      <a:r>
                        <a:rPr lang="en-US" altLang="zh-CN" sz="2400" b="1">
                          <a:latin typeface="Times New Roman" panose="02020603050405020304"/>
                          <a:ea typeface="Times New Roman" panose="02020603050405020304"/>
                        </a:rPr>
                        <a:t> </a:t>
                      </a:r>
                      <a:r>
                        <a:rPr lang="zh-CN" sz="1600" b="1" i="1">
                          <a:latin typeface="Times New Roman" panose="02020603050405020304"/>
                          <a:ea typeface="黑体" panose="02010609060101010101" pitchFamily="49" charset="-122"/>
                        </a:rPr>
                        <a:t>革命性的</a:t>
                      </a:r>
                      <a:endParaRPr lang="zh-CN" sz="1600" b="1" i="1">
                        <a:latin typeface="Times New Roman" panose="02020603050405020304"/>
                        <a:ea typeface="黑体" panose="02010609060101010101" pitchFamily="49" charset="-122"/>
                      </a:endParaRPr>
                    </a:p>
                    <a:p>
                      <a:pPr indent="0" algn="just" fontAlgn="auto">
                        <a:lnSpc>
                          <a:spcPts val="2720"/>
                        </a:lnSpc>
                        <a:spcBef>
                          <a:spcPct val="0"/>
                        </a:spcBef>
                        <a:spcAft>
                          <a:spcPct val="0"/>
                        </a:spcAft>
                      </a:pPr>
                      <a:r>
                        <a:rPr lang="en-US" altLang="zh-CN" sz="2400" b="1">
                          <a:latin typeface="Times New Roman" panose="02020603050405020304"/>
                          <a:ea typeface="黑体" panose="02010609060101010101" pitchFamily="49" charset="-122"/>
                        </a:rPr>
                        <a:t>④</a:t>
                      </a:r>
                      <a:r>
                        <a:rPr lang="en-US" altLang="zh-CN" sz="2400" b="1">
                          <a:solidFill>
                            <a:srgbClr val="C00000"/>
                          </a:solidFill>
                          <a:latin typeface="Times New Roman" panose="02020603050405020304"/>
                          <a:ea typeface="Times New Roman" panose="02020603050405020304"/>
                        </a:rPr>
                        <a:t>original</a:t>
                      </a:r>
                      <a:r>
                        <a:rPr lang="en-US" altLang="zh-CN" sz="2400" b="1">
                          <a:latin typeface="Times New Roman" panose="02020603050405020304"/>
                          <a:ea typeface="Times New Roman" panose="02020603050405020304"/>
                        </a:rPr>
                        <a:t> </a:t>
                      </a:r>
                      <a:r>
                        <a:rPr lang="zh-CN" sz="1600" b="1" i="1">
                          <a:latin typeface="Times New Roman" panose="02020603050405020304"/>
                          <a:ea typeface="黑体" panose="02010609060101010101" pitchFamily="49" charset="-122"/>
                        </a:rPr>
                        <a:t>独创的、新颖的 </a:t>
                      </a:r>
                      <a:r>
                        <a:rPr lang="en-US" altLang="zh-CN" sz="2400" b="1">
                          <a:latin typeface="Times New Roman" panose="02020603050405020304"/>
                          <a:ea typeface="Times New Roman" panose="02020603050405020304"/>
                        </a:rPr>
                        <a:t>---</a:t>
                      </a:r>
                      <a:r>
                        <a:rPr lang="en-US" altLang="zh-CN" sz="2400" b="1">
                          <a:solidFill>
                            <a:srgbClr val="C00000"/>
                          </a:solidFill>
                          <a:latin typeface="Times New Roman" panose="02020603050405020304"/>
                          <a:ea typeface="Times New Roman" panose="02020603050405020304"/>
                        </a:rPr>
                        <a:t>originality</a:t>
                      </a:r>
                      <a:r>
                        <a:rPr lang="en-US" altLang="zh-CN" sz="2400" b="1">
                          <a:latin typeface="Times New Roman" panose="02020603050405020304"/>
                          <a:ea typeface="Times New Roman" panose="02020603050405020304"/>
                        </a:rPr>
                        <a:t> </a:t>
                      </a:r>
                      <a:r>
                        <a:rPr lang="zh-CN" sz="1600" b="1" i="1">
                          <a:latin typeface="Times New Roman" panose="02020603050405020304"/>
                          <a:ea typeface="黑体" panose="02010609060101010101" pitchFamily="49" charset="-122"/>
                        </a:rPr>
                        <a:t>独创性，新颖创意</a:t>
                      </a:r>
                      <a:endParaRPr lang="zh-CN" sz="2400" i="1">
                        <a:latin typeface="Times New Roman" panose="02020603050405020304"/>
                        <a:ea typeface="黑体" panose="02010609060101010101" pitchFamily="49" charset="-122"/>
                      </a:endParaRPr>
                    </a:p>
                    <a:p>
                      <a:pPr indent="0" algn="just" fontAlgn="auto">
                        <a:lnSpc>
                          <a:spcPts val="2720"/>
                        </a:lnSpc>
                        <a:spcBef>
                          <a:spcPct val="0"/>
                        </a:spcBef>
                        <a:spcAft>
                          <a:spcPct val="0"/>
                        </a:spcAft>
                      </a:pPr>
                      <a:r>
                        <a:rPr lang="en-US" altLang="zh-CN" sz="2400" b="1">
                          <a:latin typeface="Times New Roman" panose="02020603050405020304"/>
                          <a:ea typeface="黑体" panose="02010609060101010101" pitchFamily="49" charset="-122"/>
                        </a:rPr>
                        <a:t>⑤</a:t>
                      </a:r>
                      <a:r>
                        <a:rPr lang="en-US" altLang="zh-CN" sz="2400" b="1">
                          <a:solidFill>
                            <a:srgbClr val="C00000"/>
                          </a:solidFill>
                          <a:latin typeface="Times New Roman" panose="02020603050405020304"/>
                          <a:ea typeface="Times New Roman" panose="02020603050405020304"/>
                        </a:rPr>
                        <a:t>pioneer</a:t>
                      </a:r>
                      <a:r>
                        <a:rPr lang="zh-CN" sz="1600" b="1" i="1">
                          <a:latin typeface="Times New Roman" panose="02020603050405020304"/>
                          <a:ea typeface="黑体" panose="02010609060101010101" pitchFamily="49" charset="-122"/>
                        </a:rPr>
                        <a:t> v. / n. 开创, 开拓首创 </a:t>
                      </a:r>
                      <a:r>
                        <a:rPr lang="en-US" altLang="zh-CN" sz="2400" b="1">
                          <a:latin typeface="Times New Roman" panose="02020603050405020304"/>
                          <a:ea typeface="Times New Roman" panose="02020603050405020304"/>
                        </a:rPr>
                        <a:t>---</a:t>
                      </a:r>
                      <a:r>
                        <a:rPr lang="en-US" altLang="zh-CN" sz="2400" b="1">
                          <a:solidFill>
                            <a:srgbClr val="C00000"/>
                          </a:solidFill>
                          <a:latin typeface="Times New Roman" panose="02020603050405020304"/>
                          <a:ea typeface="Times New Roman" panose="02020603050405020304"/>
                        </a:rPr>
                        <a:t>pioneering</a:t>
                      </a:r>
                      <a:r>
                        <a:rPr lang="en-US" altLang="zh-CN" sz="2400" b="1">
                          <a:latin typeface="Times New Roman" panose="02020603050405020304"/>
                          <a:ea typeface="Times New Roman" panose="02020603050405020304"/>
                        </a:rPr>
                        <a:t> </a:t>
                      </a:r>
                      <a:r>
                        <a:rPr lang="zh-CN" sz="1600" b="1" i="1">
                          <a:latin typeface="Times New Roman" panose="02020603050405020304"/>
                          <a:ea typeface="黑体" panose="02010609060101010101" pitchFamily="49" charset="-122"/>
                        </a:rPr>
                        <a:t>开拓性的; 首创的</a:t>
                      </a:r>
                      <a:endParaRPr lang="zh-CN" sz="1600" b="1" i="1">
                        <a:latin typeface="Times New Roman" panose="02020603050405020304"/>
                        <a:ea typeface="黑体" panose="02010609060101010101" pitchFamily="49" charset="-122"/>
                      </a:endParaRPr>
                    </a:p>
                    <a:p>
                      <a:pPr indent="0" algn="just" fontAlgn="auto">
                        <a:lnSpc>
                          <a:spcPts val="2720"/>
                        </a:lnSpc>
                        <a:spcBef>
                          <a:spcPct val="0"/>
                        </a:spcBef>
                        <a:spcAft>
                          <a:spcPct val="0"/>
                        </a:spcAft>
                      </a:pPr>
                      <a:r>
                        <a:rPr lang="en-US" altLang="zh-CN" sz="2400" b="1">
                          <a:latin typeface="Times New Roman" panose="02020603050405020304"/>
                          <a:ea typeface="黑体" panose="02010609060101010101" pitchFamily="49" charset="-122"/>
                        </a:rPr>
                        <a:t>⑥</a:t>
                      </a:r>
                      <a:r>
                        <a:rPr lang="en-US" altLang="zh-CN" sz="2400" b="1">
                          <a:solidFill>
                            <a:srgbClr val="C00000"/>
                          </a:solidFill>
                          <a:latin typeface="Times New Roman" panose="02020603050405020304"/>
                          <a:ea typeface="Times New Roman" panose="02020603050405020304"/>
                        </a:rPr>
                        <a:t>break new ground</a:t>
                      </a:r>
                      <a:r>
                        <a:rPr lang="en-US" altLang="zh-CN" sz="2400" b="1">
                          <a:latin typeface="Times New Roman" panose="02020603050405020304"/>
                          <a:ea typeface="Times New Roman" panose="02020603050405020304"/>
                        </a:rPr>
                        <a:t> </a:t>
                      </a:r>
                      <a:r>
                        <a:rPr lang="zh-CN" sz="1600" b="1" i="1">
                          <a:latin typeface="Times New Roman" panose="02020603050405020304"/>
                          <a:ea typeface="黑体" panose="02010609060101010101" pitchFamily="49" charset="-122"/>
                        </a:rPr>
                        <a:t>开辟新领域、创新突破</a:t>
                      </a:r>
                      <a:r>
                        <a:rPr lang="zh-CN" altLang="en-US" sz="2400" i="1">
                          <a:latin typeface="Times New Roman" panose="02020603050405020304"/>
                          <a:ea typeface="黑体" panose="02010609060101010101" pitchFamily="49" charset="-122"/>
                        </a:rPr>
                        <a:t> </a:t>
                      </a:r>
                      <a:r>
                        <a:rPr lang="zh-CN" altLang="en-US" sz="2400" i="1">
                          <a:latin typeface="Times New Roman" panose="02020603050405020304"/>
                          <a:ea typeface="Times New Roman" panose="02020603050405020304"/>
                        </a:rPr>
                        <a:t> </a:t>
                      </a:r>
                      <a:endParaRPr lang="zh-CN" altLang="en-US" sz="2400" i="1">
                        <a:latin typeface="Times New Roman" panose="02020603050405020304"/>
                        <a:ea typeface="Times New Roman" panose="02020603050405020304"/>
                      </a:endParaRPr>
                    </a:p>
                    <a:p>
                      <a:pPr indent="0" algn="just" fontAlgn="auto">
                        <a:lnSpc>
                          <a:spcPts val="2720"/>
                        </a:lnSpc>
                        <a:spcBef>
                          <a:spcPct val="0"/>
                        </a:spcBef>
                        <a:spcAft>
                          <a:spcPct val="0"/>
                        </a:spcAft>
                      </a:pPr>
                      <a:r>
                        <a:rPr lang="en-US" altLang="zh-CN" sz="2400" b="1">
                          <a:latin typeface="Times New Roman" panose="02020603050405020304"/>
                          <a:ea typeface="黑体" panose="02010609060101010101" pitchFamily="49" charset="-122"/>
                        </a:rPr>
                        <a:t>⑦</a:t>
                      </a:r>
                      <a:r>
                        <a:rPr lang="en-US" altLang="zh-CN" sz="2400" b="1">
                          <a:solidFill>
                            <a:srgbClr val="C00000"/>
                          </a:solidFill>
                          <a:latin typeface="Times New Roman" panose="02020603050405020304"/>
                          <a:ea typeface="Times New Roman" panose="02020603050405020304"/>
                        </a:rPr>
                        <a:t>blaze a new trail </a:t>
                      </a:r>
                      <a:r>
                        <a:rPr lang="zh-CN" sz="1600" b="1" i="1">
                          <a:latin typeface="Times New Roman" panose="02020603050405020304"/>
                          <a:ea typeface="黑体" panose="02010609060101010101" pitchFamily="49" charset="-122"/>
                        </a:rPr>
                        <a:t>开辟新路、敢为人先</a:t>
                      </a:r>
                      <a:endParaRPr lang="zh-CN" sz="1600" b="1" i="1">
                        <a:latin typeface="Times New Roman" panose="02020603050405020304"/>
                        <a:ea typeface="黑体" panose="02010609060101010101" pitchFamily="49" charset="-122"/>
                      </a:endParaRPr>
                    </a:p>
                    <a:p>
                      <a:pPr indent="0" algn="just" fontAlgn="auto">
                        <a:lnSpc>
                          <a:spcPts val="2720"/>
                        </a:lnSpc>
                        <a:spcBef>
                          <a:spcPct val="0"/>
                        </a:spcBef>
                        <a:spcAft>
                          <a:spcPct val="0"/>
                        </a:spcAft>
                      </a:pPr>
                      <a:r>
                        <a:rPr lang="en-US" altLang="zh-CN" sz="2400" b="1">
                          <a:latin typeface="Times New Roman" panose="02020603050405020304"/>
                          <a:ea typeface="黑体" panose="02010609060101010101" pitchFamily="49" charset="-122"/>
                        </a:rPr>
                        <a:t>⑧</a:t>
                      </a:r>
                      <a:r>
                        <a:rPr lang="en-US" altLang="zh-CN" sz="2400" b="1">
                          <a:solidFill>
                            <a:srgbClr val="C00000"/>
                          </a:solidFill>
                          <a:latin typeface="Times New Roman" panose="02020603050405020304"/>
                          <a:ea typeface="Times New Roman" panose="02020603050405020304"/>
                        </a:rPr>
                        <a:t>initiative</a:t>
                      </a:r>
                      <a:r>
                        <a:rPr lang="en-US" altLang="zh-CN" sz="2400" b="1">
                          <a:latin typeface="Times New Roman" panose="02020603050405020304"/>
                          <a:ea typeface="Times New Roman" panose="02020603050405020304"/>
                        </a:rPr>
                        <a:t> </a:t>
                      </a:r>
                      <a:r>
                        <a:rPr lang="zh-CN" sz="1600" b="1" i="1">
                          <a:latin typeface="Times New Roman" panose="02020603050405020304"/>
                          <a:ea typeface="黑体" panose="02010609060101010101" pitchFamily="49" charset="-122"/>
                        </a:rPr>
                        <a:t>首创精神、主动创新</a:t>
                      </a:r>
                      <a:r>
                        <a:rPr lang="zh-CN" altLang="en-US" sz="2400" i="1">
                          <a:latin typeface="Times New Roman" panose="02020603050405020304"/>
                          <a:ea typeface="黑体" panose="02010609060101010101" pitchFamily="49" charset="-122"/>
                        </a:rPr>
                        <a:t> </a:t>
                      </a:r>
                      <a:endParaRPr lang="zh-CN" altLang="en-US" sz="2400" i="1">
                        <a:latin typeface="Times New Roman" panose="02020603050405020304"/>
                        <a:ea typeface="黑体" panose="02010609060101010101" pitchFamily="49" charset="-122"/>
                      </a:endParaRPr>
                    </a:p>
                    <a:p>
                      <a:pPr indent="0" algn="just" fontAlgn="auto">
                        <a:lnSpc>
                          <a:spcPts val="2720"/>
                        </a:lnSpc>
                        <a:spcBef>
                          <a:spcPct val="0"/>
                        </a:spcBef>
                        <a:spcAft>
                          <a:spcPct val="0"/>
                        </a:spcAft>
                      </a:pPr>
                      <a:r>
                        <a:rPr lang="en-US" altLang="zh-CN" sz="2400" b="1">
                          <a:latin typeface="Times New Roman" panose="02020603050405020304"/>
                          <a:ea typeface="黑体" panose="02010609060101010101" pitchFamily="49" charset="-122"/>
                        </a:rPr>
                        <a:t>⑨</a:t>
                      </a:r>
                      <a:r>
                        <a:rPr lang="en-US" altLang="zh-CN" sz="2400" b="1">
                          <a:solidFill>
                            <a:srgbClr val="C00000"/>
                          </a:solidFill>
                          <a:latin typeface="Times New Roman" panose="02020603050405020304"/>
                          <a:ea typeface="Times New Roman" panose="02020603050405020304"/>
                        </a:rPr>
                        <a:t>groundbreaking</a:t>
                      </a:r>
                      <a:r>
                        <a:rPr lang="en-US" altLang="zh-CN" sz="2400" b="1">
                          <a:latin typeface="Times New Roman" panose="02020603050405020304"/>
                          <a:ea typeface="Times New Roman" panose="02020603050405020304"/>
                        </a:rPr>
                        <a:t> </a:t>
                      </a:r>
                      <a:r>
                        <a:rPr lang="zh-CN" sz="1600" b="1" i="1">
                          <a:latin typeface="Times New Roman" panose="02020603050405020304"/>
                          <a:ea typeface="黑体" panose="02010609060101010101" pitchFamily="49" charset="-122"/>
                        </a:rPr>
                        <a:t>开创性的</a:t>
                      </a:r>
                      <a:r>
                        <a:rPr lang="zh-CN" altLang="en-US" sz="2400" i="1">
                          <a:latin typeface="Times New Roman" panose="02020603050405020304"/>
                          <a:ea typeface="黑体" panose="02010609060101010101" pitchFamily="49" charset="-122"/>
                        </a:rPr>
                        <a:t> </a:t>
                      </a:r>
                      <a:r>
                        <a:rPr lang="zh-CN" altLang="en-US" sz="2400" i="1">
                          <a:latin typeface="Times New Roman" panose="02020603050405020304"/>
                          <a:ea typeface="Times New Roman" panose="02020603050405020304"/>
                        </a:rPr>
                        <a:t> </a:t>
                      </a:r>
                      <a:endParaRPr lang="zh-CN" altLang="en-US" sz="2400" i="1">
                        <a:latin typeface="Times New Roman" panose="02020603050405020304"/>
                        <a:ea typeface="Times New Roman" panose="02020603050405020304"/>
                      </a:endParaRPr>
                    </a:p>
                    <a:p>
                      <a:pPr indent="0" algn="just" fontAlgn="auto">
                        <a:lnSpc>
                          <a:spcPts val="2720"/>
                        </a:lnSpc>
                        <a:spcBef>
                          <a:spcPct val="0"/>
                        </a:spcBef>
                        <a:spcAft>
                          <a:spcPct val="0"/>
                        </a:spcAft>
                      </a:pPr>
                      <a:r>
                        <a:rPr lang="en-US" altLang="zh-CN" sz="2400" b="1">
                          <a:latin typeface="Times New Roman" panose="02020603050405020304"/>
                          <a:ea typeface="黑体" panose="02010609060101010101" pitchFamily="49" charset="-122"/>
                        </a:rPr>
                        <a:t>⑩</a:t>
                      </a:r>
                      <a:r>
                        <a:rPr lang="en-US" altLang="zh-CN" sz="2400" b="1">
                          <a:solidFill>
                            <a:srgbClr val="C00000"/>
                          </a:solidFill>
                          <a:latin typeface="Times New Roman" panose="02020603050405020304"/>
                          <a:ea typeface="Times New Roman" panose="02020603050405020304"/>
                        </a:rPr>
                        <a:t>novel</a:t>
                      </a:r>
                      <a:r>
                        <a:rPr lang="zh-CN" sz="1600" b="1" i="1">
                          <a:latin typeface="Times New Roman" panose="02020603050405020304"/>
                          <a:ea typeface="黑体" panose="02010609060101010101" pitchFamily="49" charset="-122"/>
                        </a:rPr>
                        <a:t> adj.新颖的</a:t>
                      </a:r>
                      <a:endParaRPr lang="zh-CN" sz="1600" b="1" i="1">
                        <a:latin typeface="Times New Roman" panose="02020603050405020304"/>
                        <a:ea typeface="黑体" panose="02010609060101010101" pitchFamily="49"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EF2CC"/>
                    </a:solidFill>
                  </a:tcPr>
                </a:tc>
              </a:tr>
            </a:tbl>
          </a:graphicData>
        </a:graphic>
      </p:graphicFrame>
      <p:pic>
        <p:nvPicPr>
          <p:cNvPr id="32" name="图片 31"/>
          <p:cNvPicPr>
            <a:picLocks noChangeAspect="1"/>
          </p:cNvPicPr>
          <p:nvPr/>
        </p:nvPicPr>
        <p:blipFill>
          <a:blip r:embed="rId8"/>
          <a:stretch>
            <a:fillRect/>
          </a:stretch>
        </p:blipFill>
        <p:spPr>
          <a:xfrm>
            <a:off x="7109460" y="4732655"/>
            <a:ext cx="3881120" cy="1739265"/>
          </a:xfrm>
          <a:prstGeom prst="rect">
            <a:avLst/>
          </a:prstGeom>
        </p:spPr>
      </p:pic>
      <p:pic>
        <p:nvPicPr>
          <p:cNvPr id="11" name="图片 1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909190" y="6147001"/>
            <a:ext cx="520050" cy="819282"/>
          </a:xfrm>
          <a:prstGeom prst="rect">
            <a:avLst/>
          </a:prstGeom>
        </p:spPr>
      </p:pic>
      <p:pic>
        <p:nvPicPr>
          <p:cNvPr id="9" name="图片 8"/>
          <p:cNvPicPr/>
          <p:nvPr/>
        </p:nvPicPr>
        <p:blipFill>
          <a:blip r:embed="rId10"/>
          <a:stretch>
            <a:fillRect/>
          </a:stretch>
        </p:blipFill>
        <p:spPr>
          <a:xfrm>
            <a:off x="10135870" y="5061585"/>
            <a:ext cx="2321560" cy="1903730"/>
          </a:xfrm>
          <a:prstGeom prst="rect">
            <a:avLst/>
          </a:prstGeom>
        </p:spPr>
      </p:pic>
      <p:pic>
        <p:nvPicPr>
          <p:cNvPr id="33" name="图片 32"/>
          <p:cNvPicPr>
            <a:picLocks noChangeAspect="1"/>
          </p:cNvPicPr>
          <p:nvPr/>
        </p:nvPicPr>
        <p:blipFill>
          <a:blip r:embed="rId11"/>
          <a:stretch>
            <a:fillRect/>
          </a:stretch>
        </p:blipFill>
        <p:spPr>
          <a:xfrm>
            <a:off x="7109460" y="985520"/>
            <a:ext cx="3881120" cy="1955165"/>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000000"/>
                                          </p:val>
                                        </p:tav>
                                        <p:tav tm="100000">
                                          <p:val>
                                            <p:strVal val="#ppt_w"/>
                                          </p:val>
                                        </p:tav>
                                      </p:tavLst>
                                    </p:anim>
                                    <p:anim calcmode="lin" valueType="num">
                                      <p:cBhvr>
                                        <p:cTn id="8" dur="500" fill="hold"/>
                                        <p:tgtEl>
                                          <p:spTgt spid="3"/>
                                        </p:tgtEl>
                                        <p:attrNameLst>
                                          <p:attrName>ppt_h</p:attrName>
                                        </p:attrNameLst>
                                      </p:cBhvr>
                                      <p:tavLst>
                                        <p:tav tm="0">
                                          <p:val>
                                            <p:fltVal val="0.000000"/>
                                          </p:val>
                                        </p:tav>
                                        <p:tav tm="100000">
                                          <p:val>
                                            <p:strVal val="#ppt_h"/>
                                          </p:val>
                                        </p:tav>
                                      </p:tavLst>
                                    </p:anim>
                                    <p:animEffect transition="in" filter="fade">
                                      <p:cBhvr>
                                        <p:cTn id="9" dur="500"/>
                                        <p:tgtEl>
                                          <p:spTgt spid="3"/>
                                        </p:tgtEl>
                                      </p:cBhvr>
                                    </p:animEffect>
                                  </p:childTnLst>
                                </p:cTn>
                              </p:par>
                              <p:par>
                                <p:cTn id="10" presetID="8" presetClass="emph" presetSubtype="0" repeatCount="indefinite" fill="hold" nodeType="withEffect">
                                  <p:stCondLst>
                                    <p:cond delay="0"/>
                                  </p:stCondLst>
                                  <p:childTnLst>
                                    <p:animRot by="21600000">
                                      <p:cBhvr>
                                        <p:cTn id="11" dur="2000" fill="hold"/>
                                        <p:tgtEl>
                                          <p:spTgt spid="3"/>
                                        </p:tgtEl>
                                        <p:attrNameLst>
                                          <p:attrName>r</p:attrName>
                                        </p:attrNameLst>
                                      </p:cBhvr>
                                    </p:animRo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nodeType="clickEffect">
                                  <p:stCondLst>
                                    <p:cond delay="0"/>
                                  </p:stCondLst>
                                  <p:childTnLst>
                                    <p:set>
                                      <p:cBhvr>
                                        <p:cTn id="15" dur="1" fill="hold">
                                          <p:stCondLst>
                                            <p:cond delay="0"/>
                                          </p:stCondLst>
                                        </p:cTn>
                                        <p:tgtEl>
                                          <p:spTgt spid="31"/>
                                        </p:tgtEl>
                                        <p:attrNameLst>
                                          <p:attrName>style.visibility</p:attrName>
                                        </p:attrNameLst>
                                      </p:cBhvr>
                                      <p:to>
                                        <p:strVal val="visible"/>
                                      </p:to>
                                    </p:set>
                                    <p:animEffect transition="in" filter="barn(inVertical)">
                                      <p:cBhvr>
                                        <p:cTn id="1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直接连接符 19"/>
          <p:cNvCxnSpPr/>
          <p:nvPr/>
        </p:nvCxnSpPr>
        <p:spPr>
          <a:xfrm>
            <a:off x="512860" y="688340"/>
            <a:ext cx="10972825" cy="0"/>
          </a:xfrm>
          <a:prstGeom prst="line">
            <a:avLst/>
          </a:prstGeom>
          <a:ln>
            <a:gradFill>
              <a:gsLst>
                <a:gs pos="0">
                  <a:srgbClr val="400040"/>
                </a:gs>
                <a:gs pos="32000">
                  <a:srgbClr val="8F0040"/>
                </a:gs>
                <a:gs pos="63000">
                  <a:srgbClr val="F27300"/>
                </a:gs>
                <a:gs pos="100000">
                  <a:srgbClr val="FFBF00"/>
                </a:gs>
              </a:gsLst>
              <a:lin ang="10800000" scaled="0"/>
            </a:gradFill>
          </a:ln>
        </p:spPr>
        <p:style>
          <a:lnRef idx="1">
            <a:srgbClr val="5B9BD5"/>
          </a:lnRef>
          <a:fillRef idx="0">
            <a:srgbClr val="5B9BD5"/>
          </a:fillRef>
          <a:effectRef idx="0">
            <a:srgbClr val="5B9BD5"/>
          </a:effectRef>
          <a:fontRef idx="minor">
            <a:sysClr val="windowText" lastClr="000000"/>
          </a:fontRef>
        </p:style>
      </p:cxnSp>
      <p:sp>
        <p:nvSpPr>
          <p:cNvPr id="25" name="矩形 24"/>
          <p:cNvSpPr/>
          <p:nvPr/>
        </p:nvSpPr>
        <p:spPr>
          <a:xfrm>
            <a:off x="0" y="6685613"/>
            <a:ext cx="12192000" cy="172387"/>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p:nvPr/>
        </p:nvPicPr>
        <p:blipFill>
          <a:blip r:embed="rId1"/>
          <a:stretch>
            <a:fillRect/>
          </a:stretch>
        </p:blipFill>
        <p:spPr>
          <a:xfrm>
            <a:off x="54610" y="6584950"/>
            <a:ext cx="708025" cy="273050"/>
          </a:xfrm>
          <a:prstGeom prst="rect">
            <a:avLst/>
          </a:prstGeom>
        </p:spPr>
      </p:pic>
      <p:pic>
        <p:nvPicPr>
          <p:cNvPr id="2" name="图片 1"/>
          <p:cNvPicPr>
            <a:picLocks noChangeAspect="1"/>
          </p:cNvPicPr>
          <p:nvPr/>
        </p:nvPicPr>
        <p:blipFill rotWithShape="1">
          <a:blip r:embed="rId2">
            <a:extLst>
              <a:ext uri="{BEBA8EAE-BF5A-486C-A8C5-ECC9F3942E4B}">
                <a14:imgProps xmlns:a14="http://schemas.microsoft.com/office/drawing/2010/main">
                  <a14:imgLayer r:embed="rId3">
                    <a14:imgEffect>
                      <a14:backgroundRemoval t="1130" b="100000" l="0" r="39917">
                        <a14:foregroundMark x1="10187" y1="34463" x2="9563" y2="64407"/>
                        <a14:foregroundMark x1="18295" y1="11864" x2="16424" y2="37288"/>
                        <a14:foregroundMark x1="19751" y1="24294" x2="22453" y2="22599"/>
                        <a14:foregroundMark x1="13306" y1="20339" x2="14761" y2="25424"/>
                        <a14:foregroundMark x1="19335" y1="37288" x2="24532" y2="31638"/>
                        <a14:foregroundMark x1="28274" y1="31638" x2="28274" y2="45763"/>
                        <a14:foregroundMark x1="11850" y1="58192" x2="28690" y2="54237"/>
                        <a14:foregroundMark x1="11642" y1="48588" x2="26819" y2="45763"/>
                        <a14:foregroundMark x1="9563" y1="66102" x2="29730" y2="66667"/>
                        <a14:foregroundMark x1="28898" y1="55367" x2="27651" y2="61582"/>
                        <a14:foregroundMark x1="11227" y1="52542" x2="18295" y2="51977"/>
                        <a14:foregroundMark x1="20582" y1="61582" x2="25156" y2="58192"/>
                        <a14:foregroundMark x1="20166" y1="48588" x2="20166" y2="51412"/>
                        <a14:foregroundMark x1="13306" y1="74011" x2="18295" y2="82486"/>
                        <a14:foregroundMark x1="19751" y1="83616" x2="23909" y2="73446"/>
                      </a14:backgroundRemoval>
                    </a14:imgEffect>
                  </a14:imgLayer>
                </a14:imgProps>
              </a:ext>
            </a:extLst>
          </a:blip>
          <a:srcRect r="60124"/>
          <a:stretch>
            <a:fillRect/>
          </a:stretch>
        </p:blipFill>
        <p:spPr>
          <a:xfrm>
            <a:off x="0" y="12700"/>
            <a:ext cx="1078865" cy="831850"/>
          </a:xfrm>
          <a:prstGeom prst="rect">
            <a:avLst/>
          </a:prstGeom>
        </p:spPr>
      </p:pic>
      <p:grpSp>
        <p:nvGrpSpPr>
          <p:cNvPr id="3" name="组合 2"/>
          <p:cNvGrpSpPr/>
          <p:nvPr/>
        </p:nvGrpSpPr>
        <p:grpSpPr>
          <a:xfrm>
            <a:off x="414020" y="551815"/>
            <a:ext cx="140970" cy="121920"/>
            <a:chOff x="715963" y="600758"/>
            <a:chExt cx="2201410" cy="2201406"/>
          </a:xfrm>
        </p:grpSpPr>
        <p:sp>
          <p:nvSpPr>
            <p:cNvPr id="5" name="Freeform 20"/>
            <p:cNvSpPr/>
            <p:nvPr/>
          </p:nvSpPr>
          <p:spPr>
            <a:xfrm>
              <a:off x="715963" y="843713"/>
              <a:ext cx="349618" cy="1712535"/>
            </a:xfrm>
            <a:custGeom>
              <a:avLst/>
              <a:gdLst/>
              <a:ahLst/>
              <a:cxnLst>
                <a:cxn ang="0">
                  <a:pos x="349618" y="1122925"/>
                </a:cxn>
                <a:cxn ang="0">
                  <a:pos x="0" y="1712535"/>
                </a:cxn>
                <a:cxn ang="0">
                  <a:pos x="0" y="0"/>
                </a:cxn>
                <a:cxn ang="0">
                  <a:pos x="349618" y="1122925"/>
                </a:cxn>
              </a:cxnLst>
              <a:pathLst>
                <a:path w="118" h="578">
                  <a:moveTo>
                    <a:pt x="118" y="379"/>
                  </a:moveTo>
                  <a:lnTo>
                    <a:pt x="0" y="578"/>
                  </a:lnTo>
                  <a:lnTo>
                    <a:pt x="0" y="0"/>
                  </a:lnTo>
                  <a:lnTo>
                    <a:pt x="118" y="379"/>
                  </a:lnTo>
                  <a:close/>
                </a:path>
              </a:pathLst>
            </a:custGeom>
            <a:noFill/>
            <a:ln w="9525" cap="flat" cmpd="sng">
              <a:solidFill>
                <a:srgbClr val="FEF22A"/>
              </a:solidFill>
              <a:prstDash val="solid"/>
              <a:round/>
              <a:headEnd type="none" w="med" len="med"/>
              <a:tailEnd type="none" w="med" len="med"/>
            </a:ln>
          </p:spPr>
          <p:txBody>
            <a:bodyPr/>
            <a:p>
              <a:endParaRPr lang="zh-CN" altLang="en-US" sz="1680"/>
            </a:p>
          </p:txBody>
        </p:sp>
        <p:sp>
          <p:nvSpPr>
            <p:cNvPr id="6" name="Freeform 21"/>
            <p:cNvSpPr/>
            <p:nvPr/>
          </p:nvSpPr>
          <p:spPr>
            <a:xfrm>
              <a:off x="715963" y="600758"/>
              <a:ext cx="651830" cy="399987"/>
            </a:xfrm>
            <a:custGeom>
              <a:avLst/>
              <a:gdLst/>
              <a:ahLst/>
              <a:cxnLst>
                <a:cxn ang="0">
                  <a:pos x="651830" y="399987"/>
                </a:cxn>
                <a:cxn ang="0">
                  <a:pos x="0" y="242955"/>
                </a:cxn>
                <a:cxn ang="0">
                  <a:pos x="242954" y="0"/>
                </a:cxn>
                <a:cxn ang="0">
                  <a:pos x="651830" y="399987"/>
                </a:cxn>
              </a:cxnLst>
              <a:pathLst>
                <a:path w="220" h="135">
                  <a:moveTo>
                    <a:pt x="220" y="135"/>
                  </a:moveTo>
                  <a:lnTo>
                    <a:pt x="0" y="82"/>
                  </a:lnTo>
                  <a:lnTo>
                    <a:pt x="82" y="0"/>
                  </a:lnTo>
                  <a:lnTo>
                    <a:pt x="220" y="135"/>
                  </a:lnTo>
                  <a:close/>
                </a:path>
              </a:pathLst>
            </a:custGeom>
            <a:noFill/>
            <a:ln w="9525" cap="flat" cmpd="sng">
              <a:solidFill>
                <a:srgbClr val="5B3B87"/>
              </a:solidFill>
              <a:prstDash val="solid"/>
              <a:round/>
              <a:headEnd type="none" w="med" len="med"/>
              <a:tailEnd type="none" w="med" len="med"/>
            </a:ln>
          </p:spPr>
          <p:txBody>
            <a:bodyPr/>
            <a:p>
              <a:endParaRPr lang="zh-CN" altLang="en-US" sz="1680"/>
            </a:p>
          </p:txBody>
        </p:sp>
        <p:sp>
          <p:nvSpPr>
            <p:cNvPr id="7" name="Freeform 22"/>
            <p:cNvSpPr/>
            <p:nvPr/>
          </p:nvSpPr>
          <p:spPr>
            <a:xfrm>
              <a:off x="715963" y="1966637"/>
              <a:ext cx="349618" cy="835527"/>
            </a:xfrm>
            <a:custGeom>
              <a:avLst/>
              <a:gdLst/>
              <a:ahLst/>
              <a:cxnLst>
                <a:cxn ang="0">
                  <a:pos x="349618" y="0"/>
                </a:cxn>
                <a:cxn ang="0">
                  <a:pos x="242954" y="835527"/>
                </a:cxn>
                <a:cxn ang="0">
                  <a:pos x="0" y="589609"/>
                </a:cxn>
                <a:cxn ang="0">
                  <a:pos x="349618" y="0"/>
                </a:cxn>
              </a:cxnLst>
              <a:pathLst>
                <a:path w="118" h="282">
                  <a:moveTo>
                    <a:pt x="118" y="0"/>
                  </a:moveTo>
                  <a:lnTo>
                    <a:pt x="82" y="282"/>
                  </a:lnTo>
                  <a:lnTo>
                    <a:pt x="0" y="199"/>
                  </a:lnTo>
                  <a:lnTo>
                    <a:pt x="118" y="0"/>
                  </a:lnTo>
                  <a:close/>
                </a:path>
              </a:pathLst>
            </a:custGeom>
            <a:noFill/>
            <a:ln w="9525" cap="flat" cmpd="sng">
              <a:solidFill>
                <a:srgbClr val="FD665B"/>
              </a:solidFill>
              <a:prstDash val="solid"/>
              <a:round/>
              <a:headEnd type="none" w="med" len="med"/>
              <a:tailEnd type="none" w="med" len="med"/>
            </a:ln>
          </p:spPr>
          <p:txBody>
            <a:bodyPr/>
            <a:p>
              <a:endParaRPr lang="zh-CN" altLang="en-US" sz="1680"/>
            </a:p>
          </p:txBody>
        </p:sp>
        <p:sp>
          <p:nvSpPr>
            <p:cNvPr id="8" name="Freeform 23"/>
            <p:cNvSpPr/>
            <p:nvPr/>
          </p:nvSpPr>
          <p:spPr>
            <a:xfrm>
              <a:off x="715963" y="843713"/>
              <a:ext cx="651830" cy="1122926"/>
            </a:xfrm>
            <a:custGeom>
              <a:avLst/>
              <a:gdLst/>
              <a:ahLst/>
              <a:cxnLst>
                <a:cxn ang="0">
                  <a:pos x="651830" y="157031"/>
                </a:cxn>
                <a:cxn ang="0">
                  <a:pos x="349617" y="1122926"/>
                </a:cxn>
                <a:cxn ang="0">
                  <a:pos x="0" y="0"/>
                </a:cxn>
                <a:cxn ang="0">
                  <a:pos x="651830" y="157031"/>
                </a:cxn>
              </a:cxnLst>
              <a:pathLst>
                <a:path w="220" h="379">
                  <a:moveTo>
                    <a:pt x="220" y="53"/>
                  </a:moveTo>
                  <a:lnTo>
                    <a:pt x="118" y="379"/>
                  </a:lnTo>
                  <a:lnTo>
                    <a:pt x="0" y="0"/>
                  </a:lnTo>
                  <a:lnTo>
                    <a:pt x="220" y="53"/>
                  </a:lnTo>
                  <a:close/>
                </a:path>
              </a:pathLst>
            </a:custGeom>
            <a:noFill/>
            <a:ln w="9525" cap="flat" cmpd="sng">
              <a:solidFill>
                <a:srgbClr val="A82878"/>
              </a:solidFill>
              <a:prstDash val="solid"/>
              <a:round/>
              <a:headEnd type="none" w="med" len="med"/>
              <a:tailEnd type="none" w="med" len="med"/>
            </a:ln>
          </p:spPr>
          <p:txBody>
            <a:bodyPr/>
            <a:p>
              <a:endParaRPr lang="zh-CN" altLang="en-US" sz="1680"/>
            </a:p>
          </p:txBody>
        </p:sp>
        <p:sp>
          <p:nvSpPr>
            <p:cNvPr id="10" name="Freeform 24"/>
            <p:cNvSpPr/>
            <p:nvPr/>
          </p:nvSpPr>
          <p:spPr>
            <a:xfrm>
              <a:off x="958918" y="1966637"/>
              <a:ext cx="948117" cy="835527"/>
            </a:xfrm>
            <a:custGeom>
              <a:avLst/>
              <a:gdLst/>
              <a:ahLst/>
              <a:cxnLst>
                <a:cxn ang="0">
                  <a:pos x="948117" y="373320"/>
                </a:cxn>
                <a:cxn ang="0">
                  <a:pos x="0" y="835527"/>
                </a:cxn>
                <a:cxn ang="0">
                  <a:pos x="106663" y="0"/>
                </a:cxn>
                <a:cxn ang="0">
                  <a:pos x="948117" y="373320"/>
                </a:cxn>
              </a:cxnLst>
              <a:pathLst>
                <a:path w="320" h="282">
                  <a:moveTo>
                    <a:pt x="320" y="126"/>
                  </a:moveTo>
                  <a:lnTo>
                    <a:pt x="0" y="282"/>
                  </a:lnTo>
                  <a:lnTo>
                    <a:pt x="36" y="0"/>
                  </a:lnTo>
                  <a:lnTo>
                    <a:pt x="320" y="126"/>
                  </a:lnTo>
                  <a:close/>
                </a:path>
              </a:pathLst>
            </a:custGeom>
            <a:noFill/>
            <a:ln w="9525" cap="flat" cmpd="sng">
              <a:solidFill>
                <a:srgbClr val="FEF22A"/>
              </a:solidFill>
              <a:prstDash val="solid"/>
              <a:round/>
              <a:headEnd type="none" w="med" len="med"/>
              <a:tailEnd type="none" w="med" len="med"/>
            </a:ln>
          </p:spPr>
          <p:txBody>
            <a:bodyPr/>
            <a:p>
              <a:endParaRPr lang="zh-CN" altLang="en-US" sz="1680"/>
            </a:p>
          </p:txBody>
        </p:sp>
        <p:sp>
          <p:nvSpPr>
            <p:cNvPr id="12" name="Freeform 25"/>
            <p:cNvSpPr/>
            <p:nvPr/>
          </p:nvSpPr>
          <p:spPr>
            <a:xfrm>
              <a:off x="958918" y="600758"/>
              <a:ext cx="1712536" cy="399987"/>
            </a:xfrm>
            <a:custGeom>
              <a:avLst/>
              <a:gdLst/>
              <a:ahLst/>
              <a:cxnLst>
                <a:cxn ang="0">
                  <a:pos x="408875" y="399987"/>
                </a:cxn>
                <a:cxn ang="0">
                  <a:pos x="0" y="0"/>
                </a:cxn>
                <a:cxn ang="0">
                  <a:pos x="1712536" y="0"/>
                </a:cxn>
                <a:cxn ang="0">
                  <a:pos x="408875" y="399987"/>
                </a:cxn>
              </a:cxnLst>
              <a:pathLst>
                <a:path w="578" h="135">
                  <a:moveTo>
                    <a:pt x="138" y="135"/>
                  </a:moveTo>
                  <a:lnTo>
                    <a:pt x="0" y="0"/>
                  </a:lnTo>
                  <a:lnTo>
                    <a:pt x="578" y="0"/>
                  </a:lnTo>
                  <a:lnTo>
                    <a:pt x="138" y="135"/>
                  </a:lnTo>
                  <a:close/>
                </a:path>
              </a:pathLst>
            </a:custGeom>
            <a:noFill/>
            <a:ln w="9525" cap="flat" cmpd="sng">
              <a:solidFill>
                <a:srgbClr val="79307A"/>
              </a:solidFill>
              <a:prstDash val="solid"/>
              <a:round/>
              <a:headEnd type="none" w="med" len="med"/>
              <a:tailEnd type="none" w="med" len="med"/>
            </a:ln>
          </p:spPr>
          <p:txBody>
            <a:bodyPr/>
            <a:p>
              <a:endParaRPr lang="zh-CN" altLang="en-US" sz="1680"/>
            </a:p>
          </p:txBody>
        </p:sp>
        <p:sp>
          <p:nvSpPr>
            <p:cNvPr id="13" name="Freeform 26"/>
            <p:cNvSpPr/>
            <p:nvPr/>
          </p:nvSpPr>
          <p:spPr>
            <a:xfrm>
              <a:off x="958918" y="2339957"/>
              <a:ext cx="1712536" cy="462207"/>
            </a:xfrm>
            <a:custGeom>
              <a:avLst/>
              <a:gdLst/>
              <a:ahLst/>
              <a:cxnLst>
                <a:cxn ang="0">
                  <a:pos x="948116" y="0"/>
                </a:cxn>
                <a:cxn ang="0">
                  <a:pos x="1712536" y="462207"/>
                </a:cxn>
                <a:cxn ang="0">
                  <a:pos x="0" y="462207"/>
                </a:cxn>
                <a:cxn ang="0">
                  <a:pos x="948116" y="0"/>
                </a:cxn>
              </a:cxnLst>
              <a:pathLst>
                <a:path w="578" h="156">
                  <a:moveTo>
                    <a:pt x="320" y="0"/>
                  </a:moveTo>
                  <a:lnTo>
                    <a:pt x="578" y="156"/>
                  </a:lnTo>
                  <a:lnTo>
                    <a:pt x="0" y="156"/>
                  </a:lnTo>
                  <a:lnTo>
                    <a:pt x="320" y="0"/>
                  </a:lnTo>
                  <a:close/>
                </a:path>
              </a:pathLst>
            </a:custGeom>
            <a:noFill/>
            <a:ln w="9525" cap="flat" cmpd="sng">
              <a:solidFill>
                <a:srgbClr val="FA8538"/>
              </a:solidFill>
              <a:prstDash val="solid"/>
              <a:round/>
              <a:headEnd type="none" w="med" len="med"/>
              <a:tailEnd type="none" w="med" len="med"/>
            </a:ln>
          </p:spPr>
          <p:txBody>
            <a:bodyPr/>
            <a:p>
              <a:endParaRPr lang="zh-CN" altLang="en-US" sz="1680"/>
            </a:p>
          </p:txBody>
        </p:sp>
        <p:sp>
          <p:nvSpPr>
            <p:cNvPr id="14" name="Freeform 27"/>
            <p:cNvSpPr/>
            <p:nvPr/>
          </p:nvSpPr>
          <p:spPr>
            <a:xfrm>
              <a:off x="1367793" y="600758"/>
              <a:ext cx="1303661" cy="805899"/>
            </a:xfrm>
            <a:custGeom>
              <a:avLst/>
              <a:gdLst/>
              <a:ahLst/>
              <a:cxnLst>
                <a:cxn ang="0">
                  <a:pos x="1303661" y="0"/>
                </a:cxn>
                <a:cxn ang="0">
                  <a:pos x="897748" y="805899"/>
                </a:cxn>
                <a:cxn ang="0">
                  <a:pos x="0" y="399986"/>
                </a:cxn>
                <a:cxn ang="0">
                  <a:pos x="1303661" y="0"/>
                </a:cxn>
              </a:cxnLst>
              <a:pathLst>
                <a:path w="440" h="272">
                  <a:moveTo>
                    <a:pt x="440" y="0"/>
                  </a:moveTo>
                  <a:lnTo>
                    <a:pt x="303" y="272"/>
                  </a:lnTo>
                  <a:lnTo>
                    <a:pt x="0" y="135"/>
                  </a:lnTo>
                  <a:lnTo>
                    <a:pt x="440" y="0"/>
                  </a:lnTo>
                  <a:close/>
                </a:path>
              </a:pathLst>
            </a:custGeom>
            <a:noFill/>
            <a:ln w="9525" cap="flat" cmpd="sng">
              <a:solidFill>
                <a:srgbClr val="A82878"/>
              </a:solidFill>
              <a:prstDash val="solid"/>
              <a:round/>
              <a:headEnd type="none" w="med" len="med"/>
              <a:tailEnd type="none" w="med" len="med"/>
            </a:ln>
          </p:spPr>
          <p:txBody>
            <a:bodyPr/>
            <a:p>
              <a:endParaRPr lang="zh-CN" altLang="en-US" sz="1680"/>
            </a:p>
          </p:txBody>
        </p:sp>
        <p:sp>
          <p:nvSpPr>
            <p:cNvPr id="15" name="Freeform 28"/>
            <p:cNvSpPr/>
            <p:nvPr/>
          </p:nvSpPr>
          <p:spPr>
            <a:xfrm>
              <a:off x="2265543" y="843713"/>
              <a:ext cx="651830" cy="1712535"/>
            </a:xfrm>
            <a:custGeom>
              <a:avLst/>
              <a:gdLst/>
              <a:ahLst/>
              <a:cxnLst>
                <a:cxn ang="0">
                  <a:pos x="651830" y="0"/>
                </a:cxn>
                <a:cxn ang="0">
                  <a:pos x="651830" y="1712535"/>
                </a:cxn>
                <a:cxn ang="0">
                  <a:pos x="0" y="562944"/>
                </a:cxn>
                <a:cxn ang="0">
                  <a:pos x="651830" y="0"/>
                </a:cxn>
              </a:cxnLst>
              <a:pathLst>
                <a:path w="220" h="578">
                  <a:moveTo>
                    <a:pt x="220" y="0"/>
                  </a:moveTo>
                  <a:lnTo>
                    <a:pt x="220" y="578"/>
                  </a:lnTo>
                  <a:lnTo>
                    <a:pt x="0" y="190"/>
                  </a:lnTo>
                  <a:lnTo>
                    <a:pt x="220" y="0"/>
                  </a:lnTo>
                  <a:close/>
                </a:path>
              </a:pathLst>
            </a:custGeom>
            <a:noFill/>
            <a:ln w="9525" cap="flat" cmpd="sng">
              <a:solidFill>
                <a:srgbClr val="F1286A"/>
              </a:solidFill>
              <a:prstDash val="solid"/>
              <a:round/>
              <a:headEnd type="none" w="med" len="med"/>
              <a:tailEnd type="none" w="med" len="med"/>
            </a:ln>
          </p:spPr>
          <p:txBody>
            <a:bodyPr/>
            <a:p>
              <a:endParaRPr lang="zh-CN" altLang="en-US" sz="1680"/>
            </a:p>
          </p:txBody>
        </p:sp>
        <p:sp>
          <p:nvSpPr>
            <p:cNvPr id="16" name="Freeform 29"/>
            <p:cNvSpPr/>
            <p:nvPr/>
          </p:nvSpPr>
          <p:spPr>
            <a:xfrm>
              <a:off x="1907035" y="2339957"/>
              <a:ext cx="1010338" cy="462207"/>
            </a:xfrm>
            <a:custGeom>
              <a:avLst/>
              <a:gdLst/>
              <a:ahLst/>
              <a:cxnLst>
                <a:cxn ang="0">
                  <a:pos x="1010338" y="216289"/>
                </a:cxn>
                <a:cxn ang="0">
                  <a:pos x="0" y="0"/>
                </a:cxn>
                <a:cxn ang="0">
                  <a:pos x="764419" y="462207"/>
                </a:cxn>
                <a:cxn ang="0">
                  <a:pos x="1010338" y="216289"/>
                </a:cxn>
              </a:cxnLst>
              <a:pathLst>
                <a:path w="341" h="156">
                  <a:moveTo>
                    <a:pt x="341" y="73"/>
                  </a:moveTo>
                  <a:lnTo>
                    <a:pt x="0" y="0"/>
                  </a:lnTo>
                  <a:lnTo>
                    <a:pt x="258" y="156"/>
                  </a:lnTo>
                  <a:lnTo>
                    <a:pt x="341" y="73"/>
                  </a:lnTo>
                  <a:close/>
                </a:path>
              </a:pathLst>
            </a:custGeom>
            <a:noFill/>
            <a:ln w="9525" cap="flat" cmpd="sng">
              <a:solidFill>
                <a:srgbClr val="FD665B"/>
              </a:solidFill>
              <a:prstDash val="solid"/>
              <a:round/>
              <a:headEnd type="none" w="med" len="med"/>
              <a:tailEnd type="none" w="med" len="med"/>
            </a:ln>
          </p:spPr>
          <p:txBody>
            <a:bodyPr/>
            <a:p>
              <a:endParaRPr lang="zh-CN" altLang="en-US" sz="1680"/>
            </a:p>
          </p:txBody>
        </p:sp>
        <p:sp>
          <p:nvSpPr>
            <p:cNvPr id="17" name="Freeform 30"/>
            <p:cNvSpPr/>
            <p:nvPr/>
          </p:nvSpPr>
          <p:spPr>
            <a:xfrm>
              <a:off x="1065581" y="1406657"/>
              <a:ext cx="1199961" cy="933303"/>
            </a:xfrm>
            <a:custGeom>
              <a:avLst/>
              <a:gdLst/>
              <a:ahLst/>
              <a:cxnLst>
                <a:cxn ang="0">
                  <a:pos x="1199961" y="0"/>
                </a:cxn>
                <a:cxn ang="0">
                  <a:pos x="0" y="559981"/>
                </a:cxn>
                <a:cxn ang="0">
                  <a:pos x="841454" y="933303"/>
                </a:cxn>
                <a:cxn ang="0">
                  <a:pos x="1199961" y="0"/>
                </a:cxn>
              </a:cxnLst>
              <a:pathLst>
                <a:path w="405" h="315">
                  <a:moveTo>
                    <a:pt x="405" y="0"/>
                  </a:moveTo>
                  <a:lnTo>
                    <a:pt x="0" y="189"/>
                  </a:lnTo>
                  <a:lnTo>
                    <a:pt x="284" y="315"/>
                  </a:lnTo>
                  <a:lnTo>
                    <a:pt x="405" y="0"/>
                  </a:lnTo>
                  <a:close/>
                </a:path>
              </a:pathLst>
            </a:custGeom>
            <a:noFill/>
            <a:ln w="9525" cap="flat" cmpd="sng">
              <a:solidFill>
                <a:srgbClr val="FA8538"/>
              </a:solidFill>
              <a:prstDash val="solid"/>
              <a:round/>
              <a:headEnd type="none" w="med" len="med"/>
              <a:tailEnd type="none" w="med" len="med"/>
            </a:ln>
          </p:spPr>
          <p:txBody>
            <a:bodyPr/>
            <a:p>
              <a:endParaRPr lang="zh-CN" altLang="en-US" sz="1680"/>
            </a:p>
          </p:txBody>
        </p:sp>
        <p:sp>
          <p:nvSpPr>
            <p:cNvPr id="18" name="Freeform 31"/>
            <p:cNvSpPr/>
            <p:nvPr/>
          </p:nvSpPr>
          <p:spPr>
            <a:xfrm>
              <a:off x="1907035" y="1406657"/>
              <a:ext cx="1010338" cy="1149591"/>
            </a:xfrm>
            <a:custGeom>
              <a:avLst/>
              <a:gdLst/>
              <a:ahLst/>
              <a:cxnLst>
                <a:cxn ang="0">
                  <a:pos x="358507" y="0"/>
                </a:cxn>
                <a:cxn ang="0">
                  <a:pos x="1010338" y="1149591"/>
                </a:cxn>
                <a:cxn ang="0">
                  <a:pos x="0" y="933301"/>
                </a:cxn>
                <a:cxn ang="0">
                  <a:pos x="358507" y="0"/>
                </a:cxn>
              </a:cxnLst>
              <a:pathLst>
                <a:path w="341" h="388">
                  <a:moveTo>
                    <a:pt x="121" y="0"/>
                  </a:moveTo>
                  <a:lnTo>
                    <a:pt x="341" y="388"/>
                  </a:lnTo>
                  <a:lnTo>
                    <a:pt x="0" y="315"/>
                  </a:lnTo>
                  <a:lnTo>
                    <a:pt x="121" y="0"/>
                  </a:lnTo>
                  <a:close/>
                </a:path>
              </a:pathLst>
            </a:custGeom>
            <a:noFill/>
            <a:ln w="9525" cap="flat" cmpd="sng">
              <a:solidFill>
                <a:srgbClr val="FD3F63"/>
              </a:solidFill>
              <a:prstDash val="solid"/>
              <a:round/>
              <a:headEnd type="none" w="med" len="med"/>
              <a:tailEnd type="none" w="med" len="med"/>
            </a:ln>
          </p:spPr>
          <p:txBody>
            <a:bodyPr/>
            <a:p>
              <a:endParaRPr lang="zh-CN" altLang="en-US" sz="1680"/>
            </a:p>
          </p:txBody>
        </p:sp>
        <p:sp>
          <p:nvSpPr>
            <p:cNvPr id="19" name="Freeform 32"/>
            <p:cNvSpPr/>
            <p:nvPr/>
          </p:nvSpPr>
          <p:spPr>
            <a:xfrm>
              <a:off x="2265543" y="600758"/>
              <a:ext cx="651830" cy="805899"/>
            </a:xfrm>
            <a:custGeom>
              <a:avLst/>
              <a:gdLst/>
              <a:ahLst/>
              <a:cxnLst>
                <a:cxn ang="0">
                  <a:pos x="405912" y="0"/>
                </a:cxn>
                <a:cxn ang="0">
                  <a:pos x="651830" y="242954"/>
                </a:cxn>
                <a:cxn ang="0">
                  <a:pos x="0" y="805899"/>
                </a:cxn>
                <a:cxn ang="0">
                  <a:pos x="405912" y="0"/>
                </a:cxn>
              </a:cxnLst>
              <a:pathLst>
                <a:path w="220" h="272">
                  <a:moveTo>
                    <a:pt x="137" y="0"/>
                  </a:moveTo>
                  <a:lnTo>
                    <a:pt x="220" y="82"/>
                  </a:lnTo>
                  <a:lnTo>
                    <a:pt x="0" y="272"/>
                  </a:lnTo>
                  <a:lnTo>
                    <a:pt x="137" y="0"/>
                  </a:lnTo>
                  <a:close/>
                </a:path>
              </a:pathLst>
            </a:custGeom>
            <a:noFill/>
            <a:ln w="9525" cap="flat" cmpd="sng">
              <a:solidFill>
                <a:srgbClr val="E02579"/>
              </a:solidFill>
              <a:prstDash val="solid"/>
              <a:round/>
              <a:headEnd type="none" w="med" len="med"/>
              <a:tailEnd type="none" w="med" len="med"/>
            </a:ln>
          </p:spPr>
          <p:txBody>
            <a:bodyPr/>
            <a:p>
              <a:endParaRPr lang="zh-CN" altLang="en-US" sz="1680"/>
            </a:p>
          </p:txBody>
        </p:sp>
        <p:sp>
          <p:nvSpPr>
            <p:cNvPr id="22" name="Freeform 33"/>
            <p:cNvSpPr/>
            <p:nvPr/>
          </p:nvSpPr>
          <p:spPr>
            <a:xfrm>
              <a:off x="1065581" y="1000744"/>
              <a:ext cx="1199961" cy="965893"/>
            </a:xfrm>
            <a:custGeom>
              <a:avLst/>
              <a:gdLst/>
              <a:ahLst/>
              <a:cxnLst>
                <a:cxn ang="0">
                  <a:pos x="1199961" y="405912"/>
                </a:cxn>
                <a:cxn ang="0">
                  <a:pos x="302212" y="0"/>
                </a:cxn>
                <a:cxn ang="0">
                  <a:pos x="0" y="965893"/>
                </a:cxn>
                <a:cxn ang="0">
                  <a:pos x="1199961" y="405912"/>
                </a:cxn>
              </a:cxnLst>
              <a:pathLst>
                <a:path w="405" h="326">
                  <a:moveTo>
                    <a:pt x="405" y="137"/>
                  </a:moveTo>
                  <a:lnTo>
                    <a:pt x="102" y="0"/>
                  </a:lnTo>
                  <a:lnTo>
                    <a:pt x="0" y="326"/>
                  </a:lnTo>
                  <a:lnTo>
                    <a:pt x="405" y="137"/>
                  </a:lnTo>
                  <a:close/>
                </a:path>
              </a:pathLst>
            </a:custGeom>
            <a:noFill/>
            <a:ln w="9525" cap="flat" cmpd="sng">
              <a:solidFill>
                <a:srgbClr val="E02579"/>
              </a:solidFill>
              <a:prstDash val="solid"/>
              <a:round/>
              <a:headEnd type="none" w="med" len="med"/>
              <a:tailEnd type="none" w="med" len="med"/>
            </a:ln>
          </p:spPr>
          <p:txBody>
            <a:bodyPr/>
            <a:p>
              <a:endParaRPr lang="zh-CN" altLang="en-US" sz="1680"/>
            </a:p>
          </p:txBody>
        </p:sp>
      </p:grpSp>
      <p:sp>
        <p:nvSpPr>
          <p:cNvPr id="27" name="文本框 26"/>
          <p:cNvSpPr txBox="1"/>
          <p:nvPr/>
        </p:nvSpPr>
        <p:spPr>
          <a:xfrm>
            <a:off x="1241425" y="198120"/>
            <a:ext cx="10836910" cy="460375"/>
          </a:xfrm>
          <a:prstGeom prst="rect">
            <a:avLst/>
          </a:prstGeom>
          <a:noFill/>
        </p:spPr>
        <p:txBody>
          <a:bodyPr wrap="square" rtlCol="0" anchor="t">
            <a:spAutoFit/>
          </a:bodyPr>
          <a:p>
            <a:pPr algn="l"/>
            <a:r>
              <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rPr>
              <a:t>17.</a:t>
            </a:r>
            <a:r>
              <a:rPr lang="zh-CN" altLang="en-US" sz="2400" b="1" dirty="0" smtClean="0">
                <a:solidFill>
                  <a:srgbClr val="002060"/>
                </a:solidFill>
                <a:latin typeface="微软雅黑" panose="020B0503020204020204" pitchFamily="34" charset="-122"/>
                <a:ea typeface="微软雅黑" panose="020B0503020204020204" pitchFamily="34" charset="-122"/>
                <a:cs typeface="+mn-ea"/>
                <a:sym typeface="+mn-ea"/>
              </a:rPr>
              <a:t>创造</a:t>
            </a:r>
            <a:r>
              <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rPr>
              <a:t>create ; invent       </a:t>
            </a:r>
            <a:r>
              <a:rPr lang="zh-CN" altLang="en-US" sz="2400" b="1" dirty="0" smtClean="0">
                <a:solidFill>
                  <a:srgbClr val="002060"/>
                </a:solidFill>
                <a:latin typeface="微软雅黑" panose="020B0503020204020204" pitchFamily="34" charset="-122"/>
                <a:ea typeface="微软雅黑" panose="020B0503020204020204" pitchFamily="34" charset="-122"/>
                <a:cs typeface="+mn-ea"/>
                <a:sym typeface="+mn-ea"/>
              </a:rPr>
              <a:t>创新</a:t>
            </a:r>
            <a:r>
              <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rPr>
              <a:t>renew; reform; transform</a:t>
            </a:r>
            <a:endPar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endParaRPr>
          </a:p>
        </p:txBody>
      </p:sp>
      <p:pic>
        <p:nvPicPr>
          <p:cNvPr id="23" name="图片 22"/>
          <p:cNvPicPr>
            <a:picLocks noChangeAspect="1"/>
          </p:cNvPicPr>
          <p:nvPr/>
        </p:nvPicPr>
        <p:blipFill>
          <a:blip r:embed="rId4"/>
          <a:stretch>
            <a:fillRect/>
          </a:stretch>
        </p:blipFill>
        <p:spPr>
          <a:xfrm>
            <a:off x="323215" y="826135"/>
            <a:ext cx="11558270" cy="5790565"/>
          </a:xfrm>
          <a:prstGeom prst="rect">
            <a:avLst/>
          </a:prstGeom>
          <a:effectLst>
            <a:outerShdw blurRad="50800" dist="38100" dir="16200000" rotWithShape="0">
              <a:prstClr val="black">
                <a:alpha val="40000"/>
              </a:prstClr>
            </a:outerShdw>
          </a:effectLst>
        </p:spPr>
      </p:pic>
      <p:pic>
        <p:nvPicPr>
          <p:cNvPr id="9" name="图片 8"/>
          <p:cNvPicPr/>
          <p:nvPr/>
        </p:nvPicPr>
        <p:blipFill>
          <a:blip r:embed="rId5"/>
          <a:stretch>
            <a:fillRect/>
          </a:stretch>
        </p:blipFill>
        <p:spPr>
          <a:xfrm>
            <a:off x="10135870" y="5061585"/>
            <a:ext cx="2321560" cy="1903730"/>
          </a:xfrm>
          <a:prstGeom prst="rect">
            <a:avLst/>
          </a:prstGeom>
        </p:spPr>
      </p:pic>
      <p:pic>
        <p:nvPicPr>
          <p:cNvPr id="11" name="图片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969515" y="6146366"/>
            <a:ext cx="520050" cy="819282"/>
          </a:xfrm>
          <a:prstGeom prst="rect">
            <a:avLst/>
          </a:prstGeom>
        </p:spPr>
      </p:pic>
      <p:pic>
        <p:nvPicPr>
          <p:cNvPr id="24" name="图片 23"/>
          <p:cNvPicPr>
            <a:picLocks noChangeAspect="1"/>
          </p:cNvPicPr>
          <p:nvPr>
            <p:custDataLst>
              <p:tags r:id="rId7"/>
            </p:custDataLst>
          </p:nvPr>
        </p:nvPicPr>
        <p:blipFill>
          <a:blip r:embed="rId8">
            <a:clrChange>
              <a:clrFrom>
                <a:srgbClr val="FFFFFF">
                  <a:alpha val="100000"/>
                </a:srgbClr>
              </a:clrFrom>
              <a:clrTo>
                <a:srgbClr val="FFFFFF">
                  <a:alpha val="100000"/>
                  <a:alpha val="0"/>
                </a:srgbClr>
              </a:clrTo>
            </a:clrChange>
            <a:extLst>
              <a:ext uri="{28A0092B-C50C-407E-A947-70E740481C1C}">
                <a14:useLocalDpi xmlns:a14="http://schemas.microsoft.com/office/drawing/2010/main" val="0"/>
              </a:ext>
            </a:extLst>
          </a:blip>
          <a:stretch>
            <a:fillRect/>
          </a:stretch>
        </p:blipFill>
        <p:spPr>
          <a:xfrm flipH="1">
            <a:off x="-60325" y="5960745"/>
            <a:ext cx="1266190" cy="773430"/>
          </a:xfrm>
          <a:prstGeom prst="rect">
            <a:avLst/>
          </a:prstGeom>
        </p:spPr>
      </p:pic>
      <p:sp>
        <p:nvSpPr>
          <p:cNvPr id="21" name="文本框 20"/>
          <p:cNvSpPr txBox="1"/>
          <p:nvPr/>
        </p:nvSpPr>
        <p:spPr>
          <a:xfrm>
            <a:off x="607695" y="894715"/>
            <a:ext cx="11273790" cy="3969385"/>
          </a:xfrm>
          <a:prstGeom prst="rect">
            <a:avLst/>
          </a:prstGeom>
          <a:noFill/>
          <a:ln w="9525">
            <a:noFill/>
          </a:ln>
        </p:spPr>
        <p:txBody>
          <a:bodyPr wrap="square">
            <a:spAutoFit/>
          </a:bodyPr>
          <a:p>
            <a:pPr indent="0"/>
            <a:r>
              <a:rPr lang="zh-CN" altLang="en-US"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rPr>
              <a:t>1.高分搭配: 创造新短语/ 创造机会/ 发明新产品/ 激发创造力和热情/ 建立良好关系/ 培养积极心态</a:t>
            </a:r>
            <a:endParaRPr lang="zh-CN" altLang="en-US"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endParaRPr>
          </a:p>
          <a:p>
            <a:pPr indent="0"/>
            <a:endParaRPr lang="zh-CN" altLang="en-US"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endParaRPr>
          </a:p>
          <a:p>
            <a:pPr indent="0"/>
            <a:endParaRPr lang="zh-CN" altLang="en-US"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endParaRPr>
          </a:p>
          <a:p>
            <a:pPr indent="0"/>
            <a:endParaRPr lang="zh-CN" altLang="en-US"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endParaRPr>
          </a:p>
          <a:p>
            <a:pPr indent="0"/>
            <a:r>
              <a:rPr lang="zh-CN" altLang="en-US"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rPr>
              <a:t>2.这个词创造于一千年前，在经济困难时期突然出现。</a:t>
            </a:r>
            <a:endParaRPr lang="zh-CN" altLang="en-US"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endParaRPr>
          </a:p>
          <a:p>
            <a:pPr indent="0"/>
            <a:endParaRPr lang="zh-CN" altLang="en-US"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endParaRPr>
          </a:p>
          <a:p>
            <a:pPr indent="0"/>
            <a:endParaRPr lang="zh-CN" altLang="en-US"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endParaRPr>
          </a:p>
          <a:p>
            <a:pPr indent="0"/>
            <a:r>
              <a:rPr lang="zh-CN" altLang="en-US"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rPr>
              <a:t>3.我们要培养勇于尝试新事物的首创精神。</a:t>
            </a:r>
            <a:endParaRPr lang="zh-CN" altLang="en-US"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endParaRPr>
          </a:p>
          <a:p>
            <a:pPr indent="0"/>
            <a:endParaRPr lang="zh-CN" altLang="en-US"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endParaRPr>
          </a:p>
          <a:p>
            <a:pPr indent="0"/>
            <a:endParaRPr lang="zh-CN" altLang="en-US"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endParaRPr>
          </a:p>
          <a:p>
            <a:pPr indent="0"/>
            <a:r>
              <a:rPr lang="zh-CN" altLang="en-US"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rPr>
              <a:t>4.高级语义场:人类常常创造新的表达方式以丰富我们的交流、创造文化并发明工具以推动进步。创新思维能够产生新的想法，而耐心和勤奋则有助于塑造坚强的品格。我们应养成良好习惯，树立积极价值观，培养创造力，从而为自己设计更美好的未来。</a:t>
            </a:r>
            <a:endParaRPr lang="zh-CN" altLang="en-US"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b="0">
              <a:solidFill>
                <a:srgbClr val="0063A8"/>
              </a:solidFill>
              <a:ea typeface="宋体" panose="02010600030101010101" pitchFamily="2" charset="-122"/>
            </a:endParaRPr>
          </a:p>
        </p:txBody>
      </p:sp>
      <p:sp>
        <p:nvSpPr>
          <p:cNvPr id="28" name="文本框 27"/>
          <p:cNvSpPr txBox="1"/>
          <p:nvPr/>
        </p:nvSpPr>
        <p:spPr>
          <a:xfrm>
            <a:off x="674370" y="1292860"/>
            <a:ext cx="10996930" cy="706755"/>
          </a:xfrm>
          <a:prstGeom prst="rect">
            <a:avLst/>
          </a:prstGeom>
          <a:noFill/>
          <a:ln w="9525">
            <a:noFill/>
          </a:ln>
        </p:spPr>
        <p:txBody>
          <a:bodyPr wrap="square">
            <a:spAutoFit/>
          </a:bodyPr>
          <a:p>
            <a:pPr indent="0"/>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1.</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coin</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new phrases/ </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create</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opportunities/ </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invent</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new products/ </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generate</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creativity and enthusiasm /</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forge</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good relationships/ </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cultivate</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a positive mindset </a:t>
            </a:r>
            <a:endPar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29" name="文本框 28"/>
          <p:cNvSpPr txBox="1"/>
          <p:nvPr/>
        </p:nvSpPr>
        <p:spPr>
          <a:xfrm>
            <a:off x="674370" y="2364105"/>
            <a:ext cx="10963910" cy="398780"/>
          </a:xfrm>
          <a:prstGeom prst="rect">
            <a:avLst/>
          </a:prstGeom>
          <a:noFill/>
          <a:ln w="9525">
            <a:noFill/>
          </a:ln>
        </p:spPr>
        <p:txBody>
          <a:bodyPr wrap="square">
            <a:spAutoFit/>
          </a:bodyPr>
          <a:p>
            <a:pPr indent="0"/>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2. </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Coined</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a millennium ago, the term </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crops up</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during periods of economic hardship.</a:t>
            </a:r>
            <a:endPar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30" name="文本框 29"/>
          <p:cNvSpPr txBox="1"/>
          <p:nvPr/>
        </p:nvSpPr>
        <p:spPr>
          <a:xfrm>
            <a:off x="714375" y="3231515"/>
            <a:ext cx="10213340" cy="398780"/>
          </a:xfrm>
          <a:prstGeom prst="rect">
            <a:avLst/>
          </a:prstGeom>
          <a:noFill/>
          <a:ln w="9525">
            <a:noFill/>
          </a:ln>
        </p:spPr>
        <p:txBody>
          <a:bodyPr wrap="square">
            <a:spAutoFit/>
          </a:bodyPr>
          <a:p>
            <a:pPr indent="0"/>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3.We should </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cultivate</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the initiative to try new things.</a:t>
            </a:r>
            <a:endPar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26" name="文本框 25"/>
          <p:cNvSpPr txBox="1"/>
          <p:nvPr/>
        </p:nvSpPr>
        <p:spPr>
          <a:xfrm>
            <a:off x="713740" y="4629150"/>
            <a:ext cx="10772140" cy="1322070"/>
          </a:xfrm>
          <a:prstGeom prst="rect">
            <a:avLst/>
          </a:prstGeom>
          <a:noFill/>
          <a:ln w="9525">
            <a:noFill/>
          </a:ln>
        </p:spPr>
        <p:txBody>
          <a:bodyPr wrap="square">
            <a:spAutoFit/>
          </a:bodyPr>
          <a:p>
            <a:pPr indent="0"/>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4.Humans often </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coin </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new expressions to enrich our communication, </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create</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culture and </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invent</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tools to make progress. </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Creative thinking</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can </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generate</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new ideas, while patience and diligence help </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forge </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a strong character. We should develop good habits, establish positive values and </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cultivate creativity</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so as to design a better future for ourselves.</a:t>
            </a:r>
            <a:endPar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000000"/>
                                          </p:val>
                                        </p:tav>
                                        <p:tav tm="100000">
                                          <p:val>
                                            <p:strVal val="#ppt_w"/>
                                          </p:val>
                                        </p:tav>
                                      </p:tavLst>
                                    </p:anim>
                                    <p:anim calcmode="lin" valueType="num">
                                      <p:cBhvr>
                                        <p:cTn id="8" dur="500" fill="hold"/>
                                        <p:tgtEl>
                                          <p:spTgt spid="3"/>
                                        </p:tgtEl>
                                        <p:attrNameLst>
                                          <p:attrName>ppt_h</p:attrName>
                                        </p:attrNameLst>
                                      </p:cBhvr>
                                      <p:tavLst>
                                        <p:tav tm="0">
                                          <p:val>
                                            <p:fltVal val="0.000000"/>
                                          </p:val>
                                        </p:tav>
                                        <p:tav tm="100000">
                                          <p:val>
                                            <p:strVal val="#ppt_h"/>
                                          </p:val>
                                        </p:tav>
                                      </p:tavLst>
                                    </p:anim>
                                    <p:animEffect transition="in" filter="fade">
                                      <p:cBhvr>
                                        <p:cTn id="9" dur="500"/>
                                        <p:tgtEl>
                                          <p:spTgt spid="3"/>
                                        </p:tgtEl>
                                      </p:cBhvr>
                                    </p:animEffect>
                                  </p:childTnLst>
                                </p:cTn>
                              </p:par>
                              <p:par>
                                <p:cTn id="10" presetID="8" presetClass="emph" presetSubtype="0" repeatCount="indefinite" fill="hold" nodeType="withEffect">
                                  <p:stCondLst>
                                    <p:cond delay="0"/>
                                  </p:stCondLst>
                                  <p:childTnLst>
                                    <p:animRot by="21600000">
                                      <p:cBhvr>
                                        <p:cTn id="11" dur="2000" fill="hold"/>
                                        <p:tgtEl>
                                          <p:spTgt spid="3"/>
                                        </p:tgtEl>
                                        <p:attrNameLst>
                                          <p:attrName>r</p:attrName>
                                        </p:attrNameLst>
                                      </p:cBhvr>
                                    </p:animRo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additive="base">
                                        <p:cTn id="16" dur="500" fill="hold"/>
                                        <p:tgtEl>
                                          <p:spTgt spid="28"/>
                                        </p:tgtEl>
                                        <p:attrNameLst>
                                          <p:attrName>ppt_x</p:attrName>
                                        </p:attrNameLst>
                                      </p:cBhvr>
                                      <p:tavLst>
                                        <p:tav tm="0">
                                          <p:val>
                                            <p:strVal val="#ppt_x"/>
                                          </p:val>
                                        </p:tav>
                                        <p:tav tm="100000">
                                          <p:val>
                                            <p:strVal val="#ppt_x"/>
                                          </p:val>
                                        </p:tav>
                                      </p:tavLst>
                                    </p:anim>
                                    <p:anim calcmode="lin" valueType="num">
                                      <p:cBhvr additive="base">
                                        <p:cTn id="17"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additive="base">
                                        <p:cTn id="22" dur="500" fill="hold"/>
                                        <p:tgtEl>
                                          <p:spTgt spid="29"/>
                                        </p:tgtEl>
                                        <p:attrNameLst>
                                          <p:attrName>ppt_x</p:attrName>
                                        </p:attrNameLst>
                                      </p:cBhvr>
                                      <p:tavLst>
                                        <p:tav tm="0">
                                          <p:val>
                                            <p:strVal val="#ppt_x"/>
                                          </p:val>
                                        </p:tav>
                                        <p:tav tm="100000">
                                          <p:val>
                                            <p:strVal val="#ppt_x"/>
                                          </p:val>
                                        </p:tav>
                                      </p:tavLst>
                                    </p:anim>
                                    <p:anim calcmode="lin" valueType="num">
                                      <p:cBhvr additive="base">
                                        <p:cTn id="23"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30"/>
                                        </p:tgtEl>
                                        <p:attrNameLst>
                                          <p:attrName>style.visibility</p:attrName>
                                        </p:attrNameLst>
                                      </p:cBhvr>
                                      <p:to>
                                        <p:strVal val="visible"/>
                                      </p:to>
                                    </p:set>
                                    <p:anim calcmode="lin" valueType="num">
                                      <p:cBhvr additive="base">
                                        <p:cTn id="28" dur="500" fill="hold"/>
                                        <p:tgtEl>
                                          <p:spTgt spid="30"/>
                                        </p:tgtEl>
                                        <p:attrNameLst>
                                          <p:attrName>ppt_x</p:attrName>
                                        </p:attrNameLst>
                                      </p:cBhvr>
                                      <p:tavLst>
                                        <p:tav tm="0">
                                          <p:val>
                                            <p:strVal val="#ppt_x"/>
                                          </p:val>
                                        </p:tav>
                                        <p:tav tm="100000">
                                          <p:val>
                                            <p:strVal val="#ppt_x"/>
                                          </p:val>
                                        </p:tav>
                                      </p:tavLst>
                                    </p:anim>
                                    <p:anim calcmode="lin" valueType="num">
                                      <p:cBhvr additive="base">
                                        <p:cTn id="29"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26"/>
                                        </p:tgtEl>
                                        <p:attrNameLst>
                                          <p:attrName>style.visibility</p:attrName>
                                        </p:attrNameLst>
                                      </p:cBhvr>
                                      <p:to>
                                        <p:strVal val="visible"/>
                                      </p:to>
                                    </p:set>
                                    <p:anim calcmode="lin" valueType="num">
                                      <p:cBhvr additive="base">
                                        <p:cTn id="34" dur="500" fill="hold"/>
                                        <p:tgtEl>
                                          <p:spTgt spid="26"/>
                                        </p:tgtEl>
                                        <p:attrNameLst>
                                          <p:attrName>ppt_x</p:attrName>
                                        </p:attrNameLst>
                                      </p:cBhvr>
                                      <p:tavLst>
                                        <p:tav tm="0">
                                          <p:val>
                                            <p:strVal val="#ppt_x"/>
                                          </p:val>
                                        </p:tav>
                                        <p:tav tm="100000">
                                          <p:val>
                                            <p:strVal val="#ppt_x"/>
                                          </p:val>
                                        </p:tav>
                                      </p:tavLst>
                                    </p:anim>
                                    <p:anim calcmode="lin" valueType="num">
                                      <p:cBhvr additive="base">
                                        <p:cTn id="35"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8" grpId="1"/>
      <p:bldP spid="29" grpId="0"/>
      <p:bldP spid="29" grpId="1"/>
      <p:bldP spid="30" grpId="0"/>
      <p:bldP spid="30" grpId="1"/>
      <p:bldP spid="26" grpId="0"/>
      <p:bldP spid="26"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直接连接符 19"/>
          <p:cNvCxnSpPr/>
          <p:nvPr/>
        </p:nvCxnSpPr>
        <p:spPr>
          <a:xfrm>
            <a:off x="512860" y="688340"/>
            <a:ext cx="10972825" cy="0"/>
          </a:xfrm>
          <a:prstGeom prst="line">
            <a:avLst/>
          </a:prstGeom>
          <a:ln>
            <a:gradFill>
              <a:gsLst>
                <a:gs pos="0">
                  <a:srgbClr val="400040"/>
                </a:gs>
                <a:gs pos="32000">
                  <a:srgbClr val="8F0040"/>
                </a:gs>
                <a:gs pos="63000">
                  <a:srgbClr val="F27300"/>
                </a:gs>
                <a:gs pos="100000">
                  <a:srgbClr val="FFBF00"/>
                </a:gs>
              </a:gsLst>
              <a:lin ang="10800000" scaled="0"/>
            </a:gradFill>
          </a:ln>
        </p:spPr>
        <p:style>
          <a:lnRef idx="1">
            <a:srgbClr val="5B9BD5"/>
          </a:lnRef>
          <a:fillRef idx="0">
            <a:srgbClr val="5B9BD5"/>
          </a:fillRef>
          <a:effectRef idx="0">
            <a:srgbClr val="5B9BD5"/>
          </a:effectRef>
          <a:fontRef idx="minor">
            <a:sysClr val="windowText" lastClr="000000"/>
          </a:fontRef>
        </p:style>
      </p:cxnSp>
      <p:sp>
        <p:nvSpPr>
          <p:cNvPr id="25" name="矩形 24"/>
          <p:cNvSpPr/>
          <p:nvPr/>
        </p:nvSpPr>
        <p:spPr>
          <a:xfrm>
            <a:off x="0" y="6685613"/>
            <a:ext cx="12192000" cy="172387"/>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p:nvPr/>
        </p:nvPicPr>
        <p:blipFill>
          <a:blip r:embed="rId1"/>
          <a:stretch>
            <a:fillRect/>
          </a:stretch>
        </p:blipFill>
        <p:spPr>
          <a:xfrm>
            <a:off x="54610" y="6584950"/>
            <a:ext cx="708025" cy="273050"/>
          </a:xfrm>
          <a:prstGeom prst="rect">
            <a:avLst/>
          </a:prstGeom>
        </p:spPr>
      </p:pic>
      <p:pic>
        <p:nvPicPr>
          <p:cNvPr id="2" name="图片 1"/>
          <p:cNvPicPr>
            <a:picLocks noChangeAspect="1"/>
          </p:cNvPicPr>
          <p:nvPr/>
        </p:nvPicPr>
        <p:blipFill rotWithShape="1">
          <a:blip r:embed="rId2">
            <a:extLst>
              <a:ext uri="{BEBA8EAE-BF5A-486C-A8C5-ECC9F3942E4B}">
                <a14:imgProps xmlns:a14="http://schemas.microsoft.com/office/drawing/2010/main">
                  <a14:imgLayer r:embed="rId3">
                    <a14:imgEffect>
                      <a14:backgroundRemoval t="1130" b="100000" l="0" r="39917">
                        <a14:foregroundMark x1="10187" y1="34463" x2="9563" y2="64407"/>
                        <a14:foregroundMark x1="18295" y1="11864" x2="16424" y2="37288"/>
                        <a14:foregroundMark x1="19751" y1="24294" x2="22453" y2="22599"/>
                        <a14:foregroundMark x1="13306" y1="20339" x2="14761" y2="25424"/>
                        <a14:foregroundMark x1="19335" y1="37288" x2="24532" y2="31638"/>
                        <a14:foregroundMark x1="28274" y1="31638" x2="28274" y2="45763"/>
                        <a14:foregroundMark x1="11850" y1="58192" x2="28690" y2="54237"/>
                        <a14:foregroundMark x1="11642" y1="48588" x2="26819" y2="45763"/>
                        <a14:foregroundMark x1="9563" y1="66102" x2="29730" y2="66667"/>
                        <a14:foregroundMark x1="28898" y1="55367" x2="27651" y2="61582"/>
                        <a14:foregroundMark x1="11227" y1="52542" x2="18295" y2="51977"/>
                        <a14:foregroundMark x1="20582" y1="61582" x2="25156" y2="58192"/>
                        <a14:foregroundMark x1="20166" y1="48588" x2="20166" y2="51412"/>
                        <a14:foregroundMark x1="13306" y1="74011" x2="18295" y2="82486"/>
                        <a14:foregroundMark x1="19751" y1="83616" x2="23909" y2="73446"/>
                      </a14:backgroundRemoval>
                    </a14:imgEffect>
                  </a14:imgLayer>
                </a14:imgProps>
              </a:ext>
            </a:extLst>
          </a:blip>
          <a:srcRect r="60124"/>
          <a:stretch>
            <a:fillRect/>
          </a:stretch>
        </p:blipFill>
        <p:spPr>
          <a:xfrm>
            <a:off x="0" y="12700"/>
            <a:ext cx="1078865" cy="831850"/>
          </a:xfrm>
          <a:prstGeom prst="rect">
            <a:avLst/>
          </a:prstGeom>
        </p:spPr>
      </p:pic>
      <p:grpSp>
        <p:nvGrpSpPr>
          <p:cNvPr id="3" name="组合 2"/>
          <p:cNvGrpSpPr/>
          <p:nvPr/>
        </p:nvGrpSpPr>
        <p:grpSpPr>
          <a:xfrm>
            <a:off x="414020" y="551815"/>
            <a:ext cx="140970" cy="121920"/>
            <a:chOff x="715963" y="600758"/>
            <a:chExt cx="2201410" cy="2201406"/>
          </a:xfrm>
        </p:grpSpPr>
        <p:sp>
          <p:nvSpPr>
            <p:cNvPr id="5" name="Freeform 20"/>
            <p:cNvSpPr/>
            <p:nvPr/>
          </p:nvSpPr>
          <p:spPr>
            <a:xfrm>
              <a:off x="715963" y="843713"/>
              <a:ext cx="349618" cy="1712535"/>
            </a:xfrm>
            <a:custGeom>
              <a:avLst/>
              <a:gdLst/>
              <a:ahLst/>
              <a:cxnLst>
                <a:cxn ang="0">
                  <a:pos x="349618" y="1122925"/>
                </a:cxn>
                <a:cxn ang="0">
                  <a:pos x="0" y="1712535"/>
                </a:cxn>
                <a:cxn ang="0">
                  <a:pos x="0" y="0"/>
                </a:cxn>
                <a:cxn ang="0">
                  <a:pos x="349618" y="1122925"/>
                </a:cxn>
              </a:cxnLst>
              <a:pathLst>
                <a:path w="118" h="578">
                  <a:moveTo>
                    <a:pt x="118" y="379"/>
                  </a:moveTo>
                  <a:lnTo>
                    <a:pt x="0" y="578"/>
                  </a:lnTo>
                  <a:lnTo>
                    <a:pt x="0" y="0"/>
                  </a:lnTo>
                  <a:lnTo>
                    <a:pt x="118" y="379"/>
                  </a:lnTo>
                  <a:close/>
                </a:path>
              </a:pathLst>
            </a:custGeom>
            <a:noFill/>
            <a:ln w="9525" cap="flat" cmpd="sng">
              <a:solidFill>
                <a:srgbClr val="FEF22A"/>
              </a:solidFill>
              <a:prstDash val="solid"/>
              <a:round/>
              <a:headEnd type="none" w="med" len="med"/>
              <a:tailEnd type="none" w="med" len="med"/>
            </a:ln>
          </p:spPr>
          <p:txBody>
            <a:bodyPr/>
            <a:p>
              <a:endParaRPr lang="zh-CN" altLang="en-US" sz="1680"/>
            </a:p>
          </p:txBody>
        </p:sp>
        <p:sp>
          <p:nvSpPr>
            <p:cNvPr id="6" name="Freeform 21"/>
            <p:cNvSpPr/>
            <p:nvPr/>
          </p:nvSpPr>
          <p:spPr>
            <a:xfrm>
              <a:off x="715963" y="600758"/>
              <a:ext cx="651830" cy="399987"/>
            </a:xfrm>
            <a:custGeom>
              <a:avLst/>
              <a:gdLst/>
              <a:ahLst/>
              <a:cxnLst>
                <a:cxn ang="0">
                  <a:pos x="651830" y="399987"/>
                </a:cxn>
                <a:cxn ang="0">
                  <a:pos x="0" y="242955"/>
                </a:cxn>
                <a:cxn ang="0">
                  <a:pos x="242954" y="0"/>
                </a:cxn>
                <a:cxn ang="0">
                  <a:pos x="651830" y="399987"/>
                </a:cxn>
              </a:cxnLst>
              <a:pathLst>
                <a:path w="220" h="135">
                  <a:moveTo>
                    <a:pt x="220" y="135"/>
                  </a:moveTo>
                  <a:lnTo>
                    <a:pt x="0" y="82"/>
                  </a:lnTo>
                  <a:lnTo>
                    <a:pt x="82" y="0"/>
                  </a:lnTo>
                  <a:lnTo>
                    <a:pt x="220" y="135"/>
                  </a:lnTo>
                  <a:close/>
                </a:path>
              </a:pathLst>
            </a:custGeom>
            <a:noFill/>
            <a:ln w="9525" cap="flat" cmpd="sng">
              <a:solidFill>
                <a:srgbClr val="5B3B87"/>
              </a:solidFill>
              <a:prstDash val="solid"/>
              <a:round/>
              <a:headEnd type="none" w="med" len="med"/>
              <a:tailEnd type="none" w="med" len="med"/>
            </a:ln>
          </p:spPr>
          <p:txBody>
            <a:bodyPr/>
            <a:p>
              <a:endParaRPr lang="zh-CN" altLang="en-US" sz="1680"/>
            </a:p>
          </p:txBody>
        </p:sp>
        <p:sp>
          <p:nvSpPr>
            <p:cNvPr id="7" name="Freeform 22"/>
            <p:cNvSpPr/>
            <p:nvPr/>
          </p:nvSpPr>
          <p:spPr>
            <a:xfrm>
              <a:off x="715963" y="1966637"/>
              <a:ext cx="349618" cy="835527"/>
            </a:xfrm>
            <a:custGeom>
              <a:avLst/>
              <a:gdLst/>
              <a:ahLst/>
              <a:cxnLst>
                <a:cxn ang="0">
                  <a:pos x="349618" y="0"/>
                </a:cxn>
                <a:cxn ang="0">
                  <a:pos x="242954" y="835527"/>
                </a:cxn>
                <a:cxn ang="0">
                  <a:pos x="0" y="589609"/>
                </a:cxn>
                <a:cxn ang="0">
                  <a:pos x="349618" y="0"/>
                </a:cxn>
              </a:cxnLst>
              <a:pathLst>
                <a:path w="118" h="282">
                  <a:moveTo>
                    <a:pt x="118" y="0"/>
                  </a:moveTo>
                  <a:lnTo>
                    <a:pt x="82" y="282"/>
                  </a:lnTo>
                  <a:lnTo>
                    <a:pt x="0" y="199"/>
                  </a:lnTo>
                  <a:lnTo>
                    <a:pt x="118" y="0"/>
                  </a:lnTo>
                  <a:close/>
                </a:path>
              </a:pathLst>
            </a:custGeom>
            <a:noFill/>
            <a:ln w="9525" cap="flat" cmpd="sng">
              <a:solidFill>
                <a:srgbClr val="FD665B"/>
              </a:solidFill>
              <a:prstDash val="solid"/>
              <a:round/>
              <a:headEnd type="none" w="med" len="med"/>
              <a:tailEnd type="none" w="med" len="med"/>
            </a:ln>
          </p:spPr>
          <p:txBody>
            <a:bodyPr/>
            <a:p>
              <a:endParaRPr lang="zh-CN" altLang="en-US" sz="1680"/>
            </a:p>
          </p:txBody>
        </p:sp>
        <p:sp>
          <p:nvSpPr>
            <p:cNvPr id="8" name="Freeform 23"/>
            <p:cNvSpPr/>
            <p:nvPr/>
          </p:nvSpPr>
          <p:spPr>
            <a:xfrm>
              <a:off x="715963" y="843713"/>
              <a:ext cx="651830" cy="1122926"/>
            </a:xfrm>
            <a:custGeom>
              <a:avLst/>
              <a:gdLst/>
              <a:ahLst/>
              <a:cxnLst>
                <a:cxn ang="0">
                  <a:pos x="651830" y="157031"/>
                </a:cxn>
                <a:cxn ang="0">
                  <a:pos x="349617" y="1122926"/>
                </a:cxn>
                <a:cxn ang="0">
                  <a:pos x="0" y="0"/>
                </a:cxn>
                <a:cxn ang="0">
                  <a:pos x="651830" y="157031"/>
                </a:cxn>
              </a:cxnLst>
              <a:pathLst>
                <a:path w="220" h="379">
                  <a:moveTo>
                    <a:pt x="220" y="53"/>
                  </a:moveTo>
                  <a:lnTo>
                    <a:pt x="118" y="379"/>
                  </a:lnTo>
                  <a:lnTo>
                    <a:pt x="0" y="0"/>
                  </a:lnTo>
                  <a:lnTo>
                    <a:pt x="220" y="53"/>
                  </a:lnTo>
                  <a:close/>
                </a:path>
              </a:pathLst>
            </a:custGeom>
            <a:noFill/>
            <a:ln w="9525" cap="flat" cmpd="sng">
              <a:solidFill>
                <a:srgbClr val="A82878"/>
              </a:solidFill>
              <a:prstDash val="solid"/>
              <a:round/>
              <a:headEnd type="none" w="med" len="med"/>
              <a:tailEnd type="none" w="med" len="med"/>
            </a:ln>
          </p:spPr>
          <p:txBody>
            <a:bodyPr/>
            <a:p>
              <a:endParaRPr lang="zh-CN" altLang="en-US" sz="1680"/>
            </a:p>
          </p:txBody>
        </p:sp>
        <p:sp>
          <p:nvSpPr>
            <p:cNvPr id="10" name="Freeform 24"/>
            <p:cNvSpPr/>
            <p:nvPr/>
          </p:nvSpPr>
          <p:spPr>
            <a:xfrm>
              <a:off x="958918" y="1966637"/>
              <a:ext cx="948117" cy="835527"/>
            </a:xfrm>
            <a:custGeom>
              <a:avLst/>
              <a:gdLst/>
              <a:ahLst/>
              <a:cxnLst>
                <a:cxn ang="0">
                  <a:pos x="948117" y="373320"/>
                </a:cxn>
                <a:cxn ang="0">
                  <a:pos x="0" y="835527"/>
                </a:cxn>
                <a:cxn ang="0">
                  <a:pos x="106663" y="0"/>
                </a:cxn>
                <a:cxn ang="0">
                  <a:pos x="948117" y="373320"/>
                </a:cxn>
              </a:cxnLst>
              <a:pathLst>
                <a:path w="320" h="282">
                  <a:moveTo>
                    <a:pt x="320" y="126"/>
                  </a:moveTo>
                  <a:lnTo>
                    <a:pt x="0" y="282"/>
                  </a:lnTo>
                  <a:lnTo>
                    <a:pt x="36" y="0"/>
                  </a:lnTo>
                  <a:lnTo>
                    <a:pt x="320" y="126"/>
                  </a:lnTo>
                  <a:close/>
                </a:path>
              </a:pathLst>
            </a:custGeom>
            <a:noFill/>
            <a:ln w="9525" cap="flat" cmpd="sng">
              <a:solidFill>
                <a:srgbClr val="FEF22A"/>
              </a:solidFill>
              <a:prstDash val="solid"/>
              <a:round/>
              <a:headEnd type="none" w="med" len="med"/>
              <a:tailEnd type="none" w="med" len="med"/>
            </a:ln>
          </p:spPr>
          <p:txBody>
            <a:bodyPr/>
            <a:p>
              <a:endParaRPr lang="zh-CN" altLang="en-US" sz="1680"/>
            </a:p>
          </p:txBody>
        </p:sp>
        <p:sp>
          <p:nvSpPr>
            <p:cNvPr id="12" name="Freeform 25"/>
            <p:cNvSpPr/>
            <p:nvPr/>
          </p:nvSpPr>
          <p:spPr>
            <a:xfrm>
              <a:off x="958918" y="600758"/>
              <a:ext cx="1712536" cy="399987"/>
            </a:xfrm>
            <a:custGeom>
              <a:avLst/>
              <a:gdLst/>
              <a:ahLst/>
              <a:cxnLst>
                <a:cxn ang="0">
                  <a:pos x="408875" y="399987"/>
                </a:cxn>
                <a:cxn ang="0">
                  <a:pos x="0" y="0"/>
                </a:cxn>
                <a:cxn ang="0">
                  <a:pos x="1712536" y="0"/>
                </a:cxn>
                <a:cxn ang="0">
                  <a:pos x="408875" y="399987"/>
                </a:cxn>
              </a:cxnLst>
              <a:pathLst>
                <a:path w="578" h="135">
                  <a:moveTo>
                    <a:pt x="138" y="135"/>
                  </a:moveTo>
                  <a:lnTo>
                    <a:pt x="0" y="0"/>
                  </a:lnTo>
                  <a:lnTo>
                    <a:pt x="578" y="0"/>
                  </a:lnTo>
                  <a:lnTo>
                    <a:pt x="138" y="135"/>
                  </a:lnTo>
                  <a:close/>
                </a:path>
              </a:pathLst>
            </a:custGeom>
            <a:noFill/>
            <a:ln w="9525" cap="flat" cmpd="sng">
              <a:solidFill>
                <a:srgbClr val="79307A"/>
              </a:solidFill>
              <a:prstDash val="solid"/>
              <a:round/>
              <a:headEnd type="none" w="med" len="med"/>
              <a:tailEnd type="none" w="med" len="med"/>
            </a:ln>
          </p:spPr>
          <p:txBody>
            <a:bodyPr/>
            <a:p>
              <a:endParaRPr lang="zh-CN" altLang="en-US" sz="1680"/>
            </a:p>
          </p:txBody>
        </p:sp>
        <p:sp>
          <p:nvSpPr>
            <p:cNvPr id="13" name="Freeform 26"/>
            <p:cNvSpPr/>
            <p:nvPr/>
          </p:nvSpPr>
          <p:spPr>
            <a:xfrm>
              <a:off x="958918" y="2339957"/>
              <a:ext cx="1712536" cy="462207"/>
            </a:xfrm>
            <a:custGeom>
              <a:avLst/>
              <a:gdLst/>
              <a:ahLst/>
              <a:cxnLst>
                <a:cxn ang="0">
                  <a:pos x="948116" y="0"/>
                </a:cxn>
                <a:cxn ang="0">
                  <a:pos x="1712536" y="462207"/>
                </a:cxn>
                <a:cxn ang="0">
                  <a:pos x="0" y="462207"/>
                </a:cxn>
                <a:cxn ang="0">
                  <a:pos x="948116" y="0"/>
                </a:cxn>
              </a:cxnLst>
              <a:pathLst>
                <a:path w="578" h="156">
                  <a:moveTo>
                    <a:pt x="320" y="0"/>
                  </a:moveTo>
                  <a:lnTo>
                    <a:pt x="578" y="156"/>
                  </a:lnTo>
                  <a:lnTo>
                    <a:pt x="0" y="156"/>
                  </a:lnTo>
                  <a:lnTo>
                    <a:pt x="320" y="0"/>
                  </a:lnTo>
                  <a:close/>
                </a:path>
              </a:pathLst>
            </a:custGeom>
            <a:noFill/>
            <a:ln w="9525" cap="flat" cmpd="sng">
              <a:solidFill>
                <a:srgbClr val="FA8538"/>
              </a:solidFill>
              <a:prstDash val="solid"/>
              <a:round/>
              <a:headEnd type="none" w="med" len="med"/>
              <a:tailEnd type="none" w="med" len="med"/>
            </a:ln>
          </p:spPr>
          <p:txBody>
            <a:bodyPr/>
            <a:p>
              <a:endParaRPr lang="zh-CN" altLang="en-US" sz="1680"/>
            </a:p>
          </p:txBody>
        </p:sp>
        <p:sp>
          <p:nvSpPr>
            <p:cNvPr id="14" name="Freeform 27"/>
            <p:cNvSpPr/>
            <p:nvPr/>
          </p:nvSpPr>
          <p:spPr>
            <a:xfrm>
              <a:off x="1367793" y="600758"/>
              <a:ext cx="1303661" cy="805899"/>
            </a:xfrm>
            <a:custGeom>
              <a:avLst/>
              <a:gdLst/>
              <a:ahLst/>
              <a:cxnLst>
                <a:cxn ang="0">
                  <a:pos x="1303661" y="0"/>
                </a:cxn>
                <a:cxn ang="0">
                  <a:pos x="897748" y="805899"/>
                </a:cxn>
                <a:cxn ang="0">
                  <a:pos x="0" y="399986"/>
                </a:cxn>
                <a:cxn ang="0">
                  <a:pos x="1303661" y="0"/>
                </a:cxn>
              </a:cxnLst>
              <a:pathLst>
                <a:path w="440" h="272">
                  <a:moveTo>
                    <a:pt x="440" y="0"/>
                  </a:moveTo>
                  <a:lnTo>
                    <a:pt x="303" y="272"/>
                  </a:lnTo>
                  <a:lnTo>
                    <a:pt x="0" y="135"/>
                  </a:lnTo>
                  <a:lnTo>
                    <a:pt x="440" y="0"/>
                  </a:lnTo>
                  <a:close/>
                </a:path>
              </a:pathLst>
            </a:custGeom>
            <a:noFill/>
            <a:ln w="9525" cap="flat" cmpd="sng">
              <a:solidFill>
                <a:srgbClr val="A82878"/>
              </a:solidFill>
              <a:prstDash val="solid"/>
              <a:round/>
              <a:headEnd type="none" w="med" len="med"/>
              <a:tailEnd type="none" w="med" len="med"/>
            </a:ln>
          </p:spPr>
          <p:txBody>
            <a:bodyPr/>
            <a:p>
              <a:endParaRPr lang="zh-CN" altLang="en-US" sz="1680"/>
            </a:p>
          </p:txBody>
        </p:sp>
        <p:sp>
          <p:nvSpPr>
            <p:cNvPr id="15" name="Freeform 28"/>
            <p:cNvSpPr/>
            <p:nvPr/>
          </p:nvSpPr>
          <p:spPr>
            <a:xfrm>
              <a:off x="2265543" y="843713"/>
              <a:ext cx="651830" cy="1712535"/>
            </a:xfrm>
            <a:custGeom>
              <a:avLst/>
              <a:gdLst/>
              <a:ahLst/>
              <a:cxnLst>
                <a:cxn ang="0">
                  <a:pos x="651830" y="0"/>
                </a:cxn>
                <a:cxn ang="0">
                  <a:pos x="651830" y="1712535"/>
                </a:cxn>
                <a:cxn ang="0">
                  <a:pos x="0" y="562944"/>
                </a:cxn>
                <a:cxn ang="0">
                  <a:pos x="651830" y="0"/>
                </a:cxn>
              </a:cxnLst>
              <a:pathLst>
                <a:path w="220" h="578">
                  <a:moveTo>
                    <a:pt x="220" y="0"/>
                  </a:moveTo>
                  <a:lnTo>
                    <a:pt x="220" y="578"/>
                  </a:lnTo>
                  <a:lnTo>
                    <a:pt x="0" y="190"/>
                  </a:lnTo>
                  <a:lnTo>
                    <a:pt x="220" y="0"/>
                  </a:lnTo>
                  <a:close/>
                </a:path>
              </a:pathLst>
            </a:custGeom>
            <a:noFill/>
            <a:ln w="9525" cap="flat" cmpd="sng">
              <a:solidFill>
                <a:srgbClr val="F1286A"/>
              </a:solidFill>
              <a:prstDash val="solid"/>
              <a:round/>
              <a:headEnd type="none" w="med" len="med"/>
              <a:tailEnd type="none" w="med" len="med"/>
            </a:ln>
          </p:spPr>
          <p:txBody>
            <a:bodyPr/>
            <a:p>
              <a:endParaRPr lang="zh-CN" altLang="en-US" sz="1680"/>
            </a:p>
          </p:txBody>
        </p:sp>
        <p:sp>
          <p:nvSpPr>
            <p:cNvPr id="16" name="Freeform 29"/>
            <p:cNvSpPr/>
            <p:nvPr/>
          </p:nvSpPr>
          <p:spPr>
            <a:xfrm>
              <a:off x="1907035" y="2339957"/>
              <a:ext cx="1010338" cy="462207"/>
            </a:xfrm>
            <a:custGeom>
              <a:avLst/>
              <a:gdLst/>
              <a:ahLst/>
              <a:cxnLst>
                <a:cxn ang="0">
                  <a:pos x="1010338" y="216289"/>
                </a:cxn>
                <a:cxn ang="0">
                  <a:pos x="0" y="0"/>
                </a:cxn>
                <a:cxn ang="0">
                  <a:pos x="764419" y="462207"/>
                </a:cxn>
                <a:cxn ang="0">
                  <a:pos x="1010338" y="216289"/>
                </a:cxn>
              </a:cxnLst>
              <a:pathLst>
                <a:path w="341" h="156">
                  <a:moveTo>
                    <a:pt x="341" y="73"/>
                  </a:moveTo>
                  <a:lnTo>
                    <a:pt x="0" y="0"/>
                  </a:lnTo>
                  <a:lnTo>
                    <a:pt x="258" y="156"/>
                  </a:lnTo>
                  <a:lnTo>
                    <a:pt x="341" y="73"/>
                  </a:lnTo>
                  <a:close/>
                </a:path>
              </a:pathLst>
            </a:custGeom>
            <a:noFill/>
            <a:ln w="9525" cap="flat" cmpd="sng">
              <a:solidFill>
                <a:srgbClr val="FD665B"/>
              </a:solidFill>
              <a:prstDash val="solid"/>
              <a:round/>
              <a:headEnd type="none" w="med" len="med"/>
              <a:tailEnd type="none" w="med" len="med"/>
            </a:ln>
          </p:spPr>
          <p:txBody>
            <a:bodyPr/>
            <a:p>
              <a:endParaRPr lang="zh-CN" altLang="en-US" sz="1680"/>
            </a:p>
          </p:txBody>
        </p:sp>
        <p:sp>
          <p:nvSpPr>
            <p:cNvPr id="17" name="Freeform 30"/>
            <p:cNvSpPr/>
            <p:nvPr/>
          </p:nvSpPr>
          <p:spPr>
            <a:xfrm>
              <a:off x="1065581" y="1406657"/>
              <a:ext cx="1199961" cy="933303"/>
            </a:xfrm>
            <a:custGeom>
              <a:avLst/>
              <a:gdLst/>
              <a:ahLst/>
              <a:cxnLst>
                <a:cxn ang="0">
                  <a:pos x="1199961" y="0"/>
                </a:cxn>
                <a:cxn ang="0">
                  <a:pos x="0" y="559981"/>
                </a:cxn>
                <a:cxn ang="0">
                  <a:pos x="841454" y="933303"/>
                </a:cxn>
                <a:cxn ang="0">
                  <a:pos x="1199961" y="0"/>
                </a:cxn>
              </a:cxnLst>
              <a:pathLst>
                <a:path w="405" h="315">
                  <a:moveTo>
                    <a:pt x="405" y="0"/>
                  </a:moveTo>
                  <a:lnTo>
                    <a:pt x="0" y="189"/>
                  </a:lnTo>
                  <a:lnTo>
                    <a:pt x="284" y="315"/>
                  </a:lnTo>
                  <a:lnTo>
                    <a:pt x="405" y="0"/>
                  </a:lnTo>
                  <a:close/>
                </a:path>
              </a:pathLst>
            </a:custGeom>
            <a:noFill/>
            <a:ln w="9525" cap="flat" cmpd="sng">
              <a:solidFill>
                <a:srgbClr val="FA8538"/>
              </a:solidFill>
              <a:prstDash val="solid"/>
              <a:round/>
              <a:headEnd type="none" w="med" len="med"/>
              <a:tailEnd type="none" w="med" len="med"/>
            </a:ln>
          </p:spPr>
          <p:txBody>
            <a:bodyPr/>
            <a:p>
              <a:endParaRPr lang="zh-CN" altLang="en-US" sz="1680"/>
            </a:p>
          </p:txBody>
        </p:sp>
        <p:sp>
          <p:nvSpPr>
            <p:cNvPr id="18" name="Freeform 31"/>
            <p:cNvSpPr/>
            <p:nvPr/>
          </p:nvSpPr>
          <p:spPr>
            <a:xfrm>
              <a:off x="1907035" y="1406657"/>
              <a:ext cx="1010338" cy="1149591"/>
            </a:xfrm>
            <a:custGeom>
              <a:avLst/>
              <a:gdLst/>
              <a:ahLst/>
              <a:cxnLst>
                <a:cxn ang="0">
                  <a:pos x="358507" y="0"/>
                </a:cxn>
                <a:cxn ang="0">
                  <a:pos x="1010338" y="1149591"/>
                </a:cxn>
                <a:cxn ang="0">
                  <a:pos x="0" y="933301"/>
                </a:cxn>
                <a:cxn ang="0">
                  <a:pos x="358507" y="0"/>
                </a:cxn>
              </a:cxnLst>
              <a:pathLst>
                <a:path w="341" h="388">
                  <a:moveTo>
                    <a:pt x="121" y="0"/>
                  </a:moveTo>
                  <a:lnTo>
                    <a:pt x="341" y="388"/>
                  </a:lnTo>
                  <a:lnTo>
                    <a:pt x="0" y="315"/>
                  </a:lnTo>
                  <a:lnTo>
                    <a:pt x="121" y="0"/>
                  </a:lnTo>
                  <a:close/>
                </a:path>
              </a:pathLst>
            </a:custGeom>
            <a:noFill/>
            <a:ln w="9525" cap="flat" cmpd="sng">
              <a:solidFill>
                <a:srgbClr val="FD3F63"/>
              </a:solidFill>
              <a:prstDash val="solid"/>
              <a:round/>
              <a:headEnd type="none" w="med" len="med"/>
              <a:tailEnd type="none" w="med" len="med"/>
            </a:ln>
          </p:spPr>
          <p:txBody>
            <a:bodyPr/>
            <a:p>
              <a:endParaRPr lang="zh-CN" altLang="en-US" sz="1680"/>
            </a:p>
          </p:txBody>
        </p:sp>
        <p:sp>
          <p:nvSpPr>
            <p:cNvPr id="19" name="Freeform 32"/>
            <p:cNvSpPr/>
            <p:nvPr/>
          </p:nvSpPr>
          <p:spPr>
            <a:xfrm>
              <a:off x="2265543" y="600758"/>
              <a:ext cx="651830" cy="805899"/>
            </a:xfrm>
            <a:custGeom>
              <a:avLst/>
              <a:gdLst/>
              <a:ahLst/>
              <a:cxnLst>
                <a:cxn ang="0">
                  <a:pos x="405912" y="0"/>
                </a:cxn>
                <a:cxn ang="0">
                  <a:pos x="651830" y="242954"/>
                </a:cxn>
                <a:cxn ang="0">
                  <a:pos x="0" y="805899"/>
                </a:cxn>
                <a:cxn ang="0">
                  <a:pos x="405912" y="0"/>
                </a:cxn>
              </a:cxnLst>
              <a:pathLst>
                <a:path w="220" h="272">
                  <a:moveTo>
                    <a:pt x="137" y="0"/>
                  </a:moveTo>
                  <a:lnTo>
                    <a:pt x="220" y="82"/>
                  </a:lnTo>
                  <a:lnTo>
                    <a:pt x="0" y="272"/>
                  </a:lnTo>
                  <a:lnTo>
                    <a:pt x="137" y="0"/>
                  </a:lnTo>
                  <a:close/>
                </a:path>
              </a:pathLst>
            </a:custGeom>
            <a:noFill/>
            <a:ln w="9525" cap="flat" cmpd="sng">
              <a:solidFill>
                <a:srgbClr val="E02579"/>
              </a:solidFill>
              <a:prstDash val="solid"/>
              <a:round/>
              <a:headEnd type="none" w="med" len="med"/>
              <a:tailEnd type="none" w="med" len="med"/>
            </a:ln>
          </p:spPr>
          <p:txBody>
            <a:bodyPr/>
            <a:p>
              <a:endParaRPr lang="zh-CN" altLang="en-US" sz="1680"/>
            </a:p>
          </p:txBody>
        </p:sp>
        <p:sp>
          <p:nvSpPr>
            <p:cNvPr id="22" name="Freeform 33"/>
            <p:cNvSpPr/>
            <p:nvPr/>
          </p:nvSpPr>
          <p:spPr>
            <a:xfrm>
              <a:off x="1065581" y="1000744"/>
              <a:ext cx="1199961" cy="965893"/>
            </a:xfrm>
            <a:custGeom>
              <a:avLst/>
              <a:gdLst/>
              <a:ahLst/>
              <a:cxnLst>
                <a:cxn ang="0">
                  <a:pos x="1199961" y="405912"/>
                </a:cxn>
                <a:cxn ang="0">
                  <a:pos x="302212" y="0"/>
                </a:cxn>
                <a:cxn ang="0">
                  <a:pos x="0" y="965893"/>
                </a:cxn>
                <a:cxn ang="0">
                  <a:pos x="1199961" y="405912"/>
                </a:cxn>
              </a:cxnLst>
              <a:pathLst>
                <a:path w="405" h="326">
                  <a:moveTo>
                    <a:pt x="405" y="137"/>
                  </a:moveTo>
                  <a:lnTo>
                    <a:pt x="102" y="0"/>
                  </a:lnTo>
                  <a:lnTo>
                    <a:pt x="0" y="326"/>
                  </a:lnTo>
                  <a:lnTo>
                    <a:pt x="405" y="137"/>
                  </a:lnTo>
                  <a:close/>
                </a:path>
              </a:pathLst>
            </a:custGeom>
            <a:noFill/>
            <a:ln w="9525" cap="flat" cmpd="sng">
              <a:solidFill>
                <a:srgbClr val="E02579"/>
              </a:solidFill>
              <a:prstDash val="solid"/>
              <a:round/>
              <a:headEnd type="none" w="med" len="med"/>
              <a:tailEnd type="none" w="med" len="med"/>
            </a:ln>
          </p:spPr>
          <p:txBody>
            <a:bodyPr/>
            <a:p>
              <a:endParaRPr lang="zh-CN" altLang="en-US" sz="1680"/>
            </a:p>
          </p:txBody>
        </p:sp>
      </p:grpSp>
      <p:sp>
        <p:nvSpPr>
          <p:cNvPr id="27" name="文本框 26"/>
          <p:cNvSpPr txBox="1"/>
          <p:nvPr/>
        </p:nvSpPr>
        <p:spPr>
          <a:xfrm>
            <a:off x="1241425" y="198120"/>
            <a:ext cx="10836910" cy="460375"/>
          </a:xfrm>
          <a:prstGeom prst="rect">
            <a:avLst/>
          </a:prstGeom>
          <a:noFill/>
        </p:spPr>
        <p:txBody>
          <a:bodyPr wrap="square" rtlCol="0" anchor="t">
            <a:spAutoFit/>
          </a:bodyPr>
          <a:p>
            <a:pPr algn="l"/>
            <a:r>
              <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rPr>
              <a:t>18.</a:t>
            </a:r>
            <a:r>
              <a:rPr lang="zh-CN" altLang="en-US" sz="2400" b="1" dirty="0" smtClean="0">
                <a:solidFill>
                  <a:srgbClr val="002060"/>
                </a:solidFill>
                <a:latin typeface="微软雅黑" panose="020B0503020204020204" pitchFamily="34" charset="-122"/>
                <a:ea typeface="微软雅黑" panose="020B0503020204020204" pitchFamily="34" charset="-122"/>
                <a:cs typeface="+mn-ea"/>
                <a:sym typeface="+mn-ea"/>
              </a:rPr>
              <a:t>保守、僵化、墨守成规</a:t>
            </a:r>
            <a:r>
              <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rPr>
              <a:t>   stick to old routines </a:t>
            </a:r>
            <a:endPar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endParaRPr>
          </a:p>
        </p:txBody>
      </p:sp>
      <p:sp>
        <p:nvSpPr>
          <p:cNvPr id="11272" name="AutoShape 36"/>
          <p:cNvSpPr/>
          <p:nvPr>
            <p:custDataLst>
              <p:tags r:id="rId4"/>
            </p:custDataLst>
          </p:nvPr>
        </p:nvSpPr>
        <p:spPr>
          <a:xfrm>
            <a:off x="111125" y="826135"/>
            <a:ext cx="11967210" cy="5765165"/>
          </a:xfrm>
          <a:prstGeom prst="roundRect">
            <a:avLst>
              <a:gd name="adj" fmla="val 16667"/>
            </a:avLst>
          </a:prstGeom>
          <a:gradFill rotWithShape="1">
            <a:gsLst>
              <a:gs pos="0">
                <a:srgbClr val="FFFFFF"/>
              </a:gs>
              <a:gs pos="100000">
                <a:srgbClr val="FBFBBB">
                  <a:alpha val="89999"/>
                </a:srgbClr>
              </a:gs>
            </a:gsLst>
            <a:lin ang="0" scaled="1"/>
            <a:tileRect/>
          </a:gradFill>
          <a:ln w="9525" cap="flat" cmpd="sng">
            <a:solidFill>
              <a:srgbClr val="C0C0C0"/>
            </a:solidFill>
            <a:prstDash val="solid"/>
            <a:headEnd type="none" w="med" len="med"/>
            <a:tailEnd type="none" w="med" len="med"/>
          </a:ln>
          <a:effectLst>
            <a:prstShdw prst="shdw13" dist="53882" dir="13499999">
              <a:srgbClr val="F5B363">
                <a:alpha val="50000"/>
              </a:srgbClr>
            </a:prstShdw>
          </a:effectLst>
        </p:spPr>
        <p:txBody>
          <a:bodyPr wrap="none" anchor="ctr"/>
          <a:p>
            <a:pPr algn="l"/>
            <a:endParaRPr lang="zh-CN" altLang="en-US" sz="2000" b="1" dirty="0">
              <a:latin typeface="Times New Roman" panose="02020603050405020304" pitchFamily="18" charset="0"/>
              <a:ea typeface="Times New Roman" panose="02020603050405020304" pitchFamily="18" charset="0"/>
            </a:endParaRPr>
          </a:p>
        </p:txBody>
      </p:sp>
      <p:graphicFrame>
        <p:nvGraphicFramePr>
          <p:cNvPr id="23" name="表格 22"/>
          <p:cNvGraphicFramePr/>
          <p:nvPr>
            <p:custDataLst>
              <p:tags r:id="rId5"/>
            </p:custDataLst>
          </p:nvPr>
        </p:nvGraphicFramePr>
        <p:xfrm>
          <a:off x="666115" y="983615"/>
          <a:ext cx="10819130" cy="5306060"/>
        </p:xfrm>
        <a:graphic>
          <a:graphicData uri="http://schemas.openxmlformats.org/drawingml/2006/table">
            <a:tbl>
              <a:tblPr/>
              <a:tblGrid>
                <a:gridCol w="10819130"/>
              </a:tblGrid>
              <a:tr h="5306060">
                <a:tc>
                  <a:txBody>
                    <a:bodyPr/>
                    <a:p>
                      <a:pPr indent="0" algn="just" fontAlgn="auto">
                        <a:lnSpc>
                          <a:spcPts val="3420"/>
                        </a:lnSpc>
                        <a:spcBef>
                          <a:spcPct val="0"/>
                        </a:spcBef>
                        <a:spcAft>
                          <a:spcPct val="0"/>
                        </a:spcAft>
                      </a:pPr>
                      <a:r>
                        <a:rPr lang="en-US" altLang="zh-CN" sz="2400">
                          <a:latin typeface="Times New Roman" panose="02020603050405020304"/>
                          <a:ea typeface="宋体" panose="02010600030101010101" pitchFamily="2" charset="-122"/>
                        </a:rPr>
                        <a:t>①</a:t>
                      </a:r>
                      <a:r>
                        <a:rPr lang="en-US" altLang="zh-CN" sz="2400" b="1">
                          <a:solidFill>
                            <a:srgbClr val="C00000"/>
                          </a:solidFill>
                          <a:latin typeface="Times New Roman" panose="02020603050405020304"/>
                          <a:ea typeface="Times New Roman" panose="02020603050405020304"/>
                        </a:rPr>
                        <a:t>stick to established practices</a:t>
                      </a:r>
                      <a:r>
                        <a:rPr lang="en-US" altLang="zh-CN" sz="2400">
                          <a:latin typeface="Times New Roman" panose="02020603050405020304"/>
                          <a:ea typeface="Times New Roman" panose="02020603050405020304"/>
                        </a:rPr>
                        <a:t> </a:t>
                      </a:r>
                      <a:r>
                        <a:rPr lang="zh-CN" sz="1600" b="1" i="1">
                          <a:latin typeface="Times New Roman" panose="02020603050405020304"/>
                          <a:ea typeface="黑体" panose="02010609060101010101" pitchFamily="49" charset="-122"/>
                        </a:rPr>
                        <a:t>墨守成规</a:t>
                      </a:r>
                      <a:r>
                        <a:rPr lang="en-US" altLang="zh-CN" sz="2400">
                          <a:latin typeface="Times New Roman" panose="02020603050405020304"/>
                          <a:ea typeface="Times New Roman" panose="02020603050405020304"/>
                        </a:rPr>
                        <a:t>/ </a:t>
                      </a:r>
                      <a:r>
                        <a:rPr lang="en-US" altLang="zh-CN" sz="2400" b="1">
                          <a:solidFill>
                            <a:srgbClr val="C00000"/>
                          </a:solidFill>
                          <a:latin typeface="Times New Roman" panose="02020603050405020304"/>
                          <a:ea typeface="Times New Roman" panose="02020603050405020304"/>
                        </a:rPr>
                        <a:t>cling to outdated traditions </a:t>
                      </a:r>
                      <a:r>
                        <a:rPr lang="zh-CN" sz="1600" b="1" i="1">
                          <a:latin typeface="Times New Roman" panose="02020603050405020304"/>
                          <a:ea typeface="黑体" panose="02010609060101010101" pitchFamily="49" charset="-122"/>
                        </a:rPr>
                        <a:t>固守陈旧传统</a:t>
                      </a:r>
                      <a:r>
                        <a:rPr lang="en-US" altLang="zh-CN" sz="2400">
                          <a:latin typeface="Times New Roman" panose="02020603050405020304"/>
                          <a:ea typeface="Times New Roman" panose="02020603050405020304"/>
                        </a:rPr>
                        <a:t>/ </a:t>
                      </a:r>
                      <a:r>
                        <a:rPr lang="en-US" altLang="zh-CN" sz="2400" b="1">
                          <a:solidFill>
                            <a:srgbClr val="C00000"/>
                          </a:solidFill>
                          <a:latin typeface="Times New Roman" panose="02020603050405020304"/>
                          <a:ea typeface="Times New Roman" panose="02020603050405020304"/>
                        </a:rPr>
                        <a:t>adhere to old habits</a:t>
                      </a:r>
                      <a:r>
                        <a:rPr lang="zh-CN" sz="1600" b="1" i="1">
                          <a:latin typeface="Times New Roman" panose="02020603050405020304"/>
                          <a:ea typeface="黑体" panose="02010609060101010101" pitchFamily="49" charset="-122"/>
                        </a:rPr>
                        <a:t>坚持旧习惯</a:t>
                      </a:r>
                      <a:r>
                        <a:rPr lang="en-US" altLang="zh-CN" sz="2400">
                          <a:latin typeface="Times New Roman" panose="02020603050405020304"/>
                          <a:ea typeface="Times New Roman" panose="02020603050405020304"/>
                        </a:rPr>
                        <a:t>/ </a:t>
                      </a:r>
                      <a:r>
                        <a:rPr lang="en-US" altLang="zh-CN" sz="2400" b="1">
                          <a:solidFill>
                            <a:srgbClr val="C00000"/>
                          </a:solidFill>
                          <a:latin typeface="Times New Roman" panose="02020603050405020304"/>
                          <a:ea typeface="Times New Roman" panose="02020603050405020304"/>
                        </a:rPr>
                        <a:t>follow the beaten track</a:t>
                      </a:r>
                      <a:r>
                        <a:rPr lang="zh-CN" sz="1600" b="1" i="1">
                          <a:latin typeface="Times New Roman" panose="02020603050405020304"/>
                          <a:ea typeface="黑体" panose="02010609060101010101" pitchFamily="49" charset="-122"/>
                        </a:rPr>
                        <a:t>走老路</a:t>
                      </a:r>
                      <a:r>
                        <a:rPr lang="en-US" altLang="zh-CN" sz="2400">
                          <a:latin typeface="Times New Roman" panose="02020603050405020304"/>
                          <a:ea typeface="Times New Roman" panose="02020603050405020304"/>
                        </a:rPr>
                        <a:t>/ </a:t>
                      </a:r>
                      <a:r>
                        <a:rPr lang="en-US" altLang="zh-CN" sz="2400" b="1">
                          <a:solidFill>
                            <a:srgbClr val="C00000"/>
                          </a:solidFill>
                          <a:latin typeface="Times New Roman" panose="02020603050405020304"/>
                          <a:ea typeface="Times New Roman" panose="02020603050405020304"/>
                        </a:rPr>
                        <a:t>follow a stereotype routine</a:t>
                      </a:r>
                      <a:r>
                        <a:rPr lang="zh-CN" sz="1600" b="1" i="1">
                          <a:latin typeface="Times New Roman" panose="02020603050405020304"/>
                          <a:ea typeface="黑体" panose="02010609060101010101" pitchFamily="49" charset="-122"/>
                        </a:rPr>
                        <a:t>遵循刻板的常规</a:t>
                      </a:r>
                      <a:r>
                        <a:rPr lang="en-US" altLang="zh-CN" sz="2400">
                          <a:latin typeface="Times New Roman" panose="02020603050405020304"/>
                          <a:ea typeface="Times New Roman" panose="02020603050405020304"/>
                        </a:rPr>
                        <a:t>/</a:t>
                      </a:r>
                      <a:r>
                        <a:rPr lang="en-US" altLang="zh-CN" sz="2400" b="1">
                          <a:solidFill>
                            <a:srgbClr val="C00000"/>
                          </a:solidFill>
                          <a:latin typeface="Times New Roman" panose="02020603050405020304"/>
                          <a:ea typeface="Times New Roman" panose="02020603050405020304"/>
                        </a:rPr>
                        <a:t>remain stuck in the past</a:t>
                      </a:r>
                      <a:r>
                        <a:rPr lang="en-US" altLang="zh-CN" sz="2400" b="1">
                          <a:latin typeface="Times New Roman" panose="02020603050405020304"/>
                          <a:ea typeface="Times New Roman" panose="02020603050405020304"/>
                        </a:rPr>
                        <a:t> </a:t>
                      </a:r>
                      <a:r>
                        <a:rPr lang="zh-CN" sz="1600" b="1" i="1">
                          <a:latin typeface="Times New Roman" panose="02020603050405020304"/>
                          <a:ea typeface="黑体" panose="02010609060101010101" pitchFamily="49" charset="-122"/>
                        </a:rPr>
                        <a:t>拘泥过往</a:t>
                      </a:r>
                      <a:r>
                        <a:rPr lang="zh-CN" altLang="en-US" sz="2400" i="1">
                          <a:latin typeface="Times New Roman" panose="02020603050405020304"/>
                          <a:ea typeface="黑体" panose="02010609060101010101" pitchFamily="49" charset="-122"/>
                        </a:rPr>
                        <a:t> </a:t>
                      </a:r>
                      <a:r>
                        <a:rPr lang="en-US" altLang="zh-CN" sz="2400">
                          <a:latin typeface="Times New Roman" panose="02020603050405020304"/>
                          <a:ea typeface="Times New Roman" panose="02020603050405020304"/>
                        </a:rPr>
                        <a:t>/</a:t>
                      </a:r>
                      <a:r>
                        <a:rPr lang="en-US" altLang="zh-CN" sz="2400" b="1">
                          <a:latin typeface="Times New Roman" panose="02020603050405020304"/>
                          <a:ea typeface="Times New Roman" panose="02020603050405020304"/>
                        </a:rPr>
                        <a:t> </a:t>
                      </a:r>
                      <a:r>
                        <a:rPr lang="en-US" altLang="zh-CN" sz="2400" b="1">
                          <a:solidFill>
                            <a:srgbClr val="C00000"/>
                          </a:solidFill>
                          <a:latin typeface="Times New Roman" panose="02020603050405020304"/>
                          <a:ea typeface="Times New Roman" panose="02020603050405020304"/>
                        </a:rPr>
                        <a:t>resist change</a:t>
                      </a:r>
                      <a:r>
                        <a:rPr lang="en-US" altLang="zh-CN" sz="2400">
                          <a:latin typeface="Times New Roman" panose="02020603050405020304"/>
                          <a:ea typeface="Times New Roman" panose="02020603050405020304"/>
                        </a:rPr>
                        <a:t> </a:t>
                      </a:r>
                      <a:r>
                        <a:rPr lang="zh-CN" sz="1600" b="1" i="1">
                          <a:latin typeface="Times New Roman" panose="02020603050405020304"/>
                          <a:ea typeface="黑体" panose="02010609060101010101" pitchFamily="49" charset="-122"/>
                        </a:rPr>
                        <a:t>抗拒变革</a:t>
                      </a:r>
                      <a:endParaRPr lang="zh-CN" sz="1600" b="1" i="1">
                        <a:latin typeface="Times New Roman" panose="02020603050405020304"/>
                        <a:ea typeface="黑体" panose="02010609060101010101" pitchFamily="49" charset="-122"/>
                      </a:endParaRPr>
                    </a:p>
                    <a:p>
                      <a:pPr indent="0" algn="just" fontAlgn="auto">
                        <a:lnSpc>
                          <a:spcPts val="3420"/>
                        </a:lnSpc>
                        <a:spcBef>
                          <a:spcPct val="0"/>
                        </a:spcBef>
                        <a:spcAft>
                          <a:spcPct val="0"/>
                        </a:spcAft>
                      </a:pPr>
                      <a:r>
                        <a:rPr lang="en-US" altLang="zh-CN" sz="2400">
                          <a:latin typeface="Times New Roman" panose="02020603050405020304"/>
                          <a:ea typeface="宋体" panose="02010600030101010101" pitchFamily="2" charset="-122"/>
                        </a:rPr>
                        <a:t>②</a:t>
                      </a:r>
                      <a:r>
                        <a:rPr lang="en-US" altLang="zh-CN" sz="2400" b="1">
                          <a:solidFill>
                            <a:srgbClr val="C00000"/>
                          </a:solidFill>
                          <a:latin typeface="Times New Roman" panose="02020603050405020304"/>
                          <a:ea typeface="Times New Roman" panose="02020603050405020304"/>
                        </a:rPr>
                        <a:t>conservatism</a:t>
                      </a:r>
                      <a:r>
                        <a:rPr lang="en-US" altLang="zh-CN" sz="2400" i="1">
                          <a:latin typeface="Times New Roman" panose="02020603050405020304"/>
                          <a:ea typeface="Times New Roman" panose="02020603050405020304"/>
                        </a:rPr>
                        <a:t> </a:t>
                      </a:r>
                      <a:r>
                        <a:rPr lang="zh-CN" sz="1600" b="1" i="1">
                          <a:latin typeface="Times New Roman" panose="02020603050405020304"/>
                          <a:ea typeface="黑体" panose="02010609060101010101" pitchFamily="49" charset="-122"/>
                        </a:rPr>
                        <a:t>/kənˈsɜːvətɪzəm/保守主义、保守心态</a:t>
                      </a:r>
                      <a:r>
                        <a:rPr lang="en-US" altLang="zh-CN" sz="2400">
                          <a:latin typeface="Times New Roman" panose="02020603050405020304"/>
                          <a:ea typeface="Times New Roman" panose="02020603050405020304"/>
                        </a:rPr>
                        <a:t>-- </a:t>
                      </a:r>
                      <a:r>
                        <a:rPr lang="en-US" altLang="zh-CN" sz="2400" b="1">
                          <a:solidFill>
                            <a:srgbClr val="C00000"/>
                          </a:solidFill>
                          <a:latin typeface="Times New Roman" panose="02020603050405020304"/>
                          <a:ea typeface="Times New Roman" panose="02020603050405020304"/>
                        </a:rPr>
                        <a:t>conservative</a:t>
                      </a:r>
                      <a:r>
                        <a:rPr lang="zh-CN" sz="1600" b="1" i="1">
                          <a:latin typeface="Times New Roman" panose="02020603050405020304"/>
                          <a:ea typeface="黑体" panose="02010609060101010101" pitchFamily="49" charset="-122"/>
                        </a:rPr>
                        <a:t> /kənˈsɜːvətɪv/ 保守的</a:t>
                      </a:r>
                      <a:endParaRPr lang="zh-CN" sz="1600" b="1" i="1">
                        <a:latin typeface="Times New Roman" panose="02020603050405020304"/>
                        <a:ea typeface="黑体" panose="02010609060101010101" pitchFamily="49" charset="-122"/>
                      </a:endParaRPr>
                    </a:p>
                    <a:p>
                      <a:pPr indent="0" algn="just" fontAlgn="auto">
                        <a:lnSpc>
                          <a:spcPts val="3420"/>
                        </a:lnSpc>
                        <a:spcBef>
                          <a:spcPct val="0"/>
                        </a:spcBef>
                        <a:spcAft>
                          <a:spcPct val="0"/>
                        </a:spcAft>
                      </a:pPr>
                      <a:r>
                        <a:rPr lang="en-US" altLang="zh-CN" sz="2400">
                          <a:latin typeface="Times New Roman" panose="02020603050405020304"/>
                          <a:ea typeface="宋体" panose="02010600030101010101" pitchFamily="2" charset="-122"/>
                        </a:rPr>
                        <a:t>③</a:t>
                      </a:r>
                      <a:r>
                        <a:rPr lang="en-US" altLang="zh-CN" sz="2400" b="1">
                          <a:solidFill>
                            <a:srgbClr val="C00000"/>
                          </a:solidFill>
                          <a:latin typeface="Times New Roman" panose="02020603050405020304"/>
                          <a:ea typeface="Times New Roman" panose="02020603050405020304"/>
                        </a:rPr>
                        <a:t>rigid</a:t>
                      </a:r>
                      <a:r>
                        <a:rPr lang="zh-CN" sz="1600" b="1" i="1">
                          <a:latin typeface="Times New Roman" panose="02020603050405020304"/>
                          <a:ea typeface="黑体" panose="02010609060101010101" pitchFamily="49" charset="-122"/>
                        </a:rPr>
                        <a:t> /ˈrɪdʒɪd/僵化死板的</a:t>
                      </a:r>
                      <a:r>
                        <a:rPr lang="en-US" altLang="zh-CN" sz="2400">
                          <a:latin typeface="Times New Roman" panose="02020603050405020304"/>
                          <a:ea typeface="Times New Roman" panose="02020603050405020304"/>
                        </a:rPr>
                        <a:t>--</a:t>
                      </a:r>
                      <a:r>
                        <a:rPr lang="en-US" altLang="zh-CN" sz="2400" b="1">
                          <a:solidFill>
                            <a:srgbClr val="C00000"/>
                          </a:solidFill>
                          <a:latin typeface="Times New Roman" panose="02020603050405020304"/>
                          <a:ea typeface="Times New Roman" panose="02020603050405020304"/>
                        </a:rPr>
                        <a:t>rigidity</a:t>
                      </a:r>
                      <a:r>
                        <a:rPr lang="en-US" altLang="zh-CN" sz="2400">
                          <a:latin typeface="Times New Roman" panose="02020603050405020304"/>
                          <a:ea typeface="Times New Roman" panose="02020603050405020304"/>
                        </a:rPr>
                        <a:t> </a:t>
                      </a:r>
                      <a:r>
                        <a:rPr lang="zh-CN" sz="1600" b="1" i="1">
                          <a:latin typeface="Times New Roman" panose="02020603050405020304"/>
                          <a:ea typeface="黑体" panose="02010609060101010101" pitchFamily="49" charset="-122"/>
                        </a:rPr>
                        <a:t>/rɪˈdʒɪdəti/僵化、死板</a:t>
                      </a:r>
                      <a:endParaRPr lang="zh-CN" sz="2400" i="1">
                        <a:latin typeface="Times New Roman" panose="02020603050405020304"/>
                        <a:ea typeface="黑体" panose="02010609060101010101" pitchFamily="49" charset="-122"/>
                      </a:endParaRPr>
                    </a:p>
                    <a:p>
                      <a:pPr indent="0" algn="just" fontAlgn="auto">
                        <a:lnSpc>
                          <a:spcPts val="3420"/>
                        </a:lnSpc>
                        <a:spcBef>
                          <a:spcPct val="0"/>
                        </a:spcBef>
                        <a:spcAft>
                          <a:spcPct val="0"/>
                        </a:spcAft>
                      </a:pPr>
                      <a:r>
                        <a:rPr lang="en-US" altLang="zh-CN" sz="2400">
                          <a:latin typeface="Times New Roman" panose="02020603050405020304"/>
                          <a:ea typeface="宋体" panose="02010600030101010101" pitchFamily="2" charset="-122"/>
                        </a:rPr>
                        <a:t>④</a:t>
                      </a:r>
                      <a:r>
                        <a:rPr lang="en-US" altLang="zh-CN" sz="2400" b="1">
                          <a:solidFill>
                            <a:srgbClr val="C00000"/>
                          </a:solidFill>
                          <a:latin typeface="Times New Roman" panose="02020603050405020304"/>
                          <a:ea typeface="Times New Roman" panose="02020603050405020304"/>
                        </a:rPr>
                        <a:t>stereotype</a:t>
                      </a:r>
                      <a:r>
                        <a:rPr lang="zh-CN" sz="1600" b="1" i="1">
                          <a:latin typeface="Times New Roman" panose="02020603050405020304"/>
                          <a:ea typeface="黑体" panose="02010609060101010101" pitchFamily="49" charset="-122"/>
                        </a:rPr>
                        <a:t> /ˈsteriətaɪp/ 刻板思维；模式化的思想</a:t>
                      </a:r>
                      <a:r>
                        <a:rPr lang="en-US" altLang="zh-CN" sz="2400">
                          <a:latin typeface="Times New Roman" panose="02020603050405020304"/>
                          <a:ea typeface="Times New Roman" panose="02020603050405020304"/>
                        </a:rPr>
                        <a:t>--</a:t>
                      </a:r>
                      <a:r>
                        <a:rPr lang="en-US" altLang="zh-CN" sz="2400" b="1">
                          <a:solidFill>
                            <a:srgbClr val="C00000"/>
                          </a:solidFill>
                          <a:latin typeface="Times New Roman" panose="02020603050405020304"/>
                          <a:ea typeface="Times New Roman" panose="02020603050405020304"/>
                        </a:rPr>
                        <a:t>stereotyped</a:t>
                      </a:r>
                      <a:r>
                        <a:rPr lang="en-US" altLang="zh-CN" sz="2400">
                          <a:latin typeface="Times New Roman" panose="02020603050405020304"/>
                          <a:ea typeface="Times New Roman" panose="02020603050405020304"/>
                        </a:rPr>
                        <a:t> </a:t>
                      </a:r>
                      <a:r>
                        <a:rPr lang="zh-CN" sz="1600" b="1" i="1">
                          <a:latin typeface="Times New Roman" panose="02020603050405020304"/>
                          <a:ea typeface="黑体" panose="02010609060101010101" pitchFamily="49" charset="-122"/>
                        </a:rPr>
                        <a:t>刻板守旧的</a:t>
                      </a:r>
                      <a:endParaRPr lang="zh-CN" sz="1600" b="1" i="1">
                        <a:latin typeface="Times New Roman" panose="02020603050405020304"/>
                        <a:ea typeface="黑体" panose="02010609060101010101" pitchFamily="49" charset="-122"/>
                      </a:endParaRPr>
                    </a:p>
                    <a:p>
                      <a:pPr indent="0" algn="just" fontAlgn="auto">
                        <a:lnSpc>
                          <a:spcPts val="3420"/>
                        </a:lnSpc>
                        <a:spcBef>
                          <a:spcPct val="0"/>
                        </a:spcBef>
                        <a:spcAft>
                          <a:spcPct val="0"/>
                        </a:spcAft>
                      </a:pPr>
                      <a:r>
                        <a:rPr lang="en-US" altLang="zh-CN" sz="2400">
                          <a:latin typeface="Times New Roman" panose="02020603050405020304"/>
                          <a:ea typeface="宋体" panose="02010600030101010101" pitchFamily="2" charset="-122"/>
                        </a:rPr>
                        <a:t>⑤</a:t>
                      </a:r>
                      <a:r>
                        <a:rPr lang="en-US" altLang="zh-CN" sz="2400" b="1">
                          <a:solidFill>
                            <a:srgbClr val="C00000"/>
                          </a:solidFill>
                          <a:latin typeface="Times New Roman" panose="02020603050405020304"/>
                          <a:ea typeface="Times New Roman" panose="02020603050405020304"/>
                        </a:rPr>
                        <a:t>old fuddy-duddy</a:t>
                      </a:r>
                      <a:r>
                        <a:rPr lang="zh-CN" sz="1600" b="1" i="1">
                          <a:latin typeface="Times New Roman" panose="02020603050405020304"/>
                          <a:ea typeface="黑体" panose="02010609060101010101" pitchFamily="49" charset="-122"/>
                        </a:rPr>
                        <a:t>思想保守、不愿接受新事物的人</a:t>
                      </a:r>
                      <a:r>
                        <a:rPr lang="zh-CN" altLang="en-US" sz="2400" i="1">
                          <a:latin typeface="Times New Roman" panose="02020603050405020304"/>
                          <a:ea typeface="黑体" panose="02010609060101010101" pitchFamily="49" charset="-122"/>
                        </a:rPr>
                        <a:t> </a:t>
                      </a:r>
                      <a:r>
                        <a:rPr lang="en-US" altLang="zh-CN" sz="2400" b="1">
                          <a:latin typeface="Times New Roman" panose="02020603050405020304"/>
                          <a:ea typeface="Times New Roman" panose="02020603050405020304"/>
                        </a:rPr>
                        <a:t>/ </a:t>
                      </a:r>
                      <a:r>
                        <a:rPr lang="en-US" altLang="zh-CN" sz="2400" b="1">
                          <a:solidFill>
                            <a:srgbClr val="C00000"/>
                          </a:solidFill>
                          <a:latin typeface="Times New Roman" panose="02020603050405020304"/>
                          <a:ea typeface="Times New Roman" panose="02020603050405020304"/>
                        </a:rPr>
                        <a:t>a stick-in-the-mud</a:t>
                      </a:r>
                      <a:r>
                        <a:rPr lang="zh-CN" sz="1600" b="1" i="1">
                          <a:latin typeface="Times New Roman" panose="02020603050405020304"/>
                          <a:ea typeface="黑体" panose="02010609060101010101" pitchFamily="49" charset="-122"/>
                        </a:rPr>
                        <a:t>顽固守旧之人</a:t>
                      </a:r>
                      <a:endParaRPr lang="zh-CN" sz="2400" i="1">
                        <a:latin typeface="Times New Roman" panose="02020603050405020304"/>
                        <a:ea typeface="黑体" panose="02010609060101010101" pitchFamily="49" charset="-122"/>
                      </a:endParaRPr>
                    </a:p>
                    <a:p>
                      <a:pPr indent="0" algn="just" fontAlgn="auto">
                        <a:lnSpc>
                          <a:spcPts val="3420"/>
                        </a:lnSpc>
                        <a:spcBef>
                          <a:spcPct val="0"/>
                        </a:spcBef>
                        <a:spcAft>
                          <a:spcPct val="0"/>
                        </a:spcAft>
                      </a:pPr>
                      <a:r>
                        <a:rPr lang="en-US" altLang="zh-CN" sz="2400">
                          <a:latin typeface="Times New Roman" panose="02020603050405020304"/>
                          <a:ea typeface="宋体" panose="02010600030101010101" pitchFamily="2" charset="-122"/>
                        </a:rPr>
                        <a:t>⑥</a:t>
                      </a:r>
                      <a:r>
                        <a:rPr lang="en-US" altLang="zh-CN" sz="2400" b="1">
                          <a:solidFill>
                            <a:srgbClr val="C00000"/>
                          </a:solidFill>
                          <a:latin typeface="Times New Roman" panose="02020603050405020304"/>
                          <a:ea typeface="Times New Roman" panose="02020603050405020304"/>
                        </a:rPr>
                        <a:t>conventional</a:t>
                      </a:r>
                      <a:r>
                        <a:rPr lang="en-US" altLang="zh-CN" sz="2400">
                          <a:latin typeface="Times New Roman" panose="02020603050405020304"/>
                          <a:ea typeface="Times New Roman" panose="02020603050405020304"/>
                        </a:rPr>
                        <a:t> </a:t>
                      </a:r>
                      <a:r>
                        <a:rPr lang="zh-CN" sz="1600" b="1" i="1">
                          <a:latin typeface="Times New Roman" panose="02020603050405020304"/>
                          <a:ea typeface="黑体" panose="02010609060101010101" pitchFamily="49" charset="-122"/>
                        </a:rPr>
                        <a:t>因循守旧的</a:t>
                      </a:r>
                      <a:r>
                        <a:rPr lang="zh-CN" altLang="en-US" sz="2400" i="1">
                          <a:latin typeface="Times New Roman" panose="02020603050405020304"/>
                          <a:ea typeface="黑体" panose="02010609060101010101" pitchFamily="49" charset="-122"/>
                        </a:rPr>
                        <a:t> </a:t>
                      </a:r>
                      <a:r>
                        <a:rPr lang="zh-CN" altLang="en-US" sz="2400" i="1">
                          <a:latin typeface="Times New Roman" panose="02020603050405020304"/>
                          <a:ea typeface="Times New Roman" panose="02020603050405020304"/>
                        </a:rPr>
                        <a:t> </a:t>
                      </a:r>
                      <a:r>
                        <a:rPr lang="en-US" altLang="zh-CN" sz="2400" b="1">
                          <a:latin typeface="Times New Roman" panose="02020603050405020304"/>
                          <a:ea typeface="Times New Roman" panose="02020603050405020304"/>
                        </a:rPr>
                        <a:t>/ </a:t>
                      </a:r>
                      <a:r>
                        <a:rPr lang="en-US" altLang="zh-CN" sz="2400" b="1">
                          <a:solidFill>
                            <a:srgbClr val="C00000"/>
                          </a:solidFill>
                          <a:latin typeface="Times New Roman" panose="02020603050405020304"/>
                          <a:ea typeface="Times New Roman" panose="02020603050405020304"/>
                        </a:rPr>
                        <a:t>fossilized</a:t>
                      </a:r>
                      <a:r>
                        <a:rPr lang="zh-CN" sz="1600" b="1" i="1">
                          <a:latin typeface="Times New Roman" panose="02020603050405020304"/>
                          <a:ea typeface="黑体" panose="02010609060101010101" pitchFamily="49" charset="-122"/>
                        </a:rPr>
                        <a:t> /ˈfɒsəlaɪzd/石化的；僵化的</a:t>
                      </a:r>
                      <a:endParaRPr lang="zh-CN" sz="1600" b="1" i="1">
                        <a:latin typeface="Times New Roman" panose="02020603050405020304"/>
                        <a:ea typeface="黑体" panose="02010609060101010101" pitchFamily="49" charset="-122"/>
                      </a:endParaRPr>
                    </a:p>
                    <a:p>
                      <a:pPr indent="0" algn="just" fontAlgn="auto">
                        <a:lnSpc>
                          <a:spcPts val="3420"/>
                        </a:lnSpc>
                        <a:spcBef>
                          <a:spcPct val="0"/>
                        </a:spcBef>
                        <a:spcAft>
                          <a:spcPct val="0"/>
                        </a:spcAft>
                      </a:pPr>
                      <a:r>
                        <a:rPr lang="en-US" altLang="zh-CN" sz="2400">
                          <a:latin typeface="Times New Roman" panose="02020603050405020304"/>
                          <a:ea typeface="宋体" panose="02010600030101010101" pitchFamily="2" charset="-122"/>
                        </a:rPr>
                        <a:t>⑦</a:t>
                      </a:r>
                      <a:r>
                        <a:rPr lang="en-US" altLang="zh-CN" sz="2400" b="1">
                          <a:solidFill>
                            <a:srgbClr val="C00000"/>
                          </a:solidFill>
                          <a:latin typeface="Times New Roman" panose="02020603050405020304"/>
                          <a:ea typeface="Times New Roman" panose="02020603050405020304"/>
                        </a:rPr>
                        <a:t>stagnant</a:t>
                      </a:r>
                      <a:r>
                        <a:rPr lang="zh-CN" sz="1600" b="1" i="1">
                          <a:latin typeface="Times New Roman" panose="02020603050405020304"/>
                          <a:ea typeface="黑体" panose="02010609060101010101" pitchFamily="49" charset="-122"/>
                        </a:rPr>
                        <a:t> /ˈstæɡnənt/(思想、环境等)停滞不前、缺乏活力的</a:t>
                      </a:r>
                      <a:r>
                        <a:rPr lang="zh-CN" sz="2400" i="1">
                          <a:latin typeface="Times New Roman" panose="02020603050405020304"/>
                          <a:ea typeface="黑体" panose="02010609060101010101" pitchFamily="49" charset="-122"/>
                        </a:rPr>
                        <a:t> </a:t>
                      </a:r>
                      <a:endParaRPr lang="zh-CN" sz="2400" i="1">
                        <a:latin typeface="Times New Roman" panose="02020603050405020304"/>
                        <a:ea typeface="黑体" panose="02010609060101010101" pitchFamily="49" charset="-122"/>
                      </a:endParaRPr>
                    </a:p>
                    <a:p>
                      <a:pPr indent="0" algn="just" fontAlgn="auto">
                        <a:lnSpc>
                          <a:spcPts val="3420"/>
                        </a:lnSpc>
                        <a:spcBef>
                          <a:spcPct val="0"/>
                        </a:spcBef>
                        <a:spcAft>
                          <a:spcPct val="0"/>
                        </a:spcAft>
                      </a:pPr>
                      <a:r>
                        <a:rPr lang="en-US" altLang="zh-CN" sz="2400">
                          <a:latin typeface="Times New Roman" panose="02020603050405020304"/>
                          <a:ea typeface="宋体" panose="02010600030101010101" pitchFamily="2" charset="-122"/>
                        </a:rPr>
                        <a:t>⑧</a:t>
                      </a:r>
                      <a:r>
                        <a:rPr lang="en-US" altLang="zh-CN" sz="2400" b="1">
                          <a:solidFill>
                            <a:srgbClr val="C00000"/>
                          </a:solidFill>
                          <a:latin typeface="Times New Roman" panose="02020603050405020304"/>
                          <a:ea typeface="Times New Roman" panose="02020603050405020304"/>
                        </a:rPr>
                        <a:t>narrow-minded </a:t>
                      </a:r>
                      <a:r>
                        <a:rPr lang="zh-CN" sz="1600" b="1" i="1">
                          <a:latin typeface="Times New Roman" panose="02020603050405020304"/>
                          <a:ea typeface="黑体" panose="02010609060101010101" pitchFamily="49" charset="-122"/>
                        </a:rPr>
                        <a:t>思想狭隘保守的</a:t>
                      </a:r>
                      <a:endParaRPr lang="zh-CN" sz="1600" b="1" i="1">
                        <a:latin typeface="Times New Roman" panose="02020603050405020304"/>
                        <a:ea typeface="黑体" panose="02010609060101010101" pitchFamily="49" charset="-122"/>
                      </a:endParaRPr>
                    </a:p>
                    <a:p>
                      <a:pPr indent="0" algn="just" fontAlgn="auto">
                        <a:lnSpc>
                          <a:spcPts val="3420"/>
                        </a:lnSpc>
                        <a:spcBef>
                          <a:spcPct val="0"/>
                        </a:spcBef>
                        <a:spcAft>
                          <a:spcPct val="0"/>
                        </a:spcAft>
                      </a:pPr>
                      <a:r>
                        <a:rPr lang="en-US" altLang="zh-CN" sz="2400">
                          <a:latin typeface="Times New Roman" panose="02020603050405020304"/>
                          <a:ea typeface="宋体" panose="02010600030101010101" pitchFamily="2" charset="-122"/>
                        </a:rPr>
                        <a:t>⑨</a:t>
                      </a:r>
                      <a:r>
                        <a:rPr lang="en-US" altLang="zh-CN" sz="2400" b="1">
                          <a:solidFill>
                            <a:srgbClr val="C00000"/>
                          </a:solidFill>
                          <a:latin typeface="Times New Roman" panose="02020603050405020304"/>
                          <a:ea typeface="Times New Roman" panose="02020603050405020304"/>
                        </a:rPr>
                        <a:t>inert </a:t>
                      </a:r>
                      <a:r>
                        <a:rPr lang="zh-CN" sz="1600" b="1" i="1">
                          <a:latin typeface="Times New Roman" panose="02020603050405020304"/>
                          <a:ea typeface="黑体" panose="02010609060101010101" pitchFamily="49" charset="-122"/>
                        </a:rPr>
                        <a:t>惰性守旧的</a:t>
                      </a:r>
                      <a:r>
                        <a:rPr lang="en-US" altLang="zh-CN" sz="2400">
                          <a:latin typeface="Times New Roman" panose="02020603050405020304"/>
                          <a:ea typeface="Times New Roman" panose="02020603050405020304"/>
                        </a:rPr>
                        <a:t>---</a:t>
                      </a:r>
                      <a:r>
                        <a:rPr lang="en-US" altLang="zh-CN" sz="2400" b="1">
                          <a:solidFill>
                            <a:srgbClr val="C00000"/>
                          </a:solidFill>
                          <a:latin typeface="Times New Roman" panose="02020603050405020304"/>
                          <a:ea typeface="Times New Roman" panose="02020603050405020304"/>
                        </a:rPr>
                        <a:t>inertia</a:t>
                      </a:r>
                      <a:r>
                        <a:rPr lang="en-US" altLang="zh-CN" sz="2400">
                          <a:latin typeface="Times New Roman" panose="02020603050405020304"/>
                          <a:ea typeface="Times New Roman" panose="02020603050405020304"/>
                        </a:rPr>
                        <a:t> </a:t>
                      </a:r>
                      <a:r>
                        <a:rPr lang="zh-CN" sz="1600" b="1" i="1">
                          <a:latin typeface="Times New Roman" panose="02020603050405020304"/>
                          <a:ea typeface="黑体" panose="02010609060101010101" pitchFamily="49" charset="-122"/>
                        </a:rPr>
                        <a:t>/ɪnˈɜːʃə/ n.思维惰性、安于现状；惯性</a:t>
                      </a:r>
                      <a:r>
                        <a:rPr lang="zh-CN" sz="2400" i="1">
                          <a:latin typeface="Times New Roman" panose="02020603050405020304"/>
                          <a:ea typeface="黑体" panose="02010609060101010101" pitchFamily="49" charset="-122"/>
                        </a:rPr>
                        <a:t> </a:t>
                      </a:r>
                      <a:r>
                        <a:rPr lang="zh-CN" altLang="en-US" sz="2400" i="1">
                          <a:latin typeface="Times New Roman" panose="02020603050405020304"/>
                          <a:ea typeface="Times New Roman" panose="02020603050405020304"/>
                        </a:rPr>
                        <a:t>  </a:t>
                      </a:r>
                      <a:endParaRPr lang="zh-CN" altLang="en-US" sz="2400" i="1">
                        <a:latin typeface="Times New Roman" panose="02020603050405020304"/>
                        <a:ea typeface="Times New Roman" panose="02020603050405020304"/>
                      </a:endParaRPr>
                    </a:p>
                    <a:p>
                      <a:pPr indent="0" algn="just" fontAlgn="auto">
                        <a:lnSpc>
                          <a:spcPts val="3420"/>
                        </a:lnSpc>
                        <a:spcBef>
                          <a:spcPct val="0"/>
                        </a:spcBef>
                        <a:spcAft>
                          <a:spcPct val="0"/>
                        </a:spcAft>
                      </a:pPr>
                      <a:r>
                        <a:rPr lang="en-US" altLang="zh-CN" sz="2400">
                          <a:latin typeface="Times New Roman" panose="02020603050405020304"/>
                          <a:ea typeface="宋体" panose="02010600030101010101" pitchFamily="2" charset="-122"/>
                        </a:rPr>
                        <a:t>⑩</a:t>
                      </a:r>
                      <a:r>
                        <a:rPr lang="en-US" altLang="zh-CN" sz="2400" b="1">
                          <a:solidFill>
                            <a:srgbClr val="C00000"/>
                          </a:solidFill>
                          <a:latin typeface="Times New Roman" panose="02020603050405020304"/>
                          <a:ea typeface="Times New Roman" panose="02020603050405020304"/>
                        </a:rPr>
                        <a:t>inflexible</a:t>
                      </a:r>
                      <a:r>
                        <a:rPr lang="en-US" altLang="zh-CN" sz="2400">
                          <a:latin typeface="Times New Roman" panose="02020603050405020304"/>
                          <a:ea typeface="Times New Roman" panose="02020603050405020304"/>
                        </a:rPr>
                        <a:t> </a:t>
                      </a:r>
                      <a:r>
                        <a:rPr lang="zh-CN" sz="1600" b="1" i="1">
                          <a:latin typeface="Times New Roman" panose="02020603050405020304"/>
                          <a:ea typeface="黑体" panose="02010609060101010101" pitchFamily="49" charset="-122"/>
                        </a:rPr>
                        <a:t>不懂变通的</a:t>
                      </a:r>
                      <a:endParaRPr lang="zh-CN" sz="2400" b="0" i="1">
                        <a:latin typeface="Times New Roman" panose="02020603050405020304"/>
                        <a:ea typeface="黑体" panose="02010609060101010101" pitchFamily="49" charset="-122"/>
                      </a:endParaRPr>
                    </a:p>
                  </a:txBody>
                  <a:tcPr marL="68580" marR="68580" marT="0" marB="0" anchor="t"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rgbClr val="FEF2CC"/>
                    </a:solidFill>
                  </a:tcPr>
                </a:tc>
              </a:tr>
            </a:tbl>
          </a:graphicData>
        </a:graphic>
      </p:graphicFrame>
      <p:pic>
        <p:nvPicPr>
          <p:cNvPr id="11" name="图片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909190" y="6147001"/>
            <a:ext cx="520050" cy="819282"/>
          </a:xfrm>
          <a:prstGeom prst="rect">
            <a:avLst/>
          </a:prstGeom>
        </p:spPr>
      </p:pic>
      <p:pic>
        <p:nvPicPr>
          <p:cNvPr id="9" name="图片 8"/>
          <p:cNvPicPr/>
          <p:nvPr/>
        </p:nvPicPr>
        <p:blipFill>
          <a:blip r:embed="rId7"/>
          <a:stretch>
            <a:fillRect/>
          </a:stretch>
        </p:blipFill>
        <p:spPr>
          <a:xfrm>
            <a:off x="10135870" y="5061585"/>
            <a:ext cx="2321560" cy="1903730"/>
          </a:xfrm>
          <a:prstGeom prst="rect">
            <a:avLst/>
          </a:prstGeom>
        </p:spPr>
      </p:pic>
      <p:pic>
        <p:nvPicPr>
          <p:cNvPr id="29" name="图片 28"/>
          <p:cNvPicPr>
            <a:picLocks noChangeAspect="1"/>
          </p:cNvPicPr>
          <p:nvPr/>
        </p:nvPicPr>
        <p:blipFill>
          <a:blip r:embed="rId8">
            <a:clrChange>
              <a:clrFrom>
                <a:srgbClr val="FFFFFF">
                  <a:alpha val="100000"/>
                </a:srgbClr>
              </a:clrFrom>
              <a:clrTo>
                <a:srgbClr val="FFFFFF">
                  <a:alpha val="100000"/>
                  <a:alpha val="0"/>
                </a:srgbClr>
              </a:clrTo>
            </a:clrChange>
          </a:blip>
          <a:srcRect l="8229" t="15611" r="6708" b="1222"/>
          <a:stretch>
            <a:fillRect/>
          </a:stretch>
        </p:blipFill>
        <p:spPr>
          <a:xfrm>
            <a:off x="8361680" y="4039870"/>
            <a:ext cx="2545080" cy="2551430"/>
          </a:xfrm>
          <a:prstGeom prst="rect">
            <a:avLst/>
          </a:prstGeom>
        </p:spPr>
      </p:pic>
      <p:pic>
        <p:nvPicPr>
          <p:cNvPr id="24" name="图片 23"/>
          <p:cNvPicPr>
            <a:picLocks noChangeAspect="1"/>
          </p:cNvPicPr>
          <p:nvPr>
            <p:custDataLst>
              <p:tags r:id="rId9"/>
            </p:custDataLst>
          </p:nvPr>
        </p:nvPicPr>
        <p:blipFill>
          <a:blip r:embed="rId10">
            <a:clrChange>
              <a:clrFrom>
                <a:srgbClr val="FFFFFF">
                  <a:alpha val="100000"/>
                </a:srgbClr>
              </a:clrFrom>
              <a:clrTo>
                <a:srgbClr val="FFFFFF">
                  <a:alpha val="100000"/>
                  <a:alpha val="0"/>
                </a:srgbClr>
              </a:clrTo>
            </a:clrChange>
            <a:extLst>
              <a:ext uri="{28A0092B-C50C-407E-A947-70E740481C1C}">
                <a14:useLocalDpi xmlns:a14="http://schemas.microsoft.com/office/drawing/2010/main" val="0"/>
              </a:ext>
            </a:extLst>
          </a:blip>
          <a:stretch>
            <a:fillRect/>
          </a:stretch>
        </p:blipFill>
        <p:spPr>
          <a:xfrm flipH="1">
            <a:off x="-60325" y="5960745"/>
            <a:ext cx="1266190" cy="773430"/>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000000"/>
                                          </p:val>
                                        </p:tav>
                                        <p:tav tm="100000">
                                          <p:val>
                                            <p:strVal val="#ppt_w"/>
                                          </p:val>
                                        </p:tav>
                                      </p:tavLst>
                                    </p:anim>
                                    <p:anim calcmode="lin" valueType="num">
                                      <p:cBhvr>
                                        <p:cTn id="8" dur="500" fill="hold"/>
                                        <p:tgtEl>
                                          <p:spTgt spid="3"/>
                                        </p:tgtEl>
                                        <p:attrNameLst>
                                          <p:attrName>ppt_h</p:attrName>
                                        </p:attrNameLst>
                                      </p:cBhvr>
                                      <p:tavLst>
                                        <p:tav tm="0">
                                          <p:val>
                                            <p:fltVal val="0.000000"/>
                                          </p:val>
                                        </p:tav>
                                        <p:tav tm="100000">
                                          <p:val>
                                            <p:strVal val="#ppt_h"/>
                                          </p:val>
                                        </p:tav>
                                      </p:tavLst>
                                    </p:anim>
                                    <p:animEffect transition="in" filter="fade">
                                      <p:cBhvr>
                                        <p:cTn id="9" dur="500"/>
                                        <p:tgtEl>
                                          <p:spTgt spid="3"/>
                                        </p:tgtEl>
                                      </p:cBhvr>
                                    </p:animEffect>
                                  </p:childTnLst>
                                </p:cTn>
                              </p:par>
                              <p:par>
                                <p:cTn id="10" presetID="8" presetClass="emph" presetSubtype="0" repeatCount="indefinite" fill="hold" nodeType="withEffect">
                                  <p:stCondLst>
                                    <p:cond delay="0"/>
                                  </p:stCondLst>
                                  <p:childTnLst>
                                    <p:animRot by="21600000">
                                      <p:cBhvr>
                                        <p:cTn id="11" dur="2000" fill="hold"/>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p:nvPr/>
        </p:nvGrpSpPr>
        <p:grpSpPr>
          <a:xfrm>
            <a:off x="0" y="1149781"/>
            <a:ext cx="12192000" cy="4374719"/>
            <a:chOff x="0" y="1149781"/>
            <a:chExt cx="12252596" cy="4374719"/>
          </a:xfrm>
          <a:solidFill>
            <a:srgbClr val="002060"/>
          </a:solidFill>
          <a:effectLst>
            <a:outerShdw blurRad="190500" dist="63500" dir="2700000" algn="tl" rotWithShape="0">
              <a:prstClr val="black">
                <a:alpha val="40000"/>
              </a:prstClr>
            </a:outerShdw>
          </a:effectLst>
        </p:grpSpPr>
        <p:sp>
          <p:nvSpPr>
            <p:cNvPr id="41" name="矩形 40"/>
            <p:cNvSpPr/>
            <p:nvPr/>
          </p:nvSpPr>
          <p:spPr>
            <a:xfrm>
              <a:off x="0" y="1149781"/>
              <a:ext cx="12252596" cy="43747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149857" y="1324083"/>
              <a:ext cx="11952883" cy="40261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0" name="图片 9"/>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03498" y="922504"/>
            <a:ext cx="12635918" cy="5906885"/>
          </a:xfrm>
          <a:prstGeom prst="rect">
            <a:avLst/>
          </a:prstGeom>
        </p:spPr>
      </p:pic>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19412" y="4547679"/>
            <a:ext cx="2066548" cy="1819660"/>
          </a:xfrm>
          <a:prstGeom prst="rect">
            <a:avLst/>
          </a:prstGeom>
        </p:spPr>
      </p:pic>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51595" y="5452110"/>
            <a:ext cx="1092200" cy="1601470"/>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3430" y="4121785"/>
            <a:ext cx="3992245" cy="3214370"/>
          </a:xfrm>
          <a:prstGeom prst="rect">
            <a:avLst/>
          </a:prstGeom>
        </p:spPr>
      </p:pic>
      <p:sp>
        <p:nvSpPr>
          <p:cNvPr id="12" name="文本框 11"/>
          <p:cNvSpPr txBox="1"/>
          <p:nvPr/>
        </p:nvSpPr>
        <p:spPr>
          <a:xfrm>
            <a:off x="9525" y="2501900"/>
            <a:ext cx="12182475" cy="1619885"/>
          </a:xfrm>
          <a:prstGeom prst="rect">
            <a:avLst/>
          </a:prstGeom>
          <a:noFill/>
        </p:spPr>
        <p:txBody>
          <a:bodyPr wrap="square" rtlCol="0">
            <a:spAutoFit/>
          </a:bodyPr>
          <a:lstStyle/>
          <a:p>
            <a:pPr algn="ctr"/>
            <a:r>
              <a:rPr lang="zh-CN" altLang="en-US" sz="4000" b="1" spc="300" dirty="0">
                <a:solidFill>
                  <a:schemeClr val="bg1"/>
                </a:solidFill>
                <a:effectLst>
                  <a:outerShdw blurRad="127000" dist="76200" dir="2700000" algn="tl">
                    <a:srgbClr val="000000">
                      <a:alpha val="40000"/>
                    </a:srgbClr>
                  </a:outerShdw>
                </a:effectLst>
              </a:rPr>
              <a:t>语义场释义Paraphrase-</a:t>
            </a:r>
            <a:r>
              <a:rPr lang="en-US" altLang="zh-CN" sz="4000" b="1" spc="300" dirty="0">
                <a:solidFill>
                  <a:schemeClr val="bg1"/>
                </a:solidFill>
                <a:effectLst>
                  <a:outerShdw blurRad="127000" dist="76200" dir="2700000" algn="tl">
                    <a:srgbClr val="000000">
                      <a:alpha val="40000"/>
                    </a:srgbClr>
                  </a:outerShdw>
                </a:effectLst>
              </a:rPr>
              <a:t>2</a:t>
            </a:r>
            <a:r>
              <a:rPr lang="zh-CN" altLang="en-US" sz="4000" b="1" spc="300" dirty="0">
                <a:solidFill>
                  <a:srgbClr val="FFFF00"/>
                </a:solidFill>
                <a:effectLst>
                  <a:outerShdw blurRad="127000" dist="76200" dir="2700000" algn="tl">
                    <a:srgbClr val="000000">
                      <a:alpha val="40000"/>
                    </a:srgbClr>
                  </a:outerShdw>
                </a:effectLst>
              </a:rPr>
              <a:t>“个人成长”</a:t>
            </a:r>
            <a:endParaRPr lang="zh-CN" altLang="en-US" sz="4000" b="1" spc="300" dirty="0">
              <a:solidFill>
                <a:schemeClr val="bg1"/>
              </a:solidFill>
              <a:effectLst>
                <a:outerShdw blurRad="127000" dist="76200" dir="2700000" algn="tl">
                  <a:srgbClr val="000000">
                    <a:alpha val="40000"/>
                  </a:srgbClr>
                </a:outerShdw>
              </a:effectLst>
            </a:endParaRPr>
          </a:p>
          <a:p>
            <a:pPr algn="ctr" fontAlgn="auto">
              <a:lnSpc>
                <a:spcPts val="2800"/>
              </a:lnSpc>
            </a:pPr>
            <a:endParaRPr lang="zh-CN" altLang="en-US" sz="4000" b="1" spc="300" dirty="0">
              <a:solidFill>
                <a:schemeClr val="bg1"/>
              </a:solidFill>
              <a:effectLst>
                <a:outerShdw blurRad="127000" dist="76200" dir="2700000" algn="tl">
                  <a:srgbClr val="000000">
                    <a:alpha val="40000"/>
                  </a:srgbClr>
                </a:outerShdw>
              </a:effectLst>
            </a:endParaRPr>
          </a:p>
          <a:p>
            <a:pPr algn="ctr"/>
            <a:r>
              <a:rPr lang="en-US" altLang="zh-CN" sz="3600" b="1" spc="300" dirty="0">
                <a:solidFill>
                  <a:schemeClr val="bg1"/>
                </a:solidFill>
                <a:effectLst>
                  <a:outerShdw blurRad="127000" dist="76200" dir="2700000" algn="tl">
                    <a:srgbClr val="000000">
                      <a:alpha val="40000"/>
                    </a:srgbClr>
                  </a:outerShdw>
                </a:effectLst>
              </a:rPr>
              <a:t>Word bank for p</a:t>
            </a:r>
            <a:r>
              <a:rPr lang="zh-CN" altLang="en-US" sz="3600" b="1" spc="300" dirty="0">
                <a:solidFill>
                  <a:schemeClr val="bg1"/>
                </a:solidFill>
                <a:effectLst>
                  <a:outerShdw blurRad="127000" dist="76200" dir="2700000" algn="tl">
                    <a:srgbClr val="000000">
                      <a:alpha val="40000"/>
                    </a:srgbClr>
                  </a:outerShdw>
                </a:effectLst>
              </a:rPr>
              <a:t>araphrase</a:t>
            </a:r>
            <a:endParaRPr lang="zh-CN" altLang="en-US" sz="3600" b="1" spc="300" dirty="0">
              <a:solidFill>
                <a:schemeClr val="bg1"/>
              </a:solidFill>
              <a:effectLst>
                <a:outerShdw blurRad="127000" dist="76200" dir="2700000" algn="tl">
                  <a:srgbClr val="000000">
                    <a:alpha val="40000"/>
                  </a:srgbClr>
                </a:outerShdw>
              </a:effectLst>
            </a:endParaRPr>
          </a:p>
        </p:txBody>
      </p:sp>
      <p:grpSp>
        <p:nvGrpSpPr>
          <p:cNvPr id="37" name="组合 36"/>
          <p:cNvGrpSpPr/>
          <p:nvPr/>
        </p:nvGrpSpPr>
        <p:grpSpPr>
          <a:xfrm>
            <a:off x="5004435" y="4707255"/>
            <a:ext cx="4212590" cy="398780"/>
            <a:chOff x="2619412" y="3356990"/>
            <a:chExt cx="6985757" cy="398897"/>
          </a:xfrm>
        </p:grpSpPr>
        <p:sp>
          <p:nvSpPr>
            <p:cNvPr id="16" name="文本框 15"/>
            <p:cNvSpPr txBox="1"/>
            <p:nvPr/>
          </p:nvSpPr>
          <p:spPr>
            <a:xfrm>
              <a:off x="3439538" y="3356990"/>
              <a:ext cx="5345506" cy="398897"/>
            </a:xfrm>
            <a:prstGeom prst="rect">
              <a:avLst/>
            </a:prstGeom>
            <a:noFill/>
          </p:spPr>
          <p:txBody>
            <a:bodyPr wrap="square" rtlCol="0">
              <a:spAutoFit/>
            </a:bodyPr>
            <a:lstStyle/>
            <a:p>
              <a:pPr algn="dist"/>
              <a:r>
                <a:rPr lang="zh-CN" altLang="en-US" sz="2000" b="1" dirty="0" smtClean="0">
                  <a:solidFill>
                    <a:schemeClr val="bg1"/>
                  </a:solidFill>
                </a:rPr>
                <a:t>浙江省常山一中  吴俊峰</a:t>
              </a:r>
              <a:endParaRPr lang="zh-CN" altLang="en-US" sz="2000" b="1" dirty="0" smtClean="0">
                <a:solidFill>
                  <a:schemeClr val="bg1"/>
                </a:solidFill>
              </a:endParaRPr>
            </a:p>
          </p:txBody>
        </p:sp>
        <p:cxnSp>
          <p:nvCxnSpPr>
            <p:cNvPr id="36" name="直接连接符 35"/>
            <p:cNvCxnSpPr/>
            <p:nvPr/>
          </p:nvCxnSpPr>
          <p:spPr>
            <a:xfrm flipH="1">
              <a:off x="2619412" y="3526267"/>
              <a:ext cx="666713"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H="1">
              <a:off x="8938456" y="3526267"/>
              <a:ext cx="666713"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3" name="图片 2"/>
          <p:cNvPicPr>
            <a:picLocks noChangeAspect="1"/>
          </p:cNvPicPr>
          <p:nvPr/>
        </p:nvPicPr>
        <p:blipFill rotWithShape="1">
          <a:blip r:embed="rId5">
            <a:extLst>
              <a:ext uri="{BEBA8EAE-BF5A-486C-A8C5-ECC9F3942E4B}">
                <a14:imgProps xmlns:a14="http://schemas.microsoft.com/office/drawing/2010/main">
                  <a14:imgLayer r:embed="rId6">
                    <a14:imgEffect>
                      <a14:backgroundRemoval t="1130" b="100000" l="0" r="39917">
                        <a14:foregroundMark x1="10187" y1="34463" x2="9563" y2="64407"/>
                        <a14:foregroundMark x1="18295" y1="11864" x2="16424" y2="37288"/>
                        <a14:foregroundMark x1="19751" y1="24294" x2="22453" y2="22599"/>
                        <a14:foregroundMark x1="13306" y1="20339" x2="14761" y2="25424"/>
                        <a14:foregroundMark x1="19335" y1="37288" x2="24532" y2="31638"/>
                        <a14:foregroundMark x1="28274" y1="31638" x2="28274" y2="45763"/>
                        <a14:foregroundMark x1="11850" y1="58192" x2="28690" y2="54237"/>
                        <a14:foregroundMark x1="11642" y1="48588" x2="26819" y2="45763"/>
                        <a14:foregroundMark x1="9563" y1="66102" x2="29730" y2="66667"/>
                        <a14:foregroundMark x1="28898" y1="55367" x2="27651" y2="61582"/>
                        <a14:foregroundMark x1="11227" y1="52542" x2="18295" y2="51977"/>
                        <a14:foregroundMark x1="20582" y1="61582" x2="25156" y2="58192"/>
                        <a14:foregroundMark x1="20166" y1="48588" x2="20166" y2="51412"/>
                        <a14:foregroundMark x1="13306" y1="74011" x2="18295" y2="82486"/>
                        <a14:foregroundMark x1="19751" y1="83616" x2="23909" y2="73446"/>
                      </a14:backgroundRemoval>
                    </a14:imgEffect>
                  </a14:imgLayer>
                </a14:imgProps>
              </a:ext>
            </a:extLst>
          </a:blip>
          <a:srcRect r="60124"/>
          <a:stretch>
            <a:fillRect/>
          </a:stretch>
        </p:blipFill>
        <p:spPr>
          <a:xfrm>
            <a:off x="395938" y="-75"/>
            <a:ext cx="1826937" cy="1685925"/>
          </a:xfrm>
          <a:prstGeom prst="rect">
            <a:avLst/>
          </a:prstGeom>
        </p:spPr>
      </p:pic>
      <p:sp>
        <p:nvSpPr>
          <p:cNvPr id="6" name="矩形 5"/>
          <p:cNvSpPr/>
          <p:nvPr/>
        </p:nvSpPr>
        <p:spPr>
          <a:xfrm>
            <a:off x="9770" y="4557395"/>
            <a:ext cx="2983241" cy="349250"/>
          </a:xfrm>
          <a:prstGeom prst="rect">
            <a:avLst/>
          </a:prstGeom>
        </p:spPr>
        <p:txBody>
          <a:bodyPr wrap="square">
            <a:spAutoFit/>
          </a:bodyPr>
          <a:p>
            <a:pPr algn="ctr">
              <a:lnSpc>
                <a:spcPct val="120000"/>
              </a:lnSpc>
            </a:pPr>
            <a:r>
              <a:rPr lang="en-US" altLang="zh-CN" sz="1400" b="1" dirty="0" smtClean="0">
                <a:solidFill>
                  <a:sysClr val="windowText" lastClr="000000">
                    <a:lumMod val="65000"/>
                    <a:lumOff val="35000"/>
                  </a:sysClr>
                </a:solidFill>
                <a:latin typeface="Arial" panose="020B0604020202020204" pitchFamily="34" charset="0"/>
                <a:ea typeface="微软雅黑" panose="020B0503020204020204" pitchFamily="34" charset="-122"/>
                <a:cs typeface="Arial" panose="020B0604020202020204" pitchFamily="34" charset="0"/>
              </a:rPr>
              <a:t>http://www.sunedu.com</a:t>
            </a:r>
            <a:endParaRPr lang="en-US" altLang="zh-CN" sz="1400" b="1" dirty="0" smtClean="0">
              <a:solidFill>
                <a:sysClr val="windowText" lastClr="000000">
                  <a:lumMod val="65000"/>
                  <a:lumOff val="35000"/>
                </a:sysClr>
              </a:solidFill>
              <a:latin typeface="Arial" panose="020B0604020202020204" pitchFamily="34" charset="0"/>
              <a:ea typeface="微软雅黑" panose="020B0503020204020204" pitchFamily="34" charset="-122"/>
              <a:cs typeface="Arial" panose="020B0604020202020204" pitchFamily="34" charset="0"/>
            </a:endParaRPr>
          </a:p>
        </p:txBody>
      </p:sp>
      <p:sp>
        <p:nvSpPr>
          <p:cNvPr id="24" name="文本框 23"/>
          <p:cNvSpPr txBox="1"/>
          <p:nvPr/>
        </p:nvSpPr>
        <p:spPr>
          <a:xfrm rot="21360000">
            <a:off x="740410" y="5010785"/>
            <a:ext cx="1623060" cy="1106805"/>
          </a:xfrm>
          <a:prstGeom prst="rect">
            <a:avLst/>
          </a:prstGeom>
          <a:noFill/>
        </p:spPr>
        <p:txBody>
          <a:bodyPr wrap="square" rtlCol="0">
            <a:spAutoFit/>
          </a:bodyPr>
          <a:p>
            <a:pPr algn="ctr"/>
            <a:r>
              <a:rPr lang="en-US" altLang="zh-CN" sz="6600" dirty="0" smtClean="0">
                <a:solidFill>
                  <a:srgbClr val="002060"/>
                </a:solidFill>
                <a:latin typeface="Impact" panose="020B0806030902050204" pitchFamily="34" charset="0"/>
              </a:rPr>
              <a:t>06</a:t>
            </a:r>
            <a:r>
              <a:rPr lang="en-US" altLang="zh-CN" sz="2400" dirty="0" smtClean="0">
                <a:solidFill>
                  <a:srgbClr val="002060"/>
                </a:solidFill>
                <a:latin typeface="Impact" panose="020B0806030902050204" pitchFamily="34" charset="0"/>
              </a:rPr>
              <a:t>-</a:t>
            </a:r>
            <a:r>
              <a:rPr lang="en-US" altLang="zh-CN" sz="2400" dirty="0" smtClean="0">
                <a:solidFill>
                  <a:srgbClr val="002060"/>
                </a:solidFill>
                <a:latin typeface="Impact" panose="020B0806030902050204" pitchFamily="34" charset="0"/>
                <a:sym typeface="+mn-ea"/>
              </a:rPr>
              <a:t>05</a:t>
            </a:r>
            <a:endParaRPr lang="en-US" altLang="zh-CN" sz="6600" dirty="0" smtClean="0">
              <a:solidFill>
                <a:srgbClr val="002060"/>
              </a:solidFill>
              <a:latin typeface="Impact" panose="020B0806030902050204" pitchFamily="34" charset="0"/>
            </a:endParaRPr>
          </a:p>
        </p:txBody>
      </p:sp>
      <p:sp>
        <p:nvSpPr>
          <p:cNvPr id="2" name="文本框 1"/>
          <p:cNvSpPr txBox="1"/>
          <p:nvPr/>
        </p:nvSpPr>
        <p:spPr>
          <a:xfrm>
            <a:off x="1934210" y="462280"/>
            <a:ext cx="9566275" cy="460375"/>
          </a:xfrm>
          <a:prstGeom prst="rect">
            <a:avLst/>
          </a:prstGeom>
          <a:noFill/>
        </p:spPr>
        <p:txBody>
          <a:bodyPr wrap="none" rtlCol="0" anchor="t">
            <a:spAutoFit/>
          </a:bodyPr>
          <a:p>
            <a:pPr marL="342900" indent="-342900">
              <a:buFont typeface="Wingdings" panose="05000000000000000000" charset="0"/>
              <a:buChar char="Ø"/>
            </a:pPr>
            <a:r>
              <a:rPr lang="zh-CN" altLang="en-US" sz="2400" b="1" i="1" spc="300" dirty="0">
                <a:solidFill>
                  <a:srgbClr val="002060"/>
                </a:solidFill>
                <a:effectLst>
                  <a:outerShdw blurRad="127000" dist="76200" dir="2700000" algn="tl">
                    <a:srgbClr val="000000">
                      <a:alpha val="40000"/>
                    </a:srgbClr>
                  </a:outerShdw>
                </a:effectLst>
                <a:sym typeface="+mn-ea"/>
              </a:rPr>
              <a:t>考前词汇头脑风暴</a:t>
            </a:r>
            <a:r>
              <a:rPr lang="en-US" altLang="zh-CN" sz="2400" b="1" i="1" spc="300" dirty="0">
                <a:solidFill>
                  <a:srgbClr val="002060"/>
                </a:solidFill>
                <a:effectLst>
                  <a:outerShdw blurRad="127000" dist="76200" dir="2700000" algn="tl">
                    <a:srgbClr val="000000">
                      <a:alpha val="40000"/>
                    </a:srgbClr>
                  </a:outerShdw>
                </a:effectLst>
                <a:sym typeface="+mn-ea"/>
              </a:rPr>
              <a:t>,</a:t>
            </a:r>
            <a:r>
              <a:rPr lang="zh-CN" altLang="en-US" sz="2400" b="1" i="1" spc="300" dirty="0">
                <a:solidFill>
                  <a:srgbClr val="002060"/>
                </a:solidFill>
                <a:effectLst>
                  <a:outerShdw blurRad="127000" dist="76200" dir="2700000" algn="tl">
                    <a:srgbClr val="000000">
                      <a:alpha val="40000"/>
                    </a:srgbClr>
                  </a:outerShdw>
                </a:effectLst>
                <a:sym typeface="+mn-ea"/>
              </a:rPr>
              <a:t>提升敏锐捕捉信息的解构和建构思维能力</a:t>
            </a:r>
            <a:endParaRPr lang="zh-CN" altLang="en-US" sz="2400" b="1" i="1" spc="300" dirty="0">
              <a:solidFill>
                <a:srgbClr val="002060"/>
              </a:solidFill>
              <a:effectLst>
                <a:outerShdw blurRad="127000" dist="76200" dir="2700000" algn="tl">
                  <a:srgbClr val="000000">
                    <a:alpha val="40000"/>
                  </a:srgbClr>
                </a:outerShdw>
              </a:effectLst>
              <a:sym typeface="+mn-ea"/>
            </a:endParaRPr>
          </a:p>
        </p:txBody>
      </p:sp>
      <p:pic>
        <p:nvPicPr>
          <p:cNvPr id="7" name="图片 6"/>
          <p:cNvPicPr/>
          <p:nvPr/>
        </p:nvPicPr>
        <p:blipFill>
          <a:blip r:embed="rId7"/>
          <a:stretch>
            <a:fillRect/>
          </a:stretch>
        </p:blipFill>
        <p:spPr>
          <a:xfrm>
            <a:off x="9828530" y="4032885"/>
            <a:ext cx="1600200" cy="2457450"/>
          </a:xfrm>
          <a:prstGeom prst="rect">
            <a:avLst/>
          </a:prstGeom>
        </p:spPr>
      </p:pic>
      <p:grpSp>
        <p:nvGrpSpPr>
          <p:cNvPr id="21" name="组合 20"/>
          <p:cNvGrpSpPr/>
          <p:nvPr/>
        </p:nvGrpSpPr>
        <p:grpSpPr>
          <a:xfrm flipV="1">
            <a:off x="1123950" y="1134745"/>
            <a:ext cx="229235" cy="222250"/>
            <a:chOff x="715963" y="600758"/>
            <a:chExt cx="2201410" cy="2201406"/>
          </a:xfrm>
        </p:grpSpPr>
        <p:sp>
          <p:nvSpPr>
            <p:cNvPr id="40963" name="Freeform 20"/>
            <p:cNvSpPr/>
            <p:nvPr/>
          </p:nvSpPr>
          <p:spPr>
            <a:xfrm>
              <a:off x="715963" y="843713"/>
              <a:ext cx="349618" cy="1712535"/>
            </a:xfrm>
            <a:custGeom>
              <a:avLst/>
              <a:gdLst/>
              <a:ahLst/>
              <a:cxnLst>
                <a:cxn ang="0">
                  <a:pos x="349618" y="1122925"/>
                </a:cxn>
                <a:cxn ang="0">
                  <a:pos x="0" y="1712535"/>
                </a:cxn>
                <a:cxn ang="0">
                  <a:pos x="0" y="0"/>
                </a:cxn>
                <a:cxn ang="0">
                  <a:pos x="349618" y="1122925"/>
                </a:cxn>
              </a:cxnLst>
              <a:pathLst>
                <a:path w="118" h="578">
                  <a:moveTo>
                    <a:pt x="118" y="379"/>
                  </a:moveTo>
                  <a:lnTo>
                    <a:pt x="0" y="578"/>
                  </a:lnTo>
                  <a:lnTo>
                    <a:pt x="0" y="0"/>
                  </a:lnTo>
                  <a:lnTo>
                    <a:pt x="118" y="379"/>
                  </a:lnTo>
                  <a:close/>
                </a:path>
              </a:pathLst>
            </a:custGeom>
            <a:noFill/>
            <a:ln w="9525" cap="flat" cmpd="sng">
              <a:solidFill>
                <a:srgbClr val="FEF22A"/>
              </a:solidFill>
              <a:prstDash val="solid"/>
              <a:round/>
              <a:headEnd type="none" w="med" len="med"/>
              <a:tailEnd type="none" w="med" len="med"/>
            </a:ln>
          </p:spPr>
          <p:txBody>
            <a:bodyPr/>
            <a:p>
              <a:endParaRPr lang="zh-CN" altLang="en-US" sz="1680"/>
            </a:p>
          </p:txBody>
        </p:sp>
        <p:sp>
          <p:nvSpPr>
            <p:cNvPr id="40964" name="Freeform 21"/>
            <p:cNvSpPr/>
            <p:nvPr/>
          </p:nvSpPr>
          <p:spPr>
            <a:xfrm>
              <a:off x="715963" y="600758"/>
              <a:ext cx="651830" cy="399987"/>
            </a:xfrm>
            <a:custGeom>
              <a:avLst/>
              <a:gdLst/>
              <a:ahLst/>
              <a:cxnLst>
                <a:cxn ang="0">
                  <a:pos x="651830" y="399987"/>
                </a:cxn>
                <a:cxn ang="0">
                  <a:pos x="0" y="242955"/>
                </a:cxn>
                <a:cxn ang="0">
                  <a:pos x="242954" y="0"/>
                </a:cxn>
                <a:cxn ang="0">
                  <a:pos x="651830" y="399987"/>
                </a:cxn>
              </a:cxnLst>
              <a:pathLst>
                <a:path w="220" h="135">
                  <a:moveTo>
                    <a:pt x="220" y="135"/>
                  </a:moveTo>
                  <a:lnTo>
                    <a:pt x="0" y="82"/>
                  </a:lnTo>
                  <a:lnTo>
                    <a:pt x="82" y="0"/>
                  </a:lnTo>
                  <a:lnTo>
                    <a:pt x="220" y="135"/>
                  </a:lnTo>
                  <a:close/>
                </a:path>
              </a:pathLst>
            </a:custGeom>
            <a:noFill/>
            <a:ln w="9525" cap="flat" cmpd="sng">
              <a:solidFill>
                <a:srgbClr val="5B3B87"/>
              </a:solidFill>
              <a:prstDash val="solid"/>
              <a:round/>
              <a:headEnd type="none" w="med" len="med"/>
              <a:tailEnd type="none" w="med" len="med"/>
            </a:ln>
          </p:spPr>
          <p:txBody>
            <a:bodyPr/>
            <a:p>
              <a:endParaRPr lang="zh-CN" altLang="en-US" sz="1680"/>
            </a:p>
          </p:txBody>
        </p:sp>
        <p:sp>
          <p:nvSpPr>
            <p:cNvPr id="40965" name="Freeform 22"/>
            <p:cNvSpPr/>
            <p:nvPr/>
          </p:nvSpPr>
          <p:spPr>
            <a:xfrm>
              <a:off x="715963" y="1966637"/>
              <a:ext cx="349618" cy="835527"/>
            </a:xfrm>
            <a:custGeom>
              <a:avLst/>
              <a:gdLst/>
              <a:ahLst/>
              <a:cxnLst>
                <a:cxn ang="0">
                  <a:pos x="349618" y="0"/>
                </a:cxn>
                <a:cxn ang="0">
                  <a:pos x="242954" y="835527"/>
                </a:cxn>
                <a:cxn ang="0">
                  <a:pos x="0" y="589609"/>
                </a:cxn>
                <a:cxn ang="0">
                  <a:pos x="349618" y="0"/>
                </a:cxn>
              </a:cxnLst>
              <a:pathLst>
                <a:path w="118" h="282">
                  <a:moveTo>
                    <a:pt x="118" y="0"/>
                  </a:moveTo>
                  <a:lnTo>
                    <a:pt x="82" y="282"/>
                  </a:lnTo>
                  <a:lnTo>
                    <a:pt x="0" y="199"/>
                  </a:lnTo>
                  <a:lnTo>
                    <a:pt x="118" y="0"/>
                  </a:lnTo>
                  <a:close/>
                </a:path>
              </a:pathLst>
            </a:custGeom>
            <a:noFill/>
            <a:ln w="9525" cap="flat" cmpd="sng">
              <a:solidFill>
                <a:srgbClr val="FD665B"/>
              </a:solidFill>
              <a:prstDash val="solid"/>
              <a:round/>
              <a:headEnd type="none" w="med" len="med"/>
              <a:tailEnd type="none" w="med" len="med"/>
            </a:ln>
          </p:spPr>
          <p:txBody>
            <a:bodyPr/>
            <a:p>
              <a:endParaRPr lang="zh-CN" altLang="en-US" sz="1680"/>
            </a:p>
          </p:txBody>
        </p:sp>
        <p:sp>
          <p:nvSpPr>
            <p:cNvPr id="40966" name="Freeform 23"/>
            <p:cNvSpPr/>
            <p:nvPr/>
          </p:nvSpPr>
          <p:spPr>
            <a:xfrm>
              <a:off x="715963" y="843713"/>
              <a:ext cx="651830" cy="1122926"/>
            </a:xfrm>
            <a:custGeom>
              <a:avLst/>
              <a:gdLst/>
              <a:ahLst/>
              <a:cxnLst>
                <a:cxn ang="0">
                  <a:pos x="651830" y="157031"/>
                </a:cxn>
                <a:cxn ang="0">
                  <a:pos x="349617" y="1122926"/>
                </a:cxn>
                <a:cxn ang="0">
                  <a:pos x="0" y="0"/>
                </a:cxn>
                <a:cxn ang="0">
                  <a:pos x="651830" y="157031"/>
                </a:cxn>
              </a:cxnLst>
              <a:pathLst>
                <a:path w="220" h="379">
                  <a:moveTo>
                    <a:pt x="220" y="53"/>
                  </a:moveTo>
                  <a:lnTo>
                    <a:pt x="118" y="379"/>
                  </a:lnTo>
                  <a:lnTo>
                    <a:pt x="0" y="0"/>
                  </a:lnTo>
                  <a:lnTo>
                    <a:pt x="220" y="53"/>
                  </a:lnTo>
                  <a:close/>
                </a:path>
              </a:pathLst>
            </a:custGeom>
            <a:noFill/>
            <a:ln w="9525" cap="flat" cmpd="sng">
              <a:solidFill>
                <a:srgbClr val="A82878"/>
              </a:solidFill>
              <a:prstDash val="solid"/>
              <a:round/>
              <a:headEnd type="none" w="med" len="med"/>
              <a:tailEnd type="none" w="med" len="med"/>
            </a:ln>
          </p:spPr>
          <p:txBody>
            <a:bodyPr/>
            <a:p>
              <a:endParaRPr lang="zh-CN" altLang="en-US" sz="1680"/>
            </a:p>
          </p:txBody>
        </p:sp>
        <p:sp>
          <p:nvSpPr>
            <p:cNvPr id="40967" name="Freeform 24"/>
            <p:cNvSpPr/>
            <p:nvPr/>
          </p:nvSpPr>
          <p:spPr>
            <a:xfrm>
              <a:off x="958918" y="1966637"/>
              <a:ext cx="948117" cy="835527"/>
            </a:xfrm>
            <a:custGeom>
              <a:avLst/>
              <a:gdLst/>
              <a:ahLst/>
              <a:cxnLst>
                <a:cxn ang="0">
                  <a:pos x="948117" y="373320"/>
                </a:cxn>
                <a:cxn ang="0">
                  <a:pos x="0" y="835527"/>
                </a:cxn>
                <a:cxn ang="0">
                  <a:pos x="106663" y="0"/>
                </a:cxn>
                <a:cxn ang="0">
                  <a:pos x="948117" y="373320"/>
                </a:cxn>
              </a:cxnLst>
              <a:pathLst>
                <a:path w="320" h="282">
                  <a:moveTo>
                    <a:pt x="320" y="126"/>
                  </a:moveTo>
                  <a:lnTo>
                    <a:pt x="0" y="282"/>
                  </a:lnTo>
                  <a:lnTo>
                    <a:pt x="36" y="0"/>
                  </a:lnTo>
                  <a:lnTo>
                    <a:pt x="320" y="126"/>
                  </a:lnTo>
                  <a:close/>
                </a:path>
              </a:pathLst>
            </a:custGeom>
            <a:noFill/>
            <a:ln w="9525" cap="flat" cmpd="sng">
              <a:solidFill>
                <a:srgbClr val="FEF22A"/>
              </a:solidFill>
              <a:prstDash val="solid"/>
              <a:round/>
              <a:headEnd type="none" w="med" len="med"/>
              <a:tailEnd type="none" w="med" len="med"/>
            </a:ln>
          </p:spPr>
          <p:txBody>
            <a:bodyPr/>
            <a:p>
              <a:endParaRPr lang="zh-CN" altLang="en-US" sz="1680"/>
            </a:p>
          </p:txBody>
        </p:sp>
        <p:sp>
          <p:nvSpPr>
            <p:cNvPr id="40968" name="Freeform 25"/>
            <p:cNvSpPr/>
            <p:nvPr/>
          </p:nvSpPr>
          <p:spPr>
            <a:xfrm>
              <a:off x="958918" y="600758"/>
              <a:ext cx="1712536" cy="399987"/>
            </a:xfrm>
            <a:custGeom>
              <a:avLst/>
              <a:gdLst/>
              <a:ahLst/>
              <a:cxnLst>
                <a:cxn ang="0">
                  <a:pos x="408875" y="399987"/>
                </a:cxn>
                <a:cxn ang="0">
                  <a:pos x="0" y="0"/>
                </a:cxn>
                <a:cxn ang="0">
                  <a:pos x="1712536" y="0"/>
                </a:cxn>
                <a:cxn ang="0">
                  <a:pos x="408875" y="399987"/>
                </a:cxn>
              </a:cxnLst>
              <a:pathLst>
                <a:path w="578" h="135">
                  <a:moveTo>
                    <a:pt x="138" y="135"/>
                  </a:moveTo>
                  <a:lnTo>
                    <a:pt x="0" y="0"/>
                  </a:lnTo>
                  <a:lnTo>
                    <a:pt x="578" y="0"/>
                  </a:lnTo>
                  <a:lnTo>
                    <a:pt x="138" y="135"/>
                  </a:lnTo>
                  <a:close/>
                </a:path>
              </a:pathLst>
            </a:custGeom>
            <a:noFill/>
            <a:ln w="9525" cap="flat" cmpd="sng">
              <a:solidFill>
                <a:srgbClr val="79307A"/>
              </a:solidFill>
              <a:prstDash val="solid"/>
              <a:round/>
              <a:headEnd type="none" w="med" len="med"/>
              <a:tailEnd type="none" w="med" len="med"/>
            </a:ln>
          </p:spPr>
          <p:txBody>
            <a:bodyPr/>
            <a:p>
              <a:endParaRPr lang="zh-CN" altLang="en-US" sz="1680"/>
            </a:p>
          </p:txBody>
        </p:sp>
        <p:sp>
          <p:nvSpPr>
            <p:cNvPr id="40969" name="Freeform 26"/>
            <p:cNvSpPr/>
            <p:nvPr/>
          </p:nvSpPr>
          <p:spPr>
            <a:xfrm>
              <a:off x="958918" y="2339957"/>
              <a:ext cx="1712536" cy="462207"/>
            </a:xfrm>
            <a:custGeom>
              <a:avLst/>
              <a:gdLst/>
              <a:ahLst/>
              <a:cxnLst>
                <a:cxn ang="0">
                  <a:pos x="948116" y="0"/>
                </a:cxn>
                <a:cxn ang="0">
                  <a:pos x="1712536" y="462207"/>
                </a:cxn>
                <a:cxn ang="0">
                  <a:pos x="0" y="462207"/>
                </a:cxn>
                <a:cxn ang="0">
                  <a:pos x="948116" y="0"/>
                </a:cxn>
              </a:cxnLst>
              <a:pathLst>
                <a:path w="578" h="156">
                  <a:moveTo>
                    <a:pt x="320" y="0"/>
                  </a:moveTo>
                  <a:lnTo>
                    <a:pt x="578" y="156"/>
                  </a:lnTo>
                  <a:lnTo>
                    <a:pt x="0" y="156"/>
                  </a:lnTo>
                  <a:lnTo>
                    <a:pt x="320" y="0"/>
                  </a:lnTo>
                  <a:close/>
                </a:path>
              </a:pathLst>
            </a:custGeom>
            <a:noFill/>
            <a:ln w="9525" cap="flat" cmpd="sng">
              <a:solidFill>
                <a:srgbClr val="FA8538"/>
              </a:solidFill>
              <a:prstDash val="solid"/>
              <a:round/>
              <a:headEnd type="none" w="med" len="med"/>
              <a:tailEnd type="none" w="med" len="med"/>
            </a:ln>
          </p:spPr>
          <p:txBody>
            <a:bodyPr/>
            <a:p>
              <a:endParaRPr lang="zh-CN" altLang="en-US" sz="1680"/>
            </a:p>
          </p:txBody>
        </p:sp>
        <p:sp>
          <p:nvSpPr>
            <p:cNvPr id="40970" name="Freeform 27"/>
            <p:cNvSpPr/>
            <p:nvPr/>
          </p:nvSpPr>
          <p:spPr>
            <a:xfrm>
              <a:off x="1367793" y="600758"/>
              <a:ext cx="1303661" cy="805899"/>
            </a:xfrm>
            <a:custGeom>
              <a:avLst/>
              <a:gdLst/>
              <a:ahLst/>
              <a:cxnLst>
                <a:cxn ang="0">
                  <a:pos x="1303661" y="0"/>
                </a:cxn>
                <a:cxn ang="0">
                  <a:pos x="897748" y="805899"/>
                </a:cxn>
                <a:cxn ang="0">
                  <a:pos x="0" y="399986"/>
                </a:cxn>
                <a:cxn ang="0">
                  <a:pos x="1303661" y="0"/>
                </a:cxn>
              </a:cxnLst>
              <a:pathLst>
                <a:path w="440" h="272">
                  <a:moveTo>
                    <a:pt x="440" y="0"/>
                  </a:moveTo>
                  <a:lnTo>
                    <a:pt x="303" y="272"/>
                  </a:lnTo>
                  <a:lnTo>
                    <a:pt x="0" y="135"/>
                  </a:lnTo>
                  <a:lnTo>
                    <a:pt x="440" y="0"/>
                  </a:lnTo>
                  <a:close/>
                </a:path>
              </a:pathLst>
            </a:custGeom>
            <a:noFill/>
            <a:ln w="9525" cap="flat" cmpd="sng">
              <a:solidFill>
                <a:srgbClr val="A82878"/>
              </a:solidFill>
              <a:prstDash val="solid"/>
              <a:round/>
              <a:headEnd type="none" w="med" len="med"/>
              <a:tailEnd type="none" w="med" len="med"/>
            </a:ln>
          </p:spPr>
          <p:txBody>
            <a:bodyPr/>
            <a:p>
              <a:endParaRPr lang="zh-CN" altLang="en-US" sz="1680"/>
            </a:p>
          </p:txBody>
        </p:sp>
        <p:sp>
          <p:nvSpPr>
            <p:cNvPr id="40971" name="Freeform 28"/>
            <p:cNvSpPr/>
            <p:nvPr/>
          </p:nvSpPr>
          <p:spPr>
            <a:xfrm>
              <a:off x="2265543" y="843713"/>
              <a:ext cx="651830" cy="1712535"/>
            </a:xfrm>
            <a:custGeom>
              <a:avLst/>
              <a:gdLst/>
              <a:ahLst/>
              <a:cxnLst>
                <a:cxn ang="0">
                  <a:pos x="651830" y="0"/>
                </a:cxn>
                <a:cxn ang="0">
                  <a:pos x="651830" y="1712535"/>
                </a:cxn>
                <a:cxn ang="0">
                  <a:pos x="0" y="562944"/>
                </a:cxn>
                <a:cxn ang="0">
                  <a:pos x="651830" y="0"/>
                </a:cxn>
              </a:cxnLst>
              <a:pathLst>
                <a:path w="220" h="578">
                  <a:moveTo>
                    <a:pt x="220" y="0"/>
                  </a:moveTo>
                  <a:lnTo>
                    <a:pt x="220" y="578"/>
                  </a:lnTo>
                  <a:lnTo>
                    <a:pt x="0" y="190"/>
                  </a:lnTo>
                  <a:lnTo>
                    <a:pt x="220" y="0"/>
                  </a:lnTo>
                  <a:close/>
                </a:path>
              </a:pathLst>
            </a:custGeom>
            <a:noFill/>
            <a:ln w="9525" cap="flat" cmpd="sng">
              <a:solidFill>
                <a:srgbClr val="F1286A"/>
              </a:solidFill>
              <a:prstDash val="solid"/>
              <a:round/>
              <a:headEnd type="none" w="med" len="med"/>
              <a:tailEnd type="none" w="med" len="med"/>
            </a:ln>
          </p:spPr>
          <p:txBody>
            <a:bodyPr/>
            <a:p>
              <a:endParaRPr lang="zh-CN" altLang="en-US" sz="1680"/>
            </a:p>
          </p:txBody>
        </p:sp>
        <p:sp>
          <p:nvSpPr>
            <p:cNvPr id="40972" name="Freeform 29"/>
            <p:cNvSpPr/>
            <p:nvPr/>
          </p:nvSpPr>
          <p:spPr>
            <a:xfrm>
              <a:off x="1907035" y="2339957"/>
              <a:ext cx="1010338" cy="462207"/>
            </a:xfrm>
            <a:custGeom>
              <a:avLst/>
              <a:gdLst/>
              <a:ahLst/>
              <a:cxnLst>
                <a:cxn ang="0">
                  <a:pos x="1010338" y="216289"/>
                </a:cxn>
                <a:cxn ang="0">
                  <a:pos x="0" y="0"/>
                </a:cxn>
                <a:cxn ang="0">
                  <a:pos x="764419" y="462207"/>
                </a:cxn>
                <a:cxn ang="0">
                  <a:pos x="1010338" y="216289"/>
                </a:cxn>
              </a:cxnLst>
              <a:pathLst>
                <a:path w="341" h="156">
                  <a:moveTo>
                    <a:pt x="341" y="73"/>
                  </a:moveTo>
                  <a:lnTo>
                    <a:pt x="0" y="0"/>
                  </a:lnTo>
                  <a:lnTo>
                    <a:pt x="258" y="156"/>
                  </a:lnTo>
                  <a:lnTo>
                    <a:pt x="341" y="73"/>
                  </a:lnTo>
                  <a:close/>
                </a:path>
              </a:pathLst>
            </a:custGeom>
            <a:noFill/>
            <a:ln w="9525" cap="flat" cmpd="sng">
              <a:solidFill>
                <a:srgbClr val="FD665B"/>
              </a:solidFill>
              <a:prstDash val="solid"/>
              <a:round/>
              <a:headEnd type="none" w="med" len="med"/>
              <a:tailEnd type="none" w="med" len="med"/>
            </a:ln>
          </p:spPr>
          <p:txBody>
            <a:bodyPr/>
            <a:p>
              <a:endParaRPr lang="zh-CN" altLang="en-US" sz="1680"/>
            </a:p>
          </p:txBody>
        </p:sp>
        <p:sp>
          <p:nvSpPr>
            <p:cNvPr id="40973" name="Freeform 30"/>
            <p:cNvSpPr/>
            <p:nvPr/>
          </p:nvSpPr>
          <p:spPr>
            <a:xfrm>
              <a:off x="1065581" y="1406657"/>
              <a:ext cx="1199961" cy="933303"/>
            </a:xfrm>
            <a:custGeom>
              <a:avLst/>
              <a:gdLst/>
              <a:ahLst/>
              <a:cxnLst>
                <a:cxn ang="0">
                  <a:pos x="1199961" y="0"/>
                </a:cxn>
                <a:cxn ang="0">
                  <a:pos x="0" y="559981"/>
                </a:cxn>
                <a:cxn ang="0">
                  <a:pos x="841454" y="933303"/>
                </a:cxn>
                <a:cxn ang="0">
                  <a:pos x="1199961" y="0"/>
                </a:cxn>
              </a:cxnLst>
              <a:pathLst>
                <a:path w="405" h="315">
                  <a:moveTo>
                    <a:pt x="405" y="0"/>
                  </a:moveTo>
                  <a:lnTo>
                    <a:pt x="0" y="189"/>
                  </a:lnTo>
                  <a:lnTo>
                    <a:pt x="284" y="315"/>
                  </a:lnTo>
                  <a:lnTo>
                    <a:pt x="405" y="0"/>
                  </a:lnTo>
                  <a:close/>
                </a:path>
              </a:pathLst>
            </a:custGeom>
            <a:noFill/>
            <a:ln w="9525" cap="flat" cmpd="sng">
              <a:solidFill>
                <a:srgbClr val="FA8538"/>
              </a:solidFill>
              <a:prstDash val="solid"/>
              <a:round/>
              <a:headEnd type="none" w="med" len="med"/>
              <a:tailEnd type="none" w="med" len="med"/>
            </a:ln>
          </p:spPr>
          <p:txBody>
            <a:bodyPr/>
            <a:p>
              <a:endParaRPr lang="zh-CN" altLang="en-US" sz="1680"/>
            </a:p>
          </p:txBody>
        </p:sp>
        <p:sp>
          <p:nvSpPr>
            <p:cNvPr id="40974" name="Freeform 31"/>
            <p:cNvSpPr/>
            <p:nvPr/>
          </p:nvSpPr>
          <p:spPr>
            <a:xfrm>
              <a:off x="1907035" y="1406657"/>
              <a:ext cx="1010338" cy="1149591"/>
            </a:xfrm>
            <a:custGeom>
              <a:avLst/>
              <a:gdLst/>
              <a:ahLst/>
              <a:cxnLst>
                <a:cxn ang="0">
                  <a:pos x="358507" y="0"/>
                </a:cxn>
                <a:cxn ang="0">
                  <a:pos x="1010338" y="1149591"/>
                </a:cxn>
                <a:cxn ang="0">
                  <a:pos x="0" y="933301"/>
                </a:cxn>
                <a:cxn ang="0">
                  <a:pos x="358507" y="0"/>
                </a:cxn>
              </a:cxnLst>
              <a:pathLst>
                <a:path w="341" h="388">
                  <a:moveTo>
                    <a:pt x="121" y="0"/>
                  </a:moveTo>
                  <a:lnTo>
                    <a:pt x="341" y="388"/>
                  </a:lnTo>
                  <a:lnTo>
                    <a:pt x="0" y="315"/>
                  </a:lnTo>
                  <a:lnTo>
                    <a:pt x="121" y="0"/>
                  </a:lnTo>
                  <a:close/>
                </a:path>
              </a:pathLst>
            </a:custGeom>
            <a:noFill/>
            <a:ln w="9525" cap="flat" cmpd="sng">
              <a:solidFill>
                <a:srgbClr val="FD3F63"/>
              </a:solidFill>
              <a:prstDash val="solid"/>
              <a:round/>
              <a:headEnd type="none" w="med" len="med"/>
              <a:tailEnd type="none" w="med" len="med"/>
            </a:ln>
          </p:spPr>
          <p:txBody>
            <a:bodyPr/>
            <a:p>
              <a:endParaRPr lang="zh-CN" altLang="en-US" sz="1680"/>
            </a:p>
          </p:txBody>
        </p:sp>
        <p:sp>
          <p:nvSpPr>
            <p:cNvPr id="40975" name="Freeform 32"/>
            <p:cNvSpPr/>
            <p:nvPr/>
          </p:nvSpPr>
          <p:spPr>
            <a:xfrm>
              <a:off x="2265543" y="600758"/>
              <a:ext cx="651830" cy="805899"/>
            </a:xfrm>
            <a:custGeom>
              <a:avLst/>
              <a:gdLst/>
              <a:ahLst/>
              <a:cxnLst>
                <a:cxn ang="0">
                  <a:pos x="405912" y="0"/>
                </a:cxn>
                <a:cxn ang="0">
                  <a:pos x="651830" y="242954"/>
                </a:cxn>
                <a:cxn ang="0">
                  <a:pos x="0" y="805899"/>
                </a:cxn>
                <a:cxn ang="0">
                  <a:pos x="405912" y="0"/>
                </a:cxn>
              </a:cxnLst>
              <a:pathLst>
                <a:path w="220" h="272">
                  <a:moveTo>
                    <a:pt x="137" y="0"/>
                  </a:moveTo>
                  <a:lnTo>
                    <a:pt x="220" y="82"/>
                  </a:lnTo>
                  <a:lnTo>
                    <a:pt x="0" y="272"/>
                  </a:lnTo>
                  <a:lnTo>
                    <a:pt x="137" y="0"/>
                  </a:lnTo>
                  <a:close/>
                </a:path>
              </a:pathLst>
            </a:custGeom>
            <a:noFill/>
            <a:ln w="9525" cap="flat" cmpd="sng">
              <a:solidFill>
                <a:srgbClr val="E02579"/>
              </a:solidFill>
              <a:prstDash val="solid"/>
              <a:round/>
              <a:headEnd type="none" w="med" len="med"/>
              <a:tailEnd type="none" w="med" len="med"/>
            </a:ln>
          </p:spPr>
          <p:txBody>
            <a:bodyPr/>
            <a:p>
              <a:endParaRPr lang="zh-CN" altLang="en-US" sz="1680"/>
            </a:p>
          </p:txBody>
        </p:sp>
        <p:sp>
          <p:nvSpPr>
            <p:cNvPr id="40976" name="Freeform 33"/>
            <p:cNvSpPr/>
            <p:nvPr/>
          </p:nvSpPr>
          <p:spPr>
            <a:xfrm>
              <a:off x="1065581" y="1000744"/>
              <a:ext cx="1199961" cy="965893"/>
            </a:xfrm>
            <a:custGeom>
              <a:avLst/>
              <a:gdLst/>
              <a:ahLst/>
              <a:cxnLst>
                <a:cxn ang="0">
                  <a:pos x="1199961" y="405912"/>
                </a:cxn>
                <a:cxn ang="0">
                  <a:pos x="302212" y="0"/>
                </a:cxn>
                <a:cxn ang="0">
                  <a:pos x="0" y="965893"/>
                </a:cxn>
                <a:cxn ang="0">
                  <a:pos x="1199961" y="405912"/>
                </a:cxn>
              </a:cxnLst>
              <a:pathLst>
                <a:path w="405" h="326">
                  <a:moveTo>
                    <a:pt x="405" y="137"/>
                  </a:moveTo>
                  <a:lnTo>
                    <a:pt x="102" y="0"/>
                  </a:lnTo>
                  <a:lnTo>
                    <a:pt x="0" y="326"/>
                  </a:lnTo>
                  <a:lnTo>
                    <a:pt x="405" y="137"/>
                  </a:lnTo>
                  <a:close/>
                </a:path>
              </a:pathLst>
            </a:custGeom>
            <a:noFill/>
            <a:ln w="9525" cap="flat" cmpd="sng">
              <a:solidFill>
                <a:srgbClr val="E02579"/>
              </a:solidFill>
              <a:prstDash val="solid"/>
              <a:round/>
              <a:headEnd type="none" w="med" len="med"/>
              <a:tailEnd type="none" w="med" len="med"/>
            </a:ln>
          </p:spPr>
          <p:txBody>
            <a:bodyPr/>
            <a:p>
              <a:endParaRPr lang="zh-CN" altLang="en-US" sz="1680"/>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1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42" presetClass="entr" presetSubtype="0" fill="hold" nodeType="withEffect">
                                  <p:stCondLst>
                                    <p:cond delay="800"/>
                                  </p:stCondLst>
                                  <p:childTnLst>
                                    <p:set>
                                      <p:cBhvr>
                                        <p:cTn id="9" dur="1" fill="hold">
                                          <p:stCondLst>
                                            <p:cond delay="0"/>
                                          </p:stCondLst>
                                        </p:cTn>
                                        <p:tgtEl>
                                          <p:spTgt spid="40"/>
                                        </p:tgtEl>
                                        <p:attrNameLst>
                                          <p:attrName>style.visibility</p:attrName>
                                        </p:attrNameLst>
                                      </p:cBhvr>
                                      <p:to>
                                        <p:strVal val="visible"/>
                                      </p:to>
                                    </p:set>
                                    <p:animEffect transition="in" filter="fade">
                                      <p:cBhvr>
                                        <p:cTn id="10" dur="850"/>
                                        <p:tgtEl>
                                          <p:spTgt spid="40"/>
                                        </p:tgtEl>
                                      </p:cBhvr>
                                    </p:animEffect>
                                    <p:anim calcmode="lin" valueType="num">
                                      <p:cBhvr>
                                        <p:cTn id="11" dur="850" fill="hold"/>
                                        <p:tgtEl>
                                          <p:spTgt spid="40"/>
                                        </p:tgtEl>
                                        <p:attrNameLst>
                                          <p:attrName>ppt_x</p:attrName>
                                        </p:attrNameLst>
                                      </p:cBhvr>
                                      <p:tavLst>
                                        <p:tav tm="0">
                                          <p:val>
                                            <p:strVal val="#ppt_x"/>
                                          </p:val>
                                        </p:tav>
                                        <p:tav tm="100000">
                                          <p:val>
                                            <p:strVal val="#ppt_x"/>
                                          </p:val>
                                        </p:tav>
                                      </p:tavLst>
                                    </p:anim>
                                    <p:anim calcmode="lin" valueType="num">
                                      <p:cBhvr>
                                        <p:cTn id="12" dur="850" fill="hold"/>
                                        <p:tgtEl>
                                          <p:spTgt spid="40"/>
                                        </p:tgtEl>
                                        <p:attrNameLst>
                                          <p:attrName>ppt_y</p:attrName>
                                        </p:attrNameLst>
                                      </p:cBhvr>
                                      <p:tavLst>
                                        <p:tav tm="0">
                                          <p:val>
                                            <p:strVal val="#ppt_y+.1"/>
                                          </p:val>
                                        </p:tav>
                                        <p:tav tm="100000">
                                          <p:val>
                                            <p:strVal val="#ppt_y"/>
                                          </p:val>
                                        </p:tav>
                                      </p:tavLst>
                                    </p:anim>
                                  </p:childTnLst>
                                </p:cTn>
                              </p:par>
                              <p:par>
                                <p:cTn id="13" presetID="22" presetClass="entr" presetSubtype="2" fill="hold" nodeType="withEffect">
                                  <p:stCondLst>
                                    <p:cond delay="1500"/>
                                  </p:stCondLst>
                                  <p:childTnLst>
                                    <p:set>
                                      <p:cBhvr>
                                        <p:cTn id="14" dur="1" fill="hold">
                                          <p:stCondLst>
                                            <p:cond delay="0"/>
                                          </p:stCondLst>
                                        </p:cTn>
                                        <p:tgtEl>
                                          <p:spTgt spid="10"/>
                                        </p:tgtEl>
                                        <p:attrNameLst>
                                          <p:attrName>style.visibility</p:attrName>
                                        </p:attrNameLst>
                                      </p:cBhvr>
                                      <p:to>
                                        <p:strVal val="visible"/>
                                      </p:to>
                                    </p:set>
                                    <p:animEffect transition="in" filter="wipe(right)">
                                      <p:cBhvr>
                                        <p:cTn id="15" dur="1000"/>
                                        <p:tgtEl>
                                          <p:spTgt spid="10"/>
                                        </p:tgtEl>
                                      </p:cBhvr>
                                    </p:animEffect>
                                  </p:childTnLst>
                                </p:cTn>
                              </p:par>
                              <p:par>
                                <p:cTn id="16" presetID="12" presetClass="entr" presetSubtype="2" fill="hold" grpId="0" nodeType="withEffect">
                                  <p:stCondLst>
                                    <p:cond delay="2300"/>
                                  </p:stCondLst>
                                  <p:iterate type="lt">
                                    <p:tmPct val="10000"/>
                                  </p:iterate>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p:tgtEl>
                                          <p:spTgt spid="12"/>
                                        </p:tgtEl>
                                        <p:attrNameLst>
                                          <p:attrName>ppt_x</p:attrName>
                                        </p:attrNameLst>
                                      </p:cBhvr>
                                      <p:tavLst>
                                        <p:tav tm="0">
                                          <p:val>
                                            <p:strVal val="#ppt_x+#ppt_w*1.125000"/>
                                          </p:val>
                                        </p:tav>
                                        <p:tav tm="100000">
                                          <p:val>
                                            <p:strVal val="#ppt_x"/>
                                          </p:val>
                                        </p:tav>
                                      </p:tavLst>
                                    </p:anim>
                                    <p:animEffect transition="in" filter="wipe(left)">
                                      <p:cBhvr>
                                        <p:cTn id="19" dur="500"/>
                                        <p:tgtEl>
                                          <p:spTgt spid="12"/>
                                        </p:tgtEl>
                                      </p:cBhvr>
                                    </p:animEffect>
                                  </p:childTnLst>
                                </p:cTn>
                              </p:par>
                              <p:par>
                                <p:cTn id="20" presetID="16" presetClass="entr" presetSubtype="21" fill="hold" nodeType="withEffect">
                                  <p:stCondLst>
                                    <p:cond delay="2700"/>
                                  </p:stCondLst>
                                  <p:childTnLst>
                                    <p:set>
                                      <p:cBhvr>
                                        <p:cTn id="21" dur="1" fill="hold">
                                          <p:stCondLst>
                                            <p:cond delay="0"/>
                                          </p:stCondLst>
                                        </p:cTn>
                                        <p:tgtEl>
                                          <p:spTgt spid="37"/>
                                        </p:tgtEl>
                                        <p:attrNameLst>
                                          <p:attrName>style.visibility</p:attrName>
                                        </p:attrNameLst>
                                      </p:cBhvr>
                                      <p:to>
                                        <p:strVal val="visible"/>
                                      </p:to>
                                    </p:set>
                                    <p:animEffect transition="in" filter="barn(inVertical)">
                                      <p:cBhvr>
                                        <p:cTn id="22" dur="500"/>
                                        <p:tgtEl>
                                          <p:spTgt spid="37"/>
                                        </p:tgtEl>
                                      </p:cBhvr>
                                    </p:animEffect>
                                  </p:childTnLst>
                                </p:cTn>
                              </p:par>
                              <p:par>
                                <p:cTn id="23" presetID="10" presetClass="entr" presetSubtype="0" fill="hold" nodeType="withEffect">
                                  <p:stCondLst>
                                    <p:cond delay="30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par>
                                <p:cTn id="26" presetID="10" presetClass="entr" presetSubtype="0" fill="hold" nodeType="withEffect">
                                  <p:stCondLst>
                                    <p:cond delay="60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2" presetClass="entr" presetSubtype="4" fill="hold" grpId="0" nodeType="with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par>
                                <p:cTn id="33" presetID="3" presetClass="entr" presetSubtype="10" fill="hold" nodeType="with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blinds(horizontal)">
                                      <p:cBhvr>
                                        <p:cTn id="35" dur="500"/>
                                        <p:tgtEl>
                                          <p:spTgt spid="3"/>
                                        </p:tgtEl>
                                      </p:cBhvr>
                                    </p:animEffect>
                                  </p:childTnLst>
                                </p:cTn>
                              </p:par>
                            </p:childTnLst>
                          </p:cTn>
                        </p:par>
                        <p:par>
                          <p:cTn id="36" fill="hold">
                            <p:stCondLst>
                              <p:cond delay="0"/>
                            </p:stCondLst>
                            <p:childTnLst>
                              <p:par>
                                <p:cTn id="37" presetID="53" presetClass="entr" presetSubtype="16" fill="hold" nodeType="after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p:cTn id="39" dur="500" fill="hold"/>
                                        <p:tgtEl>
                                          <p:spTgt spid="21"/>
                                        </p:tgtEl>
                                        <p:attrNameLst>
                                          <p:attrName>ppt_w</p:attrName>
                                        </p:attrNameLst>
                                      </p:cBhvr>
                                      <p:tavLst>
                                        <p:tav tm="0">
                                          <p:val>
                                            <p:fltVal val="0.000000"/>
                                          </p:val>
                                        </p:tav>
                                        <p:tav tm="100000">
                                          <p:val>
                                            <p:strVal val="#ppt_w"/>
                                          </p:val>
                                        </p:tav>
                                      </p:tavLst>
                                    </p:anim>
                                    <p:anim calcmode="lin" valueType="num">
                                      <p:cBhvr>
                                        <p:cTn id="40" dur="500" fill="hold"/>
                                        <p:tgtEl>
                                          <p:spTgt spid="21"/>
                                        </p:tgtEl>
                                        <p:attrNameLst>
                                          <p:attrName>ppt_h</p:attrName>
                                        </p:attrNameLst>
                                      </p:cBhvr>
                                      <p:tavLst>
                                        <p:tav tm="0">
                                          <p:val>
                                            <p:fltVal val="0.000000"/>
                                          </p:val>
                                        </p:tav>
                                        <p:tav tm="100000">
                                          <p:val>
                                            <p:strVal val="#ppt_h"/>
                                          </p:val>
                                        </p:tav>
                                      </p:tavLst>
                                    </p:anim>
                                    <p:animEffect transition="in" filter="fade">
                                      <p:cBhvr>
                                        <p:cTn id="41" dur="500"/>
                                        <p:tgtEl>
                                          <p:spTgt spid="21"/>
                                        </p:tgtEl>
                                      </p:cBhvr>
                                    </p:animEffect>
                                  </p:childTnLst>
                                </p:cTn>
                              </p:par>
                              <p:par>
                                <p:cTn id="42" presetID="8" presetClass="emph" presetSubtype="0" repeatCount="indefinite" fill="hold" nodeType="withEffect">
                                  <p:stCondLst>
                                    <p:cond delay="0"/>
                                  </p:stCondLst>
                                  <p:childTnLst>
                                    <p:animRot by="21600000">
                                      <p:cBhvr>
                                        <p:cTn id="43" dur="2000" fill="hold"/>
                                        <p:tgtEl>
                                          <p:spTgt spid="2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6" grpId="0"/>
      <p:bldP spid="6"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直接连接符 19"/>
          <p:cNvCxnSpPr/>
          <p:nvPr/>
        </p:nvCxnSpPr>
        <p:spPr>
          <a:xfrm>
            <a:off x="512860" y="688340"/>
            <a:ext cx="10972825" cy="0"/>
          </a:xfrm>
          <a:prstGeom prst="line">
            <a:avLst/>
          </a:prstGeom>
          <a:ln>
            <a:gradFill>
              <a:gsLst>
                <a:gs pos="0">
                  <a:srgbClr val="400040"/>
                </a:gs>
                <a:gs pos="32000">
                  <a:srgbClr val="8F0040"/>
                </a:gs>
                <a:gs pos="63000">
                  <a:srgbClr val="F27300"/>
                </a:gs>
                <a:gs pos="100000">
                  <a:srgbClr val="FFBF00"/>
                </a:gs>
              </a:gsLst>
              <a:lin ang="10800000" scaled="0"/>
            </a:gradFill>
          </a:ln>
        </p:spPr>
        <p:style>
          <a:lnRef idx="1">
            <a:srgbClr val="5B9BD5"/>
          </a:lnRef>
          <a:fillRef idx="0">
            <a:srgbClr val="5B9BD5"/>
          </a:fillRef>
          <a:effectRef idx="0">
            <a:srgbClr val="5B9BD5"/>
          </a:effectRef>
          <a:fontRef idx="minor">
            <a:sysClr val="windowText" lastClr="000000"/>
          </a:fontRef>
        </p:style>
      </p:cxnSp>
      <p:sp>
        <p:nvSpPr>
          <p:cNvPr id="25" name="矩形 24"/>
          <p:cNvSpPr/>
          <p:nvPr/>
        </p:nvSpPr>
        <p:spPr>
          <a:xfrm>
            <a:off x="0" y="6685613"/>
            <a:ext cx="12192000" cy="172387"/>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p:nvPr/>
        </p:nvPicPr>
        <p:blipFill>
          <a:blip r:embed="rId1"/>
          <a:stretch>
            <a:fillRect/>
          </a:stretch>
        </p:blipFill>
        <p:spPr>
          <a:xfrm>
            <a:off x="54610" y="6584950"/>
            <a:ext cx="708025" cy="273050"/>
          </a:xfrm>
          <a:prstGeom prst="rect">
            <a:avLst/>
          </a:prstGeom>
        </p:spPr>
      </p:pic>
      <p:pic>
        <p:nvPicPr>
          <p:cNvPr id="2" name="图片 1"/>
          <p:cNvPicPr>
            <a:picLocks noChangeAspect="1"/>
          </p:cNvPicPr>
          <p:nvPr/>
        </p:nvPicPr>
        <p:blipFill rotWithShape="1">
          <a:blip r:embed="rId2">
            <a:extLst>
              <a:ext uri="{BEBA8EAE-BF5A-486C-A8C5-ECC9F3942E4B}">
                <a14:imgProps xmlns:a14="http://schemas.microsoft.com/office/drawing/2010/main">
                  <a14:imgLayer r:embed="rId3">
                    <a14:imgEffect>
                      <a14:backgroundRemoval t="1130" b="100000" l="0" r="39917">
                        <a14:foregroundMark x1="10187" y1="34463" x2="9563" y2="64407"/>
                        <a14:foregroundMark x1="18295" y1="11864" x2="16424" y2="37288"/>
                        <a14:foregroundMark x1="19751" y1="24294" x2="22453" y2="22599"/>
                        <a14:foregroundMark x1="13306" y1="20339" x2="14761" y2="25424"/>
                        <a14:foregroundMark x1="19335" y1="37288" x2="24532" y2="31638"/>
                        <a14:foregroundMark x1="28274" y1="31638" x2="28274" y2="45763"/>
                        <a14:foregroundMark x1="11850" y1="58192" x2="28690" y2="54237"/>
                        <a14:foregroundMark x1="11642" y1="48588" x2="26819" y2="45763"/>
                        <a14:foregroundMark x1="9563" y1="66102" x2="29730" y2="66667"/>
                        <a14:foregroundMark x1="28898" y1="55367" x2="27651" y2="61582"/>
                        <a14:foregroundMark x1="11227" y1="52542" x2="18295" y2="51977"/>
                        <a14:foregroundMark x1="20582" y1="61582" x2="25156" y2="58192"/>
                        <a14:foregroundMark x1="20166" y1="48588" x2="20166" y2="51412"/>
                        <a14:foregroundMark x1="13306" y1="74011" x2="18295" y2="82486"/>
                        <a14:foregroundMark x1="19751" y1="83616" x2="23909" y2="73446"/>
                      </a14:backgroundRemoval>
                    </a14:imgEffect>
                  </a14:imgLayer>
                </a14:imgProps>
              </a:ext>
            </a:extLst>
          </a:blip>
          <a:srcRect r="60124"/>
          <a:stretch>
            <a:fillRect/>
          </a:stretch>
        </p:blipFill>
        <p:spPr>
          <a:xfrm>
            <a:off x="0" y="12700"/>
            <a:ext cx="1078865" cy="831850"/>
          </a:xfrm>
          <a:prstGeom prst="rect">
            <a:avLst/>
          </a:prstGeom>
        </p:spPr>
      </p:pic>
      <p:grpSp>
        <p:nvGrpSpPr>
          <p:cNvPr id="3" name="组合 2"/>
          <p:cNvGrpSpPr/>
          <p:nvPr/>
        </p:nvGrpSpPr>
        <p:grpSpPr>
          <a:xfrm>
            <a:off x="414020" y="551815"/>
            <a:ext cx="140970" cy="121920"/>
            <a:chOff x="715963" y="600758"/>
            <a:chExt cx="2201410" cy="2201406"/>
          </a:xfrm>
        </p:grpSpPr>
        <p:sp>
          <p:nvSpPr>
            <p:cNvPr id="5" name="Freeform 20"/>
            <p:cNvSpPr/>
            <p:nvPr/>
          </p:nvSpPr>
          <p:spPr>
            <a:xfrm>
              <a:off x="715963" y="843713"/>
              <a:ext cx="349618" cy="1712535"/>
            </a:xfrm>
            <a:custGeom>
              <a:avLst/>
              <a:gdLst/>
              <a:ahLst/>
              <a:cxnLst>
                <a:cxn ang="0">
                  <a:pos x="349618" y="1122925"/>
                </a:cxn>
                <a:cxn ang="0">
                  <a:pos x="0" y="1712535"/>
                </a:cxn>
                <a:cxn ang="0">
                  <a:pos x="0" y="0"/>
                </a:cxn>
                <a:cxn ang="0">
                  <a:pos x="349618" y="1122925"/>
                </a:cxn>
              </a:cxnLst>
              <a:pathLst>
                <a:path w="118" h="578">
                  <a:moveTo>
                    <a:pt x="118" y="379"/>
                  </a:moveTo>
                  <a:lnTo>
                    <a:pt x="0" y="578"/>
                  </a:lnTo>
                  <a:lnTo>
                    <a:pt x="0" y="0"/>
                  </a:lnTo>
                  <a:lnTo>
                    <a:pt x="118" y="379"/>
                  </a:lnTo>
                  <a:close/>
                </a:path>
              </a:pathLst>
            </a:custGeom>
            <a:noFill/>
            <a:ln w="9525" cap="flat" cmpd="sng">
              <a:solidFill>
                <a:srgbClr val="FEF22A"/>
              </a:solidFill>
              <a:prstDash val="solid"/>
              <a:round/>
              <a:headEnd type="none" w="med" len="med"/>
              <a:tailEnd type="none" w="med" len="med"/>
            </a:ln>
          </p:spPr>
          <p:txBody>
            <a:bodyPr/>
            <a:p>
              <a:endParaRPr lang="zh-CN" altLang="en-US" sz="1680"/>
            </a:p>
          </p:txBody>
        </p:sp>
        <p:sp>
          <p:nvSpPr>
            <p:cNvPr id="6" name="Freeform 21"/>
            <p:cNvSpPr/>
            <p:nvPr/>
          </p:nvSpPr>
          <p:spPr>
            <a:xfrm>
              <a:off x="715963" y="600758"/>
              <a:ext cx="651830" cy="399987"/>
            </a:xfrm>
            <a:custGeom>
              <a:avLst/>
              <a:gdLst/>
              <a:ahLst/>
              <a:cxnLst>
                <a:cxn ang="0">
                  <a:pos x="651830" y="399987"/>
                </a:cxn>
                <a:cxn ang="0">
                  <a:pos x="0" y="242955"/>
                </a:cxn>
                <a:cxn ang="0">
                  <a:pos x="242954" y="0"/>
                </a:cxn>
                <a:cxn ang="0">
                  <a:pos x="651830" y="399987"/>
                </a:cxn>
              </a:cxnLst>
              <a:pathLst>
                <a:path w="220" h="135">
                  <a:moveTo>
                    <a:pt x="220" y="135"/>
                  </a:moveTo>
                  <a:lnTo>
                    <a:pt x="0" y="82"/>
                  </a:lnTo>
                  <a:lnTo>
                    <a:pt x="82" y="0"/>
                  </a:lnTo>
                  <a:lnTo>
                    <a:pt x="220" y="135"/>
                  </a:lnTo>
                  <a:close/>
                </a:path>
              </a:pathLst>
            </a:custGeom>
            <a:noFill/>
            <a:ln w="9525" cap="flat" cmpd="sng">
              <a:solidFill>
                <a:srgbClr val="5B3B87"/>
              </a:solidFill>
              <a:prstDash val="solid"/>
              <a:round/>
              <a:headEnd type="none" w="med" len="med"/>
              <a:tailEnd type="none" w="med" len="med"/>
            </a:ln>
          </p:spPr>
          <p:txBody>
            <a:bodyPr/>
            <a:p>
              <a:endParaRPr lang="zh-CN" altLang="en-US" sz="1680"/>
            </a:p>
          </p:txBody>
        </p:sp>
        <p:sp>
          <p:nvSpPr>
            <p:cNvPr id="7" name="Freeform 22"/>
            <p:cNvSpPr/>
            <p:nvPr/>
          </p:nvSpPr>
          <p:spPr>
            <a:xfrm>
              <a:off x="715963" y="1966637"/>
              <a:ext cx="349618" cy="835527"/>
            </a:xfrm>
            <a:custGeom>
              <a:avLst/>
              <a:gdLst/>
              <a:ahLst/>
              <a:cxnLst>
                <a:cxn ang="0">
                  <a:pos x="349618" y="0"/>
                </a:cxn>
                <a:cxn ang="0">
                  <a:pos x="242954" y="835527"/>
                </a:cxn>
                <a:cxn ang="0">
                  <a:pos x="0" y="589609"/>
                </a:cxn>
                <a:cxn ang="0">
                  <a:pos x="349618" y="0"/>
                </a:cxn>
              </a:cxnLst>
              <a:pathLst>
                <a:path w="118" h="282">
                  <a:moveTo>
                    <a:pt x="118" y="0"/>
                  </a:moveTo>
                  <a:lnTo>
                    <a:pt x="82" y="282"/>
                  </a:lnTo>
                  <a:lnTo>
                    <a:pt x="0" y="199"/>
                  </a:lnTo>
                  <a:lnTo>
                    <a:pt x="118" y="0"/>
                  </a:lnTo>
                  <a:close/>
                </a:path>
              </a:pathLst>
            </a:custGeom>
            <a:noFill/>
            <a:ln w="9525" cap="flat" cmpd="sng">
              <a:solidFill>
                <a:srgbClr val="FD665B"/>
              </a:solidFill>
              <a:prstDash val="solid"/>
              <a:round/>
              <a:headEnd type="none" w="med" len="med"/>
              <a:tailEnd type="none" w="med" len="med"/>
            </a:ln>
          </p:spPr>
          <p:txBody>
            <a:bodyPr/>
            <a:p>
              <a:endParaRPr lang="zh-CN" altLang="en-US" sz="1680"/>
            </a:p>
          </p:txBody>
        </p:sp>
        <p:sp>
          <p:nvSpPr>
            <p:cNvPr id="8" name="Freeform 23"/>
            <p:cNvSpPr/>
            <p:nvPr/>
          </p:nvSpPr>
          <p:spPr>
            <a:xfrm>
              <a:off x="715963" y="843713"/>
              <a:ext cx="651830" cy="1122926"/>
            </a:xfrm>
            <a:custGeom>
              <a:avLst/>
              <a:gdLst/>
              <a:ahLst/>
              <a:cxnLst>
                <a:cxn ang="0">
                  <a:pos x="651830" y="157031"/>
                </a:cxn>
                <a:cxn ang="0">
                  <a:pos x="349617" y="1122926"/>
                </a:cxn>
                <a:cxn ang="0">
                  <a:pos x="0" y="0"/>
                </a:cxn>
                <a:cxn ang="0">
                  <a:pos x="651830" y="157031"/>
                </a:cxn>
              </a:cxnLst>
              <a:pathLst>
                <a:path w="220" h="379">
                  <a:moveTo>
                    <a:pt x="220" y="53"/>
                  </a:moveTo>
                  <a:lnTo>
                    <a:pt x="118" y="379"/>
                  </a:lnTo>
                  <a:lnTo>
                    <a:pt x="0" y="0"/>
                  </a:lnTo>
                  <a:lnTo>
                    <a:pt x="220" y="53"/>
                  </a:lnTo>
                  <a:close/>
                </a:path>
              </a:pathLst>
            </a:custGeom>
            <a:noFill/>
            <a:ln w="9525" cap="flat" cmpd="sng">
              <a:solidFill>
                <a:srgbClr val="A82878"/>
              </a:solidFill>
              <a:prstDash val="solid"/>
              <a:round/>
              <a:headEnd type="none" w="med" len="med"/>
              <a:tailEnd type="none" w="med" len="med"/>
            </a:ln>
          </p:spPr>
          <p:txBody>
            <a:bodyPr/>
            <a:p>
              <a:endParaRPr lang="zh-CN" altLang="en-US" sz="1680"/>
            </a:p>
          </p:txBody>
        </p:sp>
        <p:sp>
          <p:nvSpPr>
            <p:cNvPr id="10" name="Freeform 24"/>
            <p:cNvSpPr/>
            <p:nvPr/>
          </p:nvSpPr>
          <p:spPr>
            <a:xfrm>
              <a:off x="958918" y="1966637"/>
              <a:ext cx="948117" cy="835527"/>
            </a:xfrm>
            <a:custGeom>
              <a:avLst/>
              <a:gdLst/>
              <a:ahLst/>
              <a:cxnLst>
                <a:cxn ang="0">
                  <a:pos x="948117" y="373320"/>
                </a:cxn>
                <a:cxn ang="0">
                  <a:pos x="0" y="835527"/>
                </a:cxn>
                <a:cxn ang="0">
                  <a:pos x="106663" y="0"/>
                </a:cxn>
                <a:cxn ang="0">
                  <a:pos x="948117" y="373320"/>
                </a:cxn>
              </a:cxnLst>
              <a:pathLst>
                <a:path w="320" h="282">
                  <a:moveTo>
                    <a:pt x="320" y="126"/>
                  </a:moveTo>
                  <a:lnTo>
                    <a:pt x="0" y="282"/>
                  </a:lnTo>
                  <a:lnTo>
                    <a:pt x="36" y="0"/>
                  </a:lnTo>
                  <a:lnTo>
                    <a:pt x="320" y="126"/>
                  </a:lnTo>
                  <a:close/>
                </a:path>
              </a:pathLst>
            </a:custGeom>
            <a:noFill/>
            <a:ln w="9525" cap="flat" cmpd="sng">
              <a:solidFill>
                <a:srgbClr val="FEF22A"/>
              </a:solidFill>
              <a:prstDash val="solid"/>
              <a:round/>
              <a:headEnd type="none" w="med" len="med"/>
              <a:tailEnd type="none" w="med" len="med"/>
            </a:ln>
          </p:spPr>
          <p:txBody>
            <a:bodyPr/>
            <a:p>
              <a:endParaRPr lang="zh-CN" altLang="en-US" sz="1680"/>
            </a:p>
          </p:txBody>
        </p:sp>
        <p:sp>
          <p:nvSpPr>
            <p:cNvPr id="12" name="Freeform 25"/>
            <p:cNvSpPr/>
            <p:nvPr/>
          </p:nvSpPr>
          <p:spPr>
            <a:xfrm>
              <a:off x="958918" y="600758"/>
              <a:ext cx="1712536" cy="399987"/>
            </a:xfrm>
            <a:custGeom>
              <a:avLst/>
              <a:gdLst/>
              <a:ahLst/>
              <a:cxnLst>
                <a:cxn ang="0">
                  <a:pos x="408875" y="399987"/>
                </a:cxn>
                <a:cxn ang="0">
                  <a:pos x="0" y="0"/>
                </a:cxn>
                <a:cxn ang="0">
                  <a:pos x="1712536" y="0"/>
                </a:cxn>
                <a:cxn ang="0">
                  <a:pos x="408875" y="399987"/>
                </a:cxn>
              </a:cxnLst>
              <a:pathLst>
                <a:path w="578" h="135">
                  <a:moveTo>
                    <a:pt x="138" y="135"/>
                  </a:moveTo>
                  <a:lnTo>
                    <a:pt x="0" y="0"/>
                  </a:lnTo>
                  <a:lnTo>
                    <a:pt x="578" y="0"/>
                  </a:lnTo>
                  <a:lnTo>
                    <a:pt x="138" y="135"/>
                  </a:lnTo>
                  <a:close/>
                </a:path>
              </a:pathLst>
            </a:custGeom>
            <a:noFill/>
            <a:ln w="9525" cap="flat" cmpd="sng">
              <a:solidFill>
                <a:srgbClr val="79307A"/>
              </a:solidFill>
              <a:prstDash val="solid"/>
              <a:round/>
              <a:headEnd type="none" w="med" len="med"/>
              <a:tailEnd type="none" w="med" len="med"/>
            </a:ln>
          </p:spPr>
          <p:txBody>
            <a:bodyPr/>
            <a:p>
              <a:endParaRPr lang="zh-CN" altLang="en-US" sz="1680"/>
            </a:p>
          </p:txBody>
        </p:sp>
        <p:sp>
          <p:nvSpPr>
            <p:cNvPr id="13" name="Freeform 26"/>
            <p:cNvSpPr/>
            <p:nvPr/>
          </p:nvSpPr>
          <p:spPr>
            <a:xfrm>
              <a:off x="958918" y="2339957"/>
              <a:ext cx="1712536" cy="462207"/>
            </a:xfrm>
            <a:custGeom>
              <a:avLst/>
              <a:gdLst/>
              <a:ahLst/>
              <a:cxnLst>
                <a:cxn ang="0">
                  <a:pos x="948116" y="0"/>
                </a:cxn>
                <a:cxn ang="0">
                  <a:pos x="1712536" y="462207"/>
                </a:cxn>
                <a:cxn ang="0">
                  <a:pos x="0" y="462207"/>
                </a:cxn>
                <a:cxn ang="0">
                  <a:pos x="948116" y="0"/>
                </a:cxn>
              </a:cxnLst>
              <a:pathLst>
                <a:path w="578" h="156">
                  <a:moveTo>
                    <a:pt x="320" y="0"/>
                  </a:moveTo>
                  <a:lnTo>
                    <a:pt x="578" y="156"/>
                  </a:lnTo>
                  <a:lnTo>
                    <a:pt x="0" y="156"/>
                  </a:lnTo>
                  <a:lnTo>
                    <a:pt x="320" y="0"/>
                  </a:lnTo>
                  <a:close/>
                </a:path>
              </a:pathLst>
            </a:custGeom>
            <a:noFill/>
            <a:ln w="9525" cap="flat" cmpd="sng">
              <a:solidFill>
                <a:srgbClr val="FA8538"/>
              </a:solidFill>
              <a:prstDash val="solid"/>
              <a:round/>
              <a:headEnd type="none" w="med" len="med"/>
              <a:tailEnd type="none" w="med" len="med"/>
            </a:ln>
          </p:spPr>
          <p:txBody>
            <a:bodyPr/>
            <a:p>
              <a:endParaRPr lang="zh-CN" altLang="en-US" sz="1680"/>
            </a:p>
          </p:txBody>
        </p:sp>
        <p:sp>
          <p:nvSpPr>
            <p:cNvPr id="14" name="Freeform 27"/>
            <p:cNvSpPr/>
            <p:nvPr/>
          </p:nvSpPr>
          <p:spPr>
            <a:xfrm>
              <a:off x="1367793" y="600758"/>
              <a:ext cx="1303661" cy="805899"/>
            </a:xfrm>
            <a:custGeom>
              <a:avLst/>
              <a:gdLst/>
              <a:ahLst/>
              <a:cxnLst>
                <a:cxn ang="0">
                  <a:pos x="1303661" y="0"/>
                </a:cxn>
                <a:cxn ang="0">
                  <a:pos x="897748" y="805899"/>
                </a:cxn>
                <a:cxn ang="0">
                  <a:pos x="0" y="399986"/>
                </a:cxn>
                <a:cxn ang="0">
                  <a:pos x="1303661" y="0"/>
                </a:cxn>
              </a:cxnLst>
              <a:pathLst>
                <a:path w="440" h="272">
                  <a:moveTo>
                    <a:pt x="440" y="0"/>
                  </a:moveTo>
                  <a:lnTo>
                    <a:pt x="303" y="272"/>
                  </a:lnTo>
                  <a:lnTo>
                    <a:pt x="0" y="135"/>
                  </a:lnTo>
                  <a:lnTo>
                    <a:pt x="440" y="0"/>
                  </a:lnTo>
                  <a:close/>
                </a:path>
              </a:pathLst>
            </a:custGeom>
            <a:noFill/>
            <a:ln w="9525" cap="flat" cmpd="sng">
              <a:solidFill>
                <a:srgbClr val="A82878"/>
              </a:solidFill>
              <a:prstDash val="solid"/>
              <a:round/>
              <a:headEnd type="none" w="med" len="med"/>
              <a:tailEnd type="none" w="med" len="med"/>
            </a:ln>
          </p:spPr>
          <p:txBody>
            <a:bodyPr/>
            <a:p>
              <a:endParaRPr lang="zh-CN" altLang="en-US" sz="1680"/>
            </a:p>
          </p:txBody>
        </p:sp>
        <p:sp>
          <p:nvSpPr>
            <p:cNvPr id="15" name="Freeform 28"/>
            <p:cNvSpPr/>
            <p:nvPr/>
          </p:nvSpPr>
          <p:spPr>
            <a:xfrm>
              <a:off x="2265543" y="843713"/>
              <a:ext cx="651830" cy="1712535"/>
            </a:xfrm>
            <a:custGeom>
              <a:avLst/>
              <a:gdLst/>
              <a:ahLst/>
              <a:cxnLst>
                <a:cxn ang="0">
                  <a:pos x="651830" y="0"/>
                </a:cxn>
                <a:cxn ang="0">
                  <a:pos x="651830" y="1712535"/>
                </a:cxn>
                <a:cxn ang="0">
                  <a:pos x="0" y="562944"/>
                </a:cxn>
                <a:cxn ang="0">
                  <a:pos x="651830" y="0"/>
                </a:cxn>
              </a:cxnLst>
              <a:pathLst>
                <a:path w="220" h="578">
                  <a:moveTo>
                    <a:pt x="220" y="0"/>
                  </a:moveTo>
                  <a:lnTo>
                    <a:pt x="220" y="578"/>
                  </a:lnTo>
                  <a:lnTo>
                    <a:pt x="0" y="190"/>
                  </a:lnTo>
                  <a:lnTo>
                    <a:pt x="220" y="0"/>
                  </a:lnTo>
                  <a:close/>
                </a:path>
              </a:pathLst>
            </a:custGeom>
            <a:noFill/>
            <a:ln w="9525" cap="flat" cmpd="sng">
              <a:solidFill>
                <a:srgbClr val="F1286A"/>
              </a:solidFill>
              <a:prstDash val="solid"/>
              <a:round/>
              <a:headEnd type="none" w="med" len="med"/>
              <a:tailEnd type="none" w="med" len="med"/>
            </a:ln>
          </p:spPr>
          <p:txBody>
            <a:bodyPr/>
            <a:p>
              <a:endParaRPr lang="zh-CN" altLang="en-US" sz="1680"/>
            </a:p>
          </p:txBody>
        </p:sp>
        <p:sp>
          <p:nvSpPr>
            <p:cNvPr id="16" name="Freeform 29"/>
            <p:cNvSpPr/>
            <p:nvPr/>
          </p:nvSpPr>
          <p:spPr>
            <a:xfrm>
              <a:off x="1907035" y="2339957"/>
              <a:ext cx="1010338" cy="462207"/>
            </a:xfrm>
            <a:custGeom>
              <a:avLst/>
              <a:gdLst/>
              <a:ahLst/>
              <a:cxnLst>
                <a:cxn ang="0">
                  <a:pos x="1010338" y="216289"/>
                </a:cxn>
                <a:cxn ang="0">
                  <a:pos x="0" y="0"/>
                </a:cxn>
                <a:cxn ang="0">
                  <a:pos x="764419" y="462207"/>
                </a:cxn>
                <a:cxn ang="0">
                  <a:pos x="1010338" y="216289"/>
                </a:cxn>
              </a:cxnLst>
              <a:pathLst>
                <a:path w="341" h="156">
                  <a:moveTo>
                    <a:pt x="341" y="73"/>
                  </a:moveTo>
                  <a:lnTo>
                    <a:pt x="0" y="0"/>
                  </a:lnTo>
                  <a:lnTo>
                    <a:pt x="258" y="156"/>
                  </a:lnTo>
                  <a:lnTo>
                    <a:pt x="341" y="73"/>
                  </a:lnTo>
                  <a:close/>
                </a:path>
              </a:pathLst>
            </a:custGeom>
            <a:noFill/>
            <a:ln w="9525" cap="flat" cmpd="sng">
              <a:solidFill>
                <a:srgbClr val="FD665B"/>
              </a:solidFill>
              <a:prstDash val="solid"/>
              <a:round/>
              <a:headEnd type="none" w="med" len="med"/>
              <a:tailEnd type="none" w="med" len="med"/>
            </a:ln>
          </p:spPr>
          <p:txBody>
            <a:bodyPr/>
            <a:p>
              <a:endParaRPr lang="zh-CN" altLang="en-US" sz="1680"/>
            </a:p>
          </p:txBody>
        </p:sp>
        <p:sp>
          <p:nvSpPr>
            <p:cNvPr id="17" name="Freeform 30"/>
            <p:cNvSpPr/>
            <p:nvPr/>
          </p:nvSpPr>
          <p:spPr>
            <a:xfrm>
              <a:off x="1065581" y="1406657"/>
              <a:ext cx="1199961" cy="933303"/>
            </a:xfrm>
            <a:custGeom>
              <a:avLst/>
              <a:gdLst/>
              <a:ahLst/>
              <a:cxnLst>
                <a:cxn ang="0">
                  <a:pos x="1199961" y="0"/>
                </a:cxn>
                <a:cxn ang="0">
                  <a:pos x="0" y="559981"/>
                </a:cxn>
                <a:cxn ang="0">
                  <a:pos x="841454" y="933303"/>
                </a:cxn>
                <a:cxn ang="0">
                  <a:pos x="1199961" y="0"/>
                </a:cxn>
              </a:cxnLst>
              <a:pathLst>
                <a:path w="405" h="315">
                  <a:moveTo>
                    <a:pt x="405" y="0"/>
                  </a:moveTo>
                  <a:lnTo>
                    <a:pt x="0" y="189"/>
                  </a:lnTo>
                  <a:lnTo>
                    <a:pt x="284" y="315"/>
                  </a:lnTo>
                  <a:lnTo>
                    <a:pt x="405" y="0"/>
                  </a:lnTo>
                  <a:close/>
                </a:path>
              </a:pathLst>
            </a:custGeom>
            <a:noFill/>
            <a:ln w="9525" cap="flat" cmpd="sng">
              <a:solidFill>
                <a:srgbClr val="FA8538"/>
              </a:solidFill>
              <a:prstDash val="solid"/>
              <a:round/>
              <a:headEnd type="none" w="med" len="med"/>
              <a:tailEnd type="none" w="med" len="med"/>
            </a:ln>
          </p:spPr>
          <p:txBody>
            <a:bodyPr/>
            <a:p>
              <a:endParaRPr lang="zh-CN" altLang="en-US" sz="1680"/>
            </a:p>
          </p:txBody>
        </p:sp>
        <p:sp>
          <p:nvSpPr>
            <p:cNvPr id="18" name="Freeform 31"/>
            <p:cNvSpPr/>
            <p:nvPr/>
          </p:nvSpPr>
          <p:spPr>
            <a:xfrm>
              <a:off x="1907035" y="1406657"/>
              <a:ext cx="1010338" cy="1149591"/>
            </a:xfrm>
            <a:custGeom>
              <a:avLst/>
              <a:gdLst/>
              <a:ahLst/>
              <a:cxnLst>
                <a:cxn ang="0">
                  <a:pos x="358507" y="0"/>
                </a:cxn>
                <a:cxn ang="0">
                  <a:pos x="1010338" y="1149591"/>
                </a:cxn>
                <a:cxn ang="0">
                  <a:pos x="0" y="933301"/>
                </a:cxn>
                <a:cxn ang="0">
                  <a:pos x="358507" y="0"/>
                </a:cxn>
              </a:cxnLst>
              <a:pathLst>
                <a:path w="341" h="388">
                  <a:moveTo>
                    <a:pt x="121" y="0"/>
                  </a:moveTo>
                  <a:lnTo>
                    <a:pt x="341" y="388"/>
                  </a:lnTo>
                  <a:lnTo>
                    <a:pt x="0" y="315"/>
                  </a:lnTo>
                  <a:lnTo>
                    <a:pt x="121" y="0"/>
                  </a:lnTo>
                  <a:close/>
                </a:path>
              </a:pathLst>
            </a:custGeom>
            <a:noFill/>
            <a:ln w="9525" cap="flat" cmpd="sng">
              <a:solidFill>
                <a:srgbClr val="FD3F63"/>
              </a:solidFill>
              <a:prstDash val="solid"/>
              <a:round/>
              <a:headEnd type="none" w="med" len="med"/>
              <a:tailEnd type="none" w="med" len="med"/>
            </a:ln>
          </p:spPr>
          <p:txBody>
            <a:bodyPr/>
            <a:p>
              <a:endParaRPr lang="zh-CN" altLang="en-US" sz="1680"/>
            </a:p>
          </p:txBody>
        </p:sp>
        <p:sp>
          <p:nvSpPr>
            <p:cNvPr id="19" name="Freeform 32"/>
            <p:cNvSpPr/>
            <p:nvPr/>
          </p:nvSpPr>
          <p:spPr>
            <a:xfrm>
              <a:off x="2265543" y="600758"/>
              <a:ext cx="651830" cy="805899"/>
            </a:xfrm>
            <a:custGeom>
              <a:avLst/>
              <a:gdLst/>
              <a:ahLst/>
              <a:cxnLst>
                <a:cxn ang="0">
                  <a:pos x="405912" y="0"/>
                </a:cxn>
                <a:cxn ang="0">
                  <a:pos x="651830" y="242954"/>
                </a:cxn>
                <a:cxn ang="0">
                  <a:pos x="0" y="805899"/>
                </a:cxn>
                <a:cxn ang="0">
                  <a:pos x="405912" y="0"/>
                </a:cxn>
              </a:cxnLst>
              <a:pathLst>
                <a:path w="220" h="272">
                  <a:moveTo>
                    <a:pt x="137" y="0"/>
                  </a:moveTo>
                  <a:lnTo>
                    <a:pt x="220" y="82"/>
                  </a:lnTo>
                  <a:lnTo>
                    <a:pt x="0" y="272"/>
                  </a:lnTo>
                  <a:lnTo>
                    <a:pt x="137" y="0"/>
                  </a:lnTo>
                  <a:close/>
                </a:path>
              </a:pathLst>
            </a:custGeom>
            <a:noFill/>
            <a:ln w="9525" cap="flat" cmpd="sng">
              <a:solidFill>
                <a:srgbClr val="E02579"/>
              </a:solidFill>
              <a:prstDash val="solid"/>
              <a:round/>
              <a:headEnd type="none" w="med" len="med"/>
              <a:tailEnd type="none" w="med" len="med"/>
            </a:ln>
          </p:spPr>
          <p:txBody>
            <a:bodyPr/>
            <a:p>
              <a:endParaRPr lang="zh-CN" altLang="en-US" sz="1680"/>
            </a:p>
          </p:txBody>
        </p:sp>
        <p:sp>
          <p:nvSpPr>
            <p:cNvPr id="22" name="Freeform 33"/>
            <p:cNvSpPr/>
            <p:nvPr/>
          </p:nvSpPr>
          <p:spPr>
            <a:xfrm>
              <a:off x="1065581" y="1000744"/>
              <a:ext cx="1199961" cy="965893"/>
            </a:xfrm>
            <a:custGeom>
              <a:avLst/>
              <a:gdLst/>
              <a:ahLst/>
              <a:cxnLst>
                <a:cxn ang="0">
                  <a:pos x="1199961" y="405912"/>
                </a:cxn>
                <a:cxn ang="0">
                  <a:pos x="302212" y="0"/>
                </a:cxn>
                <a:cxn ang="0">
                  <a:pos x="0" y="965893"/>
                </a:cxn>
                <a:cxn ang="0">
                  <a:pos x="1199961" y="405912"/>
                </a:cxn>
              </a:cxnLst>
              <a:pathLst>
                <a:path w="405" h="326">
                  <a:moveTo>
                    <a:pt x="405" y="137"/>
                  </a:moveTo>
                  <a:lnTo>
                    <a:pt x="102" y="0"/>
                  </a:lnTo>
                  <a:lnTo>
                    <a:pt x="0" y="326"/>
                  </a:lnTo>
                  <a:lnTo>
                    <a:pt x="405" y="137"/>
                  </a:lnTo>
                  <a:close/>
                </a:path>
              </a:pathLst>
            </a:custGeom>
            <a:noFill/>
            <a:ln w="9525" cap="flat" cmpd="sng">
              <a:solidFill>
                <a:srgbClr val="E02579"/>
              </a:solidFill>
              <a:prstDash val="solid"/>
              <a:round/>
              <a:headEnd type="none" w="med" len="med"/>
              <a:tailEnd type="none" w="med" len="med"/>
            </a:ln>
          </p:spPr>
          <p:txBody>
            <a:bodyPr/>
            <a:p>
              <a:endParaRPr lang="zh-CN" altLang="en-US" sz="1680"/>
            </a:p>
          </p:txBody>
        </p:sp>
      </p:grpSp>
      <p:sp>
        <p:nvSpPr>
          <p:cNvPr id="27" name="文本框 26"/>
          <p:cNvSpPr txBox="1"/>
          <p:nvPr/>
        </p:nvSpPr>
        <p:spPr>
          <a:xfrm>
            <a:off x="1241425" y="198120"/>
            <a:ext cx="10836910" cy="460375"/>
          </a:xfrm>
          <a:prstGeom prst="rect">
            <a:avLst/>
          </a:prstGeom>
          <a:noFill/>
        </p:spPr>
        <p:txBody>
          <a:bodyPr wrap="square" rtlCol="0" anchor="t">
            <a:spAutoFit/>
          </a:bodyPr>
          <a:p>
            <a:pPr algn="l"/>
            <a:r>
              <a:rPr lang="zh-CN" altLang="en-US" sz="2400" b="1" dirty="0" smtClean="0">
                <a:solidFill>
                  <a:srgbClr val="002060"/>
                </a:solidFill>
                <a:latin typeface="微软雅黑" panose="020B0503020204020204" pitchFamily="34" charset="-122"/>
                <a:ea typeface="微软雅黑" panose="020B0503020204020204" pitchFamily="34" charset="-122"/>
                <a:cs typeface="+mn-ea"/>
                <a:sym typeface="+mn-ea"/>
              </a:rPr>
              <a:t>18.保守、僵化、墨守成规   </a:t>
            </a:r>
            <a:r>
              <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rPr>
              <a:t>stick to old routines </a:t>
            </a:r>
            <a:endPar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endParaRPr>
          </a:p>
        </p:txBody>
      </p:sp>
      <p:pic>
        <p:nvPicPr>
          <p:cNvPr id="23" name="图片 22"/>
          <p:cNvPicPr>
            <a:picLocks noChangeAspect="1"/>
          </p:cNvPicPr>
          <p:nvPr/>
        </p:nvPicPr>
        <p:blipFill>
          <a:blip r:embed="rId4"/>
          <a:stretch>
            <a:fillRect/>
          </a:stretch>
        </p:blipFill>
        <p:spPr>
          <a:xfrm>
            <a:off x="352425" y="791845"/>
            <a:ext cx="11558270" cy="5790565"/>
          </a:xfrm>
          <a:prstGeom prst="rect">
            <a:avLst/>
          </a:prstGeom>
          <a:effectLst>
            <a:outerShdw blurRad="50800" dist="38100" dir="16200000" rotWithShape="0">
              <a:prstClr val="black">
                <a:alpha val="40000"/>
              </a:prstClr>
            </a:outerShdw>
          </a:effectLst>
        </p:spPr>
      </p:pic>
      <p:pic>
        <p:nvPicPr>
          <p:cNvPr id="9" name="图片 8"/>
          <p:cNvPicPr/>
          <p:nvPr/>
        </p:nvPicPr>
        <p:blipFill>
          <a:blip r:embed="rId5"/>
          <a:stretch>
            <a:fillRect/>
          </a:stretch>
        </p:blipFill>
        <p:spPr>
          <a:xfrm>
            <a:off x="10135870" y="5061585"/>
            <a:ext cx="2321560" cy="1903730"/>
          </a:xfrm>
          <a:prstGeom prst="rect">
            <a:avLst/>
          </a:prstGeom>
        </p:spPr>
      </p:pic>
      <p:pic>
        <p:nvPicPr>
          <p:cNvPr id="11" name="图片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969515" y="6146366"/>
            <a:ext cx="520050" cy="819282"/>
          </a:xfrm>
          <a:prstGeom prst="rect">
            <a:avLst/>
          </a:prstGeom>
        </p:spPr>
      </p:pic>
      <p:pic>
        <p:nvPicPr>
          <p:cNvPr id="24" name="图片 23"/>
          <p:cNvPicPr>
            <a:picLocks noChangeAspect="1"/>
          </p:cNvPicPr>
          <p:nvPr>
            <p:custDataLst>
              <p:tags r:id="rId7"/>
            </p:custDataLst>
          </p:nvPr>
        </p:nvPicPr>
        <p:blipFill>
          <a:blip r:embed="rId8">
            <a:clrChange>
              <a:clrFrom>
                <a:srgbClr val="FFFFFF">
                  <a:alpha val="100000"/>
                </a:srgbClr>
              </a:clrFrom>
              <a:clrTo>
                <a:srgbClr val="FFFFFF">
                  <a:alpha val="100000"/>
                  <a:alpha val="0"/>
                </a:srgbClr>
              </a:clrTo>
            </a:clrChange>
            <a:extLst>
              <a:ext uri="{28A0092B-C50C-407E-A947-70E740481C1C}">
                <a14:useLocalDpi xmlns:a14="http://schemas.microsoft.com/office/drawing/2010/main" val="0"/>
              </a:ext>
            </a:extLst>
          </a:blip>
          <a:stretch>
            <a:fillRect/>
          </a:stretch>
        </p:blipFill>
        <p:spPr>
          <a:xfrm flipH="1">
            <a:off x="-60325" y="5960745"/>
            <a:ext cx="1266190" cy="773430"/>
          </a:xfrm>
          <a:prstGeom prst="rect">
            <a:avLst/>
          </a:prstGeom>
        </p:spPr>
      </p:pic>
      <p:sp>
        <p:nvSpPr>
          <p:cNvPr id="21" name="文本框 20"/>
          <p:cNvSpPr txBox="1"/>
          <p:nvPr/>
        </p:nvSpPr>
        <p:spPr>
          <a:xfrm>
            <a:off x="607695" y="894715"/>
            <a:ext cx="11273790" cy="3692525"/>
          </a:xfrm>
          <a:prstGeom prst="rect">
            <a:avLst/>
          </a:prstGeom>
          <a:noFill/>
          <a:ln w="9525">
            <a:noFill/>
          </a:ln>
        </p:spPr>
        <p:txBody>
          <a:bodyPr wrap="square">
            <a:spAutoFit/>
          </a:bodyPr>
          <a:p>
            <a:pPr indent="0"/>
            <a:r>
              <a:rPr lang="zh-CN" altLang="en-US"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rPr>
              <a:t>1.</a:t>
            </a:r>
            <a:r>
              <a:rPr lang="zh-CN" altLang="en-US" b="1">
                <a:solidFill>
                  <a:srgbClr val="0063A8"/>
                </a:solidFill>
                <a:latin typeface="微软雅黑" panose="020B0503020204020204" pitchFamily="34" charset="-122"/>
                <a:ea typeface="微软雅黑" panose="020B0503020204020204" pitchFamily="34" charset="-122"/>
                <a:cs typeface="微软雅黑" panose="020B0503020204020204" pitchFamily="34" charset="-122"/>
              </a:rPr>
              <a:t>高分搭配：</a:t>
            </a:r>
            <a:r>
              <a:rPr lang="zh-CN" altLang="en-US"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rPr>
              <a:t>①僵化的传统观念 ②保守心态 ③打破刻板印象 ④陷入停滞不前</a:t>
            </a:r>
            <a:endParaRPr lang="zh-CN" altLang="en-US"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endParaRPr>
          </a:p>
          <a:p>
            <a:pPr indent="0"/>
            <a:endParaRPr lang="zh-CN" altLang="en-US"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endParaRPr>
          </a:p>
          <a:p>
            <a:pPr indent="0"/>
            <a:endParaRPr lang="zh-CN" altLang="en-US"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endParaRPr>
          </a:p>
          <a:p>
            <a:pPr indent="0"/>
            <a:endParaRPr lang="zh-CN" altLang="en-US"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endParaRPr>
          </a:p>
          <a:p>
            <a:pPr indent="0"/>
            <a:r>
              <a:rPr lang="zh-CN" altLang="en-US"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rPr>
              <a:t>2.因为我们要应对突发变化，所以计划不能太死板。</a:t>
            </a:r>
            <a:endParaRPr lang="zh-CN" altLang="en-US"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endParaRPr>
          </a:p>
          <a:p>
            <a:pPr indent="0"/>
            <a:endParaRPr lang="zh-CN" altLang="en-US"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endParaRPr>
          </a:p>
          <a:p>
            <a:pPr indent="0"/>
            <a:endParaRPr lang="zh-CN" altLang="en-US"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endParaRPr>
          </a:p>
          <a:p>
            <a:pPr indent="0"/>
            <a:r>
              <a:rPr lang="zh-CN" altLang="en-US"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rPr>
              <a:t>3.我爷爷真是个守旧保守的人，他还坚持用打字机而不是电脑。</a:t>
            </a:r>
            <a:endParaRPr lang="zh-CN" altLang="en-US"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endParaRPr>
          </a:p>
          <a:p>
            <a:pPr indent="0"/>
            <a:endParaRPr lang="zh-CN" altLang="en-US"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endParaRPr>
          </a:p>
          <a:p>
            <a:pPr indent="0"/>
            <a:endParaRPr lang="zh-CN" altLang="en-US"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endParaRPr>
          </a:p>
          <a:p>
            <a:pPr indent="0"/>
            <a:endParaRPr lang="zh-CN" altLang="en-US"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endParaRPr>
          </a:p>
          <a:p>
            <a:pPr indent="0"/>
            <a:r>
              <a:rPr lang="zh-CN" altLang="en-US"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rPr>
              <a:t>4.</a:t>
            </a:r>
            <a:r>
              <a:rPr lang="zh-CN" altLang="en-US" b="1">
                <a:solidFill>
                  <a:srgbClr val="0063A8"/>
                </a:solidFill>
                <a:latin typeface="微软雅黑" panose="020B0503020204020204" pitchFamily="34" charset="-122"/>
                <a:ea typeface="微软雅黑" panose="020B0503020204020204" pitchFamily="34" charset="-122"/>
                <a:cs typeface="微软雅黑" panose="020B0503020204020204" pitchFamily="34" charset="-122"/>
              </a:rPr>
              <a:t>高级语义场:</a:t>
            </a:r>
            <a:r>
              <a:rPr lang="en-US" altLang="zh-CN" b="1">
                <a:solidFill>
                  <a:srgbClr val="0063A8"/>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rPr>
              <a:t>刻板的思维加上不懂变通的态度，让他们抗拒变革、拒绝尝试新方法。这种保守处事模式，会让自身发展陷入停滞，难以与时俱进。</a:t>
            </a:r>
            <a:endParaRPr lang="zh-CN" altLang="en-US"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8" name="文本框 27"/>
          <p:cNvSpPr txBox="1"/>
          <p:nvPr/>
        </p:nvSpPr>
        <p:spPr>
          <a:xfrm>
            <a:off x="674370" y="1447800"/>
            <a:ext cx="10996930" cy="398780"/>
          </a:xfrm>
          <a:prstGeom prst="rect">
            <a:avLst/>
          </a:prstGeom>
          <a:noFill/>
          <a:ln w="9525">
            <a:noFill/>
          </a:ln>
        </p:spPr>
        <p:txBody>
          <a:bodyPr wrap="square">
            <a:spAutoFit/>
          </a:bodyPr>
          <a:p>
            <a:pPr indent="0"/>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1.①</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rigid </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traditional ideas ②</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conservative </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mindset ③break </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stereotypes</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④fall into </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stagnation </a:t>
            </a:r>
            <a:endPar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29" name="文本框 28"/>
          <p:cNvSpPr txBox="1"/>
          <p:nvPr/>
        </p:nvSpPr>
        <p:spPr>
          <a:xfrm>
            <a:off x="674370" y="2364105"/>
            <a:ext cx="10963910" cy="398780"/>
          </a:xfrm>
          <a:prstGeom prst="rect">
            <a:avLst/>
          </a:prstGeom>
          <a:noFill/>
          <a:ln w="9525">
            <a:noFill/>
          </a:ln>
        </p:spPr>
        <p:txBody>
          <a:bodyPr wrap="square">
            <a:spAutoFit/>
          </a:bodyPr>
          <a:p>
            <a:pPr indent="0"/>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2.The plan shouldn't be too </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rigid</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because we need to accommodate unexpected changes.</a:t>
            </a:r>
            <a:endPar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30" name="文本框 29"/>
          <p:cNvSpPr txBox="1"/>
          <p:nvPr/>
        </p:nvSpPr>
        <p:spPr>
          <a:xfrm>
            <a:off x="714375" y="3231515"/>
            <a:ext cx="10833735" cy="706755"/>
          </a:xfrm>
          <a:prstGeom prst="rect">
            <a:avLst/>
          </a:prstGeom>
          <a:noFill/>
          <a:ln w="9525">
            <a:noFill/>
          </a:ln>
        </p:spPr>
        <p:txBody>
          <a:bodyPr wrap="square">
            <a:spAutoFit/>
          </a:bodyPr>
          <a:p>
            <a:pPr indent="0"/>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3.My grandfather is </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such an old fuddy-duddy</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he still insists on using a typewriter instead of a computer.</a:t>
            </a:r>
            <a:endPar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26" name="文本框 25"/>
          <p:cNvSpPr txBox="1"/>
          <p:nvPr/>
        </p:nvSpPr>
        <p:spPr>
          <a:xfrm>
            <a:off x="713740" y="4629150"/>
            <a:ext cx="7155815" cy="1322070"/>
          </a:xfrm>
          <a:prstGeom prst="rect">
            <a:avLst/>
          </a:prstGeom>
          <a:noFill/>
          <a:ln w="9525">
            <a:noFill/>
          </a:ln>
        </p:spPr>
        <p:txBody>
          <a:bodyPr wrap="square">
            <a:spAutoFit/>
          </a:bodyPr>
          <a:p>
            <a:pPr indent="0"/>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4.With </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stereotyped </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thinking and an</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 inflexible</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attitude, they easily resist change and refuse to try new methods. Such a </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conservative</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lifestyle makes their development </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stagnant </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and prevents them from keeping pace with the times. </a:t>
            </a:r>
            <a:endPar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1" name="图片 30"/>
          <p:cNvPicPr>
            <a:picLocks noChangeAspect="1"/>
          </p:cNvPicPr>
          <p:nvPr/>
        </p:nvPicPr>
        <p:blipFill>
          <a:blip r:embed="rId9">
            <a:clrChange>
              <a:clrFrom>
                <a:srgbClr val="FFFFFF">
                  <a:alpha val="100000"/>
                </a:srgbClr>
              </a:clrFrom>
              <a:clrTo>
                <a:srgbClr val="FFFFFF">
                  <a:alpha val="100000"/>
                  <a:alpha val="0"/>
                </a:srgbClr>
              </a:clrTo>
            </a:clrChange>
          </a:blip>
          <a:srcRect l="8229" t="15611" r="6708" b="1222"/>
          <a:stretch>
            <a:fillRect/>
          </a:stretch>
        </p:blipFill>
        <p:spPr>
          <a:xfrm>
            <a:off x="8361680" y="4283075"/>
            <a:ext cx="2545080" cy="2402840"/>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000000"/>
                                          </p:val>
                                        </p:tav>
                                        <p:tav tm="100000">
                                          <p:val>
                                            <p:strVal val="#ppt_w"/>
                                          </p:val>
                                        </p:tav>
                                      </p:tavLst>
                                    </p:anim>
                                    <p:anim calcmode="lin" valueType="num">
                                      <p:cBhvr>
                                        <p:cTn id="8" dur="500" fill="hold"/>
                                        <p:tgtEl>
                                          <p:spTgt spid="3"/>
                                        </p:tgtEl>
                                        <p:attrNameLst>
                                          <p:attrName>ppt_h</p:attrName>
                                        </p:attrNameLst>
                                      </p:cBhvr>
                                      <p:tavLst>
                                        <p:tav tm="0">
                                          <p:val>
                                            <p:fltVal val="0.000000"/>
                                          </p:val>
                                        </p:tav>
                                        <p:tav tm="100000">
                                          <p:val>
                                            <p:strVal val="#ppt_h"/>
                                          </p:val>
                                        </p:tav>
                                      </p:tavLst>
                                    </p:anim>
                                    <p:animEffect transition="in" filter="fade">
                                      <p:cBhvr>
                                        <p:cTn id="9" dur="500"/>
                                        <p:tgtEl>
                                          <p:spTgt spid="3"/>
                                        </p:tgtEl>
                                      </p:cBhvr>
                                    </p:animEffect>
                                  </p:childTnLst>
                                </p:cTn>
                              </p:par>
                              <p:par>
                                <p:cTn id="10" presetID="8" presetClass="emph" presetSubtype="0" repeatCount="indefinite" fill="hold" nodeType="withEffect">
                                  <p:stCondLst>
                                    <p:cond delay="0"/>
                                  </p:stCondLst>
                                  <p:childTnLst>
                                    <p:animRot by="21600000">
                                      <p:cBhvr>
                                        <p:cTn id="11" dur="2000" fill="hold"/>
                                        <p:tgtEl>
                                          <p:spTgt spid="3"/>
                                        </p:tgtEl>
                                        <p:attrNameLst>
                                          <p:attrName>r</p:attrName>
                                        </p:attrNameLst>
                                      </p:cBhvr>
                                    </p:animRo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additive="base">
                                        <p:cTn id="16" dur="500" fill="hold"/>
                                        <p:tgtEl>
                                          <p:spTgt spid="28"/>
                                        </p:tgtEl>
                                        <p:attrNameLst>
                                          <p:attrName>ppt_x</p:attrName>
                                        </p:attrNameLst>
                                      </p:cBhvr>
                                      <p:tavLst>
                                        <p:tav tm="0">
                                          <p:val>
                                            <p:strVal val="#ppt_x"/>
                                          </p:val>
                                        </p:tav>
                                        <p:tav tm="100000">
                                          <p:val>
                                            <p:strVal val="#ppt_x"/>
                                          </p:val>
                                        </p:tav>
                                      </p:tavLst>
                                    </p:anim>
                                    <p:anim calcmode="lin" valueType="num">
                                      <p:cBhvr additive="base">
                                        <p:cTn id="17"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additive="base">
                                        <p:cTn id="22" dur="500" fill="hold"/>
                                        <p:tgtEl>
                                          <p:spTgt spid="29"/>
                                        </p:tgtEl>
                                        <p:attrNameLst>
                                          <p:attrName>ppt_x</p:attrName>
                                        </p:attrNameLst>
                                      </p:cBhvr>
                                      <p:tavLst>
                                        <p:tav tm="0">
                                          <p:val>
                                            <p:strVal val="#ppt_x"/>
                                          </p:val>
                                        </p:tav>
                                        <p:tav tm="100000">
                                          <p:val>
                                            <p:strVal val="#ppt_x"/>
                                          </p:val>
                                        </p:tav>
                                      </p:tavLst>
                                    </p:anim>
                                    <p:anim calcmode="lin" valueType="num">
                                      <p:cBhvr additive="base">
                                        <p:cTn id="23"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30"/>
                                        </p:tgtEl>
                                        <p:attrNameLst>
                                          <p:attrName>style.visibility</p:attrName>
                                        </p:attrNameLst>
                                      </p:cBhvr>
                                      <p:to>
                                        <p:strVal val="visible"/>
                                      </p:to>
                                    </p:set>
                                    <p:anim calcmode="lin" valueType="num">
                                      <p:cBhvr additive="base">
                                        <p:cTn id="28" dur="500" fill="hold"/>
                                        <p:tgtEl>
                                          <p:spTgt spid="30"/>
                                        </p:tgtEl>
                                        <p:attrNameLst>
                                          <p:attrName>ppt_x</p:attrName>
                                        </p:attrNameLst>
                                      </p:cBhvr>
                                      <p:tavLst>
                                        <p:tav tm="0">
                                          <p:val>
                                            <p:strVal val="#ppt_x"/>
                                          </p:val>
                                        </p:tav>
                                        <p:tav tm="100000">
                                          <p:val>
                                            <p:strVal val="#ppt_x"/>
                                          </p:val>
                                        </p:tav>
                                      </p:tavLst>
                                    </p:anim>
                                    <p:anim calcmode="lin" valueType="num">
                                      <p:cBhvr additive="base">
                                        <p:cTn id="29"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26"/>
                                        </p:tgtEl>
                                        <p:attrNameLst>
                                          <p:attrName>style.visibility</p:attrName>
                                        </p:attrNameLst>
                                      </p:cBhvr>
                                      <p:to>
                                        <p:strVal val="visible"/>
                                      </p:to>
                                    </p:set>
                                    <p:anim calcmode="lin" valueType="num">
                                      <p:cBhvr additive="base">
                                        <p:cTn id="34" dur="500" fill="hold"/>
                                        <p:tgtEl>
                                          <p:spTgt spid="26"/>
                                        </p:tgtEl>
                                        <p:attrNameLst>
                                          <p:attrName>ppt_x</p:attrName>
                                        </p:attrNameLst>
                                      </p:cBhvr>
                                      <p:tavLst>
                                        <p:tav tm="0">
                                          <p:val>
                                            <p:strVal val="#ppt_x"/>
                                          </p:val>
                                        </p:tav>
                                        <p:tav tm="100000">
                                          <p:val>
                                            <p:strVal val="#ppt_x"/>
                                          </p:val>
                                        </p:tav>
                                      </p:tavLst>
                                    </p:anim>
                                    <p:anim calcmode="lin" valueType="num">
                                      <p:cBhvr additive="base">
                                        <p:cTn id="35"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8" grpId="1"/>
      <p:bldP spid="29" grpId="0"/>
      <p:bldP spid="29" grpId="1"/>
      <p:bldP spid="30" grpId="0"/>
      <p:bldP spid="30" grpId="1"/>
      <p:bldP spid="26" grpId="0"/>
      <p:bldP spid="26"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直接连接符 19"/>
          <p:cNvCxnSpPr/>
          <p:nvPr/>
        </p:nvCxnSpPr>
        <p:spPr>
          <a:xfrm>
            <a:off x="512860" y="688340"/>
            <a:ext cx="10972825" cy="0"/>
          </a:xfrm>
          <a:prstGeom prst="line">
            <a:avLst/>
          </a:prstGeom>
          <a:ln>
            <a:gradFill>
              <a:gsLst>
                <a:gs pos="0">
                  <a:srgbClr val="400040"/>
                </a:gs>
                <a:gs pos="32000">
                  <a:srgbClr val="8F0040"/>
                </a:gs>
                <a:gs pos="63000">
                  <a:srgbClr val="F27300"/>
                </a:gs>
                <a:gs pos="100000">
                  <a:srgbClr val="FFBF00"/>
                </a:gs>
              </a:gsLst>
              <a:lin ang="10800000" scaled="0"/>
            </a:gradFill>
          </a:ln>
        </p:spPr>
        <p:style>
          <a:lnRef idx="1">
            <a:srgbClr val="5B9BD5"/>
          </a:lnRef>
          <a:fillRef idx="0">
            <a:srgbClr val="5B9BD5"/>
          </a:fillRef>
          <a:effectRef idx="0">
            <a:srgbClr val="5B9BD5"/>
          </a:effectRef>
          <a:fontRef idx="minor">
            <a:sysClr val="windowText" lastClr="000000"/>
          </a:fontRef>
        </p:style>
      </p:cxnSp>
      <p:sp>
        <p:nvSpPr>
          <p:cNvPr id="25" name="矩形 24"/>
          <p:cNvSpPr/>
          <p:nvPr/>
        </p:nvSpPr>
        <p:spPr>
          <a:xfrm>
            <a:off x="0" y="6685613"/>
            <a:ext cx="12192000" cy="172387"/>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p:nvPr/>
        </p:nvPicPr>
        <p:blipFill>
          <a:blip r:embed="rId1"/>
          <a:stretch>
            <a:fillRect/>
          </a:stretch>
        </p:blipFill>
        <p:spPr>
          <a:xfrm>
            <a:off x="54610" y="6584950"/>
            <a:ext cx="708025" cy="273050"/>
          </a:xfrm>
          <a:prstGeom prst="rect">
            <a:avLst/>
          </a:prstGeom>
        </p:spPr>
      </p:pic>
      <p:pic>
        <p:nvPicPr>
          <p:cNvPr id="2" name="图片 1"/>
          <p:cNvPicPr>
            <a:picLocks noChangeAspect="1"/>
          </p:cNvPicPr>
          <p:nvPr/>
        </p:nvPicPr>
        <p:blipFill rotWithShape="1">
          <a:blip r:embed="rId2">
            <a:extLst>
              <a:ext uri="{BEBA8EAE-BF5A-486C-A8C5-ECC9F3942E4B}">
                <a14:imgProps xmlns:a14="http://schemas.microsoft.com/office/drawing/2010/main">
                  <a14:imgLayer r:embed="rId3">
                    <a14:imgEffect>
                      <a14:backgroundRemoval t="1130" b="100000" l="0" r="39917">
                        <a14:foregroundMark x1="10187" y1="34463" x2="9563" y2="64407"/>
                        <a14:foregroundMark x1="18295" y1="11864" x2="16424" y2="37288"/>
                        <a14:foregroundMark x1="19751" y1="24294" x2="22453" y2="22599"/>
                        <a14:foregroundMark x1="13306" y1="20339" x2="14761" y2="25424"/>
                        <a14:foregroundMark x1="19335" y1="37288" x2="24532" y2="31638"/>
                        <a14:foregroundMark x1="28274" y1="31638" x2="28274" y2="45763"/>
                        <a14:foregroundMark x1="11850" y1="58192" x2="28690" y2="54237"/>
                        <a14:foregroundMark x1="11642" y1="48588" x2="26819" y2="45763"/>
                        <a14:foregroundMark x1="9563" y1="66102" x2="29730" y2="66667"/>
                        <a14:foregroundMark x1="28898" y1="55367" x2="27651" y2="61582"/>
                        <a14:foregroundMark x1="11227" y1="52542" x2="18295" y2="51977"/>
                        <a14:foregroundMark x1="20582" y1="61582" x2="25156" y2="58192"/>
                        <a14:foregroundMark x1="20166" y1="48588" x2="20166" y2="51412"/>
                        <a14:foregroundMark x1="13306" y1="74011" x2="18295" y2="82486"/>
                        <a14:foregroundMark x1="19751" y1="83616" x2="23909" y2="73446"/>
                      </a14:backgroundRemoval>
                    </a14:imgEffect>
                  </a14:imgLayer>
                </a14:imgProps>
              </a:ext>
            </a:extLst>
          </a:blip>
          <a:srcRect r="60124"/>
          <a:stretch>
            <a:fillRect/>
          </a:stretch>
        </p:blipFill>
        <p:spPr>
          <a:xfrm>
            <a:off x="0" y="12700"/>
            <a:ext cx="1078865" cy="831850"/>
          </a:xfrm>
          <a:prstGeom prst="rect">
            <a:avLst/>
          </a:prstGeom>
        </p:spPr>
      </p:pic>
      <p:grpSp>
        <p:nvGrpSpPr>
          <p:cNvPr id="3" name="组合 2"/>
          <p:cNvGrpSpPr/>
          <p:nvPr/>
        </p:nvGrpSpPr>
        <p:grpSpPr>
          <a:xfrm>
            <a:off x="414020" y="551815"/>
            <a:ext cx="140970" cy="121920"/>
            <a:chOff x="715963" y="600758"/>
            <a:chExt cx="2201410" cy="2201406"/>
          </a:xfrm>
        </p:grpSpPr>
        <p:sp>
          <p:nvSpPr>
            <p:cNvPr id="5" name="Freeform 20"/>
            <p:cNvSpPr/>
            <p:nvPr/>
          </p:nvSpPr>
          <p:spPr>
            <a:xfrm>
              <a:off x="715963" y="843713"/>
              <a:ext cx="349618" cy="1712535"/>
            </a:xfrm>
            <a:custGeom>
              <a:avLst/>
              <a:gdLst/>
              <a:ahLst/>
              <a:cxnLst>
                <a:cxn ang="0">
                  <a:pos x="349618" y="1122925"/>
                </a:cxn>
                <a:cxn ang="0">
                  <a:pos x="0" y="1712535"/>
                </a:cxn>
                <a:cxn ang="0">
                  <a:pos x="0" y="0"/>
                </a:cxn>
                <a:cxn ang="0">
                  <a:pos x="349618" y="1122925"/>
                </a:cxn>
              </a:cxnLst>
              <a:pathLst>
                <a:path w="118" h="578">
                  <a:moveTo>
                    <a:pt x="118" y="379"/>
                  </a:moveTo>
                  <a:lnTo>
                    <a:pt x="0" y="578"/>
                  </a:lnTo>
                  <a:lnTo>
                    <a:pt x="0" y="0"/>
                  </a:lnTo>
                  <a:lnTo>
                    <a:pt x="118" y="379"/>
                  </a:lnTo>
                  <a:close/>
                </a:path>
              </a:pathLst>
            </a:custGeom>
            <a:noFill/>
            <a:ln w="9525" cap="flat" cmpd="sng">
              <a:solidFill>
                <a:srgbClr val="FEF22A"/>
              </a:solidFill>
              <a:prstDash val="solid"/>
              <a:round/>
              <a:headEnd type="none" w="med" len="med"/>
              <a:tailEnd type="none" w="med" len="med"/>
            </a:ln>
          </p:spPr>
          <p:txBody>
            <a:bodyPr/>
            <a:p>
              <a:endParaRPr lang="zh-CN" altLang="en-US" sz="1680"/>
            </a:p>
          </p:txBody>
        </p:sp>
        <p:sp>
          <p:nvSpPr>
            <p:cNvPr id="6" name="Freeform 21"/>
            <p:cNvSpPr/>
            <p:nvPr/>
          </p:nvSpPr>
          <p:spPr>
            <a:xfrm>
              <a:off x="715963" y="600758"/>
              <a:ext cx="651830" cy="399987"/>
            </a:xfrm>
            <a:custGeom>
              <a:avLst/>
              <a:gdLst/>
              <a:ahLst/>
              <a:cxnLst>
                <a:cxn ang="0">
                  <a:pos x="651830" y="399987"/>
                </a:cxn>
                <a:cxn ang="0">
                  <a:pos x="0" y="242955"/>
                </a:cxn>
                <a:cxn ang="0">
                  <a:pos x="242954" y="0"/>
                </a:cxn>
                <a:cxn ang="0">
                  <a:pos x="651830" y="399987"/>
                </a:cxn>
              </a:cxnLst>
              <a:pathLst>
                <a:path w="220" h="135">
                  <a:moveTo>
                    <a:pt x="220" y="135"/>
                  </a:moveTo>
                  <a:lnTo>
                    <a:pt x="0" y="82"/>
                  </a:lnTo>
                  <a:lnTo>
                    <a:pt x="82" y="0"/>
                  </a:lnTo>
                  <a:lnTo>
                    <a:pt x="220" y="135"/>
                  </a:lnTo>
                  <a:close/>
                </a:path>
              </a:pathLst>
            </a:custGeom>
            <a:noFill/>
            <a:ln w="9525" cap="flat" cmpd="sng">
              <a:solidFill>
                <a:srgbClr val="5B3B87"/>
              </a:solidFill>
              <a:prstDash val="solid"/>
              <a:round/>
              <a:headEnd type="none" w="med" len="med"/>
              <a:tailEnd type="none" w="med" len="med"/>
            </a:ln>
          </p:spPr>
          <p:txBody>
            <a:bodyPr/>
            <a:p>
              <a:endParaRPr lang="zh-CN" altLang="en-US" sz="1680"/>
            </a:p>
          </p:txBody>
        </p:sp>
        <p:sp>
          <p:nvSpPr>
            <p:cNvPr id="7" name="Freeform 22"/>
            <p:cNvSpPr/>
            <p:nvPr/>
          </p:nvSpPr>
          <p:spPr>
            <a:xfrm>
              <a:off x="715963" y="1966637"/>
              <a:ext cx="349618" cy="835527"/>
            </a:xfrm>
            <a:custGeom>
              <a:avLst/>
              <a:gdLst/>
              <a:ahLst/>
              <a:cxnLst>
                <a:cxn ang="0">
                  <a:pos x="349618" y="0"/>
                </a:cxn>
                <a:cxn ang="0">
                  <a:pos x="242954" y="835527"/>
                </a:cxn>
                <a:cxn ang="0">
                  <a:pos x="0" y="589609"/>
                </a:cxn>
                <a:cxn ang="0">
                  <a:pos x="349618" y="0"/>
                </a:cxn>
              </a:cxnLst>
              <a:pathLst>
                <a:path w="118" h="282">
                  <a:moveTo>
                    <a:pt x="118" y="0"/>
                  </a:moveTo>
                  <a:lnTo>
                    <a:pt x="82" y="282"/>
                  </a:lnTo>
                  <a:lnTo>
                    <a:pt x="0" y="199"/>
                  </a:lnTo>
                  <a:lnTo>
                    <a:pt x="118" y="0"/>
                  </a:lnTo>
                  <a:close/>
                </a:path>
              </a:pathLst>
            </a:custGeom>
            <a:noFill/>
            <a:ln w="9525" cap="flat" cmpd="sng">
              <a:solidFill>
                <a:srgbClr val="FD665B"/>
              </a:solidFill>
              <a:prstDash val="solid"/>
              <a:round/>
              <a:headEnd type="none" w="med" len="med"/>
              <a:tailEnd type="none" w="med" len="med"/>
            </a:ln>
          </p:spPr>
          <p:txBody>
            <a:bodyPr/>
            <a:p>
              <a:endParaRPr lang="zh-CN" altLang="en-US" sz="1680"/>
            </a:p>
          </p:txBody>
        </p:sp>
        <p:sp>
          <p:nvSpPr>
            <p:cNvPr id="8" name="Freeform 23"/>
            <p:cNvSpPr/>
            <p:nvPr/>
          </p:nvSpPr>
          <p:spPr>
            <a:xfrm>
              <a:off x="715963" y="843713"/>
              <a:ext cx="651830" cy="1122926"/>
            </a:xfrm>
            <a:custGeom>
              <a:avLst/>
              <a:gdLst/>
              <a:ahLst/>
              <a:cxnLst>
                <a:cxn ang="0">
                  <a:pos x="651830" y="157031"/>
                </a:cxn>
                <a:cxn ang="0">
                  <a:pos x="349617" y="1122926"/>
                </a:cxn>
                <a:cxn ang="0">
                  <a:pos x="0" y="0"/>
                </a:cxn>
                <a:cxn ang="0">
                  <a:pos x="651830" y="157031"/>
                </a:cxn>
              </a:cxnLst>
              <a:pathLst>
                <a:path w="220" h="379">
                  <a:moveTo>
                    <a:pt x="220" y="53"/>
                  </a:moveTo>
                  <a:lnTo>
                    <a:pt x="118" y="379"/>
                  </a:lnTo>
                  <a:lnTo>
                    <a:pt x="0" y="0"/>
                  </a:lnTo>
                  <a:lnTo>
                    <a:pt x="220" y="53"/>
                  </a:lnTo>
                  <a:close/>
                </a:path>
              </a:pathLst>
            </a:custGeom>
            <a:noFill/>
            <a:ln w="9525" cap="flat" cmpd="sng">
              <a:solidFill>
                <a:srgbClr val="A82878"/>
              </a:solidFill>
              <a:prstDash val="solid"/>
              <a:round/>
              <a:headEnd type="none" w="med" len="med"/>
              <a:tailEnd type="none" w="med" len="med"/>
            </a:ln>
          </p:spPr>
          <p:txBody>
            <a:bodyPr/>
            <a:p>
              <a:endParaRPr lang="zh-CN" altLang="en-US" sz="1680"/>
            </a:p>
          </p:txBody>
        </p:sp>
        <p:sp>
          <p:nvSpPr>
            <p:cNvPr id="10" name="Freeform 24"/>
            <p:cNvSpPr/>
            <p:nvPr/>
          </p:nvSpPr>
          <p:spPr>
            <a:xfrm>
              <a:off x="958918" y="1966637"/>
              <a:ext cx="948117" cy="835527"/>
            </a:xfrm>
            <a:custGeom>
              <a:avLst/>
              <a:gdLst/>
              <a:ahLst/>
              <a:cxnLst>
                <a:cxn ang="0">
                  <a:pos x="948117" y="373320"/>
                </a:cxn>
                <a:cxn ang="0">
                  <a:pos x="0" y="835527"/>
                </a:cxn>
                <a:cxn ang="0">
                  <a:pos x="106663" y="0"/>
                </a:cxn>
                <a:cxn ang="0">
                  <a:pos x="948117" y="373320"/>
                </a:cxn>
              </a:cxnLst>
              <a:pathLst>
                <a:path w="320" h="282">
                  <a:moveTo>
                    <a:pt x="320" y="126"/>
                  </a:moveTo>
                  <a:lnTo>
                    <a:pt x="0" y="282"/>
                  </a:lnTo>
                  <a:lnTo>
                    <a:pt x="36" y="0"/>
                  </a:lnTo>
                  <a:lnTo>
                    <a:pt x="320" y="126"/>
                  </a:lnTo>
                  <a:close/>
                </a:path>
              </a:pathLst>
            </a:custGeom>
            <a:noFill/>
            <a:ln w="9525" cap="flat" cmpd="sng">
              <a:solidFill>
                <a:srgbClr val="FEF22A"/>
              </a:solidFill>
              <a:prstDash val="solid"/>
              <a:round/>
              <a:headEnd type="none" w="med" len="med"/>
              <a:tailEnd type="none" w="med" len="med"/>
            </a:ln>
          </p:spPr>
          <p:txBody>
            <a:bodyPr/>
            <a:p>
              <a:endParaRPr lang="zh-CN" altLang="en-US" sz="1680"/>
            </a:p>
          </p:txBody>
        </p:sp>
        <p:sp>
          <p:nvSpPr>
            <p:cNvPr id="12" name="Freeform 25"/>
            <p:cNvSpPr/>
            <p:nvPr/>
          </p:nvSpPr>
          <p:spPr>
            <a:xfrm>
              <a:off x="958918" y="600758"/>
              <a:ext cx="1712536" cy="399987"/>
            </a:xfrm>
            <a:custGeom>
              <a:avLst/>
              <a:gdLst/>
              <a:ahLst/>
              <a:cxnLst>
                <a:cxn ang="0">
                  <a:pos x="408875" y="399987"/>
                </a:cxn>
                <a:cxn ang="0">
                  <a:pos x="0" y="0"/>
                </a:cxn>
                <a:cxn ang="0">
                  <a:pos x="1712536" y="0"/>
                </a:cxn>
                <a:cxn ang="0">
                  <a:pos x="408875" y="399987"/>
                </a:cxn>
              </a:cxnLst>
              <a:pathLst>
                <a:path w="578" h="135">
                  <a:moveTo>
                    <a:pt x="138" y="135"/>
                  </a:moveTo>
                  <a:lnTo>
                    <a:pt x="0" y="0"/>
                  </a:lnTo>
                  <a:lnTo>
                    <a:pt x="578" y="0"/>
                  </a:lnTo>
                  <a:lnTo>
                    <a:pt x="138" y="135"/>
                  </a:lnTo>
                  <a:close/>
                </a:path>
              </a:pathLst>
            </a:custGeom>
            <a:noFill/>
            <a:ln w="9525" cap="flat" cmpd="sng">
              <a:solidFill>
                <a:srgbClr val="79307A"/>
              </a:solidFill>
              <a:prstDash val="solid"/>
              <a:round/>
              <a:headEnd type="none" w="med" len="med"/>
              <a:tailEnd type="none" w="med" len="med"/>
            </a:ln>
          </p:spPr>
          <p:txBody>
            <a:bodyPr/>
            <a:p>
              <a:endParaRPr lang="zh-CN" altLang="en-US" sz="1680"/>
            </a:p>
          </p:txBody>
        </p:sp>
        <p:sp>
          <p:nvSpPr>
            <p:cNvPr id="13" name="Freeform 26"/>
            <p:cNvSpPr/>
            <p:nvPr/>
          </p:nvSpPr>
          <p:spPr>
            <a:xfrm>
              <a:off x="958918" y="2339957"/>
              <a:ext cx="1712536" cy="462207"/>
            </a:xfrm>
            <a:custGeom>
              <a:avLst/>
              <a:gdLst/>
              <a:ahLst/>
              <a:cxnLst>
                <a:cxn ang="0">
                  <a:pos x="948116" y="0"/>
                </a:cxn>
                <a:cxn ang="0">
                  <a:pos x="1712536" y="462207"/>
                </a:cxn>
                <a:cxn ang="0">
                  <a:pos x="0" y="462207"/>
                </a:cxn>
                <a:cxn ang="0">
                  <a:pos x="948116" y="0"/>
                </a:cxn>
              </a:cxnLst>
              <a:pathLst>
                <a:path w="578" h="156">
                  <a:moveTo>
                    <a:pt x="320" y="0"/>
                  </a:moveTo>
                  <a:lnTo>
                    <a:pt x="578" y="156"/>
                  </a:lnTo>
                  <a:lnTo>
                    <a:pt x="0" y="156"/>
                  </a:lnTo>
                  <a:lnTo>
                    <a:pt x="320" y="0"/>
                  </a:lnTo>
                  <a:close/>
                </a:path>
              </a:pathLst>
            </a:custGeom>
            <a:noFill/>
            <a:ln w="9525" cap="flat" cmpd="sng">
              <a:solidFill>
                <a:srgbClr val="FA8538"/>
              </a:solidFill>
              <a:prstDash val="solid"/>
              <a:round/>
              <a:headEnd type="none" w="med" len="med"/>
              <a:tailEnd type="none" w="med" len="med"/>
            </a:ln>
          </p:spPr>
          <p:txBody>
            <a:bodyPr/>
            <a:p>
              <a:endParaRPr lang="zh-CN" altLang="en-US" sz="1680"/>
            </a:p>
          </p:txBody>
        </p:sp>
        <p:sp>
          <p:nvSpPr>
            <p:cNvPr id="14" name="Freeform 27"/>
            <p:cNvSpPr/>
            <p:nvPr/>
          </p:nvSpPr>
          <p:spPr>
            <a:xfrm>
              <a:off x="1367793" y="600758"/>
              <a:ext cx="1303661" cy="805899"/>
            </a:xfrm>
            <a:custGeom>
              <a:avLst/>
              <a:gdLst/>
              <a:ahLst/>
              <a:cxnLst>
                <a:cxn ang="0">
                  <a:pos x="1303661" y="0"/>
                </a:cxn>
                <a:cxn ang="0">
                  <a:pos x="897748" y="805899"/>
                </a:cxn>
                <a:cxn ang="0">
                  <a:pos x="0" y="399986"/>
                </a:cxn>
                <a:cxn ang="0">
                  <a:pos x="1303661" y="0"/>
                </a:cxn>
              </a:cxnLst>
              <a:pathLst>
                <a:path w="440" h="272">
                  <a:moveTo>
                    <a:pt x="440" y="0"/>
                  </a:moveTo>
                  <a:lnTo>
                    <a:pt x="303" y="272"/>
                  </a:lnTo>
                  <a:lnTo>
                    <a:pt x="0" y="135"/>
                  </a:lnTo>
                  <a:lnTo>
                    <a:pt x="440" y="0"/>
                  </a:lnTo>
                  <a:close/>
                </a:path>
              </a:pathLst>
            </a:custGeom>
            <a:noFill/>
            <a:ln w="9525" cap="flat" cmpd="sng">
              <a:solidFill>
                <a:srgbClr val="A82878"/>
              </a:solidFill>
              <a:prstDash val="solid"/>
              <a:round/>
              <a:headEnd type="none" w="med" len="med"/>
              <a:tailEnd type="none" w="med" len="med"/>
            </a:ln>
          </p:spPr>
          <p:txBody>
            <a:bodyPr/>
            <a:p>
              <a:endParaRPr lang="zh-CN" altLang="en-US" sz="1680"/>
            </a:p>
          </p:txBody>
        </p:sp>
        <p:sp>
          <p:nvSpPr>
            <p:cNvPr id="15" name="Freeform 28"/>
            <p:cNvSpPr/>
            <p:nvPr/>
          </p:nvSpPr>
          <p:spPr>
            <a:xfrm>
              <a:off x="2265543" y="843713"/>
              <a:ext cx="651830" cy="1712535"/>
            </a:xfrm>
            <a:custGeom>
              <a:avLst/>
              <a:gdLst/>
              <a:ahLst/>
              <a:cxnLst>
                <a:cxn ang="0">
                  <a:pos x="651830" y="0"/>
                </a:cxn>
                <a:cxn ang="0">
                  <a:pos x="651830" y="1712535"/>
                </a:cxn>
                <a:cxn ang="0">
                  <a:pos x="0" y="562944"/>
                </a:cxn>
                <a:cxn ang="0">
                  <a:pos x="651830" y="0"/>
                </a:cxn>
              </a:cxnLst>
              <a:pathLst>
                <a:path w="220" h="578">
                  <a:moveTo>
                    <a:pt x="220" y="0"/>
                  </a:moveTo>
                  <a:lnTo>
                    <a:pt x="220" y="578"/>
                  </a:lnTo>
                  <a:lnTo>
                    <a:pt x="0" y="190"/>
                  </a:lnTo>
                  <a:lnTo>
                    <a:pt x="220" y="0"/>
                  </a:lnTo>
                  <a:close/>
                </a:path>
              </a:pathLst>
            </a:custGeom>
            <a:noFill/>
            <a:ln w="9525" cap="flat" cmpd="sng">
              <a:solidFill>
                <a:srgbClr val="F1286A"/>
              </a:solidFill>
              <a:prstDash val="solid"/>
              <a:round/>
              <a:headEnd type="none" w="med" len="med"/>
              <a:tailEnd type="none" w="med" len="med"/>
            </a:ln>
          </p:spPr>
          <p:txBody>
            <a:bodyPr/>
            <a:p>
              <a:endParaRPr lang="zh-CN" altLang="en-US" sz="1680"/>
            </a:p>
          </p:txBody>
        </p:sp>
        <p:sp>
          <p:nvSpPr>
            <p:cNvPr id="16" name="Freeform 29"/>
            <p:cNvSpPr/>
            <p:nvPr/>
          </p:nvSpPr>
          <p:spPr>
            <a:xfrm>
              <a:off x="1907035" y="2339957"/>
              <a:ext cx="1010338" cy="462207"/>
            </a:xfrm>
            <a:custGeom>
              <a:avLst/>
              <a:gdLst/>
              <a:ahLst/>
              <a:cxnLst>
                <a:cxn ang="0">
                  <a:pos x="1010338" y="216289"/>
                </a:cxn>
                <a:cxn ang="0">
                  <a:pos x="0" y="0"/>
                </a:cxn>
                <a:cxn ang="0">
                  <a:pos x="764419" y="462207"/>
                </a:cxn>
                <a:cxn ang="0">
                  <a:pos x="1010338" y="216289"/>
                </a:cxn>
              </a:cxnLst>
              <a:pathLst>
                <a:path w="341" h="156">
                  <a:moveTo>
                    <a:pt x="341" y="73"/>
                  </a:moveTo>
                  <a:lnTo>
                    <a:pt x="0" y="0"/>
                  </a:lnTo>
                  <a:lnTo>
                    <a:pt x="258" y="156"/>
                  </a:lnTo>
                  <a:lnTo>
                    <a:pt x="341" y="73"/>
                  </a:lnTo>
                  <a:close/>
                </a:path>
              </a:pathLst>
            </a:custGeom>
            <a:noFill/>
            <a:ln w="9525" cap="flat" cmpd="sng">
              <a:solidFill>
                <a:srgbClr val="FD665B"/>
              </a:solidFill>
              <a:prstDash val="solid"/>
              <a:round/>
              <a:headEnd type="none" w="med" len="med"/>
              <a:tailEnd type="none" w="med" len="med"/>
            </a:ln>
          </p:spPr>
          <p:txBody>
            <a:bodyPr/>
            <a:p>
              <a:endParaRPr lang="zh-CN" altLang="en-US" sz="1680"/>
            </a:p>
          </p:txBody>
        </p:sp>
        <p:sp>
          <p:nvSpPr>
            <p:cNvPr id="17" name="Freeform 30"/>
            <p:cNvSpPr/>
            <p:nvPr/>
          </p:nvSpPr>
          <p:spPr>
            <a:xfrm>
              <a:off x="1065581" y="1406657"/>
              <a:ext cx="1199961" cy="933303"/>
            </a:xfrm>
            <a:custGeom>
              <a:avLst/>
              <a:gdLst/>
              <a:ahLst/>
              <a:cxnLst>
                <a:cxn ang="0">
                  <a:pos x="1199961" y="0"/>
                </a:cxn>
                <a:cxn ang="0">
                  <a:pos x="0" y="559981"/>
                </a:cxn>
                <a:cxn ang="0">
                  <a:pos x="841454" y="933303"/>
                </a:cxn>
                <a:cxn ang="0">
                  <a:pos x="1199961" y="0"/>
                </a:cxn>
              </a:cxnLst>
              <a:pathLst>
                <a:path w="405" h="315">
                  <a:moveTo>
                    <a:pt x="405" y="0"/>
                  </a:moveTo>
                  <a:lnTo>
                    <a:pt x="0" y="189"/>
                  </a:lnTo>
                  <a:lnTo>
                    <a:pt x="284" y="315"/>
                  </a:lnTo>
                  <a:lnTo>
                    <a:pt x="405" y="0"/>
                  </a:lnTo>
                  <a:close/>
                </a:path>
              </a:pathLst>
            </a:custGeom>
            <a:noFill/>
            <a:ln w="9525" cap="flat" cmpd="sng">
              <a:solidFill>
                <a:srgbClr val="FA8538"/>
              </a:solidFill>
              <a:prstDash val="solid"/>
              <a:round/>
              <a:headEnd type="none" w="med" len="med"/>
              <a:tailEnd type="none" w="med" len="med"/>
            </a:ln>
          </p:spPr>
          <p:txBody>
            <a:bodyPr/>
            <a:p>
              <a:endParaRPr lang="zh-CN" altLang="en-US" sz="1680"/>
            </a:p>
          </p:txBody>
        </p:sp>
        <p:sp>
          <p:nvSpPr>
            <p:cNvPr id="18" name="Freeform 31"/>
            <p:cNvSpPr/>
            <p:nvPr/>
          </p:nvSpPr>
          <p:spPr>
            <a:xfrm>
              <a:off x="1907035" y="1406657"/>
              <a:ext cx="1010338" cy="1149591"/>
            </a:xfrm>
            <a:custGeom>
              <a:avLst/>
              <a:gdLst/>
              <a:ahLst/>
              <a:cxnLst>
                <a:cxn ang="0">
                  <a:pos x="358507" y="0"/>
                </a:cxn>
                <a:cxn ang="0">
                  <a:pos x="1010338" y="1149591"/>
                </a:cxn>
                <a:cxn ang="0">
                  <a:pos x="0" y="933301"/>
                </a:cxn>
                <a:cxn ang="0">
                  <a:pos x="358507" y="0"/>
                </a:cxn>
              </a:cxnLst>
              <a:pathLst>
                <a:path w="341" h="388">
                  <a:moveTo>
                    <a:pt x="121" y="0"/>
                  </a:moveTo>
                  <a:lnTo>
                    <a:pt x="341" y="388"/>
                  </a:lnTo>
                  <a:lnTo>
                    <a:pt x="0" y="315"/>
                  </a:lnTo>
                  <a:lnTo>
                    <a:pt x="121" y="0"/>
                  </a:lnTo>
                  <a:close/>
                </a:path>
              </a:pathLst>
            </a:custGeom>
            <a:noFill/>
            <a:ln w="9525" cap="flat" cmpd="sng">
              <a:solidFill>
                <a:srgbClr val="FD3F63"/>
              </a:solidFill>
              <a:prstDash val="solid"/>
              <a:round/>
              <a:headEnd type="none" w="med" len="med"/>
              <a:tailEnd type="none" w="med" len="med"/>
            </a:ln>
          </p:spPr>
          <p:txBody>
            <a:bodyPr/>
            <a:p>
              <a:endParaRPr lang="zh-CN" altLang="en-US" sz="1680"/>
            </a:p>
          </p:txBody>
        </p:sp>
        <p:sp>
          <p:nvSpPr>
            <p:cNvPr id="19" name="Freeform 32"/>
            <p:cNvSpPr/>
            <p:nvPr/>
          </p:nvSpPr>
          <p:spPr>
            <a:xfrm>
              <a:off x="2265543" y="600758"/>
              <a:ext cx="651830" cy="805899"/>
            </a:xfrm>
            <a:custGeom>
              <a:avLst/>
              <a:gdLst/>
              <a:ahLst/>
              <a:cxnLst>
                <a:cxn ang="0">
                  <a:pos x="405912" y="0"/>
                </a:cxn>
                <a:cxn ang="0">
                  <a:pos x="651830" y="242954"/>
                </a:cxn>
                <a:cxn ang="0">
                  <a:pos x="0" y="805899"/>
                </a:cxn>
                <a:cxn ang="0">
                  <a:pos x="405912" y="0"/>
                </a:cxn>
              </a:cxnLst>
              <a:pathLst>
                <a:path w="220" h="272">
                  <a:moveTo>
                    <a:pt x="137" y="0"/>
                  </a:moveTo>
                  <a:lnTo>
                    <a:pt x="220" y="82"/>
                  </a:lnTo>
                  <a:lnTo>
                    <a:pt x="0" y="272"/>
                  </a:lnTo>
                  <a:lnTo>
                    <a:pt x="137" y="0"/>
                  </a:lnTo>
                  <a:close/>
                </a:path>
              </a:pathLst>
            </a:custGeom>
            <a:noFill/>
            <a:ln w="9525" cap="flat" cmpd="sng">
              <a:solidFill>
                <a:srgbClr val="E02579"/>
              </a:solidFill>
              <a:prstDash val="solid"/>
              <a:round/>
              <a:headEnd type="none" w="med" len="med"/>
              <a:tailEnd type="none" w="med" len="med"/>
            </a:ln>
          </p:spPr>
          <p:txBody>
            <a:bodyPr/>
            <a:p>
              <a:endParaRPr lang="zh-CN" altLang="en-US" sz="1680"/>
            </a:p>
          </p:txBody>
        </p:sp>
        <p:sp>
          <p:nvSpPr>
            <p:cNvPr id="22" name="Freeform 33"/>
            <p:cNvSpPr/>
            <p:nvPr/>
          </p:nvSpPr>
          <p:spPr>
            <a:xfrm>
              <a:off x="1065581" y="1000744"/>
              <a:ext cx="1199961" cy="965893"/>
            </a:xfrm>
            <a:custGeom>
              <a:avLst/>
              <a:gdLst/>
              <a:ahLst/>
              <a:cxnLst>
                <a:cxn ang="0">
                  <a:pos x="1199961" y="405912"/>
                </a:cxn>
                <a:cxn ang="0">
                  <a:pos x="302212" y="0"/>
                </a:cxn>
                <a:cxn ang="0">
                  <a:pos x="0" y="965893"/>
                </a:cxn>
                <a:cxn ang="0">
                  <a:pos x="1199961" y="405912"/>
                </a:cxn>
              </a:cxnLst>
              <a:pathLst>
                <a:path w="405" h="326">
                  <a:moveTo>
                    <a:pt x="405" y="137"/>
                  </a:moveTo>
                  <a:lnTo>
                    <a:pt x="102" y="0"/>
                  </a:lnTo>
                  <a:lnTo>
                    <a:pt x="0" y="326"/>
                  </a:lnTo>
                  <a:lnTo>
                    <a:pt x="405" y="137"/>
                  </a:lnTo>
                  <a:close/>
                </a:path>
              </a:pathLst>
            </a:custGeom>
            <a:noFill/>
            <a:ln w="9525" cap="flat" cmpd="sng">
              <a:solidFill>
                <a:srgbClr val="E02579"/>
              </a:solidFill>
              <a:prstDash val="solid"/>
              <a:round/>
              <a:headEnd type="none" w="med" len="med"/>
              <a:tailEnd type="none" w="med" len="med"/>
            </a:ln>
          </p:spPr>
          <p:txBody>
            <a:bodyPr/>
            <a:p>
              <a:endParaRPr lang="zh-CN" altLang="en-US" sz="1680"/>
            </a:p>
          </p:txBody>
        </p:sp>
      </p:grpSp>
      <p:sp>
        <p:nvSpPr>
          <p:cNvPr id="27" name="文本框 26"/>
          <p:cNvSpPr txBox="1"/>
          <p:nvPr/>
        </p:nvSpPr>
        <p:spPr>
          <a:xfrm>
            <a:off x="1241425" y="198120"/>
            <a:ext cx="8359775" cy="460375"/>
          </a:xfrm>
          <a:prstGeom prst="rect">
            <a:avLst/>
          </a:prstGeom>
          <a:noFill/>
        </p:spPr>
        <p:txBody>
          <a:bodyPr wrap="square" rtlCol="0" anchor="t">
            <a:spAutoFit/>
          </a:bodyPr>
          <a:p>
            <a:pPr algn="l"/>
            <a:r>
              <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rPr>
              <a:t>19. </a:t>
            </a:r>
            <a:r>
              <a:rPr lang="zh-CN" altLang="en-US" sz="2400" b="1" dirty="0" smtClean="0">
                <a:solidFill>
                  <a:srgbClr val="002060"/>
                </a:solidFill>
                <a:latin typeface="微软雅黑" panose="020B0503020204020204" pitchFamily="34" charset="-122"/>
                <a:ea typeface="微软雅黑" panose="020B0503020204020204" pitchFamily="34" charset="-122"/>
                <a:cs typeface="+mn-ea"/>
                <a:sym typeface="+mn-ea"/>
              </a:rPr>
              <a:t>希望；前景</a:t>
            </a:r>
            <a:r>
              <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rPr>
              <a:t> hope / wish / bright future </a:t>
            </a:r>
            <a:endPar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endParaRPr>
          </a:p>
        </p:txBody>
      </p:sp>
      <p:sp>
        <p:nvSpPr>
          <p:cNvPr id="11272" name="AutoShape 36"/>
          <p:cNvSpPr/>
          <p:nvPr>
            <p:custDataLst>
              <p:tags r:id="rId4"/>
            </p:custDataLst>
          </p:nvPr>
        </p:nvSpPr>
        <p:spPr>
          <a:xfrm>
            <a:off x="111125" y="826135"/>
            <a:ext cx="4941570" cy="5765165"/>
          </a:xfrm>
          <a:prstGeom prst="roundRect">
            <a:avLst>
              <a:gd name="adj" fmla="val 16667"/>
            </a:avLst>
          </a:prstGeom>
          <a:gradFill rotWithShape="1">
            <a:gsLst>
              <a:gs pos="0">
                <a:srgbClr val="FFFFFF"/>
              </a:gs>
              <a:gs pos="100000">
                <a:srgbClr val="FBFBBB">
                  <a:alpha val="89999"/>
                </a:srgbClr>
              </a:gs>
            </a:gsLst>
            <a:lin ang="0" scaled="1"/>
            <a:tileRect/>
          </a:gradFill>
          <a:ln w="9525" cap="flat" cmpd="sng">
            <a:solidFill>
              <a:srgbClr val="C0C0C0"/>
            </a:solidFill>
            <a:prstDash val="solid"/>
            <a:headEnd type="none" w="med" len="med"/>
            <a:tailEnd type="none" w="med" len="med"/>
          </a:ln>
          <a:effectLst>
            <a:prstShdw prst="shdw13" dist="53882" dir="13499999">
              <a:srgbClr val="F5B363">
                <a:alpha val="50000"/>
              </a:srgbClr>
            </a:prstShdw>
          </a:effectLst>
        </p:spPr>
        <p:txBody>
          <a:bodyPr wrap="none" anchor="ctr"/>
          <a:p>
            <a:pPr algn="l"/>
            <a:endParaRPr lang="en-US" altLang="zh-CN" sz="2000" b="1" dirty="0">
              <a:latin typeface="Times New Roman" panose="02020603050405020304" pitchFamily="18" charset="0"/>
              <a:ea typeface="Times New Roman" panose="02020603050405020304" pitchFamily="18" charset="0"/>
            </a:endParaRPr>
          </a:p>
        </p:txBody>
      </p:sp>
      <p:pic>
        <p:nvPicPr>
          <p:cNvPr id="23" name="图片 22"/>
          <p:cNvPicPr>
            <a:picLocks noChangeAspect="1"/>
          </p:cNvPicPr>
          <p:nvPr/>
        </p:nvPicPr>
        <p:blipFill>
          <a:blip r:embed="rId5"/>
          <a:stretch>
            <a:fillRect/>
          </a:stretch>
        </p:blipFill>
        <p:spPr>
          <a:xfrm>
            <a:off x="5139055" y="779780"/>
            <a:ext cx="6997065" cy="5814695"/>
          </a:xfrm>
          <a:prstGeom prst="rect">
            <a:avLst/>
          </a:prstGeom>
          <a:effectLst>
            <a:outerShdw blurRad="50800" dist="38100" dir="16200000" rotWithShape="0">
              <a:prstClr val="black">
                <a:alpha val="40000"/>
              </a:prstClr>
            </a:outerShdw>
          </a:effectLst>
        </p:spPr>
      </p:pic>
      <p:pic>
        <p:nvPicPr>
          <p:cNvPr id="9" name="图片 8"/>
          <p:cNvPicPr/>
          <p:nvPr/>
        </p:nvPicPr>
        <p:blipFill>
          <a:blip r:embed="rId6"/>
          <a:stretch>
            <a:fillRect/>
          </a:stretch>
        </p:blipFill>
        <p:spPr>
          <a:xfrm>
            <a:off x="10135870" y="5061585"/>
            <a:ext cx="2321560" cy="1903730"/>
          </a:xfrm>
          <a:prstGeom prst="rect">
            <a:avLst/>
          </a:prstGeom>
        </p:spPr>
      </p:pic>
      <p:pic>
        <p:nvPicPr>
          <p:cNvPr id="11" name="图片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969515" y="6146366"/>
            <a:ext cx="520050" cy="819282"/>
          </a:xfrm>
          <a:prstGeom prst="rect">
            <a:avLst/>
          </a:prstGeom>
        </p:spPr>
      </p:pic>
      <p:pic>
        <p:nvPicPr>
          <p:cNvPr id="24" name="图片 23"/>
          <p:cNvPicPr>
            <a:picLocks noChangeAspect="1"/>
          </p:cNvPicPr>
          <p:nvPr>
            <p:custDataLst>
              <p:tags r:id="rId8"/>
            </p:custDataLst>
          </p:nvPr>
        </p:nvPicPr>
        <p:blipFill>
          <a:blip r:embed="rId9">
            <a:clrChange>
              <a:clrFrom>
                <a:srgbClr val="FFFFFF">
                  <a:alpha val="100000"/>
                </a:srgbClr>
              </a:clrFrom>
              <a:clrTo>
                <a:srgbClr val="FFFFFF">
                  <a:alpha val="100000"/>
                  <a:alpha val="0"/>
                </a:srgbClr>
              </a:clrTo>
            </a:clrChange>
            <a:extLst>
              <a:ext uri="{28A0092B-C50C-407E-A947-70E740481C1C}">
                <a14:useLocalDpi xmlns:a14="http://schemas.microsoft.com/office/drawing/2010/main" val="0"/>
              </a:ext>
            </a:extLst>
          </a:blip>
          <a:stretch>
            <a:fillRect/>
          </a:stretch>
        </p:blipFill>
        <p:spPr>
          <a:xfrm flipH="1">
            <a:off x="-60325" y="5960745"/>
            <a:ext cx="1266190" cy="773430"/>
          </a:xfrm>
          <a:prstGeom prst="rect">
            <a:avLst/>
          </a:prstGeom>
        </p:spPr>
      </p:pic>
      <p:sp>
        <p:nvSpPr>
          <p:cNvPr id="100" name="文本框 99"/>
          <p:cNvSpPr txBox="1"/>
          <p:nvPr/>
        </p:nvSpPr>
        <p:spPr>
          <a:xfrm>
            <a:off x="54610" y="1016000"/>
            <a:ext cx="5084445" cy="3579495"/>
          </a:xfrm>
          <a:prstGeom prst="rect">
            <a:avLst/>
          </a:prstGeom>
          <a:noFill/>
          <a:ln w="9525">
            <a:noFill/>
          </a:ln>
        </p:spPr>
        <p:txBody>
          <a:bodyPr wrap="square">
            <a:spAutoFit/>
          </a:bodyPr>
          <a:p>
            <a:pPr indent="0" fontAlgn="auto">
              <a:lnSpc>
                <a:spcPts val="3400"/>
              </a:lnSpc>
            </a:pPr>
            <a:r>
              <a:rPr lang="en-US" altLang="zh-CN" sz="2000"/>
              <a:t>①</a:t>
            </a:r>
            <a:r>
              <a:rPr lang="en-US" altLang="zh-CN" sz="2400" b="1">
                <a:solidFill>
                  <a:srgbClr val="C00000"/>
                </a:solidFill>
                <a:latin typeface="Times New Roman" panose="02020603050405020304"/>
                <a:ea typeface="Times New Roman" panose="02020603050405020304"/>
              </a:rPr>
              <a:t>a silver lining</a:t>
            </a:r>
            <a:r>
              <a:rPr lang="en-US" altLang="zh-CN" sz="2000"/>
              <a:t> </a:t>
            </a:r>
            <a:r>
              <a:rPr lang="zh-CN" sz="1600" b="1" i="1">
                <a:latin typeface="Times New Roman" panose="02020603050405020304"/>
                <a:ea typeface="黑体" panose="02010609060101010101" pitchFamily="49" charset="-122"/>
              </a:rPr>
              <a:t>一线希望，坏事中的好处   </a:t>
            </a:r>
            <a:r>
              <a:rPr lang="zh-CN" altLang="en-US" sz="2000"/>
              <a:t> ②</a:t>
            </a:r>
            <a:r>
              <a:rPr lang="en-US" altLang="zh-CN" sz="2400" b="1">
                <a:solidFill>
                  <a:srgbClr val="C00000"/>
                </a:solidFill>
                <a:latin typeface="Times New Roman" panose="02020603050405020304"/>
                <a:ea typeface="Times New Roman" panose="02020603050405020304"/>
              </a:rPr>
              <a:t>promising</a:t>
            </a:r>
            <a:r>
              <a:rPr lang="zh-CN" sz="1600" b="1" i="1">
                <a:latin typeface="Times New Roman" panose="02020603050405020304"/>
                <a:ea typeface="黑体" panose="02010609060101010101" pitchFamily="49" charset="-122"/>
              </a:rPr>
              <a:t>有前途的；有希望的</a:t>
            </a:r>
            <a:endParaRPr lang="zh-CN" sz="1600" b="1" i="1">
              <a:latin typeface="Times New Roman" panose="02020603050405020304"/>
              <a:ea typeface="黑体" panose="02010609060101010101" pitchFamily="49" charset="-122"/>
            </a:endParaRPr>
          </a:p>
          <a:p>
            <a:pPr indent="0" fontAlgn="auto">
              <a:lnSpc>
                <a:spcPts val="3400"/>
              </a:lnSpc>
            </a:pPr>
            <a:r>
              <a:rPr lang="en-US" altLang="zh-CN" sz="2000"/>
              <a:t>③</a:t>
            </a:r>
            <a:r>
              <a:rPr lang="en-US" altLang="zh-CN" sz="2400" b="1">
                <a:solidFill>
                  <a:srgbClr val="C00000"/>
                </a:solidFill>
                <a:latin typeface="Times New Roman" panose="02020603050405020304"/>
                <a:ea typeface="Times New Roman" panose="02020603050405020304"/>
              </a:rPr>
              <a:t>upside</a:t>
            </a:r>
            <a:r>
              <a:rPr lang="zh-CN" sz="1600" b="1" i="1">
                <a:latin typeface="Times New Roman" panose="02020603050405020304"/>
                <a:ea typeface="黑体" panose="02010609060101010101" pitchFamily="49" charset="-122"/>
              </a:rPr>
              <a:t>好的一面，优势       </a:t>
            </a:r>
            <a:r>
              <a:rPr lang="zh-CN" altLang="en-US" sz="2000"/>
              <a:t>              </a:t>
            </a:r>
            <a:endParaRPr lang="zh-CN" altLang="en-US" sz="2000"/>
          </a:p>
          <a:p>
            <a:pPr indent="0" fontAlgn="auto">
              <a:lnSpc>
                <a:spcPts val="3400"/>
              </a:lnSpc>
            </a:pPr>
            <a:r>
              <a:rPr lang="zh-CN" altLang="en-US" sz="2000"/>
              <a:t>④</a:t>
            </a:r>
            <a:r>
              <a:rPr lang="en-US" altLang="zh-CN" sz="2400" b="1">
                <a:solidFill>
                  <a:srgbClr val="C00000"/>
                </a:solidFill>
                <a:latin typeface="Times New Roman" panose="02020603050405020304"/>
                <a:ea typeface="Times New Roman" panose="02020603050405020304"/>
              </a:rPr>
              <a:t>optimistic</a:t>
            </a:r>
            <a:r>
              <a:rPr lang="en-US" altLang="zh-CN" sz="2000"/>
              <a:t> </a:t>
            </a:r>
            <a:r>
              <a:rPr lang="zh-CN" sz="1600" b="1" i="1">
                <a:latin typeface="Times New Roman" panose="02020603050405020304"/>
                <a:ea typeface="黑体" panose="02010609060101010101" pitchFamily="49" charset="-122"/>
              </a:rPr>
              <a:t>adj. 乐观的；抱有希望的</a:t>
            </a:r>
            <a:endParaRPr lang="zh-CN" altLang="en-US" sz="2000"/>
          </a:p>
          <a:p>
            <a:pPr indent="0" fontAlgn="auto">
              <a:lnSpc>
                <a:spcPts val="3400"/>
              </a:lnSpc>
            </a:pPr>
            <a:r>
              <a:rPr lang="en-US" altLang="zh-CN" sz="2000"/>
              <a:t>⑤</a:t>
            </a:r>
            <a:r>
              <a:rPr lang="en-US" altLang="zh-CN" sz="2400" b="1">
                <a:solidFill>
                  <a:srgbClr val="C00000"/>
                </a:solidFill>
                <a:latin typeface="Times New Roman" panose="02020603050405020304"/>
                <a:ea typeface="Times New Roman" panose="02020603050405020304"/>
              </a:rPr>
              <a:t>potential </a:t>
            </a:r>
            <a:r>
              <a:rPr lang="zh-CN" sz="1600" b="1" i="1">
                <a:latin typeface="Times New Roman" panose="02020603050405020304"/>
                <a:ea typeface="黑体" panose="02010609060101010101" pitchFamily="49" charset="-122"/>
              </a:rPr>
              <a:t>n. 潜力；潜能 adj. 潜在的 </a:t>
            </a:r>
            <a:r>
              <a:rPr lang="zh-CN" altLang="en-US" sz="2000"/>
              <a:t>        ⑥</a:t>
            </a:r>
            <a:r>
              <a:rPr lang="en-US" altLang="zh-CN" sz="2400" b="1">
                <a:solidFill>
                  <a:srgbClr val="C00000"/>
                </a:solidFill>
                <a:latin typeface="Times New Roman" panose="02020603050405020304"/>
                <a:ea typeface="Times New Roman" panose="02020603050405020304"/>
              </a:rPr>
              <a:t>aspiration </a:t>
            </a:r>
            <a:r>
              <a:rPr lang="zh-CN" sz="1600" b="1" i="1">
                <a:latin typeface="Times New Roman" panose="02020603050405020304"/>
                <a:ea typeface="黑体" panose="02010609060101010101" pitchFamily="49" charset="-122"/>
              </a:rPr>
              <a:t>/ˌæspəˈreɪʃ(ə)n/ n. 抱负；渴望；愿景</a:t>
            </a:r>
            <a:endParaRPr lang="zh-CN" sz="1600" b="1" i="1">
              <a:latin typeface="Times New Roman" panose="02020603050405020304"/>
              <a:ea typeface="黑体" panose="02010609060101010101" pitchFamily="49" charset="-122"/>
            </a:endParaRPr>
          </a:p>
          <a:p>
            <a:pPr indent="0" fontAlgn="auto">
              <a:lnSpc>
                <a:spcPts val="3400"/>
              </a:lnSpc>
            </a:pPr>
            <a:r>
              <a:rPr lang="en-US" altLang="zh-CN" sz="2000"/>
              <a:t>⑦</a:t>
            </a:r>
            <a:r>
              <a:rPr lang="en-US" altLang="zh-CN" sz="2400" b="1">
                <a:solidFill>
                  <a:srgbClr val="C00000"/>
                </a:solidFill>
                <a:latin typeface="Times New Roman" panose="02020603050405020304"/>
                <a:ea typeface="Times New Roman" panose="02020603050405020304"/>
              </a:rPr>
              <a:t>prospect </a:t>
            </a:r>
            <a:r>
              <a:rPr lang="zh-CN" sz="1600" b="1" i="1">
                <a:latin typeface="Times New Roman" panose="02020603050405020304"/>
                <a:ea typeface="黑体" panose="02010609060101010101" pitchFamily="49" charset="-122"/>
              </a:rPr>
              <a:t>n.前景，展望，视野，可能性，希望 </a:t>
            </a:r>
            <a:endParaRPr lang="zh-CN" sz="1600" b="1" i="1">
              <a:latin typeface="Times New Roman" panose="02020603050405020304"/>
              <a:ea typeface="黑体" panose="02010609060101010101" pitchFamily="49" charset="-122"/>
            </a:endParaRPr>
          </a:p>
          <a:p>
            <a:pPr indent="0" fontAlgn="auto">
              <a:lnSpc>
                <a:spcPts val="3400"/>
              </a:lnSpc>
            </a:pPr>
            <a:r>
              <a:rPr lang="zh-CN" sz="1600" b="1" i="1">
                <a:latin typeface="Times New Roman" panose="02020603050405020304"/>
                <a:ea typeface="黑体" panose="02010609060101010101" pitchFamily="49" charset="-122"/>
              </a:rPr>
              <a:t> </a:t>
            </a:r>
            <a:r>
              <a:rPr lang="en-US" altLang="zh-CN" sz="1600" b="1" i="1">
                <a:latin typeface="Times New Roman" panose="02020603050405020304"/>
                <a:ea typeface="黑体" panose="02010609060101010101" pitchFamily="49" charset="-122"/>
              </a:rPr>
              <a:t>                      </a:t>
            </a:r>
            <a:r>
              <a:rPr lang="zh-CN" sz="1600" b="1" i="1">
                <a:latin typeface="Times New Roman" panose="02020603050405020304"/>
                <a:ea typeface="黑体" panose="02010609060101010101" pitchFamily="49" charset="-122"/>
              </a:rPr>
              <a:t>v.勘察，有前途</a:t>
            </a:r>
            <a:endParaRPr lang="zh-CN" sz="1600" b="1" i="1">
              <a:latin typeface="Times New Roman" panose="02020603050405020304"/>
              <a:ea typeface="黑体" panose="02010609060101010101" pitchFamily="49" charset="-122"/>
            </a:endParaRPr>
          </a:p>
        </p:txBody>
      </p:sp>
      <p:sp>
        <p:nvSpPr>
          <p:cNvPr id="21" name="文本框 20"/>
          <p:cNvSpPr txBox="1"/>
          <p:nvPr/>
        </p:nvSpPr>
        <p:spPr>
          <a:xfrm>
            <a:off x="5235575" y="938530"/>
            <a:ext cx="6745605" cy="4579620"/>
          </a:xfrm>
          <a:prstGeom prst="rect">
            <a:avLst/>
          </a:prstGeom>
          <a:noFill/>
          <a:ln w="9525">
            <a:noFill/>
          </a:ln>
        </p:spPr>
        <p:txBody>
          <a:bodyPr wrap="square">
            <a:spAutoFit/>
          </a:bodyPr>
          <a:p>
            <a:pPr indent="0"/>
            <a:r>
              <a:rPr lang="zh-CN" altLang="en-US" sz="2000"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rPr>
              <a:t>1.在逆境中找到了一线希望</a:t>
            </a:r>
            <a:endParaRPr lang="zh-CN" altLang="en-US" sz="2000"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endParaRPr>
          </a:p>
          <a:p>
            <a:pPr indent="0"/>
            <a:endParaRPr lang="zh-CN" altLang="en-US" sz="2000"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endParaRPr>
          </a:p>
          <a:p>
            <a:pPr indent="0"/>
            <a:endParaRPr lang="zh-CN" altLang="en-US" sz="2000"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endParaRPr>
          </a:p>
          <a:p>
            <a:pPr indent="0"/>
            <a:r>
              <a:rPr lang="zh-CN" altLang="en-US" sz="2000"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rPr>
              <a:t>2.凭借多样的技能和经验，她拥有广阔的职业前景。</a:t>
            </a:r>
            <a:endParaRPr lang="zh-CN" altLang="en-US" sz="2000"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endParaRPr>
          </a:p>
          <a:p>
            <a:pPr indent="0"/>
            <a:endParaRPr lang="zh-CN" altLang="en-US" sz="2000"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endParaRPr>
          </a:p>
          <a:p>
            <a:pPr indent="0"/>
            <a:endParaRPr lang="zh-CN" altLang="en-US" sz="2000"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endParaRPr>
          </a:p>
          <a:p>
            <a:pPr indent="0" fontAlgn="auto">
              <a:lnSpc>
                <a:spcPts val="1400"/>
              </a:lnSpc>
            </a:pPr>
            <a:endParaRPr lang="zh-CN" altLang="en-US" sz="2000"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endParaRPr>
          </a:p>
          <a:p>
            <a:pPr indent="0"/>
            <a:r>
              <a:rPr lang="zh-CN" altLang="en-US" sz="2000"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rPr>
              <a:t>3.一个良好的开端/ 一个有潜力的候选人/一个乐观的前景</a:t>
            </a:r>
            <a:endParaRPr lang="zh-CN" altLang="en-US" sz="2000"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endParaRPr>
          </a:p>
          <a:p>
            <a:pPr indent="0"/>
            <a:endParaRPr lang="zh-CN" altLang="en-US" sz="2000"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endParaRPr>
          </a:p>
          <a:p>
            <a:pPr indent="0"/>
            <a:endParaRPr lang="zh-CN" altLang="en-US" sz="2000"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endParaRPr>
          </a:p>
          <a:p>
            <a:pPr indent="0"/>
            <a:r>
              <a:rPr lang="zh-CN" altLang="en-US" sz="2000"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rPr>
              <a:t>4.性别化产品的好处。</a:t>
            </a:r>
            <a:endParaRPr lang="zh-CN" altLang="en-US" sz="2000"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endParaRPr>
          </a:p>
          <a:p>
            <a:pPr indent="0"/>
            <a:endParaRPr lang="zh-CN" altLang="en-US" sz="2000"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endParaRPr>
          </a:p>
          <a:p>
            <a:pPr indent="0"/>
            <a:endParaRPr lang="zh-CN" altLang="en-US" sz="2000"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endParaRPr>
          </a:p>
          <a:p>
            <a:pPr indent="0"/>
            <a:endParaRPr lang="zh-CN" altLang="en-US" sz="2000"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endParaRPr>
          </a:p>
          <a:p>
            <a:pPr indent="0"/>
            <a:r>
              <a:rPr lang="zh-CN" altLang="en-US" sz="2000"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rPr>
              <a:t>5.她的愿望是成为一名医生，帮助有需要的人。</a:t>
            </a:r>
            <a:endParaRPr lang="zh-CN" altLang="en-US" sz="2000" b="0">
              <a:solidFill>
                <a:srgbClr val="0063A8"/>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6" name="文本框 25"/>
          <p:cNvSpPr txBox="1"/>
          <p:nvPr/>
        </p:nvSpPr>
        <p:spPr>
          <a:xfrm>
            <a:off x="5235575" y="1342390"/>
            <a:ext cx="6824345" cy="398780"/>
          </a:xfrm>
          <a:prstGeom prst="rect">
            <a:avLst/>
          </a:prstGeom>
          <a:noFill/>
          <a:ln w="9525">
            <a:noFill/>
          </a:ln>
        </p:spPr>
        <p:txBody>
          <a:bodyPr wrap="square">
            <a:spAutoFit/>
          </a:bodyPr>
          <a:p>
            <a:pPr indent="0"/>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1.found </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the silver lining</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of a negative situation=in adversity</a:t>
            </a:r>
            <a:endPar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28" name="文本框 27"/>
          <p:cNvSpPr txBox="1"/>
          <p:nvPr/>
        </p:nvSpPr>
        <p:spPr>
          <a:xfrm>
            <a:off x="5235575" y="2245360"/>
            <a:ext cx="6745605" cy="706755"/>
          </a:xfrm>
          <a:prstGeom prst="rect">
            <a:avLst/>
          </a:prstGeom>
          <a:noFill/>
          <a:ln w="9525">
            <a:noFill/>
          </a:ln>
        </p:spPr>
        <p:txBody>
          <a:bodyPr wrap="square">
            <a:spAutoFit/>
          </a:bodyPr>
          <a:p>
            <a:pPr indent="0"/>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2.She has excellent career </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prospects</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with her diverse skills and experience. </a:t>
            </a:r>
            <a:endPar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29" name="文本框 28"/>
          <p:cNvSpPr txBox="1"/>
          <p:nvPr/>
        </p:nvSpPr>
        <p:spPr>
          <a:xfrm>
            <a:off x="5234940" y="3216275"/>
            <a:ext cx="6708140" cy="706755"/>
          </a:xfrm>
          <a:prstGeom prst="rect">
            <a:avLst/>
          </a:prstGeom>
          <a:noFill/>
          <a:ln w="9525">
            <a:noFill/>
          </a:ln>
        </p:spPr>
        <p:txBody>
          <a:bodyPr wrap="square">
            <a:spAutoFit/>
          </a:bodyPr>
          <a:p>
            <a:pPr indent="0"/>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3.a </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promising</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start /a </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promising</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candidate / a </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promising</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outlook </a:t>
            </a:r>
            <a:endPar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30" name="文本框 29"/>
          <p:cNvSpPr txBox="1"/>
          <p:nvPr/>
        </p:nvSpPr>
        <p:spPr>
          <a:xfrm>
            <a:off x="5281930" y="4352290"/>
            <a:ext cx="6661150" cy="598805"/>
          </a:xfrm>
          <a:prstGeom prst="rect">
            <a:avLst/>
          </a:prstGeom>
          <a:noFill/>
          <a:ln w="9525">
            <a:noFill/>
          </a:ln>
        </p:spPr>
        <p:txBody>
          <a:bodyPr wrap="square">
            <a:spAutoFit/>
          </a:bodyPr>
          <a:p>
            <a:pPr indent="0"/>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4.The </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upside</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of gendering a product.</a:t>
            </a:r>
            <a:r>
              <a:rPr lang="en-US" altLang="zh-CN" sz="2000" b="1" baseline="-25000">
                <a:solidFill>
                  <a:srgbClr val="002060"/>
                </a:solidFill>
                <a:latin typeface="Times New Roman" panose="02020603050405020304" pitchFamily="18" charset="0"/>
                <a:ea typeface="宋体" panose="02010600030101010101" pitchFamily="2" charset="-122"/>
                <a:cs typeface="Times New Roman" panose="02020603050405020304" pitchFamily="18" charset="0"/>
              </a:rPr>
              <a:t>（原文细节：Martin sees </a:t>
            </a:r>
            <a:r>
              <a:rPr lang="en-US" altLang="zh-CN" sz="2000" b="1" baseline="-25000">
                <a:solidFill>
                  <a:srgbClr val="C00000"/>
                </a:solidFill>
                <a:latin typeface="Times New Roman" panose="02020603050405020304" pitchFamily="18" charset="0"/>
                <a:ea typeface="宋体" panose="02010600030101010101" pitchFamily="2" charset="-122"/>
                <a:cs typeface="Times New Roman" panose="02020603050405020304" pitchFamily="18" charset="0"/>
              </a:rPr>
              <a:t>a silver lining</a:t>
            </a:r>
            <a:r>
              <a:rPr lang="en-US" altLang="zh-CN" sz="2000" b="1" baseline="-25000">
                <a:solidFill>
                  <a:srgbClr val="002060"/>
                </a:solidFill>
                <a:latin typeface="Times New Roman" panose="02020603050405020304" pitchFamily="18" charset="0"/>
                <a:ea typeface="宋体" panose="02010600030101010101" pitchFamily="2" charset="-122"/>
                <a:cs typeface="Times New Roman" panose="02020603050405020304" pitchFamily="18" charset="0"/>
              </a:rPr>
              <a:t>, ...“provides an opportunity to change stereotypes.”)（2025年浙江首考D 篇第 35 题)  </a:t>
            </a:r>
            <a:endParaRPr lang="en-US" altLang="zh-CN" sz="2000" b="1" baseline="-25000">
              <a:solidFill>
                <a:srgbClr val="00206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31" name="文本框 30"/>
          <p:cNvSpPr txBox="1"/>
          <p:nvPr/>
        </p:nvSpPr>
        <p:spPr>
          <a:xfrm>
            <a:off x="5320665" y="5518150"/>
            <a:ext cx="5538470" cy="706755"/>
          </a:xfrm>
          <a:prstGeom prst="rect">
            <a:avLst/>
          </a:prstGeom>
          <a:noFill/>
          <a:ln w="9525">
            <a:noFill/>
          </a:ln>
        </p:spPr>
        <p:txBody>
          <a:bodyPr wrap="square">
            <a:spAutoFit/>
          </a:bodyPr>
          <a:p>
            <a:pPr indent="0"/>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5.Her </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aspiration</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is to become a doctor and help people in need.</a:t>
            </a:r>
            <a:endPar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32" name="图片 31"/>
          <p:cNvPicPr/>
          <p:nvPr/>
        </p:nvPicPr>
        <p:blipFill>
          <a:blip r:embed="rId10"/>
          <a:stretch>
            <a:fillRect/>
          </a:stretch>
        </p:blipFill>
        <p:spPr>
          <a:xfrm>
            <a:off x="513080" y="4263390"/>
            <a:ext cx="3973830" cy="2270125"/>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000000"/>
                                          </p:val>
                                        </p:tav>
                                        <p:tav tm="100000">
                                          <p:val>
                                            <p:strVal val="#ppt_w"/>
                                          </p:val>
                                        </p:tav>
                                      </p:tavLst>
                                    </p:anim>
                                    <p:anim calcmode="lin" valueType="num">
                                      <p:cBhvr>
                                        <p:cTn id="8" dur="500" fill="hold"/>
                                        <p:tgtEl>
                                          <p:spTgt spid="3"/>
                                        </p:tgtEl>
                                        <p:attrNameLst>
                                          <p:attrName>ppt_h</p:attrName>
                                        </p:attrNameLst>
                                      </p:cBhvr>
                                      <p:tavLst>
                                        <p:tav tm="0">
                                          <p:val>
                                            <p:fltVal val="0.000000"/>
                                          </p:val>
                                        </p:tav>
                                        <p:tav tm="100000">
                                          <p:val>
                                            <p:strVal val="#ppt_h"/>
                                          </p:val>
                                        </p:tav>
                                      </p:tavLst>
                                    </p:anim>
                                    <p:animEffect transition="in" filter="fade">
                                      <p:cBhvr>
                                        <p:cTn id="9" dur="500"/>
                                        <p:tgtEl>
                                          <p:spTgt spid="3"/>
                                        </p:tgtEl>
                                      </p:cBhvr>
                                    </p:animEffect>
                                  </p:childTnLst>
                                </p:cTn>
                              </p:par>
                              <p:par>
                                <p:cTn id="10" presetID="8" presetClass="emph" presetSubtype="0" repeatCount="indefinite" fill="hold" nodeType="withEffect">
                                  <p:stCondLst>
                                    <p:cond delay="0"/>
                                  </p:stCondLst>
                                  <p:childTnLst>
                                    <p:animRot by="21600000">
                                      <p:cBhvr>
                                        <p:cTn id="11" dur="2000" fill="hold"/>
                                        <p:tgtEl>
                                          <p:spTgt spid="3"/>
                                        </p:tgtEl>
                                        <p:attrNameLst>
                                          <p:attrName>r</p:attrName>
                                        </p:attrNameLst>
                                      </p:cBhvr>
                                    </p:animRo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wipe(down)">
                                      <p:cBhvr>
                                        <p:cTn id="16" dur="500"/>
                                        <p:tgtEl>
                                          <p:spTgt spid="26"/>
                                        </p:tgtEl>
                                      </p:cBhvr>
                                    </p:animEffect>
                                  </p:childTnLst>
                                </p:cTn>
                              </p:par>
                            </p:childTnLst>
                          </p:cTn>
                        </p:par>
                      </p:childTnLst>
                    </p:cTn>
                  </p:par>
                  <p:par>
                    <p:cTn id="17" fill="hold">
                      <p:stCondLst>
                        <p:cond delay="indefinite"/>
                      </p:stCondLst>
                      <p:childTnLst>
                        <p:par>
                          <p:cTn id="18" fill="hold">
                            <p:stCondLst>
                              <p:cond delay="0"/>
                            </p:stCondLst>
                            <p:childTnLst>
                              <p:par>
                                <p:cTn id="19" presetID="12" presetClass="entr" presetSubtype="4" fill="hold" grpId="0" nodeType="clickEffect">
                                  <p:stCondLst>
                                    <p:cond delay="0"/>
                                  </p:stCondLst>
                                  <p:childTnLst>
                                    <p:set>
                                      <p:cBhvr>
                                        <p:cTn id="20" dur="1" fill="hold">
                                          <p:stCondLst>
                                            <p:cond delay="0"/>
                                          </p:stCondLst>
                                        </p:cTn>
                                        <p:tgtEl>
                                          <p:spTgt spid="28"/>
                                        </p:tgtEl>
                                        <p:attrNameLst>
                                          <p:attrName>style.visibility</p:attrName>
                                        </p:attrNameLst>
                                      </p:cBhvr>
                                      <p:to>
                                        <p:strVal val="visible"/>
                                      </p:to>
                                    </p:set>
                                    <p:anim calcmode="lin" valueType="num">
                                      <p:cBhvr additive="base">
                                        <p:cTn id="21" dur="500"/>
                                        <p:tgtEl>
                                          <p:spTgt spid="28"/>
                                        </p:tgtEl>
                                        <p:attrNameLst>
                                          <p:attrName>ppt_y</p:attrName>
                                        </p:attrNameLst>
                                      </p:cBhvr>
                                      <p:tavLst>
                                        <p:tav tm="0">
                                          <p:val>
                                            <p:strVal val="#ppt_y+#ppt_h*1.125000"/>
                                          </p:val>
                                        </p:tav>
                                        <p:tav tm="100000">
                                          <p:val>
                                            <p:strVal val="#ppt_y"/>
                                          </p:val>
                                        </p:tav>
                                      </p:tavLst>
                                    </p:anim>
                                    <p:animEffect transition="in" filter="wipe(up)">
                                      <p:cBhvr>
                                        <p:cTn id="22" dur="500"/>
                                        <p:tgtEl>
                                          <p:spTgt spid="28"/>
                                        </p:tgtEl>
                                      </p:cBhvr>
                                    </p:animEffect>
                                  </p:childTnLst>
                                </p:cTn>
                              </p:par>
                            </p:childTnLst>
                          </p:cTn>
                        </p:par>
                      </p:childTnLst>
                    </p:cTn>
                  </p:par>
                  <p:par>
                    <p:cTn id="23" fill="hold">
                      <p:stCondLst>
                        <p:cond delay="indefinite"/>
                      </p:stCondLst>
                      <p:childTnLst>
                        <p:par>
                          <p:cTn id="24" fill="hold">
                            <p:stCondLst>
                              <p:cond delay="0"/>
                            </p:stCondLst>
                            <p:childTnLst>
                              <p:par>
                                <p:cTn id="25" presetID="12" presetClass="entr" presetSubtype="4" fill="hold" grpId="0" nodeType="click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additive="base">
                                        <p:cTn id="27" dur="500"/>
                                        <p:tgtEl>
                                          <p:spTgt spid="29"/>
                                        </p:tgtEl>
                                        <p:attrNameLst>
                                          <p:attrName>ppt_y</p:attrName>
                                        </p:attrNameLst>
                                      </p:cBhvr>
                                      <p:tavLst>
                                        <p:tav tm="0">
                                          <p:val>
                                            <p:strVal val="#ppt_y+#ppt_h*1.125000"/>
                                          </p:val>
                                        </p:tav>
                                        <p:tav tm="100000">
                                          <p:val>
                                            <p:strVal val="#ppt_y"/>
                                          </p:val>
                                        </p:tav>
                                      </p:tavLst>
                                    </p:anim>
                                    <p:animEffect transition="in" filter="wipe(up)">
                                      <p:cBhvr>
                                        <p:cTn id="28" dur="500"/>
                                        <p:tgtEl>
                                          <p:spTgt spid="29"/>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30"/>
                                        </p:tgtEl>
                                        <p:attrNameLst>
                                          <p:attrName>style.visibility</p:attrName>
                                        </p:attrNameLst>
                                      </p:cBhvr>
                                      <p:to>
                                        <p:strVal val="visible"/>
                                      </p:to>
                                    </p:set>
                                    <p:anim calcmode="lin" valueType="num">
                                      <p:cBhvr additive="base">
                                        <p:cTn id="33" dur="500"/>
                                        <p:tgtEl>
                                          <p:spTgt spid="30"/>
                                        </p:tgtEl>
                                        <p:attrNameLst>
                                          <p:attrName>ppt_y</p:attrName>
                                        </p:attrNameLst>
                                      </p:cBhvr>
                                      <p:tavLst>
                                        <p:tav tm="0">
                                          <p:val>
                                            <p:strVal val="#ppt_y+#ppt_h*1.125000"/>
                                          </p:val>
                                        </p:tav>
                                        <p:tav tm="100000">
                                          <p:val>
                                            <p:strVal val="#ppt_y"/>
                                          </p:val>
                                        </p:tav>
                                      </p:tavLst>
                                    </p:anim>
                                    <p:animEffect transition="in" filter="wipe(up)">
                                      <p:cBhvr>
                                        <p:cTn id="34" dur="500"/>
                                        <p:tgtEl>
                                          <p:spTgt spid="30"/>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grpId="0" nodeType="clickEffect">
                                  <p:stCondLst>
                                    <p:cond delay="0"/>
                                  </p:stCondLst>
                                  <p:childTnLst>
                                    <p:set>
                                      <p:cBhvr>
                                        <p:cTn id="38" dur="1" fill="hold">
                                          <p:stCondLst>
                                            <p:cond delay="0"/>
                                          </p:stCondLst>
                                        </p:cTn>
                                        <p:tgtEl>
                                          <p:spTgt spid="31"/>
                                        </p:tgtEl>
                                        <p:attrNameLst>
                                          <p:attrName>style.visibility</p:attrName>
                                        </p:attrNameLst>
                                      </p:cBhvr>
                                      <p:to>
                                        <p:strVal val="visible"/>
                                      </p:to>
                                    </p:set>
                                    <p:anim calcmode="lin" valueType="num">
                                      <p:cBhvr additive="base">
                                        <p:cTn id="39" dur="500"/>
                                        <p:tgtEl>
                                          <p:spTgt spid="31"/>
                                        </p:tgtEl>
                                        <p:attrNameLst>
                                          <p:attrName>ppt_y</p:attrName>
                                        </p:attrNameLst>
                                      </p:cBhvr>
                                      <p:tavLst>
                                        <p:tav tm="0">
                                          <p:val>
                                            <p:strVal val="#ppt_y+#ppt_h*1.125000"/>
                                          </p:val>
                                        </p:tav>
                                        <p:tav tm="100000">
                                          <p:val>
                                            <p:strVal val="#ppt_y"/>
                                          </p:val>
                                        </p:tav>
                                      </p:tavLst>
                                    </p:anim>
                                    <p:animEffect transition="in" filter="wipe(up)">
                                      <p:cBhvr>
                                        <p:cTn id="40"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6" grpId="1"/>
      <p:bldP spid="28" grpId="0"/>
      <p:bldP spid="28" grpId="1"/>
      <p:bldP spid="29" grpId="0"/>
      <p:bldP spid="29" grpId="1"/>
      <p:bldP spid="30" grpId="0"/>
      <p:bldP spid="30" grpId="1"/>
      <p:bldP spid="31" grpId="0"/>
      <p:bldP spid="31"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直接连接符 19"/>
          <p:cNvCxnSpPr/>
          <p:nvPr/>
        </p:nvCxnSpPr>
        <p:spPr>
          <a:xfrm>
            <a:off x="512860" y="688340"/>
            <a:ext cx="10972825" cy="0"/>
          </a:xfrm>
          <a:prstGeom prst="line">
            <a:avLst/>
          </a:prstGeom>
          <a:ln>
            <a:gradFill>
              <a:gsLst>
                <a:gs pos="0">
                  <a:srgbClr val="400040"/>
                </a:gs>
                <a:gs pos="32000">
                  <a:srgbClr val="8F0040"/>
                </a:gs>
                <a:gs pos="63000">
                  <a:srgbClr val="F27300"/>
                </a:gs>
                <a:gs pos="100000">
                  <a:srgbClr val="FFBF00"/>
                </a:gs>
              </a:gsLst>
              <a:lin ang="10800000" scaled="0"/>
            </a:gradFill>
          </a:ln>
        </p:spPr>
        <p:style>
          <a:lnRef idx="1">
            <a:srgbClr val="5B9BD5"/>
          </a:lnRef>
          <a:fillRef idx="0">
            <a:srgbClr val="5B9BD5"/>
          </a:fillRef>
          <a:effectRef idx="0">
            <a:srgbClr val="5B9BD5"/>
          </a:effectRef>
          <a:fontRef idx="minor">
            <a:sysClr val="windowText" lastClr="000000"/>
          </a:fontRef>
        </p:style>
      </p:cxnSp>
      <p:sp>
        <p:nvSpPr>
          <p:cNvPr id="25" name="矩形 24"/>
          <p:cNvSpPr/>
          <p:nvPr/>
        </p:nvSpPr>
        <p:spPr>
          <a:xfrm>
            <a:off x="0" y="6685613"/>
            <a:ext cx="12192000" cy="172387"/>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p:nvPr/>
        </p:nvPicPr>
        <p:blipFill>
          <a:blip r:embed="rId1"/>
          <a:stretch>
            <a:fillRect/>
          </a:stretch>
        </p:blipFill>
        <p:spPr>
          <a:xfrm>
            <a:off x="54610" y="6584950"/>
            <a:ext cx="708025" cy="273050"/>
          </a:xfrm>
          <a:prstGeom prst="rect">
            <a:avLst/>
          </a:prstGeom>
        </p:spPr>
      </p:pic>
      <p:pic>
        <p:nvPicPr>
          <p:cNvPr id="2" name="图片 1"/>
          <p:cNvPicPr>
            <a:picLocks noChangeAspect="1"/>
          </p:cNvPicPr>
          <p:nvPr/>
        </p:nvPicPr>
        <p:blipFill rotWithShape="1">
          <a:blip r:embed="rId2">
            <a:extLst>
              <a:ext uri="{BEBA8EAE-BF5A-486C-A8C5-ECC9F3942E4B}">
                <a14:imgProps xmlns:a14="http://schemas.microsoft.com/office/drawing/2010/main">
                  <a14:imgLayer r:embed="rId3">
                    <a14:imgEffect>
                      <a14:backgroundRemoval t="1130" b="100000" l="0" r="39917">
                        <a14:foregroundMark x1="10187" y1="34463" x2="9563" y2="64407"/>
                        <a14:foregroundMark x1="18295" y1="11864" x2="16424" y2="37288"/>
                        <a14:foregroundMark x1="19751" y1="24294" x2="22453" y2="22599"/>
                        <a14:foregroundMark x1="13306" y1="20339" x2="14761" y2="25424"/>
                        <a14:foregroundMark x1="19335" y1="37288" x2="24532" y2="31638"/>
                        <a14:foregroundMark x1="28274" y1="31638" x2="28274" y2="45763"/>
                        <a14:foregroundMark x1="11850" y1="58192" x2="28690" y2="54237"/>
                        <a14:foregroundMark x1="11642" y1="48588" x2="26819" y2="45763"/>
                        <a14:foregroundMark x1="9563" y1="66102" x2="29730" y2="66667"/>
                        <a14:foregroundMark x1="28898" y1="55367" x2="27651" y2="61582"/>
                        <a14:foregroundMark x1="11227" y1="52542" x2="18295" y2="51977"/>
                        <a14:foregroundMark x1="20582" y1="61582" x2="25156" y2="58192"/>
                        <a14:foregroundMark x1="20166" y1="48588" x2="20166" y2="51412"/>
                        <a14:foregroundMark x1="13306" y1="74011" x2="18295" y2="82486"/>
                        <a14:foregroundMark x1="19751" y1="83616" x2="23909" y2="73446"/>
                      </a14:backgroundRemoval>
                    </a14:imgEffect>
                  </a14:imgLayer>
                </a14:imgProps>
              </a:ext>
            </a:extLst>
          </a:blip>
          <a:srcRect r="60124"/>
          <a:stretch>
            <a:fillRect/>
          </a:stretch>
        </p:blipFill>
        <p:spPr>
          <a:xfrm>
            <a:off x="0" y="12700"/>
            <a:ext cx="1078865" cy="831850"/>
          </a:xfrm>
          <a:prstGeom prst="rect">
            <a:avLst/>
          </a:prstGeom>
        </p:spPr>
      </p:pic>
      <p:grpSp>
        <p:nvGrpSpPr>
          <p:cNvPr id="3" name="组合 2"/>
          <p:cNvGrpSpPr/>
          <p:nvPr/>
        </p:nvGrpSpPr>
        <p:grpSpPr>
          <a:xfrm>
            <a:off x="414020" y="551815"/>
            <a:ext cx="140970" cy="121920"/>
            <a:chOff x="715963" y="600758"/>
            <a:chExt cx="2201410" cy="2201406"/>
          </a:xfrm>
        </p:grpSpPr>
        <p:sp>
          <p:nvSpPr>
            <p:cNvPr id="5" name="Freeform 20"/>
            <p:cNvSpPr/>
            <p:nvPr/>
          </p:nvSpPr>
          <p:spPr>
            <a:xfrm>
              <a:off x="715963" y="843713"/>
              <a:ext cx="349618" cy="1712535"/>
            </a:xfrm>
            <a:custGeom>
              <a:avLst/>
              <a:gdLst/>
              <a:ahLst/>
              <a:cxnLst>
                <a:cxn ang="0">
                  <a:pos x="349618" y="1122925"/>
                </a:cxn>
                <a:cxn ang="0">
                  <a:pos x="0" y="1712535"/>
                </a:cxn>
                <a:cxn ang="0">
                  <a:pos x="0" y="0"/>
                </a:cxn>
                <a:cxn ang="0">
                  <a:pos x="349618" y="1122925"/>
                </a:cxn>
              </a:cxnLst>
              <a:pathLst>
                <a:path w="118" h="578">
                  <a:moveTo>
                    <a:pt x="118" y="379"/>
                  </a:moveTo>
                  <a:lnTo>
                    <a:pt x="0" y="578"/>
                  </a:lnTo>
                  <a:lnTo>
                    <a:pt x="0" y="0"/>
                  </a:lnTo>
                  <a:lnTo>
                    <a:pt x="118" y="379"/>
                  </a:lnTo>
                  <a:close/>
                </a:path>
              </a:pathLst>
            </a:custGeom>
            <a:noFill/>
            <a:ln w="9525" cap="flat" cmpd="sng">
              <a:solidFill>
                <a:srgbClr val="FEF22A"/>
              </a:solidFill>
              <a:prstDash val="solid"/>
              <a:round/>
              <a:headEnd type="none" w="med" len="med"/>
              <a:tailEnd type="none" w="med" len="med"/>
            </a:ln>
          </p:spPr>
          <p:txBody>
            <a:bodyPr/>
            <a:p>
              <a:endParaRPr lang="zh-CN" altLang="en-US" sz="1680"/>
            </a:p>
          </p:txBody>
        </p:sp>
        <p:sp>
          <p:nvSpPr>
            <p:cNvPr id="6" name="Freeform 21"/>
            <p:cNvSpPr/>
            <p:nvPr/>
          </p:nvSpPr>
          <p:spPr>
            <a:xfrm>
              <a:off x="715963" y="600758"/>
              <a:ext cx="651830" cy="399987"/>
            </a:xfrm>
            <a:custGeom>
              <a:avLst/>
              <a:gdLst/>
              <a:ahLst/>
              <a:cxnLst>
                <a:cxn ang="0">
                  <a:pos x="651830" y="399987"/>
                </a:cxn>
                <a:cxn ang="0">
                  <a:pos x="0" y="242955"/>
                </a:cxn>
                <a:cxn ang="0">
                  <a:pos x="242954" y="0"/>
                </a:cxn>
                <a:cxn ang="0">
                  <a:pos x="651830" y="399987"/>
                </a:cxn>
              </a:cxnLst>
              <a:pathLst>
                <a:path w="220" h="135">
                  <a:moveTo>
                    <a:pt x="220" y="135"/>
                  </a:moveTo>
                  <a:lnTo>
                    <a:pt x="0" y="82"/>
                  </a:lnTo>
                  <a:lnTo>
                    <a:pt x="82" y="0"/>
                  </a:lnTo>
                  <a:lnTo>
                    <a:pt x="220" y="135"/>
                  </a:lnTo>
                  <a:close/>
                </a:path>
              </a:pathLst>
            </a:custGeom>
            <a:noFill/>
            <a:ln w="9525" cap="flat" cmpd="sng">
              <a:solidFill>
                <a:srgbClr val="5B3B87"/>
              </a:solidFill>
              <a:prstDash val="solid"/>
              <a:round/>
              <a:headEnd type="none" w="med" len="med"/>
              <a:tailEnd type="none" w="med" len="med"/>
            </a:ln>
          </p:spPr>
          <p:txBody>
            <a:bodyPr/>
            <a:p>
              <a:endParaRPr lang="zh-CN" altLang="en-US" sz="1680"/>
            </a:p>
          </p:txBody>
        </p:sp>
        <p:sp>
          <p:nvSpPr>
            <p:cNvPr id="7" name="Freeform 22"/>
            <p:cNvSpPr/>
            <p:nvPr/>
          </p:nvSpPr>
          <p:spPr>
            <a:xfrm>
              <a:off x="715963" y="1966637"/>
              <a:ext cx="349618" cy="835527"/>
            </a:xfrm>
            <a:custGeom>
              <a:avLst/>
              <a:gdLst/>
              <a:ahLst/>
              <a:cxnLst>
                <a:cxn ang="0">
                  <a:pos x="349618" y="0"/>
                </a:cxn>
                <a:cxn ang="0">
                  <a:pos x="242954" y="835527"/>
                </a:cxn>
                <a:cxn ang="0">
                  <a:pos x="0" y="589609"/>
                </a:cxn>
                <a:cxn ang="0">
                  <a:pos x="349618" y="0"/>
                </a:cxn>
              </a:cxnLst>
              <a:pathLst>
                <a:path w="118" h="282">
                  <a:moveTo>
                    <a:pt x="118" y="0"/>
                  </a:moveTo>
                  <a:lnTo>
                    <a:pt x="82" y="282"/>
                  </a:lnTo>
                  <a:lnTo>
                    <a:pt x="0" y="199"/>
                  </a:lnTo>
                  <a:lnTo>
                    <a:pt x="118" y="0"/>
                  </a:lnTo>
                  <a:close/>
                </a:path>
              </a:pathLst>
            </a:custGeom>
            <a:noFill/>
            <a:ln w="9525" cap="flat" cmpd="sng">
              <a:solidFill>
                <a:srgbClr val="FD665B"/>
              </a:solidFill>
              <a:prstDash val="solid"/>
              <a:round/>
              <a:headEnd type="none" w="med" len="med"/>
              <a:tailEnd type="none" w="med" len="med"/>
            </a:ln>
          </p:spPr>
          <p:txBody>
            <a:bodyPr/>
            <a:p>
              <a:endParaRPr lang="zh-CN" altLang="en-US" sz="1680"/>
            </a:p>
          </p:txBody>
        </p:sp>
        <p:sp>
          <p:nvSpPr>
            <p:cNvPr id="8" name="Freeform 23"/>
            <p:cNvSpPr/>
            <p:nvPr/>
          </p:nvSpPr>
          <p:spPr>
            <a:xfrm>
              <a:off x="715963" y="843713"/>
              <a:ext cx="651830" cy="1122926"/>
            </a:xfrm>
            <a:custGeom>
              <a:avLst/>
              <a:gdLst/>
              <a:ahLst/>
              <a:cxnLst>
                <a:cxn ang="0">
                  <a:pos x="651830" y="157031"/>
                </a:cxn>
                <a:cxn ang="0">
                  <a:pos x="349617" y="1122926"/>
                </a:cxn>
                <a:cxn ang="0">
                  <a:pos x="0" y="0"/>
                </a:cxn>
                <a:cxn ang="0">
                  <a:pos x="651830" y="157031"/>
                </a:cxn>
              </a:cxnLst>
              <a:pathLst>
                <a:path w="220" h="379">
                  <a:moveTo>
                    <a:pt x="220" y="53"/>
                  </a:moveTo>
                  <a:lnTo>
                    <a:pt x="118" y="379"/>
                  </a:lnTo>
                  <a:lnTo>
                    <a:pt x="0" y="0"/>
                  </a:lnTo>
                  <a:lnTo>
                    <a:pt x="220" y="53"/>
                  </a:lnTo>
                  <a:close/>
                </a:path>
              </a:pathLst>
            </a:custGeom>
            <a:noFill/>
            <a:ln w="9525" cap="flat" cmpd="sng">
              <a:solidFill>
                <a:srgbClr val="A82878"/>
              </a:solidFill>
              <a:prstDash val="solid"/>
              <a:round/>
              <a:headEnd type="none" w="med" len="med"/>
              <a:tailEnd type="none" w="med" len="med"/>
            </a:ln>
          </p:spPr>
          <p:txBody>
            <a:bodyPr/>
            <a:p>
              <a:endParaRPr lang="zh-CN" altLang="en-US" sz="1680"/>
            </a:p>
          </p:txBody>
        </p:sp>
        <p:sp>
          <p:nvSpPr>
            <p:cNvPr id="10" name="Freeform 24"/>
            <p:cNvSpPr/>
            <p:nvPr/>
          </p:nvSpPr>
          <p:spPr>
            <a:xfrm>
              <a:off x="958918" y="1966637"/>
              <a:ext cx="948117" cy="835527"/>
            </a:xfrm>
            <a:custGeom>
              <a:avLst/>
              <a:gdLst/>
              <a:ahLst/>
              <a:cxnLst>
                <a:cxn ang="0">
                  <a:pos x="948117" y="373320"/>
                </a:cxn>
                <a:cxn ang="0">
                  <a:pos x="0" y="835527"/>
                </a:cxn>
                <a:cxn ang="0">
                  <a:pos x="106663" y="0"/>
                </a:cxn>
                <a:cxn ang="0">
                  <a:pos x="948117" y="373320"/>
                </a:cxn>
              </a:cxnLst>
              <a:pathLst>
                <a:path w="320" h="282">
                  <a:moveTo>
                    <a:pt x="320" y="126"/>
                  </a:moveTo>
                  <a:lnTo>
                    <a:pt x="0" y="282"/>
                  </a:lnTo>
                  <a:lnTo>
                    <a:pt x="36" y="0"/>
                  </a:lnTo>
                  <a:lnTo>
                    <a:pt x="320" y="126"/>
                  </a:lnTo>
                  <a:close/>
                </a:path>
              </a:pathLst>
            </a:custGeom>
            <a:noFill/>
            <a:ln w="9525" cap="flat" cmpd="sng">
              <a:solidFill>
                <a:srgbClr val="FEF22A"/>
              </a:solidFill>
              <a:prstDash val="solid"/>
              <a:round/>
              <a:headEnd type="none" w="med" len="med"/>
              <a:tailEnd type="none" w="med" len="med"/>
            </a:ln>
          </p:spPr>
          <p:txBody>
            <a:bodyPr/>
            <a:p>
              <a:endParaRPr lang="zh-CN" altLang="en-US" sz="1680"/>
            </a:p>
          </p:txBody>
        </p:sp>
        <p:sp>
          <p:nvSpPr>
            <p:cNvPr id="12" name="Freeform 25"/>
            <p:cNvSpPr/>
            <p:nvPr/>
          </p:nvSpPr>
          <p:spPr>
            <a:xfrm>
              <a:off x="958918" y="600758"/>
              <a:ext cx="1712536" cy="399987"/>
            </a:xfrm>
            <a:custGeom>
              <a:avLst/>
              <a:gdLst/>
              <a:ahLst/>
              <a:cxnLst>
                <a:cxn ang="0">
                  <a:pos x="408875" y="399987"/>
                </a:cxn>
                <a:cxn ang="0">
                  <a:pos x="0" y="0"/>
                </a:cxn>
                <a:cxn ang="0">
                  <a:pos x="1712536" y="0"/>
                </a:cxn>
                <a:cxn ang="0">
                  <a:pos x="408875" y="399987"/>
                </a:cxn>
              </a:cxnLst>
              <a:pathLst>
                <a:path w="578" h="135">
                  <a:moveTo>
                    <a:pt x="138" y="135"/>
                  </a:moveTo>
                  <a:lnTo>
                    <a:pt x="0" y="0"/>
                  </a:lnTo>
                  <a:lnTo>
                    <a:pt x="578" y="0"/>
                  </a:lnTo>
                  <a:lnTo>
                    <a:pt x="138" y="135"/>
                  </a:lnTo>
                  <a:close/>
                </a:path>
              </a:pathLst>
            </a:custGeom>
            <a:noFill/>
            <a:ln w="9525" cap="flat" cmpd="sng">
              <a:solidFill>
                <a:srgbClr val="79307A"/>
              </a:solidFill>
              <a:prstDash val="solid"/>
              <a:round/>
              <a:headEnd type="none" w="med" len="med"/>
              <a:tailEnd type="none" w="med" len="med"/>
            </a:ln>
          </p:spPr>
          <p:txBody>
            <a:bodyPr/>
            <a:p>
              <a:endParaRPr lang="zh-CN" altLang="en-US" sz="1680"/>
            </a:p>
          </p:txBody>
        </p:sp>
        <p:sp>
          <p:nvSpPr>
            <p:cNvPr id="13" name="Freeform 26"/>
            <p:cNvSpPr/>
            <p:nvPr/>
          </p:nvSpPr>
          <p:spPr>
            <a:xfrm>
              <a:off x="958918" y="2339957"/>
              <a:ext cx="1712536" cy="462207"/>
            </a:xfrm>
            <a:custGeom>
              <a:avLst/>
              <a:gdLst/>
              <a:ahLst/>
              <a:cxnLst>
                <a:cxn ang="0">
                  <a:pos x="948116" y="0"/>
                </a:cxn>
                <a:cxn ang="0">
                  <a:pos x="1712536" y="462207"/>
                </a:cxn>
                <a:cxn ang="0">
                  <a:pos x="0" y="462207"/>
                </a:cxn>
                <a:cxn ang="0">
                  <a:pos x="948116" y="0"/>
                </a:cxn>
              </a:cxnLst>
              <a:pathLst>
                <a:path w="578" h="156">
                  <a:moveTo>
                    <a:pt x="320" y="0"/>
                  </a:moveTo>
                  <a:lnTo>
                    <a:pt x="578" y="156"/>
                  </a:lnTo>
                  <a:lnTo>
                    <a:pt x="0" y="156"/>
                  </a:lnTo>
                  <a:lnTo>
                    <a:pt x="320" y="0"/>
                  </a:lnTo>
                  <a:close/>
                </a:path>
              </a:pathLst>
            </a:custGeom>
            <a:noFill/>
            <a:ln w="9525" cap="flat" cmpd="sng">
              <a:solidFill>
                <a:srgbClr val="FA8538"/>
              </a:solidFill>
              <a:prstDash val="solid"/>
              <a:round/>
              <a:headEnd type="none" w="med" len="med"/>
              <a:tailEnd type="none" w="med" len="med"/>
            </a:ln>
          </p:spPr>
          <p:txBody>
            <a:bodyPr/>
            <a:p>
              <a:endParaRPr lang="zh-CN" altLang="en-US" sz="1680"/>
            </a:p>
          </p:txBody>
        </p:sp>
        <p:sp>
          <p:nvSpPr>
            <p:cNvPr id="14" name="Freeform 27"/>
            <p:cNvSpPr/>
            <p:nvPr/>
          </p:nvSpPr>
          <p:spPr>
            <a:xfrm>
              <a:off x="1367793" y="600758"/>
              <a:ext cx="1303661" cy="805899"/>
            </a:xfrm>
            <a:custGeom>
              <a:avLst/>
              <a:gdLst/>
              <a:ahLst/>
              <a:cxnLst>
                <a:cxn ang="0">
                  <a:pos x="1303661" y="0"/>
                </a:cxn>
                <a:cxn ang="0">
                  <a:pos x="897748" y="805899"/>
                </a:cxn>
                <a:cxn ang="0">
                  <a:pos x="0" y="399986"/>
                </a:cxn>
                <a:cxn ang="0">
                  <a:pos x="1303661" y="0"/>
                </a:cxn>
              </a:cxnLst>
              <a:pathLst>
                <a:path w="440" h="272">
                  <a:moveTo>
                    <a:pt x="440" y="0"/>
                  </a:moveTo>
                  <a:lnTo>
                    <a:pt x="303" y="272"/>
                  </a:lnTo>
                  <a:lnTo>
                    <a:pt x="0" y="135"/>
                  </a:lnTo>
                  <a:lnTo>
                    <a:pt x="440" y="0"/>
                  </a:lnTo>
                  <a:close/>
                </a:path>
              </a:pathLst>
            </a:custGeom>
            <a:noFill/>
            <a:ln w="9525" cap="flat" cmpd="sng">
              <a:solidFill>
                <a:srgbClr val="A82878"/>
              </a:solidFill>
              <a:prstDash val="solid"/>
              <a:round/>
              <a:headEnd type="none" w="med" len="med"/>
              <a:tailEnd type="none" w="med" len="med"/>
            </a:ln>
          </p:spPr>
          <p:txBody>
            <a:bodyPr/>
            <a:p>
              <a:endParaRPr lang="zh-CN" altLang="en-US" sz="1680"/>
            </a:p>
          </p:txBody>
        </p:sp>
        <p:sp>
          <p:nvSpPr>
            <p:cNvPr id="15" name="Freeform 28"/>
            <p:cNvSpPr/>
            <p:nvPr/>
          </p:nvSpPr>
          <p:spPr>
            <a:xfrm>
              <a:off x="2265543" y="843713"/>
              <a:ext cx="651830" cy="1712535"/>
            </a:xfrm>
            <a:custGeom>
              <a:avLst/>
              <a:gdLst/>
              <a:ahLst/>
              <a:cxnLst>
                <a:cxn ang="0">
                  <a:pos x="651830" y="0"/>
                </a:cxn>
                <a:cxn ang="0">
                  <a:pos x="651830" y="1712535"/>
                </a:cxn>
                <a:cxn ang="0">
                  <a:pos x="0" y="562944"/>
                </a:cxn>
                <a:cxn ang="0">
                  <a:pos x="651830" y="0"/>
                </a:cxn>
              </a:cxnLst>
              <a:pathLst>
                <a:path w="220" h="578">
                  <a:moveTo>
                    <a:pt x="220" y="0"/>
                  </a:moveTo>
                  <a:lnTo>
                    <a:pt x="220" y="578"/>
                  </a:lnTo>
                  <a:lnTo>
                    <a:pt x="0" y="190"/>
                  </a:lnTo>
                  <a:lnTo>
                    <a:pt x="220" y="0"/>
                  </a:lnTo>
                  <a:close/>
                </a:path>
              </a:pathLst>
            </a:custGeom>
            <a:noFill/>
            <a:ln w="9525" cap="flat" cmpd="sng">
              <a:solidFill>
                <a:srgbClr val="F1286A"/>
              </a:solidFill>
              <a:prstDash val="solid"/>
              <a:round/>
              <a:headEnd type="none" w="med" len="med"/>
              <a:tailEnd type="none" w="med" len="med"/>
            </a:ln>
          </p:spPr>
          <p:txBody>
            <a:bodyPr/>
            <a:p>
              <a:endParaRPr lang="zh-CN" altLang="en-US" sz="1680"/>
            </a:p>
          </p:txBody>
        </p:sp>
        <p:sp>
          <p:nvSpPr>
            <p:cNvPr id="16" name="Freeform 29"/>
            <p:cNvSpPr/>
            <p:nvPr/>
          </p:nvSpPr>
          <p:spPr>
            <a:xfrm>
              <a:off x="1907035" y="2339957"/>
              <a:ext cx="1010338" cy="462207"/>
            </a:xfrm>
            <a:custGeom>
              <a:avLst/>
              <a:gdLst/>
              <a:ahLst/>
              <a:cxnLst>
                <a:cxn ang="0">
                  <a:pos x="1010338" y="216289"/>
                </a:cxn>
                <a:cxn ang="0">
                  <a:pos x="0" y="0"/>
                </a:cxn>
                <a:cxn ang="0">
                  <a:pos x="764419" y="462207"/>
                </a:cxn>
                <a:cxn ang="0">
                  <a:pos x="1010338" y="216289"/>
                </a:cxn>
              </a:cxnLst>
              <a:pathLst>
                <a:path w="341" h="156">
                  <a:moveTo>
                    <a:pt x="341" y="73"/>
                  </a:moveTo>
                  <a:lnTo>
                    <a:pt x="0" y="0"/>
                  </a:lnTo>
                  <a:lnTo>
                    <a:pt x="258" y="156"/>
                  </a:lnTo>
                  <a:lnTo>
                    <a:pt x="341" y="73"/>
                  </a:lnTo>
                  <a:close/>
                </a:path>
              </a:pathLst>
            </a:custGeom>
            <a:noFill/>
            <a:ln w="9525" cap="flat" cmpd="sng">
              <a:solidFill>
                <a:srgbClr val="FD665B"/>
              </a:solidFill>
              <a:prstDash val="solid"/>
              <a:round/>
              <a:headEnd type="none" w="med" len="med"/>
              <a:tailEnd type="none" w="med" len="med"/>
            </a:ln>
          </p:spPr>
          <p:txBody>
            <a:bodyPr/>
            <a:p>
              <a:endParaRPr lang="zh-CN" altLang="en-US" sz="1680"/>
            </a:p>
          </p:txBody>
        </p:sp>
        <p:sp>
          <p:nvSpPr>
            <p:cNvPr id="17" name="Freeform 30"/>
            <p:cNvSpPr/>
            <p:nvPr/>
          </p:nvSpPr>
          <p:spPr>
            <a:xfrm>
              <a:off x="1065581" y="1406657"/>
              <a:ext cx="1199961" cy="933303"/>
            </a:xfrm>
            <a:custGeom>
              <a:avLst/>
              <a:gdLst/>
              <a:ahLst/>
              <a:cxnLst>
                <a:cxn ang="0">
                  <a:pos x="1199961" y="0"/>
                </a:cxn>
                <a:cxn ang="0">
                  <a:pos x="0" y="559981"/>
                </a:cxn>
                <a:cxn ang="0">
                  <a:pos x="841454" y="933303"/>
                </a:cxn>
                <a:cxn ang="0">
                  <a:pos x="1199961" y="0"/>
                </a:cxn>
              </a:cxnLst>
              <a:pathLst>
                <a:path w="405" h="315">
                  <a:moveTo>
                    <a:pt x="405" y="0"/>
                  </a:moveTo>
                  <a:lnTo>
                    <a:pt x="0" y="189"/>
                  </a:lnTo>
                  <a:lnTo>
                    <a:pt x="284" y="315"/>
                  </a:lnTo>
                  <a:lnTo>
                    <a:pt x="405" y="0"/>
                  </a:lnTo>
                  <a:close/>
                </a:path>
              </a:pathLst>
            </a:custGeom>
            <a:noFill/>
            <a:ln w="9525" cap="flat" cmpd="sng">
              <a:solidFill>
                <a:srgbClr val="FA8538"/>
              </a:solidFill>
              <a:prstDash val="solid"/>
              <a:round/>
              <a:headEnd type="none" w="med" len="med"/>
              <a:tailEnd type="none" w="med" len="med"/>
            </a:ln>
          </p:spPr>
          <p:txBody>
            <a:bodyPr/>
            <a:p>
              <a:endParaRPr lang="zh-CN" altLang="en-US" sz="1680"/>
            </a:p>
          </p:txBody>
        </p:sp>
        <p:sp>
          <p:nvSpPr>
            <p:cNvPr id="18" name="Freeform 31"/>
            <p:cNvSpPr/>
            <p:nvPr/>
          </p:nvSpPr>
          <p:spPr>
            <a:xfrm>
              <a:off x="1907035" y="1406657"/>
              <a:ext cx="1010338" cy="1149591"/>
            </a:xfrm>
            <a:custGeom>
              <a:avLst/>
              <a:gdLst/>
              <a:ahLst/>
              <a:cxnLst>
                <a:cxn ang="0">
                  <a:pos x="358507" y="0"/>
                </a:cxn>
                <a:cxn ang="0">
                  <a:pos x="1010338" y="1149591"/>
                </a:cxn>
                <a:cxn ang="0">
                  <a:pos x="0" y="933301"/>
                </a:cxn>
                <a:cxn ang="0">
                  <a:pos x="358507" y="0"/>
                </a:cxn>
              </a:cxnLst>
              <a:pathLst>
                <a:path w="341" h="388">
                  <a:moveTo>
                    <a:pt x="121" y="0"/>
                  </a:moveTo>
                  <a:lnTo>
                    <a:pt x="341" y="388"/>
                  </a:lnTo>
                  <a:lnTo>
                    <a:pt x="0" y="315"/>
                  </a:lnTo>
                  <a:lnTo>
                    <a:pt x="121" y="0"/>
                  </a:lnTo>
                  <a:close/>
                </a:path>
              </a:pathLst>
            </a:custGeom>
            <a:noFill/>
            <a:ln w="9525" cap="flat" cmpd="sng">
              <a:solidFill>
                <a:srgbClr val="FD3F63"/>
              </a:solidFill>
              <a:prstDash val="solid"/>
              <a:round/>
              <a:headEnd type="none" w="med" len="med"/>
              <a:tailEnd type="none" w="med" len="med"/>
            </a:ln>
          </p:spPr>
          <p:txBody>
            <a:bodyPr/>
            <a:p>
              <a:endParaRPr lang="zh-CN" altLang="en-US" sz="1680"/>
            </a:p>
          </p:txBody>
        </p:sp>
        <p:sp>
          <p:nvSpPr>
            <p:cNvPr id="19" name="Freeform 32"/>
            <p:cNvSpPr/>
            <p:nvPr/>
          </p:nvSpPr>
          <p:spPr>
            <a:xfrm>
              <a:off x="2265543" y="600758"/>
              <a:ext cx="651830" cy="805899"/>
            </a:xfrm>
            <a:custGeom>
              <a:avLst/>
              <a:gdLst/>
              <a:ahLst/>
              <a:cxnLst>
                <a:cxn ang="0">
                  <a:pos x="405912" y="0"/>
                </a:cxn>
                <a:cxn ang="0">
                  <a:pos x="651830" y="242954"/>
                </a:cxn>
                <a:cxn ang="0">
                  <a:pos x="0" y="805899"/>
                </a:cxn>
                <a:cxn ang="0">
                  <a:pos x="405912" y="0"/>
                </a:cxn>
              </a:cxnLst>
              <a:pathLst>
                <a:path w="220" h="272">
                  <a:moveTo>
                    <a:pt x="137" y="0"/>
                  </a:moveTo>
                  <a:lnTo>
                    <a:pt x="220" y="82"/>
                  </a:lnTo>
                  <a:lnTo>
                    <a:pt x="0" y="272"/>
                  </a:lnTo>
                  <a:lnTo>
                    <a:pt x="137" y="0"/>
                  </a:lnTo>
                  <a:close/>
                </a:path>
              </a:pathLst>
            </a:custGeom>
            <a:noFill/>
            <a:ln w="9525" cap="flat" cmpd="sng">
              <a:solidFill>
                <a:srgbClr val="E02579"/>
              </a:solidFill>
              <a:prstDash val="solid"/>
              <a:round/>
              <a:headEnd type="none" w="med" len="med"/>
              <a:tailEnd type="none" w="med" len="med"/>
            </a:ln>
          </p:spPr>
          <p:txBody>
            <a:bodyPr/>
            <a:p>
              <a:endParaRPr lang="zh-CN" altLang="en-US" sz="1680"/>
            </a:p>
          </p:txBody>
        </p:sp>
        <p:sp>
          <p:nvSpPr>
            <p:cNvPr id="22" name="Freeform 33"/>
            <p:cNvSpPr/>
            <p:nvPr/>
          </p:nvSpPr>
          <p:spPr>
            <a:xfrm>
              <a:off x="1065581" y="1000744"/>
              <a:ext cx="1199961" cy="965893"/>
            </a:xfrm>
            <a:custGeom>
              <a:avLst/>
              <a:gdLst/>
              <a:ahLst/>
              <a:cxnLst>
                <a:cxn ang="0">
                  <a:pos x="1199961" y="405912"/>
                </a:cxn>
                <a:cxn ang="0">
                  <a:pos x="302212" y="0"/>
                </a:cxn>
                <a:cxn ang="0">
                  <a:pos x="0" y="965893"/>
                </a:cxn>
                <a:cxn ang="0">
                  <a:pos x="1199961" y="405912"/>
                </a:cxn>
              </a:cxnLst>
              <a:pathLst>
                <a:path w="405" h="326">
                  <a:moveTo>
                    <a:pt x="405" y="137"/>
                  </a:moveTo>
                  <a:lnTo>
                    <a:pt x="102" y="0"/>
                  </a:lnTo>
                  <a:lnTo>
                    <a:pt x="0" y="326"/>
                  </a:lnTo>
                  <a:lnTo>
                    <a:pt x="405" y="137"/>
                  </a:lnTo>
                  <a:close/>
                </a:path>
              </a:pathLst>
            </a:custGeom>
            <a:noFill/>
            <a:ln w="9525" cap="flat" cmpd="sng">
              <a:solidFill>
                <a:srgbClr val="E02579"/>
              </a:solidFill>
              <a:prstDash val="solid"/>
              <a:round/>
              <a:headEnd type="none" w="med" len="med"/>
              <a:tailEnd type="none" w="med" len="med"/>
            </a:ln>
          </p:spPr>
          <p:txBody>
            <a:bodyPr/>
            <a:p>
              <a:endParaRPr lang="zh-CN" altLang="en-US" sz="1680"/>
            </a:p>
          </p:txBody>
        </p:sp>
      </p:grpSp>
      <p:sp>
        <p:nvSpPr>
          <p:cNvPr id="27" name="文本框 26"/>
          <p:cNvSpPr txBox="1"/>
          <p:nvPr/>
        </p:nvSpPr>
        <p:spPr>
          <a:xfrm>
            <a:off x="1241425" y="198120"/>
            <a:ext cx="9059545" cy="460375"/>
          </a:xfrm>
          <a:prstGeom prst="rect">
            <a:avLst/>
          </a:prstGeom>
          <a:noFill/>
        </p:spPr>
        <p:txBody>
          <a:bodyPr wrap="square" rtlCol="0" anchor="t">
            <a:spAutoFit/>
          </a:bodyPr>
          <a:p>
            <a:r>
              <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rPr>
              <a:t>20.</a:t>
            </a:r>
            <a:r>
              <a:rPr lang="zh-CN" altLang="en-US" sz="2400" b="1" dirty="0" smtClean="0">
                <a:solidFill>
                  <a:srgbClr val="002060"/>
                </a:solidFill>
                <a:latin typeface="微软雅黑" panose="020B0503020204020204" pitchFamily="34" charset="-122"/>
                <a:ea typeface="微软雅黑" panose="020B0503020204020204" pitchFamily="34" charset="-122"/>
                <a:cs typeface="+mn-ea"/>
                <a:sym typeface="+mn-ea"/>
              </a:rPr>
              <a:t>内部的, 内心的</a:t>
            </a:r>
            <a:r>
              <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rPr>
              <a:t> inward </a:t>
            </a:r>
            <a:r>
              <a:rPr lang="en-US" altLang="zh-CN" sz="2400" b="1" dirty="0" smtClean="0">
                <a:solidFill>
                  <a:srgbClr val="C00000"/>
                </a:solidFill>
                <a:latin typeface="微软雅黑" panose="020B0503020204020204" pitchFamily="34" charset="-122"/>
                <a:ea typeface="微软雅黑" panose="020B0503020204020204" pitchFamily="34" charset="-122"/>
                <a:cs typeface="+mn-ea"/>
                <a:sym typeface="+mn-ea"/>
              </a:rPr>
              <a:t>---</a:t>
            </a:r>
            <a:r>
              <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rPr>
              <a:t> </a:t>
            </a:r>
            <a:r>
              <a:rPr lang="zh-CN" altLang="en-US" sz="2400" b="1" dirty="0" smtClean="0">
                <a:solidFill>
                  <a:srgbClr val="002060"/>
                </a:solidFill>
                <a:latin typeface="微软雅黑" panose="020B0503020204020204" pitchFamily="34" charset="-122"/>
                <a:ea typeface="微软雅黑" panose="020B0503020204020204" pitchFamily="34" charset="-122"/>
                <a:cs typeface="+mn-ea"/>
                <a:sym typeface="+mn-ea"/>
              </a:rPr>
              <a:t>向外的；表面的</a:t>
            </a:r>
            <a:r>
              <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rPr>
              <a:t> outward</a:t>
            </a:r>
            <a:endPar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endParaRPr>
          </a:p>
        </p:txBody>
      </p:sp>
      <p:sp>
        <p:nvSpPr>
          <p:cNvPr id="11272" name="AutoShape 36"/>
          <p:cNvSpPr/>
          <p:nvPr>
            <p:custDataLst>
              <p:tags r:id="rId4"/>
            </p:custDataLst>
          </p:nvPr>
        </p:nvSpPr>
        <p:spPr>
          <a:xfrm>
            <a:off x="171450" y="826135"/>
            <a:ext cx="11843385" cy="1294130"/>
          </a:xfrm>
          <a:prstGeom prst="roundRect">
            <a:avLst>
              <a:gd name="adj" fmla="val 16667"/>
            </a:avLst>
          </a:prstGeom>
          <a:gradFill rotWithShape="1">
            <a:gsLst>
              <a:gs pos="0">
                <a:srgbClr val="FFFFFF"/>
              </a:gs>
              <a:gs pos="100000">
                <a:srgbClr val="FBFBBB">
                  <a:alpha val="89999"/>
                </a:srgbClr>
              </a:gs>
            </a:gsLst>
            <a:lin ang="0" scaled="1"/>
            <a:tileRect/>
          </a:gradFill>
          <a:ln w="9525" cap="flat" cmpd="sng">
            <a:solidFill>
              <a:srgbClr val="C0C0C0"/>
            </a:solidFill>
            <a:prstDash val="solid"/>
            <a:headEnd type="none" w="med" len="med"/>
            <a:tailEnd type="none" w="med" len="med"/>
          </a:ln>
          <a:effectLst>
            <a:prstShdw prst="shdw13" dist="53882" dir="13499999">
              <a:srgbClr val="F5B363">
                <a:alpha val="50000"/>
              </a:srgbClr>
            </a:prstShdw>
          </a:effectLst>
        </p:spPr>
        <p:txBody>
          <a:bodyPr wrap="none" anchor="ctr"/>
          <a:p>
            <a:pPr algn="l"/>
            <a:endParaRPr lang="zh-CN" altLang="en-US" sz="2000" b="1" dirty="0">
              <a:latin typeface="Times New Roman" panose="02020603050405020304" pitchFamily="18" charset="0"/>
              <a:ea typeface="Times New Roman" panose="02020603050405020304" pitchFamily="18" charset="0"/>
            </a:endParaRPr>
          </a:p>
        </p:txBody>
      </p:sp>
      <p:pic>
        <p:nvPicPr>
          <p:cNvPr id="23" name="图片 22"/>
          <p:cNvPicPr>
            <a:picLocks noChangeAspect="1"/>
          </p:cNvPicPr>
          <p:nvPr/>
        </p:nvPicPr>
        <p:blipFill>
          <a:blip r:embed="rId5"/>
          <a:stretch>
            <a:fillRect/>
          </a:stretch>
        </p:blipFill>
        <p:spPr>
          <a:xfrm>
            <a:off x="54610" y="2284095"/>
            <a:ext cx="4886960" cy="4430395"/>
          </a:xfrm>
          <a:prstGeom prst="rect">
            <a:avLst/>
          </a:prstGeom>
          <a:effectLst>
            <a:outerShdw blurRad="50800" dist="38100" dir="16200000" rotWithShape="0">
              <a:prstClr val="black">
                <a:alpha val="40000"/>
              </a:prstClr>
            </a:outerShdw>
          </a:effectLst>
        </p:spPr>
      </p:pic>
      <p:pic>
        <p:nvPicPr>
          <p:cNvPr id="9" name="图片 8"/>
          <p:cNvPicPr/>
          <p:nvPr/>
        </p:nvPicPr>
        <p:blipFill>
          <a:blip r:embed="rId6"/>
          <a:stretch>
            <a:fillRect/>
          </a:stretch>
        </p:blipFill>
        <p:spPr>
          <a:xfrm>
            <a:off x="10135870" y="5061585"/>
            <a:ext cx="2321560" cy="1903730"/>
          </a:xfrm>
          <a:prstGeom prst="rect">
            <a:avLst/>
          </a:prstGeom>
        </p:spPr>
      </p:pic>
      <p:pic>
        <p:nvPicPr>
          <p:cNvPr id="11" name="图片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969515" y="6146366"/>
            <a:ext cx="520050" cy="819282"/>
          </a:xfrm>
          <a:prstGeom prst="rect">
            <a:avLst/>
          </a:prstGeom>
        </p:spPr>
      </p:pic>
      <p:pic>
        <p:nvPicPr>
          <p:cNvPr id="24" name="图片 23"/>
          <p:cNvPicPr>
            <a:picLocks noChangeAspect="1"/>
          </p:cNvPicPr>
          <p:nvPr>
            <p:custDataLst>
              <p:tags r:id="rId8"/>
            </p:custDataLst>
          </p:nvPr>
        </p:nvPicPr>
        <p:blipFill>
          <a:blip r:embed="rId9">
            <a:clrChange>
              <a:clrFrom>
                <a:srgbClr val="FFFFFF">
                  <a:alpha val="100000"/>
                </a:srgbClr>
              </a:clrFrom>
              <a:clrTo>
                <a:srgbClr val="FFFFFF">
                  <a:alpha val="100000"/>
                  <a:alpha val="0"/>
                </a:srgbClr>
              </a:clrTo>
            </a:clrChange>
            <a:extLst>
              <a:ext uri="{28A0092B-C50C-407E-A947-70E740481C1C}">
                <a14:useLocalDpi xmlns:a14="http://schemas.microsoft.com/office/drawing/2010/main" val="0"/>
              </a:ext>
            </a:extLst>
          </a:blip>
          <a:stretch>
            <a:fillRect/>
          </a:stretch>
        </p:blipFill>
        <p:spPr>
          <a:xfrm flipH="1">
            <a:off x="10026650" y="1136015"/>
            <a:ext cx="2052955" cy="947420"/>
          </a:xfrm>
          <a:prstGeom prst="rect">
            <a:avLst/>
          </a:prstGeom>
        </p:spPr>
      </p:pic>
      <p:sp>
        <p:nvSpPr>
          <p:cNvPr id="100" name="文本框 99"/>
          <p:cNvSpPr txBox="1"/>
          <p:nvPr/>
        </p:nvSpPr>
        <p:spPr>
          <a:xfrm>
            <a:off x="171450" y="2319020"/>
            <a:ext cx="4735195" cy="4397375"/>
          </a:xfrm>
          <a:prstGeom prst="rect">
            <a:avLst/>
          </a:prstGeom>
          <a:noFill/>
          <a:ln w="9525">
            <a:noFill/>
          </a:ln>
        </p:spPr>
        <p:txBody>
          <a:bodyPr wrap="square">
            <a:noAutofit/>
          </a:bodyPr>
          <a:p>
            <a:pPr indent="0"/>
            <a:r>
              <a:rPr lang="zh-CN" altLang="en-US" sz="2000" b="0">
                <a:solidFill>
                  <a:srgbClr val="0063A8"/>
                </a:solidFill>
                <a:latin typeface="Times New Roman" panose="02020603050405020304" pitchFamily="18" charset="0"/>
                <a:ea typeface="宋体" panose="02010600030101010101" pitchFamily="2" charset="-122"/>
              </a:rPr>
              <a:t>1.内在力量/内心自信/内心感受/精神压力/心灵成长</a:t>
            </a:r>
            <a:endParaRPr lang="zh-CN" altLang="en-US" sz="2000" b="0">
              <a:solidFill>
                <a:srgbClr val="0063A8"/>
              </a:solidFill>
              <a:latin typeface="Times New Roman" panose="02020603050405020304" pitchFamily="18" charset="0"/>
              <a:ea typeface="宋体" panose="02010600030101010101" pitchFamily="2" charset="-122"/>
            </a:endParaRPr>
          </a:p>
          <a:p>
            <a:pPr indent="0"/>
            <a:r>
              <a:rPr lang="zh-CN" altLang="en-US" sz="2000" b="0">
                <a:solidFill>
                  <a:srgbClr val="0063A8"/>
                </a:solidFill>
                <a:latin typeface="Times New Roman" panose="02020603050405020304" pitchFamily="18" charset="0"/>
                <a:ea typeface="宋体" panose="02010600030101010101" pitchFamily="2" charset="-122"/>
              </a:rPr>
              <a:t>2.外表/外界压力/外部因素/表面平静/肤浅的美</a:t>
            </a:r>
            <a:endParaRPr lang="zh-CN" altLang="en-US" sz="2000" b="0">
              <a:solidFill>
                <a:srgbClr val="0063A8"/>
              </a:solidFill>
              <a:latin typeface="Times New Roman" panose="02020603050405020304" pitchFamily="18" charset="0"/>
              <a:ea typeface="宋体" panose="02010600030101010101" pitchFamily="2" charset="-122"/>
            </a:endParaRPr>
          </a:p>
          <a:p>
            <a:pPr indent="0"/>
            <a:r>
              <a:rPr lang="zh-CN" altLang="en-US" sz="2000" b="0">
                <a:solidFill>
                  <a:srgbClr val="0063A8"/>
                </a:solidFill>
                <a:latin typeface="Times New Roman" panose="02020603050405020304" pitchFamily="18" charset="0"/>
                <a:ea typeface="宋体" panose="02010600030101010101" pitchFamily="2" charset="-122"/>
              </a:rPr>
              <a:t>3.内心的恐惧/愤怒/ 内部结构/内政</a:t>
            </a:r>
            <a:endParaRPr lang="zh-CN" altLang="en-US" sz="2000" b="0">
              <a:solidFill>
                <a:srgbClr val="0063A8"/>
              </a:solidFill>
              <a:latin typeface="Times New Roman" panose="02020603050405020304" pitchFamily="18" charset="0"/>
              <a:ea typeface="宋体" panose="02010600030101010101" pitchFamily="2" charset="-122"/>
            </a:endParaRPr>
          </a:p>
          <a:p>
            <a:pPr indent="0"/>
            <a:r>
              <a:rPr lang="zh-CN" altLang="en-US" sz="2000" b="0">
                <a:solidFill>
                  <a:srgbClr val="0063A8"/>
                </a:solidFill>
                <a:latin typeface="Times New Roman" panose="02020603050405020304" pitchFamily="18" charset="0"/>
                <a:ea typeface="宋体" panose="02010600030101010101" pitchFamily="2" charset="-122"/>
              </a:rPr>
              <a:t>4.</a:t>
            </a:r>
            <a:r>
              <a:rPr lang="zh-CN" altLang="en-US" sz="2000" b="1">
                <a:solidFill>
                  <a:srgbClr val="0063A8"/>
                </a:solidFill>
                <a:latin typeface="Times New Roman" panose="02020603050405020304" pitchFamily="18" charset="0"/>
                <a:ea typeface="宋体" panose="02010600030101010101" pitchFamily="2" charset="-122"/>
              </a:rPr>
              <a:t>高级语义场:</a:t>
            </a:r>
            <a:r>
              <a:rPr lang="zh-CN" altLang="en-US" sz="2000" b="0">
                <a:solidFill>
                  <a:srgbClr val="0063A8"/>
                </a:solidFill>
                <a:latin typeface="Times New Roman" panose="02020603050405020304" pitchFamily="18" charset="0"/>
                <a:ea typeface="宋体" panose="02010600030101010101" pitchFamily="2" charset="-122"/>
              </a:rPr>
              <a:t>我们仍然可以做自己的主人，忽略别人的意见，坚持自己的内在价值，从而使我们的生活愉快和有意义。</a:t>
            </a:r>
            <a:endParaRPr lang="zh-CN" altLang="en-US" sz="2000" b="0">
              <a:solidFill>
                <a:srgbClr val="0063A8"/>
              </a:solidFill>
              <a:latin typeface="Times New Roman" panose="02020603050405020304" pitchFamily="18" charset="0"/>
              <a:ea typeface="宋体" panose="02010600030101010101" pitchFamily="2" charset="-122"/>
            </a:endParaRPr>
          </a:p>
          <a:p>
            <a:pPr indent="0"/>
            <a:r>
              <a:rPr lang="zh-CN" altLang="en-US" sz="2000" b="0">
                <a:solidFill>
                  <a:srgbClr val="0063A8"/>
                </a:solidFill>
                <a:latin typeface="Times New Roman" panose="02020603050405020304" pitchFamily="18" charset="0"/>
                <a:ea typeface="宋体" panose="02010600030101010101" pitchFamily="2" charset="-122"/>
              </a:rPr>
              <a:t>5.你拥有通过你的行为而体现出来的一套内在信念、动机、欲望和原则。</a:t>
            </a:r>
            <a:endParaRPr lang="zh-CN" altLang="en-US" sz="2000" b="0">
              <a:solidFill>
                <a:srgbClr val="0063A8"/>
              </a:solidFill>
              <a:latin typeface="Times New Roman" panose="02020603050405020304" pitchFamily="18" charset="0"/>
              <a:ea typeface="宋体" panose="02010600030101010101" pitchFamily="2" charset="-122"/>
            </a:endParaRPr>
          </a:p>
          <a:p>
            <a:pPr indent="0"/>
            <a:r>
              <a:rPr lang="zh-CN" altLang="en-US" sz="2000" b="0">
                <a:solidFill>
                  <a:srgbClr val="0063A8"/>
                </a:solidFill>
                <a:latin typeface="Times New Roman" panose="02020603050405020304" pitchFamily="18" charset="0"/>
                <a:ea typeface="宋体" panose="02010600030101010101" pitchFamily="2" charset="-122"/>
              </a:rPr>
              <a:t>6.内在美比外在美更持久。我们应注重内在美而非外表美。</a:t>
            </a:r>
            <a:endParaRPr lang="zh-CN" altLang="en-US" sz="2000" b="0">
              <a:solidFill>
                <a:srgbClr val="0063A8"/>
              </a:solidFill>
              <a:latin typeface="Times New Roman" panose="02020603050405020304" pitchFamily="18" charset="0"/>
              <a:ea typeface="宋体" panose="02010600030101010101" pitchFamily="2" charset="-122"/>
            </a:endParaRPr>
          </a:p>
          <a:p>
            <a:pPr indent="0"/>
            <a:r>
              <a:rPr lang="zh-CN" altLang="en-US" sz="2000" b="0">
                <a:solidFill>
                  <a:srgbClr val="0063A8"/>
                </a:solidFill>
                <a:latin typeface="Times New Roman" panose="02020603050405020304" pitchFamily="18" charset="0"/>
                <a:ea typeface="宋体" panose="02010600030101010101" pitchFamily="2" charset="-122"/>
              </a:rPr>
              <a:t>7.我们应平衡内心平静与外在成功。</a:t>
            </a:r>
            <a:endParaRPr lang="zh-CN" altLang="en-US" sz="2000" b="0">
              <a:solidFill>
                <a:srgbClr val="0063A8"/>
              </a:solidFill>
              <a:latin typeface="Times New Roman" panose="02020603050405020304" pitchFamily="18" charset="0"/>
              <a:ea typeface="宋体" panose="02010600030101010101" pitchFamily="2" charset="-122"/>
            </a:endParaRPr>
          </a:p>
          <a:p>
            <a:pPr indent="0"/>
            <a:r>
              <a:rPr lang="zh-CN" altLang="en-US" sz="2000" b="0">
                <a:solidFill>
                  <a:srgbClr val="0063A8"/>
                </a:solidFill>
                <a:latin typeface="Times New Roman" panose="02020603050405020304" pitchFamily="18" charset="0"/>
                <a:ea typeface="宋体" panose="02010600030101010101" pitchFamily="2" charset="-122"/>
              </a:rPr>
              <a:t>8.真正的力量来自内心，而非外表。</a:t>
            </a:r>
            <a:endParaRPr lang="zh-CN" altLang="en-US" sz="2000" b="0">
              <a:solidFill>
                <a:srgbClr val="0063A8"/>
              </a:solidFill>
              <a:latin typeface="Times New Roman" panose="02020603050405020304" pitchFamily="18" charset="0"/>
              <a:ea typeface="宋体" panose="02010600030101010101" pitchFamily="2" charset="-122"/>
            </a:endParaRPr>
          </a:p>
        </p:txBody>
      </p:sp>
      <p:sp>
        <p:nvSpPr>
          <p:cNvPr id="26" name="文本框 25"/>
          <p:cNvSpPr txBox="1"/>
          <p:nvPr/>
        </p:nvSpPr>
        <p:spPr>
          <a:xfrm flipH="1">
            <a:off x="5224145" y="2258060"/>
            <a:ext cx="6966585" cy="621030"/>
          </a:xfrm>
          <a:prstGeom prst="rect">
            <a:avLst/>
          </a:prstGeom>
          <a:noFill/>
          <a:ln w="9525">
            <a:noFill/>
          </a:ln>
        </p:spPr>
        <p:txBody>
          <a:bodyPr wrap="square">
            <a:noAutofit/>
          </a:bodyPr>
          <a:p>
            <a:pPr indent="0"/>
            <a:r>
              <a:rPr lang="en-US" altLang="zh-CN" sz="2000" b="1">
                <a:latin typeface="Times New Roman" panose="02020603050405020304" pitchFamily="18" charset="0"/>
                <a:cs typeface="Times New Roman" panose="02020603050405020304" pitchFamily="18" charset="0"/>
              </a:rPr>
              <a:t>1.</a:t>
            </a:r>
            <a:r>
              <a:rPr lang="en-US" altLang="zh-CN" sz="2000" b="1">
                <a:solidFill>
                  <a:srgbClr val="C00000"/>
                </a:solidFill>
                <a:latin typeface="Times New Roman" panose="02020603050405020304" pitchFamily="18" charset="0"/>
                <a:cs typeface="Times New Roman" panose="02020603050405020304" pitchFamily="18" charset="0"/>
              </a:rPr>
              <a:t>inner</a:t>
            </a:r>
            <a:r>
              <a:rPr lang="en-US" altLang="zh-CN" sz="2000" b="1">
                <a:latin typeface="Times New Roman" panose="02020603050405020304" pitchFamily="18" charset="0"/>
                <a:cs typeface="Times New Roman" panose="02020603050405020304" pitchFamily="18" charset="0"/>
              </a:rPr>
              <a:t> strength/</a:t>
            </a:r>
            <a:r>
              <a:rPr lang="en-US" altLang="zh-CN" sz="2000" b="1">
                <a:solidFill>
                  <a:srgbClr val="C00000"/>
                </a:solidFill>
                <a:latin typeface="Times New Roman" panose="02020603050405020304" pitchFamily="18" charset="0"/>
                <a:cs typeface="Times New Roman" panose="02020603050405020304" pitchFamily="18" charset="0"/>
              </a:rPr>
              <a:t>inner</a:t>
            </a:r>
            <a:r>
              <a:rPr lang="en-US" altLang="zh-CN" sz="2000" b="1">
                <a:latin typeface="Times New Roman" panose="02020603050405020304" pitchFamily="18" charset="0"/>
                <a:cs typeface="Times New Roman" panose="02020603050405020304" pitchFamily="18" charset="0"/>
              </a:rPr>
              <a:t> confidence</a:t>
            </a:r>
            <a:r>
              <a:rPr lang="en-US" altLang="zh-CN" sz="2000" b="1">
                <a:solidFill>
                  <a:srgbClr val="C00000"/>
                </a:solidFill>
                <a:latin typeface="Times New Roman" panose="02020603050405020304" pitchFamily="18" charset="0"/>
                <a:cs typeface="Times New Roman" panose="02020603050405020304" pitchFamily="18" charset="0"/>
              </a:rPr>
              <a:t>/internal</a:t>
            </a:r>
            <a:r>
              <a:rPr lang="en-US" altLang="zh-CN" sz="2000" b="1">
                <a:latin typeface="Times New Roman" panose="02020603050405020304" pitchFamily="18" charset="0"/>
                <a:cs typeface="Times New Roman" panose="02020603050405020304" pitchFamily="18" charset="0"/>
              </a:rPr>
              <a:t> feelings/ </a:t>
            </a:r>
            <a:r>
              <a:rPr lang="en-US" altLang="zh-CN" sz="2000" b="1">
                <a:solidFill>
                  <a:srgbClr val="C00000"/>
                </a:solidFill>
                <a:latin typeface="Times New Roman" panose="02020603050405020304" pitchFamily="18" charset="0"/>
                <a:cs typeface="Times New Roman" panose="02020603050405020304" pitchFamily="18" charset="0"/>
              </a:rPr>
              <a:t>mental </a:t>
            </a:r>
            <a:r>
              <a:rPr lang="en-US" altLang="zh-CN" sz="2000" b="1">
                <a:latin typeface="Times New Roman" panose="02020603050405020304" pitchFamily="18" charset="0"/>
                <a:cs typeface="Times New Roman" panose="02020603050405020304" pitchFamily="18" charset="0"/>
              </a:rPr>
              <a:t>pressure/</a:t>
            </a:r>
            <a:r>
              <a:rPr lang="en-US" altLang="zh-CN" sz="2000" b="1">
                <a:solidFill>
                  <a:srgbClr val="C00000"/>
                </a:solidFill>
                <a:latin typeface="Times New Roman" panose="02020603050405020304" pitchFamily="18" charset="0"/>
                <a:cs typeface="Times New Roman" panose="02020603050405020304" pitchFamily="18" charset="0"/>
              </a:rPr>
              <a:t>spiritual </a:t>
            </a:r>
            <a:r>
              <a:rPr lang="en-US" altLang="zh-CN" sz="2000" b="1">
                <a:latin typeface="Times New Roman" panose="02020603050405020304" pitchFamily="18" charset="0"/>
                <a:cs typeface="Times New Roman" panose="02020603050405020304" pitchFamily="18" charset="0"/>
              </a:rPr>
              <a:t>growth </a:t>
            </a:r>
            <a:endParaRPr lang="en-US" altLang="zh-CN" sz="2000" b="1">
              <a:latin typeface="Times New Roman" panose="02020603050405020304" pitchFamily="18" charset="0"/>
              <a:cs typeface="Times New Roman" panose="02020603050405020304" pitchFamily="18" charset="0"/>
            </a:endParaRPr>
          </a:p>
        </p:txBody>
      </p:sp>
      <p:sp>
        <p:nvSpPr>
          <p:cNvPr id="28" name="文本框 27"/>
          <p:cNvSpPr txBox="1"/>
          <p:nvPr/>
        </p:nvSpPr>
        <p:spPr>
          <a:xfrm>
            <a:off x="5229225" y="2946400"/>
            <a:ext cx="6784975" cy="706755"/>
          </a:xfrm>
          <a:prstGeom prst="rect">
            <a:avLst/>
          </a:prstGeom>
          <a:noFill/>
          <a:ln w="9525">
            <a:noFill/>
          </a:ln>
        </p:spPr>
        <p:txBody>
          <a:bodyPr wrap="square">
            <a:spAutoFit/>
          </a:bodyPr>
          <a:p>
            <a:pPr indent="0"/>
            <a:r>
              <a:rPr lang="en-US" altLang="zh-CN" sz="2000" b="1">
                <a:latin typeface="Times New Roman" panose="02020603050405020304" pitchFamily="18" charset="0"/>
                <a:cs typeface="Times New Roman" panose="02020603050405020304" pitchFamily="18" charset="0"/>
              </a:rPr>
              <a:t>2.</a:t>
            </a:r>
            <a:r>
              <a:rPr lang="en-US" altLang="zh-CN" sz="2000" b="1">
                <a:solidFill>
                  <a:srgbClr val="C00000"/>
                </a:solidFill>
                <a:latin typeface="Times New Roman" panose="02020603050405020304" pitchFamily="18" charset="0"/>
                <a:cs typeface="Times New Roman" panose="02020603050405020304" pitchFamily="18" charset="0"/>
              </a:rPr>
              <a:t>outer</a:t>
            </a:r>
            <a:r>
              <a:rPr lang="en-US" altLang="zh-CN" sz="2000" b="1">
                <a:latin typeface="Times New Roman" panose="02020603050405020304" pitchFamily="18" charset="0"/>
                <a:cs typeface="Times New Roman" panose="02020603050405020304" pitchFamily="18" charset="0"/>
              </a:rPr>
              <a:t> appearance /</a:t>
            </a:r>
            <a:r>
              <a:rPr lang="en-US" altLang="zh-CN" sz="2000" b="1">
                <a:solidFill>
                  <a:srgbClr val="C00000"/>
                </a:solidFill>
                <a:latin typeface="Times New Roman" panose="02020603050405020304" pitchFamily="18" charset="0"/>
                <a:cs typeface="Times New Roman" panose="02020603050405020304" pitchFamily="18" charset="0"/>
              </a:rPr>
              <a:t>external</a:t>
            </a:r>
            <a:r>
              <a:rPr lang="en-US" altLang="zh-CN" sz="2000" b="1">
                <a:latin typeface="Times New Roman" panose="02020603050405020304" pitchFamily="18" charset="0"/>
                <a:cs typeface="Times New Roman" panose="02020603050405020304" pitchFamily="18" charset="0"/>
              </a:rPr>
              <a:t> pressure /</a:t>
            </a:r>
            <a:r>
              <a:rPr lang="en-US" altLang="zh-CN" sz="2000" b="1">
                <a:solidFill>
                  <a:srgbClr val="C00000"/>
                </a:solidFill>
                <a:latin typeface="Times New Roman" panose="02020603050405020304" pitchFamily="18" charset="0"/>
                <a:cs typeface="Times New Roman" panose="02020603050405020304" pitchFamily="18" charset="0"/>
              </a:rPr>
              <a:t>external</a:t>
            </a:r>
            <a:r>
              <a:rPr lang="en-US" altLang="zh-CN" sz="2000" b="1">
                <a:latin typeface="Times New Roman" panose="02020603050405020304" pitchFamily="18" charset="0"/>
                <a:cs typeface="Times New Roman" panose="02020603050405020304" pitchFamily="18" charset="0"/>
              </a:rPr>
              <a:t> factors /</a:t>
            </a:r>
            <a:r>
              <a:rPr lang="en-US" altLang="zh-CN" sz="2000" b="1">
                <a:solidFill>
                  <a:srgbClr val="C00000"/>
                </a:solidFill>
                <a:latin typeface="Times New Roman" panose="02020603050405020304" pitchFamily="18" charset="0"/>
                <a:cs typeface="Times New Roman" panose="02020603050405020304" pitchFamily="18" charset="0"/>
              </a:rPr>
              <a:t>outward </a:t>
            </a:r>
            <a:r>
              <a:rPr lang="en-US" altLang="zh-CN" sz="2000" b="1">
                <a:latin typeface="Times New Roman" panose="02020603050405020304" pitchFamily="18" charset="0"/>
                <a:cs typeface="Times New Roman" panose="02020603050405020304" pitchFamily="18" charset="0"/>
              </a:rPr>
              <a:t>calm/ </a:t>
            </a:r>
            <a:r>
              <a:rPr lang="en-US" altLang="zh-CN" sz="2000" b="1">
                <a:solidFill>
                  <a:srgbClr val="C00000"/>
                </a:solidFill>
                <a:latin typeface="Times New Roman" panose="02020603050405020304" pitchFamily="18" charset="0"/>
                <a:cs typeface="Times New Roman" panose="02020603050405020304" pitchFamily="18" charset="0"/>
              </a:rPr>
              <a:t>superficial</a:t>
            </a:r>
            <a:r>
              <a:rPr lang="en-US" altLang="zh-CN" sz="2000" b="1">
                <a:latin typeface="Times New Roman" panose="02020603050405020304" pitchFamily="18" charset="0"/>
                <a:cs typeface="Times New Roman" panose="02020603050405020304" pitchFamily="18" charset="0"/>
              </a:rPr>
              <a:t> beauty</a:t>
            </a:r>
            <a:r>
              <a:rPr lang="en-US" altLang="zh-CN" sz="2000"/>
              <a:t> </a:t>
            </a:r>
            <a:endParaRPr lang="en-US" altLang="zh-CN" sz="2000"/>
          </a:p>
        </p:txBody>
      </p:sp>
      <p:sp>
        <p:nvSpPr>
          <p:cNvPr id="29" name="文本框 28"/>
          <p:cNvSpPr txBox="1"/>
          <p:nvPr/>
        </p:nvSpPr>
        <p:spPr>
          <a:xfrm>
            <a:off x="5224145" y="3705860"/>
            <a:ext cx="6116320" cy="398780"/>
          </a:xfrm>
          <a:prstGeom prst="rect">
            <a:avLst/>
          </a:prstGeom>
          <a:noFill/>
          <a:ln w="9525">
            <a:noFill/>
          </a:ln>
        </p:spPr>
        <p:txBody>
          <a:bodyPr wrap="square">
            <a:spAutoFit/>
          </a:bodyPr>
          <a:p>
            <a:pPr indent="0"/>
            <a:r>
              <a:rPr lang="en-US" altLang="zh-CN" sz="2000" b="1">
                <a:latin typeface="Times New Roman" panose="02020603050405020304" pitchFamily="18" charset="0"/>
                <a:cs typeface="Times New Roman" panose="02020603050405020304" pitchFamily="18" charset="0"/>
              </a:rPr>
              <a:t>3.</a:t>
            </a:r>
            <a:r>
              <a:rPr lang="en-US" altLang="zh-CN" sz="2000" b="1">
                <a:solidFill>
                  <a:srgbClr val="C00000"/>
                </a:solidFill>
                <a:latin typeface="Times New Roman" panose="02020603050405020304" pitchFamily="18" charset="0"/>
                <a:cs typeface="Times New Roman" panose="02020603050405020304" pitchFamily="18" charset="0"/>
              </a:rPr>
              <a:t>internal </a:t>
            </a:r>
            <a:r>
              <a:rPr lang="en-US" altLang="zh-CN" sz="2000" b="1">
                <a:latin typeface="Times New Roman" panose="02020603050405020304" pitchFamily="18" charset="0"/>
                <a:cs typeface="Times New Roman" panose="02020603050405020304" pitchFamily="18" charset="0"/>
              </a:rPr>
              <a:t>fears/ rage / structure/ affairs</a:t>
            </a:r>
            <a:endParaRPr lang="en-US" altLang="zh-CN" sz="2000" b="1">
              <a:latin typeface="Times New Roman" panose="02020603050405020304" pitchFamily="18" charset="0"/>
              <a:cs typeface="Times New Roman" panose="02020603050405020304" pitchFamily="18" charset="0"/>
            </a:endParaRPr>
          </a:p>
        </p:txBody>
      </p:sp>
      <p:sp>
        <p:nvSpPr>
          <p:cNvPr id="30" name="文本框 29"/>
          <p:cNvSpPr txBox="1"/>
          <p:nvPr/>
        </p:nvSpPr>
        <p:spPr>
          <a:xfrm>
            <a:off x="5229225" y="4157345"/>
            <a:ext cx="6786245" cy="1014730"/>
          </a:xfrm>
          <a:prstGeom prst="rect">
            <a:avLst/>
          </a:prstGeom>
          <a:noFill/>
          <a:ln w="9525">
            <a:noFill/>
          </a:ln>
        </p:spPr>
        <p:txBody>
          <a:bodyPr wrap="square">
            <a:spAutoFit/>
          </a:bodyPr>
          <a:p>
            <a:pPr indent="0"/>
            <a:r>
              <a:rPr lang="en-US" altLang="zh-CN" sz="2000" b="1">
                <a:latin typeface="Times New Roman" panose="02020603050405020304" pitchFamily="18" charset="0"/>
                <a:cs typeface="Times New Roman" panose="02020603050405020304" pitchFamily="18" charset="0"/>
              </a:rPr>
              <a:t>4.we can still be our own masters by</a:t>
            </a:r>
            <a:r>
              <a:rPr lang="en-US" altLang="zh-CN" sz="2000" b="1">
                <a:solidFill>
                  <a:srgbClr val="C00000"/>
                </a:solidFill>
                <a:latin typeface="Times New Roman" panose="02020603050405020304" pitchFamily="18" charset="0"/>
                <a:cs typeface="Times New Roman" panose="02020603050405020304" pitchFamily="18" charset="0"/>
              </a:rPr>
              <a:t> ignoring</a:t>
            </a:r>
            <a:r>
              <a:rPr lang="en-US" altLang="zh-CN" sz="2000" b="1">
                <a:latin typeface="Times New Roman" panose="02020603050405020304" pitchFamily="18" charset="0"/>
                <a:cs typeface="Times New Roman" panose="02020603050405020304" pitchFamily="18" charset="0"/>
              </a:rPr>
              <a:t> opinions of others and </a:t>
            </a:r>
            <a:r>
              <a:rPr lang="en-US" altLang="zh-CN" sz="2000" b="1">
                <a:solidFill>
                  <a:srgbClr val="C00000"/>
                </a:solidFill>
                <a:latin typeface="Times New Roman" panose="02020603050405020304" pitchFamily="18" charset="0"/>
                <a:cs typeface="Times New Roman" panose="02020603050405020304" pitchFamily="18" charset="0"/>
              </a:rPr>
              <a:t>sticking to</a:t>
            </a:r>
            <a:r>
              <a:rPr lang="en-US" altLang="zh-CN" sz="2000" b="1">
                <a:latin typeface="Times New Roman" panose="02020603050405020304" pitchFamily="18" charset="0"/>
                <a:cs typeface="Times New Roman" panose="02020603050405020304" pitchFamily="18" charset="0"/>
              </a:rPr>
              <a:t> our </a:t>
            </a:r>
            <a:r>
              <a:rPr lang="en-US" altLang="zh-CN" sz="2000" b="1">
                <a:solidFill>
                  <a:srgbClr val="C00000"/>
                </a:solidFill>
                <a:latin typeface="Times New Roman" panose="02020603050405020304" pitchFamily="18" charset="0"/>
                <a:cs typeface="Times New Roman" panose="02020603050405020304" pitchFamily="18" charset="0"/>
              </a:rPr>
              <a:t>inner </a:t>
            </a:r>
            <a:r>
              <a:rPr lang="en-US" altLang="zh-CN" sz="2000" b="1">
                <a:latin typeface="Times New Roman" panose="02020603050405020304" pitchFamily="18" charset="0"/>
                <a:cs typeface="Times New Roman" panose="02020603050405020304" pitchFamily="18" charset="0"/>
              </a:rPr>
              <a:t>values, thus making our life cheerful and meaningful.</a:t>
            </a:r>
            <a:endParaRPr lang="en-US" altLang="zh-CN" sz="2000" b="1">
              <a:latin typeface="Times New Roman" panose="02020603050405020304" pitchFamily="18" charset="0"/>
              <a:cs typeface="Times New Roman" panose="02020603050405020304" pitchFamily="18" charset="0"/>
            </a:endParaRPr>
          </a:p>
        </p:txBody>
      </p:sp>
      <p:sp>
        <p:nvSpPr>
          <p:cNvPr id="31" name="文本框 30"/>
          <p:cNvSpPr txBox="1"/>
          <p:nvPr/>
        </p:nvSpPr>
        <p:spPr>
          <a:xfrm>
            <a:off x="331470" y="839470"/>
            <a:ext cx="11421745" cy="1263015"/>
          </a:xfrm>
          <a:prstGeom prst="rect">
            <a:avLst/>
          </a:prstGeom>
        </p:spPr>
        <p:txBody>
          <a:bodyPr wrap="square">
            <a:noAutofit/>
          </a:bodyPr>
          <a:p>
            <a:pPr indent="0" algn="l" defTabSz="266700" fontAlgn="auto">
              <a:lnSpc>
                <a:spcPts val="2500"/>
              </a:lnSpc>
              <a:spcBef>
                <a:spcPts val="0"/>
              </a:spcBef>
              <a:spcAft>
                <a:spcPts val="0"/>
              </a:spcAft>
            </a:pPr>
            <a:r>
              <a:rPr lang="en-US" altLang="zh-CN" sz="2200" b="1">
                <a:latin typeface="Times New Roman" panose="02020603050405020304"/>
                <a:ea typeface="Times New Roman" panose="02020603050405020304"/>
              </a:rPr>
              <a:t>1. </a:t>
            </a:r>
            <a:r>
              <a:rPr lang="en-US" altLang="zh-CN" sz="2200" b="1">
                <a:solidFill>
                  <a:srgbClr val="C00000"/>
                </a:solidFill>
                <a:latin typeface="Times New Roman" panose="02020603050405020304"/>
                <a:ea typeface="黑体" panose="02010609060101010101" pitchFamily="49" charset="-122"/>
              </a:rPr>
              <a:t>inner </a:t>
            </a:r>
            <a:r>
              <a:rPr lang="en-US" altLang="zh-CN" sz="1600" i="1">
                <a:latin typeface="Times New Roman" panose="02020603050405020304"/>
                <a:ea typeface="黑体" panose="02010609060101010101" pitchFamily="49" charset="-122"/>
              </a:rPr>
              <a:t>/ɪnə/ </a:t>
            </a:r>
            <a:r>
              <a:rPr lang="en-US" altLang="zh-CN" sz="1600" i="1">
                <a:latin typeface="Times New Roman" panose="02020603050405020304"/>
                <a:ea typeface="Times New Roman" panose="02020603050405020304"/>
              </a:rPr>
              <a:t>adj. </a:t>
            </a:r>
            <a:r>
              <a:rPr lang="zh-CN" altLang="en-US" sz="1600" i="1">
                <a:latin typeface="Times New Roman" panose="02020603050405020304"/>
                <a:ea typeface="黑体" panose="02010609060101010101" pitchFamily="49" charset="-122"/>
              </a:rPr>
              <a:t>内部的；内心的；精神的 </a:t>
            </a:r>
            <a:r>
              <a:rPr lang="en-US" altLang="zh-CN" sz="1600" i="1">
                <a:latin typeface="Times New Roman" panose="02020603050405020304"/>
                <a:ea typeface="黑体" panose="02010609060101010101" pitchFamily="49" charset="-122"/>
              </a:rPr>
              <a:t> ←→ </a:t>
            </a:r>
            <a:r>
              <a:rPr lang="en-US" altLang="zh-CN" sz="2200" b="1">
                <a:latin typeface="Times New Roman" panose="02020603050405020304"/>
                <a:ea typeface="Times New Roman" panose="02020603050405020304"/>
              </a:rPr>
              <a:t>outer </a:t>
            </a:r>
            <a:r>
              <a:rPr lang="zh-CN" altLang="en-US" sz="1600" i="1">
                <a:latin typeface="Times New Roman" panose="02020603050405020304"/>
                <a:ea typeface="黑体" panose="02010609060101010101" pitchFamily="49" charset="-122"/>
              </a:rPr>
              <a:t>外部的；外表的</a:t>
            </a:r>
            <a:endParaRPr lang="zh-CN" altLang="en-US" sz="1600" i="1">
              <a:latin typeface="Times New Roman" panose="02020603050405020304"/>
              <a:ea typeface="黑体" panose="02010609060101010101" pitchFamily="49" charset="-122"/>
            </a:endParaRPr>
          </a:p>
          <a:p>
            <a:pPr indent="0" algn="l" defTabSz="266700" fontAlgn="auto">
              <a:lnSpc>
                <a:spcPts val="2500"/>
              </a:lnSpc>
              <a:spcBef>
                <a:spcPts val="0"/>
              </a:spcBef>
              <a:spcAft>
                <a:spcPts val="0"/>
              </a:spcAft>
            </a:pPr>
            <a:r>
              <a:rPr lang="en-US" altLang="zh-CN" sz="2200" b="1">
                <a:latin typeface="Times New Roman" panose="02020603050405020304"/>
                <a:ea typeface="Times New Roman" panose="02020603050405020304"/>
              </a:rPr>
              <a:t>2. </a:t>
            </a:r>
            <a:r>
              <a:rPr lang="en-US" altLang="zh-CN" sz="2200" b="1">
                <a:solidFill>
                  <a:srgbClr val="C00000"/>
                </a:solidFill>
                <a:latin typeface="Times New Roman" panose="02020603050405020304"/>
                <a:ea typeface="黑体" panose="02010609060101010101" pitchFamily="49" charset="-122"/>
              </a:rPr>
              <a:t>internal </a:t>
            </a:r>
            <a:r>
              <a:rPr lang="en-US" altLang="zh-CN" sz="1600" i="1">
                <a:latin typeface="Times New Roman" panose="02020603050405020304"/>
                <a:ea typeface="黑体" panose="02010609060101010101" pitchFamily="49" charset="-122"/>
              </a:rPr>
              <a:t>/ɪn'tɜːnəl/  </a:t>
            </a:r>
            <a:r>
              <a:rPr lang="en-US" altLang="zh-CN" sz="1600" i="1">
                <a:latin typeface="Times New Roman" panose="02020603050405020304"/>
                <a:ea typeface="Times New Roman" panose="02020603050405020304"/>
              </a:rPr>
              <a:t>adj.</a:t>
            </a:r>
            <a:r>
              <a:rPr lang="zh-CN" altLang="en-US" sz="1600" i="1">
                <a:latin typeface="Times New Roman" panose="02020603050405020304"/>
                <a:ea typeface="黑体" panose="02010609060101010101" pitchFamily="49" charset="-122"/>
              </a:rPr>
              <a:t>内部的；国内的；内心的</a:t>
            </a:r>
            <a:r>
              <a:rPr lang="en-US" altLang="zh-CN" sz="1600" i="1">
                <a:latin typeface="Times New Roman" panose="02020603050405020304"/>
                <a:ea typeface="黑体" panose="02010609060101010101" pitchFamily="49" charset="-122"/>
              </a:rPr>
              <a:t> ←→ </a:t>
            </a:r>
            <a:r>
              <a:rPr lang="en-US" altLang="zh-CN" sz="2200" b="1">
                <a:latin typeface="Times New Roman" panose="02020603050405020304"/>
                <a:ea typeface="Times New Roman" panose="02020603050405020304"/>
              </a:rPr>
              <a:t>external</a:t>
            </a:r>
            <a:r>
              <a:rPr lang="en-US" altLang="zh-CN" sz="1600" i="1">
                <a:latin typeface="Times New Roman" panose="02020603050405020304"/>
                <a:ea typeface="黑体" panose="02010609060101010101" pitchFamily="49" charset="-122"/>
              </a:rPr>
              <a:t> </a:t>
            </a:r>
            <a:r>
              <a:rPr lang="en-US" altLang="zh-CN" sz="1600" i="1">
                <a:latin typeface="Times New Roman" panose="02020603050405020304"/>
                <a:ea typeface="Times New Roman" panose="02020603050405020304"/>
              </a:rPr>
              <a:t>/ɪk</a:t>
            </a:r>
            <a:r>
              <a:rPr lang="en-US" altLang="zh-CN" sz="1600" i="1">
                <a:latin typeface="Times New Roman" panose="02020603050405020304"/>
                <a:ea typeface="黑体" panose="02010609060101010101" pitchFamily="49" charset="-122"/>
              </a:rPr>
              <a:t>ˈ</a:t>
            </a:r>
            <a:r>
              <a:rPr lang="en-US" altLang="zh-CN" sz="1600" i="1">
                <a:latin typeface="Times New Roman" panose="02020603050405020304"/>
                <a:ea typeface="Times New Roman" panose="02020603050405020304"/>
              </a:rPr>
              <a:t>stɜ</a:t>
            </a:r>
            <a:r>
              <a:rPr lang="en-US" altLang="zh-CN" sz="1600" i="1">
                <a:latin typeface="Times New Roman" panose="02020603050405020304"/>
                <a:ea typeface="黑体" panose="02010609060101010101" pitchFamily="49" charset="-122"/>
              </a:rPr>
              <a:t>ː</a:t>
            </a:r>
            <a:r>
              <a:rPr lang="en-US" altLang="zh-CN" sz="1600" i="1">
                <a:latin typeface="Times New Roman" panose="02020603050405020304"/>
                <a:ea typeface="Times New Roman" panose="02020603050405020304"/>
              </a:rPr>
              <a:t>n(ə)l/</a:t>
            </a:r>
            <a:r>
              <a:rPr lang="zh-CN" altLang="en-US" sz="1600" i="1">
                <a:latin typeface="Times New Roman" panose="02020603050405020304"/>
                <a:ea typeface="黑体" panose="02010609060101010101" pitchFamily="49" charset="-122"/>
              </a:rPr>
              <a:t>外部的；外界的</a:t>
            </a:r>
            <a:endParaRPr lang="zh-CN" altLang="en-US" sz="1600" i="1">
              <a:latin typeface="Times New Roman" panose="02020603050405020304"/>
              <a:ea typeface="黑体" panose="02010609060101010101" pitchFamily="49" charset="-122"/>
            </a:endParaRPr>
          </a:p>
          <a:p>
            <a:pPr indent="0" algn="l" defTabSz="266700" fontAlgn="auto">
              <a:lnSpc>
                <a:spcPts val="2500"/>
              </a:lnSpc>
              <a:spcBef>
                <a:spcPts val="0"/>
              </a:spcBef>
              <a:spcAft>
                <a:spcPts val="0"/>
              </a:spcAft>
            </a:pPr>
            <a:r>
              <a:rPr lang="en-US" altLang="zh-CN" sz="2200" b="1">
                <a:latin typeface="Times New Roman" panose="02020603050405020304"/>
                <a:ea typeface="Times New Roman" panose="02020603050405020304"/>
              </a:rPr>
              <a:t>3.</a:t>
            </a:r>
            <a:r>
              <a:rPr lang="en-US" altLang="zh-CN" sz="2200" b="1">
                <a:solidFill>
                  <a:srgbClr val="C00000"/>
                </a:solidFill>
                <a:latin typeface="Times New Roman" panose="02020603050405020304"/>
                <a:ea typeface="黑体" panose="02010609060101010101" pitchFamily="49" charset="-122"/>
              </a:rPr>
              <a:t>exterior</a:t>
            </a:r>
            <a:r>
              <a:rPr lang="en-US" altLang="zh-CN" sz="2200" b="1">
                <a:latin typeface="Times New Roman" panose="02020603050405020304"/>
                <a:ea typeface="Times New Roman" panose="02020603050405020304"/>
              </a:rPr>
              <a:t> </a:t>
            </a:r>
            <a:r>
              <a:rPr lang="en-US" altLang="zh-CN" sz="1600" i="1">
                <a:latin typeface="Times New Roman" panose="02020603050405020304"/>
                <a:ea typeface="Times New Roman" panose="02020603050405020304"/>
              </a:rPr>
              <a:t>/ɪk</a:t>
            </a:r>
            <a:r>
              <a:rPr lang="en-US" altLang="zh-CN" sz="1600" i="1">
                <a:latin typeface="Times New Roman" panose="02020603050405020304"/>
                <a:ea typeface="黑体" panose="02010609060101010101" pitchFamily="49" charset="-122"/>
              </a:rPr>
              <a:t>ˈ</a:t>
            </a:r>
            <a:r>
              <a:rPr lang="en-US" altLang="zh-CN" sz="1600" i="1">
                <a:latin typeface="Times New Roman" panose="02020603050405020304"/>
                <a:ea typeface="Times New Roman" panose="02020603050405020304"/>
              </a:rPr>
              <a:t>stɪəriə(r)/</a:t>
            </a:r>
            <a:r>
              <a:rPr lang="zh-CN" altLang="en-US" sz="1600" i="1">
                <a:latin typeface="Times New Roman" panose="02020603050405020304"/>
                <a:ea typeface="黑体" panose="02010609060101010101" pitchFamily="49" charset="-122"/>
              </a:rPr>
              <a:t>外部的；外面的（书面）</a:t>
            </a:r>
            <a:endParaRPr lang="zh-CN" altLang="en-US" sz="1600" i="1">
              <a:latin typeface="Times New Roman" panose="02020603050405020304"/>
              <a:ea typeface="黑体" panose="02010609060101010101" pitchFamily="49" charset="-122"/>
            </a:endParaRPr>
          </a:p>
          <a:p>
            <a:pPr indent="0" defTabSz="266700" fontAlgn="auto">
              <a:lnSpc>
                <a:spcPts val="2500"/>
              </a:lnSpc>
              <a:spcBef>
                <a:spcPts val="0"/>
              </a:spcBef>
              <a:spcAft>
                <a:spcPts val="0"/>
              </a:spcAft>
            </a:pPr>
            <a:r>
              <a:rPr lang="en-US" altLang="zh-CN" sz="2200" b="1">
                <a:latin typeface="Times New Roman" panose="02020603050405020304"/>
                <a:ea typeface="Times New Roman" panose="02020603050405020304"/>
              </a:rPr>
              <a:t>4. </a:t>
            </a:r>
            <a:r>
              <a:rPr lang="en-US" altLang="zh-CN" sz="2200" b="1">
                <a:solidFill>
                  <a:srgbClr val="C00000"/>
                </a:solidFill>
                <a:latin typeface="Times New Roman" panose="02020603050405020304"/>
                <a:ea typeface="黑体" panose="02010609060101010101" pitchFamily="49" charset="-122"/>
              </a:rPr>
              <a:t>superficial /</a:t>
            </a:r>
            <a:r>
              <a:rPr lang="en-US" altLang="zh-CN" sz="1600" i="1">
                <a:latin typeface="Times New Roman" panose="02020603050405020304"/>
                <a:ea typeface="黑体" panose="02010609060101010101" pitchFamily="49" charset="-122"/>
              </a:rPr>
              <a:t>ˌ</a:t>
            </a:r>
            <a:r>
              <a:rPr lang="en-US" altLang="zh-CN" sz="1600" i="1">
                <a:latin typeface="Times New Roman" panose="02020603050405020304"/>
                <a:ea typeface="Times New Roman" panose="02020603050405020304"/>
              </a:rPr>
              <a:t>su</a:t>
            </a:r>
            <a:r>
              <a:rPr lang="en-US" altLang="zh-CN" sz="1600" i="1">
                <a:latin typeface="Times New Roman" panose="02020603050405020304"/>
                <a:ea typeface="黑体" panose="02010609060101010101" pitchFamily="49" charset="-122"/>
              </a:rPr>
              <a:t>ː</a:t>
            </a:r>
            <a:r>
              <a:rPr lang="en-US" altLang="zh-CN" sz="1600" i="1">
                <a:latin typeface="Times New Roman" panose="02020603050405020304"/>
                <a:ea typeface="Times New Roman" panose="02020603050405020304"/>
              </a:rPr>
              <a:t>pə</a:t>
            </a:r>
            <a:r>
              <a:rPr lang="en-US" altLang="zh-CN" sz="1600" i="1">
                <a:latin typeface="Times New Roman" panose="02020603050405020304"/>
                <a:ea typeface="黑体" panose="02010609060101010101" pitchFamily="49" charset="-122"/>
              </a:rPr>
              <a:t>ˈ</a:t>
            </a:r>
            <a:r>
              <a:rPr lang="en-US" altLang="zh-CN" sz="1600" i="1">
                <a:latin typeface="Times New Roman" panose="02020603050405020304"/>
                <a:ea typeface="Times New Roman" panose="02020603050405020304"/>
              </a:rPr>
              <a:t>fɪʃ(ə)l/ </a:t>
            </a:r>
            <a:r>
              <a:rPr lang="zh-CN" altLang="en-US" sz="1600" i="1">
                <a:latin typeface="Times New Roman" panose="02020603050405020304"/>
                <a:ea typeface="黑体" panose="02010609060101010101" pitchFamily="49" charset="-122"/>
              </a:rPr>
              <a:t>表面的；肤浅的（强调 “只在外表”）</a:t>
            </a:r>
            <a:endParaRPr lang="zh-CN" altLang="en-US" sz="1600" i="1">
              <a:latin typeface="Times New Roman" panose="02020603050405020304"/>
              <a:ea typeface="黑体" panose="02010609060101010101" pitchFamily="49" charset="-122"/>
            </a:endParaRPr>
          </a:p>
        </p:txBody>
      </p:sp>
      <p:sp>
        <p:nvSpPr>
          <p:cNvPr id="32" name="文本框 31"/>
          <p:cNvSpPr txBox="1"/>
          <p:nvPr/>
        </p:nvSpPr>
        <p:spPr>
          <a:xfrm>
            <a:off x="5184775" y="5224780"/>
            <a:ext cx="6786245" cy="906780"/>
          </a:xfrm>
          <a:prstGeom prst="rect">
            <a:avLst/>
          </a:prstGeom>
          <a:noFill/>
          <a:ln w="9525">
            <a:noFill/>
          </a:ln>
        </p:spPr>
        <p:txBody>
          <a:bodyPr wrap="square">
            <a:spAutoFit/>
          </a:bodyPr>
          <a:p>
            <a:pPr indent="0"/>
            <a:r>
              <a:rPr lang="en-US" altLang="zh-CN" sz="2000" b="1">
                <a:latin typeface="Times New Roman" panose="02020603050405020304" pitchFamily="18" charset="0"/>
                <a:cs typeface="Times New Roman" panose="02020603050405020304" pitchFamily="18" charset="0"/>
              </a:rPr>
              <a:t>5.You have an </a:t>
            </a:r>
            <a:r>
              <a:rPr lang="en-US" altLang="zh-CN" sz="2000" b="1">
                <a:solidFill>
                  <a:srgbClr val="C00000"/>
                </a:solidFill>
                <a:latin typeface="Times New Roman" panose="02020603050405020304" pitchFamily="18" charset="0"/>
                <a:cs typeface="Times New Roman" panose="02020603050405020304" pitchFamily="18" charset="0"/>
              </a:rPr>
              <a:t>internal</a:t>
            </a:r>
            <a:r>
              <a:rPr lang="en-US" altLang="zh-CN" sz="2000" b="1">
                <a:latin typeface="Times New Roman" panose="02020603050405020304" pitchFamily="18" charset="0"/>
                <a:cs typeface="Times New Roman" panose="02020603050405020304" pitchFamily="18" charset="0"/>
              </a:rPr>
              <a:t> set of beliefs, motivations, desires, and principles that are </a:t>
            </a:r>
            <a:r>
              <a:rPr lang="en-US" altLang="zh-CN" sz="2000" b="1">
                <a:solidFill>
                  <a:srgbClr val="C00000"/>
                </a:solidFill>
                <a:latin typeface="Times New Roman" panose="02020603050405020304" pitchFamily="18" charset="0"/>
                <a:cs typeface="Times New Roman" panose="02020603050405020304" pitchFamily="18" charset="0"/>
              </a:rPr>
              <a:t>manifested</a:t>
            </a:r>
            <a:r>
              <a:rPr lang="en-US" altLang="zh-CN" sz="2000" b="1">
                <a:latin typeface="Times New Roman" panose="02020603050405020304" pitchFamily="18" charset="0"/>
                <a:cs typeface="Times New Roman" panose="02020603050405020304" pitchFamily="18" charset="0"/>
              </a:rPr>
              <a:t> by your behavior. </a:t>
            </a:r>
            <a:r>
              <a:rPr lang="en-US" altLang="zh-CN" sz="2000" b="1" baseline="-25000">
                <a:latin typeface="Times New Roman" panose="02020603050405020304" pitchFamily="18" charset="0"/>
                <a:cs typeface="Times New Roman" panose="02020603050405020304" pitchFamily="18" charset="0"/>
              </a:rPr>
              <a:t>（/'m</a:t>
            </a:r>
            <a:r>
              <a:rPr lang="en-US" altLang="en-US" sz="2000" b="1" baseline="-25000">
                <a:latin typeface="Times New Roman" panose="02020603050405020304" pitchFamily="18" charset="0"/>
                <a:cs typeface="Times New Roman" panose="02020603050405020304" pitchFamily="18" charset="0"/>
              </a:rPr>
              <a:t>æ</a:t>
            </a:r>
            <a:r>
              <a:rPr lang="en-US" altLang="zh-CN" sz="2000" b="1" baseline="-25000">
                <a:latin typeface="Times New Roman" panose="02020603050405020304" pitchFamily="18" charset="0"/>
                <a:cs typeface="Times New Roman" panose="02020603050405020304" pitchFamily="18" charset="0"/>
              </a:rPr>
              <a:t>n</a:t>
            </a:r>
            <a:r>
              <a:rPr lang="en-US" altLang="en-US" sz="2000" b="1" baseline="-25000">
                <a:latin typeface="Times New Roman" panose="02020603050405020304" pitchFamily="18" charset="0"/>
                <a:cs typeface="Times New Roman" panose="02020603050405020304" pitchFamily="18" charset="0"/>
              </a:rPr>
              <a:t>ɪ</a:t>
            </a:r>
            <a:r>
              <a:rPr lang="en-US" altLang="zh-CN" sz="2000" b="1" baseline="-25000">
                <a:latin typeface="Times New Roman" panose="02020603050405020304" pitchFamily="18" charset="0"/>
                <a:cs typeface="Times New Roman" panose="02020603050405020304" pitchFamily="18" charset="0"/>
              </a:rPr>
              <a:t>fest/ v. </a:t>
            </a:r>
            <a:r>
              <a:rPr lang="zh-CN" altLang="en-US" sz="2000" b="1" baseline="-25000">
                <a:latin typeface="Times New Roman" panose="02020603050405020304" pitchFamily="18" charset="0"/>
                <a:cs typeface="Times New Roman" panose="02020603050405020304" pitchFamily="18" charset="0"/>
              </a:rPr>
              <a:t>清楚显示（尤指情感、态度或品质））</a:t>
            </a:r>
            <a:endParaRPr lang="zh-CN" altLang="en-US" sz="2000" b="1" baseline="-25000">
              <a:latin typeface="Times New Roman" panose="02020603050405020304" pitchFamily="18" charset="0"/>
              <a:cs typeface="Times New Roman" panose="02020603050405020304" pitchFamily="18"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000000"/>
                                          </p:val>
                                        </p:tav>
                                        <p:tav tm="100000">
                                          <p:val>
                                            <p:strVal val="#ppt_w"/>
                                          </p:val>
                                        </p:tav>
                                      </p:tavLst>
                                    </p:anim>
                                    <p:anim calcmode="lin" valueType="num">
                                      <p:cBhvr>
                                        <p:cTn id="8" dur="500" fill="hold"/>
                                        <p:tgtEl>
                                          <p:spTgt spid="3"/>
                                        </p:tgtEl>
                                        <p:attrNameLst>
                                          <p:attrName>ppt_h</p:attrName>
                                        </p:attrNameLst>
                                      </p:cBhvr>
                                      <p:tavLst>
                                        <p:tav tm="0">
                                          <p:val>
                                            <p:fltVal val="0.000000"/>
                                          </p:val>
                                        </p:tav>
                                        <p:tav tm="100000">
                                          <p:val>
                                            <p:strVal val="#ppt_h"/>
                                          </p:val>
                                        </p:tav>
                                      </p:tavLst>
                                    </p:anim>
                                    <p:animEffect transition="in" filter="fade">
                                      <p:cBhvr>
                                        <p:cTn id="9" dur="500"/>
                                        <p:tgtEl>
                                          <p:spTgt spid="3"/>
                                        </p:tgtEl>
                                      </p:cBhvr>
                                    </p:animEffect>
                                  </p:childTnLst>
                                </p:cTn>
                              </p:par>
                              <p:par>
                                <p:cTn id="10" presetID="8" presetClass="emph" presetSubtype="0" repeatCount="indefinite" fill="hold" nodeType="withEffect">
                                  <p:stCondLst>
                                    <p:cond delay="0"/>
                                  </p:stCondLst>
                                  <p:childTnLst>
                                    <p:animRot by="21600000">
                                      <p:cBhvr>
                                        <p:cTn id="11" dur="2000" fill="hold"/>
                                        <p:tgtEl>
                                          <p:spTgt spid="3"/>
                                        </p:tgtEl>
                                        <p:attrNameLst>
                                          <p:attrName>r</p:attrName>
                                        </p:attrNameLst>
                                      </p:cBhvr>
                                    </p:animRo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500" fill="hold"/>
                                        <p:tgtEl>
                                          <p:spTgt spid="26"/>
                                        </p:tgtEl>
                                        <p:attrNameLst>
                                          <p:attrName>ppt_x</p:attrName>
                                        </p:attrNameLst>
                                      </p:cBhvr>
                                      <p:tavLst>
                                        <p:tav tm="0">
                                          <p:val>
                                            <p:strVal val="#ppt_x"/>
                                          </p:val>
                                        </p:tav>
                                        <p:tav tm="100000">
                                          <p:val>
                                            <p:strVal val="#ppt_x"/>
                                          </p:val>
                                        </p:tav>
                                      </p:tavLst>
                                    </p:anim>
                                    <p:anim calcmode="lin" valueType="num">
                                      <p:cBhvr additive="base">
                                        <p:cTn id="17"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additive="base">
                                        <p:cTn id="22" dur="500" fill="hold"/>
                                        <p:tgtEl>
                                          <p:spTgt spid="28"/>
                                        </p:tgtEl>
                                        <p:attrNameLst>
                                          <p:attrName>ppt_x</p:attrName>
                                        </p:attrNameLst>
                                      </p:cBhvr>
                                      <p:tavLst>
                                        <p:tav tm="0">
                                          <p:val>
                                            <p:strVal val="#ppt_x"/>
                                          </p:val>
                                        </p:tav>
                                        <p:tav tm="100000">
                                          <p:val>
                                            <p:strVal val="#ppt_x"/>
                                          </p:val>
                                        </p:tav>
                                      </p:tavLst>
                                    </p:anim>
                                    <p:anim calcmode="lin" valueType="num">
                                      <p:cBhvr additive="base">
                                        <p:cTn id="23"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500" fill="hold"/>
                                        <p:tgtEl>
                                          <p:spTgt spid="29"/>
                                        </p:tgtEl>
                                        <p:attrNameLst>
                                          <p:attrName>ppt_x</p:attrName>
                                        </p:attrNameLst>
                                      </p:cBhvr>
                                      <p:tavLst>
                                        <p:tav tm="0">
                                          <p:val>
                                            <p:strVal val="#ppt_x"/>
                                          </p:val>
                                        </p:tav>
                                        <p:tav tm="100000">
                                          <p:val>
                                            <p:strVal val="#ppt_x"/>
                                          </p:val>
                                        </p:tav>
                                      </p:tavLst>
                                    </p:anim>
                                    <p:anim calcmode="lin" valueType="num">
                                      <p:cBhvr additive="base">
                                        <p:cTn id="29"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30"/>
                                        </p:tgtEl>
                                        <p:attrNameLst>
                                          <p:attrName>style.visibility</p:attrName>
                                        </p:attrNameLst>
                                      </p:cBhvr>
                                      <p:to>
                                        <p:strVal val="visible"/>
                                      </p:to>
                                    </p:set>
                                    <p:anim calcmode="lin" valueType="num">
                                      <p:cBhvr additive="base">
                                        <p:cTn id="34" dur="500" fill="hold"/>
                                        <p:tgtEl>
                                          <p:spTgt spid="30"/>
                                        </p:tgtEl>
                                        <p:attrNameLst>
                                          <p:attrName>ppt_x</p:attrName>
                                        </p:attrNameLst>
                                      </p:cBhvr>
                                      <p:tavLst>
                                        <p:tav tm="0">
                                          <p:val>
                                            <p:strVal val="#ppt_x"/>
                                          </p:val>
                                        </p:tav>
                                        <p:tav tm="100000">
                                          <p:val>
                                            <p:strVal val="#ppt_x"/>
                                          </p:val>
                                        </p:tav>
                                      </p:tavLst>
                                    </p:anim>
                                    <p:anim calcmode="lin" valueType="num">
                                      <p:cBhvr additive="base">
                                        <p:cTn id="35"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32"/>
                                        </p:tgtEl>
                                        <p:attrNameLst>
                                          <p:attrName>style.visibility</p:attrName>
                                        </p:attrNameLst>
                                      </p:cBhvr>
                                      <p:to>
                                        <p:strVal val="visible"/>
                                      </p:to>
                                    </p:set>
                                    <p:anim calcmode="lin" valueType="num">
                                      <p:cBhvr additive="base">
                                        <p:cTn id="40" dur="500" fill="hold"/>
                                        <p:tgtEl>
                                          <p:spTgt spid="32"/>
                                        </p:tgtEl>
                                        <p:attrNameLst>
                                          <p:attrName>ppt_x</p:attrName>
                                        </p:attrNameLst>
                                      </p:cBhvr>
                                      <p:tavLst>
                                        <p:tav tm="0">
                                          <p:val>
                                            <p:strVal val="#ppt_x"/>
                                          </p:val>
                                        </p:tav>
                                        <p:tav tm="100000">
                                          <p:val>
                                            <p:strVal val="#ppt_x"/>
                                          </p:val>
                                        </p:tav>
                                      </p:tavLst>
                                    </p:anim>
                                    <p:anim calcmode="lin" valueType="num">
                                      <p:cBhvr additive="base">
                                        <p:cTn id="41"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6" grpId="1"/>
      <p:bldP spid="28" grpId="0"/>
      <p:bldP spid="28" grpId="1"/>
      <p:bldP spid="29" grpId="0"/>
      <p:bldP spid="29" grpId="1"/>
      <p:bldP spid="30" grpId="0"/>
      <p:bldP spid="30" grpId="1"/>
      <p:bldP spid="32" grpId="0"/>
      <p:bldP spid="32"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直接连接符 19"/>
          <p:cNvCxnSpPr/>
          <p:nvPr/>
        </p:nvCxnSpPr>
        <p:spPr>
          <a:xfrm>
            <a:off x="512860" y="688340"/>
            <a:ext cx="10972825" cy="0"/>
          </a:xfrm>
          <a:prstGeom prst="line">
            <a:avLst/>
          </a:prstGeom>
          <a:ln>
            <a:gradFill>
              <a:gsLst>
                <a:gs pos="0">
                  <a:srgbClr val="400040"/>
                </a:gs>
                <a:gs pos="32000">
                  <a:srgbClr val="8F0040"/>
                </a:gs>
                <a:gs pos="63000">
                  <a:srgbClr val="F27300"/>
                </a:gs>
                <a:gs pos="100000">
                  <a:srgbClr val="FFBF00"/>
                </a:gs>
              </a:gsLst>
              <a:lin ang="10800000" scaled="0"/>
            </a:gradFill>
          </a:ln>
        </p:spPr>
        <p:style>
          <a:lnRef idx="1">
            <a:srgbClr val="5B9BD5"/>
          </a:lnRef>
          <a:fillRef idx="0">
            <a:srgbClr val="5B9BD5"/>
          </a:fillRef>
          <a:effectRef idx="0">
            <a:srgbClr val="5B9BD5"/>
          </a:effectRef>
          <a:fontRef idx="minor">
            <a:sysClr val="windowText" lastClr="000000"/>
          </a:fontRef>
        </p:style>
      </p:cxnSp>
      <p:sp>
        <p:nvSpPr>
          <p:cNvPr id="25" name="矩形 24"/>
          <p:cNvSpPr/>
          <p:nvPr/>
        </p:nvSpPr>
        <p:spPr>
          <a:xfrm>
            <a:off x="0" y="6685613"/>
            <a:ext cx="12192000" cy="172387"/>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p:nvPr/>
        </p:nvPicPr>
        <p:blipFill>
          <a:blip r:embed="rId1"/>
          <a:stretch>
            <a:fillRect/>
          </a:stretch>
        </p:blipFill>
        <p:spPr>
          <a:xfrm>
            <a:off x="54610" y="6584950"/>
            <a:ext cx="708025" cy="273050"/>
          </a:xfrm>
          <a:prstGeom prst="rect">
            <a:avLst/>
          </a:prstGeom>
        </p:spPr>
      </p:pic>
      <p:pic>
        <p:nvPicPr>
          <p:cNvPr id="2" name="图片 1"/>
          <p:cNvPicPr>
            <a:picLocks noChangeAspect="1"/>
          </p:cNvPicPr>
          <p:nvPr/>
        </p:nvPicPr>
        <p:blipFill rotWithShape="1">
          <a:blip r:embed="rId2">
            <a:extLst>
              <a:ext uri="{BEBA8EAE-BF5A-486C-A8C5-ECC9F3942E4B}">
                <a14:imgProps xmlns:a14="http://schemas.microsoft.com/office/drawing/2010/main">
                  <a14:imgLayer r:embed="rId3">
                    <a14:imgEffect>
                      <a14:backgroundRemoval t="1130" b="100000" l="0" r="39917">
                        <a14:foregroundMark x1="10187" y1="34463" x2="9563" y2="64407"/>
                        <a14:foregroundMark x1="18295" y1="11864" x2="16424" y2="37288"/>
                        <a14:foregroundMark x1="19751" y1="24294" x2="22453" y2="22599"/>
                        <a14:foregroundMark x1="13306" y1="20339" x2="14761" y2="25424"/>
                        <a14:foregroundMark x1="19335" y1="37288" x2="24532" y2="31638"/>
                        <a14:foregroundMark x1="28274" y1="31638" x2="28274" y2="45763"/>
                        <a14:foregroundMark x1="11850" y1="58192" x2="28690" y2="54237"/>
                        <a14:foregroundMark x1="11642" y1="48588" x2="26819" y2="45763"/>
                        <a14:foregroundMark x1="9563" y1="66102" x2="29730" y2="66667"/>
                        <a14:foregroundMark x1="28898" y1="55367" x2="27651" y2="61582"/>
                        <a14:foregroundMark x1="11227" y1="52542" x2="18295" y2="51977"/>
                        <a14:foregroundMark x1="20582" y1="61582" x2="25156" y2="58192"/>
                        <a14:foregroundMark x1="20166" y1="48588" x2="20166" y2="51412"/>
                        <a14:foregroundMark x1="13306" y1="74011" x2="18295" y2="82486"/>
                        <a14:foregroundMark x1="19751" y1="83616" x2="23909" y2="73446"/>
                      </a14:backgroundRemoval>
                    </a14:imgEffect>
                  </a14:imgLayer>
                </a14:imgProps>
              </a:ext>
            </a:extLst>
          </a:blip>
          <a:srcRect r="60124"/>
          <a:stretch>
            <a:fillRect/>
          </a:stretch>
        </p:blipFill>
        <p:spPr>
          <a:xfrm>
            <a:off x="0" y="12700"/>
            <a:ext cx="1078865" cy="831850"/>
          </a:xfrm>
          <a:prstGeom prst="rect">
            <a:avLst/>
          </a:prstGeom>
        </p:spPr>
      </p:pic>
      <p:grpSp>
        <p:nvGrpSpPr>
          <p:cNvPr id="3" name="组合 2"/>
          <p:cNvGrpSpPr/>
          <p:nvPr/>
        </p:nvGrpSpPr>
        <p:grpSpPr>
          <a:xfrm>
            <a:off x="414020" y="551815"/>
            <a:ext cx="140970" cy="121920"/>
            <a:chOff x="715963" y="600758"/>
            <a:chExt cx="2201410" cy="2201406"/>
          </a:xfrm>
        </p:grpSpPr>
        <p:sp>
          <p:nvSpPr>
            <p:cNvPr id="5" name="Freeform 20"/>
            <p:cNvSpPr/>
            <p:nvPr/>
          </p:nvSpPr>
          <p:spPr>
            <a:xfrm>
              <a:off x="715963" y="843713"/>
              <a:ext cx="349618" cy="1712535"/>
            </a:xfrm>
            <a:custGeom>
              <a:avLst/>
              <a:gdLst/>
              <a:ahLst/>
              <a:cxnLst>
                <a:cxn ang="0">
                  <a:pos x="349618" y="1122925"/>
                </a:cxn>
                <a:cxn ang="0">
                  <a:pos x="0" y="1712535"/>
                </a:cxn>
                <a:cxn ang="0">
                  <a:pos x="0" y="0"/>
                </a:cxn>
                <a:cxn ang="0">
                  <a:pos x="349618" y="1122925"/>
                </a:cxn>
              </a:cxnLst>
              <a:pathLst>
                <a:path w="118" h="578">
                  <a:moveTo>
                    <a:pt x="118" y="379"/>
                  </a:moveTo>
                  <a:lnTo>
                    <a:pt x="0" y="578"/>
                  </a:lnTo>
                  <a:lnTo>
                    <a:pt x="0" y="0"/>
                  </a:lnTo>
                  <a:lnTo>
                    <a:pt x="118" y="379"/>
                  </a:lnTo>
                  <a:close/>
                </a:path>
              </a:pathLst>
            </a:custGeom>
            <a:noFill/>
            <a:ln w="9525" cap="flat" cmpd="sng">
              <a:solidFill>
                <a:srgbClr val="FEF22A"/>
              </a:solidFill>
              <a:prstDash val="solid"/>
              <a:round/>
              <a:headEnd type="none" w="med" len="med"/>
              <a:tailEnd type="none" w="med" len="med"/>
            </a:ln>
          </p:spPr>
          <p:txBody>
            <a:bodyPr/>
            <a:p>
              <a:endParaRPr lang="zh-CN" altLang="en-US" sz="1680"/>
            </a:p>
          </p:txBody>
        </p:sp>
        <p:sp>
          <p:nvSpPr>
            <p:cNvPr id="6" name="Freeform 21"/>
            <p:cNvSpPr/>
            <p:nvPr/>
          </p:nvSpPr>
          <p:spPr>
            <a:xfrm>
              <a:off x="715963" y="600758"/>
              <a:ext cx="651830" cy="399987"/>
            </a:xfrm>
            <a:custGeom>
              <a:avLst/>
              <a:gdLst/>
              <a:ahLst/>
              <a:cxnLst>
                <a:cxn ang="0">
                  <a:pos x="651830" y="399987"/>
                </a:cxn>
                <a:cxn ang="0">
                  <a:pos x="0" y="242955"/>
                </a:cxn>
                <a:cxn ang="0">
                  <a:pos x="242954" y="0"/>
                </a:cxn>
                <a:cxn ang="0">
                  <a:pos x="651830" y="399987"/>
                </a:cxn>
              </a:cxnLst>
              <a:pathLst>
                <a:path w="220" h="135">
                  <a:moveTo>
                    <a:pt x="220" y="135"/>
                  </a:moveTo>
                  <a:lnTo>
                    <a:pt x="0" y="82"/>
                  </a:lnTo>
                  <a:lnTo>
                    <a:pt x="82" y="0"/>
                  </a:lnTo>
                  <a:lnTo>
                    <a:pt x="220" y="135"/>
                  </a:lnTo>
                  <a:close/>
                </a:path>
              </a:pathLst>
            </a:custGeom>
            <a:noFill/>
            <a:ln w="9525" cap="flat" cmpd="sng">
              <a:solidFill>
                <a:srgbClr val="5B3B87"/>
              </a:solidFill>
              <a:prstDash val="solid"/>
              <a:round/>
              <a:headEnd type="none" w="med" len="med"/>
              <a:tailEnd type="none" w="med" len="med"/>
            </a:ln>
          </p:spPr>
          <p:txBody>
            <a:bodyPr/>
            <a:p>
              <a:endParaRPr lang="zh-CN" altLang="en-US" sz="1680"/>
            </a:p>
          </p:txBody>
        </p:sp>
        <p:sp>
          <p:nvSpPr>
            <p:cNvPr id="7" name="Freeform 22"/>
            <p:cNvSpPr/>
            <p:nvPr/>
          </p:nvSpPr>
          <p:spPr>
            <a:xfrm>
              <a:off x="715963" y="1966637"/>
              <a:ext cx="349618" cy="835527"/>
            </a:xfrm>
            <a:custGeom>
              <a:avLst/>
              <a:gdLst/>
              <a:ahLst/>
              <a:cxnLst>
                <a:cxn ang="0">
                  <a:pos x="349618" y="0"/>
                </a:cxn>
                <a:cxn ang="0">
                  <a:pos x="242954" y="835527"/>
                </a:cxn>
                <a:cxn ang="0">
                  <a:pos x="0" y="589609"/>
                </a:cxn>
                <a:cxn ang="0">
                  <a:pos x="349618" y="0"/>
                </a:cxn>
              </a:cxnLst>
              <a:pathLst>
                <a:path w="118" h="282">
                  <a:moveTo>
                    <a:pt x="118" y="0"/>
                  </a:moveTo>
                  <a:lnTo>
                    <a:pt x="82" y="282"/>
                  </a:lnTo>
                  <a:lnTo>
                    <a:pt x="0" y="199"/>
                  </a:lnTo>
                  <a:lnTo>
                    <a:pt x="118" y="0"/>
                  </a:lnTo>
                  <a:close/>
                </a:path>
              </a:pathLst>
            </a:custGeom>
            <a:noFill/>
            <a:ln w="9525" cap="flat" cmpd="sng">
              <a:solidFill>
                <a:srgbClr val="FD665B"/>
              </a:solidFill>
              <a:prstDash val="solid"/>
              <a:round/>
              <a:headEnd type="none" w="med" len="med"/>
              <a:tailEnd type="none" w="med" len="med"/>
            </a:ln>
          </p:spPr>
          <p:txBody>
            <a:bodyPr/>
            <a:p>
              <a:endParaRPr lang="zh-CN" altLang="en-US" sz="1680"/>
            </a:p>
          </p:txBody>
        </p:sp>
        <p:sp>
          <p:nvSpPr>
            <p:cNvPr id="8" name="Freeform 23"/>
            <p:cNvSpPr/>
            <p:nvPr/>
          </p:nvSpPr>
          <p:spPr>
            <a:xfrm>
              <a:off x="715963" y="843713"/>
              <a:ext cx="651830" cy="1122926"/>
            </a:xfrm>
            <a:custGeom>
              <a:avLst/>
              <a:gdLst/>
              <a:ahLst/>
              <a:cxnLst>
                <a:cxn ang="0">
                  <a:pos x="651830" y="157031"/>
                </a:cxn>
                <a:cxn ang="0">
                  <a:pos x="349617" y="1122926"/>
                </a:cxn>
                <a:cxn ang="0">
                  <a:pos x="0" y="0"/>
                </a:cxn>
                <a:cxn ang="0">
                  <a:pos x="651830" y="157031"/>
                </a:cxn>
              </a:cxnLst>
              <a:pathLst>
                <a:path w="220" h="379">
                  <a:moveTo>
                    <a:pt x="220" y="53"/>
                  </a:moveTo>
                  <a:lnTo>
                    <a:pt x="118" y="379"/>
                  </a:lnTo>
                  <a:lnTo>
                    <a:pt x="0" y="0"/>
                  </a:lnTo>
                  <a:lnTo>
                    <a:pt x="220" y="53"/>
                  </a:lnTo>
                  <a:close/>
                </a:path>
              </a:pathLst>
            </a:custGeom>
            <a:noFill/>
            <a:ln w="9525" cap="flat" cmpd="sng">
              <a:solidFill>
                <a:srgbClr val="A82878"/>
              </a:solidFill>
              <a:prstDash val="solid"/>
              <a:round/>
              <a:headEnd type="none" w="med" len="med"/>
              <a:tailEnd type="none" w="med" len="med"/>
            </a:ln>
          </p:spPr>
          <p:txBody>
            <a:bodyPr/>
            <a:p>
              <a:endParaRPr lang="zh-CN" altLang="en-US" sz="1680"/>
            </a:p>
          </p:txBody>
        </p:sp>
        <p:sp>
          <p:nvSpPr>
            <p:cNvPr id="10" name="Freeform 24"/>
            <p:cNvSpPr/>
            <p:nvPr/>
          </p:nvSpPr>
          <p:spPr>
            <a:xfrm>
              <a:off x="958918" y="1966637"/>
              <a:ext cx="948117" cy="835527"/>
            </a:xfrm>
            <a:custGeom>
              <a:avLst/>
              <a:gdLst/>
              <a:ahLst/>
              <a:cxnLst>
                <a:cxn ang="0">
                  <a:pos x="948117" y="373320"/>
                </a:cxn>
                <a:cxn ang="0">
                  <a:pos x="0" y="835527"/>
                </a:cxn>
                <a:cxn ang="0">
                  <a:pos x="106663" y="0"/>
                </a:cxn>
                <a:cxn ang="0">
                  <a:pos x="948117" y="373320"/>
                </a:cxn>
              </a:cxnLst>
              <a:pathLst>
                <a:path w="320" h="282">
                  <a:moveTo>
                    <a:pt x="320" y="126"/>
                  </a:moveTo>
                  <a:lnTo>
                    <a:pt x="0" y="282"/>
                  </a:lnTo>
                  <a:lnTo>
                    <a:pt x="36" y="0"/>
                  </a:lnTo>
                  <a:lnTo>
                    <a:pt x="320" y="126"/>
                  </a:lnTo>
                  <a:close/>
                </a:path>
              </a:pathLst>
            </a:custGeom>
            <a:noFill/>
            <a:ln w="9525" cap="flat" cmpd="sng">
              <a:solidFill>
                <a:srgbClr val="FEF22A"/>
              </a:solidFill>
              <a:prstDash val="solid"/>
              <a:round/>
              <a:headEnd type="none" w="med" len="med"/>
              <a:tailEnd type="none" w="med" len="med"/>
            </a:ln>
          </p:spPr>
          <p:txBody>
            <a:bodyPr/>
            <a:p>
              <a:endParaRPr lang="zh-CN" altLang="en-US" sz="1680"/>
            </a:p>
          </p:txBody>
        </p:sp>
        <p:sp>
          <p:nvSpPr>
            <p:cNvPr id="12" name="Freeform 25"/>
            <p:cNvSpPr/>
            <p:nvPr/>
          </p:nvSpPr>
          <p:spPr>
            <a:xfrm>
              <a:off x="958918" y="600758"/>
              <a:ext cx="1712536" cy="399987"/>
            </a:xfrm>
            <a:custGeom>
              <a:avLst/>
              <a:gdLst/>
              <a:ahLst/>
              <a:cxnLst>
                <a:cxn ang="0">
                  <a:pos x="408875" y="399987"/>
                </a:cxn>
                <a:cxn ang="0">
                  <a:pos x="0" y="0"/>
                </a:cxn>
                <a:cxn ang="0">
                  <a:pos x="1712536" y="0"/>
                </a:cxn>
                <a:cxn ang="0">
                  <a:pos x="408875" y="399987"/>
                </a:cxn>
              </a:cxnLst>
              <a:pathLst>
                <a:path w="578" h="135">
                  <a:moveTo>
                    <a:pt x="138" y="135"/>
                  </a:moveTo>
                  <a:lnTo>
                    <a:pt x="0" y="0"/>
                  </a:lnTo>
                  <a:lnTo>
                    <a:pt x="578" y="0"/>
                  </a:lnTo>
                  <a:lnTo>
                    <a:pt x="138" y="135"/>
                  </a:lnTo>
                  <a:close/>
                </a:path>
              </a:pathLst>
            </a:custGeom>
            <a:noFill/>
            <a:ln w="9525" cap="flat" cmpd="sng">
              <a:solidFill>
                <a:srgbClr val="79307A"/>
              </a:solidFill>
              <a:prstDash val="solid"/>
              <a:round/>
              <a:headEnd type="none" w="med" len="med"/>
              <a:tailEnd type="none" w="med" len="med"/>
            </a:ln>
          </p:spPr>
          <p:txBody>
            <a:bodyPr/>
            <a:p>
              <a:endParaRPr lang="zh-CN" altLang="en-US" sz="1680"/>
            </a:p>
          </p:txBody>
        </p:sp>
        <p:sp>
          <p:nvSpPr>
            <p:cNvPr id="13" name="Freeform 26"/>
            <p:cNvSpPr/>
            <p:nvPr/>
          </p:nvSpPr>
          <p:spPr>
            <a:xfrm>
              <a:off x="958918" y="2339957"/>
              <a:ext cx="1712536" cy="462207"/>
            </a:xfrm>
            <a:custGeom>
              <a:avLst/>
              <a:gdLst/>
              <a:ahLst/>
              <a:cxnLst>
                <a:cxn ang="0">
                  <a:pos x="948116" y="0"/>
                </a:cxn>
                <a:cxn ang="0">
                  <a:pos x="1712536" y="462207"/>
                </a:cxn>
                <a:cxn ang="0">
                  <a:pos x="0" y="462207"/>
                </a:cxn>
                <a:cxn ang="0">
                  <a:pos x="948116" y="0"/>
                </a:cxn>
              </a:cxnLst>
              <a:pathLst>
                <a:path w="578" h="156">
                  <a:moveTo>
                    <a:pt x="320" y="0"/>
                  </a:moveTo>
                  <a:lnTo>
                    <a:pt x="578" y="156"/>
                  </a:lnTo>
                  <a:lnTo>
                    <a:pt x="0" y="156"/>
                  </a:lnTo>
                  <a:lnTo>
                    <a:pt x="320" y="0"/>
                  </a:lnTo>
                  <a:close/>
                </a:path>
              </a:pathLst>
            </a:custGeom>
            <a:noFill/>
            <a:ln w="9525" cap="flat" cmpd="sng">
              <a:solidFill>
                <a:srgbClr val="FA8538"/>
              </a:solidFill>
              <a:prstDash val="solid"/>
              <a:round/>
              <a:headEnd type="none" w="med" len="med"/>
              <a:tailEnd type="none" w="med" len="med"/>
            </a:ln>
          </p:spPr>
          <p:txBody>
            <a:bodyPr/>
            <a:p>
              <a:endParaRPr lang="zh-CN" altLang="en-US" sz="1680"/>
            </a:p>
          </p:txBody>
        </p:sp>
        <p:sp>
          <p:nvSpPr>
            <p:cNvPr id="14" name="Freeform 27"/>
            <p:cNvSpPr/>
            <p:nvPr/>
          </p:nvSpPr>
          <p:spPr>
            <a:xfrm>
              <a:off x="1367793" y="600758"/>
              <a:ext cx="1303661" cy="805899"/>
            </a:xfrm>
            <a:custGeom>
              <a:avLst/>
              <a:gdLst/>
              <a:ahLst/>
              <a:cxnLst>
                <a:cxn ang="0">
                  <a:pos x="1303661" y="0"/>
                </a:cxn>
                <a:cxn ang="0">
                  <a:pos x="897748" y="805899"/>
                </a:cxn>
                <a:cxn ang="0">
                  <a:pos x="0" y="399986"/>
                </a:cxn>
                <a:cxn ang="0">
                  <a:pos x="1303661" y="0"/>
                </a:cxn>
              </a:cxnLst>
              <a:pathLst>
                <a:path w="440" h="272">
                  <a:moveTo>
                    <a:pt x="440" y="0"/>
                  </a:moveTo>
                  <a:lnTo>
                    <a:pt x="303" y="272"/>
                  </a:lnTo>
                  <a:lnTo>
                    <a:pt x="0" y="135"/>
                  </a:lnTo>
                  <a:lnTo>
                    <a:pt x="440" y="0"/>
                  </a:lnTo>
                  <a:close/>
                </a:path>
              </a:pathLst>
            </a:custGeom>
            <a:noFill/>
            <a:ln w="9525" cap="flat" cmpd="sng">
              <a:solidFill>
                <a:srgbClr val="A82878"/>
              </a:solidFill>
              <a:prstDash val="solid"/>
              <a:round/>
              <a:headEnd type="none" w="med" len="med"/>
              <a:tailEnd type="none" w="med" len="med"/>
            </a:ln>
          </p:spPr>
          <p:txBody>
            <a:bodyPr/>
            <a:p>
              <a:endParaRPr lang="zh-CN" altLang="en-US" sz="1680"/>
            </a:p>
          </p:txBody>
        </p:sp>
        <p:sp>
          <p:nvSpPr>
            <p:cNvPr id="15" name="Freeform 28"/>
            <p:cNvSpPr/>
            <p:nvPr/>
          </p:nvSpPr>
          <p:spPr>
            <a:xfrm>
              <a:off x="2265543" y="843713"/>
              <a:ext cx="651830" cy="1712535"/>
            </a:xfrm>
            <a:custGeom>
              <a:avLst/>
              <a:gdLst/>
              <a:ahLst/>
              <a:cxnLst>
                <a:cxn ang="0">
                  <a:pos x="651830" y="0"/>
                </a:cxn>
                <a:cxn ang="0">
                  <a:pos x="651830" y="1712535"/>
                </a:cxn>
                <a:cxn ang="0">
                  <a:pos x="0" y="562944"/>
                </a:cxn>
                <a:cxn ang="0">
                  <a:pos x="651830" y="0"/>
                </a:cxn>
              </a:cxnLst>
              <a:pathLst>
                <a:path w="220" h="578">
                  <a:moveTo>
                    <a:pt x="220" y="0"/>
                  </a:moveTo>
                  <a:lnTo>
                    <a:pt x="220" y="578"/>
                  </a:lnTo>
                  <a:lnTo>
                    <a:pt x="0" y="190"/>
                  </a:lnTo>
                  <a:lnTo>
                    <a:pt x="220" y="0"/>
                  </a:lnTo>
                  <a:close/>
                </a:path>
              </a:pathLst>
            </a:custGeom>
            <a:noFill/>
            <a:ln w="9525" cap="flat" cmpd="sng">
              <a:solidFill>
                <a:srgbClr val="F1286A"/>
              </a:solidFill>
              <a:prstDash val="solid"/>
              <a:round/>
              <a:headEnd type="none" w="med" len="med"/>
              <a:tailEnd type="none" w="med" len="med"/>
            </a:ln>
          </p:spPr>
          <p:txBody>
            <a:bodyPr/>
            <a:p>
              <a:endParaRPr lang="zh-CN" altLang="en-US" sz="1680"/>
            </a:p>
          </p:txBody>
        </p:sp>
        <p:sp>
          <p:nvSpPr>
            <p:cNvPr id="16" name="Freeform 29"/>
            <p:cNvSpPr/>
            <p:nvPr/>
          </p:nvSpPr>
          <p:spPr>
            <a:xfrm>
              <a:off x="1907035" y="2339957"/>
              <a:ext cx="1010338" cy="462207"/>
            </a:xfrm>
            <a:custGeom>
              <a:avLst/>
              <a:gdLst/>
              <a:ahLst/>
              <a:cxnLst>
                <a:cxn ang="0">
                  <a:pos x="1010338" y="216289"/>
                </a:cxn>
                <a:cxn ang="0">
                  <a:pos x="0" y="0"/>
                </a:cxn>
                <a:cxn ang="0">
                  <a:pos x="764419" y="462207"/>
                </a:cxn>
                <a:cxn ang="0">
                  <a:pos x="1010338" y="216289"/>
                </a:cxn>
              </a:cxnLst>
              <a:pathLst>
                <a:path w="341" h="156">
                  <a:moveTo>
                    <a:pt x="341" y="73"/>
                  </a:moveTo>
                  <a:lnTo>
                    <a:pt x="0" y="0"/>
                  </a:lnTo>
                  <a:lnTo>
                    <a:pt x="258" y="156"/>
                  </a:lnTo>
                  <a:lnTo>
                    <a:pt x="341" y="73"/>
                  </a:lnTo>
                  <a:close/>
                </a:path>
              </a:pathLst>
            </a:custGeom>
            <a:noFill/>
            <a:ln w="9525" cap="flat" cmpd="sng">
              <a:solidFill>
                <a:srgbClr val="FD665B"/>
              </a:solidFill>
              <a:prstDash val="solid"/>
              <a:round/>
              <a:headEnd type="none" w="med" len="med"/>
              <a:tailEnd type="none" w="med" len="med"/>
            </a:ln>
          </p:spPr>
          <p:txBody>
            <a:bodyPr/>
            <a:p>
              <a:endParaRPr lang="zh-CN" altLang="en-US" sz="1680"/>
            </a:p>
          </p:txBody>
        </p:sp>
        <p:sp>
          <p:nvSpPr>
            <p:cNvPr id="17" name="Freeform 30"/>
            <p:cNvSpPr/>
            <p:nvPr/>
          </p:nvSpPr>
          <p:spPr>
            <a:xfrm>
              <a:off x="1065581" y="1406657"/>
              <a:ext cx="1199961" cy="933303"/>
            </a:xfrm>
            <a:custGeom>
              <a:avLst/>
              <a:gdLst/>
              <a:ahLst/>
              <a:cxnLst>
                <a:cxn ang="0">
                  <a:pos x="1199961" y="0"/>
                </a:cxn>
                <a:cxn ang="0">
                  <a:pos x="0" y="559981"/>
                </a:cxn>
                <a:cxn ang="0">
                  <a:pos x="841454" y="933303"/>
                </a:cxn>
                <a:cxn ang="0">
                  <a:pos x="1199961" y="0"/>
                </a:cxn>
              </a:cxnLst>
              <a:pathLst>
                <a:path w="405" h="315">
                  <a:moveTo>
                    <a:pt x="405" y="0"/>
                  </a:moveTo>
                  <a:lnTo>
                    <a:pt x="0" y="189"/>
                  </a:lnTo>
                  <a:lnTo>
                    <a:pt x="284" y="315"/>
                  </a:lnTo>
                  <a:lnTo>
                    <a:pt x="405" y="0"/>
                  </a:lnTo>
                  <a:close/>
                </a:path>
              </a:pathLst>
            </a:custGeom>
            <a:noFill/>
            <a:ln w="9525" cap="flat" cmpd="sng">
              <a:solidFill>
                <a:srgbClr val="FA8538"/>
              </a:solidFill>
              <a:prstDash val="solid"/>
              <a:round/>
              <a:headEnd type="none" w="med" len="med"/>
              <a:tailEnd type="none" w="med" len="med"/>
            </a:ln>
          </p:spPr>
          <p:txBody>
            <a:bodyPr/>
            <a:p>
              <a:endParaRPr lang="zh-CN" altLang="en-US" sz="1680"/>
            </a:p>
          </p:txBody>
        </p:sp>
        <p:sp>
          <p:nvSpPr>
            <p:cNvPr id="18" name="Freeform 31"/>
            <p:cNvSpPr/>
            <p:nvPr/>
          </p:nvSpPr>
          <p:spPr>
            <a:xfrm>
              <a:off x="1907035" y="1406657"/>
              <a:ext cx="1010338" cy="1149591"/>
            </a:xfrm>
            <a:custGeom>
              <a:avLst/>
              <a:gdLst/>
              <a:ahLst/>
              <a:cxnLst>
                <a:cxn ang="0">
                  <a:pos x="358507" y="0"/>
                </a:cxn>
                <a:cxn ang="0">
                  <a:pos x="1010338" y="1149591"/>
                </a:cxn>
                <a:cxn ang="0">
                  <a:pos x="0" y="933301"/>
                </a:cxn>
                <a:cxn ang="0">
                  <a:pos x="358507" y="0"/>
                </a:cxn>
              </a:cxnLst>
              <a:pathLst>
                <a:path w="341" h="388">
                  <a:moveTo>
                    <a:pt x="121" y="0"/>
                  </a:moveTo>
                  <a:lnTo>
                    <a:pt x="341" y="388"/>
                  </a:lnTo>
                  <a:lnTo>
                    <a:pt x="0" y="315"/>
                  </a:lnTo>
                  <a:lnTo>
                    <a:pt x="121" y="0"/>
                  </a:lnTo>
                  <a:close/>
                </a:path>
              </a:pathLst>
            </a:custGeom>
            <a:noFill/>
            <a:ln w="9525" cap="flat" cmpd="sng">
              <a:solidFill>
                <a:srgbClr val="FD3F63"/>
              </a:solidFill>
              <a:prstDash val="solid"/>
              <a:round/>
              <a:headEnd type="none" w="med" len="med"/>
              <a:tailEnd type="none" w="med" len="med"/>
            </a:ln>
          </p:spPr>
          <p:txBody>
            <a:bodyPr/>
            <a:p>
              <a:endParaRPr lang="zh-CN" altLang="en-US" sz="1680"/>
            </a:p>
          </p:txBody>
        </p:sp>
        <p:sp>
          <p:nvSpPr>
            <p:cNvPr id="19" name="Freeform 32"/>
            <p:cNvSpPr/>
            <p:nvPr/>
          </p:nvSpPr>
          <p:spPr>
            <a:xfrm>
              <a:off x="2265543" y="600758"/>
              <a:ext cx="651830" cy="805899"/>
            </a:xfrm>
            <a:custGeom>
              <a:avLst/>
              <a:gdLst/>
              <a:ahLst/>
              <a:cxnLst>
                <a:cxn ang="0">
                  <a:pos x="405912" y="0"/>
                </a:cxn>
                <a:cxn ang="0">
                  <a:pos x="651830" y="242954"/>
                </a:cxn>
                <a:cxn ang="0">
                  <a:pos x="0" y="805899"/>
                </a:cxn>
                <a:cxn ang="0">
                  <a:pos x="405912" y="0"/>
                </a:cxn>
              </a:cxnLst>
              <a:pathLst>
                <a:path w="220" h="272">
                  <a:moveTo>
                    <a:pt x="137" y="0"/>
                  </a:moveTo>
                  <a:lnTo>
                    <a:pt x="220" y="82"/>
                  </a:lnTo>
                  <a:lnTo>
                    <a:pt x="0" y="272"/>
                  </a:lnTo>
                  <a:lnTo>
                    <a:pt x="137" y="0"/>
                  </a:lnTo>
                  <a:close/>
                </a:path>
              </a:pathLst>
            </a:custGeom>
            <a:noFill/>
            <a:ln w="9525" cap="flat" cmpd="sng">
              <a:solidFill>
                <a:srgbClr val="E02579"/>
              </a:solidFill>
              <a:prstDash val="solid"/>
              <a:round/>
              <a:headEnd type="none" w="med" len="med"/>
              <a:tailEnd type="none" w="med" len="med"/>
            </a:ln>
          </p:spPr>
          <p:txBody>
            <a:bodyPr/>
            <a:p>
              <a:endParaRPr lang="zh-CN" altLang="en-US" sz="1680"/>
            </a:p>
          </p:txBody>
        </p:sp>
        <p:sp>
          <p:nvSpPr>
            <p:cNvPr id="22" name="Freeform 33"/>
            <p:cNvSpPr/>
            <p:nvPr/>
          </p:nvSpPr>
          <p:spPr>
            <a:xfrm>
              <a:off x="1065581" y="1000744"/>
              <a:ext cx="1199961" cy="965893"/>
            </a:xfrm>
            <a:custGeom>
              <a:avLst/>
              <a:gdLst/>
              <a:ahLst/>
              <a:cxnLst>
                <a:cxn ang="0">
                  <a:pos x="1199961" y="405912"/>
                </a:cxn>
                <a:cxn ang="0">
                  <a:pos x="302212" y="0"/>
                </a:cxn>
                <a:cxn ang="0">
                  <a:pos x="0" y="965893"/>
                </a:cxn>
                <a:cxn ang="0">
                  <a:pos x="1199961" y="405912"/>
                </a:cxn>
              </a:cxnLst>
              <a:pathLst>
                <a:path w="405" h="326">
                  <a:moveTo>
                    <a:pt x="405" y="137"/>
                  </a:moveTo>
                  <a:lnTo>
                    <a:pt x="102" y="0"/>
                  </a:lnTo>
                  <a:lnTo>
                    <a:pt x="0" y="326"/>
                  </a:lnTo>
                  <a:lnTo>
                    <a:pt x="405" y="137"/>
                  </a:lnTo>
                  <a:close/>
                </a:path>
              </a:pathLst>
            </a:custGeom>
            <a:noFill/>
            <a:ln w="9525" cap="flat" cmpd="sng">
              <a:solidFill>
                <a:srgbClr val="E02579"/>
              </a:solidFill>
              <a:prstDash val="solid"/>
              <a:round/>
              <a:headEnd type="none" w="med" len="med"/>
              <a:tailEnd type="none" w="med" len="med"/>
            </a:ln>
          </p:spPr>
          <p:txBody>
            <a:bodyPr/>
            <a:p>
              <a:endParaRPr lang="zh-CN" altLang="en-US" sz="1680"/>
            </a:p>
          </p:txBody>
        </p:sp>
      </p:grpSp>
      <p:sp>
        <p:nvSpPr>
          <p:cNvPr id="27" name="文本框 26"/>
          <p:cNvSpPr txBox="1"/>
          <p:nvPr/>
        </p:nvSpPr>
        <p:spPr>
          <a:xfrm>
            <a:off x="1241425" y="198120"/>
            <a:ext cx="9059545" cy="460375"/>
          </a:xfrm>
          <a:prstGeom prst="rect">
            <a:avLst/>
          </a:prstGeom>
          <a:noFill/>
        </p:spPr>
        <p:txBody>
          <a:bodyPr wrap="square" rtlCol="0" anchor="t">
            <a:spAutoFit/>
          </a:bodyPr>
          <a:p>
            <a:r>
              <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rPr>
              <a:t>20.</a:t>
            </a:r>
            <a:r>
              <a:rPr lang="zh-CN" altLang="en-US" sz="2400" b="1" dirty="0" smtClean="0">
                <a:solidFill>
                  <a:srgbClr val="002060"/>
                </a:solidFill>
                <a:latin typeface="微软雅黑" panose="020B0503020204020204" pitchFamily="34" charset="-122"/>
                <a:ea typeface="微软雅黑" panose="020B0503020204020204" pitchFamily="34" charset="-122"/>
                <a:cs typeface="+mn-ea"/>
                <a:sym typeface="+mn-ea"/>
              </a:rPr>
              <a:t>内部的, 内心的</a:t>
            </a:r>
            <a:r>
              <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rPr>
              <a:t> inward </a:t>
            </a:r>
            <a:r>
              <a:rPr lang="en-US" altLang="zh-CN" sz="2400" b="1" dirty="0" smtClean="0">
                <a:solidFill>
                  <a:srgbClr val="C00000"/>
                </a:solidFill>
                <a:latin typeface="微软雅黑" panose="020B0503020204020204" pitchFamily="34" charset="-122"/>
                <a:ea typeface="微软雅黑" panose="020B0503020204020204" pitchFamily="34" charset="-122"/>
                <a:cs typeface="+mn-ea"/>
                <a:sym typeface="+mn-ea"/>
              </a:rPr>
              <a:t>---</a:t>
            </a:r>
            <a:r>
              <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rPr>
              <a:t> </a:t>
            </a:r>
            <a:r>
              <a:rPr lang="zh-CN" altLang="en-US" sz="2400" b="1" dirty="0" smtClean="0">
                <a:solidFill>
                  <a:srgbClr val="002060"/>
                </a:solidFill>
                <a:latin typeface="微软雅黑" panose="020B0503020204020204" pitchFamily="34" charset="-122"/>
                <a:ea typeface="微软雅黑" panose="020B0503020204020204" pitchFamily="34" charset="-122"/>
                <a:cs typeface="+mn-ea"/>
                <a:sym typeface="+mn-ea"/>
              </a:rPr>
              <a:t>向外的；表面的</a:t>
            </a:r>
            <a:r>
              <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rPr>
              <a:t> outward</a:t>
            </a:r>
            <a:endPar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endParaRPr>
          </a:p>
        </p:txBody>
      </p:sp>
      <p:sp>
        <p:nvSpPr>
          <p:cNvPr id="11272" name="AutoShape 36"/>
          <p:cNvSpPr/>
          <p:nvPr>
            <p:custDataLst>
              <p:tags r:id="rId4"/>
            </p:custDataLst>
          </p:nvPr>
        </p:nvSpPr>
        <p:spPr>
          <a:xfrm>
            <a:off x="171450" y="826135"/>
            <a:ext cx="11843385" cy="1294130"/>
          </a:xfrm>
          <a:prstGeom prst="roundRect">
            <a:avLst>
              <a:gd name="adj" fmla="val 16667"/>
            </a:avLst>
          </a:prstGeom>
          <a:gradFill rotWithShape="1">
            <a:gsLst>
              <a:gs pos="0">
                <a:srgbClr val="FFFFFF"/>
              </a:gs>
              <a:gs pos="100000">
                <a:srgbClr val="FBFBBB">
                  <a:alpha val="89999"/>
                </a:srgbClr>
              </a:gs>
            </a:gsLst>
            <a:lin ang="0" scaled="1"/>
            <a:tileRect/>
          </a:gradFill>
          <a:ln w="9525" cap="flat" cmpd="sng">
            <a:solidFill>
              <a:srgbClr val="C0C0C0"/>
            </a:solidFill>
            <a:prstDash val="solid"/>
            <a:headEnd type="none" w="med" len="med"/>
            <a:tailEnd type="none" w="med" len="med"/>
          </a:ln>
          <a:effectLst>
            <a:prstShdw prst="shdw13" dist="53882" dir="13499999">
              <a:srgbClr val="F5B363">
                <a:alpha val="50000"/>
              </a:srgbClr>
            </a:prstShdw>
          </a:effectLst>
        </p:spPr>
        <p:txBody>
          <a:bodyPr wrap="none" anchor="ctr"/>
          <a:p>
            <a:pPr algn="l"/>
            <a:endParaRPr lang="zh-CN" altLang="en-US" sz="2000" b="1" dirty="0">
              <a:latin typeface="Times New Roman" panose="02020603050405020304" pitchFamily="18" charset="0"/>
              <a:ea typeface="Times New Roman" panose="02020603050405020304" pitchFamily="18" charset="0"/>
            </a:endParaRPr>
          </a:p>
        </p:txBody>
      </p:sp>
      <p:pic>
        <p:nvPicPr>
          <p:cNvPr id="23" name="图片 22"/>
          <p:cNvPicPr>
            <a:picLocks noChangeAspect="1"/>
          </p:cNvPicPr>
          <p:nvPr/>
        </p:nvPicPr>
        <p:blipFill>
          <a:blip r:embed="rId5"/>
          <a:stretch>
            <a:fillRect/>
          </a:stretch>
        </p:blipFill>
        <p:spPr>
          <a:xfrm>
            <a:off x="54610" y="2284095"/>
            <a:ext cx="4886960" cy="4430395"/>
          </a:xfrm>
          <a:prstGeom prst="rect">
            <a:avLst/>
          </a:prstGeom>
          <a:effectLst>
            <a:outerShdw blurRad="50800" dist="38100" dir="16200000" rotWithShape="0">
              <a:prstClr val="black">
                <a:alpha val="40000"/>
              </a:prstClr>
            </a:outerShdw>
          </a:effectLst>
        </p:spPr>
      </p:pic>
      <p:pic>
        <p:nvPicPr>
          <p:cNvPr id="9" name="图片 8"/>
          <p:cNvPicPr/>
          <p:nvPr/>
        </p:nvPicPr>
        <p:blipFill>
          <a:blip r:embed="rId6"/>
          <a:stretch>
            <a:fillRect/>
          </a:stretch>
        </p:blipFill>
        <p:spPr>
          <a:xfrm>
            <a:off x="10135870" y="5061585"/>
            <a:ext cx="2321560" cy="1903730"/>
          </a:xfrm>
          <a:prstGeom prst="rect">
            <a:avLst/>
          </a:prstGeom>
        </p:spPr>
      </p:pic>
      <p:pic>
        <p:nvPicPr>
          <p:cNvPr id="24" name="图片 23"/>
          <p:cNvPicPr>
            <a:picLocks noChangeAspect="1"/>
          </p:cNvPicPr>
          <p:nvPr>
            <p:custDataLst>
              <p:tags r:id="rId7"/>
            </p:custDataLst>
          </p:nvPr>
        </p:nvPicPr>
        <p:blipFill>
          <a:blip r:embed="rId8">
            <a:clrChange>
              <a:clrFrom>
                <a:srgbClr val="FFFFFF">
                  <a:alpha val="100000"/>
                </a:srgbClr>
              </a:clrFrom>
              <a:clrTo>
                <a:srgbClr val="FFFFFF">
                  <a:alpha val="100000"/>
                  <a:alpha val="0"/>
                </a:srgbClr>
              </a:clrTo>
            </a:clrChange>
            <a:extLst>
              <a:ext uri="{28A0092B-C50C-407E-A947-70E740481C1C}">
                <a14:useLocalDpi xmlns:a14="http://schemas.microsoft.com/office/drawing/2010/main" val="0"/>
              </a:ext>
            </a:extLst>
          </a:blip>
          <a:stretch>
            <a:fillRect/>
          </a:stretch>
        </p:blipFill>
        <p:spPr>
          <a:xfrm flipH="1">
            <a:off x="10026650" y="1136015"/>
            <a:ext cx="2052955" cy="947420"/>
          </a:xfrm>
          <a:prstGeom prst="rect">
            <a:avLst/>
          </a:prstGeom>
        </p:spPr>
      </p:pic>
      <p:sp>
        <p:nvSpPr>
          <p:cNvPr id="100" name="文本框 99"/>
          <p:cNvSpPr txBox="1"/>
          <p:nvPr/>
        </p:nvSpPr>
        <p:spPr>
          <a:xfrm>
            <a:off x="171450" y="2319020"/>
            <a:ext cx="4735195" cy="4397375"/>
          </a:xfrm>
          <a:prstGeom prst="rect">
            <a:avLst/>
          </a:prstGeom>
          <a:noFill/>
          <a:ln w="9525">
            <a:noFill/>
          </a:ln>
        </p:spPr>
        <p:txBody>
          <a:bodyPr wrap="square">
            <a:noAutofit/>
          </a:bodyPr>
          <a:p>
            <a:pPr indent="0"/>
            <a:r>
              <a:rPr lang="zh-CN" altLang="en-US" sz="2000" b="0">
                <a:solidFill>
                  <a:srgbClr val="0063A8"/>
                </a:solidFill>
                <a:latin typeface="Times New Roman" panose="02020603050405020304" pitchFamily="18" charset="0"/>
                <a:ea typeface="宋体" panose="02010600030101010101" pitchFamily="2" charset="-122"/>
              </a:rPr>
              <a:t>1.内在力量/内心自信/内心感受/精神压力/心灵成长</a:t>
            </a:r>
            <a:endParaRPr lang="zh-CN" altLang="en-US" sz="2000" b="0">
              <a:solidFill>
                <a:srgbClr val="0063A8"/>
              </a:solidFill>
              <a:latin typeface="Times New Roman" panose="02020603050405020304" pitchFamily="18" charset="0"/>
              <a:ea typeface="宋体" panose="02010600030101010101" pitchFamily="2" charset="-122"/>
            </a:endParaRPr>
          </a:p>
          <a:p>
            <a:pPr indent="0"/>
            <a:r>
              <a:rPr lang="zh-CN" altLang="en-US" sz="2000" b="0">
                <a:solidFill>
                  <a:srgbClr val="0063A8"/>
                </a:solidFill>
                <a:latin typeface="Times New Roman" panose="02020603050405020304" pitchFamily="18" charset="0"/>
                <a:ea typeface="宋体" panose="02010600030101010101" pitchFamily="2" charset="-122"/>
              </a:rPr>
              <a:t>2.外表/外界压力/外部因素/表面平静/肤浅的美</a:t>
            </a:r>
            <a:endParaRPr lang="zh-CN" altLang="en-US" sz="2000" b="0">
              <a:solidFill>
                <a:srgbClr val="0063A8"/>
              </a:solidFill>
              <a:latin typeface="Times New Roman" panose="02020603050405020304" pitchFamily="18" charset="0"/>
              <a:ea typeface="宋体" panose="02010600030101010101" pitchFamily="2" charset="-122"/>
            </a:endParaRPr>
          </a:p>
          <a:p>
            <a:pPr indent="0"/>
            <a:r>
              <a:rPr lang="zh-CN" altLang="en-US" sz="2000" b="0">
                <a:solidFill>
                  <a:srgbClr val="0063A8"/>
                </a:solidFill>
                <a:latin typeface="Times New Roman" panose="02020603050405020304" pitchFamily="18" charset="0"/>
                <a:ea typeface="宋体" panose="02010600030101010101" pitchFamily="2" charset="-122"/>
              </a:rPr>
              <a:t>3.内心的恐惧/愤怒/ 内部结构/内政</a:t>
            </a:r>
            <a:endParaRPr lang="zh-CN" altLang="en-US" sz="2000" b="0">
              <a:solidFill>
                <a:srgbClr val="0063A8"/>
              </a:solidFill>
              <a:latin typeface="Times New Roman" panose="02020603050405020304" pitchFamily="18" charset="0"/>
              <a:ea typeface="宋体" panose="02010600030101010101" pitchFamily="2" charset="-122"/>
            </a:endParaRPr>
          </a:p>
          <a:p>
            <a:pPr indent="0"/>
            <a:r>
              <a:rPr lang="zh-CN" altLang="en-US" sz="2000" b="0">
                <a:solidFill>
                  <a:srgbClr val="0063A8"/>
                </a:solidFill>
                <a:latin typeface="Times New Roman" panose="02020603050405020304" pitchFamily="18" charset="0"/>
                <a:ea typeface="宋体" panose="02010600030101010101" pitchFamily="2" charset="-122"/>
              </a:rPr>
              <a:t>4.</a:t>
            </a:r>
            <a:r>
              <a:rPr lang="zh-CN" altLang="en-US" sz="2000" b="1">
                <a:solidFill>
                  <a:srgbClr val="0063A8"/>
                </a:solidFill>
                <a:latin typeface="Times New Roman" panose="02020603050405020304" pitchFamily="18" charset="0"/>
                <a:ea typeface="宋体" panose="02010600030101010101" pitchFamily="2" charset="-122"/>
              </a:rPr>
              <a:t>高级语义场:</a:t>
            </a:r>
            <a:r>
              <a:rPr lang="zh-CN" altLang="en-US" sz="2000" b="0">
                <a:solidFill>
                  <a:srgbClr val="0063A8"/>
                </a:solidFill>
                <a:latin typeface="Times New Roman" panose="02020603050405020304" pitchFamily="18" charset="0"/>
                <a:ea typeface="宋体" panose="02010600030101010101" pitchFamily="2" charset="-122"/>
              </a:rPr>
              <a:t>我们仍然可以做自己的主人，忽略别人的意见，坚持自己的内在价值，从而使我们的生活愉快和有意义。</a:t>
            </a:r>
            <a:endParaRPr lang="zh-CN" altLang="en-US" sz="2000" b="0">
              <a:solidFill>
                <a:srgbClr val="0063A8"/>
              </a:solidFill>
              <a:latin typeface="Times New Roman" panose="02020603050405020304" pitchFamily="18" charset="0"/>
              <a:ea typeface="宋体" panose="02010600030101010101" pitchFamily="2" charset="-122"/>
            </a:endParaRPr>
          </a:p>
          <a:p>
            <a:pPr indent="0"/>
            <a:r>
              <a:rPr lang="zh-CN" altLang="en-US" sz="2000" b="0">
                <a:solidFill>
                  <a:srgbClr val="0063A8"/>
                </a:solidFill>
                <a:latin typeface="Times New Roman" panose="02020603050405020304" pitchFamily="18" charset="0"/>
                <a:ea typeface="宋体" panose="02010600030101010101" pitchFamily="2" charset="-122"/>
              </a:rPr>
              <a:t>5.你拥有通过你的行为而体现出来的一套内在信念、动机、欲望和原则。</a:t>
            </a:r>
            <a:endParaRPr lang="zh-CN" altLang="en-US" sz="2000" b="0">
              <a:solidFill>
                <a:srgbClr val="0063A8"/>
              </a:solidFill>
              <a:latin typeface="Times New Roman" panose="02020603050405020304" pitchFamily="18" charset="0"/>
              <a:ea typeface="宋体" panose="02010600030101010101" pitchFamily="2" charset="-122"/>
            </a:endParaRPr>
          </a:p>
          <a:p>
            <a:pPr indent="0"/>
            <a:r>
              <a:rPr lang="zh-CN" altLang="en-US" sz="2000" b="0">
                <a:solidFill>
                  <a:srgbClr val="0063A8"/>
                </a:solidFill>
                <a:latin typeface="Times New Roman" panose="02020603050405020304" pitchFamily="18" charset="0"/>
                <a:ea typeface="宋体" panose="02010600030101010101" pitchFamily="2" charset="-122"/>
              </a:rPr>
              <a:t>6.内在美比外在美更持久。我们应注重内在美而非外表美。</a:t>
            </a:r>
            <a:endParaRPr lang="zh-CN" altLang="en-US" sz="2000" b="0">
              <a:solidFill>
                <a:srgbClr val="0063A8"/>
              </a:solidFill>
              <a:latin typeface="Times New Roman" panose="02020603050405020304" pitchFamily="18" charset="0"/>
              <a:ea typeface="宋体" panose="02010600030101010101" pitchFamily="2" charset="-122"/>
            </a:endParaRPr>
          </a:p>
          <a:p>
            <a:pPr indent="0"/>
            <a:r>
              <a:rPr lang="zh-CN" altLang="en-US" sz="2000" b="0">
                <a:solidFill>
                  <a:srgbClr val="0063A8"/>
                </a:solidFill>
                <a:latin typeface="Times New Roman" panose="02020603050405020304" pitchFamily="18" charset="0"/>
                <a:ea typeface="宋体" panose="02010600030101010101" pitchFamily="2" charset="-122"/>
              </a:rPr>
              <a:t>7.我们应平衡内心平静与外在成功。</a:t>
            </a:r>
            <a:endParaRPr lang="zh-CN" altLang="en-US" sz="2000" b="0">
              <a:solidFill>
                <a:srgbClr val="0063A8"/>
              </a:solidFill>
              <a:latin typeface="Times New Roman" panose="02020603050405020304" pitchFamily="18" charset="0"/>
              <a:ea typeface="宋体" panose="02010600030101010101" pitchFamily="2" charset="-122"/>
            </a:endParaRPr>
          </a:p>
          <a:p>
            <a:pPr indent="0"/>
            <a:r>
              <a:rPr lang="zh-CN" altLang="en-US" sz="2000" b="0">
                <a:solidFill>
                  <a:srgbClr val="0063A8"/>
                </a:solidFill>
                <a:latin typeface="Times New Roman" panose="02020603050405020304" pitchFamily="18" charset="0"/>
                <a:ea typeface="宋体" panose="02010600030101010101" pitchFamily="2" charset="-122"/>
              </a:rPr>
              <a:t>8.真正的力量来自内心，而非外表。</a:t>
            </a:r>
            <a:endParaRPr lang="zh-CN" altLang="en-US" sz="2000" b="0">
              <a:solidFill>
                <a:srgbClr val="0063A8"/>
              </a:solidFill>
              <a:latin typeface="Times New Roman" panose="02020603050405020304" pitchFamily="18" charset="0"/>
              <a:ea typeface="宋体" panose="02010600030101010101" pitchFamily="2" charset="-122"/>
            </a:endParaRPr>
          </a:p>
        </p:txBody>
      </p:sp>
      <p:sp>
        <p:nvSpPr>
          <p:cNvPr id="26" name="文本框 25"/>
          <p:cNvSpPr txBox="1"/>
          <p:nvPr/>
        </p:nvSpPr>
        <p:spPr>
          <a:xfrm flipH="1">
            <a:off x="4941570" y="2253615"/>
            <a:ext cx="7204075" cy="621030"/>
          </a:xfrm>
          <a:prstGeom prst="rect">
            <a:avLst/>
          </a:prstGeom>
          <a:noFill/>
          <a:ln w="9525">
            <a:noFill/>
          </a:ln>
        </p:spPr>
        <p:txBody>
          <a:bodyPr wrap="square">
            <a:noAutofit/>
          </a:bodyPr>
          <a:p>
            <a:pPr indent="0"/>
            <a:r>
              <a:rPr lang="en-US" altLang="zh-CN" sz="2000" b="1">
                <a:latin typeface="Times New Roman" panose="02020603050405020304" pitchFamily="18" charset="0"/>
                <a:cs typeface="Times New Roman" panose="02020603050405020304" pitchFamily="18" charset="0"/>
              </a:rPr>
              <a:t>6.</a:t>
            </a:r>
            <a:r>
              <a:rPr lang="en-US" altLang="zh-CN" sz="2000" b="1">
                <a:solidFill>
                  <a:srgbClr val="C00000"/>
                </a:solidFill>
                <a:latin typeface="Times New Roman" panose="02020603050405020304" pitchFamily="18" charset="0"/>
                <a:cs typeface="Times New Roman" panose="02020603050405020304" pitchFamily="18" charset="0"/>
              </a:rPr>
              <a:t>Inner</a:t>
            </a:r>
            <a:r>
              <a:rPr lang="en-US" altLang="zh-CN" sz="2000" b="1">
                <a:latin typeface="Times New Roman" panose="02020603050405020304" pitchFamily="18" charset="0"/>
                <a:cs typeface="Times New Roman" panose="02020603050405020304" pitchFamily="18" charset="0"/>
              </a:rPr>
              <a:t> beauty lasts longer than </a:t>
            </a:r>
            <a:r>
              <a:rPr lang="en-US" altLang="zh-CN" sz="2000" b="1">
                <a:solidFill>
                  <a:srgbClr val="C00000"/>
                </a:solidFill>
                <a:latin typeface="Times New Roman" panose="02020603050405020304" pitchFamily="18" charset="0"/>
                <a:cs typeface="Times New Roman" panose="02020603050405020304" pitchFamily="18" charset="0"/>
              </a:rPr>
              <a:t>outer</a:t>
            </a:r>
            <a:r>
              <a:rPr lang="en-US" altLang="zh-CN" sz="2000" b="1">
                <a:latin typeface="Times New Roman" panose="02020603050405020304" pitchFamily="18" charset="0"/>
                <a:cs typeface="Times New Roman" panose="02020603050405020304" pitchFamily="18" charset="0"/>
              </a:rPr>
              <a:t> beauty. We should focus on </a:t>
            </a:r>
            <a:r>
              <a:rPr lang="en-US" altLang="zh-CN" sz="2000" b="1">
                <a:solidFill>
                  <a:srgbClr val="C00000"/>
                </a:solidFill>
                <a:latin typeface="Times New Roman" panose="02020603050405020304" pitchFamily="18" charset="0"/>
                <a:cs typeface="Times New Roman" panose="02020603050405020304" pitchFamily="18" charset="0"/>
              </a:rPr>
              <a:t>inner</a:t>
            </a:r>
            <a:r>
              <a:rPr lang="en-US" altLang="zh-CN" sz="2000" b="1">
                <a:latin typeface="Times New Roman" panose="02020603050405020304" pitchFamily="18" charset="0"/>
                <a:cs typeface="Times New Roman" panose="02020603050405020304" pitchFamily="18" charset="0"/>
              </a:rPr>
              <a:t> beauty instead of </a:t>
            </a:r>
            <a:r>
              <a:rPr lang="en-US" altLang="zh-CN" sz="2000" b="1">
                <a:solidFill>
                  <a:srgbClr val="C00000"/>
                </a:solidFill>
                <a:latin typeface="Times New Roman" panose="02020603050405020304" pitchFamily="18" charset="0"/>
                <a:cs typeface="Times New Roman" panose="02020603050405020304" pitchFamily="18" charset="0"/>
              </a:rPr>
              <a:t>superficial </a:t>
            </a:r>
            <a:r>
              <a:rPr lang="en-US" altLang="zh-CN" sz="2000" b="1">
                <a:latin typeface="Times New Roman" panose="02020603050405020304" pitchFamily="18" charset="0"/>
                <a:cs typeface="Times New Roman" panose="02020603050405020304" pitchFamily="18" charset="0"/>
              </a:rPr>
              <a:t>beauty.</a:t>
            </a:r>
            <a:endParaRPr lang="en-US" altLang="zh-CN" sz="2000" b="1">
              <a:latin typeface="Times New Roman" panose="02020603050405020304" pitchFamily="18" charset="0"/>
              <a:cs typeface="Times New Roman" panose="02020603050405020304" pitchFamily="18" charset="0"/>
            </a:endParaRPr>
          </a:p>
        </p:txBody>
      </p:sp>
      <p:sp>
        <p:nvSpPr>
          <p:cNvPr id="28" name="文本框 27"/>
          <p:cNvSpPr txBox="1"/>
          <p:nvPr/>
        </p:nvSpPr>
        <p:spPr>
          <a:xfrm>
            <a:off x="4941570" y="2996565"/>
            <a:ext cx="6872605" cy="398780"/>
          </a:xfrm>
          <a:prstGeom prst="rect">
            <a:avLst/>
          </a:prstGeom>
          <a:noFill/>
          <a:ln w="9525">
            <a:noFill/>
          </a:ln>
        </p:spPr>
        <p:txBody>
          <a:bodyPr wrap="square">
            <a:spAutoFit/>
          </a:bodyPr>
          <a:p>
            <a:pPr indent="0"/>
            <a:r>
              <a:rPr lang="en-US" altLang="zh-CN" sz="2000" b="1">
                <a:latin typeface="Times New Roman" panose="02020603050405020304" pitchFamily="18" charset="0"/>
                <a:cs typeface="Times New Roman" panose="02020603050405020304" pitchFamily="18" charset="0"/>
              </a:rPr>
              <a:t>7.We should balance </a:t>
            </a:r>
            <a:r>
              <a:rPr lang="en-US" altLang="zh-CN" sz="2000" b="1">
                <a:solidFill>
                  <a:srgbClr val="C00000"/>
                </a:solidFill>
                <a:latin typeface="Times New Roman" panose="02020603050405020304" pitchFamily="18" charset="0"/>
                <a:cs typeface="Times New Roman" panose="02020603050405020304" pitchFamily="18" charset="0"/>
              </a:rPr>
              <a:t>internal</a:t>
            </a:r>
            <a:r>
              <a:rPr lang="en-US" altLang="zh-CN" sz="2000" b="1">
                <a:latin typeface="Times New Roman" panose="02020603050405020304" pitchFamily="18" charset="0"/>
                <a:cs typeface="Times New Roman" panose="02020603050405020304" pitchFamily="18" charset="0"/>
              </a:rPr>
              <a:t> peace and </a:t>
            </a:r>
            <a:r>
              <a:rPr lang="en-US" altLang="zh-CN" sz="2000" b="1">
                <a:solidFill>
                  <a:srgbClr val="C00000"/>
                </a:solidFill>
                <a:latin typeface="Times New Roman" panose="02020603050405020304" pitchFamily="18" charset="0"/>
                <a:cs typeface="Times New Roman" panose="02020603050405020304" pitchFamily="18" charset="0"/>
              </a:rPr>
              <a:t>external</a:t>
            </a:r>
            <a:r>
              <a:rPr lang="en-US" altLang="zh-CN" sz="2000" b="1">
                <a:latin typeface="Times New Roman" panose="02020603050405020304" pitchFamily="18" charset="0"/>
                <a:cs typeface="Times New Roman" panose="02020603050405020304" pitchFamily="18" charset="0"/>
              </a:rPr>
              <a:t> success.</a:t>
            </a:r>
            <a:endParaRPr lang="en-US" altLang="zh-CN" sz="2000" b="1">
              <a:latin typeface="Times New Roman" panose="02020603050405020304" pitchFamily="18" charset="0"/>
              <a:cs typeface="Times New Roman" panose="02020603050405020304" pitchFamily="18" charset="0"/>
            </a:endParaRPr>
          </a:p>
        </p:txBody>
      </p:sp>
      <p:sp>
        <p:nvSpPr>
          <p:cNvPr id="29" name="文本框 28"/>
          <p:cNvSpPr txBox="1"/>
          <p:nvPr/>
        </p:nvSpPr>
        <p:spPr>
          <a:xfrm>
            <a:off x="4906645" y="3391535"/>
            <a:ext cx="7455535" cy="398780"/>
          </a:xfrm>
          <a:prstGeom prst="rect">
            <a:avLst/>
          </a:prstGeom>
          <a:noFill/>
          <a:ln w="9525">
            <a:noFill/>
          </a:ln>
        </p:spPr>
        <p:txBody>
          <a:bodyPr wrap="square">
            <a:spAutoFit/>
          </a:bodyPr>
          <a:p>
            <a:pPr indent="0"/>
            <a:r>
              <a:rPr lang="en-US" altLang="zh-CN" sz="2000" b="1">
                <a:latin typeface="Times New Roman" panose="02020603050405020304" pitchFamily="18" charset="0"/>
                <a:cs typeface="Times New Roman" panose="02020603050405020304" pitchFamily="18" charset="0"/>
              </a:rPr>
              <a:t>8.True strength comes from </a:t>
            </a:r>
            <a:r>
              <a:rPr lang="en-US" altLang="zh-CN" sz="2000" b="1">
                <a:solidFill>
                  <a:srgbClr val="C00000"/>
                </a:solidFill>
                <a:latin typeface="Times New Roman" panose="02020603050405020304" pitchFamily="18" charset="0"/>
                <a:cs typeface="Times New Roman" panose="02020603050405020304" pitchFamily="18" charset="0"/>
              </a:rPr>
              <a:t>within</a:t>
            </a:r>
            <a:r>
              <a:rPr lang="en-US" altLang="zh-CN" sz="2000" b="1">
                <a:latin typeface="Times New Roman" panose="02020603050405020304" pitchFamily="18" charset="0"/>
                <a:cs typeface="Times New Roman" panose="02020603050405020304" pitchFamily="18" charset="0"/>
              </a:rPr>
              <a:t>, not from </a:t>
            </a:r>
            <a:r>
              <a:rPr lang="en-US" altLang="zh-CN" sz="2000" b="1">
                <a:solidFill>
                  <a:srgbClr val="C00000"/>
                </a:solidFill>
                <a:latin typeface="Times New Roman" panose="02020603050405020304" pitchFamily="18" charset="0"/>
                <a:cs typeface="Times New Roman" panose="02020603050405020304" pitchFamily="18" charset="0"/>
              </a:rPr>
              <a:t>outward</a:t>
            </a:r>
            <a:r>
              <a:rPr lang="en-US" altLang="zh-CN" sz="2000" b="1">
                <a:latin typeface="Times New Roman" panose="02020603050405020304" pitchFamily="18" charset="0"/>
                <a:cs typeface="Times New Roman" panose="02020603050405020304" pitchFamily="18" charset="0"/>
              </a:rPr>
              <a:t> appearance.</a:t>
            </a:r>
            <a:endParaRPr lang="en-US" altLang="zh-CN" sz="2000" b="1">
              <a:latin typeface="Times New Roman" panose="02020603050405020304" pitchFamily="18" charset="0"/>
              <a:cs typeface="Times New Roman" panose="02020603050405020304" pitchFamily="18" charset="0"/>
            </a:endParaRPr>
          </a:p>
        </p:txBody>
      </p:sp>
      <p:sp>
        <p:nvSpPr>
          <p:cNvPr id="31" name="文本框 30"/>
          <p:cNvSpPr txBox="1"/>
          <p:nvPr/>
        </p:nvSpPr>
        <p:spPr>
          <a:xfrm>
            <a:off x="331470" y="839470"/>
            <a:ext cx="11421745" cy="1263015"/>
          </a:xfrm>
          <a:prstGeom prst="rect">
            <a:avLst/>
          </a:prstGeom>
        </p:spPr>
        <p:txBody>
          <a:bodyPr wrap="square">
            <a:noAutofit/>
          </a:bodyPr>
          <a:p>
            <a:pPr indent="0" algn="l" defTabSz="266700" fontAlgn="auto">
              <a:lnSpc>
                <a:spcPts val="2500"/>
              </a:lnSpc>
              <a:spcBef>
                <a:spcPts val="0"/>
              </a:spcBef>
              <a:spcAft>
                <a:spcPts val="0"/>
              </a:spcAft>
            </a:pPr>
            <a:r>
              <a:rPr lang="en-US" altLang="zh-CN" sz="2200" b="1">
                <a:latin typeface="Times New Roman" panose="02020603050405020304"/>
                <a:ea typeface="Times New Roman" panose="02020603050405020304"/>
              </a:rPr>
              <a:t>1. </a:t>
            </a:r>
            <a:r>
              <a:rPr lang="en-US" altLang="zh-CN" sz="2200" b="1">
                <a:solidFill>
                  <a:srgbClr val="C00000"/>
                </a:solidFill>
                <a:latin typeface="Times New Roman" panose="02020603050405020304"/>
                <a:ea typeface="黑体" panose="02010609060101010101" pitchFamily="49" charset="-122"/>
              </a:rPr>
              <a:t>inner </a:t>
            </a:r>
            <a:r>
              <a:rPr lang="en-US" altLang="zh-CN" sz="1600" i="1">
                <a:latin typeface="Times New Roman" panose="02020603050405020304"/>
                <a:ea typeface="黑体" panose="02010609060101010101" pitchFamily="49" charset="-122"/>
              </a:rPr>
              <a:t>/ɪnə/ </a:t>
            </a:r>
            <a:r>
              <a:rPr lang="en-US" altLang="zh-CN" sz="1600" i="1">
                <a:latin typeface="Times New Roman" panose="02020603050405020304"/>
                <a:ea typeface="Times New Roman" panose="02020603050405020304"/>
              </a:rPr>
              <a:t>adj. </a:t>
            </a:r>
            <a:r>
              <a:rPr lang="zh-CN" altLang="en-US" sz="1600" i="1">
                <a:latin typeface="Times New Roman" panose="02020603050405020304"/>
                <a:ea typeface="黑体" panose="02010609060101010101" pitchFamily="49" charset="-122"/>
              </a:rPr>
              <a:t>内部的；内心的；精神的 </a:t>
            </a:r>
            <a:r>
              <a:rPr lang="en-US" altLang="zh-CN" sz="1600" i="1">
                <a:latin typeface="Times New Roman" panose="02020603050405020304"/>
                <a:ea typeface="黑体" panose="02010609060101010101" pitchFamily="49" charset="-122"/>
              </a:rPr>
              <a:t> ←→ </a:t>
            </a:r>
            <a:r>
              <a:rPr lang="en-US" altLang="zh-CN" sz="2200" b="1">
                <a:latin typeface="Times New Roman" panose="02020603050405020304"/>
                <a:ea typeface="Times New Roman" panose="02020603050405020304"/>
              </a:rPr>
              <a:t>outer </a:t>
            </a:r>
            <a:r>
              <a:rPr lang="zh-CN" altLang="en-US" sz="1600" i="1">
                <a:latin typeface="Times New Roman" panose="02020603050405020304"/>
                <a:ea typeface="黑体" panose="02010609060101010101" pitchFamily="49" charset="-122"/>
              </a:rPr>
              <a:t>外部的；外表的</a:t>
            </a:r>
            <a:endParaRPr lang="zh-CN" altLang="en-US" sz="1600" i="1">
              <a:latin typeface="Times New Roman" panose="02020603050405020304"/>
              <a:ea typeface="黑体" panose="02010609060101010101" pitchFamily="49" charset="-122"/>
            </a:endParaRPr>
          </a:p>
          <a:p>
            <a:pPr indent="0" algn="l" defTabSz="266700" fontAlgn="auto">
              <a:lnSpc>
                <a:spcPts val="2500"/>
              </a:lnSpc>
              <a:spcBef>
                <a:spcPts val="0"/>
              </a:spcBef>
              <a:spcAft>
                <a:spcPts val="0"/>
              </a:spcAft>
            </a:pPr>
            <a:r>
              <a:rPr lang="en-US" altLang="zh-CN" sz="2200" b="1">
                <a:latin typeface="Times New Roman" panose="02020603050405020304"/>
                <a:ea typeface="Times New Roman" panose="02020603050405020304"/>
              </a:rPr>
              <a:t>2. </a:t>
            </a:r>
            <a:r>
              <a:rPr lang="en-US" altLang="zh-CN" sz="2200" b="1">
                <a:solidFill>
                  <a:srgbClr val="C00000"/>
                </a:solidFill>
                <a:latin typeface="Times New Roman" panose="02020603050405020304"/>
                <a:ea typeface="黑体" panose="02010609060101010101" pitchFamily="49" charset="-122"/>
              </a:rPr>
              <a:t>internal </a:t>
            </a:r>
            <a:r>
              <a:rPr lang="en-US" altLang="zh-CN" sz="1600" i="1">
                <a:latin typeface="Times New Roman" panose="02020603050405020304"/>
                <a:ea typeface="黑体" panose="02010609060101010101" pitchFamily="49" charset="-122"/>
              </a:rPr>
              <a:t>/ɪn'tɜːnəl/  </a:t>
            </a:r>
            <a:r>
              <a:rPr lang="en-US" altLang="zh-CN" sz="1600" i="1">
                <a:latin typeface="Times New Roman" panose="02020603050405020304"/>
                <a:ea typeface="Times New Roman" panose="02020603050405020304"/>
              </a:rPr>
              <a:t>adj.</a:t>
            </a:r>
            <a:r>
              <a:rPr lang="zh-CN" altLang="en-US" sz="1600" i="1">
                <a:latin typeface="Times New Roman" panose="02020603050405020304"/>
                <a:ea typeface="黑体" panose="02010609060101010101" pitchFamily="49" charset="-122"/>
              </a:rPr>
              <a:t>内部的；国内的；内心的</a:t>
            </a:r>
            <a:r>
              <a:rPr lang="en-US" altLang="zh-CN" sz="1600" i="1">
                <a:latin typeface="Times New Roman" panose="02020603050405020304"/>
                <a:ea typeface="黑体" panose="02010609060101010101" pitchFamily="49" charset="-122"/>
              </a:rPr>
              <a:t> ←→ </a:t>
            </a:r>
            <a:r>
              <a:rPr lang="en-US" altLang="zh-CN" sz="2200" b="1">
                <a:latin typeface="Times New Roman" panose="02020603050405020304"/>
                <a:ea typeface="Times New Roman" panose="02020603050405020304"/>
              </a:rPr>
              <a:t>external</a:t>
            </a:r>
            <a:r>
              <a:rPr lang="en-US" altLang="zh-CN" sz="1600" i="1">
                <a:latin typeface="Times New Roman" panose="02020603050405020304"/>
                <a:ea typeface="黑体" panose="02010609060101010101" pitchFamily="49" charset="-122"/>
              </a:rPr>
              <a:t> </a:t>
            </a:r>
            <a:r>
              <a:rPr lang="en-US" altLang="zh-CN" sz="1600" i="1">
                <a:latin typeface="Times New Roman" panose="02020603050405020304"/>
                <a:ea typeface="Times New Roman" panose="02020603050405020304"/>
              </a:rPr>
              <a:t>/ɪk</a:t>
            </a:r>
            <a:r>
              <a:rPr lang="en-US" altLang="zh-CN" sz="1600" i="1">
                <a:latin typeface="Times New Roman" panose="02020603050405020304"/>
                <a:ea typeface="黑体" panose="02010609060101010101" pitchFamily="49" charset="-122"/>
              </a:rPr>
              <a:t>ˈ</a:t>
            </a:r>
            <a:r>
              <a:rPr lang="en-US" altLang="zh-CN" sz="1600" i="1">
                <a:latin typeface="Times New Roman" panose="02020603050405020304"/>
                <a:ea typeface="Times New Roman" panose="02020603050405020304"/>
              </a:rPr>
              <a:t>stɜ</a:t>
            </a:r>
            <a:r>
              <a:rPr lang="en-US" altLang="zh-CN" sz="1600" i="1">
                <a:latin typeface="Times New Roman" panose="02020603050405020304"/>
                <a:ea typeface="黑体" panose="02010609060101010101" pitchFamily="49" charset="-122"/>
              </a:rPr>
              <a:t>ː</a:t>
            </a:r>
            <a:r>
              <a:rPr lang="en-US" altLang="zh-CN" sz="1600" i="1">
                <a:latin typeface="Times New Roman" panose="02020603050405020304"/>
                <a:ea typeface="Times New Roman" panose="02020603050405020304"/>
              </a:rPr>
              <a:t>n(ə)l/</a:t>
            </a:r>
            <a:r>
              <a:rPr lang="zh-CN" altLang="en-US" sz="1600" i="1">
                <a:latin typeface="Times New Roman" panose="02020603050405020304"/>
                <a:ea typeface="黑体" panose="02010609060101010101" pitchFamily="49" charset="-122"/>
              </a:rPr>
              <a:t>外部的；外界的</a:t>
            </a:r>
            <a:endParaRPr lang="zh-CN" altLang="en-US" sz="1600" i="1">
              <a:latin typeface="Times New Roman" panose="02020603050405020304"/>
              <a:ea typeface="黑体" panose="02010609060101010101" pitchFamily="49" charset="-122"/>
            </a:endParaRPr>
          </a:p>
          <a:p>
            <a:pPr indent="0" algn="l" defTabSz="266700" fontAlgn="auto">
              <a:lnSpc>
                <a:spcPts val="2500"/>
              </a:lnSpc>
              <a:spcBef>
                <a:spcPts val="0"/>
              </a:spcBef>
              <a:spcAft>
                <a:spcPts val="0"/>
              </a:spcAft>
            </a:pPr>
            <a:r>
              <a:rPr lang="en-US" altLang="zh-CN" sz="2200" b="1">
                <a:latin typeface="Times New Roman" panose="02020603050405020304"/>
                <a:ea typeface="Times New Roman" panose="02020603050405020304"/>
              </a:rPr>
              <a:t>3.</a:t>
            </a:r>
            <a:r>
              <a:rPr lang="en-US" altLang="zh-CN" sz="2200" b="1">
                <a:solidFill>
                  <a:srgbClr val="C00000"/>
                </a:solidFill>
                <a:latin typeface="Times New Roman" panose="02020603050405020304"/>
                <a:ea typeface="黑体" panose="02010609060101010101" pitchFamily="49" charset="-122"/>
              </a:rPr>
              <a:t>exterior</a:t>
            </a:r>
            <a:r>
              <a:rPr lang="en-US" altLang="zh-CN" sz="2200" b="1">
                <a:latin typeface="Times New Roman" panose="02020603050405020304"/>
                <a:ea typeface="Times New Roman" panose="02020603050405020304"/>
              </a:rPr>
              <a:t> </a:t>
            </a:r>
            <a:r>
              <a:rPr lang="en-US" altLang="zh-CN" sz="1600" i="1">
                <a:latin typeface="Times New Roman" panose="02020603050405020304"/>
                <a:ea typeface="Times New Roman" panose="02020603050405020304"/>
              </a:rPr>
              <a:t>/ɪk</a:t>
            </a:r>
            <a:r>
              <a:rPr lang="en-US" altLang="zh-CN" sz="1600" i="1">
                <a:latin typeface="Times New Roman" panose="02020603050405020304"/>
                <a:ea typeface="黑体" panose="02010609060101010101" pitchFamily="49" charset="-122"/>
              </a:rPr>
              <a:t>ˈ</a:t>
            </a:r>
            <a:r>
              <a:rPr lang="en-US" altLang="zh-CN" sz="1600" i="1">
                <a:latin typeface="Times New Roman" panose="02020603050405020304"/>
                <a:ea typeface="Times New Roman" panose="02020603050405020304"/>
              </a:rPr>
              <a:t>stɪəriə(r)/</a:t>
            </a:r>
            <a:r>
              <a:rPr lang="zh-CN" altLang="en-US" sz="1600" i="1">
                <a:latin typeface="Times New Roman" panose="02020603050405020304"/>
                <a:ea typeface="黑体" panose="02010609060101010101" pitchFamily="49" charset="-122"/>
              </a:rPr>
              <a:t>外部的；外面的（书面）</a:t>
            </a:r>
            <a:endParaRPr lang="zh-CN" altLang="en-US" sz="1600" i="1">
              <a:latin typeface="Times New Roman" panose="02020603050405020304"/>
              <a:ea typeface="黑体" panose="02010609060101010101" pitchFamily="49" charset="-122"/>
            </a:endParaRPr>
          </a:p>
          <a:p>
            <a:pPr indent="0" defTabSz="266700" fontAlgn="auto">
              <a:lnSpc>
                <a:spcPts val="2500"/>
              </a:lnSpc>
              <a:spcBef>
                <a:spcPts val="0"/>
              </a:spcBef>
              <a:spcAft>
                <a:spcPts val="0"/>
              </a:spcAft>
            </a:pPr>
            <a:r>
              <a:rPr lang="en-US" altLang="zh-CN" sz="2200" b="1">
                <a:latin typeface="Times New Roman" panose="02020603050405020304"/>
                <a:ea typeface="Times New Roman" panose="02020603050405020304"/>
              </a:rPr>
              <a:t>4. </a:t>
            </a:r>
            <a:r>
              <a:rPr lang="en-US" altLang="zh-CN" sz="2200" b="1">
                <a:solidFill>
                  <a:srgbClr val="C00000"/>
                </a:solidFill>
                <a:latin typeface="Times New Roman" panose="02020603050405020304"/>
                <a:ea typeface="黑体" panose="02010609060101010101" pitchFamily="49" charset="-122"/>
              </a:rPr>
              <a:t>superficial /</a:t>
            </a:r>
            <a:r>
              <a:rPr lang="en-US" altLang="zh-CN" sz="1600" i="1">
                <a:latin typeface="Times New Roman" panose="02020603050405020304"/>
                <a:ea typeface="黑体" panose="02010609060101010101" pitchFamily="49" charset="-122"/>
              </a:rPr>
              <a:t>ˌ</a:t>
            </a:r>
            <a:r>
              <a:rPr lang="en-US" altLang="zh-CN" sz="1600" i="1">
                <a:latin typeface="Times New Roman" panose="02020603050405020304"/>
                <a:ea typeface="Times New Roman" panose="02020603050405020304"/>
              </a:rPr>
              <a:t>su</a:t>
            </a:r>
            <a:r>
              <a:rPr lang="en-US" altLang="zh-CN" sz="1600" i="1">
                <a:latin typeface="Times New Roman" panose="02020603050405020304"/>
                <a:ea typeface="黑体" panose="02010609060101010101" pitchFamily="49" charset="-122"/>
              </a:rPr>
              <a:t>ː</a:t>
            </a:r>
            <a:r>
              <a:rPr lang="en-US" altLang="zh-CN" sz="1600" i="1">
                <a:latin typeface="Times New Roman" panose="02020603050405020304"/>
                <a:ea typeface="Times New Roman" panose="02020603050405020304"/>
              </a:rPr>
              <a:t>pə</a:t>
            </a:r>
            <a:r>
              <a:rPr lang="en-US" altLang="zh-CN" sz="1600" i="1">
                <a:latin typeface="Times New Roman" panose="02020603050405020304"/>
                <a:ea typeface="黑体" panose="02010609060101010101" pitchFamily="49" charset="-122"/>
              </a:rPr>
              <a:t>ˈ</a:t>
            </a:r>
            <a:r>
              <a:rPr lang="en-US" altLang="zh-CN" sz="1600" i="1">
                <a:latin typeface="Times New Roman" panose="02020603050405020304"/>
                <a:ea typeface="Times New Roman" panose="02020603050405020304"/>
              </a:rPr>
              <a:t>fɪʃ(ə)l/ </a:t>
            </a:r>
            <a:r>
              <a:rPr lang="zh-CN" altLang="en-US" sz="1600" i="1">
                <a:latin typeface="Times New Roman" panose="02020603050405020304"/>
                <a:ea typeface="黑体" panose="02010609060101010101" pitchFamily="49" charset="-122"/>
              </a:rPr>
              <a:t>表面的；肤浅的（强调 “只在外表”）</a:t>
            </a:r>
            <a:endParaRPr lang="zh-CN" altLang="en-US" sz="1600" i="1">
              <a:latin typeface="Times New Roman" panose="02020603050405020304"/>
              <a:ea typeface="黑体" panose="02010609060101010101" pitchFamily="49" charset="-122"/>
            </a:endParaRPr>
          </a:p>
        </p:txBody>
      </p:sp>
      <p:pic>
        <p:nvPicPr>
          <p:cNvPr id="33" name="图片 32"/>
          <p:cNvPicPr>
            <a:picLocks noChangeAspect="1"/>
          </p:cNvPicPr>
          <p:nvPr/>
        </p:nvPicPr>
        <p:blipFill>
          <a:blip r:embed="rId9"/>
          <a:srcRect t="37491" b="15009"/>
          <a:stretch>
            <a:fillRect/>
          </a:stretch>
        </p:blipFill>
        <p:spPr>
          <a:xfrm>
            <a:off x="4991735" y="3790315"/>
            <a:ext cx="5614035" cy="2886075"/>
          </a:xfrm>
          <a:prstGeom prst="rect">
            <a:avLst/>
          </a:prstGeom>
        </p:spPr>
      </p:pic>
      <p:sp>
        <p:nvSpPr>
          <p:cNvPr id="21" name="文本框 20"/>
          <p:cNvSpPr txBox="1"/>
          <p:nvPr/>
        </p:nvSpPr>
        <p:spPr>
          <a:xfrm>
            <a:off x="5062855" y="4961255"/>
            <a:ext cx="3205480" cy="1753235"/>
          </a:xfrm>
          <a:prstGeom prst="rect">
            <a:avLst/>
          </a:prstGeom>
          <a:noFill/>
          <a:extLst>
            <a:ext uri="{909E8E84-426E-40DD-AFC4-6F175D3DCCD1}">
              <a14:hiddenFill xmlns:a14="http://schemas.microsoft.com/office/drawing/2010/main">
                <a:solidFill>
                  <a:schemeClr val="bg1">
                    <a:alpha val="25000"/>
                  </a:schemeClr>
                </a:solidFill>
              </a14:hiddenFill>
            </a:ext>
          </a:extLst>
        </p:spPr>
        <p:txBody>
          <a:bodyPr wrap="square" rtlCol="0" anchor="t">
            <a:spAutoFit/>
          </a:bodyPr>
          <a:p>
            <a:r>
              <a:rPr lang="en-US" altLang="zh-CN" b="1"/>
              <a:t>What we achieve </a:t>
            </a:r>
            <a:r>
              <a:rPr lang="en-US" altLang="zh-CN" b="1">
                <a:solidFill>
                  <a:srgbClr val="C00000"/>
                </a:solidFill>
              </a:rPr>
              <a:t>inwardly </a:t>
            </a:r>
            <a:r>
              <a:rPr lang="en-US" altLang="zh-CN" b="1"/>
              <a:t>will change </a:t>
            </a:r>
            <a:r>
              <a:rPr lang="en-US" altLang="zh-CN" b="1">
                <a:solidFill>
                  <a:srgbClr val="C00000"/>
                </a:solidFill>
              </a:rPr>
              <a:t>outer </a:t>
            </a:r>
            <a:r>
              <a:rPr lang="en-US" altLang="zh-CN" b="1"/>
              <a:t>reality.</a:t>
            </a:r>
            <a:endParaRPr lang="en-US" altLang="zh-CN" b="1"/>
          </a:p>
          <a:p>
            <a:endParaRPr lang="en-US" altLang="zh-CN" b="1"/>
          </a:p>
          <a:p>
            <a:r>
              <a:rPr lang="zh-CN" altLang="en-US" b="1"/>
              <a:t>内在的蜕变终将重塑外在现实。</a:t>
            </a:r>
            <a:endParaRPr lang="zh-CN" altLang="en-US" b="1"/>
          </a:p>
          <a:p>
            <a:endParaRPr lang="en-US" altLang="zh-CN" b="1"/>
          </a:p>
          <a:p>
            <a:r>
              <a:rPr lang="zh-CN" altLang="en-US" b="1"/>
              <a:t>—— 普卢塔克（</a:t>
            </a:r>
            <a:r>
              <a:rPr lang="en-US" altLang="zh-CN" b="1"/>
              <a:t>Plutarch）</a:t>
            </a:r>
            <a:endParaRPr lang="zh-CN" altLang="en-US" b="1"/>
          </a:p>
        </p:txBody>
      </p:sp>
      <p:pic>
        <p:nvPicPr>
          <p:cNvPr id="11" name="图片 10"/>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969515" y="6146366"/>
            <a:ext cx="520050" cy="819282"/>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000000"/>
                                          </p:val>
                                        </p:tav>
                                        <p:tav tm="100000">
                                          <p:val>
                                            <p:strVal val="#ppt_w"/>
                                          </p:val>
                                        </p:tav>
                                      </p:tavLst>
                                    </p:anim>
                                    <p:anim calcmode="lin" valueType="num">
                                      <p:cBhvr>
                                        <p:cTn id="8" dur="500" fill="hold"/>
                                        <p:tgtEl>
                                          <p:spTgt spid="3"/>
                                        </p:tgtEl>
                                        <p:attrNameLst>
                                          <p:attrName>ppt_h</p:attrName>
                                        </p:attrNameLst>
                                      </p:cBhvr>
                                      <p:tavLst>
                                        <p:tav tm="0">
                                          <p:val>
                                            <p:fltVal val="0.000000"/>
                                          </p:val>
                                        </p:tav>
                                        <p:tav tm="100000">
                                          <p:val>
                                            <p:strVal val="#ppt_h"/>
                                          </p:val>
                                        </p:tav>
                                      </p:tavLst>
                                    </p:anim>
                                    <p:animEffect transition="in" filter="fade">
                                      <p:cBhvr>
                                        <p:cTn id="9" dur="500"/>
                                        <p:tgtEl>
                                          <p:spTgt spid="3"/>
                                        </p:tgtEl>
                                      </p:cBhvr>
                                    </p:animEffect>
                                  </p:childTnLst>
                                </p:cTn>
                              </p:par>
                              <p:par>
                                <p:cTn id="10" presetID="8" presetClass="emph" presetSubtype="0" repeatCount="indefinite" fill="hold" nodeType="withEffect">
                                  <p:stCondLst>
                                    <p:cond delay="0"/>
                                  </p:stCondLst>
                                  <p:childTnLst>
                                    <p:animRot by="21600000">
                                      <p:cBhvr>
                                        <p:cTn id="11" dur="2000" fill="hold"/>
                                        <p:tgtEl>
                                          <p:spTgt spid="3"/>
                                        </p:tgtEl>
                                        <p:attrNameLst>
                                          <p:attrName>r</p:attrName>
                                        </p:attrNameLst>
                                      </p:cBhvr>
                                    </p:animRo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500" fill="hold"/>
                                        <p:tgtEl>
                                          <p:spTgt spid="26"/>
                                        </p:tgtEl>
                                        <p:attrNameLst>
                                          <p:attrName>ppt_x</p:attrName>
                                        </p:attrNameLst>
                                      </p:cBhvr>
                                      <p:tavLst>
                                        <p:tav tm="0">
                                          <p:val>
                                            <p:strVal val="#ppt_x"/>
                                          </p:val>
                                        </p:tav>
                                        <p:tav tm="100000">
                                          <p:val>
                                            <p:strVal val="#ppt_x"/>
                                          </p:val>
                                        </p:tav>
                                      </p:tavLst>
                                    </p:anim>
                                    <p:anim calcmode="lin" valueType="num">
                                      <p:cBhvr additive="base">
                                        <p:cTn id="17"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additive="base">
                                        <p:cTn id="22" dur="500" fill="hold"/>
                                        <p:tgtEl>
                                          <p:spTgt spid="28"/>
                                        </p:tgtEl>
                                        <p:attrNameLst>
                                          <p:attrName>ppt_x</p:attrName>
                                        </p:attrNameLst>
                                      </p:cBhvr>
                                      <p:tavLst>
                                        <p:tav tm="0">
                                          <p:val>
                                            <p:strVal val="#ppt_x"/>
                                          </p:val>
                                        </p:tav>
                                        <p:tav tm="100000">
                                          <p:val>
                                            <p:strVal val="#ppt_x"/>
                                          </p:val>
                                        </p:tav>
                                      </p:tavLst>
                                    </p:anim>
                                    <p:anim calcmode="lin" valueType="num">
                                      <p:cBhvr additive="base">
                                        <p:cTn id="23"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500" fill="hold"/>
                                        <p:tgtEl>
                                          <p:spTgt spid="29"/>
                                        </p:tgtEl>
                                        <p:attrNameLst>
                                          <p:attrName>ppt_x</p:attrName>
                                        </p:attrNameLst>
                                      </p:cBhvr>
                                      <p:tavLst>
                                        <p:tav tm="0">
                                          <p:val>
                                            <p:strVal val="#ppt_x"/>
                                          </p:val>
                                        </p:tav>
                                        <p:tav tm="100000">
                                          <p:val>
                                            <p:strVal val="#ppt_x"/>
                                          </p:val>
                                        </p:tav>
                                      </p:tavLst>
                                    </p:anim>
                                    <p:anim calcmode="lin" valueType="num">
                                      <p:cBhvr additive="base">
                                        <p:cTn id="29"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6" presetClass="entr" presetSubtype="21" fill="hold" grpId="0" nodeType="click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barn(inVertical)">
                                      <p:cBhvr>
                                        <p:cTn id="3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6" grpId="1"/>
      <p:bldP spid="28" grpId="0"/>
      <p:bldP spid="28" grpId="1"/>
      <p:bldP spid="29" grpId="0"/>
      <p:bldP spid="29" grpId="1"/>
      <p:bldP spid="21" grpId="0" bldLvl="0" animBg="1"/>
      <p:bldP spid="21"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p:nvPr/>
        </p:nvPicPr>
        <p:blipFill>
          <a:blip r:embed="rId1">
            <a:clrChange>
              <a:clrFrom>
                <a:srgbClr val="C6B7A4">
                  <a:alpha val="100000"/>
                </a:srgbClr>
              </a:clrFrom>
              <a:clrTo>
                <a:srgbClr val="C6B7A4">
                  <a:alpha val="100000"/>
                  <a:alpha val="0"/>
                </a:srgbClr>
              </a:clrTo>
            </a:clrChange>
            <a:biLevel thresh="50000"/>
          </a:blip>
          <a:srcRect/>
          <a:stretch>
            <a:fillRect/>
          </a:stretch>
        </p:blipFill>
        <p:spPr>
          <a:xfrm>
            <a:off x="1420495" y="820420"/>
            <a:ext cx="9316720" cy="5554345"/>
          </a:xfrm>
          <a:prstGeom prst="rect">
            <a:avLst/>
          </a:prstGeom>
        </p:spPr>
      </p:pic>
      <p:sp>
        <p:nvSpPr>
          <p:cNvPr id="25" name="矩形 24"/>
          <p:cNvSpPr/>
          <p:nvPr/>
        </p:nvSpPr>
        <p:spPr>
          <a:xfrm>
            <a:off x="0" y="6685613"/>
            <a:ext cx="12192000" cy="172387"/>
          </a:xfrm>
          <a:prstGeom prst="rect">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339544" y="479684"/>
            <a:ext cx="45719" cy="339788"/>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600">
              <a:solidFill>
                <a:sysClr val="windowText" lastClr="000000"/>
              </a:solidFill>
            </a:endParaRPr>
          </a:p>
        </p:txBody>
      </p:sp>
      <p:grpSp>
        <p:nvGrpSpPr>
          <p:cNvPr id="6" name="组合 5"/>
          <p:cNvGrpSpPr/>
          <p:nvPr/>
        </p:nvGrpSpPr>
        <p:grpSpPr>
          <a:xfrm>
            <a:off x="367665" y="1804670"/>
            <a:ext cx="11269980" cy="4540885"/>
            <a:chOff x="1073090" y="1986000"/>
            <a:chExt cx="10045820" cy="3804131"/>
          </a:xfrm>
          <a:solidFill>
            <a:schemeClr val="accent4">
              <a:lumMod val="50000"/>
            </a:schemeClr>
          </a:solidFill>
          <a:effectLst>
            <a:outerShdw blurRad="50800" dist="38100" dir="2700000" algn="tl" rotWithShape="0">
              <a:prstClr val="black">
                <a:alpha val="40000"/>
              </a:prstClr>
            </a:outerShdw>
          </a:effectLst>
        </p:grpSpPr>
        <p:sp>
          <p:nvSpPr>
            <p:cNvPr id="4" name="L 形 3"/>
            <p:cNvSpPr/>
            <p:nvPr/>
          </p:nvSpPr>
          <p:spPr>
            <a:xfrm>
              <a:off x="1073090" y="4914900"/>
              <a:ext cx="5022909" cy="875231"/>
            </a:xfrm>
            <a:prstGeom prst="corner">
              <a:avLst>
                <a:gd name="adj1" fmla="val 9196"/>
                <a:gd name="adj2" fmla="val 919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L 形 30"/>
            <p:cNvSpPr/>
            <p:nvPr/>
          </p:nvSpPr>
          <p:spPr>
            <a:xfrm flipH="1">
              <a:off x="5924550" y="4927823"/>
              <a:ext cx="5194360" cy="860945"/>
            </a:xfrm>
            <a:prstGeom prst="corner">
              <a:avLst>
                <a:gd name="adj1" fmla="val 9196"/>
                <a:gd name="adj2" fmla="val 919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L 形 32"/>
            <p:cNvSpPr/>
            <p:nvPr/>
          </p:nvSpPr>
          <p:spPr>
            <a:xfrm flipV="1">
              <a:off x="1073091" y="1986000"/>
              <a:ext cx="3905250" cy="928650"/>
            </a:xfrm>
            <a:prstGeom prst="corner">
              <a:avLst>
                <a:gd name="adj1" fmla="val 9196"/>
                <a:gd name="adj2" fmla="val 919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L 形 33"/>
            <p:cNvSpPr/>
            <p:nvPr/>
          </p:nvSpPr>
          <p:spPr>
            <a:xfrm flipH="1" flipV="1">
              <a:off x="7213660" y="1998518"/>
              <a:ext cx="3905250" cy="916132"/>
            </a:xfrm>
            <a:prstGeom prst="corner">
              <a:avLst>
                <a:gd name="adj1" fmla="val 9196"/>
                <a:gd name="adj2" fmla="val 919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 name="图片 2"/>
          <p:cNvPicPr>
            <a:picLocks noChangeAspect="1"/>
          </p:cNvPicPr>
          <p:nvPr/>
        </p:nvPicPr>
        <p:blipFill rotWithShape="1">
          <a:blip r:embed="rId2">
            <a:extLst>
              <a:ext uri="{BEBA8EAE-BF5A-486C-A8C5-ECC9F3942E4B}">
                <a14:imgProps xmlns:a14="http://schemas.microsoft.com/office/drawing/2010/main">
                  <a14:imgLayer r:embed="rId3">
                    <a14:imgEffect>
                      <a14:backgroundRemoval t="1130" b="100000" l="0" r="39917">
                        <a14:foregroundMark x1="10187" y1="34463" x2="9563" y2="64407"/>
                        <a14:foregroundMark x1="18295" y1="11864" x2="16424" y2="37288"/>
                        <a14:foregroundMark x1="19751" y1="24294" x2="22453" y2="22599"/>
                        <a14:foregroundMark x1="13306" y1="20339" x2="14761" y2="25424"/>
                        <a14:foregroundMark x1="19335" y1="37288" x2="24532" y2="31638"/>
                        <a14:foregroundMark x1="28274" y1="31638" x2="28274" y2="45763"/>
                        <a14:foregroundMark x1="11850" y1="58192" x2="28690" y2="54237"/>
                        <a14:foregroundMark x1="11642" y1="48588" x2="26819" y2="45763"/>
                        <a14:foregroundMark x1="9563" y1="66102" x2="29730" y2="66667"/>
                        <a14:foregroundMark x1="28898" y1="55367" x2="27651" y2="61582"/>
                        <a14:foregroundMark x1="11227" y1="52542" x2="18295" y2="51977"/>
                        <a14:foregroundMark x1="20582" y1="61582" x2="25156" y2="58192"/>
                        <a14:foregroundMark x1="20166" y1="48588" x2="20166" y2="51412"/>
                        <a14:foregroundMark x1="13306" y1="74011" x2="18295" y2="82486"/>
                        <a14:foregroundMark x1="19751" y1="83616" x2="23909" y2="73446"/>
                      </a14:backgroundRemoval>
                    </a14:imgEffect>
                  </a14:imgLayer>
                </a14:imgProps>
              </a:ext>
            </a:extLst>
          </a:blip>
          <a:srcRect r="60124"/>
          <a:stretch>
            <a:fillRect/>
          </a:stretch>
        </p:blipFill>
        <p:spPr>
          <a:xfrm>
            <a:off x="161290" y="103505"/>
            <a:ext cx="2033905" cy="1576705"/>
          </a:xfrm>
          <a:prstGeom prst="rect">
            <a:avLst/>
          </a:prstGeom>
        </p:spPr>
      </p:pic>
      <p:sp>
        <p:nvSpPr>
          <p:cNvPr id="5" name="矩形 4"/>
          <p:cNvSpPr/>
          <p:nvPr/>
        </p:nvSpPr>
        <p:spPr>
          <a:xfrm>
            <a:off x="2385060" y="437515"/>
            <a:ext cx="3309620" cy="423545"/>
          </a:xfrm>
          <a:prstGeom prst="rect">
            <a:avLst/>
          </a:prstGeom>
        </p:spPr>
        <p:txBody>
          <a:bodyPr wrap="square">
            <a:spAutoFit/>
          </a:bodyPr>
          <a:p>
            <a:pPr algn="ctr">
              <a:lnSpc>
                <a:spcPct val="120000"/>
              </a:lnSpc>
            </a:pPr>
            <a:r>
              <a:rPr lang="en-US" altLang="zh-CN" b="1" dirty="0" smtClean="0">
                <a:solidFill>
                  <a:sysClr val="windowText" lastClr="000000">
                    <a:lumMod val="65000"/>
                    <a:lumOff val="35000"/>
                  </a:sysClr>
                </a:solidFill>
                <a:latin typeface="Arial" panose="020B0604020202020204" pitchFamily="34" charset="0"/>
                <a:ea typeface="微软雅黑" panose="020B0503020204020204" pitchFamily="34" charset="-122"/>
                <a:cs typeface="Arial" panose="020B0604020202020204" pitchFamily="34" charset="0"/>
              </a:rPr>
              <a:t>http://www.sunedu.com</a:t>
            </a:r>
            <a:endParaRPr lang="en-US" altLang="zh-CN" b="1" dirty="0" smtClean="0">
              <a:solidFill>
                <a:sysClr val="windowText" lastClr="000000">
                  <a:lumMod val="65000"/>
                  <a:lumOff val="35000"/>
                </a:sys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8" name="文本框 37"/>
          <p:cNvSpPr txBox="1"/>
          <p:nvPr/>
        </p:nvSpPr>
        <p:spPr>
          <a:xfrm>
            <a:off x="506095" y="1981835"/>
            <a:ext cx="4769485" cy="1106805"/>
          </a:xfrm>
          <a:prstGeom prst="rect">
            <a:avLst/>
          </a:prstGeom>
          <a:noFill/>
        </p:spPr>
        <p:txBody>
          <a:bodyPr wrap="square" rtlCol="0">
            <a:spAutoFit/>
          </a:bodyPr>
          <a:lstStyle/>
          <a:p>
            <a:pPr algn="ctr"/>
            <a:r>
              <a:rPr lang="zh-CN" altLang="en-US" sz="6600" b="1" spc="600" dirty="0" smtClean="0">
                <a:solidFill>
                  <a:schemeClr val="tx1">
                    <a:lumMod val="75000"/>
                    <a:lumOff val="25000"/>
                  </a:schemeClr>
                </a:solidFill>
                <a:effectLst>
                  <a:reflection blurRad="6350" stA="50000" endA="300" endPos="50000" dist="29997" dir="5400000" sy="-100000" algn="bl" rotWithShape="0"/>
                </a:effectLst>
              </a:rPr>
              <a:t>T</a:t>
            </a:r>
            <a:r>
              <a:rPr lang="zh-CN" altLang="en-US" sz="6600" b="1" spc="600" dirty="0" smtClean="0">
                <a:solidFill>
                  <a:schemeClr val="accent2">
                    <a:lumMod val="60000"/>
                    <a:lumOff val="40000"/>
                  </a:schemeClr>
                </a:solidFill>
                <a:effectLst>
                  <a:reflection blurRad="6350" stA="50000" endA="300" endPos="50000" dist="29997" dir="5400000" sy="-100000" algn="bl" rotWithShape="0"/>
                </a:effectLst>
              </a:rPr>
              <a:t>H</a:t>
            </a:r>
            <a:r>
              <a:rPr lang="zh-CN" altLang="en-US" sz="6600" b="1" spc="600" dirty="0" smtClean="0">
                <a:solidFill>
                  <a:srgbClr val="002060"/>
                </a:solidFill>
                <a:effectLst>
                  <a:reflection blurRad="6350" stA="50000" endA="300" endPos="50000" dist="29997" dir="5400000" sy="-100000" algn="bl" rotWithShape="0"/>
                </a:effectLst>
              </a:rPr>
              <a:t>A</a:t>
            </a:r>
            <a:r>
              <a:rPr lang="zh-CN" altLang="en-US" sz="6600" b="1" spc="600" dirty="0" smtClean="0">
                <a:solidFill>
                  <a:srgbClr val="FFC000"/>
                </a:solidFill>
                <a:effectLst>
                  <a:reflection blurRad="6350" stA="50000" endA="300" endPos="50000" dist="29997" dir="5400000" sy="-100000" algn="bl" rotWithShape="0"/>
                </a:effectLst>
              </a:rPr>
              <a:t>N</a:t>
            </a:r>
            <a:r>
              <a:rPr lang="zh-CN" altLang="en-US" sz="6600" b="1" spc="600" dirty="0" smtClean="0">
                <a:solidFill>
                  <a:srgbClr val="7030A0"/>
                </a:solidFill>
                <a:effectLst>
                  <a:reflection blurRad="6350" stA="50000" endA="300" endPos="50000" dist="29997" dir="5400000" sy="-100000" algn="bl" rotWithShape="0"/>
                </a:effectLst>
              </a:rPr>
              <a:t>K</a:t>
            </a:r>
            <a:r>
              <a:rPr lang="zh-CN" altLang="en-US" sz="6600" b="1" spc="600" dirty="0" smtClean="0">
                <a:solidFill>
                  <a:srgbClr val="C00000"/>
                </a:solidFill>
                <a:effectLst>
                  <a:reflection blurRad="6350" stA="50000" endA="300" endPos="50000" dist="29997" dir="5400000" sy="-100000" algn="bl" rotWithShape="0"/>
                </a:effectLst>
              </a:rPr>
              <a:t>S</a:t>
            </a:r>
            <a:endParaRPr lang="zh-CN" altLang="en-US" sz="6600" b="1" spc="600" dirty="0" smtClean="0">
              <a:solidFill>
                <a:srgbClr val="C00000"/>
              </a:solidFill>
              <a:effectLst>
                <a:reflection blurRad="6350" stA="50000" endA="300" endPos="50000" dist="29997" dir="5400000" sy="-100000" algn="bl" rotWithShape="0"/>
              </a:effectLst>
            </a:endParaRPr>
          </a:p>
        </p:txBody>
      </p:sp>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6095" y="5556885"/>
            <a:ext cx="915035" cy="1002030"/>
          </a:xfrm>
          <a:prstGeom prst="rect">
            <a:avLst/>
          </a:prstGeom>
        </p:spPr>
      </p:pic>
      <p:grpSp>
        <p:nvGrpSpPr>
          <p:cNvPr id="21" name="组合 20"/>
          <p:cNvGrpSpPr/>
          <p:nvPr/>
        </p:nvGrpSpPr>
        <p:grpSpPr>
          <a:xfrm flipV="1">
            <a:off x="1019175" y="1174750"/>
            <a:ext cx="229235" cy="222250"/>
            <a:chOff x="715963" y="600758"/>
            <a:chExt cx="2201410" cy="2201406"/>
          </a:xfrm>
        </p:grpSpPr>
        <p:sp>
          <p:nvSpPr>
            <p:cNvPr id="40963" name="Freeform 20"/>
            <p:cNvSpPr/>
            <p:nvPr/>
          </p:nvSpPr>
          <p:spPr>
            <a:xfrm>
              <a:off x="715963" y="843713"/>
              <a:ext cx="349618" cy="1712535"/>
            </a:xfrm>
            <a:custGeom>
              <a:avLst/>
              <a:gdLst/>
              <a:ahLst/>
              <a:cxnLst>
                <a:cxn ang="0">
                  <a:pos x="349618" y="1122925"/>
                </a:cxn>
                <a:cxn ang="0">
                  <a:pos x="0" y="1712535"/>
                </a:cxn>
                <a:cxn ang="0">
                  <a:pos x="0" y="0"/>
                </a:cxn>
                <a:cxn ang="0">
                  <a:pos x="349618" y="1122925"/>
                </a:cxn>
              </a:cxnLst>
              <a:pathLst>
                <a:path w="118" h="578">
                  <a:moveTo>
                    <a:pt x="118" y="379"/>
                  </a:moveTo>
                  <a:lnTo>
                    <a:pt x="0" y="578"/>
                  </a:lnTo>
                  <a:lnTo>
                    <a:pt x="0" y="0"/>
                  </a:lnTo>
                  <a:lnTo>
                    <a:pt x="118" y="379"/>
                  </a:lnTo>
                  <a:close/>
                </a:path>
              </a:pathLst>
            </a:custGeom>
            <a:noFill/>
            <a:ln w="9525" cap="flat" cmpd="sng">
              <a:solidFill>
                <a:srgbClr val="FEF22A"/>
              </a:solidFill>
              <a:prstDash val="solid"/>
              <a:round/>
              <a:headEnd type="none" w="med" len="med"/>
              <a:tailEnd type="none" w="med" len="med"/>
            </a:ln>
          </p:spPr>
          <p:txBody>
            <a:bodyPr/>
            <a:p>
              <a:endParaRPr lang="zh-CN" altLang="en-US" sz="1680"/>
            </a:p>
          </p:txBody>
        </p:sp>
        <p:sp>
          <p:nvSpPr>
            <p:cNvPr id="40964" name="Freeform 21"/>
            <p:cNvSpPr/>
            <p:nvPr/>
          </p:nvSpPr>
          <p:spPr>
            <a:xfrm>
              <a:off x="715963" y="600758"/>
              <a:ext cx="651830" cy="399987"/>
            </a:xfrm>
            <a:custGeom>
              <a:avLst/>
              <a:gdLst/>
              <a:ahLst/>
              <a:cxnLst>
                <a:cxn ang="0">
                  <a:pos x="651830" y="399987"/>
                </a:cxn>
                <a:cxn ang="0">
                  <a:pos x="0" y="242955"/>
                </a:cxn>
                <a:cxn ang="0">
                  <a:pos x="242954" y="0"/>
                </a:cxn>
                <a:cxn ang="0">
                  <a:pos x="651830" y="399987"/>
                </a:cxn>
              </a:cxnLst>
              <a:pathLst>
                <a:path w="220" h="135">
                  <a:moveTo>
                    <a:pt x="220" y="135"/>
                  </a:moveTo>
                  <a:lnTo>
                    <a:pt x="0" y="82"/>
                  </a:lnTo>
                  <a:lnTo>
                    <a:pt x="82" y="0"/>
                  </a:lnTo>
                  <a:lnTo>
                    <a:pt x="220" y="135"/>
                  </a:lnTo>
                  <a:close/>
                </a:path>
              </a:pathLst>
            </a:custGeom>
            <a:noFill/>
            <a:ln w="9525" cap="flat" cmpd="sng">
              <a:solidFill>
                <a:srgbClr val="5B3B87"/>
              </a:solidFill>
              <a:prstDash val="solid"/>
              <a:round/>
              <a:headEnd type="none" w="med" len="med"/>
              <a:tailEnd type="none" w="med" len="med"/>
            </a:ln>
          </p:spPr>
          <p:txBody>
            <a:bodyPr/>
            <a:p>
              <a:endParaRPr lang="zh-CN" altLang="en-US" sz="1680"/>
            </a:p>
          </p:txBody>
        </p:sp>
        <p:sp>
          <p:nvSpPr>
            <p:cNvPr id="40965" name="Freeform 22"/>
            <p:cNvSpPr/>
            <p:nvPr/>
          </p:nvSpPr>
          <p:spPr>
            <a:xfrm>
              <a:off x="715963" y="1966637"/>
              <a:ext cx="349618" cy="835527"/>
            </a:xfrm>
            <a:custGeom>
              <a:avLst/>
              <a:gdLst/>
              <a:ahLst/>
              <a:cxnLst>
                <a:cxn ang="0">
                  <a:pos x="349618" y="0"/>
                </a:cxn>
                <a:cxn ang="0">
                  <a:pos x="242954" y="835527"/>
                </a:cxn>
                <a:cxn ang="0">
                  <a:pos x="0" y="589609"/>
                </a:cxn>
                <a:cxn ang="0">
                  <a:pos x="349618" y="0"/>
                </a:cxn>
              </a:cxnLst>
              <a:pathLst>
                <a:path w="118" h="282">
                  <a:moveTo>
                    <a:pt x="118" y="0"/>
                  </a:moveTo>
                  <a:lnTo>
                    <a:pt x="82" y="282"/>
                  </a:lnTo>
                  <a:lnTo>
                    <a:pt x="0" y="199"/>
                  </a:lnTo>
                  <a:lnTo>
                    <a:pt x="118" y="0"/>
                  </a:lnTo>
                  <a:close/>
                </a:path>
              </a:pathLst>
            </a:custGeom>
            <a:noFill/>
            <a:ln w="9525" cap="flat" cmpd="sng">
              <a:solidFill>
                <a:srgbClr val="FD665B"/>
              </a:solidFill>
              <a:prstDash val="solid"/>
              <a:round/>
              <a:headEnd type="none" w="med" len="med"/>
              <a:tailEnd type="none" w="med" len="med"/>
            </a:ln>
          </p:spPr>
          <p:txBody>
            <a:bodyPr/>
            <a:p>
              <a:endParaRPr lang="zh-CN" altLang="en-US" sz="1680"/>
            </a:p>
          </p:txBody>
        </p:sp>
        <p:sp>
          <p:nvSpPr>
            <p:cNvPr id="40966" name="Freeform 23"/>
            <p:cNvSpPr/>
            <p:nvPr/>
          </p:nvSpPr>
          <p:spPr>
            <a:xfrm>
              <a:off x="715963" y="843713"/>
              <a:ext cx="651830" cy="1122926"/>
            </a:xfrm>
            <a:custGeom>
              <a:avLst/>
              <a:gdLst/>
              <a:ahLst/>
              <a:cxnLst>
                <a:cxn ang="0">
                  <a:pos x="651830" y="157031"/>
                </a:cxn>
                <a:cxn ang="0">
                  <a:pos x="349617" y="1122926"/>
                </a:cxn>
                <a:cxn ang="0">
                  <a:pos x="0" y="0"/>
                </a:cxn>
                <a:cxn ang="0">
                  <a:pos x="651830" y="157031"/>
                </a:cxn>
              </a:cxnLst>
              <a:pathLst>
                <a:path w="220" h="379">
                  <a:moveTo>
                    <a:pt x="220" y="53"/>
                  </a:moveTo>
                  <a:lnTo>
                    <a:pt x="118" y="379"/>
                  </a:lnTo>
                  <a:lnTo>
                    <a:pt x="0" y="0"/>
                  </a:lnTo>
                  <a:lnTo>
                    <a:pt x="220" y="53"/>
                  </a:lnTo>
                  <a:close/>
                </a:path>
              </a:pathLst>
            </a:custGeom>
            <a:noFill/>
            <a:ln w="9525" cap="flat" cmpd="sng">
              <a:solidFill>
                <a:srgbClr val="A82878"/>
              </a:solidFill>
              <a:prstDash val="solid"/>
              <a:round/>
              <a:headEnd type="none" w="med" len="med"/>
              <a:tailEnd type="none" w="med" len="med"/>
            </a:ln>
          </p:spPr>
          <p:txBody>
            <a:bodyPr/>
            <a:p>
              <a:endParaRPr lang="zh-CN" altLang="en-US" sz="1680"/>
            </a:p>
          </p:txBody>
        </p:sp>
        <p:sp>
          <p:nvSpPr>
            <p:cNvPr id="40967" name="Freeform 24"/>
            <p:cNvSpPr/>
            <p:nvPr/>
          </p:nvSpPr>
          <p:spPr>
            <a:xfrm>
              <a:off x="958918" y="1966637"/>
              <a:ext cx="948117" cy="835527"/>
            </a:xfrm>
            <a:custGeom>
              <a:avLst/>
              <a:gdLst/>
              <a:ahLst/>
              <a:cxnLst>
                <a:cxn ang="0">
                  <a:pos x="948117" y="373320"/>
                </a:cxn>
                <a:cxn ang="0">
                  <a:pos x="0" y="835527"/>
                </a:cxn>
                <a:cxn ang="0">
                  <a:pos x="106663" y="0"/>
                </a:cxn>
                <a:cxn ang="0">
                  <a:pos x="948117" y="373320"/>
                </a:cxn>
              </a:cxnLst>
              <a:pathLst>
                <a:path w="320" h="282">
                  <a:moveTo>
                    <a:pt x="320" y="126"/>
                  </a:moveTo>
                  <a:lnTo>
                    <a:pt x="0" y="282"/>
                  </a:lnTo>
                  <a:lnTo>
                    <a:pt x="36" y="0"/>
                  </a:lnTo>
                  <a:lnTo>
                    <a:pt x="320" y="126"/>
                  </a:lnTo>
                  <a:close/>
                </a:path>
              </a:pathLst>
            </a:custGeom>
            <a:noFill/>
            <a:ln w="9525" cap="flat" cmpd="sng">
              <a:solidFill>
                <a:srgbClr val="FEF22A"/>
              </a:solidFill>
              <a:prstDash val="solid"/>
              <a:round/>
              <a:headEnd type="none" w="med" len="med"/>
              <a:tailEnd type="none" w="med" len="med"/>
            </a:ln>
          </p:spPr>
          <p:txBody>
            <a:bodyPr/>
            <a:p>
              <a:endParaRPr lang="zh-CN" altLang="en-US" sz="1680"/>
            </a:p>
          </p:txBody>
        </p:sp>
        <p:sp>
          <p:nvSpPr>
            <p:cNvPr id="40968" name="Freeform 25"/>
            <p:cNvSpPr/>
            <p:nvPr/>
          </p:nvSpPr>
          <p:spPr>
            <a:xfrm>
              <a:off x="958918" y="600758"/>
              <a:ext cx="1712536" cy="399987"/>
            </a:xfrm>
            <a:custGeom>
              <a:avLst/>
              <a:gdLst/>
              <a:ahLst/>
              <a:cxnLst>
                <a:cxn ang="0">
                  <a:pos x="408875" y="399987"/>
                </a:cxn>
                <a:cxn ang="0">
                  <a:pos x="0" y="0"/>
                </a:cxn>
                <a:cxn ang="0">
                  <a:pos x="1712536" y="0"/>
                </a:cxn>
                <a:cxn ang="0">
                  <a:pos x="408875" y="399987"/>
                </a:cxn>
              </a:cxnLst>
              <a:pathLst>
                <a:path w="578" h="135">
                  <a:moveTo>
                    <a:pt x="138" y="135"/>
                  </a:moveTo>
                  <a:lnTo>
                    <a:pt x="0" y="0"/>
                  </a:lnTo>
                  <a:lnTo>
                    <a:pt x="578" y="0"/>
                  </a:lnTo>
                  <a:lnTo>
                    <a:pt x="138" y="135"/>
                  </a:lnTo>
                  <a:close/>
                </a:path>
              </a:pathLst>
            </a:custGeom>
            <a:noFill/>
            <a:ln w="9525" cap="flat" cmpd="sng">
              <a:solidFill>
                <a:srgbClr val="79307A"/>
              </a:solidFill>
              <a:prstDash val="solid"/>
              <a:round/>
              <a:headEnd type="none" w="med" len="med"/>
              <a:tailEnd type="none" w="med" len="med"/>
            </a:ln>
          </p:spPr>
          <p:txBody>
            <a:bodyPr/>
            <a:p>
              <a:endParaRPr lang="zh-CN" altLang="en-US" sz="1680"/>
            </a:p>
          </p:txBody>
        </p:sp>
        <p:sp>
          <p:nvSpPr>
            <p:cNvPr id="40969" name="Freeform 26"/>
            <p:cNvSpPr/>
            <p:nvPr/>
          </p:nvSpPr>
          <p:spPr>
            <a:xfrm>
              <a:off x="958918" y="2339957"/>
              <a:ext cx="1712536" cy="462207"/>
            </a:xfrm>
            <a:custGeom>
              <a:avLst/>
              <a:gdLst/>
              <a:ahLst/>
              <a:cxnLst>
                <a:cxn ang="0">
                  <a:pos x="948116" y="0"/>
                </a:cxn>
                <a:cxn ang="0">
                  <a:pos x="1712536" y="462207"/>
                </a:cxn>
                <a:cxn ang="0">
                  <a:pos x="0" y="462207"/>
                </a:cxn>
                <a:cxn ang="0">
                  <a:pos x="948116" y="0"/>
                </a:cxn>
              </a:cxnLst>
              <a:pathLst>
                <a:path w="578" h="156">
                  <a:moveTo>
                    <a:pt x="320" y="0"/>
                  </a:moveTo>
                  <a:lnTo>
                    <a:pt x="578" y="156"/>
                  </a:lnTo>
                  <a:lnTo>
                    <a:pt x="0" y="156"/>
                  </a:lnTo>
                  <a:lnTo>
                    <a:pt x="320" y="0"/>
                  </a:lnTo>
                  <a:close/>
                </a:path>
              </a:pathLst>
            </a:custGeom>
            <a:noFill/>
            <a:ln w="9525" cap="flat" cmpd="sng">
              <a:solidFill>
                <a:srgbClr val="FA8538"/>
              </a:solidFill>
              <a:prstDash val="solid"/>
              <a:round/>
              <a:headEnd type="none" w="med" len="med"/>
              <a:tailEnd type="none" w="med" len="med"/>
            </a:ln>
          </p:spPr>
          <p:txBody>
            <a:bodyPr/>
            <a:p>
              <a:endParaRPr lang="zh-CN" altLang="en-US" sz="1680"/>
            </a:p>
          </p:txBody>
        </p:sp>
        <p:sp>
          <p:nvSpPr>
            <p:cNvPr id="40970" name="Freeform 27"/>
            <p:cNvSpPr/>
            <p:nvPr/>
          </p:nvSpPr>
          <p:spPr>
            <a:xfrm>
              <a:off x="1367793" y="600758"/>
              <a:ext cx="1303661" cy="805899"/>
            </a:xfrm>
            <a:custGeom>
              <a:avLst/>
              <a:gdLst/>
              <a:ahLst/>
              <a:cxnLst>
                <a:cxn ang="0">
                  <a:pos x="1303661" y="0"/>
                </a:cxn>
                <a:cxn ang="0">
                  <a:pos x="897748" y="805899"/>
                </a:cxn>
                <a:cxn ang="0">
                  <a:pos x="0" y="399986"/>
                </a:cxn>
                <a:cxn ang="0">
                  <a:pos x="1303661" y="0"/>
                </a:cxn>
              </a:cxnLst>
              <a:pathLst>
                <a:path w="440" h="272">
                  <a:moveTo>
                    <a:pt x="440" y="0"/>
                  </a:moveTo>
                  <a:lnTo>
                    <a:pt x="303" y="272"/>
                  </a:lnTo>
                  <a:lnTo>
                    <a:pt x="0" y="135"/>
                  </a:lnTo>
                  <a:lnTo>
                    <a:pt x="440" y="0"/>
                  </a:lnTo>
                  <a:close/>
                </a:path>
              </a:pathLst>
            </a:custGeom>
            <a:noFill/>
            <a:ln w="9525" cap="flat" cmpd="sng">
              <a:solidFill>
                <a:srgbClr val="A82878"/>
              </a:solidFill>
              <a:prstDash val="solid"/>
              <a:round/>
              <a:headEnd type="none" w="med" len="med"/>
              <a:tailEnd type="none" w="med" len="med"/>
            </a:ln>
          </p:spPr>
          <p:txBody>
            <a:bodyPr/>
            <a:p>
              <a:endParaRPr lang="zh-CN" altLang="en-US" sz="1680"/>
            </a:p>
          </p:txBody>
        </p:sp>
        <p:sp>
          <p:nvSpPr>
            <p:cNvPr id="40971" name="Freeform 28"/>
            <p:cNvSpPr/>
            <p:nvPr/>
          </p:nvSpPr>
          <p:spPr>
            <a:xfrm>
              <a:off x="2265543" y="843713"/>
              <a:ext cx="651830" cy="1712535"/>
            </a:xfrm>
            <a:custGeom>
              <a:avLst/>
              <a:gdLst/>
              <a:ahLst/>
              <a:cxnLst>
                <a:cxn ang="0">
                  <a:pos x="651830" y="0"/>
                </a:cxn>
                <a:cxn ang="0">
                  <a:pos x="651830" y="1712535"/>
                </a:cxn>
                <a:cxn ang="0">
                  <a:pos x="0" y="562944"/>
                </a:cxn>
                <a:cxn ang="0">
                  <a:pos x="651830" y="0"/>
                </a:cxn>
              </a:cxnLst>
              <a:pathLst>
                <a:path w="220" h="578">
                  <a:moveTo>
                    <a:pt x="220" y="0"/>
                  </a:moveTo>
                  <a:lnTo>
                    <a:pt x="220" y="578"/>
                  </a:lnTo>
                  <a:lnTo>
                    <a:pt x="0" y="190"/>
                  </a:lnTo>
                  <a:lnTo>
                    <a:pt x="220" y="0"/>
                  </a:lnTo>
                  <a:close/>
                </a:path>
              </a:pathLst>
            </a:custGeom>
            <a:noFill/>
            <a:ln w="9525" cap="flat" cmpd="sng">
              <a:solidFill>
                <a:srgbClr val="F1286A"/>
              </a:solidFill>
              <a:prstDash val="solid"/>
              <a:round/>
              <a:headEnd type="none" w="med" len="med"/>
              <a:tailEnd type="none" w="med" len="med"/>
            </a:ln>
          </p:spPr>
          <p:txBody>
            <a:bodyPr/>
            <a:p>
              <a:endParaRPr lang="zh-CN" altLang="en-US" sz="1680"/>
            </a:p>
          </p:txBody>
        </p:sp>
        <p:sp>
          <p:nvSpPr>
            <p:cNvPr id="40972" name="Freeform 29"/>
            <p:cNvSpPr/>
            <p:nvPr/>
          </p:nvSpPr>
          <p:spPr>
            <a:xfrm>
              <a:off x="1907035" y="2339957"/>
              <a:ext cx="1010338" cy="462207"/>
            </a:xfrm>
            <a:custGeom>
              <a:avLst/>
              <a:gdLst/>
              <a:ahLst/>
              <a:cxnLst>
                <a:cxn ang="0">
                  <a:pos x="1010338" y="216289"/>
                </a:cxn>
                <a:cxn ang="0">
                  <a:pos x="0" y="0"/>
                </a:cxn>
                <a:cxn ang="0">
                  <a:pos x="764419" y="462207"/>
                </a:cxn>
                <a:cxn ang="0">
                  <a:pos x="1010338" y="216289"/>
                </a:cxn>
              </a:cxnLst>
              <a:pathLst>
                <a:path w="341" h="156">
                  <a:moveTo>
                    <a:pt x="341" y="73"/>
                  </a:moveTo>
                  <a:lnTo>
                    <a:pt x="0" y="0"/>
                  </a:lnTo>
                  <a:lnTo>
                    <a:pt x="258" y="156"/>
                  </a:lnTo>
                  <a:lnTo>
                    <a:pt x="341" y="73"/>
                  </a:lnTo>
                  <a:close/>
                </a:path>
              </a:pathLst>
            </a:custGeom>
            <a:noFill/>
            <a:ln w="9525" cap="flat" cmpd="sng">
              <a:solidFill>
                <a:srgbClr val="FD665B"/>
              </a:solidFill>
              <a:prstDash val="solid"/>
              <a:round/>
              <a:headEnd type="none" w="med" len="med"/>
              <a:tailEnd type="none" w="med" len="med"/>
            </a:ln>
          </p:spPr>
          <p:txBody>
            <a:bodyPr/>
            <a:p>
              <a:endParaRPr lang="zh-CN" altLang="en-US" sz="1680"/>
            </a:p>
          </p:txBody>
        </p:sp>
        <p:sp>
          <p:nvSpPr>
            <p:cNvPr id="40973" name="Freeform 30"/>
            <p:cNvSpPr/>
            <p:nvPr/>
          </p:nvSpPr>
          <p:spPr>
            <a:xfrm>
              <a:off x="1065581" y="1406657"/>
              <a:ext cx="1199961" cy="933303"/>
            </a:xfrm>
            <a:custGeom>
              <a:avLst/>
              <a:gdLst/>
              <a:ahLst/>
              <a:cxnLst>
                <a:cxn ang="0">
                  <a:pos x="1199961" y="0"/>
                </a:cxn>
                <a:cxn ang="0">
                  <a:pos x="0" y="559981"/>
                </a:cxn>
                <a:cxn ang="0">
                  <a:pos x="841454" y="933303"/>
                </a:cxn>
                <a:cxn ang="0">
                  <a:pos x="1199961" y="0"/>
                </a:cxn>
              </a:cxnLst>
              <a:pathLst>
                <a:path w="405" h="315">
                  <a:moveTo>
                    <a:pt x="405" y="0"/>
                  </a:moveTo>
                  <a:lnTo>
                    <a:pt x="0" y="189"/>
                  </a:lnTo>
                  <a:lnTo>
                    <a:pt x="284" y="315"/>
                  </a:lnTo>
                  <a:lnTo>
                    <a:pt x="405" y="0"/>
                  </a:lnTo>
                  <a:close/>
                </a:path>
              </a:pathLst>
            </a:custGeom>
            <a:noFill/>
            <a:ln w="9525" cap="flat" cmpd="sng">
              <a:solidFill>
                <a:srgbClr val="FA8538"/>
              </a:solidFill>
              <a:prstDash val="solid"/>
              <a:round/>
              <a:headEnd type="none" w="med" len="med"/>
              <a:tailEnd type="none" w="med" len="med"/>
            </a:ln>
          </p:spPr>
          <p:txBody>
            <a:bodyPr/>
            <a:p>
              <a:endParaRPr lang="zh-CN" altLang="en-US" sz="1680"/>
            </a:p>
          </p:txBody>
        </p:sp>
        <p:sp>
          <p:nvSpPr>
            <p:cNvPr id="40974" name="Freeform 31"/>
            <p:cNvSpPr/>
            <p:nvPr/>
          </p:nvSpPr>
          <p:spPr>
            <a:xfrm>
              <a:off x="1907035" y="1406657"/>
              <a:ext cx="1010338" cy="1149591"/>
            </a:xfrm>
            <a:custGeom>
              <a:avLst/>
              <a:gdLst/>
              <a:ahLst/>
              <a:cxnLst>
                <a:cxn ang="0">
                  <a:pos x="358507" y="0"/>
                </a:cxn>
                <a:cxn ang="0">
                  <a:pos x="1010338" y="1149591"/>
                </a:cxn>
                <a:cxn ang="0">
                  <a:pos x="0" y="933301"/>
                </a:cxn>
                <a:cxn ang="0">
                  <a:pos x="358507" y="0"/>
                </a:cxn>
              </a:cxnLst>
              <a:pathLst>
                <a:path w="341" h="388">
                  <a:moveTo>
                    <a:pt x="121" y="0"/>
                  </a:moveTo>
                  <a:lnTo>
                    <a:pt x="341" y="388"/>
                  </a:lnTo>
                  <a:lnTo>
                    <a:pt x="0" y="315"/>
                  </a:lnTo>
                  <a:lnTo>
                    <a:pt x="121" y="0"/>
                  </a:lnTo>
                  <a:close/>
                </a:path>
              </a:pathLst>
            </a:custGeom>
            <a:noFill/>
            <a:ln w="9525" cap="flat" cmpd="sng">
              <a:solidFill>
                <a:srgbClr val="FD3F63"/>
              </a:solidFill>
              <a:prstDash val="solid"/>
              <a:round/>
              <a:headEnd type="none" w="med" len="med"/>
              <a:tailEnd type="none" w="med" len="med"/>
            </a:ln>
          </p:spPr>
          <p:txBody>
            <a:bodyPr/>
            <a:p>
              <a:endParaRPr lang="zh-CN" altLang="en-US" sz="1680"/>
            </a:p>
          </p:txBody>
        </p:sp>
        <p:sp>
          <p:nvSpPr>
            <p:cNvPr id="40975" name="Freeform 32"/>
            <p:cNvSpPr/>
            <p:nvPr/>
          </p:nvSpPr>
          <p:spPr>
            <a:xfrm>
              <a:off x="2265543" y="600758"/>
              <a:ext cx="651830" cy="805899"/>
            </a:xfrm>
            <a:custGeom>
              <a:avLst/>
              <a:gdLst/>
              <a:ahLst/>
              <a:cxnLst>
                <a:cxn ang="0">
                  <a:pos x="405912" y="0"/>
                </a:cxn>
                <a:cxn ang="0">
                  <a:pos x="651830" y="242954"/>
                </a:cxn>
                <a:cxn ang="0">
                  <a:pos x="0" y="805899"/>
                </a:cxn>
                <a:cxn ang="0">
                  <a:pos x="405912" y="0"/>
                </a:cxn>
              </a:cxnLst>
              <a:pathLst>
                <a:path w="220" h="272">
                  <a:moveTo>
                    <a:pt x="137" y="0"/>
                  </a:moveTo>
                  <a:lnTo>
                    <a:pt x="220" y="82"/>
                  </a:lnTo>
                  <a:lnTo>
                    <a:pt x="0" y="272"/>
                  </a:lnTo>
                  <a:lnTo>
                    <a:pt x="137" y="0"/>
                  </a:lnTo>
                  <a:close/>
                </a:path>
              </a:pathLst>
            </a:custGeom>
            <a:noFill/>
            <a:ln w="9525" cap="flat" cmpd="sng">
              <a:solidFill>
                <a:srgbClr val="E02579"/>
              </a:solidFill>
              <a:prstDash val="solid"/>
              <a:round/>
              <a:headEnd type="none" w="med" len="med"/>
              <a:tailEnd type="none" w="med" len="med"/>
            </a:ln>
          </p:spPr>
          <p:txBody>
            <a:bodyPr/>
            <a:p>
              <a:endParaRPr lang="zh-CN" altLang="en-US" sz="1680"/>
            </a:p>
          </p:txBody>
        </p:sp>
        <p:sp>
          <p:nvSpPr>
            <p:cNvPr id="40976" name="Freeform 33"/>
            <p:cNvSpPr/>
            <p:nvPr/>
          </p:nvSpPr>
          <p:spPr>
            <a:xfrm>
              <a:off x="1065581" y="1000744"/>
              <a:ext cx="1199961" cy="965893"/>
            </a:xfrm>
            <a:custGeom>
              <a:avLst/>
              <a:gdLst/>
              <a:ahLst/>
              <a:cxnLst>
                <a:cxn ang="0">
                  <a:pos x="1199961" y="405912"/>
                </a:cxn>
                <a:cxn ang="0">
                  <a:pos x="302212" y="0"/>
                </a:cxn>
                <a:cxn ang="0">
                  <a:pos x="0" y="965893"/>
                </a:cxn>
                <a:cxn ang="0">
                  <a:pos x="1199961" y="405912"/>
                </a:cxn>
              </a:cxnLst>
              <a:pathLst>
                <a:path w="405" h="326">
                  <a:moveTo>
                    <a:pt x="405" y="137"/>
                  </a:moveTo>
                  <a:lnTo>
                    <a:pt x="102" y="0"/>
                  </a:lnTo>
                  <a:lnTo>
                    <a:pt x="0" y="326"/>
                  </a:lnTo>
                  <a:lnTo>
                    <a:pt x="405" y="137"/>
                  </a:lnTo>
                  <a:close/>
                </a:path>
              </a:pathLst>
            </a:custGeom>
            <a:noFill/>
            <a:ln w="9525" cap="flat" cmpd="sng">
              <a:solidFill>
                <a:srgbClr val="E02579"/>
              </a:solidFill>
              <a:prstDash val="solid"/>
              <a:round/>
              <a:headEnd type="none" w="med" len="med"/>
              <a:tailEnd type="none" w="med" len="med"/>
            </a:ln>
          </p:spPr>
          <p:txBody>
            <a:bodyPr/>
            <a:p>
              <a:endParaRPr lang="zh-CN" altLang="en-US" sz="1680"/>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90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6" presetClass="entr" presetSubtype="42" fill="hold" grpId="0" nodeType="withEffect">
                                  <p:stCondLst>
                                    <p:cond delay="600"/>
                                  </p:stCondLst>
                                  <p:childTnLst>
                                    <p:set>
                                      <p:cBhvr>
                                        <p:cTn id="9" dur="1" fill="hold">
                                          <p:stCondLst>
                                            <p:cond delay="0"/>
                                          </p:stCondLst>
                                        </p:cTn>
                                        <p:tgtEl>
                                          <p:spTgt spid="9"/>
                                        </p:tgtEl>
                                        <p:attrNameLst>
                                          <p:attrName>style.visibility</p:attrName>
                                        </p:attrNameLst>
                                      </p:cBhvr>
                                      <p:to>
                                        <p:strVal val="visible"/>
                                      </p:to>
                                    </p:set>
                                    <p:animEffect transition="in" filter="barn(outHorizontal)">
                                      <p:cBhvr>
                                        <p:cTn id="10" dur="500"/>
                                        <p:tgtEl>
                                          <p:spTgt spid="9"/>
                                        </p:tgtEl>
                                      </p:cBhvr>
                                    </p:animEffect>
                                  </p:childTnLst>
                                </p:cTn>
                              </p:par>
                              <p:par>
                                <p:cTn id="11" presetID="16" presetClass="entr" presetSubtype="21" fill="hold" nodeType="withEffect">
                                  <p:stCondLst>
                                    <p:cond delay="1000"/>
                                  </p:stCondLst>
                                  <p:childTnLst>
                                    <p:set>
                                      <p:cBhvr>
                                        <p:cTn id="12" dur="1" fill="hold">
                                          <p:stCondLst>
                                            <p:cond delay="0"/>
                                          </p:stCondLst>
                                        </p:cTn>
                                        <p:tgtEl>
                                          <p:spTgt spid="6"/>
                                        </p:tgtEl>
                                        <p:attrNameLst>
                                          <p:attrName>style.visibility</p:attrName>
                                        </p:attrNameLst>
                                      </p:cBhvr>
                                      <p:to>
                                        <p:strVal val="visible"/>
                                      </p:to>
                                    </p:set>
                                    <p:animEffect transition="in" filter="barn(inVertical)">
                                      <p:cBhvr>
                                        <p:cTn id="13" dur="500"/>
                                        <p:tgtEl>
                                          <p:spTgt spid="6"/>
                                        </p:tgtEl>
                                      </p:cBhvr>
                                    </p:animEffect>
                                  </p:childTnLst>
                                </p:cTn>
                              </p:par>
                              <p:par>
                                <p:cTn id="14" presetID="42" presetClass="entr" presetSubtype="0" fill="hold" grpId="0" nodeType="withEffect">
                                  <p:stCondLst>
                                    <p:cond delay="1300"/>
                                  </p:stCondLst>
                                  <p:childTnLst>
                                    <p:set>
                                      <p:cBhvr>
                                        <p:cTn id="15" dur="1" fill="hold">
                                          <p:stCondLst>
                                            <p:cond delay="0"/>
                                          </p:stCondLst>
                                        </p:cTn>
                                        <p:tgtEl>
                                          <p:spTgt spid="38"/>
                                        </p:tgtEl>
                                        <p:attrNameLst>
                                          <p:attrName>style.visibility</p:attrName>
                                        </p:attrNameLst>
                                      </p:cBhvr>
                                      <p:to>
                                        <p:strVal val="visible"/>
                                      </p:to>
                                    </p:set>
                                    <p:animEffect transition="in" filter="fade">
                                      <p:cBhvr>
                                        <p:cTn id="16" dur="750"/>
                                        <p:tgtEl>
                                          <p:spTgt spid="38"/>
                                        </p:tgtEl>
                                      </p:cBhvr>
                                    </p:animEffect>
                                    <p:anim calcmode="lin" valueType="num">
                                      <p:cBhvr>
                                        <p:cTn id="17" dur="750" fill="hold"/>
                                        <p:tgtEl>
                                          <p:spTgt spid="38"/>
                                        </p:tgtEl>
                                        <p:attrNameLst>
                                          <p:attrName>ppt_x</p:attrName>
                                        </p:attrNameLst>
                                      </p:cBhvr>
                                      <p:tavLst>
                                        <p:tav tm="0">
                                          <p:val>
                                            <p:strVal val="#ppt_x"/>
                                          </p:val>
                                        </p:tav>
                                        <p:tav tm="100000">
                                          <p:val>
                                            <p:strVal val="#ppt_x"/>
                                          </p:val>
                                        </p:tav>
                                      </p:tavLst>
                                    </p:anim>
                                    <p:anim calcmode="lin" valueType="num">
                                      <p:cBhvr>
                                        <p:cTn id="18" dur="750" fill="hold"/>
                                        <p:tgtEl>
                                          <p:spTgt spid="38"/>
                                        </p:tgtEl>
                                        <p:attrNameLst>
                                          <p:attrName>ppt_y</p:attrName>
                                        </p:attrNameLst>
                                      </p:cBhvr>
                                      <p:tavLst>
                                        <p:tav tm="0">
                                          <p:val>
                                            <p:strVal val="#ppt_y+.1"/>
                                          </p:val>
                                        </p:tav>
                                        <p:tav tm="100000">
                                          <p:val>
                                            <p:strVal val="#ppt_y"/>
                                          </p:val>
                                        </p:tav>
                                      </p:tavLst>
                                    </p:anim>
                                  </p:childTnLst>
                                </p:cTn>
                              </p:par>
                              <p:par>
                                <p:cTn id="19" presetID="3" presetClass="entr" presetSubtype="10"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blinds(horizontal)">
                                      <p:cBhvr>
                                        <p:cTn id="21" dur="500"/>
                                        <p:tgtEl>
                                          <p:spTgt spid="3"/>
                                        </p:tgtEl>
                                      </p:cBhvr>
                                    </p:animEffect>
                                  </p:childTnLst>
                                </p:cTn>
                              </p:par>
                              <p:par>
                                <p:cTn id="22" presetID="2" presetClass="entr" presetSubtype="4"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additive="base">
                                        <p:cTn id="24" dur="500" fill="hold"/>
                                        <p:tgtEl>
                                          <p:spTgt spid="5"/>
                                        </p:tgtEl>
                                        <p:attrNameLst>
                                          <p:attrName>ppt_x</p:attrName>
                                        </p:attrNameLst>
                                      </p:cBhvr>
                                      <p:tavLst>
                                        <p:tav tm="0">
                                          <p:val>
                                            <p:strVal val="#ppt_x"/>
                                          </p:val>
                                        </p:tav>
                                        <p:tav tm="100000">
                                          <p:val>
                                            <p:strVal val="#ppt_x"/>
                                          </p:val>
                                        </p:tav>
                                      </p:tavLst>
                                    </p:anim>
                                    <p:anim calcmode="lin" valueType="num">
                                      <p:cBhvr additive="base">
                                        <p:cTn id="25" dur="500" fill="hold"/>
                                        <p:tgtEl>
                                          <p:spTgt spid="5"/>
                                        </p:tgtEl>
                                        <p:attrNameLst>
                                          <p:attrName>ppt_y</p:attrName>
                                        </p:attrNameLst>
                                      </p:cBhvr>
                                      <p:tavLst>
                                        <p:tav tm="0">
                                          <p:val>
                                            <p:strVal val="1+#ppt_h/2"/>
                                          </p:val>
                                        </p:tav>
                                        <p:tav tm="100000">
                                          <p:val>
                                            <p:strVal val="#ppt_y"/>
                                          </p:val>
                                        </p:tav>
                                      </p:tavLst>
                                    </p:anim>
                                  </p:childTnLst>
                                </p:cTn>
                              </p:par>
                            </p:childTnLst>
                          </p:cTn>
                        </p:par>
                        <p:par>
                          <p:cTn id="26" fill="hold">
                            <p:stCondLst>
                              <p:cond delay="1400"/>
                            </p:stCondLst>
                            <p:childTnLst>
                              <p:par>
                                <p:cTn id="27" presetID="53" presetClass="entr" presetSubtype="16" fill="hold" nodeType="afterEffect">
                                  <p:stCondLst>
                                    <p:cond delay="0"/>
                                  </p:stCondLst>
                                  <p:childTnLst>
                                    <p:set>
                                      <p:cBhvr>
                                        <p:cTn id="28" dur="1" fill="hold">
                                          <p:stCondLst>
                                            <p:cond delay="0"/>
                                          </p:stCondLst>
                                        </p:cTn>
                                        <p:tgtEl>
                                          <p:spTgt spid="21"/>
                                        </p:tgtEl>
                                        <p:attrNameLst>
                                          <p:attrName>style.visibility</p:attrName>
                                        </p:attrNameLst>
                                      </p:cBhvr>
                                      <p:to>
                                        <p:strVal val="visible"/>
                                      </p:to>
                                    </p:set>
                                    <p:anim calcmode="lin" valueType="num">
                                      <p:cBhvr>
                                        <p:cTn id="29" dur="500" fill="hold"/>
                                        <p:tgtEl>
                                          <p:spTgt spid="21"/>
                                        </p:tgtEl>
                                        <p:attrNameLst>
                                          <p:attrName>ppt_w</p:attrName>
                                        </p:attrNameLst>
                                      </p:cBhvr>
                                      <p:tavLst>
                                        <p:tav tm="0">
                                          <p:val>
                                            <p:fltVal val="0.000000"/>
                                          </p:val>
                                        </p:tav>
                                        <p:tav tm="100000">
                                          <p:val>
                                            <p:strVal val="#ppt_w"/>
                                          </p:val>
                                        </p:tav>
                                      </p:tavLst>
                                    </p:anim>
                                    <p:anim calcmode="lin" valueType="num">
                                      <p:cBhvr>
                                        <p:cTn id="30" dur="500" fill="hold"/>
                                        <p:tgtEl>
                                          <p:spTgt spid="21"/>
                                        </p:tgtEl>
                                        <p:attrNameLst>
                                          <p:attrName>ppt_h</p:attrName>
                                        </p:attrNameLst>
                                      </p:cBhvr>
                                      <p:tavLst>
                                        <p:tav tm="0">
                                          <p:val>
                                            <p:fltVal val="0.000000"/>
                                          </p:val>
                                        </p:tav>
                                        <p:tav tm="100000">
                                          <p:val>
                                            <p:strVal val="#ppt_h"/>
                                          </p:val>
                                        </p:tav>
                                      </p:tavLst>
                                    </p:anim>
                                    <p:animEffect transition="in" filter="fade">
                                      <p:cBhvr>
                                        <p:cTn id="31" dur="500"/>
                                        <p:tgtEl>
                                          <p:spTgt spid="21"/>
                                        </p:tgtEl>
                                      </p:cBhvr>
                                    </p:animEffect>
                                  </p:childTnLst>
                                </p:cTn>
                              </p:par>
                              <p:par>
                                <p:cTn id="32" presetID="8" presetClass="emph" presetSubtype="0" repeatCount="indefinite" fill="hold" nodeType="withEffect">
                                  <p:stCondLst>
                                    <p:cond delay="0"/>
                                  </p:stCondLst>
                                  <p:childTnLst>
                                    <p:animRot by="21600000">
                                      <p:cBhvr>
                                        <p:cTn id="33" dur="2000" fill="hold"/>
                                        <p:tgtEl>
                                          <p:spTgt spid="2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38" grpId="0"/>
      <p:bldP spid="5" grpId="0"/>
      <p:bldP spid="5"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5" name="表格 4"/>
          <p:cNvGraphicFramePr/>
          <p:nvPr>
            <p:custDataLst>
              <p:tags r:id="rId1"/>
            </p:custDataLst>
          </p:nvPr>
        </p:nvGraphicFramePr>
        <p:xfrm>
          <a:off x="140970" y="849630"/>
          <a:ext cx="7480300" cy="5801995"/>
        </p:xfrm>
        <a:graphic>
          <a:graphicData uri="http://schemas.openxmlformats.org/drawingml/2006/table">
            <a:tbl>
              <a:tblPr firstRow="1" bandRow="1">
                <a:tableStyleId>{5C22544A-7EE6-4342-B048-85BDC9FD1C3A}</a:tableStyleId>
              </a:tblPr>
              <a:tblGrid>
                <a:gridCol w="4477385"/>
                <a:gridCol w="3002915"/>
              </a:tblGrid>
              <a:tr h="457200">
                <a:tc>
                  <a:txBody>
                    <a:bodyPr/>
                    <a:p>
                      <a:pPr algn="ctr">
                        <a:buNone/>
                      </a:pPr>
                      <a:r>
                        <a:rPr lang="zh-CN" altLang="en-US" sz="2400"/>
                        <a:t>基础词</a:t>
                      </a:r>
                      <a:endParaRPr lang="zh-CN" altLang="en-US" sz="2400"/>
                    </a:p>
                  </a:txBody>
                  <a:tcPr anchor="ctr" anchorCtr="0">
                    <a:solidFill>
                      <a:srgbClr val="002060"/>
                    </a:solidFill>
                  </a:tcPr>
                </a:tc>
                <a:tc>
                  <a:txBody>
                    <a:bodyPr/>
                    <a:p>
                      <a:pPr algn="ctr">
                        <a:buNone/>
                      </a:pPr>
                      <a:r>
                        <a:rPr lang="zh-CN" altLang="en-US" sz="2400"/>
                        <a:t>语义</a:t>
                      </a:r>
                      <a:endParaRPr lang="zh-CN" altLang="en-US" sz="2400"/>
                    </a:p>
                  </a:txBody>
                  <a:tcPr anchor="ctr" anchorCtr="0">
                    <a:solidFill>
                      <a:srgbClr val="002060"/>
                    </a:solidFill>
                  </a:tcPr>
                </a:tc>
              </a:tr>
              <a:tr h="457200">
                <a:tc>
                  <a:txBody>
                    <a:bodyPr/>
                    <a:p>
                      <a:pPr>
                        <a:buNone/>
                      </a:pPr>
                      <a:r>
                        <a:rPr lang="zh-CN" altLang="en-US" sz="2400">
                          <a:sym typeface="+mn-ea"/>
                        </a:rPr>
                        <a:t>1</a:t>
                      </a:r>
                      <a:r>
                        <a:rPr lang="en-US" altLang="zh-CN" sz="2400">
                          <a:sym typeface="+mn-ea"/>
                        </a:rPr>
                        <a:t>1</a:t>
                      </a:r>
                      <a:r>
                        <a:rPr lang="zh-CN" altLang="en-US" sz="2400">
                          <a:sym typeface="+mn-ea"/>
                        </a:rPr>
                        <a:t>.</a:t>
                      </a:r>
                      <a:r>
                        <a:rPr lang="en-US" altLang="zh-CN" sz="2400">
                          <a:sym typeface="+mn-ea"/>
                        </a:rPr>
                        <a:t> encourage; inspire; urge   </a:t>
                      </a:r>
                      <a:endParaRPr lang="zh-CN" altLang="en-US" sz="2400">
                        <a:sym typeface="+mn-ea"/>
                      </a:endParaRPr>
                    </a:p>
                  </a:txBody>
                  <a:tcPr/>
                </a:tc>
                <a:tc>
                  <a:txBody>
                    <a:bodyPr/>
                    <a:p>
                      <a:pPr>
                        <a:buNone/>
                      </a:pPr>
                      <a:r>
                        <a:rPr lang="zh-CN" altLang="en-US" sz="2400">
                          <a:sym typeface="+mn-ea"/>
                        </a:rPr>
                        <a:t>鼓励、激励</a:t>
                      </a:r>
                      <a:endParaRPr lang="zh-CN" altLang="en-US" sz="2400">
                        <a:sym typeface="+mn-ea"/>
                      </a:endParaRPr>
                    </a:p>
                  </a:txBody>
                  <a:tcPr/>
                </a:tc>
              </a:tr>
              <a:tr h="457200">
                <a:tc>
                  <a:txBody>
                    <a:bodyPr/>
                    <a:p>
                      <a:pPr>
                        <a:buNone/>
                      </a:pPr>
                      <a:r>
                        <a:rPr lang="en-US" altLang="zh-CN" sz="2400">
                          <a:sym typeface="+mn-ea"/>
                        </a:rPr>
                        <a:t>1</a:t>
                      </a:r>
                      <a:r>
                        <a:rPr lang="zh-CN" altLang="en-US" sz="2400">
                          <a:sym typeface="+mn-ea"/>
                        </a:rPr>
                        <a:t>2.</a:t>
                      </a:r>
                      <a:r>
                        <a:rPr lang="en-US" altLang="zh-CN" sz="2400">
                          <a:sym typeface="+mn-ea"/>
                        </a:rPr>
                        <a:t> weaken; discourage </a:t>
                      </a:r>
                      <a:endParaRPr lang="zh-CN" altLang="en-US" sz="2400">
                        <a:sym typeface="+mn-ea"/>
                      </a:endParaRPr>
                    </a:p>
                  </a:txBody>
                  <a:tcPr/>
                </a:tc>
                <a:tc>
                  <a:txBody>
                    <a:bodyPr/>
                    <a:p>
                      <a:pPr>
                        <a:buNone/>
                      </a:pPr>
                      <a:r>
                        <a:rPr lang="zh-CN" altLang="en-US" sz="2400">
                          <a:sym typeface="+mn-ea"/>
                        </a:rPr>
                        <a:t>削弱; 克制、抑制</a:t>
                      </a:r>
                      <a:endParaRPr lang="zh-CN" altLang="en-US" sz="2400">
                        <a:sym typeface="+mn-ea"/>
                      </a:endParaRPr>
                    </a:p>
                  </a:txBody>
                  <a:tcPr/>
                </a:tc>
              </a:tr>
              <a:tr h="457200">
                <a:tc>
                  <a:txBody>
                    <a:bodyPr/>
                    <a:p>
                      <a:pPr>
                        <a:buNone/>
                      </a:pPr>
                      <a:r>
                        <a:rPr lang="en-US" altLang="zh-CN" sz="2400">
                          <a:sym typeface="+mn-ea"/>
                        </a:rPr>
                        <a:t>1</a:t>
                      </a:r>
                      <a:r>
                        <a:rPr lang="zh-CN" altLang="en-US" sz="2400">
                          <a:sym typeface="+mn-ea"/>
                        </a:rPr>
                        <a:t>3.</a:t>
                      </a:r>
                      <a:r>
                        <a:rPr lang="en-US" altLang="zh-CN" sz="2400">
                          <a:sym typeface="+mn-ea"/>
                        </a:rPr>
                        <a:t> stick，addicted to</a:t>
                      </a:r>
                      <a:endParaRPr lang="en-US" altLang="zh-CN" sz="2400">
                        <a:sym typeface="+mn-ea"/>
                      </a:endParaRPr>
                    </a:p>
                  </a:txBody>
                  <a:tcPr/>
                </a:tc>
                <a:tc>
                  <a:txBody>
                    <a:bodyPr/>
                    <a:p>
                      <a:pPr>
                        <a:buNone/>
                      </a:pPr>
                      <a:r>
                        <a:rPr lang="zh-CN" altLang="en-US" sz="2400">
                          <a:sym typeface="+mn-ea"/>
                        </a:rPr>
                        <a:t>沉迷</a:t>
                      </a:r>
                      <a:endParaRPr lang="zh-CN" altLang="en-US" sz="2400">
                        <a:sym typeface="+mn-ea"/>
                      </a:endParaRPr>
                    </a:p>
                  </a:txBody>
                  <a:tcPr/>
                </a:tc>
              </a:tr>
              <a:tr h="457200">
                <a:tc>
                  <a:txBody>
                    <a:bodyPr/>
                    <a:p>
                      <a:pPr>
                        <a:buNone/>
                      </a:pPr>
                      <a:r>
                        <a:rPr lang="en-US" altLang="zh-CN" sz="2400">
                          <a:sym typeface="+mn-ea"/>
                        </a:rPr>
                        <a:t>1</a:t>
                      </a:r>
                      <a:r>
                        <a:rPr lang="zh-CN" altLang="en-US" sz="2400">
                          <a:sym typeface="+mn-ea"/>
                        </a:rPr>
                        <a:t>4.</a:t>
                      </a:r>
                      <a:r>
                        <a:rPr lang="en-US" altLang="zh-CN" sz="2400">
                          <a:sym typeface="+mn-ea"/>
                        </a:rPr>
                        <a:t> </a:t>
                      </a:r>
                      <a:r>
                        <a:rPr lang="zh-CN" altLang="en-US" sz="2400">
                          <a:sym typeface="+mn-ea"/>
                        </a:rPr>
                        <a:t> </a:t>
                      </a:r>
                      <a:r>
                        <a:rPr lang="en-US" altLang="zh-CN" sz="2400">
                          <a:sym typeface="+mn-ea"/>
                        </a:rPr>
                        <a:t>overcome difficulties        </a:t>
                      </a:r>
                      <a:endParaRPr lang="zh-CN" altLang="en-US" sz="2400">
                        <a:sym typeface="+mn-ea"/>
                      </a:endParaRPr>
                    </a:p>
                  </a:txBody>
                  <a:tcPr/>
                </a:tc>
                <a:tc>
                  <a:txBody>
                    <a:bodyPr/>
                    <a:p>
                      <a:pPr>
                        <a:buNone/>
                      </a:pPr>
                      <a:r>
                        <a:rPr lang="zh-CN" altLang="en-US" sz="2400">
                          <a:sym typeface="+mn-ea"/>
                        </a:rPr>
                        <a:t>战胜+ 障碍，挫折</a:t>
                      </a:r>
                      <a:endParaRPr lang="zh-CN" altLang="en-US" sz="2400">
                        <a:sym typeface="+mn-ea"/>
                      </a:endParaRPr>
                    </a:p>
                  </a:txBody>
                  <a:tcPr/>
                </a:tc>
              </a:tr>
              <a:tr h="457200">
                <a:tc>
                  <a:txBody>
                    <a:bodyPr/>
                    <a:p>
                      <a:pPr>
                        <a:buNone/>
                      </a:pPr>
                      <a:r>
                        <a:rPr lang="en-US" altLang="zh-CN" sz="2400">
                          <a:sym typeface="+mn-ea"/>
                        </a:rPr>
                        <a:t>1</a:t>
                      </a:r>
                      <a:r>
                        <a:rPr lang="zh-CN" altLang="en-US" sz="2400">
                          <a:sym typeface="+mn-ea"/>
                        </a:rPr>
                        <a:t>5.</a:t>
                      </a:r>
                      <a:r>
                        <a:rPr lang="en-US" altLang="zh-CN" sz="2400">
                          <a:sym typeface="+mn-ea"/>
                        </a:rPr>
                        <a:t> adventure </a:t>
                      </a:r>
                      <a:r>
                        <a:rPr lang="zh-CN" altLang="en-US" sz="2400">
                          <a:sym typeface="+mn-ea"/>
                        </a:rPr>
                        <a:t>；</a:t>
                      </a:r>
                      <a:r>
                        <a:rPr lang="en-US" altLang="zh-CN" sz="2400">
                          <a:sym typeface="+mn-ea"/>
                        </a:rPr>
                        <a:t>explore</a:t>
                      </a:r>
                      <a:endParaRPr lang="en-US" altLang="zh-CN" sz="2400">
                        <a:sym typeface="+mn-ea"/>
                      </a:endParaRPr>
                    </a:p>
                  </a:txBody>
                  <a:tcPr/>
                </a:tc>
                <a:tc>
                  <a:txBody>
                    <a:bodyPr/>
                    <a:p>
                      <a:pPr>
                        <a:buNone/>
                      </a:pPr>
                      <a:r>
                        <a:rPr lang="zh-CN" altLang="en-US" sz="2400">
                          <a:sym typeface="+mn-ea"/>
                        </a:rPr>
                        <a:t>挑战，冒险</a:t>
                      </a:r>
                      <a:endParaRPr lang="zh-CN" altLang="en-US" sz="2400">
                        <a:sym typeface="+mn-ea"/>
                      </a:endParaRPr>
                    </a:p>
                  </a:txBody>
                  <a:tcPr/>
                </a:tc>
              </a:tr>
              <a:tr h="498475">
                <a:tc>
                  <a:txBody>
                    <a:bodyPr/>
                    <a:p>
                      <a:pPr>
                        <a:buNone/>
                      </a:pPr>
                      <a:r>
                        <a:rPr lang="en-US" altLang="zh-CN" sz="2400">
                          <a:sym typeface="+mn-ea"/>
                        </a:rPr>
                        <a:t>1</a:t>
                      </a:r>
                      <a:r>
                        <a:rPr lang="zh-CN" altLang="en-US" sz="2400">
                          <a:sym typeface="+mn-ea"/>
                        </a:rPr>
                        <a:t>6.</a:t>
                      </a:r>
                      <a:r>
                        <a:rPr lang="en-US" altLang="zh-CN" sz="2400">
                          <a:sym typeface="+mn-ea"/>
                        </a:rPr>
                        <a:t> avoid risks;</a:t>
                      </a:r>
                      <a:endParaRPr lang="zh-CN" altLang="en-US" sz="2400"/>
                    </a:p>
                  </a:txBody>
                  <a:tcPr/>
                </a:tc>
                <a:tc>
                  <a:txBody>
                    <a:bodyPr/>
                    <a:p>
                      <a:pPr>
                        <a:buNone/>
                      </a:pPr>
                      <a:r>
                        <a:rPr lang="zh-CN" altLang="en-US" sz="2400">
                          <a:sym typeface="+mn-ea"/>
                        </a:rPr>
                        <a:t>畏缩逃避、安于现状</a:t>
                      </a:r>
                      <a:endParaRPr lang="zh-CN" altLang="en-US" sz="2400">
                        <a:sym typeface="+mn-ea"/>
                      </a:endParaRPr>
                    </a:p>
                  </a:txBody>
                  <a:tcPr/>
                </a:tc>
              </a:tr>
              <a:tr h="457200">
                <a:tc>
                  <a:txBody>
                    <a:bodyPr/>
                    <a:p>
                      <a:pPr>
                        <a:buNone/>
                      </a:pPr>
                      <a:r>
                        <a:rPr lang="en-US" altLang="zh-CN" sz="2400">
                          <a:sym typeface="+mn-ea"/>
                        </a:rPr>
                        <a:t>1</a:t>
                      </a:r>
                      <a:r>
                        <a:rPr lang="zh-CN" altLang="en-US" sz="2400">
                          <a:sym typeface="+mn-ea"/>
                        </a:rPr>
                        <a:t>7.</a:t>
                      </a:r>
                      <a:r>
                        <a:rPr lang="en-US" altLang="zh-CN" sz="2400">
                          <a:sym typeface="+mn-ea"/>
                        </a:rPr>
                        <a:t> create ; invent</a:t>
                      </a:r>
                      <a:endParaRPr lang="en-US" altLang="zh-CN" sz="2400">
                        <a:sym typeface="+mn-ea"/>
                      </a:endParaRPr>
                    </a:p>
                    <a:p>
                      <a:pPr>
                        <a:buNone/>
                      </a:pPr>
                      <a:r>
                        <a:rPr lang="en-US" altLang="zh-CN" sz="2400">
                          <a:sym typeface="+mn-ea"/>
                        </a:rPr>
                        <a:t>      renew; reform</a:t>
                      </a:r>
                      <a:endParaRPr lang="en-US" altLang="zh-CN" sz="2400">
                        <a:sym typeface="+mn-ea"/>
                      </a:endParaRPr>
                    </a:p>
                  </a:txBody>
                  <a:tcPr/>
                </a:tc>
                <a:tc>
                  <a:txBody>
                    <a:bodyPr/>
                    <a:p>
                      <a:pPr>
                        <a:buNone/>
                      </a:pPr>
                      <a:r>
                        <a:rPr lang="zh-CN" altLang="en-US" sz="2400">
                          <a:sym typeface="+mn-ea"/>
                        </a:rPr>
                        <a:t>创造</a:t>
                      </a:r>
                      <a:endParaRPr lang="zh-CN" altLang="en-US" sz="2400">
                        <a:sym typeface="+mn-ea"/>
                      </a:endParaRPr>
                    </a:p>
                    <a:p>
                      <a:pPr>
                        <a:buNone/>
                      </a:pPr>
                      <a:r>
                        <a:rPr lang="zh-CN" altLang="en-US" sz="2400">
                          <a:sym typeface="+mn-ea"/>
                        </a:rPr>
                        <a:t>创新</a:t>
                      </a:r>
                      <a:endParaRPr lang="zh-CN" altLang="en-US" sz="2400">
                        <a:sym typeface="+mn-ea"/>
                      </a:endParaRPr>
                    </a:p>
                  </a:txBody>
                  <a:tcPr/>
                </a:tc>
              </a:tr>
              <a:tr h="457200">
                <a:tc>
                  <a:txBody>
                    <a:bodyPr/>
                    <a:p>
                      <a:pPr>
                        <a:buNone/>
                      </a:pPr>
                      <a:r>
                        <a:rPr lang="en-US" altLang="zh-CN" sz="2400">
                          <a:sym typeface="+mn-ea"/>
                        </a:rPr>
                        <a:t>1</a:t>
                      </a:r>
                      <a:r>
                        <a:rPr lang="zh-CN" altLang="en-US" sz="2400">
                          <a:sym typeface="+mn-ea"/>
                        </a:rPr>
                        <a:t>8.</a:t>
                      </a:r>
                      <a:r>
                        <a:rPr lang="en-US" altLang="zh-CN" sz="2400">
                          <a:sym typeface="+mn-ea"/>
                        </a:rPr>
                        <a:t> stick to old routines       </a:t>
                      </a:r>
                      <a:endParaRPr lang="zh-CN" altLang="en-US" sz="2400">
                        <a:sym typeface="+mn-ea"/>
                      </a:endParaRPr>
                    </a:p>
                  </a:txBody>
                  <a:tcPr/>
                </a:tc>
                <a:tc>
                  <a:txBody>
                    <a:bodyPr/>
                    <a:p>
                      <a:pPr>
                        <a:buNone/>
                      </a:pPr>
                      <a:r>
                        <a:rPr lang="zh-CN" altLang="en-US" sz="2400">
                          <a:sym typeface="+mn-ea"/>
                        </a:rPr>
                        <a:t>保守、僵化</a:t>
                      </a:r>
                      <a:endParaRPr lang="zh-CN" altLang="en-US" sz="2400">
                        <a:sym typeface="+mn-ea"/>
                      </a:endParaRPr>
                    </a:p>
                  </a:txBody>
                  <a:tcPr/>
                </a:tc>
              </a:tr>
              <a:tr h="457200">
                <a:tc>
                  <a:txBody>
                    <a:bodyPr/>
                    <a:p>
                      <a:pPr>
                        <a:buNone/>
                      </a:pPr>
                      <a:r>
                        <a:rPr lang="en-US" altLang="zh-CN" sz="2400">
                          <a:sym typeface="+mn-ea"/>
                        </a:rPr>
                        <a:t>1</a:t>
                      </a:r>
                      <a:r>
                        <a:rPr lang="zh-CN" altLang="en-US" sz="2400">
                          <a:sym typeface="+mn-ea"/>
                        </a:rPr>
                        <a:t>9.</a:t>
                      </a:r>
                      <a:r>
                        <a:rPr lang="en-US" altLang="zh-CN" sz="2400">
                          <a:sym typeface="+mn-ea"/>
                        </a:rPr>
                        <a:t> hope </a:t>
                      </a:r>
                      <a:r>
                        <a:rPr lang="zh-CN" altLang="en-US" sz="2400">
                          <a:sym typeface="+mn-ea"/>
                        </a:rPr>
                        <a:t>；</a:t>
                      </a:r>
                      <a:r>
                        <a:rPr lang="en-US" altLang="zh-CN" sz="2400">
                          <a:sym typeface="+mn-ea"/>
                        </a:rPr>
                        <a:t>wish </a:t>
                      </a:r>
                      <a:endParaRPr lang="zh-CN" altLang="en-US" sz="2400">
                        <a:sym typeface="+mn-ea"/>
                      </a:endParaRPr>
                    </a:p>
                  </a:txBody>
                  <a:tcPr/>
                </a:tc>
                <a:tc>
                  <a:txBody>
                    <a:bodyPr/>
                    <a:p>
                      <a:pPr>
                        <a:buNone/>
                      </a:pPr>
                      <a:r>
                        <a:rPr lang="zh-CN" altLang="en-US" sz="2400">
                          <a:sym typeface="+mn-ea"/>
                        </a:rPr>
                        <a:t>希望；前景</a:t>
                      </a:r>
                      <a:endParaRPr lang="zh-CN" altLang="en-US" sz="2400">
                        <a:sym typeface="+mn-ea"/>
                      </a:endParaRPr>
                    </a:p>
                  </a:txBody>
                  <a:tcPr/>
                </a:tc>
              </a:tr>
              <a:tr h="822960">
                <a:tc>
                  <a:txBody>
                    <a:bodyPr/>
                    <a:p>
                      <a:pPr>
                        <a:buNone/>
                      </a:pPr>
                      <a:r>
                        <a:rPr lang="en-US" altLang="zh-CN" sz="2400">
                          <a:sym typeface="+mn-ea"/>
                        </a:rPr>
                        <a:t>2</a:t>
                      </a:r>
                      <a:r>
                        <a:rPr lang="zh-CN" altLang="en-US" sz="2400">
                          <a:sym typeface="+mn-ea"/>
                        </a:rPr>
                        <a:t>0.</a:t>
                      </a:r>
                      <a:r>
                        <a:rPr lang="en-US" altLang="zh-CN" sz="2400">
                          <a:sym typeface="+mn-ea"/>
                        </a:rPr>
                        <a:t> inward</a:t>
                      </a:r>
                      <a:endParaRPr lang="en-US" altLang="zh-CN" sz="2400">
                        <a:sym typeface="+mn-ea"/>
                      </a:endParaRPr>
                    </a:p>
                    <a:p>
                      <a:pPr>
                        <a:buNone/>
                      </a:pPr>
                      <a:r>
                        <a:rPr lang="en-US" altLang="zh-CN" sz="2400">
                          <a:sym typeface="+mn-ea"/>
                        </a:rPr>
                        <a:t>      outward</a:t>
                      </a:r>
                      <a:endParaRPr lang="en-US" altLang="zh-CN" sz="2400">
                        <a:sym typeface="+mn-ea"/>
                      </a:endParaRPr>
                    </a:p>
                  </a:txBody>
                  <a:tcPr/>
                </a:tc>
                <a:tc>
                  <a:txBody>
                    <a:bodyPr/>
                    <a:p>
                      <a:pPr>
                        <a:buNone/>
                      </a:pPr>
                      <a:r>
                        <a:rPr lang="zh-CN" altLang="en-US" sz="2400">
                          <a:sym typeface="+mn-ea"/>
                        </a:rPr>
                        <a:t>内部的, 内心的</a:t>
                      </a:r>
                      <a:endParaRPr lang="zh-CN" altLang="en-US" sz="2400">
                        <a:sym typeface="+mn-ea"/>
                      </a:endParaRPr>
                    </a:p>
                    <a:p>
                      <a:pPr>
                        <a:buNone/>
                      </a:pPr>
                      <a:r>
                        <a:rPr lang="zh-CN" altLang="en-US" sz="2400">
                          <a:sym typeface="+mn-ea"/>
                        </a:rPr>
                        <a:t>向外的；表面的</a:t>
                      </a:r>
                      <a:endParaRPr lang="zh-CN" altLang="en-US" sz="2400">
                        <a:sym typeface="+mn-ea"/>
                      </a:endParaRPr>
                    </a:p>
                  </a:txBody>
                  <a:tcPr/>
                </a:tc>
              </a:tr>
            </a:tbl>
          </a:graphicData>
        </a:graphic>
      </p:graphicFrame>
      <p:cxnSp>
        <p:nvCxnSpPr>
          <p:cNvPr id="20" name="直接连接符 19"/>
          <p:cNvCxnSpPr/>
          <p:nvPr/>
        </p:nvCxnSpPr>
        <p:spPr>
          <a:xfrm>
            <a:off x="512860" y="688340"/>
            <a:ext cx="10972825" cy="0"/>
          </a:xfrm>
          <a:prstGeom prst="line">
            <a:avLst/>
          </a:prstGeom>
          <a:ln>
            <a:gradFill>
              <a:gsLst>
                <a:gs pos="0">
                  <a:srgbClr val="400040"/>
                </a:gs>
                <a:gs pos="32000">
                  <a:srgbClr val="8F0040"/>
                </a:gs>
                <a:gs pos="63000">
                  <a:srgbClr val="F27300"/>
                </a:gs>
                <a:gs pos="100000">
                  <a:srgbClr val="FFBF00"/>
                </a:gs>
              </a:gsLst>
              <a:lin ang="10800000" scaled="0"/>
            </a:gradFill>
          </a:ln>
        </p:spPr>
        <p:style>
          <a:lnRef idx="1">
            <a:srgbClr val="5B9BD5"/>
          </a:lnRef>
          <a:fillRef idx="0">
            <a:srgbClr val="5B9BD5"/>
          </a:fillRef>
          <a:effectRef idx="0">
            <a:srgbClr val="5B9BD5"/>
          </a:effectRef>
          <a:fontRef idx="minor">
            <a:sysClr val="windowText" lastClr="000000"/>
          </a:fontRef>
        </p:style>
      </p:cxnSp>
      <p:pic>
        <p:nvPicPr>
          <p:cNvPr id="2" name="图片 1"/>
          <p:cNvPicPr>
            <a:picLocks noChangeAspect="1"/>
          </p:cNvPicPr>
          <p:nvPr/>
        </p:nvPicPr>
        <p:blipFill rotWithShape="1">
          <a:blip r:embed="rId2">
            <a:extLst>
              <a:ext uri="{BEBA8EAE-BF5A-486C-A8C5-ECC9F3942E4B}">
                <a14:imgProps xmlns:a14="http://schemas.microsoft.com/office/drawing/2010/main">
                  <a14:imgLayer r:embed="rId3">
                    <a14:imgEffect>
                      <a14:backgroundRemoval t="1130" b="100000" l="0" r="39917">
                        <a14:foregroundMark x1="10187" y1="34463" x2="9563" y2="64407"/>
                        <a14:foregroundMark x1="18295" y1="11864" x2="16424" y2="37288"/>
                        <a14:foregroundMark x1="19751" y1="24294" x2="22453" y2="22599"/>
                        <a14:foregroundMark x1="13306" y1="20339" x2="14761" y2="25424"/>
                        <a14:foregroundMark x1="19335" y1="37288" x2="24532" y2="31638"/>
                        <a14:foregroundMark x1="28274" y1="31638" x2="28274" y2="45763"/>
                        <a14:foregroundMark x1="11850" y1="58192" x2="28690" y2="54237"/>
                        <a14:foregroundMark x1="11642" y1="48588" x2="26819" y2="45763"/>
                        <a14:foregroundMark x1="9563" y1="66102" x2="29730" y2="66667"/>
                        <a14:foregroundMark x1="28898" y1="55367" x2="27651" y2="61582"/>
                        <a14:foregroundMark x1="11227" y1="52542" x2="18295" y2="51977"/>
                        <a14:foregroundMark x1="20582" y1="61582" x2="25156" y2="58192"/>
                        <a14:foregroundMark x1="20166" y1="48588" x2="20166" y2="51412"/>
                        <a14:foregroundMark x1="13306" y1="74011" x2="18295" y2="82486"/>
                        <a14:foregroundMark x1="19751" y1="83616" x2="23909" y2="73446"/>
                      </a14:backgroundRemoval>
                    </a14:imgEffect>
                  </a14:imgLayer>
                </a14:imgProps>
              </a:ext>
            </a:extLst>
          </a:blip>
          <a:srcRect r="60124"/>
          <a:stretch>
            <a:fillRect/>
          </a:stretch>
        </p:blipFill>
        <p:spPr>
          <a:xfrm>
            <a:off x="0" y="12700"/>
            <a:ext cx="1078865" cy="831850"/>
          </a:xfrm>
          <a:prstGeom prst="rect">
            <a:avLst/>
          </a:prstGeom>
        </p:spPr>
      </p:pic>
      <p:grpSp>
        <p:nvGrpSpPr>
          <p:cNvPr id="21" name="组合 20"/>
          <p:cNvGrpSpPr/>
          <p:nvPr/>
        </p:nvGrpSpPr>
        <p:grpSpPr>
          <a:xfrm>
            <a:off x="414020" y="523875"/>
            <a:ext cx="140970" cy="121920"/>
            <a:chOff x="715963" y="600758"/>
            <a:chExt cx="2201410" cy="2201406"/>
          </a:xfrm>
        </p:grpSpPr>
        <p:sp>
          <p:nvSpPr>
            <p:cNvPr id="40963" name="Freeform 20"/>
            <p:cNvSpPr/>
            <p:nvPr/>
          </p:nvSpPr>
          <p:spPr>
            <a:xfrm>
              <a:off x="715963" y="843713"/>
              <a:ext cx="349618" cy="1712535"/>
            </a:xfrm>
            <a:custGeom>
              <a:avLst/>
              <a:gdLst/>
              <a:ahLst/>
              <a:cxnLst>
                <a:cxn ang="0">
                  <a:pos x="349618" y="1122925"/>
                </a:cxn>
                <a:cxn ang="0">
                  <a:pos x="0" y="1712535"/>
                </a:cxn>
                <a:cxn ang="0">
                  <a:pos x="0" y="0"/>
                </a:cxn>
                <a:cxn ang="0">
                  <a:pos x="349618" y="1122925"/>
                </a:cxn>
              </a:cxnLst>
              <a:pathLst>
                <a:path w="118" h="578">
                  <a:moveTo>
                    <a:pt x="118" y="379"/>
                  </a:moveTo>
                  <a:lnTo>
                    <a:pt x="0" y="578"/>
                  </a:lnTo>
                  <a:lnTo>
                    <a:pt x="0" y="0"/>
                  </a:lnTo>
                  <a:lnTo>
                    <a:pt x="118" y="379"/>
                  </a:lnTo>
                  <a:close/>
                </a:path>
              </a:pathLst>
            </a:custGeom>
            <a:noFill/>
            <a:ln w="9525" cap="flat" cmpd="sng">
              <a:solidFill>
                <a:srgbClr val="FEF22A"/>
              </a:solidFill>
              <a:prstDash val="solid"/>
              <a:round/>
              <a:headEnd type="none" w="med" len="med"/>
              <a:tailEnd type="none" w="med" len="med"/>
            </a:ln>
          </p:spPr>
          <p:txBody>
            <a:bodyPr/>
            <a:p>
              <a:endParaRPr lang="zh-CN" altLang="en-US" sz="1680"/>
            </a:p>
          </p:txBody>
        </p:sp>
        <p:sp>
          <p:nvSpPr>
            <p:cNvPr id="40964" name="Freeform 21"/>
            <p:cNvSpPr/>
            <p:nvPr/>
          </p:nvSpPr>
          <p:spPr>
            <a:xfrm>
              <a:off x="715963" y="600758"/>
              <a:ext cx="651830" cy="399987"/>
            </a:xfrm>
            <a:custGeom>
              <a:avLst/>
              <a:gdLst/>
              <a:ahLst/>
              <a:cxnLst>
                <a:cxn ang="0">
                  <a:pos x="651830" y="399987"/>
                </a:cxn>
                <a:cxn ang="0">
                  <a:pos x="0" y="242955"/>
                </a:cxn>
                <a:cxn ang="0">
                  <a:pos x="242954" y="0"/>
                </a:cxn>
                <a:cxn ang="0">
                  <a:pos x="651830" y="399987"/>
                </a:cxn>
              </a:cxnLst>
              <a:pathLst>
                <a:path w="220" h="135">
                  <a:moveTo>
                    <a:pt x="220" y="135"/>
                  </a:moveTo>
                  <a:lnTo>
                    <a:pt x="0" y="82"/>
                  </a:lnTo>
                  <a:lnTo>
                    <a:pt x="82" y="0"/>
                  </a:lnTo>
                  <a:lnTo>
                    <a:pt x="220" y="135"/>
                  </a:lnTo>
                  <a:close/>
                </a:path>
              </a:pathLst>
            </a:custGeom>
            <a:noFill/>
            <a:ln w="9525" cap="flat" cmpd="sng">
              <a:solidFill>
                <a:srgbClr val="5B3B87"/>
              </a:solidFill>
              <a:prstDash val="solid"/>
              <a:round/>
              <a:headEnd type="none" w="med" len="med"/>
              <a:tailEnd type="none" w="med" len="med"/>
            </a:ln>
          </p:spPr>
          <p:txBody>
            <a:bodyPr/>
            <a:p>
              <a:endParaRPr lang="zh-CN" altLang="en-US" sz="1680"/>
            </a:p>
          </p:txBody>
        </p:sp>
        <p:sp>
          <p:nvSpPr>
            <p:cNvPr id="40965" name="Freeform 22"/>
            <p:cNvSpPr/>
            <p:nvPr/>
          </p:nvSpPr>
          <p:spPr>
            <a:xfrm>
              <a:off x="715963" y="1966637"/>
              <a:ext cx="349618" cy="835527"/>
            </a:xfrm>
            <a:custGeom>
              <a:avLst/>
              <a:gdLst/>
              <a:ahLst/>
              <a:cxnLst>
                <a:cxn ang="0">
                  <a:pos x="349618" y="0"/>
                </a:cxn>
                <a:cxn ang="0">
                  <a:pos x="242954" y="835527"/>
                </a:cxn>
                <a:cxn ang="0">
                  <a:pos x="0" y="589609"/>
                </a:cxn>
                <a:cxn ang="0">
                  <a:pos x="349618" y="0"/>
                </a:cxn>
              </a:cxnLst>
              <a:pathLst>
                <a:path w="118" h="282">
                  <a:moveTo>
                    <a:pt x="118" y="0"/>
                  </a:moveTo>
                  <a:lnTo>
                    <a:pt x="82" y="282"/>
                  </a:lnTo>
                  <a:lnTo>
                    <a:pt x="0" y="199"/>
                  </a:lnTo>
                  <a:lnTo>
                    <a:pt x="118" y="0"/>
                  </a:lnTo>
                  <a:close/>
                </a:path>
              </a:pathLst>
            </a:custGeom>
            <a:noFill/>
            <a:ln w="9525" cap="flat" cmpd="sng">
              <a:solidFill>
                <a:srgbClr val="FD665B"/>
              </a:solidFill>
              <a:prstDash val="solid"/>
              <a:round/>
              <a:headEnd type="none" w="med" len="med"/>
              <a:tailEnd type="none" w="med" len="med"/>
            </a:ln>
          </p:spPr>
          <p:txBody>
            <a:bodyPr/>
            <a:p>
              <a:endParaRPr lang="zh-CN" altLang="en-US" sz="1680"/>
            </a:p>
          </p:txBody>
        </p:sp>
        <p:sp>
          <p:nvSpPr>
            <p:cNvPr id="40966" name="Freeform 23"/>
            <p:cNvSpPr/>
            <p:nvPr/>
          </p:nvSpPr>
          <p:spPr>
            <a:xfrm>
              <a:off x="715963" y="843713"/>
              <a:ext cx="651830" cy="1122926"/>
            </a:xfrm>
            <a:custGeom>
              <a:avLst/>
              <a:gdLst/>
              <a:ahLst/>
              <a:cxnLst>
                <a:cxn ang="0">
                  <a:pos x="651830" y="157031"/>
                </a:cxn>
                <a:cxn ang="0">
                  <a:pos x="349617" y="1122926"/>
                </a:cxn>
                <a:cxn ang="0">
                  <a:pos x="0" y="0"/>
                </a:cxn>
                <a:cxn ang="0">
                  <a:pos x="651830" y="157031"/>
                </a:cxn>
              </a:cxnLst>
              <a:pathLst>
                <a:path w="220" h="379">
                  <a:moveTo>
                    <a:pt x="220" y="53"/>
                  </a:moveTo>
                  <a:lnTo>
                    <a:pt x="118" y="379"/>
                  </a:lnTo>
                  <a:lnTo>
                    <a:pt x="0" y="0"/>
                  </a:lnTo>
                  <a:lnTo>
                    <a:pt x="220" y="53"/>
                  </a:lnTo>
                  <a:close/>
                </a:path>
              </a:pathLst>
            </a:custGeom>
            <a:noFill/>
            <a:ln w="9525" cap="flat" cmpd="sng">
              <a:solidFill>
                <a:srgbClr val="A82878"/>
              </a:solidFill>
              <a:prstDash val="solid"/>
              <a:round/>
              <a:headEnd type="none" w="med" len="med"/>
              <a:tailEnd type="none" w="med" len="med"/>
            </a:ln>
          </p:spPr>
          <p:txBody>
            <a:bodyPr/>
            <a:p>
              <a:endParaRPr lang="zh-CN" altLang="en-US" sz="1680"/>
            </a:p>
          </p:txBody>
        </p:sp>
        <p:sp>
          <p:nvSpPr>
            <p:cNvPr id="40967" name="Freeform 24"/>
            <p:cNvSpPr/>
            <p:nvPr/>
          </p:nvSpPr>
          <p:spPr>
            <a:xfrm>
              <a:off x="958918" y="1966637"/>
              <a:ext cx="948117" cy="835527"/>
            </a:xfrm>
            <a:custGeom>
              <a:avLst/>
              <a:gdLst/>
              <a:ahLst/>
              <a:cxnLst>
                <a:cxn ang="0">
                  <a:pos x="948117" y="373320"/>
                </a:cxn>
                <a:cxn ang="0">
                  <a:pos x="0" y="835527"/>
                </a:cxn>
                <a:cxn ang="0">
                  <a:pos x="106663" y="0"/>
                </a:cxn>
                <a:cxn ang="0">
                  <a:pos x="948117" y="373320"/>
                </a:cxn>
              </a:cxnLst>
              <a:pathLst>
                <a:path w="320" h="282">
                  <a:moveTo>
                    <a:pt x="320" y="126"/>
                  </a:moveTo>
                  <a:lnTo>
                    <a:pt x="0" y="282"/>
                  </a:lnTo>
                  <a:lnTo>
                    <a:pt x="36" y="0"/>
                  </a:lnTo>
                  <a:lnTo>
                    <a:pt x="320" y="126"/>
                  </a:lnTo>
                  <a:close/>
                </a:path>
              </a:pathLst>
            </a:custGeom>
            <a:noFill/>
            <a:ln w="9525" cap="flat" cmpd="sng">
              <a:solidFill>
                <a:srgbClr val="FEF22A"/>
              </a:solidFill>
              <a:prstDash val="solid"/>
              <a:round/>
              <a:headEnd type="none" w="med" len="med"/>
              <a:tailEnd type="none" w="med" len="med"/>
            </a:ln>
          </p:spPr>
          <p:txBody>
            <a:bodyPr/>
            <a:p>
              <a:endParaRPr lang="zh-CN" altLang="en-US" sz="1680"/>
            </a:p>
          </p:txBody>
        </p:sp>
        <p:sp>
          <p:nvSpPr>
            <p:cNvPr id="40968" name="Freeform 25"/>
            <p:cNvSpPr/>
            <p:nvPr/>
          </p:nvSpPr>
          <p:spPr>
            <a:xfrm>
              <a:off x="958918" y="600758"/>
              <a:ext cx="1712536" cy="399987"/>
            </a:xfrm>
            <a:custGeom>
              <a:avLst/>
              <a:gdLst/>
              <a:ahLst/>
              <a:cxnLst>
                <a:cxn ang="0">
                  <a:pos x="408875" y="399987"/>
                </a:cxn>
                <a:cxn ang="0">
                  <a:pos x="0" y="0"/>
                </a:cxn>
                <a:cxn ang="0">
                  <a:pos x="1712536" y="0"/>
                </a:cxn>
                <a:cxn ang="0">
                  <a:pos x="408875" y="399987"/>
                </a:cxn>
              </a:cxnLst>
              <a:pathLst>
                <a:path w="578" h="135">
                  <a:moveTo>
                    <a:pt x="138" y="135"/>
                  </a:moveTo>
                  <a:lnTo>
                    <a:pt x="0" y="0"/>
                  </a:lnTo>
                  <a:lnTo>
                    <a:pt x="578" y="0"/>
                  </a:lnTo>
                  <a:lnTo>
                    <a:pt x="138" y="135"/>
                  </a:lnTo>
                  <a:close/>
                </a:path>
              </a:pathLst>
            </a:custGeom>
            <a:noFill/>
            <a:ln w="9525" cap="flat" cmpd="sng">
              <a:solidFill>
                <a:srgbClr val="79307A"/>
              </a:solidFill>
              <a:prstDash val="solid"/>
              <a:round/>
              <a:headEnd type="none" w="med" len="med"/>
              <a:tailEnd type="none" w="med" len="med"/>
            </a:ln>
          </p:spPr>
          <p:txBody>
            <a:bodyPr/>
            <a:p>
              <a:endParaRPr lang="zh-CN" altLang="en-US" sz="1680"/>
            </a:p>
          </p:txBody>
        </p:sp>
        <p:sp>
          <p:nvSpPr>
            <p:cNvPr id="40969" name="Freeform 26"/>
            <p:cNvSpPr/>
            <p:nvPr/>
          </p:nvSpPr>
          <p:spPr>
            <a:xfrm>
              <a:off x="958918" y="2339957"/>
              <a:ext cx="1712536" cy="462207"/>
            </a:xfrm>
            <a:custGeom>
              <a:avLst/>
              <a:gdLst/>
              <a:ahLst/>
              <a:cxnLst>
                <a:cxn ang="0">
                  <a:pos x="948116" y="0"/>
                </a:cxn>
                <a:cxn ang="0">
                  <a:pos x="1712536" y="462207"/>
                </a:cxn>
                <a:cxn ang="0">
                  <a:pos x="0" y="462207"/>
                </a:cxn>
                <a:cxn ang="0">
                  <a:pos x="948116" y="0"/>
                </a:cxn>
              </a:cxnLst>
              <a:pathLst>
                <a:path w="578" h="156">
                  <a:moveTo>
                    <a:pt x="320" y="0"/>
                  </a:moveTo>
                  <a:lnTo>
                    <a:pt x="578" y="156"/>
                  </a:lnTo>
                  <a:lnTo>
                    <a:pt x="0" y="156"/>
                  </a:lnTo>
                  <a:lnTo>
                    <a:pt x="320" y="0"/>
                  </a:lnTo>
                  <a:close/>
                </a:path>
              </a:pathLst>
            </a:custGeom>
            <a:noFill/>
            <a:ln w="9525" cap="flat" cmpd="sng">
              <a:solidFill>
                <a:srgbClr val="FA8538"/>
              </a:solidFill>
              <a:prstDash val="solid"/>
              <a:round/>
              <a:headEnd type="none" w="med" len="med"/>
              <a:tailEnd type="none" w="med" len="med"/>
            </a:ln>
          </p:spPr>
          <p:txBody>
            <a:bodyPr/>
            <a:p>
              <a:endParaRPr lang="zh-CN" altLang="en-US" sz="1680"/>
            </a:p>
          </p:txBody>
        </p:sp>
        <p:sp>
          <p:nvSpPr>
            <p:cNvPr id="40970" name="Freeform 27"/>
            <p:cNvSpPr/>
            <p:nvPr/>
          </p:nvSpPr>
          <p:spPr>
            <a:xfrm>
              <a:off x="1367793" y="600758"/>
              <a:ext cx="1303661" cy="805899"/>
            </a:xfrm>
            <a:custGeom>
              <a:avLst/>
              <a:gdLst/>
              <a:ahLst/>
              <a:cxnLst>
                <a:cxn ang="0">
                  <a:pos x="1303661" y="0"/>
                </a:cxn>
                <a:cxn ang="0">
                  <a:pos x="897748" y="805899"/>
                </a:cxn>
                <a:cxn ang="0">
                  <a:pos x="0" y="399986"/>
                </a:cxn>
                <a:cxn ang="0">
                  <a:pos x="1303661" y="0"/>
                </a:cxn>
              </a:cxnLst>
              <a:pathLst>
                <a:path w="440" h="272">
                  <a:moveTo>
                    <a:pt x="440" y="0"/>
                  </a:moveTo>
                  <a:lnTo>
                    <a:pt x="303" y="272"/>
                  </a:lnTo>
                  <a:lnTo>
                    <a:pt x="0" y="135"/>
                  </a:lnTo>
                  <a:lnTo>
                    <a:pt x="440" y="0"/>
                  </a:lnTo>
                  <a:close/>
                </a:path>
              </a:pathLst>
            </a:custGeom>
            <a:noFill/>
            <a:ln w="9525" cap="flat" cmpd="sng">
              <a:solidFill>
                <a:srgbClr val="A82878"/>
              </a:solidFill>
              <a:prstDash val="solid"/>
              <a:round/>
              <a:headEnd type="none" w="med" len="med"/>
              <a:tailEnd type="none" w="med" len="med"/>
            </a:ln>
          </p:spPr>
          <p:txBody>
            <a:bodyPr/>
            <a:p>
              <a:endParaRPr lang="zh-CN" altLang="en-US" sz="1680"/>
            </a:p>
          </p:txBody>
        </p:sp>
        <p:sp>
          <p:nvSpPr>
            <p:cNvPr id="40971" name="Freeform 28"/>
            <p:cNvSpPr/>
            <p:nvPr/>
          </p:nvSpPr>
          <p:spPr>
            <a:xfrm>
              <a:off x="2265543" y="843713"/>
              <a:ext cx="651830" cy="1712535"/>
            </a:xfrm>
            <a:custGeom>
              <a:avLst/>
              <a:gdLst/>
              <a:ahLst/>
              <a:cxnLst>
                <a:cxn ang="0">
                  <a:pos x="651830" y="0"/>
                </a:cxn>
                <a:cxn ang="0">
                  <a:pos x="651830" y="1712535"/>
                </a:cxn>
                <a:cxn ang="0">
                  <a:pos x="0" y="562944"/>
                </a:cxn>
                <a:cxn ang="0">
                  <a:pos x="651830" y="0"/>
                </a:cxn>
              </a:cxnLst>
              <a:pathLst>
                <a:path w="220" h="578">
                  <a:moveTo>
                    <a:pt x="220" y="0"/>
                  </a:moveTo>
                  <a:lnTo>
                    <a:pt x="220" y="578"/>
                  </a:lnTo>
                  <a:lnTo>
                    <a:pt x="0" y="190"/>
                  </a:lnTo>
                  <a:lnTo>
                    <a:pt x="220" y="0"/>
                  </a:lnTo>
                  <a:close/>
                </a:path>
              </a:pathLst>
            </a:custGeom>
            <a:noFill/>
            <a:ln w="9525" cap="flat" cmpd="sng">
              <a:solidFill>
                <a:srgbClr val="F1286A"/>
              </a:solidFill>
              <a:prstDash val="solid"/>
              <a:round/>
              <a:headEnd type="none" w="med" len="med"/>
              <a:tailEnd type="none" w="med" len="med"/>
            </a:ln>
          </p:spPr>
          <p:txBody>
            <a:bodyPr/>
            <a:p>
              <a:endParaRPr lang="zh-CN" altLang="en-US" sz="1680"/>
            </a:p>
          </p:txBody>
        </p:sp>
        <p:sp>
          <p:nvSpPr>
            <p:cNvPr id="40972" name="Freeform 29"/>
            <p:cNvSpPr/>
            <p:nvPr/>
          </p:nvSpPr>
          <p:spPr>
            <a:xfrm>
              <a:off x="1907035" y="2339957"/>
              <a:ext cx="1010338" cy="462207"/>
            </a:xfrm>
            <a:custGeom>
              <a:avLst/>
              <a:gdLst/>
              <a:ahLst/>
              <a:cxnLst>
                <a:cxn ang="0">
                  <a:pos x="1010338" y="216289"/>
                </a:cxn>
                <a:cxn ang="0">
                  <a:pos x="0" y="0"/>
                </a:cxn>
                <a:cxn ang="0">
                  <a:pos x="764419" y="462207"/>
                </a:cxn>
                <a:cxn ang="0">
                  <a:pos x="1010338" y="216289"/>
                </a:cxn>
              </a:cxnLst>
              <a:pathLst>
                <a:path w="341" h="156">
                  <a:moveTo>
                    <a:pt x="341" y="73"/>
                  </a:moveTo>
                  <a:lnTo>
                    <a:pt x="0" y="0"/>
                  </a:lnTo>
                  <a:lnTo>
                    <a:pt x="258" y="156"/>
                  </a:lnTo>
                  <a:lnTo>
                    <a:pt x="341" y="73"/>
                  </a:lnTo>
                  <a:close/>
                </a:path>
              </a:pathLst>
            </a:custGeom>
            <a:noFill/>
            <a:ln w="9525" cap="flat" cmpd="sng">
              <a:solidFill>
                <a:srgbClr val="FD665B"/>
              </a:solidFill>
              <a:prstDash val="solid"/>
              <a:round/>
              <a:headEnd type="none" w="med" len="med"/>
              <a:tailEnd type="none" w="med" len="med"/>
            </a:ln>
          </p:spPr>
          <p:txBody>
            <a:bodyPr/>
            <a:p>
              <a:endParaRPr lang="zh-CN" altLang="en-US" sz="1680"/>
            </a:p>
          </p:txBody>
        </p:sp>
        <p:sp>
          <p:nvSpPr>
            <p:cNvPr id="40973" name="Freeform 30"/>
            <p:cNvSpPr/>
            <p:nvPr/>
          </p:nvSpPr>
          <p:spPr>
            <a:xfrm>
              <a:off x="1065581" y="1406657"/>
              <a:ext cx="1199961" cy="933303"/>
            </a:xfrm>
            <a:custGeom>
              <a:avLst/>
              <a:gdLst/>
              <a:ahLst/>
              <a:cxnLst>
                <a:cxn ang="0">
                  <a:pos x="1199961" y="0"/>
                </a:cxn>
                <a:cxn ang="0">
                  <a:pos x="0" y="559981"/>
                </a:cxn>
                <a:cxn ang="0">
                  <a:pos x="841454" y="933303"/>
                </a:cxn>
                <a:cxn ang="0">
                  <a:pos x="1199961" y="0"/>
                </a:cxn>
              </a:cxnLst>
              <a:pathLst>
                <a:path w="405" h="315">
                  <a:moveTo>
                    <a:pt x="405" y="0"/>
                  </a:moveTo>
                  <a:lnTo>
                    <a:pt x="0" y="189"/>
                  </a:lnTo>
                  <a:lnTo>
                    <a:pt x="284" y="315"/>
                  </a:lnTo>
                  <a:lnTo>
                    <a:pt x="405" y="0"/>
                  </a:lnTo>
                  <a:close/>
                </a:path>
              </a:pathLst>
            </a:custGeom>
            <a:noFill/>
            <a:ln w="9525" cap="flat" cmpd="sng">
              <a:solidFill>
                <a:srgbClr val="FA8538"/>
              </a:solidFill>
              <a:prstDash val="solid"/>
              <a:round/>
              <a:headEnd type="none" w="med" len="med"/>
              <a:tailEnd type="none" w="med" len="med"/>
            </a:ln>
          </p:spPr>
          <p:txBody>
            <a:bodyPr/>
            <a:p>
              <a:endParaRPr lang="zh-CN" altLang="en-US" sz="1680"/>
            </a:p>
          </p:txBody>
        </p:sp>
        <p:sp>
          <p:nvSpPr>
            <p:cNvPr id="40974" name="Freeform 31"/>
            <p:cNvSpPr/>
            <p:nvPr/>
          </p:nvSpPr>
          <p:spPr>
            <a:xfrm>
              <a:off x="1907035" y="1406657"/>
              <a:ext cx="1010338" cy="1149591"/>
            </a:xfrm>
            <a:custGeom>
              <a:avLst/>
              <a:gdLst/>
              <a:ahLst/>
              <a:cxnLst>
                <a:cxn ang="0">
                  <a:pos x="358507" y="0"/>
                </a:cxn>
                <a:cxn ang="0">
                  <a:pos x="1010338" y="1149591"/>
                </a:cxn>
                <a:cxn ang="0">
                  <a:pos x="0" y="933301"/>
                </a:cxn>
                <a:cxn ang="0">
                  <a:pos x="358507" y="0"/>
                </a:cxn>
              </a:cxnLst>
              <a:pathLst>
                <a:path w="341" h="388">
                  <a:moveTo>
                    <a:pt x="121" y="0"/>
                  </a:moveTo>
                  <a:lnTo>
                    <a:pt x="341" y="388"/>
                  </a:lnTo>
                  <a:lnTo>
                    <a:pt x="0" y="315"/>
                  </a:lnTo>
                  <a:lnTo>
                    <a:pt x="121" y="0"/>
                  </a:lnTo>
                  <a:close/>
                </a:path>
              </a:pathLst>
            </a:custGeom>
            <a:noFill/>
            <a:ln w="9525" cap="flat" cmpd="sng">
              <a:solidFill>
                <a:srgbClr val="FD3F63"/>
              </a:solidFill>
              <a:prstDash val="solid"/>
              <a:round/>
              <a:headEnd type="none" w="med" len="med"/>
              <a:tailEnd type="none" w="med" len="med"/>
            </a:ln>
          </p:spPr>
          <p:txBody>
            <a:bodyPr/>
            <a:p>
              <a:endParaRPr lang="zh-CN" altLang="en-US" sz="1680"/>
            </a:p>
          </p:txBody>
        </p:sp>
        <p:sp>
          <p:nvSpPr>
            <p:cNvPr id="40975" name="Freeform 32"/>
            <p:cNvSpPr/>
            <p:nvPr/>
          </p:nvSpPr>
          <p:spPr>
            <a:xfrm>
              <a:off x="2265543" y="600758"/>
              <a:ext cx="651830" cy="805899"/>
            </a:xfrm>
            <a:custGeom>
              <a:avLst/>
              <a:gdLst/>
              <a:ahLst/>
              <a:cxnLst>
                <a:cxn ang="0">
                  <a:pos x="405912" y="0"/>
                </a:cxn>
                <a:cxn ang="0">
                  <a:pos x="651830" y="242954"/>
                </a:cxn>
                <a:cxn ang="0">
                  <a:pos x="0" y="805899"/>
                </a:cxn>
                <a:cxn ang="0">
                  <a:pos x="405912" y="0"/>
                </a:cxn>
              </a:cxnLst>
              <a:pathLst>
                <a:path w="220" h="272">
                  <a:moveTo>
                    <a:pt x="137" y="0"/>
                  </a:moveTo>
                  <a:lnTo>
                    <a:pt x="220" y="82"/>
                  </a:lnTo>
                  <a:lnTo>
                    <a:pt x="0" y="272"/>
                  </a:lnTo>
                  <a:lnTo>
                    <a:pt x="137" y="0"/>
                  </a:lnTo>
                  <a:close/>
                </a:path>
              </a:pathLst>
            </a:custGeom>
            <a:noFill/>
            <a:ln w="9525" cap="flat" cmpd="sng">
              <a:solidFill>
                <a:srgbClr val="E02579"/>
              </a:solidFill>
              <a:prstDash val="solid"/>
              <a:round/>
              <a:headEnd type="none" w="med" len="med"/>
              <a:tailEnd type="none" w="med" len="med"/>
            </a:ln>
          </p:spPr>
          <p:txBody>
            <a:bodyPr/>
            <a:p>
              <a:endParaRPr lang="zh-CN" altLang="en-US" sz="1680"/>
            </a:p>
          </p:txBody>
        </p:sp>
        <p:sp>
          <p:nvSpPr>
            <p:cNvPr id="40976" name="Freeform 33"/>
            <p:cNvSpPr/>
            <p:nvPr/>
          </p:nvSpPr>
          <p:spPr>
            <a:xfrm>
              <a:off x="1065581" y="1000744"/>
              <a:ext cx="1199961" cy="965893"/>
            </a:xfrm>
            <a:custGeom>
              <a:avLst/>
              <a:gdLst/>
              <a:ahLst/>
              <a:cxnLst>
                <a:cxn ang="0">
                  <a:pos x="1199961" y="405912"/>
                </a:cxn>
                <a:cxn ang="0">
                  <a:pos x="302212" y="0"/>
                </a:cxn>
                <a:cxn ang="0">
                  <a:pos x="0" y="965893"/>
                </a:cxn>
                <a:cxn ang="0">
                  <a:pos x="1199961" y="405912"/>
                </a:cxn>
              </a:cxnLst>
              <a:pathLst>
                <a:path w="405" h="326">
                  <a:moveTo>
                    <a:pt x="405" y="137"/>
                  </a:moveTo>
                  <a:lnTo>
                    <a:pt x="102" y="0"/>
                  </a:lnTo>
                  <a:lnTo>
                    <a:pt x="0" y="326"/>
                  </a:lnTo>
                  <a:lnTo>
                    <a:pt x="405" y="137"/>
                  </a:lnTo>
                  <a:close/>
                </a:path>
              </a:pathLst>
            </a:custGeom>
            <a:noFill/>
            <a:ln w="9525" cap="flat" cmpd="sng">
              <a:solidFill>
                <a:srgbClr val="E02579"/>
              </a:solidFill>
              <a:prstDash val="solid"/>
              <a:round/>
              <a:headEnd type="none" w="med" len="med"/>
              <a:tailEnd type="none" w="med" len="med"/>
            </a:ln>
          </p:spPr>
          <p:txBody>
            <a:bodyPr/>
            <a:p>
              <a:endParaRPr lang="zh-CN" altLang="en-US" sz="1680"/>
            </a:p>
          </p:txBody>
        </p:sp>
      </p:grpSp>
      <p:sp>
        <p:nvSpPr>
          <p:cNvPr id="27" name="文本框 26"/>
          <p:cNvSpPr txBox="1"/>
          <p:nvPr/>
        </p:nvSpPr>
        <p:spPr>
          <a:xfrm>
            <a:off x="1241425" y="198120"/>
            <a:ext cx="7164070" cy="460375"/>
          </a:xfrm>
          <a:prstGeom prst="rect">
            <a:avLst/>
          </a:prstGeom>
          <a:noFill/>
        </p:spPr>
        <p:txBody>
          <a:bodyPr wrap="none" rtlCol="0" anchor="t">
            <a:spAutoFit/>
          </a:bodyPr>
          <a:p>
            <a:pPr algn="l"/>
            <a:r>
              <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rPr>
              <a:t>Contents-</a:t>
            </a:r>
            <a:r>
              <a:rPr lang="zh-CN" altLang="en-US" sz="2400" b="1" dirty="0" smtClean="0">
                <a:solidFill>
                  <a:srgbClr val="002060"/>
                </a:solidFill>
                <a:latin typeface="微软雅黑" panose="020B0503020204020204" pitchFamily="34" charset="-122"/>
                <a:ea typeface="微软雅黑" panose="020B0503020204020204" pitchFamily="34" charset="-122"/>
                <a:cs typeface="+mn-ea"/>
                <a:sym typeface="+mn-ea"/>
              </a:rPr>
              <a:t>语义场释义</a:t>
            </a:r>
            <a:r>
              <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rPr>
              <a:t>Paraphrase 2-</a:t>
            </a:r>
            <a:r>
              <a:rPr lang="zh-CN" altLang="en-US" sz="2400" b="1" dirty="0" smtClean="0">
                <a:solidFill>
                  <a:srgbClr val="002060"/>
                </a:solidFill>
                <a:latin typeface="微软雅黑" panose="020B0503020204020204" pitchFamily="34" charset="-122"/>
                <a:ea typeface="微软雅黑" panose="020B0503020204020204" pitchFamily="34" charset="-122"/>
                <a:cs typeface="+mn-ea"/>
                <a:sym typeface="+mn-ea"/>
              </a:rPr>
              <a:t>“个人成长”</a:t>
            </a:r>
            <a:endParaRPr lang="zh-CN" altLang="en-US" sz="2400" b="1" dirty="0" smtClean="0">
              <a:solidFill>
                <a:srgbClr val="002060"/>
              </a:solidFill>
              <a:latin typeface="微软雅黑" panose="020B0503020204020204" pitchFamily="34" charset="-122"/>
              <a:ea typeface="微软雅黑" panose="020B0503020204020204" pitchFamily="34" charset="-122"/>
              <a:cs typeface="+mn-ea"/>
              <a:sym typeface="+mn-ea"/>
            </a:endParaRPr>
          </a:p>
        </p:txBody>
      </p:sp>
      <p:pic>
        <p:nvPicPr>
          <p:cNvPr id="7" name="图片 6"/>
          <p:cNvPicPr/>
          <p:nvPr/>
        </p:nvPicPr>
        <p:blipFill>
          <a:blip r:embed="rId4"/>
          <a:srcRect l="16144" r="3541"/>
          <a:stretch>
            <a:fillRect/>
          </a:stretch>
        </p:blipFill>
        <p:spPr>
          <a:xfrm>
            <a:off x="7671435" y="718185"/>
            <a:ext cx="4443730" cy="6114415"/>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par>
                                <p:cTn id="8" presetID="22" presetClass="entr" presetSubtype="8" fill="hold" nodeType="withEffect">
                                  <p:stCondLst>
                                    <p:cond delay="2000"/>
                                  </p:stCondLst>
                                  <p:childTnLst>
                                    <p:set>
                                      <p:cBhvr>
                                        <p:cTn id="9" dur="1" fill="hold">
                                          <p:stCondLst>
                                            <p:cond delay="0"/>
                                          </p:stCondLst>
                                        </p:cTn>
                                        <p:tgtEl>
                                          <p:spTgt spid="20"/>
                                        </p:tgtEl>
                                        <p:attrNameLst>
                                          <p:attrName>style.visibility</p:attrName>
                                        </p:attrNameLst>
                                      </p:cBhvr>
                                      <p:to>
                                        <p:strVal val="visible"/>
                                      </p:to>
                                    </p:set>
                                    <p:animEffect transition="in" filter="wipe(left)">
                                      <p:cBhvr>
                                        <p:cTn id="10" dur="500"/>
                                        <p:tgtEl>
                                          <p:spTgt spid="20"/>
                                        </p:tgtEl>
                                      </p:cBhvr>
                                    </p:animEffect>
                                  </p:childTnLst>
                                </p:cTn>
                              </p:par>
                            </p:childTnLst>
                          </p:cTn>
                        </p:par>
                        <p:par>
                          <p:cTn id="11" fill="hold">
                            <p:stCondLst>
                              <p:cond delay="500"/>
                            </p:stCondLst>
                            <p:childTnLst>
                              <p:par>
                                <p:cTn id="12" presetID="53" presetClass="entr" presetSubtype="16" fill="hold" nodeType="afterEffect">
                                  <p:stCondLst>
                                    <p:cond delay="0"/>
                                  </p:stCondLst>
                                  <p:childTnLst>
                                    <p:set>
                                      <p:cBhvr>
                                        <p:cTn id="13" dur="1" fill="hold">
                                          <p:stCondLst>
                                            <p:cond delay="0"/>
                                          </p:stCondLst>
                                        </p:cTn>
                                        <p:tgtEl>
                                          <p:spTgt spid="21"/>
                                        </p:tgtEl>
                                        <p:attrNameLst>
                                          <p:attrName>style.visibility</p:attrName>
                                        </p:attrNameLst>
                                      </p:cBhvr>
                                      <p:to>
                                        <p:strVal val="visible"/>
                                      </p:to>
                                    </p:set>
                                    <p:anim calcmode="lin" valueType="num">
                                      <p:cBhvr>
                                        <p:cTn id="14" dur="500" fill="hold"/>
                                        <p:tgtEl>
                                          <p:spTgt spid="21"/>
                                        </p:tgtEl>
                                        <p:attrNameLst>
                                          <p:attrName>ppt_w</p:attrName>
                                        </p:attrNameLst>
                                      </p:cBhvr>
                                      <p:tavLst>
                                        <p:tav tm="0">
                                          <p:val>
                                            <p:fltVal val="0.000000"/>
                                          </p:val>
                                        </p:tav>
                                        <p:tav tm="100000">
                                          <p:val>
                                            <p:strVal val="#ppt_w"/>
                                          </p:val>
                                        </p:tav>
                                      </p:tavLst>
                                    </p:anim>
                                    <p:anim calcmode="lin" valueType="num">
                                      <p:cBhvr>
                                        <p:cTn id="15" dur="500" fill="hold"/>
                                        <p:tgtEl>
                                          <p:spTgt spid="21"/>
                                        </p:tgtEl>
                                        <p:attrNameLst>
                                          <p:attrName>ppt_h</p:attrName>
                                        </p:attrNameLst>
                                      </p:cBhvr>
                                      <p:tavLst>
                                        <p:tav tm="0">
                                          <p:val>
                                            <p:fltVal val="0.000000"/>
                                          </p:val>
                                        </p:tav>
                                        <p:tav tm="100000">
                                          <p:val>
                                            <p:strVal val="#ppt_h"/>
                                          </p:val>
                                        </p:tav>
                                      </p:tavLst>
                                    </p:anim>
                                    <p:animEffect transition="in" filter="fade">
                                      <p:cBhvr>
                                        <p:cTn id="16" dur="500"/>
                                        <p:tgtEl>
                                          <p:spTgt spid="21"/>
                                        </p:tgtEl>
                                      </p:cBhvr>
                                    </p:animEffect>
                                  </p:childTnLst>
                                </p:cTn>
                              </p:par>
                              <p:par>
                                <p:cTn id="17" presetID="8" presetClass="emph" presetSubtype="0" repeatCount="indefinite" fill="hold" nodeType="withEffect">
                                  <p:stCondLst>
                                    <p:cond delay="0"/>
                                  </p:stCondLst>
                                  <p:childTnLst>
                                    <p:animRot by="21600000">
                                      <p:cBhvr>
                                        <p:cTn id="18" dur="2000" fill="hold"/>
                                        <p:tgtEl>
                                          <p:spTgt spid="2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直接连接符 19"/>
          <p:cNvCxnSpPr/>
          <p:nvPr/>
        </p:nvCxnSpPr>
        <p:spPr>
          <a:xfrm>
            <a:off x="512860" y="688340"/>
            <a:ext cx="10972825" cy="0"/>
          </a:xfrm>
          <a:prstGeom prst="line">
            <a:avLst/>
          </a:prstGeom>
          <a:ln>
            <a:gradFill>
              <a:gsLst>
                <a:gs pos="0">
                  <a:srgbClr val="400040"/>
                </a:gs>
                <a:gs pos="32000">
                  <a:srgbClr val="8F0040"/>
                </a:gs>
                <a:gs pos="63000">
                  <a:srgbClr val="F27300"/>
                </a:gs>
                <a:gs pos="100000">
                  <a:srgbClr val="FFBF00"/>
                </a:gs>
              </a:gsLst>
              <a:lin ang="10800000" scaled="0"/>
            </a:gradFill>
          </a:ln>
        </p:spPr>
        <p:style>
          <a:lnRef idx="1">
            <a:srgbClr val="5B9BD5"/>
          </a:lnRef>
          <a:fillRef idx="0">
            <a:srgbClr val="5B9BD5"/>
          </a:fillRef>
          <a:effectRef idx="0">
            <a:srgbClr val="5B9BD5"/>
          </a:effectRef>
          <a:fontRef idx="minor">
            <a:sysClr val="windowText" lastClr="000000"/>
          </a:fontRef>
        </p:style>
      </p:cxnSp>
      <p:sp>
        <p:nvSpPr>
          <p:cNvPr id="25" name="矩形 24"/>
          <p:cNvSpPr/>
          <p:nvPr/>
        </p:nvSpPr>
        <p:spPr>
          <a:xfrm>
            <a:off x="0" y="6685613"/>
            <a:ext cx="12192000" cy="172387"/>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p:nvPr/>
        </p:nvPicPr>
        <p:blipFill>
          <a:blip r:embed="rId1"/>
          <a:stretch>
            <a:fillRect/>
          </a:stretch>
        </p:blipFill>
        <p:spPr>
          <a:xfrm>
            <a:off x="54610" y="6584950"/>
            <a:ext cx="708025" cy="273050"/>
          </a:xfrm>
          <a:prstGeom prst="rect">
            <a:avLst/>
          </a:prstGeom>
        </p:spPr>
      </p:pic>
      <p:pic>
        <p:nvPicPr>
          <p:cNvPr id="2" name="图片 1"/>
          <p:cNvPicPr>
            <a:picLocks noChangeAspect="1"/>
          </p:cNvPicPr>
          <p:nvPr/>
        </p:nvPicPr>
        <p:blipFill rotWithShape="1">
          <a:blip r:embed="rId2">
            <a:extLst>
              <a:ext uri="{BEBA8EAE-BF5A-486C-A8C5-ECC9F3942E4B}">
                <a14:imgProps xmlns:a14="http://schemas.microsoft.com/office/drawing/2010/main">
                  <a14:imgLayer r:embed="rId3">
                    <a14:imgEffect>
                      <a14:backgroundRemoval t="1130" b="100000" l="0" r="39917">
                        <a14:foregroundMark x1="10187" y1="34463" x2="9563" y2="64407"/>
                        <a14:foregroundMark x1="18295" y1="11864" x2="16424" y2="37288"/>
                        <a14:foregroundMark x1="19751" y1="24294" x2="22453" y2="22599"/>
                        <a14:foregroundMark x1="13306" y1="20339" x2="14761" y2="25424"/>
                        <a14:foregroundMark x1="19335" y1="37288" x2="24532" y2="31638"/>
                        <a14:foregroundMark x1="28274" y1="31638" x2="28274" y2="45763"/>
                        <a14:foregroundMark x1="11850" y1="58192" x2="28690" y2="54237"/>
                        <a14:foregroundMark x1="11642" y1="48588" x2="26819" y2="45763"/>
                        <a14:foregroundMark x1="9563" y1="66102" x2="29730" y2="66667"/>
                        <a14:foregroundMark x1="28898" y1="55367" x2="27651" y2="61582"/>
                        <a14:foregroundMark x1="11227" y1="52542" x2="18295" y2="51977"/>
                        <a14:foregroundMark x1="20582" y1="61582" x2="25156" y2="58192"/>
                        <a14:foregroundMark x1="20166" y1="48588" x2="20166" y2="51412"/>
                        <a14:foregroundMark x1="13306" y1="74011" x2="18295" y2="82486"/>
                        <a14:foregroundMark x1="19751" y1="83616" x2="23909" y2="73446"/>
                      </a14:backgroundRemoval>
                    </a14:imgEffect>
                  </a14:imgLayer>
                </a14:imgProps>
              </a:ext>
            </a:extLst>
          </a:blip>
          <a:srcRect r="60124"/>
          <a:stretch>
            <a:fillRect/>
          </a:stretch>
        </p:blipFill>
        <p:spPr>
          <a:xfrm>
            <a:off x="0" y="12700"/>
            <a:ext cx="1078865" cy="831850"/>
          </a:xfrm>
          <a:prstGeom prst="rect">
            <a:avLst/>
          </a:prstGeom>
        </p:spPr>
      </p:pic>
      <p:grpSp>
        <p:nvGrpSpPr>
          <p:cNvPr id="3" name="组合 2"/>
          <p:cNvGrpSpPr/>
          <p:nvPr/>
        </p:nvGrpSpPr>
        <p:grpSpPr>
          <a:xfrm>
            <a:off x="414020" y="551815"/>
            <a:ext cx="140970" cy="121920"/>
            <a:chOff x="715963" y="600758"/>
            <a:chExt cx="2201410" cy="2201406"/>
          </a:xfrm>
        </p:grpSpPr>
        <p:sp>
          <p:nvSpPr>
            <p:cNvPr id="5" name="Freeform 20"/>
            <p:cNvSpPr/>
            <p:nvPr/>
          </p:nvSpPr>
          <p:spPr>
            <a:xfrm>
              <a:off x="715963" y="843713"/>
              <a:ext cx="349618" cy="1712535"/>
            </a:xfrm>
            <a:custGeom>
              <a:avLst/>
              <a:gdLst/>
              <a:ahLst/>
              <a:cxnLst>
                <a:cxn ang="0">
                  <a:pos x="349618" y="1122925"/>
                </a:cxn>
                <a:cxn ang="0">
                  <a:pos x="0" y="1712535"/>
                </a:cxn>
                <a:cxn ang="0">
                  <a:pos x="0" y="0"/>
                </a:cxn>
                <a:cxn ang="0">
                  <a:pos x="349618" y="1122925"/>
                </a:cxn>
              </a:cxnLst>
              <a:pathLst>
                <a:path w="118" h="578">
                  <a:moveTo>
                    <a:pt x="118" y="379"/>
                  </a:moveTo>
                  <a:lnTo>
                    <a:pt x="0" y="578"/>
                  </a:lnTo>
                  <a:lnTo>
                    <a:pt x="0" y="0"/>
                  </a:lnTo>
                  <a:lnTo>
                    <a:pt x="118" y="379"/>
                  </a:lnTo>
                  <a:close/>
                </a:path>
              </a:pathLst>
            </a:custGeom>
            <a:noFill/>
            <a:ln w="9525" cap="flat" cmpd="sng">
              <a:solidFill>
                <a:srgbClr val="FEF22A"/>
              </a:solidFill>
              <a:prstDash val="solid"/>
              <a:round/>
              <a:headEnd type="none" w="med" len="med"/>
              <a:tailEnd type="none" w="med" len="med"/>
            </a:ln>
          </p:spPr>
          <p:txBody>
            <a:bodyPr/>
            <a:p>
              <a:endParaRPr lang="zh-CN" altLang="en-US" sz="1680"/>
            </a:p>
          </p:txBody>
        </p:sp>
        <p:sp>
          <p:nvSpPr>
            <p:cNvPr id="6" name="Freeform 21"/>
            <p:cNvSpPr/>
            <p:nvPr/>
          </p:nvSpPr>
          <p:spPr>
            <a:xfrm>
              <a:off x="715963" y="600758"/>
              <a:ext cx="651830" cy="399987"/>
            </a:xfrm>
            <a:custGeom>
              <a:avLst/>
              <a:gdLst/>
              <a:ahLst/>
              <a:cxnLst>
                <a:cxn ang="0">
                  <a:pos x="651830" y="399987"/>
                </a:cxn>
                <a:cxn ang="0">
                  <a:pos x="0" y="242955"/>
                </a:cxn>
                <a:cxn ang="0">
                  <a:pos x="242954" y="0"/>
                </a:cxn>
                <a:cxn ang="0">
                  <a:pos x="651830" y="399987"/>
                </a:cxn>
              </a:cxnLst>
              <a:pathLst>
                <a:path w="220" h="135">
                  <a:moveTo>
                    <a:pt x="220" y="135"/>
                  </a:moveTo>
                  <a:lnTo>
                    <a:pt x="0" y="82"/>
                  </a:lnTo>
                  <a:lnTo>
                    <a:pt x="82" y="0"/>
                  </a:lnTo>
                  <a:lnTo>
                    <a:pt x="220" y="135"/>
                  </a:lnTo>
                  <a:close/>
                </a:path>
              </a:pathLst>
            </a:custGeom>
            <a:noFill/>
            <a:ln w="9525" cap="flat" cmpd="sng">
              <a:solidFill>
                <a:srgbClr val="5B3B87"/>
              </a:solidFill>
              <a:prstDash val="solid"/>
              <a:round/>
              <a:headEnd type="none" w="med" len="med"/>
              <a:tailEnd type="none" w="med" len="med"/>
            </a:ln>
          </p:spPr>
          <p:txBody>
            <a:bodyPr/>
            <a:p>
              <a:endParaRPr lang="zh-CN" altLang="en-US" sz="1680"/>
            </a:p>
          </p:txBody>
        </p:sp>
        <p:sp>
          <p:nvSpPr>
            <p:cNvPr id="7" name="Freeform 22"/>
            <p:cNvSpPr/>
            <p:nvPr/>
          </p:nvSpPr>
          <p:spPr>
            <a:xfrm>
              <a:off x="715963" y="1966637"/>
              <a:ext cx="349618" cy="835527"/>
            </a:xfrm>
            <a:custGeom>
              <a:avLst/>
              <a:gdLst/>
              <a:ahLst/>
              <a:cxnLst>
                <a:cxn ang="0">
                  <a:pos x="349618" y="0"/>
                </a:cxn>
                <a:cxn ang="0">
                  <a:pos x="242954" y="835527"/>
                </a:cxn>
                <a:cxn ang="0">
                  <a:pos x="0" y="589609"/>
                </a:cxn>
                <a:cxn ang="0">
                  <a:pos x="349618" y="0"/>
                </a:cxn>
              </a:cxnLst>
              <a:pathLst>
                <a:path w="118" h="282">
                  <a:moveTo>
                    <a:pt x="118" y="0"/>
                  </a:moveTo>
                  <a:lnTo>
                    <a:pt x="82" y="282"/>
                  </a:lnTo>
                  <a:lnTo>
                    <a:pt x="0" y="199"/>
                  </a:lnTo>
                  <a:lnTo>
                    <a:pt x="118" y="0"/>
                  </a:lnTo>
                  <a:close/>
                </a:path>
              </a:pathLst>
            </a:custGeom>
            <a:noFill/>
            <a:ln w="9525" cap="flat" cmpd="sng">
              <a:solidFill>
                <a:srgbClr val="FD665B"/>
              </a:solidFill>
              <a:prstDash val="solid"/>
              <a:round/>
              <a:headEnd type="none" w="med" len="med"/>
              <a:tailEnd type="none" w="med" len="med"/>
            </a:ln>
          </p:spPr>
          <p:txBody>
            <a:bodyPr/>
            <a:p>
              <a:endParaRPr lang="zh-CN" altLang="en-US" sz="1680"/>
            </a:p>
          </p:txBody>
        </p:sp>
        <p:sp>
          <p:nvSpPr>
            <p:cNvPr id="8" name="Freeform 23"/>
            <p:cNvSpPr/>
            <p:nvPr/>
          </p:nvSpPr>
          <p:spPr>
            <a:xfrm>
              <a:off x="715963" y="843713"/>
              <a:ext cx="651830" cy="1122926"/>
            </a:xfrm>
            <a:custGeom>
              <a:avLst/>
              <a:gdLst/>
              <a:ahLst/>
              <a:cxnLst>
                <a:cxn ang="0">
                  <a:pos x="651830" y="157031"/>
                </a:cxn>
                <a:cxn ang="0">
                  <a:pos x="349617" y="1122926"/>
                </a:cxn>
                <a:cxn ang="0">
                  <a:pos x="0" y="0"/>
                </a:cxn>
                <a:cxn ang="0">
                  <a:pos x="651830" y="157031"/>
                </a:cxn>
              </a:cxnLst>
              <a:pathLst>
                <a:path w="220" h="379">
                  <a:moveTo>
                    <a:pt x="220" y="53"/>
                  </a:moveTo>
                  <a:lnTo>
                    <a:pt x="118" y="379"/>
                  </a:lnTo>
                  <a:lnTo>
                    <a:pt x="0" y="0"/>
                  </a:lnTo>
                  <a:lnTo>
                    <a:pt x="220" y="53"/>
                  </a:lnTo>
                  <a:close/>
                </a:path>
              </a:pathLst>
            </a:custGeom>
            <a:noFill/>
            <a:ln w="9525" cap="flat" cmpd="sng">
              <a:solidFill>
                <a:srgbClr val="A82878"/>
              </a:solidFill>
              <a:prstDash val="solid"/>
              <a:round/>
              <a:headEnd type="none" w="med" len="med"/>
              <a:tailEnd type="none" w="med" len="med"/>
            </a:ln>
          </p:spPr>
          <p:txBody>
            <a:bodyPr/>
            <a:p>
              <a:endParaRPr lang="zh-CN" altLang="en-US" sz="1680"/>
            </a:p>
          </p:txBody>
        </p:sp>
        <p:sp>
          <p:nvSpPr>
            <p:cNvPr id="10" name="Freeform 24"/>
            <p:cNvSpPr/>
            <p:nvPr/>
          </p:nvSpPr>
          <p:spPr>
            <a:xfrm>
              <a:off x="958918" y="1966637"/>
              <a:ext cx="948117" cy="835527"/>
            </a:xfrm>
            <a:custGeom>
              <a:avLst/>
              <a:gdLst/>
              <a:ahLst/>
              <a:cxnLst>
                <a:cxn ang="0">
                  <a:pos x="948117" y="373320"/>
                </a:cxn>
                <a:cxn ang="0">
                  <a:pos x="0" y="835527"/>
                </a:cxn>
                <a:cxn ang="0">
                  <a:pos x="106663" y="0"/>
                </a:cxn>
                <a:cxn ang="0">
                  <a:pos x="948117" y="373320"/>
                </a:cxn>
              </a:cxnLst>
              <a:pathLst>
                <a:path w="320" h="282">
                  <a:moveTo>
                    <a:pt x="320" y="126"/>
                  </a:moveTo>
                  <a:lnTo>
                    <a:pt x="0" y="282"/>
                  </a:lnTo>
                  <a:lnTo>
                    <a:pt x="36" y="0"/>
                  </a:lnTo>
                  <a:lnTo>
                    <a:pt x="320" y="126"/>
                  </a:lnTo>
                  <a:close/>
                </a:path>
              </a:pathLst>
            </a:custGeom>
            <a:noFill/>
            <a:ln w="9525" cap="flat" cmpd="sng">
              <a:solidFill>
                <a:srgbClr val="FEF22A"/>
              </a:solidFill>
              <a:prstDash val="solid"/>
              <a:round/>
              <a:headEnd type="none" w="med" len="med"/>
              <a:tailEnd type="none" w="med" len="med"/>
            </a:ln>
          </p:spPr>
          <p:txBody>
            <a:bodyPr/>
            <a:p>
              <a:endParaRPr lang="zh-CN" altLang="en-US" sz="1680"/>
            </a:p>
          </p:txBody>
        </p:sp>
        <p:sp>
          <p:nvSpPr>
            <p:cNvPr id="12" name="Freeform 25"/>
            <p:cNvSpPr/>
            <p:nvPr/>
          </p:nvSpPr>
          <p:spPr>
            <a:xfrm>
              <a:off x="958918" y="600758"/>
              <a:ext cx="1712536" cy="399987"/>
            </a:xfrm>
            <a:custGeom>
              <a:avLst/>
              <a:gdLst/>
              <a:ahLst/>
              <a:cxnLst>
                <a:cxn ang="0">
                  <a:pos x="408875" y="399987"/>
                </a:cxn>
                <a:cxn ang="0">
                  <a:pos x="0" y="0"/>
                </a:cxn>
                <a:cxn ang="0">
                  <a:pos x="1712536" y="0"/>
                </a:cxn>
                <a:cxn ang="0">
                  <a:pos x="408875" y="399987"/>
                </a:cxn>
              </a:cxnLst>
              <a:pathLst>
                <a:path w="578" h="135">
                  <a:moveTo>
                    <a:pt x="138" y="135"/>
                  </a:moveTo>
                  <a:lnTo>
                    <a:pt x="0" y="0"/>
                  </a:lnTo>
                  <a:lnTo>
                    <a:pt x="578" y="0"/>
                  </a:lnTo>
                  <a:lnTo>
                    <a:pt x="138" y="135"/>
                  </a:lnTo>
                  <a:close/>
                </a:path>
              </a:pathLst>
            </a:custGeom>
            <a:noFill/>
            <a:ln w="9525" cap="flat" cmpd="sng">
              <a:solidFill>
                <a:srgbClr val="79307A"/>
              </a:solidFill>
              <a:prstDash val="solid"/>
              <a:round/>
              <a:headEnd type="none" w="med" len="med"/>
              <a:tailEnd type="none" w="med" len="med"/>
            </a:ln>
          </p:spPr>
          <p:txBody>
            <a:bodyPr/>
            <a:p>
              <a:endParaRPr lang="zh-CN" altLang="en-US" sz="1680"/>
            </a:p>
          </p:txBody>
        </p:sp>
        <p:sp>
          <p:nvSpPr>
            <p:cNvPr id="13" name="Freeform 26"/>
            <p:cNvSpPr/>
            <p:nvPr/>
          </p:nvSpPr>
          <p:spPr>
            <a:xfrm>
              <a:off x="958918" y="2339957"/>
              <a:ext cx="1712536" cy="462207"/>
            </a:xfrm>
            <a:custGeom>
              <a:avLst/>
              <a:gdLst/>
              <a:ahLst/>
              <a:cxnLst>
                <a:cxn ang="0">
                  <a:pos x="948116" y="0"/>
                </a:cxn>
                <a:cxn ang="0">
                  <a:pos x="1712536" y="462207"/>
                </a:cxn>
                <a:cxn ang="0">
                  <a:pos x="0" y="462207"/>
                </a:cxn>
                <a:cxn ang="0">
                  <a:pos x="948116" y="0"/>
                </a:cxn>
              </a:cxnLst>
              <a:pathLst>
                <a:path w="578" h="156">
                  <a:moveTo>
                    <a:pt x="320" y="0"/>
                  </a:moveTo>
                  <a:lnTo>
                    <a:pt x="578" y="156"/>
                  </a:lnTo>
                  <a:lnTo>
                    <a:pt x="0" y="156"/>
                  </a:lnTo>
                  <a:lnTo>
                    <a:pt x="320" y="0"/>
                  </a:lnTo>
                  <a:close/>
                </a:path>
              </a:pathLst>
            </a:custGeom>
            <a:noFill/>
            <a:ln w="9525" cap="flat" cmpd="sng">
              <a:solidFill>
                <a:srgbClr val="FA8538"/>
              </a:solidFill>
              <a:prstDash val="solid"/>
              <a:round/>
              <a:headEnd type="none" w="med" len="med"/>
              <a:tailEnd type="none" w="med" len="med"/>
            </a:ln>
          </p:spPr>
          <p:txBody>
            <a:bodyPr/>
            <a:p>
              <a:endParaRPr lang="zh-CN" altLang="en-US" sz="1680"/>
            </a:p>
          </p:txBody>
        </p:sp>
        <p:sp>
          <p:nvSpPr>
            <p:cNvPr id="14" name="Freeform 27"/>
            <p:cNvSpPr/>
            <p:nvPr/>
          </p:nvSpPr>
          <p:spPr>
            <a:xfrm>
              <a:off x="1367793" y="600758"/>
              <a:ext cx="1303661" cy="805899"/>
            </a:xfrm>
            <a:custGeom>
              <a:avLst/>
              <a:gdLst/>
              <a:ahLst/>
              <a:cxnLst>
                <a:cxn ang="0">
                  <a:pos x="1303661" y="0"/>
                </a:cxn>
                <a:cxn ang="0">
                  <a:pos x="897748" y="805899"/>
                </a:cxn>
                <a:cxn ang="0">
                  <a:pos x="0" y="399986"/>
                </a:cxn>
                <a:cxn ang="0">
                  <a:pos x="1303661" y="0"/>
                </a:cxn>
              </a:cxnLst>
              <a:pathLst>
                <a:path w="440" h="272">
                  <a:moveTo>
                    <a:pt x="440" y="0"/>
                  </a:moveTo>
                  <a:lnTo>
                    <a:pt x="303" y="272"/>
                  </a:lnTo>
                  <a:lnTo>
                    <a:pt x="0" y="135"/>
                  </a:lnTo>
                  <a:lnTo>
                    <a:pt x="440" y="0"/>
                  </a:lnTo>
                  <a:close/>
                </a:path>
              </a:pathLst>
            </a:custGeom>
            <a:noFill/>
            <a:ln w="9525" cap="flat" cmpd="sng">
              <a:solidFill>
                <a:srgbClr val="A82878"/>
              </a:solidFill>
              <a:prstDash val="solid"/>
              <a:round/>
              <a:headEnd type="none" w="med" len="med"/>
              <a:tailEnd type="none" w="med" len="med"/>
            </a:ln>
          </p:spPr>
          <p:txBody>
            <a:bodyPr/>
            <a:p>
              <a:endParaRPr lang="zh-CN" altLang="en-US" sz="1680"/>
            </a:p>
          </p:txBody>
        </p:sp>
        <p:sp>
          <p:nvSpPr>
            <p:cNvPr id="15" name="Freeform 28"/>
            <p:cNvSpPr/>
            <p:nvPr/>
          </p:nvSpPr>
          <p:spPr>
            <a:xfrm>
              <a:off x="2265543" y="843713"/>
              <a:ext cx="651830" cy="1712535"/>
            </a:xfrm>
            <a:custGeom>
              <a:avLst/>
              <a:gdLst/>
              <a:ahLst/>
              <a:cxnLst>
                <a:cxn ang="0">
                  <a:pos x="651830" y="0"/>
                </a:cxn>
                <a:cxn ang="0">
                  <a:pos x="651830" y="1712535"/>
                </a:cxn>
                <a:cxn ang="0">
                  <a:pos x="0" y="562944"/>
                </a:cxn>
                <a:cxn ang="0">
                  <a:pos x="651830" y="0"/>
                </a:cxn>
              </a:cxnLst>
              <a:pathLst>
                <a:path w="220" h="578">
                  <a:moveTo>
                    <a:pt x="220" y="0"/>
                  </a:moveTo>
                  <a:lnTo>
                    <a:pt x="220" y="578"/>
                  </a:lnTo>
                  <a:lnTo>
                    <a:pt x="0" y="190"/>
                  </a:lnTo>
                  <a:lnTo>
                    <a:pt x="220" y="0"/>
                  </a:lnTo>
                  <a:close/>
                </a:path>
              </a:pathLst>
            </a:custGeom>
            <a:noFill/>
            <a:ln w="9525" cap="flat" cmpd="sng">
              <a:solidFill>
                <a:srgbClr val="F1286A"/>
              </a:solidFill>
              <a:prstDash val="solid"/>
              <a:round/>
              <a:headEnd type="none" w="med" len="med"/>
              <a:tailEnd type="none" w="med" len="med"/>
            </a:ln>
          </p:spPr>
          <p:txBody>
            <a:bodyPr/>
            <a:p>
              <a:endParaRPr lang="zh-CN" altLang="en-US" sz="1680"/>
            </a:p>
          </p:txBody>
        </p:sp>
        <p:sp>
          <p:nvSpPr>
            <p:cNvPr id="16" name="Freeform 29"/>
            <p:cNvSpPr/>
            <p:nvPr/>
          </p:nvSpPr>
          <p:spPr>
            <a:xfrm>
              <a:off x="1907035" y="2339957"/>
              <a:ext cx="1010338" cy="462207"/>
            </a:xfrm>
            <a:custGeom>
              <a:avLst/>
              <a:gdLst/>
              <a:ahLst/>
              <a:cxnLst>
                <a:cxn ang="0">
                  <a:pos x="1010338" y="216289"/>
                </a:cxn>
                <a:cxn ang="0">
                  <a:pos x="0" y="0"/>
                </a:cxn>
                <a:cxn ang="0">
                  <a:pos x="764419" y="462207"/>
                </a:cxn>
                <a:cxn ang="0">
                  <a:pos x="1010338" y="216289"/>
                </a:cxn>
              </a:cxnLst>
              <a:pathLst>
                <a:path w="341" h="156">
                  <a:moveTo>
                    <a:pt x="341" y="73"/>
                  </a:moveTo>
                  <a:lnTo>
                    <a:pt x="0" y="0"/>
                  </a:lnTo>
                  <a:lnTo>
                    <a:pt x="258" y="156"/>
                  </a:lnTo>
                  <a:lnTo>
                    <a:pt x="341" y="73"/>
                  </a:lnTo>
                  <a:close/>
                </a:path>
              </a:pathLst>
            </a:custGeom>
            <a:noFill/>
            <a:ln w="9525" cap="flat" cmpd="sng">
              <a:solidFill>
                <a:srgbClr val="FD665B"/>
              </a:solidFill>
              <a:prstDash val="solid"/>
              <a:round/>
              <a:headEnd type="none" w="med" len="med"/>
              <a:tailEnd type="none" w="med" len="med"/>
            </a:ln>
          </p:spPr>
          <p:txBody>
            <a:bodyPr/>
            <a:p>
              <a:endParaRPr lang="zh-CN" altLang="en-US" sz="1680"/>
            </a:p>
          </p:txBody>
        </p:sp>
        <p:sp>
          <p:nvSpPr>
            <p:cNvPr id="17" name="Freeform 30"/>
            <p:cNvSpPr/>
            <p:nvPr/>
          </p:nvSpPr>
          <p:spPr>
            <a:xfrm>
              <a:off x="1065581" y="1406657"/>
              <a:ext cx="1199961" cy="933303"/>
            </a:xfrm>
            <a:custGeom>
              <a:avLst/>
              <a:gdLst/>
              <a:ahLst/>
              <a:cxnLst>
                <a:cxn ang="0">
                  <a:pos x="1199961" y="0"/>
                </a:cxn>
                <a:cxn ang="0">
                  <a:pos x="0" y="559981"/>
                </a:cxn>
                <a:cxn ang="0">
                  <a:pos x="841454" y="933303"/>
                </a:cxn>
                <a:cxn ang="0">
                  <a:pos x="1199961" y="0"/>
                </a:cxn>
              </a:cxnLst>
              <a:pathLst>
                <a:path w="405" h="315">
                  <a:moveTo>
                    <a:pt x="405" y="0"/>
                  </a:moveTo>
                  <a:lnTo>
                    <a:pt x="0" y="189"/>
                  </a:lnTo>
                  <a:lnTo>
                    <a:pt x="284" y="315"/>
                  </a:lnTo>
                  <a:lnTo>
                    <a:pt x="405" y="0"/>
                  </a:lnTo>
                  <a:close/>
                </a:path>
              </a:pathLst>
            </a:custGeom>
            <a:noFill/>
            <a:ln w="9525" cap="flat" cmpd="sng">
              <a:solidFill>
                <a:srgbClr val="FA8538"/>
              </a:solidFill>
              <a:prstDash val="solid"/>
              <a:round/>
              <a:headEnd type="none" w="med" len="med"/>
              <a:tailEnd type="none" w="med" len="med"/>
            </a:ln>
          </p:spPr>
          <p:txBody>
            <a:bodyPr/>
            <a:p>
              <a:endParaRPr lang="zh-CN" altLang="en-US" sz="1680"/>
            </a:p>
          </p:txBody>
        </p:sp>
        <p:sp>
          <p:nvSpPr>
            <p:cNvPr id="18" name="Freeform 31"/>
            <p:cNvSpPr/>
            <p:nvPr/>
          </p:nvSpPr>
          <p:spPr>
            <a:xfrm>
              <a:off x="1907035" y="1406657"/>
              <a:ext cx="1010338" cy="1149591"/>
            </a:xfrm>
            <a:custGeom>
              <a:avLst/>
              <a:gdLst/>
              <a:ahLst/>
              <a:cxnLst>
                <a:cxn ang="0">
                  <a:pos x="358507" y="0"/>
                </a:cxn>
                <a:cxn ang="0">
                  <a:pos x="1010338" y="1149591"/>
                </a:cxn>
                <a:cxn ang="0">
                  <a:pos x="0" y="933301"/>
                </a:cxn>
                <a:cxn ang="0">
                  <a:pos x="358507" y="0"/>
                </a:cxn>
              </a:cxnLst>
              <a:pathLst>
                <a:path w="341" h="388">
                  <a:moveTo>
                    <a:pt x="121" y="0"/>
                  </a:moveTo>
                  <a:lnTo>
                    <a:pt x="341" y="388"/>
                  </a:lnTo>
                  <a:lnTo>
                    <a:pt x="0" y="315"/>
                  </a:lnTo>
                  <a:lnTo>
                    <a:pt x="121" y="0"/>
                  </a:lnTo>
                  <a:close/>
                </a:path>
              </a:pathLst>
            </a:custGeom>
            <a:noFill/>
            <a:ln w="9525" cap="flat" cmpd="sng">
              <a:solidFill>
                <a:srgbClr val="FD3F63"/>
              </a:solidFill>
              <a:prstDash val="solid"/>
              <a:round/>
              <a:headEnd type="none" w="med" len="med"/>
              <a:tailEnd type="none" w="med" len="med"/>
            </a:ln>
          </p:spPr>
          <p:txBody>
            <a:bodyPr/>
            <a:p>
              <a:endParaRPr lang="zh-CN" altLang="en-US" sz="1680"/>
            </a:p>
          </p:txBody>
        </p:sp>
        <p:sp>
          <p:nvSpPr>
            <p:cNvPr id="19" name="Freeform 32"/>
            <p:cNvSpPr/>
            <p:nvPr/>
          </p:nvSpPr>
          <p:spPr>
            <a:xfrm>
              <a:off x="2265543" y="600758"/>
              <a:ext cx="651830" cy="805899"/>
            </a:xfrm>
            <a:custGeom>
              <a:avLst/>
              <a:gdLst/>
              <a:ahLst/>
              <a:cxnLst>
                <a:cxn ang="0">
                  <a:pos x="405912" y="0"/>
                </a:cxn>
                <a:cxn ang="0">
                  <a:pos x="651830" y="242954"/>
                </a:cxn>
                <a:cxn ang="0">
                  <a:pos x="0" y="805899"/>
                </a:cxn>
                <a:cxn ang="0">
                  <a:pos x="405912" y="0"/>
                </a:cxn>
              </a:cxnLst>
              <a:pathLst>
                <a:path w="220" h="272">
                  <a:moveTo>
                    <a:pt x="137" y="0"/>
                  </a:moveTo>
                  <a:lnTo>
                    <a:pt x="220" y="82"/>
                  </a:lnTo>
                  <a:lnTo>
                    <a:pt x="0" y="272"/>
                  </a:lnTo>
                  <a:lnTo>
                    <a:pt x="137" y="0"/>
                  </a:lnTo>
                  <a:close/>
                </a:path>
              </a:pathLst>
            </a:custGeom>
            <a:noFill/>
            <a:ln w="9525" cap="flat" cmpd="sng">
              <a:solidFill>
                <a:srgbClr val="E02579"/>
              </a:solidFill>
              <a:prstDash val="solid"/>
              <a:round/>
              <a:headEnd type="none" w="med" len="med"/>
              <a:tailEnd type="none" w="med" len="med"/>
            </a:ln>
          </p:spPr>
          <p:txBody>
            <a:bodyPr/>
            <a:p>
              <a:endParaRPr lang="zh-CN" altLang="en-US" sz="1680"/>
            </a:p>
          </p:txBody>
        </p:sp>
        <p:sp>
          <p:nvSpPr>
            <p:cNvPr id="22" name="Freeform 33"/>
            <p:cNvSpPr/>
            <p:nvPr/>
          </p:nvSpPr>
          <p:spPr>
            <a:xfrm>
              <a:off x="1065581" y="1000744"/>
              <a:ext cx="1199961" cy="965893"/>
            </a:xfrm>
            <a:custGeom>
              <a:avLst/>
              <a:gdLst/>
              <a:ahLst/>
              <a:cxnLst>
                <a:cxn ang="0">
                  <a:pos x="1199961" y="405912"/>
                </a:cxn>
                <a:cxn ang="0">
                  <a:pos x="302212" y="0"/>
                </a:cxn>
                <a:cxn ang="0">
                  <a:pos x="0" y="965893"/>
                </a:cxn>
                <a:cxn ang="0">
                  <a:pos x="1199961" y="405912"/>
                </a:cxn>
              </a:cxnLst>
              <a:pathLst>
                <a:path w="405" h="326">
                  <a:moveTo>
                    <a:pt x="405" y="137"/>
                  </a:moveTo>
                  <a:lnTo>
                    <a:pt x="102" y="0"/>
                  </a:lnTo>
                  <a:lnTo>
                    <a:pt x="0" y="326"/>
                  </a:lnTo>
                  <a:lnTo>
                    <a:pt x="405" y="137"/>
                  </a:lnTo>
                  <a:close/>
                </a:path>
              </a:pathLst>
            </a:custGeom>
            <a:noFill/>
            <a:ln w="9525" cap="flat" cmpd="sng">
              <a:solidFill>
                <a:srgbClr val="E02579"/>
              </a:solidFill>
              <a:prstDash val="solid"/>
              <a:round/>
              <a:headEnd type="none" w="med" len="med"/>
              <a:tailEnd type="none" w="med" len="med"/>
            </a:ln>
          </p:spPr>
          <p:txBody>
            <a:bodyPr/>
            <a:p>
              <a:endParaRPr lang="zh-CN" altLang="en-US" sz="1680"/>
            </a:p>
          </p:txBody>
        </p:sp>
      </p:grpSp>
      <p:sp>
        <p:nvSpPr>
          <p:cNvPr id="27" name="文本框 26"/>
          <p:cNvSpPr txBox="1"/>
          <p:nvPr/>
        </p:nvSpPr>
        <p:spPr>
          <a:xfrm>
            <a:off x="1241425" y="198120"/>
            <a:ext cx="9248140" cy="460375"/>
          </a:xfrm>
          <a:prstGeom prst="rect">
            <a:avLst/>
          </a:prstGeom>
          <a:noFill/>
        </p:spPr>
        <p:txBody>
          <a:bodyPr wrap="square" rtlCol="0" anchor="t">
            <a:spAutoFit/>
          </a:bodyPr>
          <a:p>
            <a:r>
              <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rPr>
              <a:t>11. </a:t>
            </a:r>
            <a:r>
              <a:rPr lang="zh-CN" altLang="en-US" sz="2400" b="1" dirty="0" smtClean="0">
                <a:solidFill>
                  <a:srgbClr val="002060"/>
                </a:solidFill>
                <a:latin typeface="微软雅黑" panose="020B0503020204020204" pitchFamily="34" charset="-122"/>
                <a:ea typeface="微软雅黑" panose="020B0503020204020204" pitchFamily="34" charset="-122"/>
                <a:cs typeface="+mn-ea"/>
                <a:sym typeface="+mn-ea"/>
              </a:rPr>
              <a:t>鼓励、激励</a:t>
            </a:r>
            <a:r>
              <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rPr>
              <a:t> encourage; inspire；urge</a:t>
            </a:r>
            <a:endPar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endParaRPr>
          </a:p>
        </p:txBody>
      </p:sp>
      <p:sp>
        <p:nvSpPr>
          <p:cNvPr id="11272" name="AutoShape 36"/>
          <p:cNvSpPr/>
          <p:nvPr>
            <p:custDataLst>
              <p:tags r:id="rId4"/>
            </p:custDataLst>
          </p:nvPr>
        </p:nvSpPr>
        <p:spPr>
          <a:xfrm>
            <a:off x="111125" y="826135"/>
            <a:ext cx="5662930" cy="5765165"/>
          </a:xfrm>
          <a:prstGeom prst="roundRect">
            <a:avLst>
              <a:gd name="adj" fmla="val 16667"/>
            </a:avLst>
          </a:prstGeom>
          <a:gradFill rotWithShape="1">
            <a:gsLst>
              <a:gs pos="0">
                <a:srgbClr val="FFFFFF"/>
              </a:gs>
              <a:gs pos="100000">
                <a:srgbClr val="FBFBBB">
                  <a:alpha val="89999"/>
                </a:srgbClr>
              </a:gs>
            </a:gsLst>
            <a:lin ang="0" scaled="1"/>
            <a:tileRect/>
          </a:gradFill>
          <a:ln w="9525" cap="flat" cmpd="sng">
            <a:solidFill>
              <a:srgbClr val="C0C0C0"/>
            </a:solidFill>
            <a:prstDash val="solid"/>
            <a:headEnd type="none" w="med" len="med"/>
            <a:tailEnd type="none" w="med" len="med"/>
          </a:ln>
          <a:effectLst>
            <a:prstShdw prst="shdw13" dist="53882" dir="13499999">
              <a:srgbClr val="F5B363">
                <a:alpha val="50000"/>
              </a:srgbClr>
            </a:prstShdw>
          </a:effectLst>
        </p:spPr>
        <p:txBody>
          <a:bodyPr wrap="none" anchor="ctr"/>
          <a:p>
            <a:pPr algn="l"/>
            <a:endParaRPr lang="zh-CN" altLang="en-US" sz="2000" b="1" dirty="0">
              <a:latin typeface="Times New Roman" panose="02020603050405020304" pitchFamily="18" charset="0"/>
              <a:ea typeface="Times New Roman" panose="02020603050405020304" pitchFamily="18" charset="0"/>
            </a:endParaRPr>
          </a:p>
        </p:txBody>
      </p:sp>
      <p:pic>
        <p:nvPicPr>
          <p:cNvPr id="23" name="图片 22"/>
          <p:cNvPicPr>
            <a:picLocks noChangeAspect="1"/>
          </p:cNvPicPr>
          <p:nvPr/>
        </p:nvPicPr>
        <p:blipFill>
          <a:blip r:embed="rId5"/>
          <a:stretch>
            <a:fillRect/>
          </a:stretch>
        </p:blipFill>
        <p:spPr>
          <a:xfrm>
            <a:off x="5956300" y="826135"/>
            <a:ext cx="5925185" cy="5790565"/>
          </a:xfrm>
          <a:prstGeom prst="rect">
            <a:avLst/>
          </a:prstGeom>
          <a:effectLst>
            <a:outerShdw blurRad="50800" dist="38100" dir="16200000" rotWithShape="0">
              <a:prstClr val="black">
                <a:alpha val="40000"/>
              </a:prstClr>
            </a:outerShdw>
          </a:effectLst>
        </p:spPr>
      </p:pic>
      <p:pic>
        <p:nvPicPr>
          <p:cNvPr id="9" name="图片 8"/>
          <p:cNvPicPr/>
          <p:nvPr/>
        </p:nvPicPr>
        <p:blipFill>
          <a:blip r:embed="rId6"/>
          <a:stretch>
            <a:fillRect/>
          </a:stretch>
        </p:blipFill>
        <p:spPr>
          <a:xfrm>
            <a:off x="10135870" y="5061585"/>
            <a:ext cx="2321560" cy="1903730"/>
          </a:xfrm>
          <a:prstGeom prst="rect">
            <a:avLst/>
          </a:prstGeom>
        </p:spPr>
      </p:pic>
      <p:pic>
        <p:nvPicPr>
          <p:cNvPr id="11" name="图片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969515" y="6146366"/>
            <a:ext cx="520050" cy="819282"/>
          </a:xfrm>
          <a:prstGeom prst="rect">
            <a:avLst/>
          </a:prstGeom>
        </p:spPr>
      </p:pic>
      <p:pic>
        <p:nvPicPr>
          <p:cNvPr id="24" name="图片 23"/>
          <p:cNvPicPr>
            <a:picLocks noChangeAspect="1"/>
          </p:cNvPicPr>
          <p:nvPr>
            <p:custDataLst>
              <p:tags r:id="rId8"/>
            </p:custDataLst>
          </p:nvPr>
        </p:nvPicPr>
        <p:blipFill>
          <a:blip r:embed="rId9">
            <a:clrChange>
              <a:clrFrom>
                <a:srgbClr val="FFFFFF">
                  <a:alpha val="100000"/>
                </a:srgbClr>
              </a:clrFrom>
              <a:clrTo>
                <a:srgbClr val="FFFFFF">
                  <a:alpha val="100000"/>
                  <a:alpha val="0"/>
                </a:srgbClr>
              </a:clrTo>
            </a:clrChange>
            <a:extLst>
              <a:ext uri="{28A0092B-C50C-407E-A947-70E740481C1C}">
                <a14:useLocalDpi xmlns:a14="http://schemas.microsoft.com/office/drawing/2010/main" val="0"/>
              </a:ext>
            </a:extLst>
          </a:blip>
          <a:stretch>
            <a:fillRect/>
          </a:stretch>
        </p:blipFill>
        <p:spPr>
          <a:xfrm flipH="1">
            <a:off x="-60325" y="5960745"/>
            <a:ext cx="1266190" cy="773430"/>
          </a:xfrm>
          <a:prstGeom prst="rect">
            <a:avLst/>
          </a:prstGeom>
        </p:spPr>
      </p:pic>
      <p:sp>
        <p:nvSpPr>
          <p:cNvPr id="26" name="文本框 25"/>
          <p:cNvSpPr txBox="1"/>
          <p:nvPr/>
        </p:nvSpPr>
        <p:spPr>
          <a:xfrm>
            <a:off x="6113780" y="965200"/>
            <a:ext cx="5605780" cy="4707890"/>
          </a:xfrm>
          <a:prstGeom prst="rect">
            <a:avLst/>
          </a:prstGeom>
          <a:noFill/>
          <a:ln w="9525">
            <a:noFill/>
          </a:ln>
        </p:spPr>
        <p:txBody>
          <a:bodyPr wrap="square">
            <a:spAutoFit/>
          </a:bodyPr>
          <a:p>
            <a:pPr indent="0"/>
            <a:r>
              <a:rPr lang="zh-CN" altLang="en-US" sz="2000">
                <a:solidFill>
                  <a:srgbClr val="0063A8"/>
                </a:solidFill>
              </a:rPr>
              <a:t>1.</a:t>
            </a:r>
            <a:r>
              <a:rPr lang="zh-CN" altLang="en-US" sz="2000">
                <a:solidFill>
                  <a:srgbClr val="C00000"/>
                </a:solidFill>
              </a:rPr>
              <a:t>激发</a:t>
            </a:r>
            <a:r>
              <a:rPr lang="zh-CN" altLang="en-US" sz="2000">
                <a:solidFill>
                  <a:srgbClr val="0063A8"/>
                </a:solidFill>
              </a:rPr>
              <a:t>对... 的兴趣/好奇心/ 热情</a:t>
            </a:r>
            <a:endParaRPr lang="zh-CN" altLang="en-US" sz="2000">
              <a:solidFill>
                <a:srgbClr val="0063A8"/>
              </a:solidFill>
            </a:endParaRPr>
          </a:p>
          <a:p>
            <a:pPr indent="0"/>
            <a:endParaRPr lang="zh-CN" altLang="en-US" sz="2000">
              <a:solidFill>
                <a:srgbClr val="0063A8"/>
              </a:solidFill>
            </a:endParaRPr>
          </a:p>
          <a:p>
            <a:pPr indent="0"/>
            <a:endParaRPr lang="zh-CN" altLang="en-US" sz="2000">
              <a:solidFill>
                <a:srgbClr val="0063A8"/>
              </a:solidFill>
            </a:endParaRPr>
          </a:p>
          <a:p>
            <a:pPr indent="0"/>
            <a:endParaRPr lang="zh-CN" altLang="en-US" sz="2000">
              <a:solidFill>
                <a:srgbClr val="0063A8"/>
              </a:solidFill>
            </a:endParaRPr>
          </a:p>
          <a:p>
            <a:pPr indent="0"/>
            <a:endParaRPr lang="zh-CN" altLang="en-US" sz="2000">
              <a:solidFill>
                <a:srgbClr val="0063A8"/>
              </a:solidFill>
            </a:endParaRPr>
          </a:p>
          <a:p>
            <a:pPr indent="0"/>
            <a:r>
              <a:rPr lang="zh-CN" altLang="en-US" sz="2000">
                <a:solidFill>
                  <a:srgbClr val="0063A8"/>
                </a:solidFill>
              </a:rPr>
              <a:t>2.定于本周六下午2时开始，比赛在演讲厅进行两小时，旨在</a:t>
            </a:r>
            <a:r>
              <a:rPr lang="zh-CN" altLang="en-US" sz="2000">
                <a:solidFill>
                  <a:srgbClr val="C00000"/>
                </a:solidFill>
              </a:rPr>
              <a:t>激发</a:t>
            </a:r>
            <a:r>
              <a:rPr lang="zh-CN" altLang="en-US" sz="2000">
                <a:solidFill>
                  <a:srgbClr val="0063A8"/>
                </a:solidFill>
              </a:rPr>
              <a:t>学生的想象力和创造力，丰富我们的校园生活。</a:t>
            </a:r>
            <a:endParaRPr lang="zh-CN" altLang="en-US" sz="2000">
              <a:solidFill>
                <a:srgbClr val="0063A8"/>
              </a:solidFill>
            </a:endParaRPr>
          </a:p>
          <a:p>
            <a:pPr indent="0"/>
            <a:endParaRPr lang="zh-CN" altLang="en-US" sz="2000">
              <a:solidFill>
                <a:srgbClr val="0063A8"/>
              </a:solidFill>
            </a:endParaRPr>
          </a:p>
          <a:p>
            <a:pPr indent="0"/>
            <a:endParaRPr lang="zh-CN" altLang="en-US" sz="2000">
              <a:solidFill>
                <a:srgbClr val="0063A8"/>
              </a:solidFill>
            </a:endParaRPr>
          </a:p>
          <a:p>
            <a:pPr indent="0"/>
            <a:endParaRPr lang="zh-CN" altLang="en-US" sz="2000">
              <a:solidFill>
                <a:srgbClr val="0063A8"/>
              </a:solidFill>
            </a:endParaRPr>
          </a:p>
          <a:p>
            <a:pPr indent="0"/>
            <a:endParaRPr lang="zh-CN" altLang="en-US" sz="2000">
              <a:solidFill>
                <a:srgbClr val="0063A8"/>
              </a:solidFill>
            </a:endParaRPr>
          </a:p>
          <a:p>
            <a:pPr indent="0"/>
            <a:endParaRPr lang="zh-CN" altLang="en-US" sz="2000">
              <a:solidFill>
                <a:srgbClr val="0063A8"/>
              </a:solidFill>
            </a:endParaRPr>
          </a:p>
          <a:p>
            <a:pPr indent="0"/>
            <a:r>
              <a:rPr lang="zh-CN" altLang="en-US" sz="2000">
                <a:solidFill>
                  <a:srgbClr val="0063A8"/>
                </a:solidFill>
              </a:rPr>
              <a:t>3.奖励是一种</a:t>
            </a:r>
            <a:r>
              <a:rPr lang="zh-CN" altLang="en-US" sz="2000">
                <a:solidFill>
                  <a:srgbClr val="C00000"/>
                </a:solidFill>
              </a:rPr>
              <a:t>激励</a:t>
            </a:r>
            <a:r>
              <a:rPr lang="zh-CN" altLang="en-US" sz="2000">
                <a:solidFill>
                  <a:srgbClr val="0063A8"/>
                </a:solidFill>
              </a:rPr>
              <a:t>手段，鼓励年轻人努力提高自己的技能。</a:t>
            </a:r>
            <a:endParaRPr lang="zh-CN" altLang="en-US" sz="2000">
              <a:solidFill>
                <a:srgbClr val="0063A8"/>
              </a:solidFill>
            </a:endParaRPr>
          </a:p>
        </p:txBody>
      </p:sp>
      <p:sp>
        <p:nvSpPr>
          <p:cNvPr id="28" name="文本框 27"/>
          <p:cNvSpPr txBox="1"/>
          <p:nvPr/>
        </p:nvSpPr>
        <p:spPr>
          <a:xfrm>
            <a:off x="6113780" y="1313815"/>
            <a:ext cx="5605780" cy="1014730"/>
          </a:xfrm>
          <a:prstGeom prst="rect">
            <a:avLst/>
          </a:prstGeom>
          <a:noFill/>
          <a:ln w="9525">
            <a:noFill/>
          </a:ln>
        </p:spPr>
        <p:txBody>
          <a:bodyPr wrap="square">
            <a:spAutoFit/>
          </a:bodyPr>
          <a:p>
            <a:pPr indent="0"/>
            <a:r>
              <a:rPr lang="en-US" altLang="zh-CN" sz="2000" b="1">
                <a:solidFill>
                  <a:srgbClr val="002060"/>
                </a:solidFill>
                <a:latin typeface="Times New Roman" panose="02020603050405020304" pitchFamily="18" charset="0"/>
                <a:ea typeface="宋体" panose="02010600030101010101" pitchFamily="2" charset="-122"/>
              </a:rPr>
              <a:t>1. </a:t>
            </a:r>
            <a:r>
              <a:rPr lang="en-US" altLang="zh-CN" sz="2000" b="1">
                <a:solidFill>
                  <a:srgbClr val="C00000"/>
                </a:solidFill>
                <a:latin typeface="Times New Roman" panose="02020603050405020304" pitchFamily="18" charset="0"/>
                <a:ea typeface="宋体" panose="02010600030101010101" pitchFamily="2" charset="-122"/>
              </a:rPr>
              <a:t>stimulate/ spark/ trigger/ fuel/ arouse</a:t>
            </a:r>
            <a:r>
              <a:rPr lang="en-US" altLang="zh-CN" sz="2000" b="1">
                <a:solidFill>
                  <a:srgbClr val="002060"/>
                </a:solidFill>
                <a:latin typeface="Times New Roman" panose="02020603050405020304" pitchFamily="18" charset="0"/>
                <a:ea typeface="宋体" panose="02010600030101010101" pitchFamily="2" charset="-122"/>
              </a:rPr>
              <a:t>  one’s intrigue in/ curiosity about/ passion for... </a:t>
            </a:r>
            <a:endParaRPr lang="en-US" altLang="zh-CN" sz="2000" b="1">
              <a:solidFill>
                <a:srgbClr val="002060"/>
              </a:solidFill>
              <a:latin typeface="Times New Roman" panose="02020603050405020304" pitchFamily="18" charset="0"/>
              <a:ea typeface="宋体" panose="02010600030101010101" pitchFamily="2" charset="-122"/>
            </a:endParaRPr>
          </a:p>
          <a:p>
            <a:pPr indent="0"/>
            <a:r>
              <a:rPr lang="en-US" altLang="zh-CN" sz="2000" b="1">
                <a:solidFill>
                  <a:srgbClr val="002060"/>
                </a:solidFill>
                <a:latin typeface="Times New Roman" panose="02020603050405020304" pitchFamily="18" charset="0"/>
                <a:ea typeface="宋体" panose="02010600030101010101" pitchFamily="2" charset="-122"/>
              </a:rPr>
              <a:t>  </a:t>
            </a:r>
            <a:r>
              <a:rPr lang="en-US" altLang="zh-CN" sz="2000" b="1" i="1" baseline="-25000">
                <a:solidFill>
                  <a:srgbClr val="002060"/>
                </a:solidFill>
                <a:latin typeface="Times New Roman" panose="02020603050405020304" pitchFamily="18" charset="0"/>
                <a:ea typeface="宋体" panose="02010600030101010101" pitchFamily="2" charset="-122"/>
              </a:rPr>
              <a:t>/</a:t>
            </a:r>
            <a:r>
              <a:rPr lang="en-US" altLang="en-US" sz="2000" b="1" i="1" baseline="-25000">
                <a:solidFill>
                  <a:srgbClr val="002060"/>
                </a:solidFill>
                <a:latin typeface="Times New Roman" panose="02020603050405020304" pitchFamily="18" charset="0"/>
                <a:ea typeface="宋体" panose="02010600030101010101" pitchFamily="2" charset="-122"/>
              </a:rPr>
              <a:t>ɪ</a:t>
            </a:r>
            <a:r>
              <a:rPr lang="en-US" altLang="zh-CN" sz="2000" b="1" i="1" baseline="-25000">
                <a:solidFill>
                  <a:srgbClr val="002060"/>
                </a:solidFill>
                <a:latin typeface="Times New Roman" panose="02020603050405020304" pitchFamily="18" charset="0"/>
                <a:ea typeface="宋体" panose="02010600030101010101" pitchFamily="2" charset="-122"/>
              </a:rPr>
              <a:t>nˈtri</a:t>
            </a:r>
            <a:r>
              <a:rPr lang="en-US" altLang="en-US" sz="2000" b="1" i="1" baseline="-25000">
                <a:solidFill>
                  <a:srgbClr val="002060"/>
                </a:solidFill>
                <a:latin typeface="Times New Roman" panose="02020603050405020304" pitchFamily="18" charset="0"/>
                <a:ea typeface="宋体" panose="02010600030101010101" pitchFamily="2" charset="-122"/>
              </a:rPr>
              <a:t>ːɡ/ </a:t>
            </a:r>
            <a:r>
              <a:rPr lang="zh-CN" altLang="en-US" sz="2000" b="1" i="1" baseline="-25000">
                <a:solidFill>
                  <a:srgbClr val="002060"/>
                </a:solidFill>
                <a:latin typeface="Times New Roman" panose="02020603050405020304" pitchFamily="18" charset="0"/>
                <a:ea typeface="宋体" panose="02010600030101010101" pitchFamily="2" charset="-122"/>
              </a:rPr>
              <a:t>激起兴趣</a:t>
            </a:r>
            <a:endParaRPr lang="zh-CN" altLang="en-US" sz="2000" b="1" i="1" baseline="-25000">
              <a:solidFill>
                <a:srgbClr val="002060"/>
              </a:solidFill>
              <a:latin typeface="Times New Roman" panose="02020603050405020304" pitchFamily="18" charset="0"/>
              <a:ea typeface="宋体" panose="02010600030101010101" pitchFamily="2" charset="-122"/>
            </a:endParaRPr>
          </a:p>
        </p:txBody>
      </p:sp>
      <p:sp>
        <p:nvSpPr>
          <p:cNvPr id="29" name="文本框 28"/>
          <p:cNvSpPr txBox="1"/>
          <p:nvPr/>
        </p:nvSpPr>
        <p:spPr>
          <a:xfrm>
            <a:off x="6113780" y="3576320"/>
            <a:ext cx="5693410" cy="1322070"/>
          </a:xfrm>
          <a:prstGeom prst="rect">
            <a:avLst/>
          </a:prstGeom>
          <a:noFill/>
          <a:ln w="9525">
            <a:noFill/>
          </a:ln>
        </p:spPr>
        <p:txBody>
          <a:bodyPr wrap="square">
            <a:spAutoFit/>
          </a:bodyPr>
          <a:p>
            <a:pPr indent="0"/>
            <a:r>
              <a:rPr lang="en-US" altLang="zh-CN" sz="2000" b="1">
                <a:solidFill>
                  <a:srgbClr val="002060"/>
                </a:solidFill>
                <a:latin typeface="Times New Roman" panose="02020603050405020304" pitchFamily="18" charset="0"/>
                <a:ea typeface="宋体" panose="02010600030101010101" pitchFamily="2" charset="-122"/>
              </a:rPr>
              <a:t>2.Scheduled this Saturday, the contest will begin at 2:00 pm and last two hours in the lecture hall, aimed to </a:t>
            </a:r>
            <a:r>
              <a:rPr lang="en-US" altLang="zh-CN" sz="2000" b="1">
                <a:solidFill>
                  <a:srgbClr val="C00000"/>
                </a:solidFill>
                <a:latin typeface="Times New Roman" panose="02020603050405020304" pitchFamily="18" charset="0"/>
                <a:ea typeface="宋体" panose="02010600030101010101" pitchFamily="2" charset="-122"/>
              </a:rPr>
              <a:t>spark</a:t>
            </a:r>
            <a:r>
              <a:rPr lang="en-US" altLang="zh-CN" sz="2000" b="1">
                <a:solidFill>
                  <a:srgbClr val="002060"/>
                </a:solidFill>
                <a:latin typeface="Times New Roman" panose="02020603050405020304" pitchFamily="18" charset="0"/>
                <a:ea typeface="宋体" panose="02010600030101010101" pitchFamily="2" charset="-122"/>
              </a:rPr>
              <a:t> students’ imagination and creativity as well as enrich our school life.</a:t>
            </a:r>
            <a:endParaRPr lang="en-US" altLang="zh-CN" sz="2000" b="1">
              <a:solidFill>
                <a:srgbClr val="002060"/>
              </a:solidFill>
              <a:latin typeface="Times New Roman" panose="02020603050405020304" pitchFamily="18" charset="0"/>
              <a:ea typeface="宋体" panose="02010600030101010101" pitchFamily="2" charset="-122"/>
            </a:endParaRPr>
          </a:p>
        </p:txBody>
      </p:sp>
      <p:sp>
        <p:nvSpPr>
          <p:cNvPr id="30" name="文本框 29"/>
          <p:cNvSpPr txBox="1"/>
          <p:nvPr/>
        </p:nvSpPr>
        <p:spPr>
          <a:xfrm>
            <a:off x="6113780" y="5717540"/>
            <a:ext cx="5080000" cy="706755"/>
          </a:xfrm>
          <a:prstGeom prst="rect">
            <a:avLst/>
          </a:prstGeom>
          <a:noFill/>
          <a:ln w="9525">
            <a:noFill/>
          </a:ln>
        </p:spPr>
        <p:txBody>
          <a:bodyPr>
            <a:spAutoFit/>
          </a:bodyPr>
          <a:p>
            <a:pPr indent="0"/>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3.Awards provide an </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incentive</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for young people to improve their skills. </a:t>
            </a:r>
            <a:endPar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21" name="文本框 20"/>
          <p:cNvSpPr txBox="1"/>
          <p:nvPr/>
        </p:nvSpPr>
        <p:spPr>
          <a:xfrm>
            <a:off x="198120" y="999490"/>
            <a:ext cx="5489575" cy="3538220"/>
          </a:xfrm>
          <a:prstGeom prst="rect">
            <a:avLst/>
          </a:prstGeom>
        </p:spPr>
        <p:txBody>
          <a:bodyPr wrap="square">
            <a:spAutoFit/>
          </a:bodyPr>
          <a:p>
            <a:pPr marL="342900" indent="-342900" algn="l" defTabSz="266700">
              <a:spcBef>
                <a:spcPct val="0"/>
              </a:spcBef>
              <a:spcAft>
                <a:spcPct val="0"/>
              </a:spcAft>
              <a:buFont typeface="Arial" panose="020B0604020202020204" pitchFamily="34" charset="0"/>
              <a:buChar char="•"/>
            </a:pPr>
            <a:r>
              <a:rPr lang="en-US" altLang="zh-CN" sz="2200" b="1">
                <a:solidFill>
                  <a:srgbClr val="C00000"/>
                </a:solidFill>
                <a:latin typeface="Times New Roman" panose="02020603050405020304"/>
                <a:ea typeface="黑体" panose="02010609060101010101" pitchFamily="49" charset="-122"/>
              </a:rPr>
              <a:t>spark</a:t>
            </a:r>
            <a:r>
              <a:rPr lang="en-US" altLang="zh-CN" sz="2200" b="1">
                <a:solidFill>
                  <a:srgbClr val="C00000"/>
                </a:solidFill>
                <a:latin typeface="Times New Roman" panose="02020603050405020304"/>
                <a:ea typeface="Times New Roman" panose="02020603050405020304"/>
              </a:rPr>
              <a:t>/</a:t>
            </a:r>
            <a:r>
              <a:rPr lang="en-US" altLang="zh-CN" sz="2200" b="1">
                <a:solidFill>
                  <a:srgbClr val="C00000"/>
                </a:solidFill>
                <a:latin typeface="Times New Roman" panose="02020603050405020304"/>
                <a:ea typeface="黑体" panose="02010609060101010101" pitchFamily="49" charset="-122"/>
              </a:rPr>
              <a:t> launch/ drive/ spirit/</a:t>
            </a:r>
            <a:r>
              <a:rPr lang="en-US" altLang="zh-CN" sz="2200">
                <a:solidFill>
                  <a:srgbClr val="C00000"/>
                </a:solidFill>
                <a:latin typeface="Times New Roman" panose="02020603050405020304"/>
                <a:ea typeface="宋体" panose="02010600030101010101" pitchFamily="2" charset="-122"/>
              </a:rPr>
              <a:t> </a:t>
            </a:r>
            <a:r>
              <a:rPr lang="en-US" altLang="zh-CN" sz="2200" b="1">
                <a:solidFill>
                  <a:srgbClr val="C00000"/>
                </a:solidFill>
                <a:latin typeface="Times New Roman" panose="02020603050405020304"/>
                <a:ea typeface="Times New Roman" panose="02020603050405020304"/>
              </a:rPr>
              <a:t>/trigger</a:t>
            </a:r>
            <a:r>
              <a:rPr lang="en-US" altLang="zh-CN" sz="2200" b="0">
                <a:solidFill>
                  <a:srgbClr val="C00000"/>
                </a:solidFill>
                <a:latin typeface="Times New Roman" panose="02020603050405020304"/>
                <a:ea typeface="Times New Roman" panose="02020603050405020304"/>
              </a:rPr>
              <a:t>/ </a:t>
            </a:r>
            <a:r>
              <a:rPr lang="en-US" altLang="zh-CN" sz="2200" b="1">
                <a:solidFill>
                  <a:srgbClr val="C00000"/>
                </a:solidFill>
                <a:latin typeface="Times New Roman" panose="02020603050405020304"/>
                <a:ea typeface="Times New Roman" panose="02020603050405020304"/>
              </a:rPr>
              <a:t>fuel</a:t>
            </a:r>
            <a:r>
              <a:rPr lang="en-US" altLang="zh-CN" sz="2200" b="0">
                <a:solidFill>
                  <a:srgbClr val="C00000"/>
                </a:solidFill>
                <a:latin typeface="Times New Roman" panose="02020603050405020304"/>
                <a:ea typeface="Times New Roman" panose="02020603050405020304"/>
              </a:rPr>
              <a:t>/ </a:t>
            </a:r>
            <a:r>
              <a:rPr lang="en-US" altLang="zh-CN" sz="2200" b="1">
                <a:solidFill>
                  <a:srgbClr val="C00000"/>
                </a:solidFill>
                <a:latin typeface="Times New Roman" panose="02020603050405020304"/>
                <a:ea typeface="Times New Roman" panose="02020603050405020304"/>
              </a:rPr>
              <a:t>arouse</a:t>
            </a:r>
            <a:endParaRPr lang="en-US" altLang="zh-CN" sz="2200" b="1">
              <a:solidFill>
                <a:srgbClr val="C00000"/>
              </a:solidFill>
              <a:latin typeface="Times New Roman" panose="02020603050405020304"/>
              <a:ea typeface="Times New Roman" panose="02020603050405020304"/>
            </a:endParaRPr>
          </a:p>
          <a:p>
            <a:pPr marL="342900" indent="-342900" algn="l" defTabSz="266700">
              <a:spcBef>
                <a:spcPct val="0"/>
              </a:spcBef>
              <a:spcAft>
                <a:spcPct val="0"/>
              </a:spcAft>
              <a:buFont typeface="Arial" panose="020B0604020202020204" pitchFamily="34" charset="0"/>
              <a:buChar char="•"/>
            </a:pPr>
            <a:endParaRPr lang="en-US" altLang="zh-CN" sz="2200" b="1">
              <a:latin typeface="Times New Roman" panose="02020603050405020304"/>
              <a:ea typeface="Times New Roman" panose="02020603050405020304"/>
            </a:endParaRPr>
          </a:p>
          <a:p>
            <a:pPr marL="342900" indent="-342900" algn="l" defTabSz="266700">
              <a:spcBef>
                <a:spcPct val="0"/>
              </a:spcBef>
              <a:spcAft>
                <a:spcPct val="0"/>
              </a:spcAft>
              <a:buFont typeface="Arial" panose="020B0604020202020204" pitchFamily="34" charset="0"/>
              <a:buChar char="•"/>
            </a:pPr>
            <a:r>
              <a:rPr lang="en-US" altLang="zh-CN" sz="2200" b="1">
                <a:solidFill>
                  <a:srgbClr val="C00000"/>
                </a:solidFill>
                <a:latin typeface="Times New Roman" panose="02020603050405020304"/>
                <a:ea typeface="Times New Roman" panose="02020603050405020304"/>
              </a:rPr>
              <a:t>i</a:t>
            </a:r>
            <a:r>
              <a:rPr lang="en-US" altLang="zh-CN" sz="2200" b="1">
                <a:solidFill>
                  <a:srgbClr val="C00000"/>
                </a:solidFill>
                <a:latin typeface="Times New Roman" panose="02020603050405020304"/>
                <a:ea typeface="黑体" panose="02010609060101010101" pitchFamily="49" charset="-122"/>
              </a:rPr>
              <a:t>ncentive</a:t>
            </a:r>
            <a:r>
              <a:rPr lang="en-US" altLang="zh-CN" sz="1600" i="1">
                <a:solidFill>
                  <a:srgbClr val="C00000"/>
                </a:solidFill>
                <a:latin typeface="Times New Roman" panose="02020603050405020304"/>
                <a:ea typeface="黑体" panose="02010609060101010101" pitchFamily="49" charset="-122"/>
              </a:rPr>
              <a:t> </a:t>
            </a:r>
            <a:endParaRPr lang="en-US" altLang="zh-CN" sz="1600" i="1">
              <a:solidFill>
                <a:srgbClr val="C00000"/>
              </a:solidFill>
              <a:latin typeface="Times New Roman" panose="02020603050405020304"/>
              <a:ea typeface="黑体" panose="02010609060101010101" pitchFamily="49" charset="-122"/>
            </a:endParaRPr>
          </a:p>
          <a:p>
            <a:pPr indent="0" algn="l" defTabSz="266700">
              <a:spcBef>
                <a:spcPct val="0"/>
              </a:spcBef>
              <a:spcAft>
                <a:spcPct val="0"/>
              </a:spcAft>
              <a:buFont typeface="Arial" panose="020B0604020202020204" pitchFamily="34" charset="0"/>
              <a:buNone/>
            </a:pPr>
            <a:r>
              <a:rPr lang="en-US" altLang="zh-CN" sz="1600" i="1">
                <a:latin typeface="Times New Roman" panose="02020603050405020304"/>
                <a:ea typeface="Times New Roman" panose="02020603050405020304"/>
              </a:rPr>
              <a:t>                       /ɪn'sentɪv/ n. </a:t>
            </a:r>
            <a:r>
              <a:rPr lang="zh-CN" altLang="en-US" sz="1600" i="1">
                <a:latin typeface="Times New Roman" panose="02020603050405020304"/>
                <a:ea typeface="黑体" panose="02010609060101010101" pitchFamily="49" charset="-122"/>
              </a:rPr>
              <a:t>动机；刺激</a:t>
            </a:r>
            <a:r>
              <a:rPr lang="en-US" altLang="zh-CN" sz="1600" i="1">
                <a:latin typeface="Times New Roman" panose="02020603050405020304"/>
                <a:ea typeface="Times New Roman" panose="02020603050405020304"/>
              </a:rPr>
              <a:t>adj. </a:t>
            </a:r>
            <a:r>
              <a:rPr lang="zh-CN" altLang="en-US" sz="1600" i="1">
                <a:latin typeface="Times New Roman" panose="02020603050405020304"/>
                <a:ea typeface="黑体" panose="02010609060101010101" pitchFamily="49" charset="-122"/>
              </a:rPr>
              <a:t>激励的；刺激的</a:t>
            </a:r>
            <a:endParaRPr lang="zh-CN" altLang="en-US" sz="1600" i="1">
              <a:latin typeface="Times New Roman" panose="02020603050405020304"/>
              <a:ea typeface="黑体" panose="02010609060101010101" pitchFamily="49" charset="-122"/>
            </a:endParaRPr>
          </a:p>
          <a:p>
            <a:pPr marL="342900" indent="-342900" algn="l" defTabSz="266700">
              <a:spcBef>
                <a:spcPct val="0"/>
              </a:spcBef>
              <a:spcAft>
                <a:spcPct val="0"/>
              </a:spcAft>
              <a:buFont typeface="Arial" panose="020B0604020202020204" pitchFamily="34" charset="0"/>
              <a:buChar char="•"/>
            </a:pPr>
            <a:r>
              <a:rPr lang="en-US" altLang="zh-CN" sz="2200" b="1">
                <a:solidFill>
                  <a:srgbClr val="C00000"/>
                </a:solidFill>
                <a:latin typeface="Times New Roman" panose="02020603050405020304"/>
                <a:ea typeface="Times New Roman" panose="02020603050405020304"/>
              </a:rPr>
              <a:t>empower</a:t>
            </a:r>
            <a:r>
              <a:rPr lang="en-US" altLang="zh-CN" sz="2200" b="1">
                <a:latin typeface="Times New Roman" panose="02020603050405020304"/>
                <a:ea typeface="Times New Roman" panose="02020603050405020304"/>
              </a:rPr>
              <a:t> --- </a:t>
            </a:r>
            <a:r>
              <a:rPr lang="en-US" altLang="zh-CN" sz="2200" b="1">
                <a:solidFill>
                  <a:srgbClr val="C00000"/>
                </a:solidFill>
                <a:latin typeface="Times New Roman" panose="02020603050405020304"/>
                <a:ea typeface="Times New Roman" panose="02020603050405020304"/>
              </a:rPr>
              <a:t>empowered</a:t>
            </a:r>
            <a:r>
              <a:rPr lang="en-US" altLang="zh-CN" sz="2200" b="1">
                <a:latin typeface="Times New Roman" panose="02020603050405020304"/>
                <a:ea typeface="Times New Roman" panose="02020603050405020304"/>
              </a:rPr>
              <a:t>   </a:t>
            </a:r>
            <a:r>
              <a:rPr lang="zh-CN" altLang="en-US" sz="1600" i="1">
                <a:latin typeface="Times New Roman" panose="02020603050405020304"/>
                <a:ea typeface="黑体" panose="02010609060101010101" pitchFamily="49" charset="-122"/>
              </a:rPr>
              <a:t> 赋能的</a:t>
            </a:r>
            <a:endParaRPr lang="zh-CN" altLang="en-US" sz="1600" i="1">
              <a:latin typeface="Times New Roman" panose="02020603050405020304"/>
              <a:ea typeface="黑体" panose="02010609060101010101" pitchFamily="49" charset="-122"/>
            </a:endParaRPr>
          </a:p>
          <a:p>
            <a:pPr indent="0" algn="l" defTabSz="266700">
              <a:spcBef>
                <a:spcPct val="0"/>
              </a:spcBef>
              <a:spcAft>
                <a:spcPct val="0"/>
              </a:spcAft>
              <a:buFont typeface="Arial" panose="020B0604020202020204" pitchFamily="34" charset="0"/>
              <a:buNone/>
            </a:pPr>
            <a:r>
              <a:rPr lang="en-US" altLang="zh-CN" sz="1600" i="1">
                <a:latin typeface="Times New Roman" panose="02020603050405020304"/>
                <a:ea typeface="Times New Roman" panose="02020603050405020304"/>
              </a:rPr>
              <a:t>                    /ɪm</a:t>
            </a:r>
            <a:r>
              <a:rPr lang="en-US" altLang="zh-CN" sz="1600" i="1">
                <a:latin typeface="Times New Roman" panose="02020603050405020304"/>
                <a:ea typeface="黑体" panose="02010609060101010101" pitchFamily="49" charset="-122"/>
              </a:rPr>
              <a:t>ˈ</a:t>
            </a:r>
            <a:r>
              <a:rPr lang="en-US" altLang="zh-CN" sz="1600" i="1">
                <a:latin typeface="Times New Roman" panose="02020603050405020304"/>
                <a:ea typeface="Times New Roman" panose="02020603050405020304"/>
              </a:rPr>
              <a:t>paʊə/ </a:t>
            </a:r>
            <a:r>
              <a:rPr lang="zh-CN" altLang="en-US" sz="1600" i="1">
                <a:latin typeface="Times New Roman" panose="02020603050405020304"/>
                <a:ea typeface="黑体" panose="02010609060101010101" pitchFamily="49" charset="-122"/>
              </a:rPr>
              <a:t>授权，赋能，使有能力</a:t>
            </a:r>
            <a:r>
              <a:rPr lang="en-US" altLang="zh-CN" sz="2200">
                <a:latin typeface="Times New Roman" panose="02020603050405020304"/>
                <a:ea typeface="宋体" panose="02010600030101010101" pitchFamily="2" charset="-122"/>
              </a:rPr>
              <a:t> </a:t>
            </a:r>
            <a:r>
              <a:rPr lang="en-US" altLang="zh-CN" sz="2200">
                <a:latin typeface="Times New Roman" panose="02020603050405020304"/>
                <a:ea typeface="Times New Roman" panose="02020603050405020304"/>
              </a:rPr>
              <a:t>    </a:t>
            </a:r>
            <a:endParaRPr lang="en-US" altLang="zh-CN" sz="2200">
              <a:latin typeface="Times New Roman" panose="02020603050405020304"/>
              <a:ea typeface="Times New Roman" panose="02020603050405020304"/>
            </a:endParaRPr>
          </a:p>
          <a:p>
            <a:pPr marL="285750" indent="-285750" algn="l" defTabSz="266700">
              <a:spcBef>
                <a:spcPct val="0"/>
              </a:spcBef>
              <a:spcAft>
                <a:spcPct val="0"/>
              </a:spcAft>
              <a:buFont typeface="Arial" panose="020B0604020202020204" pitchFamily="34" charset="0"/>
              <a:buChar char="•"/>
            </a:pPr>
            <a:r>
              <a:rPr lang="en-US" altLang="zh-CN" sz="2200" b="1">
                <a:solidFill>
                  <a:srgbClr val="C00000"/>
                </a:solidFill>
                <a:latin typeface="Times New Roman" panose="02020603050405020304"/>
                <a:ea typeface="黑体" panose="02010609060101010101" pitchFamily="49" charset="-122"/>
              </a:rPr>
              <a:t>stimulate </a:t>
            </a:r>
            <a:r>
              <a:rPr lang="en-US" altLang="zh-CN" sz="2200" b="1">
                <a:latin typeface="Times New Roman" panose="02020603050405020304"/>
                <a:ea typeface="黑体" panose="02010609060101010101" pitchFamily="49" charset="-122"/>
              </a:rPr>
              <a:t>--- </a:t>
            </a:r>
            <a:r>
              <a:rPr lang="en-US" altLang="zh-CN" sz="2200" b="1">
                <a:solidFill>
                  <a:srgbClr val="C00000"/>
                </a:solidFill>
                <a:latin typeface="Times New Roman" panose="02020603050405020304"/>
                <a:ea typeface="Times New Roman" panose="02020603050405020304"/>
                <a:sym typeface="+mn-ea"/>
              </a:rPr>
              <a:t>stimulation</a:t>
            </a:r>
            <a:endParaRPr lang="en-US" altLang="zh-CN" sz="2200" b="1">
              <a:solidFill>
                <a:srgbClr val="C00000"/>
              </a:solidFill>
              <a:latin typeface="Times New Roman" panose="02020603050405020304"/>
              <a:ea typeface="黑体" panose="02010609060101010101" pitchFamily="49" charset="-122"/>
            </a:endParaRPr>
          </a:p>
          <a:p>
            <a:pPr indent="0" algn="l" defTabSz="266700">
              <a:spcBef>
                <a:spcPct val="0"/>
              </a:spcBef>
              <a:spcAft>
                <a:spcPct val="0"/>
              </a:spcAft>
              <a:buFont typeface="Arial" panose="020B0604020202020204" pitchFamily="34" charset="0"/>
              <a:buNone/>
            </a:pPr>
            <a:r>
              <a:rPr lang="en-US" altLang="zh-CN" sz="1600" i="1">
                <a:latin typeface="Times New Roman" panose="02020603050405020304"/>
                <a:ea typeface="Times New Roman" panose="02020603050405020304"/>
              </a:rPr>
              <a:t>                /</a:t>
            </a:r>
            <a:r>
              <a:rPr lang="en-US" altLang="zh-CN" sz="1600" i="1">
                <a:latin typeface="Times New Roman" panose="02020603050405020304"/>
                <a:ea typeface="黑体" panose="02010609060101010101" pitchFamily="49" charset="-122"/>
              </a:rPr>
              <a:t>ˈ</a:t>
            </a:r>
            <a:r>
              <a:rPr lang="en-US" altLang="zh-CN" sz="1600" i="1">
                <a:latin typeface="Times New Roman" panose="02020603050405020304"/>
                <a:ea typeface="Times New Roman" panose="02020603050405020304"/>
              </a:rPr>
              <a:t>stɪmjuleɪt/v.</a:t>
            </a:r>
            <a:r>
              <a:rPr lang="zh-CN" altLang="en-US" sz="1600" i="1">
                <a:latin typeface="Times New Roman" panose="02020603050405020304"/>
                <a:ea typeface="黑体" panose="02010609060101010101" pitchFamily="49" charset="-122"/>
              </a:rPr>
              <a:t>促进，激发（某事物）；激发，鼓励</a:t>
            </a:r>
            <a:endParaRPr lang="zh-CN" altLang="en-US" sz="1600" i="1">
              <a:latin typeface="Times New Roman" panose="02020603050405020304"/>
              <a:ea typeface="黑体" panose="02010609060101010101" pitchFamily="49" charset="-122"/>
            </a:endParaRPr>
          </a:p>
          <a:p>
            <a:pPr marL="285750" indent="-285750" algn="l" defTabSz="266700">
              <a:spcBef>
                <a:spcPct val="0"/>
              </a:spcBef>
              <a:spcAft>
                <a:spcPct val="0"/>
              </a:spcAft>
              <a:buFont typeface="Arial" panose="020B0604020202020204" pitchFamily="34" charset="0"/>
              <a:buChar char="•"/>
            </a:pPr>
            <a:r>
              <a:rPr lang="en-US" altLang="zh-CN" sz="2200" b="1">
                <a:solidFill>
                  <a:srgbClr val="C00000"/>
                </a:solidFill>
                <a:latin typeface="Times New Roman" panose="02020603050405020304"/>
                <a:ea typeface="黑体" panose="02010609060101010101" pitchFamily="49" charset="-122"/>
              </a:rPr>
              <a:t>motivate</a:t>
            </a:r>
            <a:r>
              <a:rPr lang="en-US" altLang="zh-CN" sz="2200" b="1">
                <a:latin typeface="Times New Roman" panose="02020603050405020304"/>
                <a:ea typeface="黑体" panose="02010609060101010101" pitchFamily="49" charset="-122"/>
              </a:rPr>
              <a:t> </a:t>
            </a:r>
            <a:r>
              <a:rPr lang="en-US" altLang="zh-CN" sz="2200" b="1">
                <a:latin typeface="Times New Roman" panose="02020603050405020304"/>
                <a:ea typeface="黑体" panose="02010609060101010101" pitchFamily="49" charset="-122"/>
                <a:sym typeface="+mn-ea"/>
              </a:rPr>
              <a:t>--- </a:t>
            </a:r>
            <a:r>
              <a:rPr lang="en-US" altLang="zh-CN" sz="2200" b="1">
                <a:solidFill>
                  <a:srgbClr val="C00000"/>
                </a:solidFill>
                <a:latin typeface="Times New Roman" panose="02020603050405020304"/>
                <a:ea typeface="黑体" panose="02010609060101010101" pitchFamily="49" charset="-122"/>
                <a:sym typeface="+mn-ea"/>
              </a:rPr>
              <a:t>motivation</a:t>
            </a:r>
            <a:endParaRPr lang="en-US" altLang="zh-CN" sz="2200" b="1">
              <a:latin typeface="Times New Roman" panose="02020603050405020304"/>
              <a:ea typeface="黑体" panose="02010609060101010101" pitchFamily="49" charset="-122"/>
            </a:endParaRPr>
          </a:p>
          <a:p>
            <a:pPr indent="0" defTabSz="266700">
              <a:buFont typeface="Arial" panose="020B0604020202020204" pitchFamily="34" charset="0"/>
              <a:buNone/>
            </a:pPr>
            <a:r>
              <a:rPr lang="en-US" altLang="zh-CN" sz="1600" i="1">
                <a:latin typeface="Times New Roman" panose="02020603050405020304"/>
                <a:ea typeface="Times New Roman" panose="02020603050405020304"/>
              </a:rPr>
              <a:t>            /</a:t>
            </a:r>
            <a:r>
              <a:rPr lang="en-US" altLang="zh-CN" sz="1600" i="1">
                <a:latin typeface="Times New Roman" panose="02020603050405020304"/>
                <a:ea typeface="黑体" panose="02010609060101010101" pitchFamily="49" charset="-122"/>
              </a:rPr>
              <a:t>ˈ</a:t>
            </a:r>
            <a:r>
              <a:rPr lang="en-US" altLang="zh-CN" sz="1600" i="1">
                <a:latin typeface="Times New Roman" panose="02020603050405020304"/>
                <a:ea typeface="Times New Roman" panose="02020603050405020304"/>
              </a:rPr>
              <a:t>məʊtɪveɪt/v.</a:t>
            </a:r>
            <a:r>
              <a:rPr lang="zh-CN" altLang="en-US" sz="1600" i="1">
                <a:latin typeface="Times New Roman" panose="02020603050405020304"/>
                <a:ea typeface="黑体" panose="02010609060101010101" pitchFamily="49" charset="-122"/>
              </a:rPr>
              <a:t>成为</a:t>
            </a:r>
            <a:r>
              <a:rPr lang="en-US" altLang="zh-CN" sz="1600" i="1">
                <a:latin typeface="Times New Roman" panose="02020603050405020304"/>
                <a:ea typeface="黑体" panose="02010609060101010101" pitchFamily="49" charset="-122"/>
              </a:rPr>
              <a:t>……</a:t>
            </a:r>
            <a:r>
              <a:rPr lang="zh-CN" altLang="en-US" sz="1600" i="1">
                <a:latin typeface="Times New Roman" panose="02020603050405020304"/>
                <a:ea typeface="黑体" panose="02010609060101010101" pitchFamily="49" charset="-122"/>
              </a:rPr>
              <a:t>的动机，是</a:t>
            </a:r>
            <a:r>
              <a:rPr lang="en-US" altLang="zh-CN" sz="1600" i="1">
                <a:latin typeface="Times New Roman" panose="02020603050405020304"/>
                <a:ea typeface="黑体" panose="02010609060101010101" pitchFamily="49" charset="-122"/>
              </a:rPr>
              <a:t>……</a:t>
            </a:r>
            <a:r>
              <a:rPr lang="zh-CN" altLang="en-US" sz="1600" i="1">
                <a:latin typeface="Times New Roman" panose="02020603050405020304"/>
                <a:ea typeface="黑体" panose="02010609060101010101" pitchFamily="49" charset="-122"/>
              </a:rPr>
              <a:t>的原因；激发</a:t>
            </a:r>
            <a:endParaRPr lang="en-US" altLang="zh-CN" sz="2200" b="1">
              <a:latin typeface="Times New Roman" panose="02020603050405020304"/>
              <a:ea typeface="Times New Roman" panose="02020603050405020304"/>
            </a:endParaRPr>
          </a:p>
        </p:txBody>
      </p:sp>
      <p:pic>
        <p:nvPicPr>
          <p:cNvPr id="31" name="图片 30"/>
          <p:cNvPicPr>
            <a:picLocks noChangeAspect="1"/>
          </p:cNvPicPr>
          <p:nvPr/>
        </p:nvPicPr>
        <p:blipFill>
          <a:blip r:embed="rId10"/>
          <a:stretch>
            <a:fillRect/>
          </a:stretch>
        </p:blipFill>
        <p:spPr>
          <a:xfrm>
            <a:off x="1403985" y="4619625"/>
            <a:ext cx="3372485" cy="1961515"/>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000000"/>
                                          </p:val>
                                        </p:tav>
                                        <p:tav tm="100000">
                                          <p:val>
                                            <p:strVal val="#ppt_w"/>
                                          </p:val>
                                        </p:tav>
                                      </p:tavLst>
                                    </p:anim>
                                    <p:anim calcmode="lin" valueType="num">
                                      <p:cBhvr>
                                        <p:cTn id="8" dur="500" fill="hold"/>
                                        <p:tgtEl>
                                          <p:spTgt spid="3"/>
                                        </p:tgtEl>
                                        <p:attrNameLst>
                                          <p:attrName>ppt_h</p:attrName>
                                        </p:attrNameLst>
                                      </p:cBhvr>
                                      <p:tavLst>
                                        <p:tav tm="0">
                                          <p:val>
                                            <p:fltVal val="0.000000"/>
                                          </p:val>
                                        </p:tav>
                                        <p:tav tm="100000">
                                          <p:val>
                                            <p:strVal val="#ppt_h"/>
                                          </p:val>
                                        </p:tav>
                                      </p:tavLst>
                                    </p:anim>
                                    <p:animEffect transition="in" filter="fade">
                                      <p:cBhvr>
                                        <p:cTn id="9" dur="500"/>
                                        <p:tgtEl>
                                          <p:spTgt spid="3"/>
                                        </p:tgtEl>
                                      </p:cBhvr>
                                    </p:animEffect>
                                  </p:childTnLst>
                                </p:cTn>
                              </p:par>
                              <p:par>
                                <p:cTn id="10" presetID="8" presetClass="emph" presetSubtype="0" repeatCount="indefinite" fill="hold" nodeType="withEffect">
                                  <p:stCondLst>
                                    <p:cond delay="0"/>
                                  </p:stCondLst>
                                  <p:childTnLst>
                                    <p:animRot by="21600000">
                                      <p:cBhvr>
                                        <p:cTn id="11" dur="2000" fill="hold"/>
                                        <p:tgtEl>
                                          <p:spTgt spid="3"/>
                                        </p:tgtEl>
                                        <p:attrNameLst>
                                          <p:attrName>r</p:attrName>
                                        </p:attrNameLst>
                                      </p:cBhvr>
                                    </p:animRo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blinds(horizontal)">
                                      <p:cBhvr>
                                        <p:cTn id="16" dur="500"/>
                                        <p:tgtEl>
                                          <p:spTgt spid="28"/>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blinds(horizontal)">
                                      <p:cBhvr>
                                        <p:cTn id="21" dur="500"/>
                                        <p:tgtEl>
                                          <p:spTgt spid="29"/>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blinds(horizontal)">
                                      <p:cBhvr>
                                        <p:cTn id="2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8" grpId="1"/>
      <p:bldP spid="29" grpId="0"/>
      <p:bldP spid="29" grpId="1"/>
      <p:bldP spid="30" grpId="0"/>
      <p:bldP spid="30"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直接连接符 19"/>
          <p:cNvCxnSpPr/>
          <p:nvPr/>
        </p:nvCxnSpPr>
        <p:spPr>
          <a:xfrm>
            <a:off x="512860" y="688340"/>
            <a:ext cx="10972825" cy="0"/>
          </a:xfrm>
          <a:prstGeom prst="line">
            <a:avLst/>
          </a:prstGeom>
          <a:ln>
            <a:gradFill>
              <a:gsLst>
                <a:gs pos="0">
                  <a:srgbClr val="400040"/>
                </a:gs>
                <a:gs pos="32000">
                  <a:srgbClr val="8F0040"/>
                </a:gs>
                <a:gs pos="63000">
                  <a:srgbClr val="F27300"/>
                </a:gs>
                <a:gs pos="100000">
                  <a:srgbClr val="FFBF00"/>
                </a:gs>
              </a:gsLst>
              <a:lin ang="10800000" scaled="0"/>
            </a:gradFill>
          </a:ln>
        </p:spPr>
        <p:style>
          <a:lnRef idx="1">
            <a:srgbClr val="5B9BD5"/>
          </a:lnRef>
          <a:fillRef idx="0">
            <a:srgbClr val="5B9BD5"/>
          </a:fillRef>
          <a:effectRef idx="0">
            <a:srgbClr val="5B9BD5"/>
          </a:effectRef>
          <a:fontRef idx="minor">
            <a:sysClr val="windowText" lastClr="000000"/>
          </a:fontRef>
        </p:style>
      </p:cxnSp>
      <p:sp>
        <p:nvSpPr>
          <p:cNvPr id="25" name="矩形 24"/>
          <p:cNvSpPr/>
          <p:nvPr/>
        </p:nvSpPr>
        <p:spPr>
          <a:xfrm>
            <a:off x="0" y="6685613"/>
            <a:ext cx="12192000" cy="172387"/>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p:nvPr/>
        </p:nvPicPr>
        <p:blipFill>
          <a:blip r:embed="rId1"/>
          <a:stretch>
            <a:fillRect/>
          </a:stretch>
        </p:blipFill>
        <p:spPr>
          <a:xfrm>
            <a:off x="54610" y="6584950"/>
            <a:ext cx="708025" cy="273050"/>
          </a:xfrm>
          <a:prstGeom prst="rect">
            <a:avLst/>
          </a:prstGeom>
        </p:spPr>
      </p:pic>
      <p:pic>
        <p:nvPicPr>
          <p:cNvPr id="2" name="图片 1"/>
          <p:cNvPicPr>
            <a:picLocks noChangeAspect="1"/>
          </p:cNvPicPr>
          <p:nvPr/>
        </p:nvPicPr>
        <p:blipFill rotWithShape="1">
          <a:blip r:embed="rId2">
            <a:extLst>
              <a:ext uri="{BEBA8EAE-BF5A-486C-A8C5-ECC9F3942E4B}">
                <a14:imgProps xmlns:a14="http://schemas.microsoft.com/office/drawing/2010/main">
                  <a14:imgLayer r:embed="rId3">
                    <a14:imgEffect>
                      <a14:backgroundRemoval t="1130" b="100000" l="0" r="39917">
                        <a14:foregroundMark x1="10187" y1="34463" x2="9563" y2="64407"/>
                        <a14:foregroundMark x1="18295" y1="11864" x2="16424" y2="37288"/>
                        <a14:foregroundMark x1="19751" y1="24294" x2="22453" y2="22599"/>
                        <a14:foregroundMark x1="13306" y1="20339" x2="14761" y2="25424"/>
                        <a14:foregroundMark x1="19335" y1="37288" x2="24532" y2="31638"/>
                        <a14:foregroundMark x1="28274" y1="31638" x2="28274" y2="45763"/>
                        <a14:foregroundMark x1="11850" y1="58192" x2="28690" y2="54237"/>
                        <a14:foregroundMark x1="11642" y1="48588" x2="26819" y2="45763"/>
                        <a14:foregroundMark x1="9563" y1="66102" x2="29730" y2="66667"/>
                        <a14:foregroundMark x1="28898" y1="55367" x2="27651" y2="61582"/>
                        <a14:foregroundMark x1="11227" y1="52542" x2="18295" y2="51977"/>
                        <a14:foregroundMark x1="20582" y1="61582" x2="25156" y2="58192"/>
                        <a14:foregroundMark x1="20166" y1="48588" x2="20166" y2="51412"/>
                        <a14:foregroundMark x1="13306" y1="74011" x2="18295" y2="82486"/>
                        <a14:foregroundMark x1="19751" y1="83616" x2="23909" y2="73446"/>
                      </a14:backgroundRemoval>
                    </a14:imgEffect>
                  </a14:imgLayer>
                </a14:imgProps>
              </a:ext>
            </a:extLst>
          </a:blip>
          <a:srcRect r="60124"/>
          <a:stretch>
            <a:fillRect/>
          </a:stretch>
        </p:blipFill>
        <p:spPr>
          <a:xfrm>
            <a:off x="0" y="12700"/>
            <a:ext cx="1078865" cy="831850"/>
          </a:xfrm>
          <a:prstGeom prst="rect">
            <a:avLst/>
          </a:prstGeom>
        </p:spPr>
      </p:pic>
      <p:grpSp>
        <p:nvGrpSpPr>
          <p:cNvPr id="3" name="组合 2"/>
          <p:cNvGrpSpPr/>
          <p:nvPr/>
        </p:nvGrpSpPr>
        <p:grpSpPr>
          <a:xfrm>
            <a:off x="414020" y="551815"/>
            <a:ext cx="140970" cy="121920"/>
            <a:chOff x="715963" y="600758"/>
            <a:chExt cx="2201410" cy="2201406"/>
          </a:xfrm>
        </p:grpSpPr>
        <p:sp>
          <p:nvSpPr>
            <p:cNvPr id="5" name="Freeform 20"/>
            <p:cNvSpPr/>
            <p:nvPr/>
          </p:nvSpPr>
          <p:spPr>
            <a:xfrm>
              <a:off x="715963" y="843713"/>
              <a:ext cx="349618" cy="1712535"/>
            </a:xfrm>
            <a:custGeom>
              <a:avLst/>
              <a:gdLst/>
              <a:ahLst/>
              <a:cxnLst>
                <a:cxn ang="0">
                  <a:pos x="349618" y="1122925"/>
                </a:cxn>
                <a:cxn ang="0">
                  <a:pos x="0" y="1712535"/>
                </a:cxn>
                <a:cxn ang="0">
                  <a:pos x="0" y="0"/>
                </a:cxn>
                <a:cxn ang="0">
                  <a:pos x="349618" y="1122925"/>
                </a:cxn>
              </a:cxnLst>
              <a:pathLst>
                <a:path w="118" h="578">
                  <a:moveTo>
                    <a:pt x="118" y="379"/>
                  </a:moveTo>
                  <a:lnTo>
                    <a:pt x="0" y="578"/>
                  </a:lnTo>
                  <a:lnTo>
                    <a:pt x="0" y="0"/>
                  </a:lnTo>
                  <a:lnTo>
                    <a:pt x="118" y="379"/>
                  </a:lnTo>
                  <a:close/>
                </a:path>
              </a:pathLst>
            </a:custGeom>
            <a:noFill/>
            <a:ln w="9525" cap="flat" cmpd="sng">
              <a:solidFill>
                <a:srgbClr val="FEF22A"/>
              </a:solidFill>
              <a:prstDash val="solid"/>
              <a:round/>
              <a:headEnd type="none" w="med" len="med"/>
              <a:tailEnd type="none" w="med" len="med"/>
            </a:ln>
          </p:spPr>
          <p:txBody>
            <a:bodyPr/>
            <a:p>
              <a:endParaRPr lang="zh-CN" altLang="en-US" sz="1680"/>
            </a:p>
          </p:txBody>
        </p:sp>
        <p:sp>
          <p:nvSpPr>
            <p:cNvPr id="6" name="Freeform 21"/>
            <p:cNvSpPr/>
            <p:nvPr/>
          </p:nvSpPr>
          <p:spPr>
            <a:xfrm>
              <a:off x="715963" y="600758"/>
              <a:ext cx="651830" cy="399987"/>
            </a:xfrm>
            <a:custGeom>
              <a:avLst/>
              <a:gdLst/>
              <a:ahLst/>
              <a:cxnLst>
                <a:cxn ang="0">
                  <a:pos x="651830" y="399987"/>
                </a:cxn>
                <a:cxn ang="0">
                  <a:pos x="0" y="242955"/>
                </a:cxn>
                <a:cxn ang="0">
                  <a:pos x="242954" y="0"/>
                </a:cxn>
                <a:cxn ang="0">
                  <a:pos x="651830" y="399987"/>
                </a:cxn>
              </a:cxnLst>
              <a:pathLst>
                <a:path w="220" h="135">
                  <a:moveTo>
                    <a:pt x="220" y="135"/>
                  </a:moveTo>
                  <a:lnTo>
                    <a:pt x="0" y="82"/>
                  </a:lnTo>
                  <a:lnTo>
                    <a:pt x="82" y="0"/>
                  </a:lnTo>
                  <a:lnTo>
                    <a:pt x="220" y="135"/>
                  </a:lnTo>
                  <a:close/>
                </a:path>
              </a:pathLst>
            </a:custGeom>
            <a:noFill/>
            <a:ln w="9525" cap="flat" cmpd="sng">
              <a:solidFill>
                <a:srgbClr val="5B3B87"/>
              </a:solidFill>
              <a:prstDash val="solid"/>
              <a:round/>
              <a:headEnd type="none" w="med" len="med"/>
              <a:tailEnd type="none" w="med" len="med"/>
            </a:ln>
          </p:spPr>
          <p:txBody>
            <a:bodyPr/>
            <a:p>
              <a:endParaRPr lang="zh-CN" altLang="en-US" sz="1680"/>
            </a:p>
          </p:txBody>
        </p:sp>
        <p:sp>
          <p:nvSpPr>
            <p:cNvPr id="7" name="Freeform 22"/>
            <p:cNvSpPr/>
            <p:nvPr/>
          </p:nvSpPr>
          <p:spPr>
            <a:xfrm>
              <a:off x="715963" y="1966637"/>
              <a:ext cx="349618" cy="835527"/>
            </a:xfrm>
            <a:custGeom>
              <a:avLst/>
              <a:gdLst/>
              <a:ahLst/>
              <a:cxnLst>
                <a:cxn ang="0">
                  <a:pos x="349618" y="0"/>
                </a:cxn>
                <a:cxn ang="0">
                  <a:pos x="242954" y="835527"/>
                </a:cxn>
                <a:cxn ang="0">
                  <a:pos x="0" y="589609"/>
                </a:cxn>
                <a:cxn ang="0">
                  <a:pos x="349618" y="0"/>
                </a:cxn>
              </a:cxnLst>
              <a:pathLst>
                <a:path w="118" h="282">
                  <a:moveTo>
                    <a:pt x="118" y="0"/>
                  </a:moveTo>
                  <a:lnTo>
                    <a:pt x="82" y="282"/>
                  </a:lnTo>
                  <a:lnTo>
                    <a:pt x="0" y="199"/>
                  </a:lnTo>
                  <a:lnTo>
                    <a:pt x="118" y="0"/>
                  </a:lnTo>
                  <a:close/>
                </a:path>
              </a:pathLst>
            </a:custGeom>
            <a:noFill/>
            <a:ln w="9525" cap="flat" cmpd="sng">
              <a:solidFill>
                <a:srgbClr val="FD665B"/>
              </a:solidFill>
              <a:prstDash val="solid"/>
              <a:round/>
              <a:headEnd type="none" w="med" len="med"/>
              <a:tailEnd type="none" w="med" len="med"/>
            </a:ln>
          </p:spPr>
          <p:txBody>
            <a:bodyPr/>
            <a:p>
              <a:endParaRPr lang="zh-CN" altLang="en-US" sz="1680"/>
            </a:p>
          </p:txBody>
        </p:sp>
        <p:sp>
          <p:nvSpPr>
            <p:cNvPr id="8" name="Freeform 23"/>
            <p:cNvSpPr/>
            <p:nvPr/>
          </p:nvSpPr>
          <p:spPr>
            <a:xfrm>
              <a:off x="715963" y="843713"/>
              <a:ext cx="651830" cy="1122926"/>
            </a:xfrm>
            <a:custGeom>
              <a:avLst/>
              <a:gdLst/>
              <a:ahLst/>
              <a:cxnLst>
                <a:cxn ang="0">
                  <a:pos x="651830" y="157031"/>
                </a:cxn>
                <a:cxn ang="0">
                  <a:pos x="349617" y="1122926"/>
                </a:cxn>
                <a:cxn ang="0">
                  <a:pos x="0" y="0"/>
                </a:cxn>
                <a:cxn ang="0">
                  <a:pos x="651830" y="157031"/>
                </a:cxn>
              </a:cxnLst>
              <a:pathLst>
                <a:path w="220" h="379">
                  <a:moveTo>
                    <a:pt x="220" y="53"/>
                  </a:moveTo>
                  <a:lnTo>
                    <a:pt x="118" y="379"/>
                  </a:lnTo>
                  <a:lnTo>
                    <a:pt x="0" y="0"/>
                  </a:lnTo>
                  <a:lnTo>
                    <a:pt x="220" y="53"/>
                  </a:lnTo>
                  <a:close/>
                </a:path>
              </a:pathLst>
            </a:custGeom>
            <a:noFill/>
            <a:ln w="9525" cap="flat" cmpd="sng">
              <a:solidFill>
                <a:srgbClr val="A82878"/>
              </a:solidFill>
              <a:prstDash val="solid"/>
              <a:round/>
              <a:headEnd type="none" w="med" len="med"/>
              <a:tailEnd type="none" w="med" len="med"/>
            </a:ln>
          </p:spPr>
          <p:txBody>
            <a:bodyPr/>
            <a:p>
              <a:endParaRPr lang="zh-CN" altLang="en-US" sz="1680"/>
            </a:p>
          </p:txBody>
        </p:sp>
        <p:sp>
          <p:nvSpPr>
            <p:cNvPr id="10" name="Freeform 24"/>
            <p:cNvSpPr/>
            <p:nvPr/>
          </p:nvSpPr>
          <p:spPr>
            <a:xfrm>
              <a:off x="958918" y="1966637"/>
              <a:ext cx="948117" cy="835527"/>
            </a:xfrm>
            <a:custGeom>
              <a:avLst/>
              <a:gdLst/>
              <a:ahLst/>
              <a:cxnLst>
                <a:cxn ang="0">
                  <a:pos x="948117" y="373320"/>
                </a:cxn>
                <a:cxn ang="0">
                  <a:pos x="0" y="835527"/>
                </a:cxn>
                <a:cxn ang="0">
                  <a:pos x="106663" y="0"/>
                </a:cxn>
                <a:cxn ang="0">
                  <a:pos x="948117" y="373320"/>
                </a:cxn>
              </a:cxnLst>
              <a:pathLst>
                <a:path w="320" h="282">
                  <a:moveTo>
                    <a:pt x="320" y="126"/>
                  </a:moveTo>
                  <a:lnTo>
                    <a:pt x="0" y="282"/>
                  </a:lnTo>
                  <a:lnTo>
                    <a:pt x="36" y="0"/>
                  </a:lnTo>
                  <a:lnTo>
                    <a:pt x="320" y="126"/>
                  </a:lnTo>
                  <a:close/>
                </a:path>
              </a:pathLst>
            </a:custGeom>
            <a:noFill/>
            <a:ln w="9525" cap="flat" cmpd="sng">
              <a:solidFill>
                <a:srgbClr val="FEF22A"/>
              </a:solidFill>
              <a:prstDash val="solid"/>
              <a:round/>
              <a:headEnd type="none" w="med" len="med"/>
              <a:tailEnd type="none" w="med" len="med"/>
            </a:ln>
          </p:spPr>
          <p:txBody>
            <a:bodyPr/>
            <a:p>
              <a:endParaRPr lang="zh-CN" altLang="en-US" sz="1680"/>
            </a:p>
          </p:txBody>
        </p:sp>
        <p:sp>
          <p:nvSpPr>
            <p:cNvPr id="12" name="Freeform 25"/>
            <p:cNvSpPr/>
            <p:nvPr/>
          </p:nvSpPr>
          <p:spPr>
            <a:xfrm>
              <a:off x="958918" y="600758"/>
              <a:ext cx="1712536" cy="399987"/>
            </a:xfrm>
            <a:custGeom>
              <a:avLst/>
              <a:gdLst/>
              <a:ahLst/>
              <a:cxnLst>
                <a:cxn ang="0">
                  <a:pos x="408875" y="399987"/>
                </a:cxn>
                <a:cxn ang="0">
                  <a:pos x="0" y="0"/>
                </a:cxn>
                <a:cxn ang="0">
                  <a:pos x="1712536" y="0"/>
                </a:cxn>
                <a:cxn ang="0">
                  <a:pos x="408875" y="399987"/>
                </a:cxn>
              </a:cxnLst>
              <a:pathLst>
                <a:path w="578" h="135">
                  <a:moveTo>
                    <a:pt x="138" y="135"/>
                  </a:moveTo>
                  <a:lnTo>
                    <a:pt x="0" y="0"/>
                  </a:lnTo>
                  <a:lnTo>
                    <a:pt x="578" y="0"/>
                  </a:lnTo>
                  <a:lnTo>
                    <a:pt x="138" y="135"/>
                  </a:lnTo>
                  <a:close/>
                </a:path>
              </a:pathLst>
            </a:custGeom>
            <a:noFill/>
            <a:ln w="9525" cap="flat" cmpd="sng">
              <a:solidFill>
                <a:srgbClr val="79307A"/>
              </a:solidFill>
              <a:prstDash val="solid"/>
              <a:round/>
              <a:headEnd type="none" w="med" len="med"/>
              <a:tailEnd type="none" w="med" len="med"/>
            </a:ln>
          </p:spPr>
          <p:txBody>
            <a:bodyPr/>
            <a:p>
              <a:endParaRPr lang="zh-CN" altLang="en-US" sz="1680"/>
            </a:p>
          </p:txBody>
        </p:sp>
        <p:sp>
          <p:nvSpPr>
            <p:cNvPr id="13" name="Freeform 26"/>
            <p:cNvSpPr/>
            <p:nvPr/>
          </p:nvSpPr>
          <p:spPr>
            <a:xfrm>
              <a:off x="958918" y="2339957"/>
              <a:ext cx="1712536" cy="462207"/>
            </a:xfrm>
            <a:custGeom>
              <a:avLst/>
              <a:gdLst/>
              <a:ahLst/>
              <a:cxnLst>
                <a:cxn ang="0">
                  <a:pos x="948116" y="0"/>
                </a:cxn>
                <a:cxn ang="0">
                  <a:pos x="1712536" y="462207"/>
                </a:cxn>
                <a:cxn ang="0">
                  <a:pos x="0" y="462207"/>
                </a:cxn>
                <a:cxn ang="0">
                  <a:pos x="948116" y="0"/>
                </a:cxn>
              </a:cxnLst>
              <a:pathLst>
                <a:path w="578" h="156">
                  <a:moveTo>
                    <a:pt x="320" y="0"/>
                  </a:moveTo>
                  <a:lnTo>
                    <a:pt x="578" y="156"/>
                  </a:lnTo>
                  <a:lnTo>
                    <a:pt x="0" y="156"/>
                  </a:lnTo>
                  <a:lnTo>
                    <a:pt x="320" y="0"/>
                  </a:lnTo>
                  <a:close/>
                </a:path>
              </a:pathLst>
            </a:custGeom>
            <a:noFill/>
            <a:ln w="9525" cap="flat" cmpd="sng">
              <a:solidFill>
                <a:srgbClr val="FA8538"/>
              </a:solidFill>
              <a:prstDash val="solid"/>
              <a:round/>
              <a:headEnd type="none" w="med" len="med"/>
              <a:tailEnd type="none" w="med" len="med"/>
            </a:ln>
          </p:spPr>
          <p:txBody>
            <a:bodyPr/>
            <a:p>
              <a:endParaRPr lang="zh-CN" altLang="en-US" sz="1680"/>
            </a:p>
          </p:txBody>
        </p:sp>
        <p:sp>
          <p:nvSpPr>
            <p:cNvPr id="14" name="Freeform 27"/>
            <p:cNvSpPr/>
            <p:nvPr/>
          </p:nvSpPr>
          <p:spPr>
            <a:xfrm>
              <a:off x="1367793" y="600758"/>
              <a:ext cx="1303661" cy="805899"/>
            </a:xfrm>
            <a:custGeom>
              <a:avLst/>
              <a:gdLst/>
              <a:ahLst/>
              <a:cxnLst>
                <a:cxn ang="0">
                  <a:pos x="1303661" y="0"/>
                </a:cxn>
                <a:cxn ang="0">
                  <a:pos x="897748" y="805899"/>
                </a:cxn>
                <a:cxn ang="0">
                  <a:pos x="0" y="399986"/>
                </a:cxn>
                <a:cxn ang="0">
                  <a:pos x="1303661" y="0"/>
                </a:cxn>
              </a:cxnLst>
              <a:pathLst>
                <a:path w="440" h="272">
                  <a:moveTo>
                    <a:pt x="440" y="0"/>
                  </a:moveTo>
                  <a:lnTo>
                    <a:pt x="303" y="272"/>
                  </a:lnTo>
                  <a:lnTo>
                    <a:pt x="0" y="135"/>
                  </a:lnTo>
                  <a:lnTo>
                    <a:pt x="440" y="0"/>
                  </a:lnTo>
                  <a:close/>
                </a:path>
              </a:pathLst>
            </a:custGeom>
            <a:noFill/>
            <a:ln w="9525" cap="flat" cmpd="sng">
              <a:solidFill>
                <a:srgbClr val="A82878"/>
              </a:solidFill>
              <a:prstDash val="solid"/>
              <a:round/>
              <a:headEnd type="none" w="med" len="med"/>
              <a:tailEnd type="none" w="med" len="med"/>
            </a:ln>
          </p:spPr>
          <p:txBody>
            <a:bodyPr/>
            <a:p>
              <a:endParaRPr lang="zh-CN" altLang="en-US" sz="1680"/>
            </a:p>
          </p:txBody>
        </p:sp>
        <p:sp>
          <p:nvSpPr>
            <p:cNvPr id="15" name="Freeform 28"/>
            <p:cNvSpPr/>
            <p:nvPr/>
          </p:nvSpPr>
          <p:spPr>
            <a:xfrm>
              <a:off x="2265543" y="843713"/>
              <a:ext cx="651830" cy="1712535"/>
            </a:xfrm>
            <a:custGeom>
              <a:avLst/>
              <a:gdLst/>
              <a:ahLst/>
              <a:cxnLst>
                <a:cxn ang="0">
                  <a:pos x="651830" y="0"/>
                </a:cxn>
                <a:cxn ang="0">
                  <a:pos x="651830" y="1712535"/>
                </a:cxn>
                <a:cxn ang="0">
                  <a:pos x="0" y="562944"/>
                </a:cxn>
                <a:cxn ang="0">
                  <a:pos x="651830" y="0"/>
                </a:cxn>
              </a:cxnLst>
              <a:pathLst>
                <a:path w="220" h="578">
                  <a:moveTo>
                    <a:pt x="220" y="0"/>
                  </a:moveTo>
                  <a:lnTo>
                    <a:pt x="220" y="578"/>
                  </a:lnTo>
                  <a:lnTo>
                    <a:pt x="0" y="190"/>
                  </a:lnTo>
                  <a:lnTo>
                    <a:pt x="220" y="0"/>
                  </a:lnTo>
                  <a:close/>
                </a:path>
              </a:pathLst>
            </a:custGeom>
            <a:noFill/>
            <a:ln w="9525" cap="flat" cmpd="sng">
              <a:solidFill>
                <a:srgbClr val="F1286A"/>
              </a:solidFill>
              <a:prstDash val="solid"/>
              <a:round/>
              <a:headEnd type="none" w="med" len="med"/>
              <a:tailEnd type="none" w="med" len="med"/>
            </a:ln>
          </p:spPr>
          <p:txBody>
            <a:bodyPr/>
            <a:p>
              <a:endParaRPr lang="zh-CN" altLang="en-US" sz="1680"/>
            </a:p>
          </p:txBody>
        </p:sp>
        <p:sp>
          <p:nvSpPr>
            <p:cNvPr id="16" name="Freeform 29"/>
            <p:cNvSpPr/>
            <p:nvPr/>
          </p:nvSpPr>
          <p:spPr>
            <a:xfrm>
              <a:off x="1907035" y="2339957"/>
              <a:ext cx="1010338" cy="462207"/>
            </a:xfrm>
            <a:custGeom>
              <a:avLst/>
              <a:gdLst/>
              <a:ahLst/>
              <a:cxnLst>
                <a:cxn ang="0">
                  <a:pos x="1010338" y="216289"/>
                </a:cxn>
                <a:cxn ang="0">
                  <a:pos x="0" y="0"/>
                </a:cxn>
                <a:cxn ang="0">
                  <a:pos x="764419" y="462207"/>
                </a:cxn>
                <a:cxn ang="0">
                  <a:pos x="1010338" y="216289"/>
                </a:cxn>
              </a:cxnLst>
              <a:pathLst>
                <a:path w="341" h="156">
                  <a:moveTo>
                    <a:pt x="341" y="73"/>
                  </a:moveTo>
                  <a:lnTo>
                    <a:pt x="0" y="0"/>
                  </a:lnTo>
                  <a:lnTo>
                    <a:pt x="258" y="156"/>
                  </a:lnTo>
                  <a:lnTo>
                    <a:pt x="341" y="73"/>
                  </a:lnTo>
                  <a:close/>
                </a:path>
              </a:pathLst>
            </a:custGeom>
            <a:noFill/>
            <a:ln w="9525" cap="flat" cmpd="sng">
              <a:solidFill>
                <a:srgbClr val="FD665B"/>
              </a:solidFill>
              <a:prstDash val="solid"/>
              <a:round/>
              <a:headEnd type="none" w="med" len="med"/>
              <a:tailEnd type="none" w="med" len="med"/>
            </a:ln>
          </p:spPr>
          <p:txBody>
            <a:bodyPr/>
            <a:p>
              <a:endParaRPr lang="zh-CN" altLang="en-US" sz="1680"/>
            </a:p>
          </p:txBody>
        </p:sp>
        <p:sp>
          <p:nvSpPr>
            <p:cNvPr id="17" name="Freeform 30"/>
            <p:cNvSpPr/>
            <p:nvPr/>
          </p:nvSpPr>
          <p:spPr>
            <a:xfrm>
              <a:off x="1065581" y="1406657"/>
              <a:ext cx="1199961" cy="933303"/>
            </a:xfrm>
            <a:custGeom>
              <a:avLst/>
              <a:gdLst/>
              <a:ahLst/>
              <a:cxnLst>
                <a:cxn ang="0">
                  <a:pos x="1199961" y="0"/>
                </a:cxn>
                <a:cxn ang="0">
                  <a:pos x="0" y="559981"/>
                </a:cxn>
                <a:cxn ang="0">
                  <a:pos x="841454" y="933303"/>
                </a:cxn>
                <a:cxn ang="0">
                  <a:pos x="1199961" y="0"/>
                </a:cxn>
              </a:cxnLst>
              <a:pathLst>
                <a:path w="405" h="315">
                  <a:moveTo>
                    <a:pt x="405" y="0"/>
                  </a:moveTo>
                  <a:lnTo>
                    <a:pt x="0" y="189"/>
                  </a:lnTo>
                  <a:lnTo>
                    <a:pt x="284" y="315"/>
                  </a:lnTo>
                  <a:lnTo>
                    <a:pt x="405" y="0"/>
                  </a:lnTo>
                  <a:close/>
                </a:path>
              </a:pathLst>
            </a:custGeom>
            <a:noFill/>
            <a:ln w="9525" cap="flat" cmpd="sng">
              <a:solidFill>
                <a:srgbClr val="FA8538"/>
              </a:solidFill>
              <a:prstDash val="solid"/>
              <a:round/>
              <a:headEnd type="none" w="med" len="med"/>
              <a:tailEnd type="none" w="med" len="med"/>
            </a:ln>
          </p:spPr>
          <p:txBody>
            <a:bodyPr/>
            <a:p>
              <a:endParaRPr lang="zh-CN" altLang="en-US" sz="1680"/>
            </a:p>
          </p:txBody>
        </p:sp>
        <p:sp>
          <p:nvSpPr>
            <p:cNvPr id="18" name="Freeform 31"/>
            <p:cNvSpPr/>
            <p:nvPr/>
          </p:nvSpPr>
          <p:spPr>
            <a:xfrm>
              <a:off x="1907035" y="1406657"/>
              <a:ext cx="1010338" cy="1149591"/>
            </a:xfrm>
            <a:custGeom>
              <a:avLst/>
              <a:gdLst/>
              <a:ahLst/>
              <a:cxnLst>
                <a:cxn ang="0">
                  <a:pos x="358507" y="0"/>
                </a:cxn>
                <a:cxn ang="0">
                  <a:pos x="1010338" y="1149591"/>
                </a:cxn>
                <a:cxn ang="0">
                  <a:pos x="0" y="933301"/>
                </a:cxn>
                <a:cxn ang="0">
                  <a:pos x="358507" y="0"/>
                </a:cxn>
              </a:cxnLst>
              <a:pathLst>
                <a:path w="341" h="388">
                  <a:moveTo>
                    <a:pt x="121" y="0"/>
                  </a:moveTo>
                  <a:lnTo>
                    <a:pt x="341" y="388"/>
                  </a:lnTo>
                  <a:lnTo>
                    <a:pt x="0" y="315"/>
                  </a:lnTo>
                  <a:lnTo>
                    <a:pt x="121" y="0"/>
                  </a:lnTo>
                  <a:close/>
                </a:path>
              </a:pathLst>
            </a:custGeom>
            <a:noFill/>
            <a:ln w="9525" cap="flat" cmpd="sng">
              <a:solidFill>
                <a:srgbClr val="FD3F63"/>
              </a:solidFill>
              <a:prstDash val="solid"/>
              <a:round/>
              <a:headEnd type="none" w="med" len="med"/>
              <a:tailEnd type="none" w="med" len="med"/>
            </a:ln>
          </p:spPr>
          <p:txBody>
            <a:bodyPr/>
            <a:p>
              <a:endParaRPr lang="zh-CN" altLang="en-US" sz="1680"/>
            </a:p>
          </p:txBody>
        </p:sp>
        <p:sp>
          <p:nvSpPr>
            <p:cNvPr id="19" name="Freeform 32"/>
            <p:cNvSpPr/>
            <p:nvPr/>
          </p:nvSpPr>
          <p:spPr>
            <a:xfrm>
              <a:off x="2265543" y="600758"/>
              <a:ext cx="651830" cy="805899"/>
            </a:xfrm>
            <a:custGeom>
              <a:avLst/>
              <a:gdLst/>
              <a:ahLst/>
              <a:cxnLst>
                <a:cxn ang="0">
                  <a:pos x="405912" y="0"/>
                </a:cxn>
                <a:cxn ang="0">
                  <a:pos x="651830" y="242954"/>
                </a:cxn>
                <a:cxn ang="0">
                  <a:pos x="0" y="805899"/>
                </a:cxn>
                <a:cxn ang="0">
                  <a:pos x="405912" y="0"/>
                </a:cxn>
              </a:cxnLst>
              <a:pathLst>
                <a:path w="220" h="272">
                  <a:moveTo>
                    <a:pt x="137" y="0"/>
                  </a:moveTo>
                  <a:lnTo>
                    <a:pt x="220" y="82"/>
                  </a:lnTo>
                  <a:lnTo>
                    <a:pt x="0" y="272"/>
                  </a:lnTo>
                  <a:lnTo>
                    <a:pt x="137" y="0"/>
                  </a:lnTo>
                  <a:close/>
                </a:path>
              </a:pathLst>
            </a:custGeom>
            <a:noFill/>
            <a:ln w="9525" cap="flat" cmpd="sng">
              <a:solidFill>
                <a:srgbClr val="E02579"/>
              </a:solidFill>
              <a:prstDash val="solid"/>
              <a:round/>
              <a:headEnd type="none" w="med" len="med"/>
              <a:tailEnd type="none" w="med" len="med"/>
            </a:ln>
          </p:spPr>
          <p:txBody>
            <a:bodyPr/>
            <a:p>
              <a:endParaRPr lang="zh-CN" altLang="en-US" sz="1680"/>
            </a:p>
          </p:txBody>
        </p:sp>
        <p:sp>
          <p:nvSpPr>
            <p:cNvPr id="22" name="Freeform 33"/>
            <p:cNvSpPr/>
            <p:nvPr/>
          </p:nvSpPr>
          <p:spPr>
            <a:xfrm>
              <a:off x="1065581" y="1000744"/>
              <a:ext cx="1199961" cy="965893"/>
            </a:xfrm>
            <a:custGeom>
              <a:avLst/>
              <a:gdLst/>
              <a:ahLst/>
              <a:cxnLst>
                <a:cxn ang="0">
                  <a:pos x="1199961" y="405912"/>
                </a:cxn>
                <a:cxn ang="0">
                  <a:pos x="302212" y="0"/>
                </a:cxn>
                <a:cxn ang="0">
                  <a:pos x="0" y="965893"/>
                </a:cxn>
                <a:cxn ang="0">
                  <a:pos x="1199961" y="405912"/>
                </a:cxn>
              </a:cxnLst>
              <a:pathLst>
                <a:path w="405" h="326">
                  <a:moveTo>
                    <a:pt x="405" y="137"/>
                  </a:moveTo>
                  <a:lnTo>
                    <a:pt x="102" y="0"/>
                  </a:lnTo>
                  <a:lnTo>
                    <a:pt x="0" y="326"/>
                  </a:lnTo>
                  <a:lnTo>
                    <a:pt x="405" y="137"/>
                  </a:lnTo>
                  <a:close/>
                </a:path>
              </a:pathLst>
            </a:custGeom>
            <a:noFill/>
            <a:ln w="9525" cap="flat" cmpd="sng">
              <a:solidFill>
                <a:srgbClr val="E02579"/>
              </a:solidFill>
              <a:prstDash val="solid"/>
              <a:round/>
              <a:headEnd type="none" w="med" len="med"/>
              <a:tailEnd type="none" w="med" len="med"/>
            </a:ln>
          </p:spPr>
          <p:txBody>
            <a:bodyPr/>
            <a:p>
              <a:endParaRPr lang="zh-CN" altLang="en-US" sz="1680"/>
            </a:p>
          </p:txBody>
        </p:sp>
      </p:grpSp>
      <p:sp>
        <p:nvSpPr>
          <p:cNvPr id="27" name="文本框 26"/>
          <p:cNvSpPr txBox="1"/>
          <p:nvPr/>
        </p:nvSpPr>
        <p:spPr>
          <a:xfrm>
            <a:off x="1241425" y="198120"/>
            <a:ext cx="9248140" cy="460375"/>
          </a:xfrm>
          <a:prstGeom prst="rect">
            <a:avLst/>
          </a:prstGeom>
          <a:noFill/>
        </p:spPr>
        <p:txBody>
          <a:bodyPr wrap="square" rtlCol="0" anchor="t">
            <a:spAutoFit/>
          </a:bodyPr>
          <a:p>
            <a:r>
              <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rPr>
              <a:t>11. </a:t>
            </a:r>
            <a:r>
              <a:rPr lang="zh-CN" altLang="en-US" sz="2400" b="1" dirty="0" smtClean="0">
                <a:solidFill>
                  <a:srgbClr val="002060"/>
                </a:solidFill>
                <a:latin typeface="微软雅黑" panose="020B0503020204020204" pitchFamily="34" charset="-122"/>
                <a:ea typeface="微软雅黑" panose="020B0503020204020204" pitchFamily="34" charset="-122"/>
                <a:cs typeface="+mn-ea"/>
                <a:sym typeface="+mn-ea"/>
              </a:rPr>
              <a:t>鼓励、激励</a:t>
            </a:r>
            <a:r>
              <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rPr>
              <a:t> encourage; inspire；urge</a:t>
            </a:r>
            <a:endPar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endParaRPr>
          </a:p>
        </p:txBody>
      </p:sp>
      <p:sp>
        <p:nvSpPr>
          <p:cNvPr id="11272" name="AutoShape 36"/>
          <p:cNvSpPr/>
          <p:nvPr>
            <p:custDataLst>
              <p:tags r:id="rId4"/>
            </p:custDataLst>
          </p:nvPr>
        </p:nvSpPr>
        <p:spPr>
          <a:xfrm>
            <a:off x="111125" y="826135"/>
            <a:ext cx="5271135" cy="5765165"/>
          </a:xfrm>
          <a:prstGeom prst="roundRect">
            <a:avLst>
              <a:gd name="adj" fmla="val 16667"/>
            </a:avLst>
          </a:prstGeom>
          <a:gradFill rotWithShape="1">
            <a:gsLst>
              <a:gs pos="0">
                <a:srgbClr val="FFFFFF"/>
              </a:gs>
              <a:gs pos="100000">
                <a:srgbClr val="FBFBBB">
                  <a:alpha val="89999"/>
                </a:srgbClr>
              </a:gs>
            </a:gsLst>
            <a:lin ang="0" scaled="1"/>
            <a:tileRect/>
          </a:gradFill>
          <a:ln w="9525" cap="flat" cmpd="sng">
            <a:solidFill>
              <a:srgbClr val="C0C0C0"/>
            </a:solidFill>
            <a:prstDash val="solid"/>
            <a:headEnd type="none" w="med" len="med"/>
            <a:tailEnd type="none" w="med" len="med"/>
          </a:ln>
          <a:effectLst>
            <a:prstShdw prst="shdw13" dist="53882" dir="13499999">
              <a:srgbClr val="F5B363">
                <a:alpha val="50000"/>
              </a:srgbClr>
            </a:prstShdw>
          </a:effectLst>
        </p:spPr>
        <p:txBody>
          <a:bodyPr wrap="none" anchor="ctr"/>
          <a:p>
            <a:pPr algn="l"/>
            <a:endParaRPr lang="zh-CN" altLang="en-US" sz="2000" b="1" dirty="0">
              <a:latin typeface="Times New Roman" panose="02020603050405020304" pitchFamily="18" charset="0"/>
              <a:ea typeface="Times New Roman" panose="02020603050405020304" pitchFamily="18" charset="0"/>
            </a:endParaRPr>
          </a:p>
        </p:txBody>
      </p:sp>
      <p:pic>
        <p:nvPicPr>
          <p:cNvPr id="23" name="图片 22"/>
          <p:cNvPicPr>
            <a:picLocks noChangeAspect="1"/>
          </p:cNvPicPr>
          <p:nvPr/>
        </p:nvPicPr>
        <p:blipFill>
          <a:blip r:embed="rId5"/>
          <a:stretch>
            <a:fillRect/>
          </a:stretch>
        </p:blipFill>
        <p:spPr>
          <a:xfrm>
            <a:off x="5506720" y="751840"/>
            <a:ext cx="6374765" cy="5918835"/>
          </a:xfrm>
          <a:prstGeom prst="rect">
            <a:avLst/>
          </a:prstGeom>
          <a:effectLst>
            <a:outerShdw blurRad="50800" dist="38100" dir="16200000" rotWithShape="0">
              <a:prstClr val="black">
                <a:alpha val="40000"/>
              </a:prstClr>
            </a:outerShdw>
          </a:effectLst>
        </p:spPr>
      </p:pic>
      <p:pic>
        <p:nvPicPr>
          <p:cNvPr id="9" name="图片 8"/>
          <p:cNvPicPr/>
          <p:nvPr/>
        </p:nvPicPr>
        <p:blipFill>
          <a:blip r:embed="rId6"/>
          <a:stretch>
            <a:fillRect/>
          </a:stretch>
        </p:blipFill>
        <p:spPr>
          <a:xfrm>
            <a:off x="10135870" y="5061585"/>
            <a:ext cx="2321560" cy="1903730"/>
          </a:xfrm>
          <a:prstGeom prst="rect">
            <a:avLst/>
          </a:prstGeom>
        </p:spPr>
      </p:pic>
      <p:pic>
        <p:nvPicPr>
          <p:cNvPr id="24" name="图片 23"/>
          <p:cNvPicPr>
            <a:picLocks noChangeAspect="1"/>
          </p:cNvPicPr>
          <p:nvPr>
            <p:custDataLst>
              <p:tags r:id="rId7"/>
            </p:custDataLst>
          </p:nvPr>
        </p:nvPicPr>
        <p:blipFill>
          <a:blip r:embed="rId8">
            <a:clrChange>
              <a:clrFrom>
                <a:srgbClr val="FFFFFF">
                  <a:alpha val="100000"/>
                </a:srgbClr>
              </a:clrFrom>
              <a:clrTo>
                <a:srgbClr val="FFFFFF">
                  <a:alpha val="100000"/>
                  <a:alpha val="0"/>
                </a:srgbClr>
              </a:clrTo>
            </a:clrChange>
            <a:extLst>
              <a:ext uri="{28A0092B-C50C-407E-A947-70E740481C1C}">
                <a14:useLocalDpi xmlns:a14="http://schemas.microsoft.com/office/drawing/2010/main" val="0"/>
              </a:ext>
            </a:extLst>
          </a:blip>
          <a:stretch>
            <a:fillRect/>
          </a:stretch>
        </p:blipFill>
        <p:spPr>
          <a:xfrm flipH="1">
            <a:off x="-60325" y="5960745"/>
            <a:ext cx="1266190" cy="773430"/>
          </a:xfrm>
          <a:prstGeom prst="rect">
            <a:avLst/>
          </a:prstGeom>
        </p:spPr>
      </p:pic>
      <p:sp>
        <p:nvSpPr>
          <p:cNvPr id="26" name="文本框 25"/>
          <p:cNvSpPr txBox="1"/>
          <p:nvPr/>
        </p:nvSpPr>
        <p:spPr>
          <a:xfrm>
            <a:off x="5612765" y="965200"/>
            <a:ext cx="6106795" cy="4323080"/>
          </a:xfrm>
          <a:prstGeom prst="rect">
            <a:avLst/>
          </a:prstGeom>
          <a:noFill/>
          <a:ln w="9525">
            <a:noFill/>
          </a:ln>
        </p:spPr>
        <p:txBody>
          <a:bodyPr wrap="square">
            <a:spAutoFit/>
          </a:bodyPr>
          <a:p>
            <a:pPr indent="0"/>
            <a:r>
              <a:rPr lang="zh-CN" altLang="en-US" sz="2000">
                <a:solidFill>
                  <a:srgbClr val="0063A8"/>
                </a:solidFill>
              </a:rPr>
              <a:t>4.激励型薪酬体系的构建成为了迫切的需要。</a:t>
            </a:r>
            <a:endParaRPr lang="zh-CN" altLang="en-US" sz="2000">
              <a:solidFill>
                <a:srgbClr val="0063A8"/>
              </a:solidFill>
            </a:endParaRPr>
          </a:p>
          <a:p>
            <a:pPr indent="0"/>
            <a:endParaRPr lang="zh-CN" altLang="en-US" sz="2000">
              <a:solidFill>
                <a:srgbClr val="0063A8"/>
              </a:solidFill>
            </a:endParaRPr>
          </a:p>
          <a:p>
            <a:pPr indent="0"/>
            <a:endParaRPr lang="zh-CN" altLang="en-US" sz="2000">
              <a:solidFill>
                <a:srgbClr val="0063A8"/>
              </a:solidFill>
            </a:endParaRPr>
          </a:p>
          <a:p>
            <a:pPr indent="0" fontAlgn="auto">
              <a:lnSpc>
                <a:spcPts val="1400"/>
              </a:lnSpc>
            </a:pPr>
            <a:endParaRPr lang="zh-CN" altLang="en-US" sz="2000">
              <a:solidFill>
                <a:srgbClr val="0063A8"/>
              </a:solidFill>
            </a:endParaRPr>
          </a:p>
          <a:p>
            <a:pPr indent="0"/>
            <a:r>
              <a:rPr lang="zh-CN" altLang="en-US" sz="2000">
                <a:solidFill>
                  <a:srgbClr val="0063A8"/>
                </a:solidFill>
              </a:rPr>
              <a:t>5.我们学校的英文报有一个令人兴奋的机会，招聘一个积极主动的个人加入我们充满活力的团队作为助理编辑。</a:t>
            </a:r>
            <a:endParaRPr lang="zh-CN" altLang="en-US" sz="2000">
              <a:solidFill>
                <a:srgbClr val="0063A8"/>
              </a:solidFill>
            </a:endParaRPr>
          </a:p>
          <a:p>
            <a:pPr indent="0" fontAlgn="auto">
              <a:lnSpc>
                <a:spcPts val="1400"/>
              </a:lnSpc>
            </a:pPr>
            <a:endParaRPr lang="zh-CN" altLang="en-US" sz="2000">
              <a:solidFill>
                <a:srgbClr val="0063A8"/>
              </a:solidFill>
            </a:endParaRPr>
          </a:p>
          <a:p>
            <a:pPr indent="0"/>
            <a:endParaRPr lang="zh-CN" altLang="en-US" sz="2000">
              <a:solidFill>
                <a:srgbClr val="0063A8"/>
              </a:solidFill>
            </a:endParaRPr>
          </a:p>
          <a:p>
            <a:pPr indent="0"/>
            <a:endParaRPr lang="zh-CN" altLang="en-US" sz="2000">
              <a:solidFill>
                <a:srgbClr val="0063A8"/>
              </a:solidFill>
            </a:endParaRPr>
          </a:p>
          <a:p>
            <a:pPr indent="0"/>
            <a:endParaRPr lang="zh-CN" altLang="en-US" sz="2000">
              <a:solidFill>
                <a:srgbClr val="0063A8"/>
              </a:solidFill>
            </a:endParaRPr>
          </a:p>
          <a:p>
            <a:pPr indent="0" fontAlgn="auto">
              <a:lnSpc>
                <a:spcPts val="1400"/>
              </a:lnSpc>
            </a:pPr>
            <a:endParaRPr lang="zh-CN" altLang="en-US" sz="2000">
              <a:solidFill>
                <a:srgbClr val="0063A8"/>
              </a:solidFill>
            </a:endParaRPr>
          </a:p>
          <a:p>
            <a:pPr indent="0"/>
            <a:r>
              <a:rPr lang="zh-CN" altLang="en-US" sz="2000">
                <a:solidFill>
                  <a:srgbClr val="0063A8"/>
                </a:solidFill>
              </a:rPr>
              <a:t>6.实际上，不仅是不断增长的建筑技术，而且是中国人口激增、交通繁忙的城市的扩张，刺激了城市铁路的建设。</a:t>
            </a:r>
            <a:endParaRPr lang="zh-CN" altLang="en-US" sz="2000">
              <a:solidFill>
                <a:srgbClr val="0063A8"/>
              </a:solidFill>
            </a:endParaRPr>
          </a:p>
        </p:txBody>
      </p:sp>
      <p:sp>
        <p:nvSpPr>
          <p:cNvPr id="28" name="文本框 27"/>
          <p:cNvSpPr txBox="1"/>
          <p:nvPr/>
        </p:nvSpPr>
        <p:spPr>
          <a:xfrm>
            <a:off x="5612130" y="1321435"/>
            <a:ext cx="6107430" cy="706755"/>
          </a:xfrm>
          <a:prstGeom prst="rect">
            <a:avLst/>
          </a:prstGeom>
          <a:noFill/>
          <a:ln w="9525">
            <a:noFill/>
          </a:ln>
        </p:spPr>
        <p:txBody>
          <a:bodyPr wrap="square">
            <a:spAutoFit/>
          </a:bodyPr>
          <a:p>
            <a:pPr indent="0" algn="l"/>
            <a:r>
              <a:rPr lang="en-US" altLang="zh-CN" sz="2000" b="1">
                <a:solidFill>
                  <a:srgbClr val="002060"/>
                </a:solidFill>
                <a:latin typeface="Times New Roman" panose="02020603050405020304" pitchFamily="18" charset="0"/>
                <a:ea typeface="宋体" panose="02010600030101010101" pitchFamily="2" charset="-122"/>
              </a:rPr>
              <a:t>4. It is critical to build the </a:t>
            </a:r>
            <a:r>
              <a:rPr lang="en-US" altLang="zh-CN" sz="2000" b="1">
                <a:solidFill>
                  <a:srgbClr val="C00000"/>
                </a:solidFill>
                <a:latin typeface="Times New Roman" panose="02020603050405020304" pitchFamily="18" charset="0"/>
                <a:ea typeface="宋体" panose="02010600030101010101" pitchFamily="2" charset="-122"/>
              </a:rPr>
              <a:t>incentive-based</a:t>
            </a:r>
            <a:r>
              <a:rPr lang="en-US" altLang="zh-CN" sz="2000" b="1">
                <a:solidFill>
                  <a:srgbClr val="002060"/>
                </a:solidFill>
                <a:latin typeface="Times New Roman" panose="02020603050405020304" pitchFamily="18" charset="0"/>
                <a:ea typeface="宋体" panose="02010600030101010101" pitchFamily="2" charset="-122"/>
              </a:rPr>
              <a:t> compensation system.  </a:t>
            </a:r>
            <a:endParaRPr lang="zh-CN" altLang="en-US" sz="2000" b="1" i="1" baseline="-25000">
              <a:solidFill>
                <a:srgbClr val="002060"/>
              </a:solidFill>
              <a:latin typeface="Times New Roman" panose="02020603050405020304" pitchFamily="18" charset="0"/>
              <a:ea typeface="宋体" panose="02010600030101010101" pitchFamily="2" charset="-122"/>
            </a:endParaRPr>
          </a:p>
        </p:txBody>
      </p:sp>
      <p:sp>
        <p:nvSpPr>
          <p:cNvPr id="29" name="文本框 28"/>
          <p:cNvSpPr txBox="1"/>
          <p:nvPr/>
        </p:nvSpPr>
        <p:spPr>
          <a:xfrm>
            <a:off x="5612130" y="3060065"/>
            <a:ext cx="6195060" cy="1014730"/>
          </a:xfrm>
          <a:prstGeom prst="rect">
            <a:avLst/>
          </a:prstGeom>
          <a:noFill/>
          <a:ln w="9525">
            <a:noFill/>
          </a:ln>
        </p:spPr>
        <p:txBody>
          <a:bodyPr wrap="square">
            <a:spAutoFit/>
          </a:bodyPr>
          <a:p>
            <a:pPr indent="0" algn="l"/>
            <a:r>
              <a:rPr lang="en-US" altLang="zh-CN" sz="2000" b="1">
                <a:solidFill>
                  <a:srgbClr val="002060"/>
                </a:solidFill>
                <a:latin typeface="Times New Roman" panose="02020603050405020304" pitchFamily="18" charset="0"/>
                <a:ea typeface="宋体" panose="02010600030101010101" pitchFamily="2" charset="-122"/>
              </a:rPr>
              <a:t>5. Our school’s English newspaper has an exciting opportunity to recruit a highly </a:t>
            </a:r>
            <a:r>
              <a:rPr lang="en-US" altLang="zh-CN" sz="2000" b="1">
                <a:solidFill>
                  <a:srgbClr val="C00000"/>
                </a:solidFill>
                <a:latin typeface="Times New Roman" panose="02020603050405020304" pitchFamily="18" charset="0"/>
                <a:ea typeface="宋体" panose="02010600030101010101" pitchFamily="2" charset="-122"/>
              </a:rPr>
              <a:t>motivated</a:t>
            </a:r>
            <a:r>
              <a:rPr lang="en-US" altLang="zh-CN" sz="2000" b="1">
                <a:solidFill>
                  <a:srgbClr val="002060"/>
                </a:solidFill>
                <a:latin typeface="Times New Roman" panose="02020603050405020304" pitchFamily="18" charset="0"/>
                <a:ea typeface="宋体" panose="02010600030101010101" pitchFamily="2" charset="-122"/>
              </a:rPr>
              <a:t> individual to our dynamic team as an assistant editor.</a:t>
            </a:r>
            <a:endParaRPr lang="en-US" altLang="zh-CN" sz="2000" b="1">
              <a:solidFill>
                <a:srgbClr val="002060"/>
              </a:solidFill>
              <a:latin typeface="Times New Roman" panose="02020603050405020304" pitchFamily="18" charset="0"/>
              <a:ea typeface="宋体" panose="02010600030101010101" pitchFamily="2" charset="-122"/>
            </a:endParaRPr>
          </a:p>
        </p:txBody>
      </p:sp>
      <p:sp>
        <p:nvSpPr>
          <p:cNvPr id="30" name="文本框 29"/>
          <p:cNvSpPr txBox="1"/>
          <p:nvPr/>
        </p:nvSpPr>
        <p:spPr>
          <a:xfrm>
            <a:off x="5652770" y="5227955"/>
            <a:ext cx="6031230" cy="1322070"/>
          </a:xfrm>
          <a:prstGeom prst="rect">
            <a:avLst/>
          </a:prstGeom>
          <a:noFill/>
          <a:ln w="9525">
            <a:noFill/>
          </a:ln>
        </p:spPr>
        <p:txBody>
          <a:bodyPr wrap="square">
            <a:spAutoFit/>
          </a:bodyPr>
          <a:p>
            <a:pPr indent="0"/>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6. Actually, not only the growing construction technologies but also the </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expansion </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of Chinese cities with </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booming</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population and heavy traffic </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stimulates</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the urban railway construction.</a:t>
            </a:r>
            <a:endPar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21" name="文本框 20"/>
          <p:cNvSpPr txBox="1"/>
          <p:nvPr/>
        </p:nvSpPr>
        <p:spPr>
          <a:xfrm>
            <a:off x="175895" y="885190"/>
            <a:ext cx="5142230" cy="3538220"/>
          </a:xfrm>
          <a:prstGeom prst="rect">
            <a:avLst/>
          </a:prstGeom>
        </p:spPr>
        <p:txBody>
          <a:bodyPr wrap="square">
            <a:spAutoFit/>
          </a:bodyPr>
          <a:p>
            <a:pPr marL="342900" indent="-342900" algn="l" defTabSz="266700">
              <a:spcBef>
                <a:spcPct val="0"/>
              </a:spcBef>
              <a:spcAft>
                <a:spcPct val="0"/>
              </a:spcAft>
              <a:buFont typeface="Arial" panose="020B0604020202020204" pitchFamily="34" charset="0"/>
              <a:buChar char="•"/>
            </a:pPr>
            <a:r>
              <a:rPr lang="en-US" altLang="zh-CN" sz="2200" b="1">
                <a:solidFill>
                  <a:srgbClr val="C00000"/>
                </a:solidFill>
                <a:latin typeface="Times New Roman" panose="02020603050405020304"/>
                <a:ea typeface="黑体" panose="02010609060101010101" pitchFamily="49" charset="-122"/>
              </a:rPr>
              <a:t>spark</a:t>
            </a:r>
            <a:r>
              <a:rPr lang="en-US" altLang="zh-CN" sz="2200" b="1">
                <a:solidFill>
                  <a:srgbClr val="C00000"/>
                </a:solidFill>
                <a:latin typeface="Times New Roman" panose="02020603050405020304"/>
                <a:ea typeface="Times New Roman" panose="02020603050405020304"/>
              </a:rPr>
              <a:t>/</a:t>
            </a:r>
            <a:r>
              <a:rPr lang="en-US" altLang="zh-CN" sz="2200" b="1">
                <a:solidFill>
                  <a:srgbClr val="C00000"/>
                </a:solidFill>
                <a:latin typeface="Times New Roman" panose="02020603050405020304"/>
                <a:ea typeface="黑体" panose="02010609060101010101" pitchFamily="49" charset="-122"/>
              </a:rPr>
              <a:t> launch/ drive/ spirit/</a:t>
            </a:r>
            <a:r>
              <a:rPr lang="en-US" altLang="zh-CN" sz="2200">
                <a:solidFill>
                  <a:srgbClr val="C00000"/>
                </a:solidFill>
                <a:latin typeface="Times New Roman" panose="02020603050405020304"/>
                <a:ea typeface="宋体" panose="02010600030101010101" pitchFamily="2" charset="-122"/>
              </a:rPr>
              <a:t> </a:t>
            </a:r>
            <a:endParaRPr lang="en-US" altLang="zh-CN" sz="2200">
              <a:solidFill>
                <a:srgbClr val="C00000"/>
              </a:solidFill>
              <a:latin typeface="Times New Roman" panose="02020603050405020304"/>
              <a:ea typeface="宋体" panose="02010600030101010101" pitchFamily="2" charset="-122"/>
            </a:endParaRPr>
          </a:p>
          <a:p>
            <a:pPr marL="342900" indent="-342900" algn="l" defTabSz="266700">
              <a:spcBef>
                <a:spcPct val="0"/>
              </a:spcBef>
              <a:spcAft>
                <a:spcPct val="0"/>
              </a:spcAft>
              <a:buFont typeface="Arial" panose="020B0604020202020204" pitchFamily="34" charset="0"/>
              <a:buChar char="•"/>
            </a:pPr>
            <a:r>
              <a:rPr lang="en-US" altLang="zh-CN" sz="2200" b="1">
                <a:solidFill>
                  <a:srgbClr val="C00000"/>
                </a:solidFill>
                <a:latin typeface="Times New Roman" panose="02020603050405020304"/>
                <a:ea typeface="Times New Roman" panose="02020603050405020304"/>
              </a:rPr>
              <a:t>trigger</a:t>
            </a:r>
            <a:r>
              <a:rPr lang="en-US" altLang="zh-CN" sz="2200" b="0">
                <a:solidFill>
                  <a:srgbClr val="C00000"/>
                </a:solidFill>
                <a:latin typeface="Times New Roman" panose="02020603050405020304"/>
                <a:ea typeface="Times New Roman" panose="02020603050405020304"/>
              </a:rPr>
              <a:t>/ </a:t>
            </a:r>
            <a:r>
              <a:rPr lang="en-US" altLang="zh-CN" sz="2200" b="1">
                <a:solidFill>
                  <a:srgbClr val="C00000"/>
                </a:solidFill>
                <a:latin typeface="Times New Roman" panose="02020603050405020304"/>
                <a:ea typeface="Times New Roman" panose="02020603050405020304"/>
              </a:rPr>
              <a:t>fuel</a:t>
            </a:r>
            <a:r>
              <a:rPr lang="en-US" altLang="zh-CN" sz="2200" b="0">
                <a:solidFill>
                  <a:srgbClr val="C00000"/>
                </a:solidFill>
                <a:latin typeface="Times New Roman" panose="02020603050405020304"/>
                <a:ea typeface="Times New Roman" panose="02020603050405020304"/>
              </a:rPr>
              <a:t>/ </a:t>
            </a:r>
            <a:r>
              <a:rPr lang="en-US" altLang="zh-CN" sz="2200" b="1">
                <a:solidFill>
                  <a:srgbClr val="C00000"/>
                </a:solidFill>
                <a:latin typeface="Times New Roman" panose="02020603050405020304"/>
                <a:ea typeface="Times New Roman" panose="02020603050405020304"/>
              </a:rPr>
              <a:t>arouse</a:t>
            </a:r>
            <a:endParaRPr lang="en-US" altLang="zh-CN" sz="2200" b="1">
              <a:solidFill>
                <a:srgbClr val="C00000"/>
              </a:solidFill>
              <a:latin typeface="Times New Roman" panose="02020603050405020304"/>
              <a:ea typeface="Times New Roman" panose="02020603050405020304"/>
            </a:endParaRPr>
          </a:p>
          <a:p>
            <a:pPr marL="342900" indent="-342900" algn="l" defTabSz="266700">
              <a:spcBef>
                <a:spcPct val="0"/>
              </a:spcBef>
              <a:spcAft>
                <a:spcPct val="0"/>
              </a:spcAft>
              <a:buFont typeface="Arial" panose="020B0604020202020204" pitchFamily="34" charset="0"/>
              <a:buChar char="•"/>
            </a:pPr>
            <a:endParaRPr lang="en-US" altLang="zh-CN" sz="2200" b="1">
              <a:latin typeface="Times New Roman" panose="02020603050405020304"/>
              <a:ea typeface="Times New Roman" panose="02020603050405020304"/>
            </a:endParaRPr>
          </a:p>
          <a:p>
            <a:pPr marL="342900" indent="-342900" algn="l" defTabSz="266700">
              <a:spcBef>
                <a:spcPct val="0"/>
              </a:spcBef>
              <a:spcAft>
                <a:spcPct val="0"/>
              </a:spcAft>
              <a:buFont typeface="Arial" panose="020B0604020202020204" pitchFamily="34" charset="0"/>
              <a:buChar char="•"/>
            </a:pPr>
            <a:r>
              <a:rPr lang="en-US" altLang="zh-CN" sz="2200" b="1">
                <a:solidFill>
                  <a:srgbClr val="C00000"/>
                </a:solidFill>
                <a:latin typeface="Times New Roman" panose="02020603050405020304"/>
                <a:ea typeface="Times New Roman" panose="02020603050405020304"/>
              </a:rPr>
              <a:t>i</a:t>
            </a:r>
            <a:r>
              <a:rPr lang="en-US" altLang="zh-CN" sz="2200" b="1">
                <a:solidFill>
                  <a:srgbClr val="C00000"/>
                </a:solidFill>
                <a:latin typeface="Times New Roman" panose="02020603050405020304"/>
                <a:ea typeface="黑体" panose="02010609060101010101" pitchFamily="49" charset="-122"/>
              </a:rPr>
              <a:t>ncentive</a:t>
            </a:r>
            <a:r>
              <a:rPr lang="en-US" altLang="zh-CN" sz="1600" i="1">
                <a:solidFill>
                  <a:srgbClr val="C00000"/>
                </a:solidFill>
                <a:latin typeface="Times New Roman" panose="02020603050405020304"/>
                <a:ea typeface="黑体" panose="02010609060101010101" pitchFamily="49" charset="-122"/>
              </a:rPr>
              <a:t> </a:t>
            </a:r>
            <a:endParaRPr lang="en-US" altLang="zh-CN" sz="1600" i="1">
              <a:solidFill>
                <a:srgbClr val="C00000"/>
              </a:solidFill>
              <a:latin typeface="Times New Roman" panose="02020603050405020304"/>
              <a:ea typeface="黑体" panose="02010609060101010101" pitchFamily="49" charset="-122"/>
            </a:endParaRPr>
          </a:p>
          <a:p>
            <a:pPr indent="0" algn="l" defTabSz="266700">
              <a:spcBef>
                <a:spcPct val="0"/>
              </a:spcBef>
              <a:spcAft>
                <a:spcPct val="0"/>
              </a:spcAft>
              <a:buFont typeface="Arial" panose="020B0604020202020204" pitchFamily="34" charset="0"/>
              <a:buNone/>
            </a:pPr>
            <a:r>
              <a:rPr lang="en-US" altLang="zh-CN" sz="1600" i="1">
                <a:latin typeface="Times New Roman" panose="02020603050405020304"/>
                <a:ea typeface="Times New Roman" panose="02020603050405020304"/>
              </a:rPr>
              <a:t>            /ɪn'sentɪv/ n. </a:t>
            </a:r>
            <a:r>
              <a:rPr lang="zh-CN" altLang="en-US" sz="1600" i="1">
                <a:latin typeface="Times New Roman" panose="02020603050405020304"/>
                <a:ea typeface="黑体" panose="02010609060101010101" pitchFamily="49" charset="-122"/>
              </a:rPr>
              <a:t>动机；刺激</a:t>
            </a:r>
            <a:r>
              <a:rPr lang="en-US" altLang="zh-CN" sz="1600" i="1">
                <a:latin typeface="Times New Roman" panose="02020603050405020304"/>
                <a:ea typeface="Times New Roman" panose="02020603050405020304"/>
              </a:rPr>
              <a:t>adj. </a:t>
            </a:r>
            <a:r>
              <a:rPr lang="zh-CN" altLang="en-US" sz="1600" i="1">
                <a:latin typeface="Times New Roman" panose="02020603050405020304"/>
                <a:ea typeface="黑体" panose="02010609060101010101" pitchFamily="49" charset="-122"/>
              </a:rPr>
              <a:t>激励的；刺激的</a:t>
            </a:r>
            <a:endParaRPr lang="zh-CN" altLang="en-US" sz="1600" i="1">
              <a:latin typeface="Times New Roman" panose="02020603050405020304"/>
              <a:ea typeface="黑体" panose="02010609060101010101" pitchFamily="49" charset="-122"/>
            </a:endParaRPr>
          </a:p>
          <a:p>
            <a:pPr marL="342900" indent="-342900" algn="l" defTabSz="266700">
              <a:spcBef>
                <a:spcPct val="0"/>
              </a:spcBef>
              <a:spcAft>
                <a:spcPct val="0"/>
              </a:spcAft>
              <a:buFont typeface="Arial" panose="020B0604020202020204" pitchFamily="34" charset="0"/>
              <a:buChar char="•"/>
            </a:pPr>
            <a:r>
              <a:rPr lang="en-US" altLang="zh-CN" sz="2200" b="1">
                <a:solidFill>
                  <a:srgbClr val="C00000"/>
                </a:solidFill>
                <a:latin typeface="Times New Roman" panose="02020603050405020304"/>
                <a:ea typeface="Times New Roman" panose="02020603050405020304"/>
              </a:rPr>
              <a:t>empower</a:t>
            </a:r>
            <a:r>
              <a:rPr lang="en-US" altLang="zh-CN" sz="2200" b="1">
                <a:latin typeface="Times New Roman" panose="02020603050405020304"/>
                <a:ea typeface="Times New Roman" panose="02020603050405020304"/>
              </a:rPr>
              <a:t> --- </a:t>
            </a:r>
            <a:r>
              <a:rPr lang="en-US" altLang="zh-CN" sz="2200" b="1">
                <a:solidFill>
                  <a:srgbClr val="C00000"/>
                </a:solidFill>
                <a:latin typeface="Times New Roman" panose="02020603050405020304"/>
                <a:ea typeface="Times New Roman" panose="02020603050405020304"/>
              </a:rPr>
              <a:t>empowered</a:t>
            </a:r>
            <a:r>
              <a:rPr lang="en-US" altLang="zh-CN" sz="2200" b="1">
                <a:latin typeface="Times New Roman" panose="02020603050405020304"/>
                <a:ea typeface="Times New Roman" panose="02020603050405020304"/>
              </a:rPr>
              <a:t>   </a:t>
            </a:r>
            <a:r>
              <a:rPr lang="zh-CN" altLang="en-US" sz="1600" i="1">
                <a:latin typeface="Times New Roman" panose="02020603050405020304"/>
                <a:ea typeface="黑体" panose="02010609060101010101" pitchFamily="49" charset="-122"/>
              </a:rPr>
              <a:t> 赋能的</a:t>
            </a:r>
            <a:endParaRPr lang="zh-CN" altLang="en-US" sz="1600" i="1">
              <a:latin typeface="Times New Roman" panose="02020603050405020304"/>
              <a:ea typeface="黑体" panose="02010609060101010101" pitchFamily="49" charset="-122"/>
            </a:endParaRPr>
          </a:p>
          <a:p>
            <a:pPr indent="0" algn="l" defTabSz="266700">
              <a:spcBef>
                <a:spcPct val="0"/>
              </a:spcBef>
              <a:spcAft>
                <a:spcPct val="0"/>
              </a:spcAft>
              <a:buFont typeface="Arial" panose="020B0604020202020204" pitchFamily="34" charset="0"/>
              <a:buNone/>
            </a:pPr>
            <a:r>
              <a:rPr lang="en-US" altLang="zh-CN" sz="1600" i="1">
                <a:latin typeface="Times New Roman" panose="02020603050405020304"/>
                <a:ea typeface="Times New Roman" panose="02020603050405020304"/>
              </a:rPr>
              <a:t>           /ɪm</a:t>
            </a:r>
            <a:r>
              <a:rPr lang="en-US" altLang="zh-CN" sz="1600" i="1">
                <a:latin typeface="Times New Roman" panose="02020603050405020304"/>
                <a:ea typeface="黑体" panose="02010609060101010101" pitchFamily="49" charset="-122"/>
              </a:rPr>
              <a:t>ˈ</a:t>
            </a:r>
            <a:r>
              <a:rPr lang="en-US" altLang="zh-CN" sz="1600" i="1">
                <a:latin typeface="Times New Roman" panose="02020603050405020304"/>
                <a:ea typeface="Times New Roman" panose="02020603050405020304"/>
              </a:rPr>
              <a:t>paʊə/ </a:t>
            </a:r>
            <a:r>
              <a:rPr lang="zh-CN" altLang="en-US" sz="1600" i="1">
                <a:latin typeface="Times New Roman" panose="02020603050405020304"/>
                <a:ea typeface="黑体" panose="02010609060101010101" pitchFamily="49" charset="-122"/>
              </a:rPr>
              <a:t>授权，赋能，使有能力</a:t>
            </a:r>
            <a:r>
              <a:rPr lang="en-US" altLang="zh-CN" sz="2200">
                <a:latin typeface="Times New Roman" panose="02020603050405020304"/>
                <a:ea typeface="宋体" panose="02010600030101010101" pitchFamily="2" charset="-122"/>
              </a:rPr>
              <a:t> </a:t>
            </a:r>
            <a:r>
              <a:rPr lang="en-US" altLang="zh-CN" sz="2200">
                <a:latin typeface="Times New Roman" panose="02020603050405020304"/>
                <a:ea typeface="Times New Roman" panose="02020603050405020304"/>
              </a:rPr>
              <a:t>    </a:t>
            </a:r>
            <a:endParaRPr lang="en-US" altLang="zh-CN" sz="2200">
              <a:latin typeface="Times New Roman" panose="02020603050405020304"/>
              <a:ea typeface="Times New Roman" panose="02020603050405020304"/>
            </a:endParaRPr>
          </a:p>
          <a:p>
            <a:pPr marL="285750" indent="-285750" algn="l" defTabSz="266700">
              <a:spcBef>
                <a:spcPct val="0"/>
              </a:spcBef>
              <a:spcAft>
                <a:spcPct val="0"/>
              </a:spcAft>
              <a:buFont typeface="Arial" panose="020B0604020202020204" pitchFamily="34" charset="0"/>
              <a:buChar char="•"/>
            </a:pPr>
            <a:r>
              <a:rPr lang="en-US" altLang="zh-CN" sz="2200" b="1">
                <a:solidFill>
                  <a:srgbClr val="C00000"/>
                </a:solidFill>
                <a:latin typeface="Times New Roman" panose="02020603050405020304"/>
                <a:ea typeface="黑体" panose="02010609060101010101" pitchFamily="49" charset="-122"/>
              </a:rPr>
              <a:t>stimulate </a:t>
            </a:r>
            <a:r>
              <a:rPr lang="en-US" altLang="zh-CN" sz="2200" b="1">
                <a:latin typeface="Times New Roman" panose="02020603050405020304"/>
                <a:ea typeface="黑体" panose="02010609060101010101" pitchFamily="49" charset="-122"/>
              </a:rPr>
              <a:t>--- </a:t>
            </a:r>
            <a:r>
              <a:rPr lang="en-US" altLang="zh-CN" sz="2200" b="1">
                <a:solidFill>
                  <a:srgbClr val="C00000"/>
                </a:solidFill>
                <a:latin typeface="Times New Roman" panose="02020603050405020304"/>
                <a:ea typeface="Times New Roman" panose="02020603050405020304"/>
                <a:sym typeface="+mn-ea"/>
              </a:rPr>
              <a:t>stimulation</a:t>
            </a:r>
            <a:endParaRPr lang="en-US" altLang="zh-CN" sz="2200" b="1">
              <a:solidFill>
                <a:srgbClr val="C00000"/>
              </a:solidFill>
              <a:latin typeface="Times New Roman" panose="02020603050405020304"/>
              <a:ea typeface="黑体" panose="02010609060101010101" pitchFamily="49" charset="-122"/>
            </a:endParaRPr>
          </a:p>
          <a:p>
            <a:pPr indent="0" algn="l" defTabSz="266700">
              <a:spcBef>
                <a:spcPct val="0"/>
              </a:spcBef>
              <a:spcAft>
                <a:spcPct val="0"/>
              </a:spcAft>
              <a:buFont typeface="Arial" panose="020B0604020202020204" pitchFamily="34" charset="0"/>
              <a:buNone/>
            </a:pPr>
            <a:r>
              <a:rPr lang="en-US" altLang="zh-CN" sz="1600" i="1">
                <a:latin typeface="Times New Roman" panose="02020603050405020304"/>
                <a:ea typeface="Times New Roman" panose="02020603050405020304"/>
              </a:rPr>
              <a:t>          /</a:t>
            </a:r>
            <a:r>
              <a:rPr lang="en-US" altLang="zh-CN" sz="1600" i="1">
                <a:latin typeface="Times New Roman" panose="02020603050405020304"/>
                <a:ea typeface="黑体" panose="02010609060101010101" pitchFamily="49" charset="-122"/>
              </a:rPr>
              <a:t>ˈ</a:t>
            </a:r>
            <a:r>
              <a:rPr lang="en-US" altLang="zh-CN" sz="1600" i="1">
                <a:latin typeface="Times New Roman" panose="02020603050405020304"/>
                <a:ea typeface="Times New Roman" panose="02020603050405020304"/>
              </a:rPr>
              <a:t>stɪmjuleɪt/v.</a:t>
            </a:r>
            <a:r>
              <a:rPr lang="zh-CN" altLang="en-US" sz="1600" i="1">
                <a:latin typeface="Times New Roman" panose="02020603050405020304"/>
                <a:ea typeface="黑体" panose="02010609060101010101" pitchFamily="49" charset="-122"/>
              </a:rPr>
              <a:t>促进，激发（某事物）；激发，鼓励</a:t>
            </a:r>
            <a:endParaRPr lang="zh-CN" altLang="en-US" sz="1600" i="1">
              <a:latin typeface="Times New Roman" panose="02020603050405020304"/>
              <a:ea typeface="黑体" panose="02010609060101010101" pitchFamily="49" charset="-122"/>
            </a:endParaRPr>
          </a:p>
          <a:p>
            <a:pPr marL="285750" indent="-285750" algn="l" defTabSz="266700">
              <a:spcBef>
                <a:spcPct val="0"/>
              </a:spcBef>
              <a:spcAft>
                <a:spcPct val="0"/>
              </a:spcAft>
              <a:buFont typeface="Arial" panose="020B0604020202020204" pitchFamily="34" charset="0"/>
              <a:buChar char="•"/>
            </a:pPr>
            <a:r>
              <a:rPr lang="en-US" altLang="zh-CN" sz="2200" b="1">
                <a:solidFill>
                  <a:srgbClr val="C00000"/>
                </a:solidFill>
                <a:latin typeface="Times New Roman" panose="02020603050405020304"/>
                <a:ea typeface="黑体" panose="02010609060101010101" pitchFamily="49" charset="-122"/>
              </a:rPr>
              <a:t>motivate</a:t>
            </a:r>
            <a:r>
              <a:rPr lang="en-US" altLang="zh-CN" sz="2200" b="1">
                <a:latin typeface="Times New Roman" panose="02020603050405020304"/>
                <a:ea typeface="黑体" panose="02010609060101010101" pitchFamily="49" charset="-122"/>
              </a:rPr>
              <a:t> </a:t>
            </a:r>
            <a:r>
              <a:rPr lang="en-US" altLang="zh-CN" sz="2200" b="1">
                <a:latin typeface="Times New Roman" panose="02020603050405020304"/>
                <a:ea typeface="黑体" panose="02010609060101010101" pitchFamily="49" charset="-122"/>
                <a:sym typeface="+mn-ea"/>
              </a:rPr>
              <a:t>--- </a:t>
            </a:r>
            <a:r>
              <a:rPr lang="en-US" altLang="zh-CN" sz="2200" b="1">
                <a:solidFill>
                  <a:srgbClr val="C00000"/>
                </a:solidFill>
                <a:latin typeface="Times New Roman" panose="02020603050405020304"/>
                <a:ea typeface="黑体" panose="02010609060101010101" pitchFamily="49" charset="-122"/>
                <a:sym typeface="+mn-ea"/>
              </a:rPr>
              <a:t>motivation</a:t>
            </a:r>
            <a:endParaRPr lang="en-US" altLang="zh-CN" sz="2200" b="1">
              <a:latin typeface="Times New Roman" panose="02020603050405020304"/>
              <a:ea typeface="黑体" panose="02010609060101010101" pitchFamily="49" charset="-122"/>
            </a:endParaRPr>
          </a:p>
          <a:p>
            <a:pPr indent="0" defTabSz="266700">
              <a:buFont typeface="Arial" panose="020B0604020202020204" pitchFamily="34" charset="0"/>
              <a:buNone/>
            </a:pPr>
            <a:r>
              <a:rPr lang="en-US" altLang="zh-CN" sz="1600" i="1">
                <a:latin typeface="Times New Roman" panose="02020603050405020304"/>
                <a:ea typeface="Times New Roman" panose="02020603050405020304"/>
              </a:rPr>
              <a:t>        /</a:t>
            </a:r>
            <a:r>
              <a:rPr lang="en-US" altLang="zh-CN" sz="1600" i="1">
                <a:latin typeface="Times New Roman" panose="02020603050405020304"/>
                <a:ea typeface="黑体" panose="02010609060101010101" pitchFamily="49" charset="-122"/>
              </a:rPr>
              <a:t>ˈ</a:t>
            </a:r>
            <a:r>
              <a:rPr lang="en-US" altLang="zh-CN" sz="1600" i="1">
                <a:latin typeface="Times New Roman" panose="02020603050405020304"/>
                <a:ea typeface="Times New Roman" panose="02020603050405020304"/>
              </a:rPr>
              <a:t>məʊtɪveɪt/v.</a:t>
            </a:r>
            <a:r>
              <a:rPr lang="zh-CN" altLang="en-US" sz="1600" i="1">
                <a:latin typeface="Times New Roman" panose="02020603050405020304"/>
                <a:ea typeface="黑体" panose="02010609060101010101" pitchFamily="49" charset="-122"/>
              </a:rPr>
              <a:t>成为</a:t>
            </a:r>
            <a:r>
              <a:rPr lang="en-US" altLang="zh-CN" sz="1600" i="1">
                <a:latin typeface="Times New Roman" panose="02020603050405020304"/>
                <a:ea typeface="黑体" panose="02010609060101010101" pitchFamily="49" charset="-122"/>
              </a:rPr>
              <a:t>……</a:t>
            </a:r>
            <a:r>
              <a:rPr lang="zh-CN" altLang="en-US" sz="1600" i="1">
                <a:latin typeface="Times New Roman" panose="02020603050405020304"/>
                <a:ea typeface="黑体" panose="02010609060101010101" pitchFamily="49" charset="-122"/>
              </a:rPr>
              <a:t>的动机，是</a:t>
            </a:r>
            <a:r>
              <a:rPr lang="en-US" altLang="zh-CN" sz="1600" i="1">
                <a:latin typeface="Times New Roman" panose="02020603050405020304"/>
                <a:ea typeface="黑体" panose="02010609060101010101" pitchFamily="49" charset="-122"/>
              </a:rPr>
              <a:t>……</a:t>
            </a:r>
            <a:r>
              <a:rPr lang="zh-CN" altLang="en-US" sz="1600" i="1">
                <a:latin typeface="Times New Roman" panose="02020603050405020304"/>
                <a:ea typeface="黑体" panose="02010609060101010101" pitchFamily="49" charset="-122"/>
              </a:rPr>
              <a:t>的原因；激发</a:t>
            </a:r>
            <a:endParaRPr lang="en-US" altLang="zh-CN" sz="2200" b="1">
              <a:latin typeface="Times New Roman" panose="02020603050405020304"/>
              <a:ea typeface="Times New Roman" panose="02020603050405020304"/>
            </a:endParaRPr>
          </a:p>
        </p:txBody>
      </p:sp>
      <p:pic>
        <p:nvPicPr>
          <p:cNvPr id="31" name="图片 30"/>
          <p:cNvPicPr>
            <a:picLocks noChangeAspect="1"/>
          </p:cNvPicPr>
          <p:nvPr/>
        </p:nvPicPr>
        <p:blipFill>
          <a:blip r:embed="rId9"/>
          <a:stretch>
            <a:fillRect/>
          </a:stretch>
        </p:blipFill>
        <p:spPr>
          <a:xfrm>
            <a:off x="1241425" y="4620260"/>
            <a:ext cx="3372485" cy="1961515"/>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000000"/>
                                          </p:val>
                                        </p:tav>
                                        <p:tav tm="100000">
                                          <p:val>
                                            <p:strVal val="#ppt_w"/>
                                          </p:val>
                                        </p:tav>
                                      </p:tavLst>
                                    </p:anim>
                                    <p:anim calcmode="lin" valueType="num">
                                      <p:cBhvr>
                                        <p:cTn id="8" dur="500" fill="hold"/>
                                        <p:tgtEl>
                                          <p:spTgt spid="3"/>
                                        </p:tgtEl>
                                        <p:attrNameLst>
                                          <p:attrName>ppt_h</p:attrName>
                                        </p:attrNameLst>
                                      </p:cBhvr>
                                      <p:tavLst>
                                        <p:tav tm="0">
                                          <p:val>
                                            <p:fltVal val="0.000000"/>
                                          </p:val>
                                        </p:tav>
                                        <p:tav tm="100000">
                                          <p:val>
                                            <p:strVal val="#ppt_h"/>
                                          </p:val>
                                        </p:tav>
                                      </p:tavLst>
                                    </p:anim>
                                    <p:animEffect transition="in" filter="fade">
                                      <p:cBhvr>
                                        <p:cTn id="9" dur="500"/>
                                        <p:tgtEl>
                                          <p:spTgt spid="3"/>
                                        </p:tgtEl>
                                      </p:cBhvr>
                                    </p:animEffect>
                                  </p:childTnLst>
                                </p:cTn>
                              </p:par>
                              <p:par>
                                <p:cTn id="10" presetID="8" presetClass="emph" presetSubtype="0" repeatCount="indefinite" fill="hold" nodeType="withEffect">
                                  <p:stCondLst>
                                    <p:cond delay="0"/>
                                  </p:stCondLst>
                                  <p:childTnLst>
                                    <p:animRot by="21600000">
                                      <p:cBhvr>
                                        <p:cTn id="11" dur="2000" fill="hold"/>
                                        <p:tgtEl>
                                          <p:spTgt spid="3"/>
                                        </p:tgtEl>
                                        <p:attrNameLst>
                                          <p:attrName>r</p:attrName>
                                        </p:attrNameLst>
                                      </p:cBhvr>
                                    </p:animRo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blinds(horizontal)">
                                      <p:cBhvr>
                                        <p:cTn id="16" dur="500"/>
                                        <p:tgtEl>
                                          <p:spTgt spid="28"/>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blinds(horizontal)">
                                      <p:cBhvr>
                                        <p:cTn id="21" dur="500"/>
                                        <p:tgtEl>
                                          <p:spTgt spid="29"/>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blinds(horizontal)">
                                      <p:cBhvr>
                                        <p:cTn id="2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8" grpId="1"/>
      <p:bldP spid="29" grpId="0"/>
      <p:bldP spid="29" grpId="1"/>
      <p:bldP spid="30" grpId="0"/>
      <p:bldP spid="30"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直接连接符 19"/>
          <p:cNvCxnSpPr/>
          <p:nvPr/>
        </p:nvCxnSpPr>
        <p:spPr>
          <a:xfrm>
            <a:off x="512860" y="688340"/>
            <a:ext cx="10972825" cy="0"/>
          </a:xfrm>
          <a:prstGeom prst="line">
            <a:avLst/>
          </a:prstGeom>
          <a:ln>
            <a:gradFill>
              <a:gsLst>
                <a:gs pos="0">
                  <a:srgbClr val="400040"/>
                </a:gs>
                <a:gs pos="32000">
                  <a:srgbClr val="8F0040"/>
                </a:gs>
                <a:gs pos="63000">
                  <a:srgbClr val="F27300"/>
                </a:gs>
                <a:gs pos="100000">
                  <a:srgbClr val="FFBF00"/>
                </a:gs>
              </a:gsLst>
              <a:lin ang="10800000" scaled="0"/>
            </a:gradFill>
          </a:ln>
        </p:spPr>
        <p:style>
          <a:lnRef idx="1">
            <a:srgbClr val="5B9BD5"/>
          </a:lnRef>
          <a:fillRef idx="0">
            <a:srgbClr val="5B9BD5"/>
          </a:fillRef>
          <a:effectRef idx="0">
            <a:srgbClr val="5B9BD5"/>
          </a:effectRef>
          <a:fontRef idx="minor">
            <a:sysClr val="windowText" lastClr="000000"/>
          </a:fontRef>
        </p:style>
      </p:cxnSp>
      <p:sp>
        <p:nvSpPr>
          <p:cNvPr id="25" name="矩形 24"/>
          <p:cNvSpPr/>
          <p:nvPr/>
        </p:nvSpPr>
        <p:spPr>
          <a:xfrm>
            <a:off x="0" y="6685613"/>
            <a:ext cx="12192000" cy="172387"/>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p:nvPr/>
        </p:nvPicPr>
        <p:blipFill>
          <a:blip r:embed="rId1"/>
          <a:stretch>
            <a:fillRect/>
          </a:stretch>
        </p:blipFill>
        <p:spPr>
          <a:xfrm>
            <a:off x="54610" y="6584950"/>
            <a:ext cx="708025" cy="273050"/>
          </a:xfrm>
          <a:prstGeom prst="rect">
            <a:avLst/>
          </a:prstGeom>
        </p:spPr>
      </p:pic>
      <p:pic>
        <p:nvPicPr>
          <p:cNvPr id="2" name="图片 1"/>
          <p:cNvPicPr>
            <a:picLocks noChangeAspect="1"/>
          </p:cNvPicPr>
          <p:nvPr/>
        </p:nvPicPr>
        <p:blipFill rotWithShape="1">
          <a:blip r:embed="rId2">
            <a:extLst>
              <a:ext uri="{BEBA8EAE-BF5A-486C-A8C5-ECC9F3942E4B}">
                <a14:imgProps xmlns:a14="http://schemas.microsoft.com/office/drawing/2010/main">
                  <a14:imgLayer r:embed="rId3">
                    <a14:imgEffect>
                      <a14:backgroundRemoval t="1130" b="100000" l="0" r="39917">
                        <a14:foregroundMark x1="10187" y1="34463" x2="9563" y2="64407"/>
                        <a14:foregroundMark x1="18295" y1="11864" x2="16424" y2="37288"/>
                        <a14:foregroundMark x1="19751" y1="24294" x2="22453" y2="22599"/>
                        <a14:foregroundMark x1="13306" y1="20339" x2="14761" y2="25424"/>
                        <a14:foregroundMark x1="19335" y1="37288" x2="24532" y2="31638"/>
                        <a14:foregroundMark x1="28274" y1="31638" x2="28274" y2="45763"/>
                        <a14:foregroundMark x1="11850" y1="58192" x2="28690" y2="54237"/>
                        <a14:foregroundMark x1="11642" y1="48588" x2="26819" y2="45763"/>
                        <a14:foregroundMark x1="9563" y1="66102" x2="29730" y2="66667"/>
                        <a14:foregroundMark x1="28898" y1="55367" x2="27651" y2="61582"/>
                        <a14:foregroundMark x1="11227" y1="52542" x2="18295" y2="51977"/>
                        <a14:foregroundMark x1="20582" y1="61582" x2="25156" y2="58192"/>
                        <a14:foregroundMark x1="20166" y1="48588" x2="20166" y2="51412"/>
                        <a14:foregroundMark x1="13306" y1="74011" x2="18295" y2="82486"/>
                        <a14:foregroundMark x1="19751" y1="83616" x2="23909" y2="73446"/>
                      </a14:backgroundRemoval>
                    </a14:imgEffect>
                  </a14:imgLayer>
                </a14:imgProps>
              </a:ext>
            </a:extLst>
          </a:blip>
          <a:srcRect r="60124"/>
          <a:stretch>
            <a:fillRect/>
          </a:stretch>
        </p:blipFill>
        <p:spPr>
          <a:xfrm>
            <a:off x="0" y="12700"/>
            <a:ext cx="1078865" cy="831850"/>
          </a:xfrm>
          <a:prstGeom prst="rect">
            <a:avLst/>
          </a:prstGeom>
        </p:spPr>
      </p:pic>
      <p:grpSp>
        <p:nvGrpSpPr>
          <p:cNvPr id="3" name="组合 2"/>
          <p:cNvGrpSpPr/>
          <p:nvPr/>
        </p:nvGrpSpPr>
        <p:grpSpPr>
          <a:xfrm>
            <a:off x="414020" y="551815"/>
            <a:ext cx="140970" cy="121920"/>
            <a:chOff x="715963" y="600758"/>
            <a:chExt cx="2201410" cy="2201406"/>
          </a:xfrm>
        </p:grpSpPr>
        <p:sp>
          <p:nvSpPr>
            <p:cNvPr id="5" name="Freeform 20"/>
            <p:cNvSpPr/>
            <p:nvPr/>
          </p:nvSpPr>
          <p:spPr>
            <a:xfrm>
              <a:off x="715963" y="843713"/>
              <a:ext cx="349618" cy="1712535"/>
            </a:xfrm>
            <a:custGeom>
              <a:avLst/>
              <a:gdLst/>
              <a:ahLst/>
              <a:cxnLst>
                <a:cxn ang="0">
                  <a:pos x="349618" y="1122925"/>
                </a:cxn>
                <a:cxn ang="0">
                  <a:pos x="0" y="1712535"/>
                </a:cxn>
                <a:cxn ang="0">
                  <a:pos x="0" y="0"/>
                </a:cxn>
                <a:cxn ang="0">
                  <a:pos x="349618" y="1122925"/>
                </a:cxn>
              </a:cxnLst>
              <a:pathLst>
                <a:path w="118" h="578">
                  <a:moveTo>
                    <a:pt x="118" y="379"/>
                  </a:moveTo>
                  <a:lnTo>
                    <a:pt x="0" y="578"/>
                  </a:lnTo>
                  <a:lnTo>
                    <a:pt x="0" y="0"/>
                  </a:lnTo>
                  <a:lnTo>
                    <a:pt x="118" y="379"/>
                  </a:lnTo>
                  <a:close/>
                </a:path>
              </a:pathLst>
            </a:custGeom>
            <a:noFill/>
            <a:ln w="9525" cap="flat" cmpd="sng">
              <a:solidFill>
                <a:srgbClr val="FEF22A"/>
              </a:solidFill>
              <a:prstDash val="solid"/>
              <a:round/>
              <a:headEnd type="none" w="med" len="med"/>
              <a:tailEnd type="none" w="med" len="med"/>
            </a:ln>
          </p:spPr>
          <p:txBody>
            <a:bodyPr/>
            <a:p>
              <a:endParaRPr lang="zh-CN" altLang="en-US" sz="1680"/>
            </a:p>
          </p:txBody>
        </p:sp>
        <p:sp>
          <p:nvSpPr>
            <p:cNvPr id="6" name="Freeform 21"/>
            <p:cNvSpPr/>
            <p:nvPr/>
          </p:nvSpPr>
          <p:spPr>
            <a:xfrm>
              <a:off x="715963" y="600758"/>
              <a:ext cx="651830" cy="399987"/>
            </a:xfrm>
            <a:custGeom>
              <a:avLst/>
              <a:gdLst/>
              <a:ahLst/>
              <a:cxnLst>
                <a:cxn ang="0">
                  <a:pos x="651830" y="399987"/>
                </a:cxn>
                <a:cxn ang="0">
                  <a:pos x="0" y="242955"/>
                </a:cxn>
                <a:cxn ang="0">
                  <a:pos x="242954" y="0"/>
                </a:cxn>
                <a:cxn ang="0">
                  <a:pos x="651830" y="399987"/>
                </a:cxn>
              </a:cxnLst>
              <a:pathLst>
                <a:path w="220" h="135">
                  <a:moveTo>
                    <a:pt x="220" y="135"/>
                  </a:moveTo>
                  <a:lnTo>
                    <a:pt x="0" y="82"/>
                  </a:lnTo>
                  <a:lnTo>
                    <a:pt x="82" y="0"/>
                  </a:lnTo>
                  <a:lnTo>
                    <a:pt x="220" y="135"/>
                  </a:lnTo>
                  <a:close/>
                </a:path>
              </a:pathLst>
            </a:custGeom>
            <a:noFill/>
            <a:ln w="9525" cap="flat" cmpd="sng">
              <a:solidFill>
                <a:srgbClr val="5B3B87"/>
              </a:solidFill>
              <a:prstDash val="solid"/>
              <a:round/>
              <a:headEnd type="none" w="med" len="med"/>
              <a:tailEnd type="none" w="med" len="med"/>
            </a:ln>
          </p:spPr>
          <p:txBody>
            <a:bodyPr/>
            <a:p>
              <a:endParaRPr lang="zh-CN" altLang="en-US" sz="1680"/>
            </a:p>
          </p:txBody>
        </p:sp>
        <p:sp>
          <p:nvSpPr>
            <p:cNvPr id="7" name="Freeform 22"/>
            <p:cNvSpPr/>
            <p:nvPr/>
          </p:nvSpPr>
          <p:spPr>
            <a:xfrm>
              <a:off x="715963" y="1966637"/>
              <a:ext cx="349618" cy="835527"/>
            </a:xfrm>
            <a:custGeom>
              <a:avLst/>
              <a:gdLst/>
              <a:ahLst/>
              <a:cxnLst>
                <a:cxn ang="0">
                  <a:pos x="349618" y="0"/>
                </a:cxn>
                <a:cxn ang="0">
                  <a:pos x="242954" y="835527"/>
                </a:cxn>
                <a:cxn ang="0">
                  <a:pos x="0" y="589609"/>
                </a:cxn>
                <a:cxn ang="0">
                  <a:pos x="349618" y="0"/>
                </a:cxn>
              </a:cxnLst>
              <a:pathLst>
                <a:path w="118" h="282">
                  <a:moveTo>
                    <a:pt x="118" y="0"/>
                  </a:moveTo>
                  <a:lnTo>
                    <a:pt x="82" y="282"/>
                  </a:lnTo>
                  <a:lnTo>
                    <a:pt x="0" y="199"/>
                  </a:lnTo>
                  <a:lnTo>
                    <a:pt x="118" y="0"/>
                  </a:lnTo>
                  <a:close/>
                </a:path>
              </a:pathLst>
            </a:custGeom>
            <a:noFill/>
            <a:ln w="9525" cap="flat" cmpd="sng">
              <a:solidFill>
                <a:srgbClr val="FD665B"/>
              </a:solidFill>
              <a:prstDash val="solid"/>
              <a:round/>
              <a:headEnd type="none" w="med" len="med"/>
              <a:tailEnd type="none" w="med" len="med"/>
            </a:ln>
          </p:spPr>
          <p:txBody>
            <a:bodyPr/>
            <a:p>
              <a:endParaRPr lang="zh-CN" altLang="en-US" sz="1680"/>
            </a:p>
          </p:txBody>
        </p:sp>
        <p:sp>
          <p:nvSpPr>
            <p:cNvPr id="8" name="Freeform 23"/>
            <p:cNvSpPr/>
            <p:nvPr/>
          </p:nvSpPr>
          <p:spPr>
            <a:xfrm>
              <a:off x="715963" y="843713"/>
              <a:ext cx="651830" cy="1122926"/>
            </a:xfrm>
            <a:custGeom>
              <a:avLst/>
              <a:gdLst/>
              <a:ahLst/>
              <a:cxnLst>
                <a:cxn ang="0">
                  <a:pos x="651830" y="157031"/>
                </a:cxn>
                <a:cxn ang="0">
                  <a:pos x="349617" y="1122926"/>
                </a:cxn>
                <a:cxn ang="0">
                  <a:pos x="0" y="0"/>
                </a:cxn>
                <a:cxn ang="0">
                  <a:pos x="651830" y="157031"/>
                </a:cxn>
              </a:cxnLst>
              <a:pathLst>
                <a:path w="220" h="379">
                  <a:moveTo>
                    <a:pt x="220" y="53"/>
                  </a:moveTo>
                  <a:lnTo>
                    <a:pt x="118" y="379"/>
                  </a:lnTo>
                  <a:lnTo>
                    <a:pt x="0" y="0"/>
                  </a:lnTo>
                  <a:lnTo>
                    <a:pt x="220" y="53"/>
                  </a:lnTo>
                  <a:close/>
                </a:path>
              </a:pathLst>
            </a:custGeom>
            <a:noFill/>
            <a:ln w="9525" cap="flat" cmpd="sng">
              <a:solidFill>
                <a:srgbClr val="A82878"/>
              </a:solidFill>
              <a:prstDash val="solid"/>
              <a:round/>
              <a:headEnd type="none" w="med" len="med"/>
              <a:tailEnd type="none" w="med" len="med"/>
            </a:ln>
          </p:spPr>
          <p:txBody>
            <a:bodyPr/>
            <a:p>
              <a:endParaRPr lang="zh-CN" altLang="en-US" sz="1680"/>
            </a:p>
          </p:txBody>
        </p:sp>
        <p:sp>
          <p:nvSpPr>
            <p:cNvPr id="10" name="Freeform 24"/>
            <p:cNvSpPr/>
            <p:nvPr/>
          </p:nvSpPr>
          <p:spPr>
            <a:xfrm>
              <a:off x="958918" y="1966637"/>
              <a:ext cx="948117" cy="835527"/>
            </a:xfrm>
            <a:custGeom>
              <a:avLst/>
              <a:gdLst/>
              <a:ahLst/>
              <a:cxnLst>
                <a:cxn ang="0">
                  <a:pos x="948117" y="373320"/>
                </a:cxn>
                <a:cxn ang="0">
                  <a:pos x="0" y="835527"/>
                </a:cxn>
                <a:cxn ang="0">
                  <a:pos x="106663" y="0"/>
                </a:cxn>
                <a:cxn ang="0">
                  <a:pos x="948117" y="373320"/>
                </a:cxn>
              </a:cxnLst>
              <a:pathLst>
                <a:path w="320" h="282">
                  <a:moveTo>
                    <a:pt x="320" y="126"/>
                  </a:moveTo>
                  <a:lnTo>
                    <a:pt x="0" y="282"/>
                  </a:lnTo>
                  <a:lnTo>
                    <a:pt x="36" y="0"/>
                  </a:lnTo>
                  <a:lnTo>
                    <a:pt x="320" y="126"/>
                  </a:lnTo>
                  <a:close/>
                </a:path>
              </a:pathLst>
            </a:custGeom>
            <a:noFill/>
            <a:ln w="9525" cap="flat" cmpd="sng">
              <a:solidFill>
                <a:srgbClr val="FEF22A"/>
              </a:solidFill>
              <a:prstDash val="solid"/>
              <a:round/>
              <a:headEnd type="none" w="med" len="med"/>
              <a:tailEnd type="none" w="med" len="med"/>
            </a:ln>
          </p:spPr>
          <p:txBody>
            <a:bodyPr/>
            <a:p>
              <a:endParaRPr lang="zh-CN" altLang="en-US" sz="1680"/>
            </a:p>
          </p:txBody>
        </p:sp>
        <p:sp>
          <p:nvSpPr>
            <p:cNvPr id="12" name="Freeform 25"/>
            <p:cNvSpPr/>
            <p:nvPr/>
          </p:nvSpPr>
          <p:spPr>
            <a:xfrm>
              <a:off x="958918" y="600758"/>
              <a:ext cx="1712536" cy="399987"/>
            </a:xfrm>
            <a:custGeom>
              <a:avLst/>
              <a:gdLst/>
              <a:ahLst/>
              <a:cxnLst>
                <a:cxn ang="0">
                  <a:pos x="408875" y="399987"/>
                </a:cxn>
                <a:cxn ang="0">
                  <a:pos x="0" y="0"/>
                </a:cxn>
                <a:cxn ang="0">
                  <a:pos x="1712536" y="0"/>
                </a:cxn>
                <a:cxn ang="0">
                  <a:pos x="408875" y="399987"/>
                </a:cxn>
              </a:cxnLst>
              <a:pathLst>
                <a:path w="578" h="135">
                  <a:moveTo>
                    <a:pt x="138" y="135"/>
                  </a:moveTo>
                  <a:lnTo>
                    <a:pt x="0" y="0"/>
                  </a:lnTo>
                  <a:lnTo>
                    <a:pt x="578" y="0"/>
                  </a:lnTo>
                  <a:lnTo>
                    <a:pt x="138" y="135"/>
                  </a:lnTo>
                  <a:close/>
                </a:path>
              </a:pathLst>
            </a:custGeom>
            <a:noFill/>
            <a:ln w="9525" cap="flat" cmpd="sng">
              <a:solidFill>
                <a:srgbClr val="79307A"/>
              </a:solidFill>
              <a:prstDash val="solid"/>
              <a:round/>
              <a:headEnd type="none" w="med" len="med"/>
              <a:tailEnd type="none" w="med" len="med"/>
            </a:ln>
          </p:spPr>
          <p:txBody>
            <a:bodyPr/>
            <a:p>
              <a:endParaRPr lang="zh-CN" altLang="en-US" sz="1680"/>
            </a:p>
          </p:txBody>
        </p:sp>
        <p:sp>
          <p:nvSpPr>
            <p:cNvPr id="13" name="Freeform 26"/>
            <p:cNvSpPr/>
            <p:nvPr/>
          </p:nvSpPr>
          <p:spPr>
            <a:xfrm>
              <a:off x="958918" y="2339957"/>
              <a:ext cx="1712536" cy="462207"/>
            </a:xfrm>
            <a:custGeom>
              <a:avLst/>
              <a:gdLst/>
              <a:ahLst/>
              <a:cxnLst>
                <a:cxn ang="0">
                  <a:pos x="948116" y="0"/>
                </a:cxn>
                <a:cxn ang="0">
                  <a:pos x="1712536" y="462207"/>
                </a:cxn>
                <a:cxn ang="0">
                  <a:pos x="0" y="462207"/>
                </a:cxn>
                <a:cxn ang="0">
                  <a:pos x="948116" y="0"/>
                </a:cxn>
              </a:cxnLst>
              <a:pathLst>
                <a:path w="578" h="156">
                  <a:moveTo>
                    <a:pt x="320" y="0"/>
                  </a:moveTo>
                  <a:lnTo>
                    <a:pt x="578" y="156"/>
                  </a:lnTo>
                  <a:lnTo>
                    <a:pt x="0" y="156"/>
                  </a:lnTo>
                  <a:lnTo>
                    <a:pt x="320" y="0"/>
                  </a:lnTo>
                  <a:close/>
                </a:path>
              </a:pathLst>
            </a:custGeom>
            <a:noFill/>
            <a:ln w="9525" cap="flat" cmpd="sng">
              <a:solidFill>
                <a:srgbClr val="FA8538"/>
              </a:solidFill>
              <a:prstDash val="solid"/>
              <a:round/>
              <a:headEnd type="none" w="med" len="med"/>
              <a:tailEnd type="none" w="med" len="med"/>
            </a:ln>
          </p:spPr>
          <p:txBody>
            <a:bodyPr/>
            <a:p>
              <a:endParaRPr lang="zh-CN" altLang="en-US" sz="1680"/>
            </a:p>
          </p:txBody>
        </p:sp>
        <p:sp>
          <p:nvSpPr>
            <p:cNvPr id="14" name="Freeform 27"/>
            <p:cNvSpPr/>
            <p:nvPr/>
          </p:nvSpPr>
          <p:spPr>
            <a:xfrm>
              <a:off x="1367793" y="600758"/>
              <a:ext cx="1303661" cy="805899"/>
            </a:xfrm>
            <a:custGeom>
              <a:avLst/>
              <a:gdLst/>
              <a:ahLst/>
              <a:cxnLst>
                <a:cxn ang="0">
                  <a:pos x="1303661" y="0"/>
                </a:cxn>
                <a:cxn ang="0">
                  <a:pos x="897748" y="805899"/>
                </a:cxn>
                <a:cxn ang="0">
                  <a:pos x="0" y="399986"/>
                </a:cxn>
                <a:cxn ang="0">
                  <a:pos x="1303661" y="0"/>
                </a:cxn>
              </a:cxnLst>
              <a:pathLst>
                <a:path w="440" h="272">
                  <a:moveTo>
                    <a:pt x="440" y="0"/>
                  </a:moveTo>
                  <a:lnTo>
                    <a:pt x="303" y="272"/>
                  </a:lnTo>
                  <a:lnTo>
                    <a:pt x="0" y="135"/>
                  </a:lnTo>
                  <a:lnTo>
                    <a:pt x="440" y="0"/>
                  </a:lnTo>
                  <a:close/>
                </a:path>
              </a:pathLst>
            </a:custGeom>
            <a:noFill/>
            <a:ln w="9525" cap="flat" cmpd="sng">
              <a:solidFill>
                <a:srgbClr val="A82878"/>
              </a:solidFill>
              <a:prstDash val="solid"/>
              <a:round/>
              <a:headEnd type="none" w="med" len="med"/>
              <a:tailEnd type="none" w="med" len="med"/>
            </a:ln>
          </p:spPr>
          <p:txBody>
            <a:bodyPr/>
            <a:p>
              <a:endParaRPr lang="zh-CN" altLang="en-US" sz="1680"/>
            </a:p>
          </p:txBody>
        </p:sp>
        <p:sp>
          <p:nvSpPr>
            <p:cNvPr id="15" name="Freeform 28"/>
            <p:cNvSpPr/>
            <p:nvPr/>
          </p:nvSpPr>
          <p:spPr>
            <a:xfrm>
              <a:off x="2265543" y="843713"/>
              <a:ext cx="651830" cy="1712535"/>
            </a:xfrm>
            <a:custGeom>
              <a:avLst/>
              <a:gdLst/>
              <a:ahLst/>
              <a:cxnLst>
                <a:cxn ang="0">
                  <a:pos x="651830" y="0"/>
                </a:cxn>
                <a:cxn ang="0">
                  <a:pos x="651830" y="1712535"/>
                </a:cxn>
                <a:cxn ang="0">
                  <a:pos x="0" y="562944"/>
                </a:cxn>
                <a:cxn ang="0">
                  <a:pos x="651830" y="0"/>
                </a:cxn>
              </a:cxnLst>
              <a:pathLst>
                <a:path w="220" h="578">
                  <a:moveTo>
                    <a:pt x="220" y="0"/>
                  </a:moveTo>
                  <a:lnTo>
                    <a:pt x="220" y="578"/>
                  </a:lnTo>
                  <a:lnTo>
                    <a:pt x="0" y="190"/>
                  </a:lnTo>
                  <a:lnTo>
                    <a:pt x="220" y="0"/>
                  </a:lnTo>
                  <a:close/>
                </a:path>
              </a:pathLst>
            </a:custGeom>
            <a:noFill/>
            <a:ln w="9525" cap="flat" cmpd="sng">
              <a:solidFill>
                <a:srgbClr val="F1286A"/>
              </a:solidFill>
              <a:prstDash val="solid"/>
              <a:round/>
              <a:headEnd type="none" w="med" len="med"/>
              <a:tailEnd type="none" w="med" len="med"/>
            </a:ln>
          </p:spPr>
          <p:txBody>
            <a:bodyPr/>
            <a:p>
              <a:endParaRPr lang="zh-CN" altLang="en-US" sz="1680"/>
            </a:p>
          </p:txBody>
        </p:sp>
        <p:sp>
          <p:nvSpPr>
            <p:cNvPr id="16" name="Freeform 29"/>
            <p:cNvSpPr/>
            <p:nvPr/>
          </p:nvSpPr>
          <p:spPr>
            <a:xfrm>
              <a:off x="1907035" y="2339957"/>
              <a:ext cx="1010338" cy="462207"/>
            </a:xfrm>
            <a:custGeom>
              <a:avLst/>
              <a:gdLst/>
              <a:ahLst/>
              <a:cxnLst>
                <a:cxn ang="0">
                  <a:pos x="1010338" y="216289"/>
                </a:cxn>
                <a:cxn ang="0">
                  <a:pos x="0" y="0"/>
                </a:cxn>
                <a:cxn ang="0">
                  <a:pos x="764419" y="462207"/>
                </a:cxn>
                <a:cxn ang="0">
                  <a:pos x="1010338" y="216289"/>
                </a:cxn>
              </a:cxnLst>
              <a:pathLst>
                <a:path w="341" h="156">
                  <a:moveTo>
                    <a:pt x="341" y="73"/>
                  </a:moveTo>
                  <a:lnTo>
                    <a:pt x="0" y="0"/>
                  </a:lnTo>
                  <a:lnTo>
                    <a:pt x="258" y="156"/>
                  </a:lnTo>
                  <a:lnTo>
                    <a:pt x="341" y="73"/>
                  </a:lnTo>
                  <a:close/>
                </a:path>
              </a:pathLst>
            </a:custGeom>
            <a:noFill/>
            <a:ln w="9525" cap="flat" cmpd="sng">
              <a:solidFill>
                <a:srgbClr val="FD665B"/>
              </a:solidFill>
              <a:prstDash val="solid"/>
              <a:round/>
              <a:headEnd type="none" w="med" len="med"/>
              <a:tailEnd type="none" w="med" len="med"/>
            </a:ln>
          </p:spPr>
          <p:txBody>
            <a:bodyPr/>
            <a:p>
              <a:endParaRPr lang="zh-CN" altLang="en-US" sz="1680"/>
            </a:p>
          </p:txBody>
        </p:sp>
        <p:sp>
          <p:nvSpPr>
            <p:cNvPr id="17" name="Freeform 30"/>
            <p:cNvSpPr/>
            <p:nvPr/>
          </p:nvSpPr>
          <p:spPr>
            <a:xfrm>
              <a:off x="1065581" y="1406657"/>
              <a:ext cx="1199961" cy="933303"/>
            </a:xfrm>
            <a:custGeom>
              <a:avLst/>
              <a:gdLst/>
              <a:ahLst/>
              <a:cxnLst>
                <a:cxn ang="0">
                  <a:pos x="1199961" y="0"/>
                </a:cxn>
                <a:cxn ang="0">
                  <a:pos x="0" y="559981"/>
                </a:cxn>
                <a:cxn ang="0">
                  <a:pos x="841454" y="933303"/>
                </a:cxn>
                <a:cxn ang="0">
                  <a:pos x="1199961" y="0"/>
                </a:cxn>
              </a:cxnLst>
              <a:pathLst>
                <a:path w="405" h="315">
                  <a:moveTo>
                    <a:pt x="405" y="0"/>
                  </a:moveTo>
                  <a:lnTo>
                    <a:pt x="0" y="189"/>
                  </a:lnTo>
                  <a:lnTo>
                    <a:pt x="284" y="315"/>
                  </a:lnTo>
                  <a:lnTo>
                    <a:pt x="405" y="0"/>
                  </a:lnTo>
                  <a:close/>
                </a:path>
              </a:pathLst>
            </a:custGeom>
            <a:noFill/>
            <a:ln w="9525" cap="flat" cmpd="sng">
              <a:solidFill>
                <a:srgbClr val="FA8538"/>
              </a:solidFill>
              <a:prstDash val="solid"/>
              <a:round/>
              <a:headEnd type="none" w="med" len="med"/>
              <a:tailEnd type="none" w="med" len="med"/>
            </a:ln>
          </p:spPr>
          <p:txBody>
            <a:bodyPr/>
            <a:p>
              <a:endParaRPr lang="zh-CN" altLang="en-US" sz="1680"/>
            </a:p>
          </p:txBody>
        </p:sp>
        <p:sp>
          <p:nvSpPr>
            <p:cNvPr id="18" name="Freeform 31"/>
            <p:cNvSpPr/>
            <p:nvPr/>
          </p:nvSpPr>
          <p:spPr>
            <a:xfrm>
              <a:off x="1907035" y="1406657"/>
              <a:ext cx="1010338" cy="1149591"/>
            </a:xfrm>
            <a:custGeom>
              <a:avLst/>
              <a:gdLst/>
              <a:ahLst/>
              <a:cxnLst>
                <a:cxn ang="0">
                  <a:pos x="358507" y="0"/>
                </a:cxn>
                <a:cxn ang="0">
                  <a:pos x="1010338" y="1149591"/>
                </a:cxn>
                <a:cxn ang="0">
                  <a:pos x="0" y="933301"/>
                </a:cxn>
                <a:cxn ang="0">
                  <a:pos x="358507" y="0"/>
                </a:cxn>
              </a:cxnLst>
              <a:pathLst>
                <a:path w="341" h="388">
                  <a:moveTo>
                    <a:pt x="121" y="0"/>
                  </a:moveTo>
                  <a:lnTo>
                    <a:pt x="341" y="388"/>
                  </a:lnTo>
                  <a:lnTo>
                    <a:pt x="0" y="315"/>
                  </a:lnTo>
                  <a:lnTo>
                    <a:pt x="121" y="0"/>
                  </a:lnTo>
                  <a:close/>
                </a:path>
              </a:pathLst>
            </a:custGeom>
            <a:noFill/>
            <a:ln w="9525" cap="flat" cmpd="sng">
              <a:solidFill>
                <a:srgbClr val="FD3F63"/>
              </a:solidFill>
              <a:prstDash val="solid"/>
              <a:round/>
              <a:headEnd type="none" w="med" len="med"/>
              <a:tailEnd type="none" w="med" len="med"/>
            </a:ln>
          </p:spPr>
          <p:txBody>
            <a:bodyPr/>
            <a:p>
              <a:endParaRPr lang="zh-CN" altLang="en-US" sz="1680"/>
            </a:p>
          </p:txBody>
        </p:sp>
        <p:sp>
          <p:nvSpPr>
            <p:cNvPr id="19" name="Freeform 32"/>
            <p:cNvSpPr/>
            <p:nvPr/>
          </p:nvSpPr>
          <p:spPr>
            <a:xfrm>
              <a:off x="2265543" y="600758"/>
              <a:ext cx="651830" cy="805899"/>
            </a:xfrm>
            <a:custGeom>
              <a:avLst/>
              <a:gdLst/>
              <a:ahLst/>
              <a:cxnLst>
                <a:cxn ang="0">
                  <a:pos x="405912" y="0"/>
                </a:cxn>
                <a:cxn ang="0">
                  <a:pos x="651830" y="242954"/>
                </a:cxn>
                <a:cxn ang="0">
                  <a:pos x="0" y="805899"/>
                </a:cxn>
                <a:cxn ang="0">
                  <a:pos x="405912" y="0"/>
                </a:cxn>
              </a:cxnLst>
              <a:pathLst>
                <a:path w="220" h="272">
                  <a:moveTo>
                    <a:pt x="137" y="0"/>
                  </a:moveTo>
                  <a:lnTo>
                    <a:pt x="220" y="82"/>
                  </a:lnTo>
                  <a:lnTo>
                    <a:pt x="0" y="272"/>
                  </a:lnTo>
                  <a:lnTo>
                    <a:pt x="137" y="0"/>
                  </a:lnTo>
                  <a:close/>
                </a:path>
              </a:pathLst>
            </a:custGeom>
            <a:noFill/>
            <a:ln w="9525" cap="flat" cmpd="sng">
              <a:solidFill>
                <a:srgbClr val="E02579"/>
              </a:solidFill>
              <a:prstDash val="solid"/>
              <a:round/>
              <a:headEnd type="none" w="med" len="med"/>
              <a:tailEnd type="none" w="med" len="med"/>
            </a:ln>
          </p:spPr>
          <p:txBody>
            <a:bodyPr/>
            <a:p>
              <a:endParaRPr lang="zh-CN" altLang="en-US" sz="1680"/>
            </a:p>
          </p:txBody>
        </p:sp>
        <p:sp>
          <p:nvSpPr>
            <p:cNvPr id="22" name="Freeform 33"/>
            <p:cNvSpPr/>
            <p:nvPr/>
          </p:nvSpPr>
          <p:spPr>
            <a:xfrm>
              <a:off x="1065581" y="1000744"/>
              <a:ext cx="1199961" cy="965893"/>
            </a:xfrm>
            <a:custGeom>
              <a:avLst/>
              <a:gdLst/>
              <a:ahLst/>
              <a:cxnLst>
                <a:cxn ang="0">
                  <a:pos x="1199961" y="405912"/>
                </a:cxn>
                <a:cxn ang="0">
                  <a:pos x="302212" y="0"/>
                </a:cxn>
                <a:cxn ang="0">
                  <a:pos x="0" y="965893"/>
                </a:cxn>
                <a:cxn ang="0">
                  <a:pos x="1199961" y="405912"/>
                </a:cxn>
              </a:cxnLst>
              <a:pathLst>
                <a:path w="405" h="326">
                  <a:moveTo>
                    <a:pt x="405" y="137"/>
                  </a:moveTo>
                  <a:lnTo>
                    <a:pt x="102" y="0"/>
                  </a:lnTo>
                  <a:lnTo>
                    <a:pt x="0" y="326"/>
                  </a:lnTo>
                  <a:lnTo>
                    <a:pt x="405" y="137"/>
                  </a:lnTo>
                  <a:close/>
                </a:path>
              </a:pathLst>
            </a:custGeom>
            <a:noFill/>
            <a:ln w="9525" cap="flat" cmpd="sng">
              <a:solidFill>
                <a:srgbClr val="E02579"/>
              </a:solidFill>
              <a:prstDash val="solid"/>
              <a:round/>
              <a:headEnd type="none" w="med" len="med"/>
              <a:tailEnd type="none" w="med" len="med"/>
            </a:ln>
          </p:spPr>
          <p:txBody>
            <a:bodyPr/>
            <a:p>
              <a:endParaRPr lang="zh-CN" altLang="en-US" sz="1680"/>
            </a:p>
          </p:txBody>
        </p:sp>
      </p:grpSp>
      <p:sp>
        <p:nvSpPr>
          <p:cNvPr id="27" name="文本框 26"/>
          <p:cNvSpPr txBox="1"/>
          <p:nvPr/>
        </p:nvSpPr>
        <p:spPr>
          <a:xfrm>
            <a:off x="1241425" y="198120"/>
            <a:ext cx="9248140" cy="460375"/>
          </a:xfrm>
          <a:prstGeom prst="rect">
            <a:avLst/>
          </a:prstGeom>
          <a:noFill/>
        </p:spPr>
        <p:txBody>
          <a:bodyPr wrap="square" rtlCol="0" anchor="t">
            <a:spAutoFit/>
          </a:bodyPr>
          <a:p>
            <a:r>
              <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rPr>
              <a:t>11. </a:t>
            </a:r>
            <a:r>
              <a:rPr lang="zh-CN" altLang="en-US" sz="2400" b="1" dirty="0" smtClean="0">
                <a:solidFill>
                  <a:srgbClr val="002060"/>
                </a:solidFill>
                <a:latin typeface="微软雅黑" panose="020B0503020204020204" pitchFamily="34" charset="-122"/>
                <a:ea typeface="微软雅黑" panose="020B0503020204020204" pitchFamily="34" charset="-122"/>
                <a:cs typeface="+mn-ea"/>
                <a:sym typeface="+mn-ea"/>
              </a:rPr>
              <a:t>鼓励、激励</a:t>
            </a:r>
            <a:r>
              <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rPr>
              <a:t> encourage; inspire；urge</a:t>
            </a:r>
            <a:endPar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endParaRPr>
          </a:p>
        </p:txBody>
      </p:sp>
      <p:sp>
        <p:nvSpPr>
          <p:cNvPr id="11272" name="AutoShape 36"/>
          <p:cNvSpPr/>
          <p:nvPr>
            <p:custDataLst>
              <p:tags r:id="rId4"/>
            </p:custDataLst>
          </p:nvPr>
        </p:nvSpPr>
        <p:spPr>
          <a:xfrm>
            <a:off x="111125" y="826135"/>
            <a:ext cx="5271135" cy="5765165"/>
          </a:xfrm>
          <a:prstGeom prst="roundRect">
            <a:avLst>
              <a:gd name="adj" fmla="val 16667"/>
            </a:avLst>
          </a:prstGeom>
          <a:gradFill rotWithShape="1">
            <a:gsLst>
              <a:gs pos="0">
                <a:srgbClr val="FFFFFF"/>
              </a:gs>
              <a:gs pos="100000">
                <a:srgbClr val="FBFBBB">
                  <a:alpha val="89999"/>
                </a:srgbClr>
              </a:gs>
            </a:gsLst>
            <a:lin ang="0" scaled="1"/>
            <a:tileRect/>
          </a:gradFill>
          <a:ln w="9525" cap="flat" cmpd="sng">
            <a:solidFill>
              <a:srgbClr val="C0C0C0"/>
            </a:solidFill>
            <a:prstDash val="solid"/>
            <a:headEnd type="none" w="med" len="med"/>
            <a:tailEnd type="none" w="med" len="med"/>
          </a:ln>
          <a:effectLst>
            <a:prstShdw prst="shdw13" dist="53882" dir="13499999">
              <a:srgbClr val="F5B363">
                <a:alpha val="50000"/>
              </a:srgbClr>
            </a:prstShdw>
          </a:effectLst>
        </p:spPr>
        <p:txBody>
          <a:bodyPr wrap="none" anchor="ctr"/>
          <a:p>
            <a:pPr algn="l"/>
            <a:endParaRPr lang="zh-CN" altLang="en-US" sz="2000" b="1" dirty="0">
              <a:latin typeface="Times New Roman" panose="02020603050405020304" pitchFamily="18" charset="0"/>
              <a:ea typeface="Times New Roman" panose="02020603050405020304" pitchFamily="18" charset="0"/>
            </a:endParaRPr>
          </a:p>
        </p:txBody>
      </p:sp>
      <p:pic>
        <p:nvPicPr>
          <p:cNvPr id="23" name="图片 22"/>
          <p:cNvPicPr>
            <a:picLocks noChangeAspect="1"/>
          </p:cNvPicPr>
          <p:nvPr/>
        </p:nvPicPr>
        <p:blipFill>
          <a:blip r:embed="rId5"/>
          <a:stretch>
            <a:fillRect/>
          </a:stretch>
        </p:blipFill>
        <p:spPr>
          <a:xfrm>
            <a:off x="5506720" y="751840"/>
            <a:ext cx="6374765" cy="5918835"/>
          </a:xfrm>
          <a:prstGeom prst="rect">
            <a:avLst/>
          </a:prstGeom>
          <a:effectLst>
            <a:outerShdw blurRad="50800" dist="38100" dir="16200000" rotWithShape="0">
              <a:prstClr val="black">
                <a:alpha val="40000"/>
              </a:prstClr>
            </a:outerShdw>
          </a:effectLst>
        </p:spPr>
      </p:pic>
      <p:pic>
        <p:nvPicPr>
          <p:cNvPr id="9" name="图片 8"/>
          <p:cNvPicPr/>
          <p:nvPr/>
        </p:nvPicPr>
        <p:blipFill>
          <a:blip r:embed="rId6"/>
          <a:stretch>
            <a:fillRect/>
          </a:stretch>
        </p:blipFill>
        <p:spPr>
          <a:xfrm>
            <a:off x="10135870" y="5061585"/>
            <a:ext cx="2321560" cy="1903730"/>
          </a:xfrm>
          <a:prstGeom prst="rect">
            <a:avLst/>
          </a:prstGeom>
        </p:spPr>
      </p:pic>
      <p:pic>
        <p:nvPicPr>
          <p:cNvPr id="24" name="图片 23"/>
          <p:cNvPicPr>
            <a:picLocks noChangeAspect="1"/>
          </p:cNvPicPr>
          <p:nvPr>
            <p:custDataLst>
              <p:tags r:id="rId7"/>
            </p:custDataLst>
          </p:nvPr>
        </p:nvPicPr>
        <p:blipFill>
          <a:blip r:embed="rId8">
            <a:clrChange>
              <a:clrFrom>
                <a:srgbClr val="FFFFFF">
                  <a:alpha val="100000"/>
                </a:srgbClr>
              </a:clrFrom>
              <a:clrTo>
                <a:srgbClr val="FFFFFF">
                  <a:alpha val="100000"/>
                  <a:alpha val="0"/>
                </a:srgbClr>
              </a:clrTo>
            </a:clrChange>
            <a:extLst>
              <a:ext uri="{28A0092B-C50C-407E-A947-70E740481C1C}">
                <a14:useLocalDpi xmlns:a14="http://schemas.microsoft.com/office/drawing/2010/main" val="0"/>
              </a:ext>
            </a:extLst>
          </a:blip>
          <a:stretch>
            <a:fillRect/>
          </a:stretch>
        </p:blipFill>
        <p:spPr>
          <a:xfrm flipH="1">
            <a:off x="-60325" y="5960745"/>
            <a:ext cx="1266190" cy="773430"/>
          </a:xfrm>
          <a:prstGeom prst="rect">
            <a:avLst/>
          </a:prstGeom>
        </p:spPr>
      </p:pic>
      <p:sp>
        <p:nvSpPr>
          <p:cNvPr id="26" name="文本框 25"/>
          <p:cNvSpPr txBox="1"/>
          <p:nvPr/>
        </p:nvSpPr>
        <p:spPr>
          <a:xfrm>
            <a:off x="5612765" y="890270"/>
            <a:ext cx="6106795" cy="3784600"/>
          </a:xfrm>
          <a:prstGeom prst="rect">
            <a:avLst/>
          </a:prstGeom>
          <a:noFill/>
          <a:ln w="9525">
            <a:noFill/>
          </a:ln>
        </p:spPr>
        <p:txBody>
          <a:bodyPr wrap="square">
            <a:spAutoFit/>
          </a:bodyPr>
          <a:p>
            <a:pPr indent="0"/>
            <a:r>
              <a:rPr lang="zh-CN" altLang="en-US" sz="2000">
                <a:solidFill>
                  <a:srgbClr val="0063A8"/>
                </a:solidFill>
              </a:rPr>
              <a:t>7.在其核心，语言学习的深远意义在于它打破障碍、培育有意义的联系，并赋予个体能力在语言和文化的广阔领域中传达微妙的思想和情感。</a:t>
            </a:r>
            <a:endParaRPr lang="zh-CN" altLang="en-US" sz="2000">
              <a:solidFill>
                <a:srgbClr val="0063A8"/>
              </a:solidFill>
            </a:endParaRPr>
          </a:p>
          <a:p>
            <a:pPr indent="0"/>
            <a:endParaRPr lang="zh-CN" altLang="en-US" sz="2000">
              <a:solidFill>
                <a:srgbClr val="0063A8"/>
              </a:solidFill>
            </a:endParaRPr>
          </a:p>
          <a:p>
            <a:pPr indent="0"/>
            <a:endParaRPr lang="zh-CN" altLang="en-US" sz="2000">
              <a:solidFill>
                <a:srgbClr val="0063A8"/>
              </a:solidFill>
            </a:endParaRPr>
          </a:p>
          <a:p>
            <a:pPr indent="0"/>
            <a:endParaRPr lang="zh-CN" altLang="en-US" sz="2000">
              <a:solidFill>
                <a:srgbClr val="0063A8"/>
              </a:solidFill>
            </a:endParaRPr>
          </a:p>
          <a:p>
            <a:pPr indent="0"/>
            <a:endParaRPr lang="zh-CN" altLang="en-US" sz="2000">
              <a:solidFill>
                <a:srgbClr val="0063A8"/>
              </a:solidFill>
            </a:endParaRPr>
          </a:p>
          <a:p>
            <a:pPr indent="0"/>
            <a:endParaRPr lang="zh-CN" altLang="en-US" sz="2000">
              <a:solidFill>
                <a:srgbClr val="0063A8"/>
              </a:solidFill>
            </a:endParaRPr>
          </a:p>
          <a:p>
            <a:pPr indent="0"/>
            <a:endParaRPr lang="zh-CN" altLang="en-US" sz="2000">
              <a:solidFill>
                <a:srgbClr val="0063A8"/>
              </a:solidFill>
            </a:endParaRPr>
          </a:p>
          <a:p>
            <a:pPr indent="0"/>
            <a:r>
              <a:rPr lang="zh-CN" altLang="en-US" sz="2000">
                <a:solidFill>
                  <a:srgbClr val="0063A8"/>
                </a:solidFill>
              </a:rPr>
              <a:t>8.</a:t>
            </a:r>
            <a:r>
              <a:rPr lang="zh-CN" altLang="en-US" sz="2000" b="1" u="sng">
                <a:solidFill>
                  <a:srgbClr val="0063A8"/>
                </a:solidFill>
              </a:rPr>
              <a:t>高级语义场:</a:t>
            </a:r>
            <a:r>
              <a:rPr lang="en-US" altLang="zh-CN" sz="2000" b="1" u="sng">
                <a:solidFill>
                  <a:srgbClr val="0063A8"/>
                </a:solidFill>
              </a:rPr>
              <a:t> </a:t>
            </a:r>
            <a:r>
              <a:rPr lang="zh-CN" altLang="en-US" sz="2000">
                <a:solidFill>
                  <a:srgbClr val="0063A8"/>
                </a:solidFill>
              </a:rPr>
              <a:t>让我们利用其潜力来应对社会挑战，创造更加互联、高效和可持续的未来。在智能技术变革能力的助力下，共同塑造更加光明的明天。</a:t>
            </a:r>
            <a:endParaRPr lang="zh-CN" altLang="en-US" sz="2000">
              <a:solidFill>
                <a:srgbClr val="0063A8"/>
              </a:solidFill>
            </a:endParaRPr>
          </a:p>
        </p:txBody>
      </p:sp>
      <p:sp>
        <p:nvSpPr>
          <p:cNvPr id="29" name="文本框 28"/>
          <p:cNvSpPr txBox="1"/>
          <p:nvPr/>
        </p:nvSpPr>
        <p:spPr>
          <a:xfrm>
            <a:off x="5652770" y="1885950"/>
            <a:ext cx="6195060" cy="1630045"/>
          </a:xfrm>
          <a:prstGeom prst="rect">
            <a:avLst/>
          </a:prstGeom>
          <a:noFill/>
          <a:ln w="9525">
            <a:noFill/>
          </a:ln>
        </p:spPr>
        <p:txBody>
          <a:bodyPr wrap="square">
            <a:spAutoFit/>
          </a:bodyPr>
          <a:p>
            <a:pPr indent="0" algn="l"/>
            <a:r>
              <a:rPr lang="en-US" altLang="zh-CN" sz="2000" b="1">
                <a:solidFill>
                  <a:srgbClr val="002060"/>
                </a:solidFill>
                <a:latin typeface="Times New Roman" panose="02020603050405020304" pitchFamily="18" charset="0"/>
                <a:ea typeface="宋体" panose="02010600030101010101" pitchFamily="2" charset="-122"/>
              </a:rPr>
              <a:t>7.At its core, the profound significance of language learning lies in its capacity to break down barriers, </a:t>
            </a:r>
            <a:r>
              <a:rPr lang="en-US" altLang="zh-CN" sz="2000" b="1">
                <a:solidFill>
                  <a:srgbClr val="C00000"/>
                </a:solidFill>
                <a:latin typeface="Times New Roman" panose="02020603050405020304" pitchFamily="18" charset="0"/>
                <a:ea typeface="宋体" panose="02010600030101010101" pitchFamily="2" charset="-122"/>
              </a:rPr>
              <a:t>foster </a:t>
            </a:r>
            <a:r>
              <a:rPr lang="en-US" altLang="zh-CN" sz="2000" b="1">
                <a:solidFill>
                  <a:srgbClr val="002060"/>
                </a:solidFill>
                <a:latin typeface="Times New Roman" panose="02020603050405020304" pitchFamily="18" charset="0"/>
                <a:ea typeface="宋体" panose="02010600030101010101" pitchFamily="2" charset="-122"/>
              </a:rPr>
              <a:t>meaningful connections, and </a:t>
            </a:r>
            <a:r>
              <a:rPr lang="en-US" altLang="zh-CN" sz="2000" b="1">
                <a:solidFill>
                  <a:srgbClr val="C00000"/>
                </a:solidFill>
                <a:latin typeface="Times New Roman" panose="02020603050405020304" pitchFamily="18" charset="0"/>
                <a:ea typeface="宋体" panose="02010600030101010101" pitchFamily="2" charset="-122"/>
              </a:rPr>
              <a:t>empower </a:t>
            </a:r>
            <a:r>
              <a:rPr lang="en-US" altLang="zh-CN" sz="2000" b="1">
                <a:solidFill>
                  <a:srgbClr val="002060"/>
                </a:solidFill>
                <a:latin typeface="Times New Roman" panose="02020603050405020304" pitchFamily="18" charset="0"/>
                <a:ea typeface="宋体" panose="02010600030101010101" pitchFamily="2" charset="-122"/>
              </a:rPr>
              <a:t>individuals to communicate nuanced ideas and emotions across linguistic and cultural landscapes.</a:t>
            </a:r>
            <a:endParaRPr lang="en-US" altLang="zh-CN" sz="2000" b="1">
              <a:solidFill>
                <a:srgbClr val="002060"/>
              </a:solidFill>
              <a:latin typeface="Times New Roman" panose="02020603050405020304" pitchFamily="18" charset="0"/>
              <a:ea typeface="宋体" panose="02010600030101010101" pitchFamily="2" charset="-122"/>
            </a:endParaRPr>
          </a:p>
        </p:txBody>
      </p:sp>
      <p:sp>
        <p:nvSpPr>
          <p:cNvPr id="30" name="文本框 29"/>
          <p:cNvSpPr txBox="1"/>
          <p:nvPr/>
        </p:nvSpPr>
        <p:spPr>
          <a:xfrm>
            <a:off x="5688330" y="4713605"/>
            <a:ext cx="6031230" cy="1630045"/>
          </a:xfrm>
          <a:prstGeom prst="rect">
            <a:avLst/>
          </a:prstGeom>
          <a:noFill/>
          <a:ln w="9525">
            <a:noFill/>
          </a:ln>
        </p:spPr>
        <p:txBody>
          <a:bodyPr wrap="square">
            <a:spAutoFit/>
          </a:bodyPr>
          <a:p>
            <a:pPr indent="0"/>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8. Let us harness</a:t>
            </a:r>
            <a:r>
              <a:rPr lang="en-US" altLang="zh-CN" sz="2000" b="1" baseline="-25000">
                <a:solidFill>
                  <a:srgbClr val="002060"/>
                </a:solidFill>
                <a:latin typeface="Times New Roman" panose="02020603050405020304" pitchFamily="18" charset="0"/>
                <a:ea typeface="宋体" panose="02010600030101010101" pitchFamily="2" charset="-122"/>
                <a:cs typeface="Times New Roman" panose="02020603050405020304" pitchFamily="18" charset="0"/>
              </a:rPr>
              <a:t> /ˈh</a:t>
            </a:r>
            <a:r>
              <a:rPr lang="en-US" altLang="en-US" sz="2000" b="1" baseline="-25000">
                <a:solidFill>
                  <a:srgbClr val="002060"/>
                </a:solidFill>
                <a:latin typeface="Times New Roman" panose="02020603050405020304" pitchFamily="18" charset="0"/>
                <a:ea typeface="宋体" panose="02010600030101010101" pitchFamily="2" charset="-122"/>
                <a:cs typeface="Times New Roman" panose="02020603050405020304" pitchFamily="18" charset="0"/>
              </a:rPr>
              <a:t>ɑː</a:t>
            </a:r>
            <a:r>
              <a:rPr lang="en-US" altLang="zh-CN" sz="2000" b="1" baseline="-25000">
                <a:solidFill>
                  <a:srgbClr val="002060"/>
                </a:solidFill>
                <a:latin typeface="Times New Roman" panose="02020603050405020304" pitchFamily="18" charset="0"/>
                <a:ea typeface="宋体" panose="02010600030101010101" pitchFamily="2" charset="-122"/>
                <a:cs typeface="Times New Roman" panose="02020603050405020304" pitchFamily="18" charset="0"/>
              </a:rPr>
              <a:t>n</a:t>
            </a:r>
            <a:r>
              <a:rPr lang="en-US" altLang="en-US" sz="2000" b="1" baseline="-25000">
                <a:solidFill>
                  <a:srgbClr val="002060"/>
                </a:solidFill>
                <a:latin typeface="Times New Roman" panose="02020603050405020304" pitchFamily="18" charset="0"/>
                <a:ea typeface="宋体" panose="02010600030101010101" pitchFamily="2" charset="-122"/>
                <a:cs typeface="Times New Roman" panose="02020603050405020304" pitchFamily="18" charset="0"/>
              </a:rPr>
              <a:t>ɪ</a:t>
            </a:r>
            <a:r>
              <a:rPr lang="en-US" altLang="zh-CN" sz="2000" b="1" baseline="-25000">
                <a:solidFill>
                  <a:srgbClr val="002060"/>
                </a:solidFill>
                <a:latin typeface="Times New Roman" panose="02020603050405020304" pitchFamily="18" charset="0"/>
                <a:ea typeface="宋体" panose="02010600030101010101" pitchFamily="2" charset="-122"/>
                <a:cs typeface="Times New Roman" panose="02020603050405020304" pitchFamily="18" charset="0"/>
              </a:rPr>
              <a:t>s/ </a:t>
            </a:r>
            <a:r>
              <a:rPr lang="zh-CN" altLang="en-US" sz="2000" b="1" baseline="-25000">
                <a:solidFill>
                  <a:srgbClr val="002060"/>
                </a:solidFill>
                <a:latin typeface="Times New Roman" panose="02020603050405020304" pitchFamily="18" charset="0"/>
                <a:ea typeface="宋体" panose="02010600030101010101" pitchFamily="2" charset="-122"/>
                <a:cs typeface="Times New Roman" panose="02020603050405020304" pitchFamily="18" charset="0"/>
              </a:rPr>
              <a:t>控制并利用</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its </a:t>
            </a:r>
            <a:r>
              <a:rPr lang="en-US" altLang="zh-CN" sz="2000" b="1" u="sng">
                <a:solidFill>
                  <a:srgbClr val="002060"/>
                </a:solidFill>
                <a:latin typeface="Times New Roman" panose="02020603050405020304" pitchFamily="18" charset="0"/>
                <a:ea typeface="宋体" panose="02010600030101010101" pitchFamily="2" charset="-122"/>
                <a:cs typeface="Times New Roman" panose="02020603050405020304" pitchFamily="18" charset="0"/>
              </a:rPr>
              <a:t>potential to address societal challenges</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and </a:t>
            </a:r>
            <a:r>
              <a:rPr lang="en-US" altLang="zh-CN" sz="2000" b="1" u="sng">
                <a:solidFill>
                  <a:srgbClr val="002060"/>
                </a:solidFill>
                <a:latin typeface="Times New Roman" panose="02020603050405020304" pitchFamily="18" charset="0"/>
                <a:ea typeface="宋体" panose="02010600030101010101" pitchFamily="2" charset="-122"/>
                <a:cs typeface="Times New Roman" panose="02020603050405020304" pitchFamily="18" charset="0"/>
              </a:rPr>
              <a:t>create a more interconnected, efficient, and sustainable future</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Together, we</a:t>
            </a:r>
            <a:r>
              <a:rPr lang="en-US" altLang="zh-CN" sz="2000" b="1" u="sng">
                <a:solidFill>
                  <a:srgbClr val="002060"/>
                </a:solidFill>
                <a:latin typeface="Times New Roman" panose="02020603050405020304" pitchFamily="18" charset="0"/>
                <a:ea typeface="宋体" panose="02010600030101010101" pitchFamily="2" charset="-122"/>
                <a:cs typeface="Times New Roman" panose="02020603050405020304" pitchFamily="18" charset="0"/>
              </a:rPr>
              <a:t> shape a brighter tomorrow</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empowered </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by the transformative capabilities of AI.</a:t>
            </a:r>
            <a:endPar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21" name="文本框 20"/>
          <p:cNvSpPr txBox="1"/>
          <p:nvPr/>
        </p:nvSpPr>
        <p:spPr>
          <a:xfrm>
            <a:off x="175895" y="976630"/>
            <a:ext cx="5142230" cy="3538220"/>
          </a:xfrm>
          <a:prstGeom prst="rect">
            <a:avLst/>
          </a:prstGeom>
        </p:spPr>
        <p:txBody>
          <a:bodyPr wrap="square">
            <a:spAutoFit/>
          </a:bodyPr>
          <a:p>
            <a:pPr marL="342900" indent="-342900" algn="l" defTabSz="266700">
              <a:spcBef>
                <a:spcPct val="0"/>
              </a:spcBef>
              <a:spcAft>
                <a:spcPct val="0"/>
              </a:spcAft>
              <a:buFont typeface="Arial" panose="020B0604020202020204" pitchFamily="34" charset="0"/>
              <a:buChar char="•"/>
            </a:pPr>
            <a:r>
              <a:rPr lang="en-US" altLang="zh-CN" sz="2200" b="1">
                <a:solidFill>
                  <a:srgbClr val="C00000"/>
                </a:solidFill>
                <a:latin typeface="Times New Roman" panose="02020603050405020304"/>
                <a:ea typeface="黑体" panose="02010609060101010101" pitchFamily="49" charset="-122"/>
              </a:rPr>
              <a:t>spark</a:t>
            </a:r>
            <a:r>
              <a:rPr lang="en-US" altLang="zh-CN" sz="2200" b="1">
                <a:solidFill>
                  <a:srgbClr val="C00000"/>
                </a:solidFill>
                <a:latin typeface="Times New Roman" panose="02020603050405020304"/>
                <a:ea typeface="Times New Roman" panose="02020603050405020304"/>
              </a:rPr>
              <a:t>/</a:t>
            </a:r>
            <a:r>
              <a:rPr lang="en-US" altLang="zh-CN" sz="2200" b="1">
                <a:solidFill>
                  <a:srgbClr val="C00000"/>
                </a:solidFill>
                <a:latin typeface="Times New Roman" panose="02020603050405020304"/>
                <a:ea typeface="黑体" panose="02010609060101010101" pitchFamily="49" charset="-122"/>
              </a:rPr>
              <a:t> launch/ drive/ spirit/</a:t>
            </a:r>
            <a:r>
              <a:rPr lang="en-US" altLang="zh-CN" sz="2200">
                <a:solidFill>
                  <a:srgbClr val="C00000"/>
                </a:solidFill>
                <a:latin typeface="Times New Roman" panose="02020603050405020304"/>
                <a:ea typeface="宋体" panose="02010600030101010101" pitchFamily="2" charset="-122"/>
              </a:rPr>
              <a:t> </a:t>
            </a:r>
            <a:endParaRPr lang="en-US" altLang="zh-CN" sz="2200">
              <a:solidFill>
                <a:srgbClr val="C00000"/>
              </a:solidFill>
              <a:latin typeface="Times New Roman" panose="02020603050405020304"/>
              <a:ea typeface="宋体" panose="02010600030101010101" pitchFamily="2" charset="-122"/>
            </a:endParaRPr>
          </a:p>
          <a:p>
            <a:pPr marL="342900" indent="-342900" algn="l" defTabSz="266700">
              <a:spcBef>
                <a:spcPct val="0"/>
              </a:spcBef>
              <a:spcAft>
                <a:spcPct val="0"/>
              </a:spcAft>
              <a:buFont typeface="Arial" panose="020B0604020202020204" pitchFamily="34" charset="0"/>
              <a:buChar char="•"/>
            </a:pPr>
            <a:r>
              <a:rPr lang="en-US" altLang="zh-CN" sz="2200" b="1">
                <a:solidFill>
                  <a:srgbClr val="C00000"/>
                </a:solidFill>
                <a:latin typeface="Times New Roman" panose="02020603050405020304"/>
                <a:ea typeface="Times New Roman" panose="02020603050405020304"/>
              </a:rPr>
              <a:t>trigger</a:t>
            </a:r>
            <a:r>
              <a:rPr lang="en-US" altLang="zh-CN" sz="2200" b="0">
                <a:solidFill>
                  <a:srgbClr val="C00000"/>
                </a:solidFill>
                <a:latin typeface="Times New Roman" panose="02020603050405020304"/>
                <a:ea typeface="Times New Roman" panose="02020603050405020304"/>
              </a:rPr>
              <a:t>/ </a:t>
            </a:r>
            <a:r>
              <a:rPr lang="en-US" altLang="zh-CN" sz="2200" b="1">
                <a:solidFill>
                  <a:srgbClr val="C00000"/>
                </a:solidFill>
                <a:latin typeface="Times New Roman" panose="02020603050405020304"/>
                <a:ea typeface="Times New Roman" panose="02020603050405020304"/>
              </a:rPr>
              <a:t>fuel</a:t>
            </a:r>
            <a:r>
              <a:rPr lang="en-US" altLang="zh-CN" sz="2200" b="0">
                <a:solidFill>
                  <a:srgbClr val="C00000"/>
                </a:solidFill>
                <a:latin typeface="Times New Roman" panose="02020603050405020304"/>
                <a:ea typeface="Times New Roman" panose="02020603050405020304"/>
              </a:rPr>
              <a:t>/ </a:t>
            </a:r>
            <a:r>
              <a:rPr lang="en-US" altLang="zh-CN" sz="2200" b="1">
                <a:solidFill>
                  <a:srgbClr val="C00000"/>
                </a:solidFill>
                <a:latin typeface="Times New Roman" panose="02020603050405020304"/>
                <a:ea typeface="Times New Roman" panose="02020603050405020304"/>
              </a:rPr>
              <a:t>arouse</a:t>
            </a:r>
            <a:endParaRPr lang="en-US" altLang="zh-CN" sz="2200" b="1">
              <a:solidFill>
                <a:srgbClr val="C00000"/>
              </a:solidFill>
              <a:latin typeface="Times New Roman" panose="02020603050405020304"/>
              <a:ea typeface="Times New Roman" panose="02020603050405020304"/>
            </a:endParaRPr>
          </a:p>
          <a:p>
            <a:pPr marL="342900" indent="-342900" algn="l" defTabSz="266700">
              <a:spcBef>
                <a:spcPct val="0"/>
              </a:spcBef>
              <a:spcAft>
                <a:spcPct val="0"/>
              </a:spcAft>
              <a:buFont typeface="Arial" panose="020B0604020202020204" pitchFamily="34" charset="0"/>
              <a:buChar char="•"/>
            </a:pPr>
            <a:endParaRPr lang="en-US" altLang="zh-CN" sz="2200" b="1">
              <a:latin typeface="Times New Roman" panose="02020603050405020304"/>
              <a:ea typeface="Times New Roman" panose="02020603050405020304"/>
            </a:endParaRPr>
          </a:p>
          <a:p>
            <a:pPr marL="342900" indent="-342900" algn="l" defTabSz="266700">
              <a:spcBef>
                <a:spcPct val="0"/>
              </a:spcBef>
              <a:spcAft>
                <a:spcPct val="0"/>
              </a:spcAft>
              <a:buFont typeface="Arial" panose="020B0604020202020204" pitchFamily="34" charset="0"/>
              <a:buChar char="•"/>
            </a:pPr>
            <a:r>
              <a:rPr lang="en-US" altLang="zh-CN" sz="2200" b="1">
                <a:solidFill>
                  <a:srgbClr val="C00000"/>
                </a:solidFill>
                <a:latin typeface="Times New Roman" panose="02020603050405020304"/>
                <a:ea typeface="Times New Roman" panose="02020603050405020304"/>
              </a:rPr>
              <a:t>i</a:t>
            </a:r>
            <a:r>
              <a:rPr lang="en-US" altLang="zh-CN" sz="2200" b="1">
                <a:solidFill>
                  <a:srgbClr val="C00000"/>
                </a:solidFill>
                <a:latin typeface="Times New Roman" panose="02020603050405020304"/>
                <a:ea typeface="黑体" panose="02010609060101010101" pitchFamily="49" charset="-122"/>
              </a:rPr>
              <a:t>ncentive</a:t>
            </a:r>
            <a:r>
              <a:rPr lang="en-US" altLang="zh-CN" sz="1600" i="1">
                <a:solidFill>
                  <a:srgbClr val="C00000"/>
                </a:solidFill>
                <a:latin typeface="Times New Roman" panose="02020603050405020304"/>
                <a:ea typeface="黑体" panose="02010609060101010101" pitchFamily="49" charset="-122"/>
              </a:rPr>
              <a:t> </a:t>
            </a:r>
            <a:endParaRPr lang="en-US" altLang="zh-CN" sz="1600" i="1">
              <a:solidFill>
                <a:srgbClr val="C00000"/>
              </a:solidFill>
              <a:latin typeface="Times New Roman" panose="02020603050405020304"/>
              <a:ea typeface="黑体" panose="02010609060101010101" pitchFamily="49" charset="-122"/>
            </a:endParaRPr>
          </a:p>
          <a:p>
            <a:pPr indent="0" algn="l" defTabSz="266700">
              <a:spcBef>
                <a:spcPct val="0"/>
              </a:spcBef>
              <a:spcAft>
                <a:spcPct val="0"/>
              </a:spcAft>
              <a:buFont typeface="Arial" panose="020B0604020202020204" pitchFamily="34" charset="0"/>
              <a:buNone/>
            </a:pPr>
            <a:r>
              <a:rPr lang="en-US" altLang="zh-CN" sz="1600" i="1">
                <a:latin typeface="Times New Roman" panose="02020603050405020304"/>
                <a:ea typeface="Times New Roman" panose="02020603050405020304"/>
              </a:rPr>
              <a:t>            /ɪn'sentɪv/ n. </a:t>
            </a:r>
            <a:r>
              <a:rPr lang="zh-CN" altLang="en-US" sz="1600" i="1">
                <a:latin typeface="Times New Roman" panose="02020603050405020304"/>
                <a:ea typeface="黑体" panose="02010609060101010101" pitchFamily="49" charset="-122"/>
              </a:rPr>
              <a:t>动机；刺激</a:t>
            </a:r>
            <a:r>
              <a:rPr lang="en-US" altLang="zh-CN" sz="1600" i="1">
                <a:latin typeface="Times New Roman" panose="02020603050405020304"/>
                <a:ea typeface="Times New Roman" panose="02020603050405020304"/>
              </a:rPr>
              <a:t>adj. </a:t>
            </a:r>
            <a:r>
              <a:rPr lang="zh-CN" altLang="en-US" sz="1600" i="1">
                <a:latin typeface="Times New Roman" panose="02020603050405020304"/>
                <a:ea typeface="黑体" panose="02010609060101010101" pitchFamily="49" charset="-122"/>
              </a:rPr>
              <a:t>激励的；刺激的</a:t>
            </a:r>
            <a:endParaRPr lang="zh-CN" altLang="en-US" sz="1600" i="1">
              <a:latin typeface="Times New Roman" panose="02020603050405020304"/>
              <a:ea typeface="黑体" panose="02010609060101010101" pitchFamily="49" charset="-122"/>
            </a:endParaRPr>
          </a:p>
          <a:p>
            <a:pPr marL="342900" indent="-342900" algn="l" defTabSz="266700">
              <a:spcBef>
                <a:spcPct val="0"/>
              </a:spcBef>
              <a:spcAft>
                <a:spcPct val="0"/>
              </a:spcAft>
              <a:buFont typeface="Arial" panose="020B0604020202020204" pitchFamily="34" charset="0"/>
              <a:buChar char="•"/>
            </a:pPr>
            <a:r>
              <a:rPr lang="en-US" altLang="zh-CN" sz="2200" b="1">
                <a:solidFill>
                  <a:srgbClr val="C00000"/>
                </a:solidFill>
                <a:latin typeface="Times New Roman" panose="02020603050405020304"/>
                <a:ea typeface="Times New Roman" panose="02020603050405020304"/>
              </a:rPr>
              <a:t>empower</a:t>
            </a:r>
            <a:r>
              <a:rPr lang="en-US" altLang="zh-CN" sz="2200" b="1">
                <a:latin typeface="Times New Roman" panose="02020603050405020304"/>
                <a:ea typeface="Times New Roman" panose="02020603050405020304"/>
              </a:rPr>
              <a:t> --- </a:t>
            </a:r>
            <a:r>
              <a:rPr lang="en-US" altLang="zh-CN" sz="2200" b="1">
                <a:solidFill>
                  <a:srgbClr val="C00000"/>
                </a:solidFill>
                <a:latin typeface="Times New Roman" panose="02020603050405020304"/>
                <a:ea typeface="Times New Roman" panose="02020603050405020304"/>
              </a:rPr>
              <a:t>empowered</a:t>
            </a:r>
            <a:r>
              <a:rPr lang="en-US" altLang="zh-CN" sz="2200" b="1">
                <a:latin typeface="Times New Roman" panose="02020603050405020304"/>
                <a:ea typeface="Times New Roman" panose="02020603050405020304"/>
              </a:rPr>
              <a:t>   </a:t>
            </a:r>
            <a:r>
              <a:rPr lang="zh-CN" altLang="en-US" sz="1600" i="1">
                <a:latin typeface="Times New Roman" panose="02020603050405020304"/>
                <a:ea typeface="黑体" panose="02010609060101010101" pitchFamily="49" charset="-122"/>
              </a:rPr>
              <a:t> 赋能的</a:t>
            </a:r>
            <a:endParaRPr lang="zh-CN" altLang="en-US" sz="1600" i="1">
              <a:latin typeface="Times New Roman" panose="02020603050405020304"/>
              <a:ea typeface="黑体" panose="02010609060101010101" pitchFamily="49" charset="-122"/>
            </a:endParaRPr>
          </a:p>
          <a:p>
            <a:pPr indent="0" algn="l" defTabSz="266700">
              <a:spcBef>
                <a:spcPct val="0"/>
              </a:spcBef>
              <a:spcAft>
                <a:spcPct val="0"/>
              </a:spcAft>
              <a:buFont typeface="Arial" panose="020B0604020202020204" pitchFamily="34" charset="0"/>
              <a:buNone/>
            </a:pPr>
            <a:r>
              <a:rPr lang="en-US" altLang="zh-CN" sz="1600" i="1">
                <a:latin typeface="Times New Roman" panose="02020603050405020304"/>
                <a:ea typeface="Times New Roman" panose="02020603050405020304"/>
              </a:rPr>
              <a:t>           /ɪm</a:t>
            </a:r>
            <a:r>
              <a:rPr lang="en-US" altLang="zh-CN" sz="1600" i="1">
                <a:latin typeface="Times New Roman" panose="02020603050405020304"/>
                <a:ea typeface="黑体" panose="02010609060101010101" pitchFamily="49" charset="-122"/>
              </a:rPr>
              <a:t>ˈ</a:t>
            </a:r>
            <a:r>
              <a:rPr lang="en-US" altLang="zh-CN" sz="1600" i="1">
                <a:latin typeface="Times New Roman" panose="02020603050405020304"/>
                <a:ea typeface="Times New Roman" panose="02020603050405020304"/>
              </a:rPr>
              <a:t>paʊə/ </a:t>
            </a:r>
            <a:r>
              <a:rPr lang="zh-CN" altLang="en-US" sz="1600" i="1">
                <a:latin typeface="Times New Roman" panose="02020603050405020304"/>
                <a:ea typeface="黑体" panose="02010609060101010101" pitchFamily="49" charset="-122"/>
              </a:rPr>
              <a:t>授权，赋能，使有能力</a:t>
            </a:r>
            <a:r>
              <a:rPr lang="en-US" altLang="zh-CN" sz="2200">
                <a:latin typeface="Times New Roman" panose="02020603050405020304"/>
                <a:ea typeface="宋体" panose="02010600030101010101" pitchFamily="2" charset="-122"/>
              </a:rPr>
              <a:t> </a:t>
            </a:r>
            <a:r>
              <a:rPr lang="en-US" altLang="zh-CN" sz="2200">
                <a:latin typeface="Times New Roman" panose="02020603050405020304"/>
                <a:ea typeface="Times New Roman" panose="02020603050405020304"/>
              </a:rPr>
              <a:t>    </a:t>
            </a:r>
            <a:endParaRPr lang="en-US" altLang="zh-CN" sz="2200">
              <a:latin typeface="Times New Roman" panose="02020603050405020304"/>
              <a:ea typeface="Times New Roman" panose="02020603050405020304"/>
            </a:endParaRPr>
          </a:p>
          <a:p>
            <a:pPr marL="285750" indent="-285750" algn="l" defTabSz="266700">
              <a:spcBef>
                <a:spcPct val="0"/>
              </a:spcBef>
              <a:spcAft>
                <a:spcPct val="0"/>
              </a:spcAft>
              <a:buFont typeface="Arial" panose="020B0604020202020204" pitchFamily="34" charset="0"/>
              <a:buChar char="•"/>
            </a:pPr>
            <a:r>
              <a:rPr lang="en-US" altLang="zh-CN" sz="2200" b="1">
                <a:solidFill>
                  <a:srgbClr val="C00000"/>
                </a:solidFill>
                <a:latin typeface="Times New Roman" panose="02020603050405020304"/>
                <a:ea typeface="黑体" panose="02010609060101010101" pitchFamily="49" charset="-122"/>
              </a:rPr>
              <a:t>stimulate </a:t>
            </a:r>
            <a:r>
              <a:rPr lang="en-US" altLang="zh-CN" sz="2200" b="1">
                <a:latin typeface="Times New Roman" panose="02020603050405020304"/>
                <a:ea typeface="黑体" panose="02010609060101010101" pitchFamily="49" charset="-122"/>
              </a:rPr>
              <a:t>--- </a:t>
            </a:r>
            <a:r>
              <a:rPr lang="en-US" altLang="zh-CN" sz="2200" b="1">
                <a:solidFill>
                  <a:srgbClr val="C00000"/>
                </a:solidFill>
                <a:latin typeface="Times New Roman" panose="02020603050405020304"/>
                <a:ea typeface="Times New Roman" panose="02020603050405020304"/>
                <a:sym typeface="+mn-ea"/>
              </a:rPr>
              <a:t>stimulation</a:t>
            </a:r>
            <a:endParaRPr lang="en-US" altLang="zh-CN" sz="2200" b="1">
              <a:solidFill>
                <a:srgbClr val="C00000"/>
              </a:solidFill>
              <a:latin typeface="Times New Roman" panose="02020603050405020304"/>
              <a:ea typeface="黑体" panose="02010609060101010101" pitchFamily="49" charset="-122"/>
            </a:endParaRPr>
          </a:p>
          <a:p>
            <a:pPr indent="0" algn="l" defTabSz="266700">
              <a:spcBef>
                <a:spcPct val="0"/>
              </a:spcBef>
              <a:spcAft>
                <a:spcPct val="0"/>
              </a:spcAft>
              <a:buFont typeface="Arial" panose="020B0604020202020204" pitchFamily="34" charset="0"/>
              <a:buNone/>
            </a:pPr>
            <a:r>
              <a:rPr lang="en-US" altLang="zh-CN" sz="1600" i="1">
                <a:latin typeface="Times New Roman" panose="02020603050405020304"/>
                <a:ea typeface="Times New Roman" panose="02020603050405020304"/>
              </a:rPr>
              <a:t>          /</a:t>
            </a:r>
            <a:r>
              <a:rPr lang="en-US" altLang="zh-CN" sz="1600" i="1">
                <a:latin typeface="Times New Roman" panose="02020603050405020304"/>
                <a:ea typeface="黑体" panose="02010609060101010101" pitchFamily="49" charset="-122"/>
              </a:rPr>
              <a:t>ˈ</a:t>
            </a:r>
            <a:r>
              <a:rPr lang="en-US" altLang="zh-CN" sz="1600" i="1">
                <a:latin typeface="Times New Roman" panose="02020603050405020304"/>
                <a:ea typeface="Times New Roman" panose="02020603050405020304"/>
              </a:rPr>
              <a:t>stɪmjuleɪt/v.</a:t>
            </a:r>
            <a:r>
              <a:rPr lang="zh-CN" altLang="en-US" sz="1600" i="1">
                <a:latin typeface="Times New Roman" panose="02020603050405020304"/>
                <a:ea typeface="黑体" panose="02010609060101010101" pitchFamily="49" charset="-122"/>
              </a:rPr>
              <a:t>促进，激发（某事物）；激发，鼓励</a:t>
            </a:r>
            <a:endParaRPr lang="zh-CN" altLang="en-US" sz="1600" i="1">
              <a:latin typeface="Times New Roman" panose="02020603050405020304"/>
              <a:ea typeface="黑体" panose="02010609060101010101" pitchFamily="49" charset="-122"/>
            </a:endParaRPr>
          </a:p>
          <a:p>
            <a:pPr marL="285750" indent="-285750" algn="l" defTabSz="266700">
              <a:spcBef>
                <a:spcPct val="0"/>
              </a:spcBef>
              <a:spcAft>
                <a:spcPct val="0"/>
              </a:spcAft>
              <a:buFont typeface="Arial" panose="020B0604020202020204" pitchFamily="34" charset="0"/>
              <a:buChar char="•"/>
            </a:pPr>
            <a:r>
              <a:rPr lang="en-US" altLang="zh-CN" sz="2200" b="1">
                <a:solidFill>
                  <a:srgbClr val="C00000"/>
                </a:solidFill>
                <a:latin typeface="Times New Roman" panose="02020603050405020304"/>
                <a:ea typeface="黑体" panose="02010609060101010101" pitchFamily="49" charset="-122"/>
              </a:rPr>
              <a:t>motivate</a:t>
            </a:r>
            <a:r>
              <a:rPr lang="en-US" altLang="zh-CN" sz="2200" b="1">
                <a:latin typeface="Times New Roman" panose="02020603050405020304"/>
                <a:ea typeface="黑体" panose="02010609060101010101" pitchFamily="49" charset="-122"/>
              </a:rPr>
              <a:t> </a:t>
            </a:r>
            <a:r>
              <a:rPr lang="en-US" altLang="zh-CN" sz="2200" b="1">
                <a:latin typeface="Times New Roman" panose="02020603050405020304"/>
                <a:ea typeface="黑体" panose="02010609060101010101" pitchFamily="49" charset="-122"/>
                <a:sym typeface="+mn-ea"/>
              </a:rPr>
              <a:t>--- </a:t>
            </a:r>
            <a:r>
              <a:rPr lang="en-US" altLang="zh-CN" sz="2200" b="1">
                <a:solidFill>
                  <a:srgbClr val="C00000"/>
                </a:solidFill>
                <a:latin typeface="Times New Roman" panose="02020603050405020304"/>
                <a:ea typeface="黑体" panose="02010609060101010101" pitchFamily="49" charset="-122"/>
                <a:sym typeface="+mn-ea"/>
              </a:rPr>
              <a:t>motivation</a:t>
            </a:r>
            <a:endParaRPr lang="en-US" altLang="zh-CN" sz="2200" b="1">
              <a:latin typeface="Times New Roman" panose="02020603050405020304"/>
              <a:ea typeface="黑体" panose="02010609060101010101" pitchFamily="49" charset="-122"/>
            </a:endParaRPr>
          </a:p>
          <a:p>
            <a:pPr indent="0" defTabSz="266700">
              <a:buFont typeface="Arial" panose="020B0604020202020204" pitchFamily="34" charset="0"/>
              <a:buNone/>
            </a:pPr>
            <a:r>
              <a:rPr lang="en-US" altLang="zh-CN" sz="1600" i="1">
                <a:latin typeface="Times New Roman" panose="02020603050405020304"/>
                <a:ea typeface="Times New Roman" panose="02020603050405020304"/>
              </a:rPr>
              <a:t>        /</a:t>
            </a:r>
            <a:r>
              <a:rPr lang="en-US" altLang="zh-CN" sz="1600" i="1">
                <a:latin typeface="Times New Roman" panose="02020603050405020304"/>
                <a:ea typeface="黑体" panose="02010609060101010101" pitchFamily="49" charset="-122"/>
              </a:rPr>
              <a:t>ˈ</a:t>
            </a:r>
            <a:r>
              <a:rPr lang="en-US" altLang="zh-CN" sz="1600" i="1">
                <a:latin typeface="Times New Roman" panose="02020603050405020304"/>
                <a:ea typeface="Times New Roman" panose="02020603050405020304"/>
              </a:rPr>
              <a:t>məʊtɪveɪt/v.</a:t>
            </a:r>
            <a:r>
              <a:rPr lang="zh-CN" altLang="en-US" sz="1600" i="1">
                <a:latin typeface="Times New Roman" panose="02020603050405020304"/>
                <a:ea typeface="黑体" panose="02010609060101010101" pitchFamily="49" charset="-122"/>
              </a:rPr>
              <a:t>成为</a:t>
            </a:r>
            <a:r>
              <a:rPr lang="en-US" altLang="zh-CN" sz="1600" i="1">
                <a:latin typeface="Times New Roman" panose="02020603050405020304"/>
                <a:ea typeface="黑体" panose="02010609060101010101" pitchFamily="49" charset="-122"/>
              </a:rPr>
              <a:t>……</a:t>
            </a:r>
            <a:r>
              <a:rPr lang="zh-CN" altLang="en-US" sz="1600" i="1">
                <a:latin typeface="Times New Roman" panose="02020603050405020304"/>
                <a:ea typeface="黑体" panose="02010609060101010101" pitchFamily="49" charset="-122"/>
              </a:rPr>
              <a:t>的动机，是</a:t>
            </a:r>
            <a:r>
              <a:rPr lang="en-US" altLang="zh-CN" sz="1600" i="1">
                <a:latin typeface="Times New Roman" panose="02020603050405020304"/>
                <a:ea typeface="黑体" panose="02010609060101010101" pitchFamily="49" charset="-122"/>
              </a:rPr>
              <a:t>……</a:t>
            </a:r>
            <a:r>
              <a:rPr lang="zh-CN" altLang="en-US" sz="1600" i="1">
                <a:latin typeface="Times New Roman" panose="02020603050405020304"/>
                <a:ea typeface="黑体" panose="02010609060101010101" pitchFamily="49" charset="-122"/>
              </a:rPr>
              <a:t>的原因；激发</a:t>
            </a:r>
            <a:endParaRPr lang="en-US" altLang="zh-CN" sz="2200" b="1">
              <a:latin typeface="Times New Roman" panose="02020603050405020304"/>
              <a:ea typeface="Times New Roman" panose="02020603050405020304"/>
            </a:endParaRPr>
          </a:p>
        </p:txBody>
      </p:sp>
      <p:pic>
        <p:nvPicPr>
          <p:cNvPr id="31" name="图片 30"/>
          <p:cNvPicPr>
            <a:picLocks noChangeAspect="1"/>
          </p:cNvPicPr>
          <p:nvPr/>
        </p:nvPicPr>
        <p:blipFill>
          <a:blip r:embed="rId9"/>
          <a:stretch>
            <a:fillRect/>
          </a:stretch>
        </p:blipFill>
        <p:spPr>
          <a:xfrm>
            <a:off x="1241425" y="4619625"/>
            <a:ext cx="3372485" cy="1961515"/>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000000"/>
                                          </p:val>
                                        </p:tav>
                                        <p:tav tm="100000">
                                          <p:val>
                                            <p:strVal val="#ppt_w"/>
                                          </p:val>
                                        </p:tav>
                                      </p:tavLst>
                                    </p:anim>
                                    <p:anim calcmode="lin" valueType="num">
                                      <p:cBhvr>
                                        <p:cTn id="8" dur="500" fill="hold"/>
                                        <p:tgtEl>
                                          <p:spTgt spid="3"/>
                                        </p:tgtEl>
                                        <p:attrNameLst>
                                          <p:attrName>ppt_h</p:attrName>
                                        </p:attrNameLst>
                                      </p:cBhvr>
                                      <p:tavLst>
                                        <p:tav tm="0">
                                          <p:val>
                                            <p:fltVal val="0.000000"/>
                                          </p:val>
                                        </p:tav>
                                        <p:tav tm="100000">
                                          <p:val>
                                            <p:strVal val="#ppt_h"/>
                                          </p:val>
                                        </p:tav>
                                      </p:tavLst>
                                    </p:anim>
                                    <p:animEffect transition="in" filter="fade">
                                      <p:cBhvr>
                                        <p:cTn id="9" dur="500"/>
                                        <p:tgtEl>
                                          <p:spTgt spid="3"/>
                                        </p:tgtEl>
                                      </p:cBhvr>
                                    </p:animEffect>
                                  </p:childTnLst>
                                </p:cTn>
                              </p:par>
                              <p:par>
                                <p:cTn id="10" presetID="8" presetClass="emph" presetSubtype="0" repeatCount="indefinite" fill="hold" nodeType="withEffect">
                                  <p:stCondLst>
                                    <p:cond delay="0"/>
                                  </p:stCondLst>
                                  <p:childTnLst>
                                    <p:animRot by="21600000">
                                      <p:cBhvr>
                                        <p:cTn id="11" dur="2000" fill="hold"/>
                                        <p:tgtEl>
                                          <p:spTgt spid="3"/>
                                        </p:tgtEl>
                                        <p:attrNameLst>
                                          <p:attrName>r</p:attrName>
                                        </p:attrNameLst>
                                      </p:cBhvr>
                                    </p:animRot>
                                  </p:childTnLst>
                                </p:cTn>
                              </p:par>
                            </p:childTnLst>
                          </p:cTn>
                        </p:par>
                      </p:childTnLst>
                    </p:cTn>
                  </p:par>
                  <p:par>
                    <p:cTn id="12" fill="hold">
                      <p:stCondLst>
                        <p:cond delay="indefinite"/>
                      </p:stCondLst>
                      <p:childTnLst>
                        <p:par>
                          <p:cTn id="13" fill="hold">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blinds(horizontal)">
                                      <p:cBhvr>
                                        <p:cTn id="16" dur="500"/>
                                        <p:tgtEl>
                                          <p:spTgt spid="29"/>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blinds(horizontal)">
                                      <p:cBhvr>
                                        <p:cTn id="2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29" grpId="1"/>
      <p:bldP spid="30" grpId="0"/>
      <p:bldP spid="30"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直接连接符 19"/>
          <p:cNvCxnSpPr/>
          <p:nvPr/>
        </p:nvCxnSpPr>
        <p:spPr>
          <a:xfrm>
            <a:off x="512860" y="688340"/>
            <a:ext cx="10972825" cy="0"/>
          </a:xfrm>
          <a:prstGeom prst="line">
            <a:avLst/>
          </a:prstGeom>
          <a:ln>
            <a:gradFill>
              <a:gsLst>
                <a:gs pos="0">
                  <a:srgbClr val="400040"/>
                </a:gs>
                <a:gs pos="32000">
                  <a:srgbClr val="8F0040"/>
                </a:gs>
                <a:gs pos="63000">
                  <a:srgbClr val="F27300"/>
                </a:gs>
                <a:gs pos="100000">
                  <a:srgbClr val="FFBF00"/>
                </a:gs>
              </a:gsLst>
              <a:lin ang="10800000" scaled="0"/>
            </a:gradFill>
          </a:ln>
        </p:spPr>
        <p:style>
          <a:lnRef idx="1">
            <a:srgbClr val="5B9BD5"/>
          </a:lnRef>
          <a:fillRef idx="0">
            <a:srgbClr val="5B9BD5"/>
          </a:fillRef>
          <a:effectRef idx="0">
            <a:srgbClr val="5B9BD5"/>
          </a:effectRef>
          <a:fontRef idx="minor">
            <a:sysClr val="windowText" lastClr="000000"/>
          </a:fontRef>
        </p:style>
      </p:cxnSp>
      <p:sp>
        <p:nvSpPr>
          <p:cNvPr id="25" name="矩形 24"/>
          <p:cNvSpPr/>
          <p:nvPr/>
        </p:nvSpPr>
        <p:spPr>
          <a:xfrm>
            <a:off x="0" y="6685613"/>
            <a:ext cx="12192000" cy="172387"/>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p:nvPr/>
        </p:nvPicPr>
        <p:blipFill>
          <a:blip r:embed="rId1"/>
          <a:stretch>
            <a:fillRect/>
          </a:stretch>
        </p:blipFill>
        <p:spPr>
          <a:xfrm>
            <a:off x="54610" y="6584950"/>
            <a:ext cx="708025" cy="273050"/>
          </a:xfrm>
          <a:prstGeom prst="rect">
            <a:avLst/>
          </a:prstGeom>
        </p:spPr>
      </p:pic>
      <p:pic>
        <p:nvPicPr>
          <p:cNvPr id="2" name="图片 1"/>
          <p:cNvPicPr>
            <a:picLocks noChangeAspect="1"/>
          </p:cNvPicPr>
          <p:nvPr/>
        </p:nvPicPr>
        <p:blipFill rotWithShape="1">
          <a:blip r:embed="rId2">
            <a:extLst>
              <a:ext uri="{BEBA8EAE-BF5A-486C-A8C5-ECC9F3942E4B}">
                <a14:imgProps xmlns:a14="http://schemas.microsoft.com/office/drawing/2010/main">
                  <a14:imgLayer r:embed="rId3">
                    <a14:imgEffect>
                      <a14:backgroundRemoval t="1130" b="100000" l="0" r="39917">
                        <a14:foregroundMark x1="10187" y1="34463" x2="9563" y2="64407"/>
                        <a14:foregroundMark x1="18295" y1="11864" x2="16424" y2="37288"/>
                        <a14:foregroundMark x1="19751" y1="24294" x2="22453" y2="22599"/>
                        <a14:foregroundMark x1="13306" y1="20339" x2="14761" y2="25424"/>
                        <a14:foregroundMark x1="19335" y1="37288" x2="24532" y2="31638"/>
                        <a14:foregroundMark x1="28274" y1="31638" x2="28274" y2="45763"/>
                        <a14:foregroundMark x1="11850" y1="58192" x2="28690" y2="54237"/>
                        <a14:foregroundMark x1="11642" y1="48588" x2="26819" y2="45763"/>
                        <a14:foregroundMark x1="9563" y1="66102" x2="29730" y2="66667"/>
                        <a14:foregroundMark x1="28898" y1="55367" x2="27651" y2="61582"/>
                        <a14:foregroundMark x1="11227" y1="52542" x2="18295" y2="51977"/>
                        <a14:foregroundMark x1="20582" y1="61582" x2="25156" y2="58192"/>
                        <a14:foregroundMark x1="20166" y1="48588" x2="20166" y2="51412"/>
                        <a14:foregroundMark x1="13306" y1="74011" x2="18295" y2="82486"/>
                        <a14:foregroundMark x1="19751" y1="83616" x2="23909" y2="73446"/>
                      </a14:backgroundRemoval>
                    </a14:imgEffect>
                  </a14:imgLayer>
                </a14:imgProps>
              </a:ext>
            </a:extLst>
          </a:blip>
          <a:srcRect r="60124"/>
          <a:stretch>
            <a:fillRect/>
          </a:stretch>
        </p:blipFill>
        <p:spPr>
          <a:xfrm>
            <a:off x="0" y="12700"/>
            <a:ext cx="1078865" cy="831850"/>
          </a:xfrm>
          <a:prstGeom prst="rect">
            <a:avLst/>
          </a:prstGeom>
        </p:spPr>
      </p:pic>
      <p:grpSp>
        <p:nvGrpSpPr>
          <p:cNvPr id="3" name="组合 2"/>
          <p:cNvGrpSpPr/>
          <p:nvPr/>
        </p:nvGrpSpPr>
        <p:grpSpPr>
          <a:xfrm>
            <a:off x="414020" y="551815"/>
            <a:ext cx="140970" cy="121920"/>
            <a:chOff x="715963" y="600758"/>
            <a:chExt cx="2201410" cy="2201406"/>
          </a:xfrm>
        </p:grpSpPr>
        <p:sp>
          <p:nvSpPr>
            <p:cNvPr id="5" name="Freeform 20"/>
            <p:cNvSpPr/>
            <p:nvPr/>
          </p:nvSpPr>
          <p:spPr>
            <a:xfrm>
              <a:off x="715963" y="843713"/>
              <a:ext cx="349618" cy="1712535"/>
            </a:xfrm>
            <a:custGeom>
              <a:avLst/>
              <a:gdLst/>
              <a:ahLst/>
              <a:cxnLst>
                <a:cxn ang="0">
                  <a:pos x="349618" y="1122925"/>
                </a:cxn>
                <a:cxn ang="0">
                  <a:pos x="0" y="1712535"/>
                </a:cxn>
                <a:cxn ang="0">
                  <a:pos x="0" y="0"/>
                </a:cxn>
                <a:cxn ang="0">
                  <a:pos x="349618" y="1122925"/>
                </a:cxn>
              </a:cxnLst>
              <a:pathLst>
                <a:path w="118" h="578">
                  <a:moveTo>
                    <a:pt x="118" y="379"/>
                  </a:moveTo>
                  <a:lnTo>
                    <a:pt x="0" y="578"/>
                  </a:lnTo>
                  <a:lnTo>
                    <a:pt x="0" y="0"/>
                  </a:lnTo>
                  <a:lnTo>
                    <a:pt x="118" y="379"/>
                  </a:lnTo>
                  <a:close/>
                </a:path>
              </a:pathLst>
            </a:custGeom>
            <a:noFill/>
            <a:ln w="9525" cap="flat" cmpd="sng">
              <a:solidFill>
                <a:srgbClr val="FEF22A"/>
              </a:solidFill>
              <a:prstDash val="solid"/>
              <a:round/>
              <a:headEnd type="none" w="med" len="med"/>
              <a:tailEnd type="none" w="med" len="med"/>
            </a:ln>
          </p:spPr>
          <p:txBody>
            <a:bodyPr/>
            <a:p>
              <a:endParaRPr lang="zh-CN" altLang="en-US" sz="1680"/>
            </a:p>
          </p:txBody>
        </p:sp>
        <p:sp>
          <p:nvSpPr>
            <p:cNvPr id="6" name="Freeform 21"/>
            <p:cNvSpPr/>
            <p:nvPr/>
          </p:nvSpPr>
          <p:spPr>
            <a:xfrm>
              <a:off x="715963" y="600758"/>
              <a:ext cx="651830" cy="399987"/>
            </a:xfrm>
            <a:custGeom>
              <a:avLst/>
              <a:gdLst/>
              <a:ahLst/>
              <a:cxnLst>
                <a:cxn ang="0">
                  <a:pos x="651830" y="399987"/>
                </a:cxn>
                <a:cxn ang="0">
                  <a:pos x="0" y="242955"/>
                </a:cxn>
                <a:cxn ang="0">
                  <a:pos x="242954" y="0"/>
                </a:cxn>
                <a:cxn ang="0">
                  <a:pos x="651830" y="399987"/>
                </a:cxn>
              </a:cxnLst>
              <a:pathLst>
                <a:path w="220" h="135">
                  <a:moveTo>
                    <a:pt x="220" y="135"/>
                  </a:moveTo>
                  <a:lnTo>
                    <a:pt x="0" y="82"/>
                  </a:lnTo>
                  <a:lnTo>
                    <a:pt x="82" y="0"/>
                  </a:lnTo>
                  <a:lnTo>
                    <a:pt x="220" y="135"/>
                  </a:lnTo>
                  <a:close/>
                </a:path>
              </a:pathLst>
            </a:custGeom>
            <a:noFill/>
            <a:ln w="9525" cap="flat" cmpd="sng">
              <a:solidFill>
                <a:srgbClr val="5B3B87"/>
              </a:solidFill>
              <a:prstDash val="solid"/>
              <a:round/>
              <a:headEnd type="none" w="med" len="med"/>
              <a:tailEnd type="none" w="med" len="med"/>
            </a:ln>
          </p:spPr>
          <p:txBody>
            <a:bodyPr/>
            <a:p>
              <a:endParaRPr lang="zh-CN" altLang="en-US" sz="1680"/>
            </a:p>
          </p:txBody>
        </p:sp>
        <p:sp>
          <p:nvSpPr>
            <p:cNvPr id="7" name="Freeform 22"/>
            <p:cNvSpPr/>
            <p:nvPr/>
          </p:nvSpPr>
          <p:spPr>
            <a:xfrm>
              <a:off x="715963" y="1966637"/>
              <a:ext cx="349618" cy="835527"/>
            </a:xfrm>
            <a:custGeom>
              <a:avLst/>
              <a:gdLst/>
              <a:ahLst/>
              <a:cxnLst>
                <a:cxn ang="0">
                  <a:pos x="349618" y="0"/>
                </a:cxn>
                <a:cxn ang="0">
                  <a:pos x="242954" y="835527"/>
                </a:cxn>
                <a:cxn ang="0">
                  <a:pos x="0" y="589609"/>
                </a:cxn>
                <a:cxn ang="0">
                  <a:pos x="349618" y="0"/>
                </a:cxn>
              </a:cxnLst>
              <a:pathLst>
                <a:path w="118" h="282">
                  <a:moveTo>
                    <a:pt x="118" y="0"/>
                  </a:moveTo>
                  <a:lnTo>
                    <a:pt x="82" y="282"/>
                  </a:lnTo>
                  <a:lnTo>
                    <a:pt x="0" y="199"/>
                  </a:lnTo>
                  <a:lnTo>
                    <a:pt x="118" y="0"/>
                  </a:lnTo>
                  <a:close/>
                </a:path>
              </a:pathLst>
            </a:custGeom>
            <a:noFill/>
            <a:ln w="9525" cap="flat" cmpd="sng">
              <a:solidFill>
                <a:srgbClr val="FD665B"/>
              </a:solidFill>
              <a:prstDash val="solid"/>
              <a:round/>
              <a:headEnd type="none" w="med" len="med"/>
              <a:tailEnd type="none" w="med" len="med"/>
            </a:ln>
          </p:spPr>
          <p:txBody>
            <a:bodyPr/>
            <a:p>
              <a:endParaRPr lang="zh-CN" altLang="en-US" sz="1680"/>
            </a:p>
          </p:txBody>
        </p:sp>
        <p:sp>
          <p:nvSpPr>
            <p:cNvPr id="8" name="Freeform 23"/>
            <p:cNvSpPr/>
            <p:nvPr/>
          </p:nvSpPr>
          <p:spPr>
            <a:xfrm>
              <a:off x="715963" y="843713"/>
              <a:ext cx="651830" cy="1122926"/>
            </a:xfrm>
            <a:custGeom>
              <a:avLst/>
              <a:gdLst/>
              <a:ahLst/>
              <a:cxnLst>
                <a:cxn ang="0">
                  <a:pos x="651830" y="157031"/>
                </a:cxn>
                <a:cxn ang="0">
                  <a:pos x="349617" y="1122926"/>
                </a:cxn>
                <a:cxn ang="0">
                  <a:pos x="0" y="0"/>
                </a:cxn>
                <a:cxn ang="0">
                  <a:pos x="651830" y="157031"/>
                </a:cxn>
              </a:cxnLst>
              <a:pathLst>
                <a:path w="220" h="379">
                  <a:moveTo>
                    <a:pt x="220" y="53"/>
                  </a:moveTo>
                  <a:lnTo>
                    <a:pt x="118" y="379"/>
                  </a:lnTo>
                  <a:lnTo>
                    <a:pt x="0" y="0"/>
                  </a:lnTo>
                  <a:lnTo>
                    <a:pt x="220" y="53"/>
                  </a:lnTo>
                  <a:close/>
                </a:path>
              </a:pathLst>
            </a:custGeom>
            <a:noFill/>
            <a:ln w="9525" cap="flat" cmpd="sng">
              <a:solidFill>
                <a:srgbClr val="A82878"/>
              </a:solidFill>
              <a:prstDash val="solid"/>
              <a:round/>
              <a:headEnd type="none" w="med" len="med"/>
              <a:tailEnd type="none" w="med" len="med"/>
            </a:ln>
          </p:spPr>
          <p:txBody>
            <a:bodyPr/>
            <a:p>
              <a:endParaRPr lang="zh-CN" altLang="en-US" sz="1680"/>
            </a:p>
          </p:txBody>
        </p:sp>
        <p:sp>
          <p:nvSpPr>
            <p:cNvPr id="10" name="Freeform 24"/>
            <p:cNvSpPr/>
            <p:nvPr/>
          </p:nvSpPr>
          <p:spPr>
            <a:xfrm>
              <a:off x="958918" y="1966637"/>
              <a:ext cx="948117" cy="835527"/>
            </a:xfrm>
            <a:custGeom>
              <a:avLst/>
              <a:gdLst/>
              <a:ahLst/>
              <a:cxnLst>
                <a:cxn ang="0">
                  <a:pos x="948117" y="373320"/>
                </a:cxn>
                <a:cxn ang="0">
                  <a:pos x="0" y="835527"/>
                </a:cxn>
                <a:cxn ang="0">
                  <a:pos x="106663" y="0"/>
                </a:cxn>
                <a:cxn ang="0">
                  <a:pos x="948117" y="373320"/>
                </a:cxn>
              </a:cxnLst>
              <a:pathLst>
                <a:path w="320" h="282">
                  <a:moveTo>
                    <a:pt x="320" y="126"/>
                  </a:moveTo>
                  <a:lnTo>
                    <a:pt x="0" y="282"/>
                  </a:lnTo>
                  <a:lnTo>
                    <a:pt x="36" y="0"/>
                  </a:lnTo>
                  <a:lnTo>
                    <a:pt x="320" y="126"/>
                  </a:lnTo>
                  <a:close/>
                </a:path>
              </a:pathLst>
            </a:custGeom>
            <a:noFill/>
            <a:ln w="9525" cap="flat" cmpd="sng">
              <a:solidFill>
                <a:srgbClr val="FEF22A"/>
              </a:solidFill>
              <a:prstDash val="solid"/>
              <a:round/>
              <a:headEnd type="none" w="med" len="med"/>
              <a:tailEnd type="none" w="med" len="med"/>
            </a:ln>
          </p:spPr>
          <p:txBody>
            <a:bodyPr/>
            <a:p>
              <a:endParaRPr lang="zh-CN" altLang="en-US" sz="1680"/>
            </a:p>
          </p:txBody>
        </p:sp>
        <p:sp>
          <p:nvSpPr>
            <p:cNvPr id="12" name="Freeform 25"/>
            <p:cNvSpPr/>
            <p:nvPr/>
          </p:nvSpPr>
          <p:spPr>
            <a:xfrm>
              <a:off x="958918" y="600758"/>
              <a:ext cx="1712536" cy="399987"/>
            </a:xfrm>
            <a:custGeom>
              <a:avLst/>
              <a:gdLst/>
              <a:ahLst/>
              <a:cxnLst>
                <a:cxn ang="0">
                  <a:pos x="408875" y="399987"/>
                </a:cxn>
                <a:cxn ang="0">
                  <a:pos x="0" y="0"/>
                </a:cxn>
                <a:cxn ang="0">
                  <a:pos x="1712536" y="0"/>
                </a:cxn>
                <a:cxn ang="0">
                  <a:pos x="408875" y="399987"/>
                </a:cxn>
              </a:cxnLst>
              <a:pathLst>
                <a:path w="578" h="135">
                  <a:moveTo>
                    <a:pt x="138" y="135"/>
                  </a:moveTo>
                  <a:lnTo>
                    <a:pt x="0" y="0"/>
                  </a:lnTo>
                  <a:lnTo>
                    <a:pt x="578" y="0"/>
                  </a:lnTo>
                  <a:lnTo>
                    <a:pt x="138" y="135"/>
                  </a:lnTo>
                  <a:close/>
                </a:path>
              </a:pathLst>
            </a:custGeom>
            <a:noFill/>
            <a:ln w="9525" cap="flat" cmpd="sng">
              <a:solidFill>
                <a:srgbClr val="79307A"/>
              </a:solidFill>
              <a:prstDash val="solid"/>
              <a:round/>
              <a:headEnd type="none" w="med" len="med"/>
              <a:tailEnd type="none" w="med" len="med"/>
            </a:ln>
          </p:spPr>
          <p:txBody>
            <a:bodyPr/>
            <a:p>
              <a:endParaRPr lang="zh-CN" altLang="en-US" sz="1680"/>
            </a:p>
          </p:txBody>
        </p:sp>
        <p:sp>
          <p:nvSpPr>
            <p:cNvPr id="13" name="Freeform 26"/>
            <p:cNvSpPr/>
            <p:nvPr/>
          </p:nvSpPr>
          <p:spPr>
            <a:xfrm>
              <a:off x="958918" y="2339957"/>
              <a:ext cx="1712536" cy="462207"/>
            </a:xfrm>
            <a:custGeom>
              <a:avLst/>
              <a:gdLst/>
              <a:ahLst/>
              <a:cxnLst>
                <a:cxn ang="0">
                  <a:pos x="948116" y="0"/>
                </a:cxn>
                <a:cxn ang="0">
                  <a:pos x="1712536" y="462207"/>
                </a:cxn>
                <a:cxn ang="0">
                  <a:pos x="0" y="462207"/>
                </a:cxn>
                <a:cxn ang="0">
                  <a:pos x="948116" y="0"/>
                </a:cxn>
              </a:cxnLst>
              <a:pathLst>
                <a:path w="578" h="156">
                  <a:moveTo>
                    <a:pt x="320" y="0"/>
                  </a:moveTo>
                  <a:lnTo>
                    <a:pt x="578" y="156"/>
                  </a:lnTo>
                  <a:lnTo>
                    <a:pt x="0" y="156"/>
                  </a:lnTo>
                  <a:lnTo>
                    <a:pt x="320" y="0"/>
                  </a:lnTo>
                  <a:close/>
                </a:path>
              </a:pathLst>
            </a:custGeom>
            <a:noFill/>
            <a:ln w="9525" cap="flat" cmpd="sng">
              <a:solidFill>
                <a:srgbClr val="FA8538"/>
              </a:solidFill>
              <a:prstDash val="solid"/>
              <a:round/>
              <a:headEnd type="none" w="med" len="med"/>
              <a:tailEnd type="none" w="med" len="med"/>
            </a:ln>
          </p:spPr>
          <p:txBody>
            <a:bodyPr/>
            <a:p>
              <a:endParaRPr lang="zh-CN" altLang="en-US" sz="1680"/>
            </a:p>
          </p:txBody>
        </p:sp>
        <p:sp>
          <p:nvSpPr>
            <p:cNvPr id="14" name="Freeform 27"/>
            <p:cNvSpPr/>
            <p:nvPr/>
          </p:nvSpPr>
          <p:spPr>
            <a:xfrm>
              <a:off x="1367793" y="600758"/>
              <a:ext cx="1303661" cy="805899"/>
            </a:xfrm>
            <a:custGeom>
              <a:avLst/>
              <a:gdLst/>
              <a:ahLst/>
              <a:cxnLst>
                <a:cxn ang="0">
                  <a:pos x="1303661" y="0"/>
                </a:cxn>
                <a:cxn ang="0">
                  <a:pos x="897748" y="805899"/>
                </a:cxn>
                <a:cxn ang="0">
                  <a:pos x="0" y="399986"/>
                </a:cxn>
                <a:cxn ang="0">
                  <a:pos x="1303661" y="0"/>
                </a:cxn>
              </a:cxnLst>
              <a:pathLst>
                <a:path w="440" h="272">
                  <a:moveTo>
                    <a:pt x="440" y="0"/>
                  </a:moveTo>
                  <a:lnTo>
                    <a:pt x="303" y="272"/>
                  </a:lnTo>
                  <a:lnTo>
                    <a:pt x="0" y="135"/>
                  </a:lnTo>
                  <a:lnTo>
                    <a:pt x="440" y="0"/>
                  </a:lnTo>
                  <a:close/>
                </a:path>
              </a:pathLst>
            </a:custGeom>
            <a:noFill/>
            <a:ln w="9525" cap="flat" cmpd="sng">
              <a:solidFill>
                <a:srgbClr val="A82878"/>
              </a:solidFill>
              <a:prstDash val="solid"/>
              <a:round/>
              <a:headEnd type="none" w="med" len="med"/>
              <a:tailEnd type="none" w="med" len="med"/>
            </a:ln>
          </p:spPr>
          <p:txBody>
            <a:bodyPr/>
            <a:p>
              <a:endParaRPr lang="zh-CN" altLang="en-US" sz="1680"/>
            </a:p>
          </p:txBody>
        </p:sp>
        <p:sp>
          <p:nvSpPr>
            <p:cNvPr id="15" name="Freeform 28"/>
            <p:cNvSpPr/>
            <p:nvPr/>
          </p:nvSpPr>
          <p:spPr>
            <a:xfrm>
              <a:off x="2265543" y="843713"/>
              <a:ext cx="651830" cy="1712535"/>
            </a:xfrm>
            <a:custGeom>
              <a:avLst/>
              <a:gdLst/>
              <a:ahLst/>
              <a:cxnLst>
                <a:cxn ang="0">
                  <a:pos x="651830" y="0"/>
                </a:cxn>
                <a:cxn ang="0">
                  <a:pos x="651830" y="1712535"/>
                </a:cxn>
                <a:cxn ang="0">
                  <a:pos x="0" y="562944"/>
                </a:cxn>
                <a:cxn ang="0">
                  <a:pos x="651830" y="0"/>
                </a:cxn>
              </a:cxnLst>
              <a:pathLst>
                <a:path w="220" h="578">
                  <a:moveTo>
                    <a:pt x="220" y="0"/>
                  </a:moveTo>
                  <a:lnTo>
                    <a:pt x="220" y="578"/>
                  </a:lnTo>
                  <a:lnTo>
                    <a:pt x="0" y="190"/>
                  </a:lnTo>
                  <a:lnTo>
                    <a:pt x="220" y="0"/>
                  </a:lnTo>
                  <a:close/>
                </a:path>
              </a:pathLst>
            </a:custGeom>
            <a:noFill/>
            <a:ln w="9525" cap="flat" cmpd="sng">
              <a:solidFill>
                <a:srgbClr val="F1286A"/>
              </a:solidFill>
              <a:prstDash val="solid"/>
              <a:round/>
              <a:headEnd type="none" w="med" len="med"/>
              <a:tailEnd type="none" w="med" len="med"/>
            </a:ln>
          </p:spPr>
          <p:txBody>
            <a:bodyPr/>
            <a:p>
              <a:endParaRPr lang="zh-CN" altLang="en-US" sz="1680"/>
            </a:p>
          </p:txBody>
        </p:sp>
        <p:sp>
          <p:nvSpPr>
            <p:cNvPr id="16" name="Freeform 29"/>
            <p:cNvSpPr/>
            <p:nvPr/>
          </p:nvSpPr>
          <p:spPr>
            <a:xfrm>
              <a:off x="1907035" y="2339957"/>
              <a:ext cx="1010338" cy="462207"/>
            </a:xfrm>
            <a:custGeom>
              <a:avLst/>
              <a:gdLst/>
              <a:ahLst/>
              <a:cxnLst>
                <a:cxn ang="0">
                  <a:pos x="1010338" y="216289"/>
                </a:cxn>
                <a:cxn ang="0">
                  <a:pos x="0" y="0"/>
                </a:cxn>
                <a:cxn ang="0">
                  <a:pos x="764419" y="462207"/>
                </a:cxn>
                <a:cxn ang="0">
                  <a:pos x="1010338" y="216289"/>
                </a:cxn>
              </a:cxnLst>
              <a:pathLst>
                <a:path w="341" h="156">
                  <a:moveTo>
                    <a:pt x="341" y="73"/>
                  </a:moveTo>
                  <a:lnTo>
                    <a:pt x="0" y="0"/>
                  </a:lnTo>
                  <a:lnTo>
                    <a:pt x="258" y="156"/>
                  </a:lnTo>
                  <a:lnTo>
                    <a:pt x="341" y="73"/>
                  </a:lnTo>
                  <a:close/>
                </a:path>
              </a:pathLst>
            </a:custGeom>
            <a:noFill/>
            <a:ln w="9525" cap="flat" cmpd="sng">
              <a:solidFill>
                <a:srgbClr val="FD665B"/>
              </a:solidFill>
              <a:prstDash val="solid"/>
              <a:round/>
              <a:headEnd type="none" w="med" len="med"/>
              <a:tailEnd type="none" w="med" len="med"/>
            </a:ln>
          </p:spPr>
          <p:txBody>
            <a:bodyPr/>
            <a:p>
              <a:endParaRPr lang="zh-CN" altLang="en-US" sz="1680"/>
            </a:p>
          </p:txBody>
        </p:sp>
        <p:sp>
          <p:nvSpPr>
            <p:cNvPr id="17" name="Freeform 30"/>
            <p:cNvSpPr/>
            <p:nvPr/>
          </p:nvSpPr>
          <p:spPr>
            <a:xfrm>
              <a:off x="1065581" y="1406657"/>
              <a:ext cx="1199961" cy="933303"/>
            </a:xfrm>
            <a:custGeom>
              <a:avLst/>
              <a:gdLst/>
              <a:ahLst/>
              <a:cxnLst>
                <a:cxn ang="0">
                  <a:pos x="1199961" y="0"/>
                </a:cxn>
                <a:cxn ang="0">
                  <a:pos x="0" y="559981"/>
                </a:cxn>
                <a:cxn ang="0">
                  <a:pos x="841454" y="933303"/>
                </a:cxn>
                <a:cxn ang="0">
                  <a:pos x="1199961" y="0"/>
                </a:cxn>
              </a:cxnLst>
              <a:pathLst>
                <a:path w="405" h="315">
                  <a:moveTo>
                    <a:pt x="405" y="0"/>
                  </a:moveTo>
                  <a:lnTo>
                    <a:pt x="0" y="189"/>
                  </a:lnTo>
                  <a:lnTo>
                    <a:pt x="284" y="315"/>
                  </a:lnTo>
                  <a:lnTo>
                    <a:pt x="405" y="0"/>
                  </a:lnTo>
                  <a:close/>
                </a:path>
              </a:pathLst>
            </a:custGeom>
            <a:noFill/>
            <a:ln w="9525" cap="flat" cmpd="sng">
              <a:solidFill>
                <a:srgbClr val="FA8538"/>
              </a:solidFill>
              <a:prstDash val="solid"/>
              <a:round/>
              <a:headEnd type="none" w="med" len="med"/>
              <a:tailEnd type="none" w="med" len="med"/>
            </a:ln>
          </p:spPr>
          <p:txBody>
            <a:bodyPr/>
            <a:p>
              <a:endParaRPr lang="zh-CN" altLang="en-US" sz="1680"/>
            </a:p>
          </p:txBody>
        </p:sp>
        <p:sp>
          <p:nvSpPr>
            <p:cNvPr id="18" name="Freeform 31"/>
            <p:cNvSpPr/>
            <p:nvPr/>
          </p:nvSpPr>
          <p:spPr>
            <a:xfrm>
              <a:off x="1907035" y="1406657"/>
              <a:ext cx="1010338" cy="1149591"/>
            </a:xfrm>
            <a:custGeom>
              <a:avLst/>
              <a:gdLst/>
              <a:ahLst/>
              <a:cxnLst>
                <a:cxn ang="0">
                  <a:pos x="358507" y="0"/>
                </a:cxn>
                <a:cxn ang="0">
                  <a:pos x="1010338" y="1149591"/>
                </a:cxn>
                <a:cxn ang="0">
                  <a:pos x="0" y="933301"/>
                </a:cxn>
                <a:cxn ang="0">
                  <a:pos x="358507" y="0"/>
                </a:cxn>
              </a:cxnLst>
              <a:pathLst>
                <a:path w="341" h="388">
                  <a:moveTo>
                    <a:pt x="121" y="0"/>
                  </a:moveTo>
                  <a:lnTo>
                    <a:pt x="341" y="388"/>
                  </a:lnTo>
                  <a:lnTo>
                    <a:pt x="0" y="315"/>
                  </a:lnTo>
                  <a:lnTo>
                    <a:pt x="121" y="0"/>
                  </a:lnTo>
                  <a:close/>
                </a:path>
              </a:pathLst>
            </a:custGeom>
            <a:noFill/>
            <a:ln w="9525" cap="flat" cmpd="sng">
              <a:solidFill>
                <a:srgbClr val="FD3F63"/>
              </a:solidFill>
              <a:prstDash val="solid"/>
              <a:round/>
              <a:headEnd type="none" w="med" len="med"/>
              <a:tailEnd type="none" w="med" len="med"/>
            </a:ln>
          </p:spPr>
          <p:txBody>
            <a:bodyPr/>
            <a:p>
              <a:endParaRPr lang="zh-CN" altLang="en-US" sz="1680"/>
            </a:p>
          </p:txBody>
        </p:sp>
        <p:sp>
          <p:nvSpPr>
            <p:cNvPr id="19" name="Freeform 32"/>
            <p:cNvSpPr/>
            <p:nvPr/>
          </p:nvSpPr>
          <p:spPr>
            <a:xfrm>
              <a:off x="2265543" y="600758"/>
              <a:ext cx="651830" cy="805899"/>
            </a:xfrm>
            <a:custGeom>
              <a:avLst/>
              <a:gdLst/>
              <a:ahLst/>
              <a:cxnLst>
                <a:cxn ang="0">
                  <a:pos x="405912" y="0"/>
                </a:cxn>
                <a:cxn ang="0">
                  <a:pos x="651830" y="242954"/>
                </a:cxn>
                <a:cxn ang="0">
                  <a:pos x="0" y="805899"/>
                </a:cxn>
                <a:cxn ang="0">
                  <a:pos x="405912" y="0"/>
                </a:cxn>
              </a:cxnLst>
              <a:pathLst>
                <a:path w="220" h="272">
                  <a:moveTo>
                    <a:pt x="137" y="0"/>
                  </a:moveTo>
                  <a:lnTo>
                    <a:pt x="220" y="82"/>
                  </a:lnTo>
                  <a:lnTo>
                    <a:pt x="0" y="272"/>
                  </a:lnTo>
                  <a:lnTo>
                    <a:pt x="137" y="0"/>
                  </a:lnTo>
                  <a:close/>
                </a:path>
              </a:pathLst>
            </a:custGeom>
            <a:noFill/>
            <a:ln w="9525" cap="flat" cmpd="sng">
              <a:solidFill>
                <a:srgbClr val="E02579"/>
              </a:solidFill>
              <a:prstDash val="solid"/>
              <a:round/>
              <a:headEnd type="none" w="med" len="med"/>
              <a:tailEnd type="none" w="med" len="med"/>
            </a:ln>
          </p:spPr>
          <p:txBody>
            <a:bodyPr/>
            <a:p>
              <a:endParaRPr lang="zh-CN" altLang="en-US" sz="1680"/>
            </a:p>
          </p:txBody>
        </p:sp>
        <p:sp>
          <p:nvSpPr>
            <p:cNvPr id="22" name="Freeform 33"/>
            <p:cNvSpPr/>
            <p:nvPr/>
          </p:nvSpPr>
          <p:spPr>
            <a:xfrm>
              <a:off x="1065581" y="1000744"/>
              <a:ext cx="1199961" cy="965893"/>
            </a:xfrm>
            <a:custGeom>
              <a:avLst/>
              <a:gdLst/>
              <a:ahLst/>
              <a:cxnLst>
                <a:cxn ang="0">
                  <a:pos x="1199961" y="405912"/>
                </a:cxn>
                <a:cxn ang="0">
                  <a:pos x="302212" y="0"/>
                </a:cxn>
                <a:cxn ang="0">
                  <a:pos x="0" y="965893"/>
                </a:cxn>
                <a:cxn ang="0">
                  <a:pos x="1199961" y="405912"/>
                </a:cxn>
              </a:cxnLst>
              <a:pathLst>
                <a:path w="405" h="326">
                  <a:moveTo>
                    <a:pt x="405" y="137"/>
                  </a:moveTo>
                  <a:lnTo>
                    <a:pt x="102" y="0"/>
                  </a:lnTo>
                  <a:lnTo>
                    <a:pt x="0" y="326"/>
                  </a:lnTo>
                  <a:lnTo>
                    <a:pt x="405" y="137"/>
                  </a:lnTo>
                  <a:close/>
                </a:path>
              </a:pathLst>
            </a:custGeom>
            <a:noFill/>
            <a:ln w="9525" cap="flat" cmpd="sng">
              <a:solidFill>
                <a:srgbClr val="E02579"/>
              </a:solidFill>
              <a:prstDash val="solid"/>
              <a:round/>
              <a:headEnd type="none" w="med" len="med"/>
              <a:tailEnd type="none" w="med" len="med"/>
            </a:ln>
          </p:spPr>
          <p:txBody>
            <a:bodyPr/>
            <a:p>
              <a:endParaRPr lang="zh-CN" altLang="en-US" sz="1680"/>
            </a:p>
          </p:txBody>
        </p:sp>
      </p:grpSp>
      <p:sp>
        <p:nvSpPr>
          <p:cNvPr id="27" name="文本框 26"/>
          <p:cNvSpPr txBox="1"/>
          <p:nvPr/>
        </p:nvSpPr>
        <p:spPr>
          <a:xfrm>
            <a:off x="1241425" y="198120"/>
            <a:ext cx="7399655" cy="460375"/>
          </a:xfrm>
          <a:prstGeom prst="rect">
            <a:avLst/>
          </a:prstGeom>
          <a:noFill/>
        </p:spPr>
        <p:txBody>
          <a:bodyPr wrap="square" rtlCol="0" anchor="t">
            <a:spAutoFit/>
          </a:bodyPr>
          <a:p>
            <a:pPr algn="l"/>
            <a:r>
              <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rPr>
              <a:t>12. </a:t>
            </a:r>
            <a:r>
              <a:rPr lang="zh-CN" altLang="en-US" sz="2400" b="1" dirty="0" smtClean="0">
                <a:solidFill>
                  <a:srgbClr val="002060"/>
                </a:solidFill>
                <a:latin typeface="微软雅黑" panose="020B0503020204020204" pitchFamily="34" charset="-122"/>
                <a:ea typeface="微软雅黑" panose="020B0503020204020204" pitchFamily="34" charset="-122"/>
                <a:cs typeface="+mn-ea"/>
                <a:sym typeface="+mn-ea"/>
              </a:rPr>
              <a:t>削弱、减弱; 克制、抑制</a:t>
            </a:r>
            <a:r>
              <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rPr>
              <a:t>  weaken; discourage </a:t>
            </a:r>
            <a:endPar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endParaRPr>
          </a:p>
        </p:txBody>
      </p:sp>
      <p:sp>
        <p:nvSpPr>
          <p:cNvPr id="11272" name="AutoShape 36"/>
          <p:cNvSpPr/>
          <p:nvPr>
            <p:custDataLst>
              <p:tags r:id="rId4"/>
            </p:custDataLst>
          </p:nvPr>
        </p:nvSpPr>
        <p:spPr>
          <a:xfrm>
            <a:off x="111125" y="826135"/>
            <a:ext cx="4966335" cy="5765165"/>
          </a:xfrm>
          <a:prstGeom prst="roundRect">
            <a:avLst>
              <a:gd name="adj" fmla="val 16667"/>
            </a:avLst>
          </a:prstGeom>
          <a:gradFill rotWithShape="1">
            <a:gsLst>
              <a:gs pos="0">
                <a:srgbClr val="FFFFFF"/>
              </a:gs>
              <a:gs pos="100000">
                <a:srgbClr val="FBFBBB">
                  <a:alpha val="89999"/>
                </a:srgbClr>
              </a:gs>
            </a:gsLst>
            <a:lin ang="0" scaled="1"/>
            <a:tileRect/>
          </a:gradFill>
          <a:ln w="9525" cap="flat" cmpd="sng">
            <a:solidFill>
              <a:srgbClr val="C0C0C0"/>
            </a:solidFill>
            <a:prstDash val="solid"/>
            <a:headEnd type="none" w="med" len="med"/>
            <a:tailEnd type="none" w="med" len="med"/>
          </a:ln>
          <a:effectLst>
            <a:prstShdw prst="shdw13" dist="53882" dir="13499999">
              <a:srgbClr val="F5B363">
                <a:alpha val="50000"/>
              </a:srgbClr>
            </a:prstShdw>
          </a:effectLst>
        </p:spPr>
        <p:txBody>
          <a:bodyPr wrap="none" anchor="ctr"/>
          <a:p>
            <a:pPr algn="l"/>
            <a:endParaRPr lang="zh-CN" altLang="en-US" sz="2000" b="1" dirty="0">
              <a:latin typeface="Times New Roman" panose="02020603050405020304" pitchFamily="18" charset="0"/>
              <a:ea typeface="Times New Roman" panose="02020603050405020304" pitchFamily="18" charset="0"/>
            </a:endParaRPr>
          </a:p>
        </p:txBody>
      </p:sp>
      <p:pic>
        <p:nvPicPr>
          <p:cNvPr id="23" name="图片 22"/>
          <p:cNvPicPr>
            <a:picLocks noChangeAspect="1"/>
          </p:cNvPicPr>
          <p:nvPr/>
        </p:nvPicPr>
        <p:blipFill>
          <a:blip r:embed="rId5"/>
          <a:stretch>
            <a:fillRect/>
          </a:stretch>
        </p:blipFill>
        <p:spPr>
          <a:xfrm>
            <a:off x="5114290" y="746125"/>
            <a:ext cx="6767195" cy="5870575"/>
          </a:xfrm>
          <a:prstGeom prst="rect">
            <a:avLst/>
          </a:prstGeom>
          <a:effectLst>
            <a:outerShdw blurRad="50800" dist="38100" dir="16200000" rotWithShape="0">
              <a:prstClr val="black">
                <a:alpha val="40000"/>
              </a:prstClr>
            </a:outerShdw>
          </a:effectLst>
        </p:spPr>
      </p:pic>
      <p:pic>
        <p:nvPicPr>
          <p:cNvPr id="9" name="图片 8"/>
          <p:cNvPicPr/>
          <p:nvPr/>
        </p:nvPicPr>
        <p:blipFill>
          <a:blip r:embed="rId6"/>
          <a:stretch>
            <a:fillRect/>
          </a:stretch>
        </p:blipFill>
        <p:spPr>
          <a:xfrm>
            <a:off x="10135870" y="5061585"/>
            <a:ext cx="2321560" cy="1903730"/>
          </a:xfrm>
          <a:prstGeom prst="rect">
            <a:avLst/>
          </a:prstGeom>
        </p:spPr>
      </p:pic>
      <p:pic>
        <p:nvPicPr>
          <p:cNvPr id="11" name="图片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969515" y="6146366"/>
            <a:ext cx="520050" cy="819282"/>
          </a:xfrm>
          <a:prstGeom prst="rect">
            <a:avLst/>
          </a:prstGeom>
        </p:spPr>
      </p:pic>
      <p:pic>
        <p:nvPicPr>
          <p:cNvPr id="24" name="图片 23"/>
          <p:cNvPicPr>
            <a:picLocks noChangeAspect="1"/>
          </p:cNvPicPr>
          <p:nvPr>
            <p:custDataLst>
              <p:tags r:id="rId8"/>
            </p:custDataLst>
          </p:nvPr>
        </p:nvPicPr>
        <p:blipFill>
          <a:blip r:embed="rId9">
            <a:clrChange>
              <a:clrFrom>
                <a:srgbClr val="FFFFFF">
                  <a:alpha val="100000"/>
                </a:srgbClr>
              </a:clrFrom>
              <a:clrTo>
                <a:srgbClr val="FFFFFF">
                  <a:alpha val="100000"/>
                  <a:alpha val="0"/>
                </a:srgbClr>
              </a:clrTo>
            </a:clrChange>
            <a:extLst>
              <a:ext uri="{28A0092B-C50C-407E-A947-70E740481C1C}">
                <a14:useLocalDpi xmlns:a14="http://schemas.microsoft.com/office/drawing/2010/main" val="0"/>
              </a:ext>
            </a:extLst>
          </a:blip>
          <a:stretch>
            <a:fillRect/>
          </a:stretch>
        </p:blipFill>
        <p:spPr>
          <a:xfrm flipH="1">
            <a:off x="-60325" y="5960745"/>
            <a:ext cx="1266190" cy="773430"/>
          </a:xfrm>
          <a:prstGeom prst="rect">
            <a:avLst/>
          </a:prstGeom>
        </p:spPr>
      </p:pic>
      <p:sp>
        <p:nvSpPr>
          <p:cNvPr id="100" name="文本框 99"/>
          <p:cNvSpPr txBox="1"/>
          <p:nvPr/>
        </p:nvSpPr>
        <p:spPr>
          <a:xfrm>
            <a:off x="111125" y="1237615"/>
            <a:ext cx="4966335" cy="4954270"/>
          </a:xfrm>
          <a:prstGeom prst="rect">
            <a:avLst/>
          </a:prstGeom>
          <a:noFill/>
          <a:ln w="9525">
            <a:noFill/>
          </a:ln>
        </p:spPr>
        <p:txBody>
          <a:bodyPr wrap="square">
            <a:spAutoFit/>
          </a:bodyPr>
          <a:p>
            <a:pPr indent="0">
              <a:buFont typeface="Arial" panose="020B0604020202020204" pitchFamily="34" charset="0"/>
              <a:buNone/>
            </a:pPr>
            <a:r>
              <a:rPr lang="en-US" altLang="zh-CN" sz="2400" b="1">
                <a:latin typeface="Times New Roman" panose="02020603050405020304" pitchFamily="18" charset="0"/>
                <a:ea typeface="宋体" panose="02010600030101010101" pitchFamily="2" charset="-122"/>
              </a:rPr>
              <a:t>① </a:t>
            </a:r>
            <a:r>
              <a:rPr lang="en-US" altLang="zh-CN" sz="2400" b="1">
                <a:solidFill>
                  <a:srgbClr val="C00000"/>
                </a:solidFill>
                <a:latin typeface="Times New Roman" panose="02020603050405020304" pitchFamily="18" charset="0"/>
                <a:ea typeface="宋体" panose="02010600030101010101" pitchFamily="2" charset="-122"/>
              </a:rPr>
              <a:t>dampen</a:t>
            </a:r>
            <a:endParaRPr lang="en-US" altLang="zh-CN" sz="2400" b="1">
              <a:latin typeface="Times New Roman" panose="02020603050405020304" pitchFamily="18" charset="0"/>
              <a:ea typeface="宋体" panose="02010600030101010101" pitchFamily="2" charset="-122"/>
            </a:endParaRPr>
          </a:p>
          <a:p>
            <a:pPr indent="0">
              <a:buFont typeface="Arial" panose="020B0604020202020204" pitchFamily="34" charset="0"/>
              <a:buNone/>
            </a:pPr>
            <a:r>
              <a:rPr lang="en-US" altLang="zh-CN" sz="2400" b="1">
                <a:latin typeface="Times New Roman" panose="02020603050405020304" pitchFamily="18" charset="0"/>
                <a:ea typeface="宋体" panose="02010600030101010101" pitchFamily="2" charset="-122"/>
              </a:rPr>
              <a:t>     </a:t>
            </a:r>
            <a:r>
              <a:rPr lang="en-US" altLang="zh-CN" sz="1400" b="1" i="1">
                <a:latin typeface="Times New Roman" panose="02020603050405020304" pitchFamily="18" charset="0"/>
                <a:ea typeface="宋体" panose="02010600030101010101" pitchFamily="2" charset="-122"/>
              </a:rPr>
              <a:t> /ˈd</a:t>
            </a:r>
            <a:r>
              <a:rPr lang="en-US" altLang="en-US" sz="1400" b="1" i="1">
                <a:latin typeface="Times New Roman" panose="02020603050405020304" pitchFamily="18" charset="0"/>
                <a:ea typeface="宋体" panose="02010600030101010101" pitchFamily="2" charset="-122"/>
              </a:rPr>
              <a:t>æ</a:t>
            </a:r>
            <a:r>
              <a:rPr lang="en-US" altLang="zh-CN" sz="1400" b="1" i="1">
                <a:latin typeface="Times New Roman" panose="02020603050405020304" pitchFamily="18" charset="0"/>
                <a:ea typeface="宋体" panose="02010600030101010101" pitchFamily="2" charset="-122"/>
              </a:rPr>
              <a:t>mp</a:t>
            </a:r>
            <a:r>
              <a:rPr lang="en-US" altLang="en-US" sz="1400" b="1" i="1">
                <a:latin typeface="Times New Roman" panose="02020603050405020304" pitchFamily="18" charset="0"/>
                <a:ea typeface="宋体" panose="02010600030101010101" pitchFamily="2" charset="-122"/>
              </a:rPr>
              <a:t>ə</a:t>
            </a:r>
            <a:r>
              <a:rPr lang="en-US" altLang="zh-CN" sz="1400" b="1" i="1">
                <a:latin typeface="Times New Roman" panose="02020603050405020304" pitchFamily="18" charset="0"/>
                <a:ea typeface="宋体" panose="02010600030101010101" pitchFamily="2" charset="-122"/>
              </a:rPr>
              <a:t>n/ v. </a:t>
            </a:r>
            <a:r>
              <a:rPr lang="zh-CN" altLang="en-US" sz="1400" b="1" i="1">
                <a:latin typeface="Times New Roman" panose="02020603050405020304" pitchFamily="18" charset="0"/>
                <a:ea typeface="宋体" panose="02010600030101010101" pitchFamily="2" charset="-122"/>
              </a:rPr>
              <a:t>减弱、抑制、挫伤（热情 / 信心 / 势头）</a:t>
            </a:r>
            <a:endParaRPr lang="zh-CN" altLang="en-US" sz="1400" b="1" i="1">
              <a:latin typeface="Times New Roman" panose="02020603050405020304" pitchFamily="18" charset="0"/>
              <a:ea typeface="宋体" panose="02010600030101010101" pitchFamily="2" charset="-122"/>
            </a:endParaRPr>
          </a:p>
          <a:p>
            <a:pPr indent="0">
              <a:buFont typeface="Arial" panose="020B0604020202020204" pitchFamily="34" charset="0"/>
              <a:buNone/>
            </a:pPr>
            <a:r>
              <a:rPr lang="en-US" altLang="zh-CN" sz="2400" b="1">
                <a:latin typeface="Times New Roman" panose="02020603050405020304" pitchFamily="18" charset="0"/>
                <a:ea typeface="宋体" panose="02010600030101010101" pitchFamily="2" charset="-122"/>
              </a:rPr>
              <a:t>② </a:t>
            </a:r>
            <a:r>
              <a:rPr lang="en-US" altLang="zh-CN" sz="2400" b="1">
                <a:solidFill>
                  <a:srgbClr val="C00000"/>
                </a:solidFill>
                <a:latin typeface="Times New Roman" panose="02020603050405020304" pitchFamily="18" charset="0"/>
                <a:ea typeface="宋体" panose="02010600030101010101" pitchFamily="2" charset="-122"/>
              </a:rPr>
              <a:t>depress</a:t>
            </a:r>
            <a:endParaRPr lang="en-US" altLang="zh-CN" sz="2400" b="1">
              <a:latin typeface="Times New Roman" panose="02020603050405020304" pitchFamily="18" charset="0"/>
              <a:ea typeface="宋体" panose="02010600030101010101" pitchFamily="2" charset="-122"/>
            </a:endParaRPr>
          </a:p>
          <a:p>
            <a:pPr indent="0">
              <a:buFont typeface="Arial" panose="020B0604020202020204" pitchFamily="34" charset="0"/>
              <a:buNone/>
            </a:pPr>
            <a:r>
              <a:rPr lang="en-US" sz="1400" b="1" i="1">
                <a:latin typeface="Times New Roman" panose="02020603050405020304" pitchFamily="18" charset="0"/>
                <a:ea typeface="宋体" panose="02010600030101010101" pitchFamily="2" charset="-122"/>
              </a:rPr>
              <a:t>         </a:t>
            </a:r>
            <a:r>
              <a:rPr altLang="en-US" sz="1400" b="1" i="1">
                <a:latin typeface="Times New Roman" panose="02020603050405020304" pitchFamily="18" charset="0"/>
                <a:ea typeface="宋体" panose="02010600030101010101" pitchFamily="2" charset="-122"/>
              </a:rPr>
              <a:t> /dɪˈpres/ v. 压制、降低; 使抑郁；使萧条；按下，压下</a:t>
            </a:r>
            <a:endParaRPr altLang="en-US" sz="1400" b="1" i="1">
              <a:latin typeface="Times New Roman" panose="02020603050405020304" pitchFamily="18" charset="0"/>
              <a:ea typeface="宋体" panose="02010600030101010101" pitchFamily="2" charset="-122"/>
            </a:endParaRPr>
          </a:p>
          <a:p>
            <a:pPr indent="0">
              <a:buFont typeface="Arial" panose="020B0604020202020204" pitchFamily="34" charset="0"/>
              <a:buNone/>
            </a:pPr>
            <a:r>
              <a:rPr lang="en-US" altLang="zh-CN" sz="2400" b="1">
                <a:latin typeface="Times New Roman" panose="02020603050405020304" pitchFamily="18" charset="0"/>
                <a:ea typeface="宋体" panose="02010600030101010101" pitchFamily="2" charset="-122"/>
              </a:rPr>
              <a:t>③ </a:t>
            </a:r>
            <a:r>
              <a:rPr lang="en-US" altLang="zh-CN" sz="2400" b="1">
                <a:solidFill>
                  <a:srgbClr val="C00000"/>
                </a:solidFill>
                <a:latin typeface="Times New Roman" panose="02020603050405020304" pitchFamily="18" charset="0"/>
                <a:ea typeface="宋体" panose="02010600030101010101" pitchFamily="2" charset="-122"/>
              </a:rPr>
              <a:t>restrain </a:t>
            </a:r>
            <a:endParaRPr lang="en-US" altLang="zh-CN" sz="2400" b="1">
              <a:latin typeface="Times New Roman" panose="02020603050405020304" pitchFamily="18" charset="0"/>
              <a:ea typeface="宋体" panose="02010600030101010101" pitchFamily="2" charset="-122"/>
            </a:endParaRPr>
          </a:p>
          <a:p>
            <a:pPr indent="0">
              <a:buFont typeface="Arial" panose="020B0604020202020204" pitchFamily="34" charset="0"/>
              <a:buNone/>
            </a:pPr>
            <a:r>
              <a:rPr lang="en-US" altLang="zh-CN" sz="2400" b="1">
                <a:latin typeface="Times New Roman" panose="02020603050405020304" pitchFamily="18" charset="0"/>
                <a:ea typeface="宋体" panose="02010600030101010101" pitchFamily="2" charset="-122"/>
              </a:rPr>
              <a:t>      </a:t>
            </a:r>
            <a:r>
              <a:rPr altLang="en-US" sz="1400" b="1" i="1">
                <a:latin typeface="Times New Roman" panose="02020603050405020304" pitchFamily="18" charset="0"/>
                <a:ea typeface="宋体" panose="02010600030101010101" pitchFamily="2" charset="-122"/>
              </a:rPr>
              <a:t>/rɪˈstreɪn/ v. 克制、约束；剥夺……的行动自由</a:t>
            </a:r>
            <a:endParaRPr lang="zh-CN" altLang="en-US" sz="2400" b="1">
              <a:latin typeface="Times New Roman" panose="02020603050405020304" pitchFamily="18" charset="0"/>
              <a:ea typeface="宋体" panose="02010600030101010101" pitchFamily="2" charset="-122"/>
            </a:endParaRPr>
          </a:p>
          <a:p>
            <a:pPr indent="0">
              <a:buFont typeface="Arial" panose="020B0604020202020204" pitchFamily="34" charset="0"/>
              <a:buNone/>
            </a:pPr>
            <a:r>
              <a:rPr lang="en-US" altLang="zh-CN" sz="2400" b="1">
                <a:latin typeface="Times New Roman" panose="02020603050405020304" pitchFamily="18" charset="0"/>
                <a:ea typeface="宋体" panose="02010600030101010101" pitchFamily="2" charset="-122"/>
              </a:rPr>
              <a:t>④ </a:t>
            </a:r>
            <a:r>
              <a:rPr lang="en-US" altLang="zh-CN" sz="2400" b="1">
                <a:solidFill>
                  <a:srgbClr val="C00000"/>
                </a:solidFill>
                <a:latin typeface="Times New Roman" panose="02020603050405020304" pitchFamily="18" charset="0"/>
                <a:ea typeface="宋体" panose="02010600030101010101" pitchFamily="2" charset="-122"/>
              </a:rPr>
              <a:t>inhibit</a:t>
            </a:r>
            <a:endParaRPr lang="en-US" altLang="zh-CN" sz="2400" b="1">
              <a:latin typeface="Times New Roman" panose="02020603050405020304" pitchFamily="18" charset="0"/>
              <a:ea typeface="宋体" panose="02010600030101010101" pitchFamily="2" charset="-122"/>
            </a:endParaRPr>
          </a:p>
          <a:p>
            <a:pPr indent="0">
              <a:buFont typeface="Arial" panose="020B0604020202020204" pitchFamily="34" charset="0"/>
              <a:buNone/>
            </a:pPr>
            <a:r>
              <a:rPr lang="en-US" altLang="zh-CN" sz="2400" b="1">
                <a:latin typeface="Times New Roman" panose="02020603050405020304" pitchFamily="18" charset="0"/>
                <a:ea typeface="宋体" panose="02010600030101010101" pitchFamily="2" charset="-122"/>
              </a:rPr>
              <a:t>       </a:t>
            </a:r>
            <a:r>
              <a:rPr altLang="en-US" sz="1400" b="1" i="1">
                <a:latin typeface="Times New Roman" panose="02020603050405020304" pitchFamily="18" charset="0"/>
                <a:ea typeface="宋体" panose="02010600030101010101" pitchFamily="2" charset="-122"/>
              </a:rPr>
              <a:t>/ɪnˈhɪbɪt/ v. 阻碍、抑制（思维 / 发展）</a:t>
            </a:r>
            <a:endParaRPr altLang="en-US" sz="1400" b="1" i="1">
              <a:latin typeface="Times New Roman" panose="02020603050405020304" pitchFamily="18" charset="0"/>
              <a:ea typeface="宋体" panose="02010600030101010101" pitchFamily="2" charset="-122"/>
            </a:endParaRPr>
          </a:p>
          <a:p>
            <a:pPr indent="0">
              <a:buFont typeface="Arial" panose="020B0604020202020204" pitchFamily="34" charset="0"/>
              <a:buNone/>
            </a:pPr>
            <a:r>
              <a:rPr lang="en-US" altLang="zh-CN" sz="2400" b="1">
                <a:latin typeface="Times New Roman" panose="02020603050405020304" pitchFamily="18" charset="0"/>
                <a:ea typeface="宋体" panose="02010600030101010101" pitchFamily="2" charset="-122"/>
              </a:rPr>
              <a:t>⑤ </a:t>
            </a:r>
            <a:r>
              <a:rPr lang="en-US" altLang="zh-CN" sz="2400" b="1">
                <a:solidFill>
                  <a:srgbClr val="C00000"/>
                </a:solidFill>
                <a:latin typeface="Times New Roman" panose="02020603050405020304" pitchFamily="18" charset="0"/>
                <a:ea typeface="宋体" panose="02010600030101010101" pitchFamily="2" charset="-122"/>
              </a:rPr>
              <a:t>suppress </a:t>
            </a:r>
            <a:endParaRPr lang="en-US" altLang="zh-CN" sz="2400" b="1">
              <a:solidFill>
                <a:srgbClr val="C00000"/>
              </a:solidFill>
              <a:latin typeface="Times New Roman" panose="02020603050405020304" pitchFamily="18" charset="0"/>
              <a:ea typeface="宋体" panose="02010600030101010101" pitchFamily="2" charset="-122"/>
            </a:endParaRPr>
          </a:p>
          <a:p>
            <a:pPr indent="0">
              <a:buFont typeface="Arial" panose="020B0604020202020204" pitchFamily="34" charset="0"/>
              <a:buNone/>
            </a:pPr>
            <a:r>
              <a:rPr altLang="en-US" sz="1400" b="1" i="1">
                <a:latin typeface="Times New Roman" panose="02020603050405020304" pitchFamily="18" charset="0"/>
                <a:ea typeface="宋体" panose="02010600030101010101" pitchFamily="2" charset="-122"/>
              </a:rPr>
              <a:t> </a:t>
            </a:r>
            <a:r>
              <a:rPr lang="en-US" sz="1400" b="1" i="1">
                <a:latin typeface="Times New Roman" panose="02020603050405020304" pitchFamily="18" charset="0"/>
                <a:ea typeface="宋体" panose="02010600030101010101" pitchFamily="2" charset="-122"/>
              </a:rPr>
              <a:t>        </a:t>
            </a:r>
            <a:r>
              <a:rPr altLang="en-US" sz="1400" b="1" i="1">
                <a:latin typeface="Times New Roman" panose="02020603050405020304" pitchFamily="18" charset="0"/>
                <a:ea typeface="宋体" panose="02010600030101010101" pitchFamily="2" charset="-122"/>
              </a:rPr>
              <a:t>/səˈpres/ v.（尤指用武力）镇压；压抑（情绪 / 想法）</a:t>
            </a:r>
            <a:endParaRPr lang="zh-CN" altLang="en-US" sz="2400" b="1">
              <a:latin typeface="Times New Roman" panose="02020603050405020304" pitchFamily="18" charset="0"/>
              <a:ea typeface="宋体" panose="02010600030101010101" pitchFamily="2" charset="-122"/>
            </a:endParaRPr>
          </a:p>
          <a:p>
            <a:pPr indent="0">
              <a:buFont typeface="Arial" panose="020B0604020202020204" pitchFamily="34" charset="0"/>
              <a:buNone/>
            </a:pPr>
            <a:r>
              <a:rPr lang="en-US" altLang="zh-CN" sz="2400" b="1">
                <a:latin typeface="Times New Roman" panose="02020603050405020304" pitchFamily="18" charset="0"/>
                <a:ea typeface="宋体" panose="02010600030101010101" pitchFamily="2" charset="-122"/>
              </a:rPr>
              <a:t>⑥ </a:t>
            </a:r>
            <a:r>
              <a:rPr lang="en-US" altLang="zh-CN" sz="2400" b="1">
                <a:solidFill>
                  <a:srgbClr val="C00000"/>
                </a:solidFill>
                <a:latin typeface="Times New Roman" panose="02020603050405020304" pitchFamily="18" charset="0"/>
                <a:ea typeface="宋体" panose="02010600030101010101" pitchFamily="2" charset="-122"/>
              </a:rPr>
              <a:t>tone down </a:t>
            </a:r>
            <a:endParaRPr lang="en-US" altLang="zh-CN" sz="2400" b="1">
              <a:solidFill>
                <a:srgbClr val="C00000"/>
              </a:solidFill>
              <a:latin typeface="Times New Roman" panose="02020603050405020304" pitchFamily="18" charset="0"/>
              <a:ea typeface="宋体" panose="02010600030101010101" pitchFamily="2" charset="-122"/>
            </a:endParaRPr>
          </a:p>
          <a:p>
            <a:pPr indent="0">
              <a:buFont typeface="Arial" panose="020B0604020202020204" pitchFamily="34" charset="0"/>
              <a:buNone/>
            </a:pPr>
            <a:r>
              <a:rPr lang="en-US" altLang="zh-CN" sz="2400" b="1">
                <a:latin typeface="Times New Roman" panose="02020603050405020304" pitchFamily="18" charset="0"/>
                <a:ea typeface="宋体" panose="02010600030101010101" pitchFamily="2" charset="-122"/>
              </a:rPr>
              <a:t>      </a:t>
            </a:r>
            <a:r>
              <a:rPr altLang="en-US" sz="1400" b="1" i="1">
                <a:latin typeface="Times New Roman" panose="02020603050405020304" pitchFamily="18" charset="0"/>
                <a:ea typeface="宋体" panose="02010600030101010101" pitchFamily="2" charset="-122"/>
              </a:rPr>
              <a:t>缓和、弱化（语气）</a:t>
            </a:r>
            <a:r>
              <a:rPr lang="zh-CN" altLang="en-US" sz="2400" b="1">
                <a:latin typeface="Times New Roman" panose="02020603050405020304" pitchFamily="18" charset="0"/>
                <a:ea typeface="宋体" panose="02010600030101010101" pitchFamily="2" charset="-122"/>
              </a:rPr>
              <a:t> </a:t>
            </a:r>
            <a:endParaRPr lang="zh-CN" altLang="en-US" sz="2400" b="1">
              <a:latin typeface="Times New Roman" panose="02020603050405020304" pitchFamily="18" charset="0"/>
              <a:ea typeface="宋体" panose="02010600030101010101" pitchFamily="2" charset="-122"/>
            </a:endParaRPr>
          </a:p>
          <a:p>
            <a:pPr indent="0">
              <a:buFont typeface="Arial" panose="020B0604020202020204" pitchFamily="34" charset="0"/>
              <a:buNone/>
            </a:pPr>
            <a:r>
              <a:rPr lang="zh-CN" altLang="en-US" sz="2400" b="1">
                <a:latin typeface="Times New Roman" panose="02020603050405020304" pitchFamily="18" charset="0"/>
                <a:ea typeface="宋体" panose="02010600030101010101" pitchFamily="2" charset="-122"/>
              </a:rPr>
              <a:t>⑦ </a:t>
            </a:r>
            <a:r>
              <a:rPr lang="en-US" altLang="zh-CN" sz="2400" b="1">
                <a:solidFill>
                  <a:srgbClr val="C00000"/>
                </a:solidFill>
                <a:latin typeface="Times New Roman" panose="02020603050405020304" pitchFamily="18" charset="0"/>
                <a:ea typeface="宋体" panose="02010600030101010101" pitchFamily="2" charset="-122"/>
              </a:rPr>
              <a:t>take the edge off </a:t>
            </a:r>
            <a:endParaRPr lang="en-US" altLang="zh-CN" sz="2400" b="1">
              <a:latin typeface="Times New Roman" panose="02020603050405020304" pitchFamily="18" charset="0"/>
              <a:ea typeface="宋体" panose="02010600030101010101" pitchFamily="2" charset="-122"/>
            </a:endParaRPr>
          </a:p>
          <a:p>
            <a:pPr indent="0">
              <a:buFont typeface="Arial" panose="020B0604020202020204" pitchFamily="34" charset="0"/>
              <a:buNone/>
            </a:pPr>
            <a:r>
              <a:rPr lang="en-US" altLang="zh-CN" sz="2400" b="1">
                <a:latin typeface="Times New Roman" panose="02020603050405020304" pitchFamily="18" charset="0"/>
                <a:ea typeface="宋体" panose="02010600030101010101" pitchFamily="2" charset="-122"/>
              </a:rPr>
              <a:t>        </a:t>
            </a:r>
            <a:r>
              <a:rPr altLang="en-US" sz="1400" b="1" i="1">
                <a:latin typeface="Times New Roman" panose="02020603050405020304" pitchFamily="18" charset="0"/>
                <a:ea typeface="宋体" panose="02010600030101010101" pitchFamily="2" charset="-122"/>
              </a:rPr>
              <a:t>减弱势头、冲淡锋芒</a:t>
            </a:r>
            <a:endParaRPr altLang="en-US" sz="1400" b="1" i="1">
              <a:latin typeface="Times New Roman" panose="02020603050405020304" pitchFamily="18" charset="0"/>
              <a:ea typeface="宋体" panose="02010600030101010101" pitchFamily="2" charset="-122"/>
            </a:endParaRPr>
          </a:p>
        </p:txBody>
      </p:sp>
      <p:sp>
        <p:nvSpPr>
          <p:cNvPr id="21" name="文本框 20"/>
          <p:cNvSpPr txBox="1"/>
          <p:nvPr/>
        </p:nvSpPr>
        <p:spPr>
          <a:xfrm>
            <a:off x="5251450" y="982980"/>
            <a:ext cx="6537325" cy="5378450"/>
          </a:xfrm>
          <a:prstGeom prst="rect">
            <a:avLst/>
          </a:prstGeom>
          <a:noFill/>
          <a:ln w="9525">
            <a:noFill/>
          </a:ln>
        </p:spPr>
        <p:txBody>
          <a:bodyPr wrap="square">
            <a:noAutofit/>
          </a:bodyPr>
          <a:p>
            <a:pPr indent="0"/>
            <a:r>
              <a:rPr lang="zh-CN" altLang="en-US" sz="2000">
                <a:solidFill>
                  <a:srgbClr val="0063A8"/>
                </a:solidFill>
              </a:rPr>
              <a:t>1.</a:t>
            </a:r>
            <a:r>
              <a:rPr lang="zh-CN" altLang="en-US" sz="2000" b="1">
                <a:solidFill>
                  <a:srgbClr val="0063A8"/>
                </a:solidFill>
              </a:rPr>
              <a:t>高分搭配:</a:t>
            </a:r>
            <a:r>
              <a:rPr lang="zh-CN" altLang="en-US" sz="2000">
                <a:solidFill>
                  <a:srgbClr val="0063A8"/>
                </a:solidFill>
              </a:rPr>
              <a:t>①挫伤热情、削弱自信 ②抑制冲动行为 ③阻碍个人发展 ④压抑负面情绪 ⑤削弱心理抗压力</a:t>
            </a:r>
            <a:endParaRPr lang="zh-CN" altLang="en-US" sz="2000">
              <a:solidFill>
                <a:srgbClr val="0063A8"/>
              </a:solidFill>
            </a:endParaRPr>
          </a:p>
          <a:p>
            <a:pPr indent="0"/>
            <a:endParaRPr lang="zh-CN" altLang="en-US" sz="2000">
              <a:solidFill>
                <a:srgbClr val="0063A8"/>
              </a:solidFill>
            </a:endParaRPr>
          </a:p>
          <a:p>
            <a:pPr indent="0"/>
            <a:endParaRPr lang="zh-CN" altLang="en-US" sz="2000">
              <a:solidFill>
                <a:srgbClr val="0063A8"/>
              </a:solidFill>
            </a:endParaRPr>
          </a:p>
          <a:p>
            <a:pPr indent="0"/>
            <a:endParaRPr lang="zh-CN" altLang="en-US" sz="2000">
              <a:solidFill>
                <a:srgbClr val="0063A8"/>
              </a:solidFill>
            </a:endParaRPr>
          </a:p>
          <a:p>
            <a:pPr indent="0" fontAlgn="auto">
              <a:lnSpc>
                <a:spcPts val="1400"/>
              </a:lnSpc>
            </a:pPr>
            <a:endParaRPr lang="zh-CN" altLang="en-US" sz="2000">
              <a:solidFill>
                <a:srgbClr val="0063A8"/>
              </a:solidFill>
            </a:endParaRPr>
          </a:p>
          <a:p>
            <a:pPr indent="0"/>
            <a:endParaRPr lang="zh-CN" altLang="en-US" sz="2000">
              <a:solidFill>
                <a:srgbClr val="0063A8"/>
              </a:solidFill>
            </a:endParaRPr>
          </a:p>
          <a:p>
            <a:pPr indent="0"/>
            <a:r>
              <a:rPr lang="zh-CN" altLang="en-US" sz="2000">
                <a:solidFill>
                  <a:srgbClr val="0063A8"/>
                </a:solidFill>
              </a:rPr>
              <a:t>2.过大压力容易压制学生的学习兴趣。</a:t>
            </a:r>
            <a:endParaRPr lang="zh-CN" altLang="en-US" sz="2000">
              <a:solidFill>
                <a:srgbClr val="0063A8"/>
              </a:solidFill>
            </a:endParaRPr>
          </a:p>
          <a:p>
            <a:pPr indent="0"/>
            <a:endParaRPr lang="zh-CN" altLang="en-US" sz="2000">
              <a:solidFill>
                <a:srgbClr val="0063A8"/>
              </a:solidFill>
            </a:endParaRPr>
          </a:p>
          <a:p>
            <a:pPr indent="0"/>
            <a:endParaRPr lang="zh-CN" altLang="en-US" sz="2000">
              <a:solidFill>
                <a:srgbClr val="0063A8"/>
              </a:solidFill>
            </a:endParaRPr>
          </a:p>
          <a:p>
            <a:pPr indent="0" fontAlgn="auto">
              <a:lnSpc>
                <a:spcPts val="1400"/>
              </a:lnSpc>
            </a:pPr>
            <a:endParaRPr lang="zh-CN" altLang="en-US" sz="2000">
              <a:solidFill>
                <a:srgbClr val="0063A8"/>
              </a:solidFill>
            </a:endParaRPr>
          </a:p>
          <a:p>
            <a:pPr indent="0"/>
            <a:r>
              <a:rPr lang="zh-CN" altLang="en-US" sz="2000">
                <a:solidFill>
                  <a:srgbClr val="0063A8"/>
                </a:solidFill>
              </a:rPr>
              <a:t>3.刻板规则会抑制学生的创造力与想象力。</a:t>
            </a:r>
            <a:endParaRPr lang="zh-CN" altLang="en-US" sz="2000">
              <a:solidFill>
                <a:srgbClr val="0063A8"/>
              </a:solidFill>
            </a:endParaRPr>
          </a:p>
          <a:p>
            <a:pPr indent="0"/>
            <a:endParaRPr lang="zh-CN" altLang="en-US" sz="2000">
              <a:solidFill>
                <a:srgbClr val="0063A8"/>
              </a:solidFill>
            </a:endParaRPr>
          </a:p>
          <a:p>
            <a:pPr indent="0"/>
            <a:endParaRPr lang="zh-CN" altLang="en-US" sz="2000">
              <a:solidFill>
                <a:srgbClr val="0063A8"/>
              </a:solidFill>
            </a:endParaRPr>
          </a:p>
          <a:p>
            <a:pPr indent="0"/>
            <a:endParaRPr lang="zh-CN" altLang="en-US" sz="2000">
              <a:solidFill>
                <a:srgbClr val="0063A8"/>
              </a:solidFill>
            </a:endParaRPr>
          </a:p>
        </p:txBody>
      </p:sp>
      <p:sp>
        <p:nvSpPr>
          <p:cNvPr id="26" name="文本框 25"/>
          <p:cNvSpPr txBox="1"/>
          <p:nvPr/>
        </p:nvSpPr>
        <p:spPr>
          <a:xfrm>
            <a:off x="5299710" y="1804670"/>
            <a:ext cx="6442075" cy="1014730"/>
          </a:xfrm>
          <a:prstGeom prst="rect">
            <a:avLst/>
          </a:prstGeom>
          <a:noFill/>
          <a:ln w="9525">
            <a:noFill/>
          </a:ln>
        </p:spPr>
        <p:txBody>
          <a:bodyPr wrap="square">
            <a:spAutoFit/>
          </a:bodyPr>
          <a:p>
            <a:pPr indent="0"/>
            <a:r>
              <a:rPr lang="en-US" altLang="zh-CN" sz="2000" b="1">
                <a:solidFill>
                  <a:srgbClr val="002060"/>
                </a:solidFill>
                <a:latin typeface="Times New Roman" panose="02020603050405020304" pitchFamily="18" charset="0"/>
                <a:cs typeface="Times New Roman" panose="02020603050405020304" pitchFamily="18" charset="0"/>
              </a:rPr>
              <a:t>1.①</a:t>
            </a:r>
            <a:r>
              <a:rPr lang="en-US" altLang="zh-CN" sz="2000" b="1">
                <a:solidFill>
                  <a:srgbClr val="C00000"/>
                </a:solidFill>
                <a:latin typeface="Times New Roman" panose="02020603050405020304" pitchFamily="18" charset="0"/>
                <a:cs typeface="Times New Roman" panose="02020603050405020304" pitchFamily="18" charset="0"/>
              </a:rPr>
              <a:t>dampen</a:t>
            </a:r>
            <a:r>
              <a:rPr lang="en-US" altLang="zh-CN" sz="2000" b="1">
                <a:solidFill>
                  <a:srgbClr val="002060"/>
                </a:solidFill>
                <a:latin typeface="Times New Roman" panose="02020603050405020304" pitchFamily="18" charset="0"/>
                <a:cs typeface="Times New Roman" panose="02020603050405020304" pitchFamily="18" charset="0"/>
              </a:rPr>
              <a:t> enthusiasm /confidence ②</a:t>
            </a:r>
            <a:r>
              <a:rPr lang="en-US" altLang="zh-CN" sz="2000" b="1">
                <a:solidFill>
                  <a:srgbClr val="C00000"/>
                </a:solidFill>
                <a:latin typeface="Times New Roman" panose="02020603050405020304" pitchFamily="18" charset="0"/>
                <a:cs typeface="Times New Roman" panose="02020603050405020304" pitchFamily="18" charset="0"/>
              </a:rPr>
              <a:t>restrain</a:t>
            </a:r>
            <a:r>
              <a:rPr lang="en-US" altLang="zh-CN" sz="2000" b="1">
                <a:solidFill>
                  <a:srgbClr val="002060"/>
                </a:solidFill>
                <a:latin typeface="Times New Roman" panose="02020603050405020304" pitchFamily="18" charset="0"/>
                <a:cs typeface="Times New Roman" panose="02020603050405020304" pitchFamily="18" charset="0"/>
              </a:rPr>
              <a:t> impulsive behavior ③</a:t>
            </a:r>
            <a:r>
              <a:rPr lang="en-US" altLang="zh-CN" sz="2000" b="1">
                <a:solidFill>
                  <a:srgbClr val="C00000"/>
                </a:solidFill>
                <a:latin typeface="Times New Roman" panose="02020603050405020304" pitchFamily="18" charset="0"/>
                <a:cs typeface="Times New Roman" panose="02020603050405020304" pitchFamily="18" charset="0"/>
              </a:rPr>
              <a:t>inhibit</a:t>
            </a:r>
            <a:r>
              <a:rPr lang="en-US" altLang="zh-CN" sz="2000" b="1">
                <a:solidFill>
                  <a:srgbClr val="002060"/>
                </a:solidFill>
                <a:latin typeface="Times New Roman" panose="02020603050405020304" pitchFamily="18" charset="0"/>
                <a:cs typeface="Times New Roman" panose="02020603050405020304" pitchFamily="18" charset="0"/>
              </a:rPr>
              <a:t> personal development ④</a:t>
            </a:r>
            <a:r>
              <a:rPr lang="en-US" altLang="zh-CN" sz="2000" b="1">
                <a:solidFill>
                  <a:srgbClr val="C00000"/>
                </a:solidFill>
                <a:latin typeface="Times New Roman" panose="02020603050405020304" pitchFamily="18" charset="0"/>
                <a:cs typeface="Times New Roman" panose="02020603050405020304" pitchFamily="18" charset="0"/>
              </a:rPr>
              <a:t>suppress </a:t>
            </a:r>
            <a:r>
              <a:rPr lang="en-US" altLang="zh-CN" sz="2000" b="1">
                <a:solidFill>
                  <a:srgbClr val="002060"/>
                </a:solidFill>
                <a:latin typeface="Times New Roman" panose="02020603050405020304" pitchFamily="18" charset="0"/>
                <a:cs typeface="Times New Roman" panose="02020603050405020304" pitchFamily="18" charset="0"/>
              </a:rPr>
              <a:t>negative emotions ⑤</a:t>
            </a:r>
            <a:r>
              <a:rPr lang="en-US" altLang="zh-CN" sz="2000" b="1">
                <a:solidFill>
                  <a:srgbClr val="C00000"/>
                </a:solidFill>
                <a:latin typeface="Times New Roman" panose="02020603050405020304" pitchFamily="18" charset="0"/>
                <a:cs typeface="Times New Roman" panose="02020603050405020304" pitchFamily="18" charset="0"/>
              </a:rPr>
              <a:t>weaken</a:t>
            </a:r>
            <a:r>
              <a:rPr lang="en-US" altLang="zh-CN" sz="2000" b="1">
                <a:solidFill>
                  <a:srgbClr val="002060"/>
                </a:solidFill>
                <a:latin typeface="Times New Roman" panose="02020603050405020304" pitchFamily="18" charset="0"/>
                <a:cs typeface="Times New Roman" panose="02020603050405020304" pitchFamily="18" charset="0"/>
              </a:rPr>
              <a:t> mental resilience</a:t>
            </a:r>
            <a:endParaRPr lang="en-US" altLang="zh-CN" sz="2000" b="1">
              <a:solidFill>
                <a:srgbClr val="002060"/>
              </a:solidFill>
              <a:latin typeface="Times New Roman" panose="02020603050405020304" pitchFamily="18" charset="0"/>
              <a:cs typeface="Times New Roman" panose="02020603050405020304" pitchFamily="18" charset="0"/>
            </a:endParaRPr>
          </a:p>
        </p:txBody>
      </p:sp>
      <p:sp>
        <p:nvSpPr>
          <p:cNvPr id="28" name="文本框 27"/>
          <p:cNvSpPr txBox="1"/>
          <p:nvPr/>
        </p:nvSpPr>
        <p:spPr>
          <a:xfrm>
            <a:off x="5295900" y="3355340"/>
            <a:ext cx="6537325" cy="706755"/>
          </a:xfrm>
          <a:prstGeom prst="rect">
            <a:avLst/>
          </a:prstGeom>
          <a:noFill/>
          <a:ln w="9525">
            <a:noFill/>
          </a:ln>
        </p:spPr>
        <p:txBody>
          <a:bodyPr wrap="square">
            <a:spAutoFit/>
          </a:bodyPr>
          <a:p>
            <a:pPr indent="0"/>
            <a:r>
              <a:rPr lang="en-US" altLang="zh-CN" sz="2000" b="1">
                <a:solidFill>
                  <a:srgbClr val="002060"/>
                </a:solidFill>
                <a:latin typeface="Times New Roman" panose="02020603050405020304" pitchFamily="18" charset="0"/>
                <a:cs typeface="Times New Roman" panose="02020603050405020304" pitchFamily="18" charset="0"/>
              </a:rPr>
              <a:t>2.Too much pressure tends to </a:t>
            </a:r>
            <a:r>
              <a:rPr lang="en-US" altLang="zh-CN" sz="2000" b="1">
                <a:solidFill>
                  <a:srgbClr val="C00000"/>
                </a:solidFill>
                <a:latin typeface="Times New Roman" panose="02020603050405020304" pitchFamily="18" charset="0"/>
                <a:cs typeface="Times New Roman" panose="02020603050405020304" pitchFamily="18" charset="0"/>
              </a:rPr>
              <a:t>depress </a:t>
            </a:r>
            <a:r>
              <a:rPr lang="en-US" altLang="zh-CN" sz="2000" b="1">
                <a:solidFill>
                  <a:srgbClr val="002060"/>
                </a:solidFill>
                <a:latin typeface="Times New Roman" panose="02020603050405020304" pitchFamily="18" charset="0"/>
                <a:cs typeface="Times New Roman" panose="02020603050405020304" pitchFamily="18" charset="0"/>
              </a:rPr>
              <a:t>students’ interest in learning.</a:t>
            </a:r>
            <a:endParaRPr lang="en-US" altLang="zh-CN" sz="2000" b="1">
              <a:solidFill>
                <a:srgbClr val="002060"/>
              </a:solidFill>
              <a:latin typeface="Times New Roman" panose="02020603050405020304" pitchFamily="18" charset="0"/>
              <a:cs typeface="Times New Roman" panose="02020603050405020304" pitchFamily="18" charset="0"/>
            </a:endParaRPr>
          </a:p>
        </p:txBody>
      </p:sp>
      <p:sp>
        <p:nvSpPr>
          <p:cNvPr id="29" name="文本框 28"/>
          <p:cNvSpPr txBox="1"/>
          <p:nvPr/>
        </p:nvSpPr>
        <p:spPr>
          <a:xfrm>
            <a:off x="5299710" y="4560570"/>
            <a:ext cx="6581775" cy="706755"/>
          </a:xfrm>
          <a:prstGeom prst="rect">
            <a:avLst/>
          </a:prstGeom>
          <a:noFill/>
          <a:ln w="9525">
            <a:noFill/>
          </a:ln>
        </p:spPr>
        <p:txBody>
          <a:bodyPr wrap="square">
            <a:spAutoFit/>
          </a:bodyPr>
          <a:p>
            <a:pPr indent="0"/>
            <a:r>
              <a:rPr lang="en-US" altLang="zh-CN" sz="2000" b="1">
                <a:solidFill>
                  <a:srgbClr val="002060"/>
                </a:solidFill>
                <a:latin typeface="Times New Roman" panose="02020603050405020304" pitchFamily="18" charset="0"/>
                <a:cs typeface="Times New Roman" panose="02020603050405020304" pitchFamily="18" charset="0"/>
              </a:rPr>
              <a:t>3.Rigid rules may </a:t>
            </a:r>
            <a:r>
              <a:rPr lang="en-US" altLang="zh-CN" sz="2000" b="1">
                <a:solidFill>
                  <a:srgbClr val="C00000"/>
                </a:solidFill>
                <a:latin typeface="Times New Roman" panose="02020603050405020304" pitchFamily="18" charset="0"/>
                <a:cs typeface="Times New Roman" panose="02020603050405020304" pitchFamily="18" charset="0"/>
              </a:rPr>
              <a:t>inhibit </a:t>
            </a:r>
            <a:r>
              <a:rPr lang="en-US" altLang="zh-CN" sz="2000" b="1">
                <a:solidFill>
                  <a:srgbClr val="002060"/>
                </a:solidFill>
                <a:latin typeface="Times New Roman" panose="02020603050405020304" pitchFamily="18" charset="0"/>
                <a:cs typeface="Times New Roman" panose="02020603050405020304" pitchFamily="18" charset="0"/>
              </a:rPr>
              <a:t>students’ creativity and imagination.</a:t>
            </a:r>
            <a:endParaRPr lang="en-US" altLang="zh-CN" sz="2000" b="1">
              <a:solidFill>
                <a:srgbClr val="002060"/>
              </a:solidFill>
              <a:latin typeface="Times New Roman" panose="02020603050405020304" pitchFamily="18" charset="0"/>
              <a:cs typeface="Times New Roman" panose="02020603050405020304" pitchFamily="18" charset="0"/>
            </a:endParaRPr>
          </a:p>
        </p:txBody>
      </p:sp>
      <p:pic>
        <p:nvPicPr>
          <p:cNvPr id="30" name="图片 29"/>
          <p:cNvPicPr>
            <a:picLocks noChangeAspect="1"/>
          </p:cNvPicPr>
          <p:nvPr/>
        </p:nvPicPr>
        <p:blipFill>
          <a:blip r:embed="rId10"/>
          <a:stretch>
            <a:fillRect/>
          </a:stretch>
        </p:blipFill>
        <p:spPr>
          <a:xfrm>
            <a:off x="6994525" y="5061585"/>
            <a:ext cx="2647315" cy="1486535"/>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000000"/>
                                          </p:val>
                                        </p:tav>
                                        <p:tav tm="100000">
                                          <p:val>
                                            <p:strVal val="#ppt_w"/>
                                          </p:val>
                                        </p:tav>
                                      </p:tavLst>
                                    </p:anim>
                                    <p:anim calcmode="lin" valueType="num">
                                      <p:cBhvr>
                                        <p:cTn id="8" dur="500" fill="hold"/>
                                        <p:tgtEl>
                                          <p:spTgt spid="3"/>
                                        </p:tgtEl>
                                        <p:attrNameLst>
                                          <p:attrName>ppt_h</p:attrName>
                                        </p:attrNameLst>
                                      </p:cBhvr>
                                      <p:tavLst>
                                        <p:tav tm="0">
                                          <p:val>
                                            <p:fltVal val="0.000000"/>
                                          </p:val>
                                        </p:tav>
                                        <p:tav tm="100000">
                                          <p:val>
                                            <p:strVal val="#ppt_h"/>
                                          </p:val>
                                        </p:tav>
                                      </p:tavLst>
                                    </p:anim>
                                    <p:animEffect transition="in" filter="fade">
                                      <p:cBhvr>
                                        <p:cTn id="9" dur="500"/>
                                        <p:tgtEl>
                                          <p:spTgt spid="3"/>
                                        </p:tgtEl>
                                      </p:cBhvr>
                                    </p:animEffect>
                                  </p:childTnLst>
                                </p:cTn>
                              </p:par>
                              <p:par>
                                <p:cTn id="10" presetID="8" presetClass="emph" presetSubtype="0" repeatCount="indefinite" fill="hold" nodeType="withEffect">
                                  <p:stCondLst>
                                    <p:cond delay="0"/>
                                  </p:stCondLst>
                                  <p:childTnLst>
                                    <p:animRot by="21600000">
                                      <p:cBhvr>
                                        <p:cTn id="11" dur="2000" fill="hold"/>
                                        <p:tgtEl>
                                          <p:spTgt spid="3"/>
                                        </p:tgtEl>
                                        <p:attrNameLst>
                                          <p:attrName>r</p:attrName>
                                        </p:attrNameLst>
                                      </p:cBhvr>
                                    </p:animRo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500" fill="hold"/>
                                        <p:tgtEl>
                                          <p:spTgt spid="26"/>
                                        </p:tgtEl>
                                        <p:attrNameLst>
                                          <p:attrName>ppt_x</p:attrName>
                                        </p:attrNameLst>
                                      </p:cBhvr>
                                      <p:tavLst>
                                        <p:tav tm="0">
                                          <p:val>
                                            <p:strVal val="#ppt_x"/>
                                          </p:val>
                                        </p:tav>
                                        <p:tav tm="100000">
                                          <p:val>
                                            <p:strVal val="#ppt_x"/>
                                          </p:val>
                                        </p:tav>
                                      </p:tavLst>
                                    </p:anim>
                                    <p:anim calcmode="lin" valueType="num">
                                      <p:cBhvr additive="base">
                                        <p:cTn id="17"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additive="base">
                                        <p:cTn id="22" dur="500" fill="hold"/>
                                        <p:tgtEl>
                                          <p:spTgt spid="28"/>
                                        </p:tgtEl>
                                        <p:attrNameLst>
                                          <p:attrName>ppt_x</p:attrName>
                                        </p:attrNameLst>
                                      </p:cBhvr>
                                      <p:tavLst>
                                        <p:tav tm="0">
                                          <p:val>
                                            <p:strVal val="#ppt_x"/>
                                          </p:val>
                                        </p:tav>
                                        <p:tav tm="100000">
                                          <p:val>
                                            <p:strVal val="#ppt_x"/>
                                          </p:val>
                                        </p:tav>
                                      </p:tavLst>
                                    </p:anim>
                                    <p:anim calcmode="lin" valueType="num">
                                      <p:cBhvr additive="base">
                                        <p:cTn id="23"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500" fill="hold"/>
                                        <p:tgtEl>
                                          <p:spTgt spid="29"/>
                                        </p:tgtEl>
                                        <p:attrNameLst>
                                          <p:attrName>ppt_x</p:attrName>
                                        </p:attrNameLst>
                                      </p:cBhvr>
                                      <p:tavLst>
                                        <p:tav tm="0">
                                          <p:val>
                                            <p:strVal val="#ppt_x"/>
                                          </p:val>
                                        </p:tav>
                                        <p:tav tm="100000">
                                          <p:val>
                                            <p:strVal val="#ppt_x"/>
                                          </p:val>
                                        </p:tav>
                                      </p:tavLst>
                                    </p:anim>
                                    <p:anim calcmode="lin" valueType="num">
                                      <p:cBhvr additive="base">
                                        <p:cTn id="29"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6" grpId="1"/>
      <p:bldP spid="28" grpId="0"/>
      <p:bldP spid="28" grpId="1"/>
      <p:bldP spid="29" grpId="0"/>
      <p:bldP spid="29"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直接连接符 19"/>
          <p:cNvCxnSpPr/>
          <p:nvPr/>
        </p:nvCxnSpPr>
        <p:spPr>
          <a:xfrm>
            <a:off x="512860" y="688340"/>
            <a:ext cx="10972825" cy="0"/>
          </a:xfrm>
          <a:prstGeom prst="line">
            <a:avLst/>
          </a:prstGeom>
          <a:ln>
            <a:gradFill>
              <a:gsLst>
                <a:gs pos="0">
                  <a:srgbClr val="400040"/>
                </a:gs>
                <a:gs pos="32000">
                  <a:srgbClr val="8F0040"/>
                </a:gs>
                <a:gs pos="63000">
                  <a:srgbClr val="F27300"/>
                </a:gs>
                <a:gs pos="100000">
                  <a:srgbClr val="FFBF00"/>
                </a:gs>
              </a:gsLst>
              <a:lin ang="10800000" scaled="0"/>
            </a:gradFill>
          </a:ln>
        </p:spPr>
        <p:style>
          <a:lnRef idx="1">
            <a:srgbClr val="5B9BD5"/>
          </a:lnRef>
          <a:fillRef idx="0">
            <a:srgbClr val="5B9BD5"/>
          </a:fillRef>
          <a:effectRef idx="0">
            <a:srgbClr val="5B9BD5"/>
          </a:effectRef>
          <a:fontRef idx="minor">
            <a:sysClr val="windowText" lastClr="000000"/>
          </a:fontRef>
        </p:style>
      </p:cxnSp>
      <p:sp>
        <p:nvSpPr>
          <p:cNvPr id="25" name="矩形 24"/>
          <p:cNvSpPr/>
          <p:nvPr/>
        </p:nvSpPr>
        <p:spPr>
          <a:xfrm>
            <a:off x="0" y="6685613"/>
            <a:ext cx="12192000" cy="172387"/>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p:nvPr/>
        </p:nvPicPr>
        <p:blipFill>
          <a:blip r:embed="rId1"/>
          <a:stretch>
            <a:fillRect/>
          </a:stretch>
        </p:blipFill>
        <p:spPr>
          <a:xfrm>
            <a:off x="54610" y="6584950"/>
            <a:ext cx="708025" cy="273050"/>
          </a:xfrm>
          <a:prstGeom prst="rect">
            <a:avLst/>
          </a:prstGeom>
        </p:spPr>
      </p:pic>
      <p:pic>
        <p:nvPicPr>
          <p:cNvPr id="2" name="图片 1"/>
          <p:cNvPicPr>
            <a:picLocks noChangeAspect="1"/>
          </p:cNvPicPr>
          <p:nvPr/>
        </p:nvPicPr>
        <p:blipFill rotWithShape="1">
          <a:blip r:embed="rId2">
            <a:extLst>
              <a:ext uri="{BEBA8EAE-BF5A-486C-A8C5-ECC9F3942E4B}">
                <a14:imgProps xmlns:a14="http://schemas.microsoft.com/office/drawing/2010/main">
                  <a14:imgLayer r:embed="rId3">
                    <a14:imgEffect>
                      <a14:backgroundRemoval t="1130" b="100000" l="0" r="39917">
                        <a14:foregroundMark x1="10187" y1="34463" x2="9563" y2="64407"/>
                        <a14:foregroundMark x1="18295" y1="11864" x2="16424" y2="37288"/>
                        <a14:foregroundMark x1="19751" y1="24294" x2="22453" y2="22599"/>
                        <a14:foregroundMark x1="13306" y1="20339" x2="14761" y2="25424"/>
                        <a14:foregroundMark x1="19335" y1="37288" x2="24532" y2="31638"/>
                        <a14:foregroundMark x1="28274" y1="31638" x2="28274" y2="45763"/>
                        <a14:foregroundMark x1="11850" y1="58192" x2="28690" y2="54237"/>
                        <a14:foregroundMark x1="11642" y1="48588" x2="26819" y2="45763"/>
                        <a14:foregroundMark x1="9563" y1="66102" x2="29730" y2="66667"/>
                        <a14:foregroundMark x1="28898" y1="55367" x2="27651" y2="61582"/>
                        <a14:foregroundMark x1="11227" y1="52542" x2="18295" y2="51977"/>
                        <a14:foregroundMark x1="20582" y1="61582" x2="25156" y2="58192"/>
                        <a14:foregroundMark x1="20166" y1="48588" x2="20166" y2="51412"/>
                        <a14:foregroundMark x1="13306" y1="74011" x2="18295" y2="82486"/>
                        <a14:foregroundMark x1="19751" y1="83616" x2="23909" y2="73446"/>
                      </a14:backgroundRemoval>
                    </a14:imgEffect>
                  </a14:imgLayer>
                </a14:imgProps>
              </a:ext>
            </a:extLst>
          </a:blip>
          <a:srcRect r="60124"/>
          <a:stretch>
            <a:fillRect/>
          </a:stretch>
        </p:blipFill>
        <p:spPr>
          <a:xfrm>
            <a:off x="0" y="12700"/>
            <a:ext cx="1078865" cy="831850"/>
          </a:xfrm>
          <a:prstGeom prst="rect">
            <a:avLst/>
          </a:prstGeom>
        </p:spPr>
      </p:pic>
      <p:grpSp>
        <p:nvGrpSpPr>
          <p:cNvPr id="3" name="组合 2"/>
          <p:cNvGrpSpPr/>
          <p:nvPr/>
        </p:nvGrpSpPr>
        <p:grpSpPr>
          <a:xfrm>
            <a:off x="414020" y="551815"/>
            <a:ext cx="140970" cy="121920"/>
            <a:chOff x="715963" y="600758"/>
            <a:chExt cx="2201410" cy="2201406"/>
          </a:xfrm>
        </p:grpSpPr>
        <p:sp>
          <p:nvSpPr>
            <p:cNvPr id="5" name="Freeform 20"/>
            <p:cNvSpPr/>
            <p:nvPr/>
          </p:nvSpPr>
          <p:spPr>
            <a:xfrm>
              <a:off x="715963" y="843713"/>
              <a:ext cx="349618" cy="1712535"/>
            </a:xfrm>
            <a:custGeom>
              <a:avLst/>
              <a:gdLst/>
              <a:ahLst/>
              <a:cxnLst>
                <a:cxn ang="0">
                  <a:pos x="349618" y="1122925"/>
                </a:cxn>
                <a:cxn ang="0">
                  <a:pos x="0" y="1712535"/>
                </a:cxn>
                <a:cxn ang="0">
                  <a:pos x="0" y="0"/>
                </a:cxn>
                <a:cxn ang="0">
                  <a:pos x="349618" y="1122925"/>
                </a:cxn>
              </a:cxnLst>
              <a:pathLst>
                <a:path w="118" h="578">
                  <a:moveTo>
                    <a:pt x="118" y="379"/>
                  </a:moveTo>
                  <a:lnTo>
                    <a:pt x="0" y="578"/>
                  </a:lnTo>
                  <a:lnTo>
                    <a:pt x="0" y="0"/>
                  </a:lnTo>
                  <a:lnTo>
                    <a:pt x="118" y="379"/>
                  </a:lnTo>
                  <a:close/>
                </a:path>
              </a:pathLst>
            </a:custGeom>
            <a:noFill/>
            <a:ln w="9525" cap="flat" cmpd="sng">
              <a:solidFill>
                <a:srgbClr val="FEF22A"/>
              </a:solidFill>
              <a:prstDash val="solid"/>
              <a:round/>
              <a:headEnd type="none" w="med" len="med"/>
              <a:tailEnd type="none" w="med" len="med"/>
            </a:ln>
          </p:spPr>
          <p:txBody>
            <a:bodyPr/>
            <a:p>
              <a:endParaRPr lang="zh-CN" altLang="en-US" sz="1680"/>
            </a:p>
          </p:txBody>
        </p:sp>
        <p:sp>
          <p:nvSpPr>
            <p:cNvPr id="6" name="Freeform 21"/>
            <p:cNvSpPr/>
            <p:nvPr/>
          </p:nvSpPr>
          <p:spPr>
            <a:xfrm>
              <a:off x="715963" y="600758"/>
              <a:ext cx="651830" cy="399987"/>
            </a:xfrm>
            <a:custGeom>
              <a:avLst/>
              <a:gdLst/>
              <a:ahLst/>
              <a:cxnLst>
                <a:cxn ang="0">
                  <a:pos x="651830" y="399987"/>
                </a:cxn>
                <a:cxn ang="0">
                  <a:pos x="0" y="242955"/>
                </a:cxn>
                <a:cxn ang="0">
                  <a:pos x="242954" y="0"/>
                </a:cxn>
                <a:cxn ang="0">
                  <a:pos x="651830" y="399987"/>
                </a:cxn>
              </a:cxnLst>
              <a:pathLst>
                <a:path w="220" h="135">
                  <a:moveTo>
                    <a:pt x="220" y="135"/>
                  </a:moveTo>
                  <a:lnTo>
                    <a:pt x="0" y="82"/>
                  </a:lnTo>
                  <a:lnTo>
                    <a:pt x="82" y="0"/>
                  </a:lnTo>
                  <a:lnTo>
                    <a:pt x="220" y="135"/>
                  </a:lnTo>
                  <a:close/>
                </a:path>
              </a:pathLst>
            </a:custGeom>
            <a:noFill/>
            <a:ln w="9525" cap="flat" cmpd="sng">
              <a:solidFill>
                <a:srgbClr val="5B3B87"/>
              </a:solidFill>
              <a:prstDash val="solid"/>
              <a:round/>
              <a:headEnd type="none" w="med" len="med"/>
              <a:tailEnd type="none" w="med" len="med"/>
            </a:ln>
          </p:spPr>
          <p:txBody>
            <a:bodyPr/>
            <a:p>
              <a:endParaRPr lang="zh-CN" altLang="en-US" sz="1680"/>
            </a:p>
          </p:txBody>
        </p:sp>
        <p:sp>
          <p:nvSpPr>
            <p:cNvPr id="7" name="Freeform 22"/>
            <p:cNvSpPr/>
            <p:nvPr/>
          </p:nvSpPr>
          <p:spPr>
            <a:xfrm>
              <a:off x="715963" y="1966637"/>
              <a:ext cx="349618" cy="835527"/>
            </a:xfrm>
            <a:custGeom>
              <a:avLst/>
              <a:gdLst/>
              <a:ahLst/>
              <a:cxnLst>
                <a:cxn ang="0">
                  <a:pos x="349618" y="0"/>
                </a:cxn>
                <a:cxn ang="0">
                  <a:pos x="242954" y="835527"/>
                </a:cxn>
                <a:cxn ang="0">
                  <a:pos x="0" y="589609"/>
                </a:cxn>
                <a:cxn ang="0">
                  <a:pos x="349618" y="0"/>
                </a:cxn>
              </a:cxnLst>
              <a:pathLst>
                <a:path w="118" h="282">
                  <a:moveTo>
                    <a:pt x="118" y="0"/>
                  </a:moveTo>
                  <a:lnTo>
                    <a:pt x="82" y="282"/>
                  </a:lnTo>
                  <a:lnTo>
                    <a:pt x="0" y="199"/>
                  </a:lnTo>
                  <a:lnTo>
                    <a:pt x="118" y="0"/>
                  </a:lnTo>
                  <a:close/>
                </a:path>
              </a:pathLst>
            </a:custGeom>
            <a:noFill/>
            <a:ln w="9525" cap="flat" cmpd="sng">
              <a:solidFill>
                <a:srgbClr val="FD665B"/>
              </a:solidFill>
              <a:prstDash val="solid"/>
              <a:round/>
              <a:headEnd type="none" w="med" len="med"/>
              <a:tailEnd type="none" w="med" len="med"/>
            </a:ln>
          </p:spPr>
          <p:txBody>
            <a:bodyPr/>
            <a:p>
              <a:endParaRPr lang="zh-CN" altLang="en-US" sz="1680"/>
            </a:p>
          </p:txBody>
        </p:sp>
        <p:sp>
          <p:nvSpPr>
            <p:cNvPr id="8" name="Freeform 23"/>
            <p:cNvSpPr/>
            <p:nvPr/>
          </p:nvSpPr>
          <p:spPr>
            <a:xfrm>
              <a:off x="715963" y="843713"/>
              <a:ext cx="651830" cy="1122926"/>
            </a:xfrm>
            <a:custGeom>
              <a:avLst/>
              <a:gdLst/>
              <a:ahLst/>
              <a:cxnLst>
                <a:cxn ang="0">
                  <a:pos x="651830" y="157031"/>
                </a:cxn>
                <a:cxn ang="0">
                  <a:pos x="349617" y="1122926"/>
                </a:cxn>
                <a:cxn ang="0">
                  <a:pos x="0" y="0"/>
                </a:cxn>
                <a:cxn ang="0">
                  <a:pos x="651830" y="157031"/>
                </a:cxn>
              </a:cxnLst>
              <a:pathLst>
                <a:path w="220" h="379">
                  <a:moveTo>
                    <a:pt x="220" y="53"/>
                  </a:moveTo>
                  <a:lnTo>
                    <a:pt x="118" y="379"/>
                  </a:lnTo>
                  <a:lnTo>
                    <a:pt x="0" y="0"/>
                  </a:lnTo>
                  <a:lnTo>
                    <a:pt x="220" y="53"/>
                  </a:lnTo>
                  <a:close/>
                </a:path>
              </a:pathLst>
            </a:custGeom>
            <a:noFill/>
            <a:ln w="9525" cap="flat" cmpd="sng">
              <a:solidFill>
                <a:srgbClr val="A82878"/>
              </a:solidFill>
              <a:prstDash val="solid"/>
              <a:round/>
              <a:headEnd type="none" w="med" len="med"/>
              <a:tailEnd type="none" w="med" len="med"/>
            </a:ln>
          </p:spPr>
          <p:txBody>
            <a:bodyPr/>
            <a:p>
              <a:endParaRPr lang="zh-CN" altLang="en-US" sz="1680"/>
            </a:p>
          </p:txBody>
        </p:sp>
        <p:sp>
          <p:nvSpPr>
            <p:cNvPr id="10" name="Freeform 24"/>
            <p:cNvSpPr/>
            <p:nvPr/>
          </p:nvSpPr>
          <p:spPr>
            <a:xfrm>
              <a:off x="958918" y="1966637"/>
              <a:ext cx="948117" cy="835527"/>
            </a:xfrm>
            <a:custGeom>
              <a:avLst/>
              <a:gdLst/>
              <a:ahLst/>
              <a:cxnLst>
                <a:cxn ang="0">
                  <a:pos x="948117" y="373320"/>
                </a:cxn>
                <a:cxn ang="0">
                  <a:pos x="0" y="835527"/>
                </a:cxn>
                <a:cxn ang="0">
                  <a:pos x="106663" y="0"/>
                </a:cxn>
                <a:cxn ang="0">
                  <a:pos x="948117" y="373320"/>
                </a:cxn>
              </a:cxnLst>
              <a:pathLst>
                <a:path w="320" h="282">
                  <a:moveTo>
                    <a:pt x="320" y="126"/>
                  </a:moveTo>
                  <a:lnTo>
                    <a:pt x="0" y="282"/>
                  </a:lnTo>
                  <a:lnTo>
                    <a:pt x="36" y="0"/>
                  </a:lnTo>
                  <a:lnTo>
                    <a:pt x="320" y="126"/>
                  </a:lnTo>
                  <a:close/>
                </a:path>
              </a:pathLst>
            </a:custGeom>
            <a:noFill/>
            <a:ln w="9525" cap="flat" cmpd="sng">
              <a:solidFill>
                <a:srgbClr val="FEF22A"/>
              </a:solidFill>
              <a:prstDash val="solid"/>
              <a:round/>
              <a:headEnd type="none" w="med" len="med"/>
              <a:tailEnd type="none" w="med" len="med"/>
            </a:ln>
          </p:spPr>
          <p:txBody>
            <a:bodyPr/>
            <a:p>
              <a:endParaRPr lang="zh-CN" altLang="en-US" sz="1680"/>
            </a:p>
          </p:txBody>
        </p:sp>
        <p:sp>
          <p:nvSpPr>
            <p:cNvPr id="12" name="Freeform 25"/>
            <p:cNvSpPr/>
            <p:nvPr/>
          </p:nvSpPr>
          <p:spPr>
            <a:xfrm>
              <a:off x="958918" y="600758"/>
              <a:ext cx="1712536" cy="399987"/>
            </a:xfrm>
            <a:custGeom>
              <a:avLst/>
              <a:gdLst/>
              <a:ahLst/>
              <a:cxnLst>
                <a:cxn ang="0">
                  <a:pos x="408875" y="399987"/>
                </a:cxn>
                <a:cxn ang="0">
                  <a:pos x="0" y="0"/>
                </a:cxn>
                <a:cxn ang="0">
                  <a:pos x="1712536" y="0"/>
                </a:cxn>
                <a:cxn ang="0">
                  <a:pos x="408875" y="399987"/>
                </a:cxn>
              </a:cxnLst>
              <a:pathLst>
                <a:path w="578" h="135">
                  <a:moveTo>
                    <a:pt x="138" y="135"/>
                  </a:moveTo>
                  <a:lnTo>
                    <a:pt x="0" y="0"/>
                  </a:lnTo>
                  <a:lnTo>
                    <a:pt x="578" y="0"/>
                  </a:lnTo>
                  <a:lnTo>
                    <a:pt x="138" y="135"/>
                  </a:lnTo>
                  <a:close/>
                </a:path>
              </a:pathLst>
            </a:custGeom>
            <a:noFill/>
            <a:ln w="9525" cap="flat" cmpd="sng">
              <a:solidFill>
                <a:srgbClr val="79307A"/>
              </a:solidFill>
              <a:prstDash val="solid"/>
              <a:round/>
              <a:headEnd type="none" w="med" len="med"/>
              <a:tailEnd type="none" w="med" len="med"/>
            </a:ln>
          </p:spPr>
          <p:txBody>
            <a:bodyPr/>
            <a:p>
              <a:endParaRPr lang="zh-CN" altLang="en-US" sz="1680"/>
            </a:p>
          </p:txBody>
        </p:sp>
        <p:sp>
          <p:nvSpPr>
            <p:cNvPr id="13" name="Freeform 26"/>
            <p:cNvSpPr/>
            <p:nvPr/>
          </p:nvSpPr>
          <p:spPr>
            <a:xfrm>
              <a:off x="958918" y="2339957"/>
              <a:ext cx="1712536" cy="462207"/>
            </a:xfrm>
            <a:custGeom>
              <a:avLst/>
              <a:gdLst/>
              <a:ahLst/>
              <a:cxnLst>
                <a:cxn ang="0">
                  <a:pos x="948116" y="0"/>
                </a:cxn>
                <a:cxn ang="0">
                  <a:pos x="1712536" y="462207"/>
                </a:cxn>
                <a:cxn ang="0">
                  <a:pos x="0" y="462207"/>
                </a:cxn>
                <a:cxn ang="0">
                  <a:pos x="948116" y="0"/>
                </a:cxn>
              </a:cxnLst>
              <a:pathLst>
                <a:path w="578" h="156">
                  <a:moveTo>
                    <a:pt x="320" y="0"/>
                  </a:moveTo>
                  <a:lnTo>
                    <a:pt x="578" y="156"/>
                  </a:lnTo>
                  <a:lnTo>
                    <a:pt x="0" y="156"/>
                  </a:lnTo>
                  <a:lnTo>
                    <a:pt x="320" y="0"/>
                  </a:lnTo>
                  <a:close/>
                </a:path>
              </a:pathLst>
            </a:custGeom>
            <a:noFill/>
            <a:ln w="9525" cap="flat" cmpd="sng">
              <a:solidFill>
                <a:srgbClr val="FA8538"/>
              </a:solidFill>
              <a:prstDash val="solid"/>
              <a:round/>
              <a:headEnd type="none" w="med" len="med"/>
              <a:tailEnd type="none" w="med" len="med"/>
            </a:ln>
          </p:spPr>
          <p:txBody>
            <a:bodyPr/>
            <a:p>
              <a:endParaRPr lang="zh-CN" altLang="en-US" sz="1680"/>
            </a:p>
          </p:txBody>
        </p:sp>
        <p:sp>
          <p:nvSpPr>
            <p:cNvPr id="14" name="Freeform 27"/>
            <p:cNvSpPr/>
            <p:nvPr/>
          </p:nvSpPr>
          <p:spPr>
            <a:xfrm>
              <a:off x="1367793" y="600758"/>
              <a:ext cx="1303661" cy="805899"/>
            </a:xfrm>
            <a:custGeom>
              <a:avLst/>
              <a:gdLst/>
              <a:ahLst/>
              <a:cxnLst>
                <a:cxn ang="0">
                  <a:pos x="1303661" y="0"/>
                </a:cxn>
                <a:cxn ang="0">
                  <a:pos x="897748" y="805899"/>
                </a:cxn>
                <a:cxn ang="0">
                  <a:pos x="0" y="399986"/>
                </a:cxn>
                <a:cxn ang="0">
                  <a:pos x="1303661" y="0"/>
                </a:cxn>
              </a:cxnLst>
              <a:pathLst>
                <a:path w="440" h="272">
                  <a:moveTo>
                    <a:pt x="440" y="0"/>
                  </a:moveTo>
                  <a:lnTo>
                    <a:pt x="303" y="272"/>
                  </a:lnTo>
                  <a:lnTo>
                    <a:pt x="0" y="135"/>
                  </a:lnTo>
                  <a:lnTo>
                    <a:pt x="440" y="0"/>
                  </a:lnTo>
                  <a:close/>
                </a:path>
              </a:pathLst>
            </a:custGeom>
            <a:noFill/>
            <a:ln w="9525" cap="flat" cmpd="sng">
              <a:solidFill>
                <a:srgbClr val="A82878"/>
              </a:solidFill>
              <a:prstDash val="solid"/>
              <a:round/>
              <a:headEnd type="none" w="med" len="med"/>
              <a:tailEnd type="none" w="med" len="med"/>
            </a:ln>
          </p:spPr>
          <p:txBody>
            <a:bodyPr/>
            <a:p>
              <a:endParaRPr lang="zh-CN" altLang="en-US" sz="1680"/>
            </a:p>
          </p:txBody>
        </p:sp>
        <p:sp>
          <p:nvSpPr>
            <p:cNvPr id="15" name="Freeform 28"/>
            <p:cNvSpPr/>
            <p:nvPr/>
          </p:nvSpPr>
          <p:spPr>
            <a:xfrm>
              <a:off x="2265543" y="843713"/>
              <a:ext cx="651830" cy="1712535"/>
            </a:xfrm>
            <a:custGeom>
              <a:avLst/>
              <a:gdLst/>
              <a:ahLst/>
              <a:cxnLst>
                <a:cxn ang="0">
                  <a:pos x="651830" y="0"/>
                </a:cxn>
                <a:cxn ang="0">
                  <a:pos x="651830" y="1712535"/>
                </a:cxn>
                <a:cxn ang="0">
                  <a:pos x="0" y="562944"/>
                </a:cxn>
                <a:cxn ang="0">
                  <a:pos x="651830" y="0"/>
                </a:cxn>
              </a:cxnLst>
              <a:pathLst>
                <a:path w="220" h="578">
                  <a:moveTo>
                    <a:pt x="220" y="0"/>
                  </a:moveTo>
                  <a:lnTo>
                    <a:pt x="220" y="578"/>
                  </a:lnTo>
                  <a:lnTo>
                    <a:pt x="0" y="190"/>
                  </a:lnTo>
                  <a:lnTo>
                    <a:pt x="220" y="0"/>
                  </a:lnTo>
                  <a:close/>
                </a:path>
              </a:pathLst>
            </a:custGeom>
            <a:noFill/>
            <a:ln w="9525" cap="flat" cmpd="sng">
              <a:solidFill>
                <a:srgbClr val="F1286A"/>
              </a:solidFill>
              <a:prstDash val="solid"/>
              <a:round/>
              <a:headEnd type="none" w="med" len="med"/>
              <a:tailEnd type="none" w="med" len="med"/>
            </a:ln>
          </p:spPr>
          <p:txBody>
            <a:bodyPr/>
            <a:p>
              <a:endParaRPr lang="zh-CN" altLang="en-US" sz="1680"/>
            </a:p>
          </p:txBody>
        </p:sp>
        <p:sp>
          <p:nvSpPr>
            <p:cNvPr id="16" name="Freeform 29"/>
            <p:cNvSpPr/>
            <p:nvPr/>
          </p:nvSpPr>
          <p:spPr>
            <a:xfrm>
              <a:off x="1907035" y="2339957"/>
              <a:ext cx="1010338" cy="462207"/>
            </a:xfrm>
            <a:custGeom>
              <a:avLst/>
              <a:gdLst/>
              <a:ahLst/>
              <a:cxnLst>
                <a:cxn ang="0">
                  <a:pos x="1010338" y="216289"/>
                </a:cxn>
                <a:cxn ang="0">
                  <a:pos x="0" y="0"/>
                </a:cxn>
                <a:cxn ang="0">
                  <a:pos x="764419" y="462207"/>
                </a:cxn>
                <a:cxn ang="0">
                  <a:pos x="1010338" y="216289"/>
                </a:cxn>
              </a:cxnLst>
              <a:pathLst>
                <a:path w="341" h="156">
                  <a:moveTo>
                    <a:pt x="341" y="73"/>
                  </a:moveTo>
                  <a:lnTo>
                    <a:pt x="0" y="0"/>
                  </a:lnTo>
                  <a:lnTo>
                    <a:pt x="258" y="156"/>
                  </a:lnTo>
                  <a:lnTo>
                    <a:pt x="341" y="73"/>
                  </a:lnTo>
                  <a:close/>
                </a:path>
              </a:pathLst>
            </a:custGeom>
            <a:noFill/>
            <a:ln w="9525" cap="flat" cmpd="sng">
              <a:solidFill>
                <a:srgbClr val="FD665B"/>
              </a:solidFill>
              <a:prstDash val="solid"/>
              <a:round/>
              <a:headEnd type="none" w="med" len="med"/>
              <a:tailEnd type="none" w="med" len="med"/>
            </a:ln>
          </p:spPr>
          <p:txBody>
            <a:bodyPr/>
            <a:p>
              <a:endParaRPr lang="zh-CN" altLang="en-US" sz="1680"/>
            </a:p>
          </p:txBody>
        </p:sp>
        <p:sp>
          <p:nvSpPr>
            <p:cNvPr id="17" name="Freeform 30"/>
            <p:cNvSpPr/>
            <p:nvPr/>
          </p:nvSpPr>
          <p:spPr>
            <a:xfrm>
              <a:off x="1065581" y="1406657"/>
              <a:ext cx="1199961" cy="933303"/>
            </a:xfrm>
            <a:custGeom>
              <a:avLst/>
              <a:gdLst/>
              <a:ahLst/>
              <a:cxnLst>
                <a:cxn ang="0">
                  <a:pos x="1199961" y="0"/>
                </a:cxn>
                <a:cxn ang="0">
                  <a:pos x="0" y="559981"/>
                </a:cxn>
                <a:cxn ang="0">
                  <a:pos x="841454" y="933303"/>
                </a:cxn>
                <a:cxn ang="0">
                  <a:pos x="1199961" y="0"/>
                </a:cxn>
              </a:cxnLst>
              <a:pathLst>
                <a:path w="405" h="315">
                  <a:moveTo>
                    <a:pt x="405" y="0"/>
                  </a:moveTo>
                  <a:lnTo>
                    <a:pt x="0" y="189"/>
                  </a:lnTo>
                  <a:lnTo>
                    <a:pt x="284" y="315"/>
                  </a:lnTo>
                  <a:lnTo>
                    <a:pt x="405" y="0"/>
                  </a:lnTo>
                  <a:close/>
                </a:path>
              </a:pathLst>
            </a:custGeom>
            <a:noFill/>
            <a:ln w="9525" cap="flat" cmpd="sng">
              <a:solidFill>
                <a:srgbClr val="FA8538"/>
              </a:solidFill>
              <a:prstDash val="solid"/>
              <a:round/>
              <a:headEnd type="none" w="med" len="med"/>
              <a:tailEnd type="none" w="med" len="med"/>
            </a:ln>
          </p:spPr>
          <p:txBody>
            <a:bodyPr/>
            <a:p>
              <a:endParaRPr lang="zh-CN" altLang="en-US" sz="1680"/>
            </a:p>
          </p:txBody>
        </p:sp>
        <p:sp>
          <p:nvSpPr>
            <p:cNvPr id="18" name="Freeform 31"/>
            <p:cNvSpPr/>
            <p:nvPr/>
          </p:nvSpPr>
          <p:spPr>
            <a:xfrm>
              <a:off x="1907035" y="1406657"/>
              <a:ext cx="1010338" cy="1149591"/>
            </a:xfrm>
            <a:custGeom>
              <a:avLst/>
              <a:gdLst/>
              <a:ahLst/>
              <a:cxnLst>
                <a:cxn ang="0">
                  <a:pos x="358507" y="0"/>
                </a:cxn>
                <a:cxn ang="0">
                  <a:pos x="1010338" y="1149591"/>
                </a:cxn>
                <a:cxn ang="0">
                  <a:pos x="0" y="933301"/>
                </a:cxn>
                <a:cxn ang="0">
                  <a:pos x="358507" y="0"/>
                </a:cxn>
              </a:cxnLst>
              <a:pathLst>
                <a:path w="341" h="388">
                  <a:moveTo>
                    <a:pt x="121" y="0"/>
                  </a:moveTo>
                  <a:lnTo>
                    <a:pt x="341" y="388"/>
                  </a:lnTo>
                  <a:lnTo>
                    <a:pt x="0" y="315"/>
                  </a:lnTo>
                  <a:lnTo>
                    <a:pt x="121" y="0"/>
                  </a:lnTo>
                  <a:close/>
                </a:path>
              </a:pathLst>
            </a:custGeom>
            <a:noFill/>
            <a:ln w="9525" cap="flat" cmpd="sng">
              <a:solidFill>
                <a:srgbClr val="FD3F63"/>
              </a:solidFill>
              <a:prstDash val="solid"/>
              <a:round/>
              <a:headEnd type="none" w="med" len="med"/>
              <a:tailEnd type="none" w="med" len="med"/>
            </a:ln>
          </p:spPr>
          <p:txBody>
            <a:bodyPr/>
            <a:p>
              <a:endParaRPr lang="zh-CN" altLang="en-US" sz="1680"/>
            </a:p>
          </p:txBody>
        </p:sp>
        <p:sp>
          <p:nvSpPr>
            <p:cNvPr id="19" name="Freeform 32"/>
            <p:cNvSpPr/>
            <p:nvPr/>
          </p:nvSpPr>
          <p:spPr>
            <a:xfrm>
              <a:off x="2265543" y="600758"/>
              <a:ext cx="651830" cy="805899"/>
            </a:xfrm>
            <a:custGeom>
              <a:avLst/>
              <a:gdLst/>
              <a:ahLst/>
              <a:cxnLst>
                <a:cxn ang="0">
                  <a:pos x="405912" y="0"/>
                </a:cxn>
                <a:cxn ang="0">
                  <a:pos x="651830" y="242954"/>
                </a:cxn>
                <a:cxn ang="0">
                  <a:pos x="0" y="805899"/>
                </a:cxn>
                <a:cxn ang="0">
                  <a:pos x="405912" y="0"/>
                </a:cxn>
              </a:cxnLst>
              <a:pathLst>
                <a:path w="220" h="272">
                  <a:moveTo>
                    <a:pt x="137" y="0"/>
                  </a:moveTo>
                  <a:lnTo>
                    <a:pt x="220" y="82"/>
                  </a:lnTo>
                  <a:lnTo>
                    <a:pt x="0" y="272"/>
                  </a:lnTo>
                  <a:lnTo>
                    <a:pt x="137" y="0"/>
                  </a:lnTo>
                  <a:close/>
                </a:path>
              </a:pathLst>
            </a:custGeom>
            <a:noFill/>
            <a:ln w="9525" cap="flat" cmpd="sng">
              <a:solidFill>
                <a:srgbClr val="E02579"/>
              </a:solidFill>
              <a:prstDash val="solid"/>
              <a:round/>
              <a:headEnd type="none" w="med" len="med"/>
              <a:tailEnd type="none" w="med" len="med"/>
            </a:ln>
          </p:spPr>
          <p:txBody>
            <a:bodyPr/>
            <a:p>
              <a:endParaRPr lang="zh-CN" altLang="en-US" sz="1680"/>
            </a:p>
          </p:txBody>
        </p:sp>
        <p:sp>
          <p:nvSpPr>
            <p:cNvPr id="22" name="Freeform 33"/>
            <p:cNvSpPr/>
            <p:nvPr/>
          </p:nvSpPr>
          <p:spPr>
            <a:xfrm>
              <a:off x="1065581" y="1000744"/>
              <a:ext cx="1199961" cy="965893"/>
            </a:xfrm>
            <a:custGeom>
              <a:avLst/>
              <a:gdLst/>
              <a:ahLst/>
              <a:cxnLst>
                <a:cxn ang="0">
                  <a:pos x="1199961" y="405912"/>
                </a:cxn>
                <a:cxn ang="0">
                  <a:pos x="302212" y="0"/>
                </a:cxn>
                <a:cxn ang="0">
                  <a:pos x="0" y="965893"/>
                </a:cxn>
                <a:cxn ang="0">
                  <a:pos x="1199961" y="405912"/>
                </a:cxn>
              </a:cxnLst>
              <a:pathLst>
                <a:path w="405" h="326">
                  <a:moveTo>
                    <a:pt x="405" y="137"/>
                  </a:moveTo>
                  <a:lnTo>
                    <a:pt x="102" y="0"/>
                  </a:lnTo>
                  <a:lnTo>
                    <a:pt x="0" y="326"/>
                  </a:lnTo>
                  <a:lnTo>
                    <a:pt x="405" y="137"/>
                  </a:lnTo>
                  <a:close/>
                </a:path>
              </a:pathLst>
            </a:custGeom>
            <a:noFill/>
            <a:ln w="9525" cap="flat" cmpd="sng">
              <a:solidFill>
                <a:srgbClr val="E02579"/>
              </a:solidFill>
              <a:prstDash val="solid"/>
              <a:round/>
              <a:headEnd type="none" w="med" len="med"/>
              <a:tailEnd type="none" w="med" len="med"/>
            </a:ln>
          </p:spPr>
          <p:txBody>
            <a:bodyPr/>
            <a:p>
              <a:endParaRPr lang="zh-CN" altLang="en-US" sz="1680"/>
            </a:p>
          </p:txBody>
        </p:sp>
      </p:grpSp>
      <p:sp>
        <p:nvSpPr>
          <p:cNvPr id="27" name="文本框 26"/>
          <p:cNvSpPr txBox="1"/>
          <p:nvPr/>
        </p:nvSpPr>
        <p:spPr>
          <a:xfrm>
            <a:off x="1241425" y="198120"/>
            <a:ext cx="7399655" cy="460375"/>
          </a:xfrm>
          <a:prstGeom prst="rect">
            <a:avLst/>
          </a:prstGeom>
          <a:noFill/>
        </p:spPr>
        <p:txBody>
          <a:bodyPr wrap="square" rtlCol="0" anchor="t">
            <a:spAutoFit/>
          </a:bodyPr>
          <a:p>
            <a:pPr algn="l"/>
            <a:r>
              <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rPr>
              <a:t>12. </a:t>
            </a:r>
            <a:r>
              <a:rPr lang="zh-CN" altLang="en-US" sz="2400" b="1" dirty="0" smtClean="0">
                <a:solidFill>
                  <a:srgbClr val="002060"/>
                </a:solidFill>
                <a:latin typeface="微软雅黑" panose="020B0503020204020204" pitchFamily="34" charset="-122"/>
                <a:ea typeface="微软雅黑" panose="020B0503020204020204" pitchFamily="34" charset="-122"/>
                <a:cs typeface="+mn-ea"/>
                <a:sym typeface="+mn-ea"/>
              </a:rPr>
              <a:t>削弱、减弱; 克制、抑制</a:t>
            </a:r>
            <a:r>
              <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rPr>
              <a:t>  weaken; discourage </a:t>
            </a:r>
            <a:endPar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endParaRPr>
          </a:p>
        </p:txBody>
      </p:sp>
      <p:sp>
        <p:nvSpPr>
          <p:cNvPr id="11272" name="AutoShape 36"/>
          <p:cNvSpPr/>
          <p:nvPr>
            <p:custDataLst>
              <p:tags r:id="rId4"/>
            </p:custDataLst>
          </p:nvPr>
        </p:nvSpPr>
        <p:spPr>
          <a:xfrm>
            <a:off x="111125" y="826135"/>
            <a:ext cx="4966335" cy="5765165"/>
          </a:xfrm>
          <a:prstGeom prst="roundRect">
            <a:avLst>
              <a:gd name="adj" fmla="val 16667"/>
            </a:avLst>
          </a:prstGeom>
          <a:gradFill rotWithShape="1">
            <a:gsLst>
              <a:gs pos="0">
                <a:srgbClr val="FFFFFF"/>
              </a:gs>
              <a:gs pos="100000">
                <a:srgbClr val="FBFBBB">
                  <a:alpha val="89999"/>
                </a:srgbClr>
              </a:gs>
            </a:gsLst>
            <a:lin ang="0" scaled="1"/>
            <a:tileRect/>
          </a:gradFill>
          <a:ln w="9525" cap="flat" cmpd="sng">
            <a:solidFill>
              <a:srgbClr val="C0C0C0"/>
            </a:solidFill>
            <a:prstDash val="solid"/>
            <a:headEnd type="none" w="med" len="med"/>
            <a:tailEnd type="none" w="med" len="med"/>
          </a:ln>
          <a:effectLst>
            <a:prstShdw prst="shdw13" dist="53882" dir="13499999">
              <a:srgbClr val="F5B363">
                <a:alpha val="50000"/>
              </a:srgbClr>
            </a:prstShdw>
          </a:effectLst>
        </p:spPr>
        <p:txBody>
          <a:bodyPr wrap="none" anchor="ctr"/>
          <a:p>
            <a:pPr algn="l"/>
            <a:endParaRPr lang="zh-CN" altLang="en-US" sz="2000" b="1" dirty="0">
              <a:latin typeface="Times New Roman" panose="02020603050405020304" pitchFamily="18" charset="0"/>
              <a:ea typeface="Times New Roman" panose="02020603050405020304" pitchFamily="18" charset="0"/>
            </a:endParaRPr>
          </a:p>
        </p:txBody>
      </p:sp>
      <p:pic>
        <p:nvPicPr>
          <p:cNvPr id="23" name="图片 22"/>
          <p:cNvPicPr>
            <a:picLocks noChangeAspect="1"/>
          </p:cNvPicPr>
          <p:nvPr/>
        </p:nvPicPr>
        <p:blipFill>
          <a:blip r:embed="rId5"/>
          <a:stretch>
            <a:fillRect/>
          </a:stretch>
        </p:blipFill>
        <p:spPr>
          <a:xfrm>
            <a:off x="5114290" y="746125"/>
            <a:ext cx="6767195" cy="5870575"/>
          </a:xfrm>
          <a:prstGeom prst="rect">
            <a:avLst/>
          </a:prstGeom>
          <a:effectLst>
            <a:outerShdw blurRad="50800" dist="38100" dir="16200000" rotWithShape="0">
              <a:prstClr val="black">
                <a:alpha val="40000"/>
              </a:prstClr>
            </a:outerShdw>
          </a:effectLst>
        </p:spPr>
      </p:pic>
      <p:pic>
        <p:nvPicPr>
          <p:cNvPr id="9" name="图片 8"/>
          <p:cNvPicPr/>
          <p:nvPr/>
        </p:nvPicPr>
        <p:blipFill>
          <a:blip r:embed="rId6"/>
          <a:stretch>
            <a:fillRect/>
          </a:stretch>
        </p:blipFill>
        <p:spPr>
          <a:xfrm>
            <a:off x="10135870" y="5061585"/>
            <a:ext cx="2321560" cy="1903730"/>
          </a:xfrm>
          <a:prstGeom prst="rect">
            <a:avLst/>
          </a:prstGeom>
        </p:spPr>
      </p:pic>
      <p:pic>
        <p:nvPicPr>
          <p:cNvPr id="11" name="图片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969515" y="6146366"/>
            <a:ext cx="520050" cy="819282"/>
          </a:xfrm>
          <a:prstGeom prst="rect">
            <a:avLst/>
          </a:prstGeom>
        </p:spPr>
      </p:pic>
      <p:pic>
        <p:nvPicPr>
          <p:cNvPr id="24" name="图片 23"/>
          <p:cNvPicPr>
            <a:picLocks noChangeAspect="1"/>
          </p:cNvPicPr>
          <p:nvPr>
            <p:custDataLst>
              <p:tags r:id="rId8"/>
            </p:custDataLst>
          </p:nvPr>
        </p:nvPicPr>
        <p:blipFill>
          <a:blip r:embed="rId9">
            <a:clrChange>
              <a:clrFrom>
                <a:srgbClr val="FFFFFF">
                  <a:alpha val="100000"/>
                </a:srgbClr>
              </a:clrFrom>
              <a:clrTo>
                <a:srgbClr val="FFFFFF">
                  <a:alpha val="100000"/>
                  <a:alpha val="0"/>
                </a:srgbClr>
              </a:clrTo>
            </a:clrChange>
            <a:extLst>
              <a:ext uri="{28A0092B-C50C-407E-A947-70E740481C1C}">
                <a14:useLocalDpi xmlns:a14="http://schemas.microsoft.com/office/drawing/2010/main" val="0"/>
              </a:ext>
            </a:extLst>
          </a:blip>
          <a:stretch>
            <a:fillRect/>
          </a:stretch>
        </p:blipFill>
        <p:spPr>
          <a:xfrm flipH="1">
            <a:off x="-60325" y="5960745"/>
            <a:ext cx="1266190" cy="773430"/>
          </a:xfrm>
          <a:prstGeom prst="rect">
            <a:avLst/>
          </a:prstGeom>
        </p:spPr>
      </p:pic>
      <p:sp>
        <p:nvSpPr>
          <p:cNvPr id="100" name="文本框 99"/>
          <p:cNvSpPr txBox="1"/>
          <p:nvPr/>
        </p:nvSpPr>
        <p:spPr>
          <a:xfrm>
            <a:off x="111125" y="1237615"/>
            <a:ext cx="4966335" cy="4954270"/>
          </a:xfrm>
          <a:prstGeom prst="rect">
            <a:avLst/>
          </a:prstGeom>
          <a:noFill/>
          <a:ln w="9525">
            <a:noFill/>
          </a:ln>
        </p:spPr>
        <p:txBody>
          <a:bodyPr wrap="square">
            <a:spAutoFit/>
          </a:bodyPr>
          <a:p>
            <a:pPr indent="0">
              <a:buFont typeface="Arial" panose="020B0604020202020204" pitchFamily="34" charset="0"/>
              <a:buNone/>
            </a:pPr>
            <a:r>
              <a:rPr lang="en-US" altLang="zh-CN" sz="2400" b="1">
                <a:latin typeface="Times New Roman" panose="02020603050405020304" pitchFamily="18" charset="0"/>
                <a:ea typeface="宋体" panose="02010600030101010101" pitchFamily="2" charset="-122"/>
              </a:rPr>
              <a:t>① </a:t>
            </a:r>
            <a:r>
              <a:rPr lang="en-US" altLang="zh-CN" sz="2400" b="1">
                <a:solidFill>
                  <a:srgbClr val="C00000"/>
                </a:solidFill>
                <a:latin typeface="Times New Roman" panose="02020603050405020304" pitchFamily="18" charset="0"/>
                <a:ea typeface="宋体" panose="02010600030101010101" pitchFamily="2" charset="-122"/>
              </a:rPr>
              <a:t>dampen</a:t>
            </a:r>
            <a:endParaRPr lang="en-US" altLang="zh-CN" sz="2400" b="1">
              <a:latin typeface="Times New Roman" panose="02020603050405020304" pitchFamily="18" charset="0"/>
              <a:ea typeface="宋体" panose="02010600030101010101" pitchFamily="2" charset="-122"/>
            </a:endParaRPr>
          </a:p>
          <a:p>
            <a:pPr indent="0">
              <a:buFont typeface="Arial" panose="020B0604020202020204" pitchFamily="34" charset="0"/>
              <a:buNone/>
            </a:pPr>
            <a:r>
              <a:rPr lang="en-US" altLang="zh-CN" sz="2400" b="1">
                <a:latin typeface="Times New Roman" panose="02020603050405020304" pitchFamily="18" charset="0"/>
                <a:ea typeface="宋体" panose="02010600030101010101" pitchFamily="2" charset="-122"/>
              </a:rPr>
              <a:t>     </a:t>
            </a:r>
            <a:r>
              <a:rPr lang="en-US" altLang="zh-CN" sz="1400" b="1" i="1">
                <a:latin typeface="Times New Roman" panose="02020603050405020304" pitchFamily="18" charset="0"/>
                <a:ea typeface="宋体" panose="02010600030101010101" pitchFamily="2" charset="-122"/>
              </a:rPr>
              <a:t> /ˈd</a:t>
            </a:r>
            <a:r>
              <a:rPr lang="en-US" altLang="en-US" sz="1400" b="1" i="1">
                <a:latin typeface="Times New Roman" panose="02020603050405020304" pitchFamily="18" charset="0"/>
                <a:ea typeface="宋体" panose="02010600030101010101" pitchFamily="2" charset="-122"/>
              </a:rPr>
              <a:t>æ</a:t>
            </a:r>
            <a:r>
              <a:rPr lang="en-US" altLang="zh-CN" sz="1400" b="1" i="1">
                <a:latin typeface="Times New Roman" panose="02020603050405020304" pitchFamily="18" charset="0"/>
                <a:ea typeface="宋体" panose="02010600030101010101" pitchFamily="2" charset="-122"/>
              </a:rPr>
              <a:t>mp</a:t>
            </a:r>
            <a:r>
              <a:rPr lang="en-US" altLang="en-US" sz="1400" b="1" i="1">
                <a:latin typeface="Times New Roman" panose="02020603050405020304" pitchFamily="18" charset="0"/>
                <a:ea typeface="宋体" panose="02010600030101010101" pitchFamily="2" charset="-122"/>
              </a:rPr>
              <a:t>ə</a:t>
            </a:r>
            <a:r>
              <a:rPr lang="en-US" altLang="zh-CN" sz="1400" b="1" i="1">
                <a:latin typeface="Times New Roman" panose="02020603050405020304" pitchFamily="18" charset="0"/>
                <a:ea typeface="宋体" panose="02010600030101010101" pitchFamily="2" charset="-122"/>
              </a:rPr>
              <a:t>n/ v. </a:t>
            </a:r>
            <a:r>
              <a:rPr lang="zh-CN" altLang="en-US" sz="1400" b="1" i="1">
                <a:latin typeface="Times New Roman" panose="02020603050405020304" pitchFamily="18" charset="0"/>
                <a:ea typeface="宋体" panose="02010600030101010101" pitchFamily="2" charset="-122"/>
              </a:rPr>
              <a:t>减弱、抑制、挫伤（热情 / 信心 / 势头）</a:t>
            </a:r>
            <a:endParaRPr lang="zh-CN" altLang="en-US" sz="1400" b="1" i="1">
              <a:latin typeface="Times New Roman" panose="02020603050405020304" pitchFamily="18" charset="0"/>
              <a:ea typeface="宋体" panose="02010600030101010101" pitchFamily="2" charset="-122"/>
            </a:endParaRPr>
          </a:p>
          <a:p>
            <a:pPr indent="0">
              <a:buFont typeface="Arial" panose="020B0604020202020204" pitchFamily="34" charset="0"/>
              <a:buNone/>
            </a:pPr>
            <a:r>
              <a:rPr lang="en-US" altLang="zh-CN" sz="2400" b="1">
                <a:latin typeface="Times New Roman" panose="02020603050405020304" pitchFamily="18" charset="0"/>
                <a:ea typeface="宋体" panose="02010600030101010101" pitchFamily="2" charset="-122"/>
              </a:rPr>
              <a:t>② </a:t>
            </a:r>
            <a:r>
              <a:rPr lang="en-US" altLang="zh-CN" sz="2400" b="1">
                <a:solidFill>
                  <a:srgbClr val="C00000"/>
                </a:solidFill>
                <a:latin typeface="Times New Roman" panose="02020603050405020304" pitchFamily="18" charset="0"/>
                <a:ea typeface="宋体" panose="02010600030101010101" pitchFamily="2" charset="-122"/>
              </a:rPr>
              <a:t>depress</a:t>
            </a:r>
            <a:endParaRPr lang="en-US" altLang="zh-CN" sz="2400" b="1">
              <a:latin typeface="Times New Roman" panose="02020603050405020304" pitchFamily="18" charset="0"/>
              <a:ea typeface="宋体" panose="02010600030101010101" pitchFamily="2" charset="-122"/>
            </a:endParaRPr>
          </a:p>
          <a:p>
            <a:pPr indent="0">
              <a:buFont typeface="Arial" panose="020B0604020202020204" pitchFamily="34" charset="0"/>
              <a:buNone/>
            </a:pPr>
            <a:r>
              <a:rPr lang="en-US" sz="1400" b="1" i="1">
                <a:latin typeface="Times New Roman" panose="02020603050405020304" pitchFamily="18" charset="0"/>
                <a:ea typeface="宋体" panose="02010600030101010101" pitchFamily="2" charset="-122"/>
              </a:rPr>
              <a:t>         </a:t>
            </a:r>
            <a:r>
              <a:rPr altLang="en-US" sz="1400" b="1" i="1">
                <a:latin typeface="Times New Roman" panose="02020603050405020304" pitchFamily="18" charset="0"/>
                <a:ea typeface="宋体" panose="02010600030101010101" pitchFamily="2" charset="-122"/>
              </a:rPr>
              <a:t> /dɪˈpres/ v. 压制、降低; 使抑郁；使萧条；按下，压下</a:t>
            </a:r>
            <a:endParaRPr altLang="en-US" sz="1400" b="1" i="1">
              <a:latin typeface="Times New Roman" panose="02020603050405020304" pitchFamily="18" charset="0"/>
              <a:ea typeface="宋体" panose="02010600030101010101" pitchFamily="2" charset="-122"/>
            </a:endParaRPr>
          </a:p>
          <a:p>
            <a:pPr indent="0">
              <a:buFont typeface="Arial" panose="020B0604020202020204" pitchFamily="34" charset="0"/>
              <a:buNone/>
            </a:pPr>
            <a:r>
              <a:rPr lang="en-US" altLang="zh-CN" sz="2400" b="1">
                <a:latin typeface="Times New Roman" panose="02020603050405020304" pitchFamily="18" charset="0"/>
                <a:ea typeface="宋体" panose="02010600030101010101" pitchFamily="2" charset="-122"/>
              </a:rPr>
              <a:t>③ </a:t>
            </a:r>
            <a:r>
              <a:rPr lang="en-US" altLang="zh-CN" sz="2400" b="1">
                <a:solidFill>
                  <a:srgbClr val="C00000"/>
                </a:solidFill>
                <a:latin typeface="Times New Roman" panose="02020603050405020304" pitchFamily="18" charset="0"/>
                <a:ea typeface="宋体" panose="02010600030101010101" pitchFamily="2" charset="-122"/>
              </a:rPr>
              <a:t>restrain </a:t>
            </a:r>
            <a:endParaRPr lang="en-US" altLang="zh-CN" sz="2400" b="1">
              <a:latin typeface="Times New Roman" panose="02020603050405020304" pitchFamily="18" charset="0"/>
              <a:ea typeface="宋体" panose="02010600030101010101" pitchFamily="2" charset="-122"/>
            </a:endParaRPr>
          </a:p>
          <a:p>
            <a:pPr indent="0">
              <a:buFont typeface="Arial" panose="020B0604020202020204" pitchFamily="34" charset="0"/>
              <a:buNone/>
            </a:pPr>
            <a:r>
              <a:rPr lang="en-US" altLang="zh-CN" sz="2400" b="1">
                <a:latin typeface="Times New Roman" panose="02020603050405020304" pitchFamily="18" charset="0"/>
                <a:ea typeface="宋体" panose="02010600030101010101" pitchFamily="2" charset="-122"/>
              </a:rPr>
              <a:t>      </a:t>
            </a:r>
            <a:r>
              <a:rPr altLang="en-US" sz="1400" b="1" i="1">
                <a:latin typeface="Times New Roman" panose="02020603050405020304" pitchFamily="18" charset="0"/>
                <a:ea typeface="宋体" panose="02010600030101010101" pitchFamily="2" charset="-122"/>
              </a:rPr>
              <a:t>/rɪˈstreɪn/ v. 克制、约束；剥夺……的行动自由</a:t>
            </a:r>
            <a:endParaRPr lang="zh-CN" altLang="en-US" sz="2400" b="1">
              <a:latin typeface="Times New Roman" panose="02020603050405020304" pitchFamily="18" charset="0"/>
              <a:ea typeface="宋体" panose="02010600030101010101" pitchFamily="2" charset="-122"/>
            </a:endParaRPr>
          </a:p>
          <a:p>
            <a:pPr indent="0">
              <a:buFont typeface="Arial" panose="020B0604020202020204" pitchFamily="34" charset="0"/>
              <a:buNone/>
            </a:pPr>
            <a:r>
              <a:rPr lang="en-US" altLang="zh-CN" sz="2400" b="1">
                <a:latin typeface="Times New Roman" panose="02020603050405020304" pitchFamily="18" charset="0"/>
                <a:ea typeface="宋体" panose="02010600030101010101" pitchFamily="2" charset="-122"/>
              </a:rPr>
              <a:t>④ </a:t>
            </a:r>
            <a:r>
              <a:rPr lang="en-US" altLang="zh-CN" sz="2400" b="1">
                <a:solidFill>
                  <a:srgbClr val="C00000"/>
                </a:solidFill>
                <a:latin typeface="Times New Roman" panose="02020603050405020304" pitchFamily="18" charset="0"/>
                <a:ea typeface="宋体" panose="02010600030101010101" pitchFamily="2" charset="-122"/>
              </a:rPr>
              <a:t>inhibit</a:t>
            </a:r>
            <a:endParaRPr lang="en-US" altLang="zh-CN" sz="2400" b="1">
              <a:latin typeface="Times New Roman" panose="02020603050405020304" pitchFamily="18" charset="0"/>
              <a:ea typeface="宋体" panose="02010600030101010101" pitchFamily="2" charset="-122"/>
            </a:endParaRPr>
          </a:p>
          <a:p>
            <a:pPr indent="0">
              <a:buFont typeface="Arial" panose="020B0604020202020204" pitchFamily="34" charset="0"/>
              <a:buNone/>
            </a:pPr>
            <a:r>
              <a:rPr lang="en-US" altLang="zh-CN" sz="2400" b="1">
                <a:latin typeface="Times New Roman" panose="02020603050405020304" pitchFamily="18" charset="0"/>
                <a:ea typeface="宋体" panose="02010600030101010101" pitchFamily="2" charset="-122"/>
              </a:rPr>
              <a:t>       </a:t>
            </a:r>
            <a:r>
              <a:rPr altLang="en-US" sz="1400" b="1" i="1">
                <a:latin typeface="Times New Roman" panose="02020603050405020304" pitchFamily="18" charset="0"/>
                <a:ea typeface="宋体" panose="02010600030101010101" pitchFamily="2" charset="-122"/>
              </a:rPr>
              <a:t>/ɪnˈhɪbɪt/ v. 阻碍、抑制（思维 / 发展）</a:t>
            </a:r>
            <a:endParaRPr altLang="en-US" sz="1400" b="1" i="1">
              <a:latin typeface="Times New Roman" panose="02020603050405020304" pitchFamily="18" charset="0"/>
              <a:ea typeface="宋体" panose="02010600030101010101" pitchFamily="2" charset="-122"/>
            </a:endParaRPr>
          </a:p>
          <a:p>
            <a:pPr indent="0">
              <a:buFont typeface="Arial" panose="020B0604020202020204" pitchFamily="34" charset="0"/>
              <a:buNone/>
            </a:pPr>
            <a:r>
              <a:rPr lang="en-US" altLang="zh-CN" sz="2400" b="1">
                <a:latin typeface="Times New Roman" panose="02020603050405020304" pitchFamily="18" charset="0"/>
                <a:ea typeface="宋体" panose="02010600030101010101" pitchFamily="2" charset="-122"/>
              </a:rPr>
              <a:t>⑤ </a:t>
            </a:r>
            <a:r>
              <a:rPr lang="en-US" altLang="zh-CN" sz="2400" b="1">
                <a:solidFill>
                  <a:srgbClr val="C00000"/>
                </a:solidFill>
                <a:latin typeface="Times New Roman" panose="02020603050405020304" pitchFamily="18" charset="0"/>
                <a:ea typeface="宋体" panose="02010600030101010101" pitchFamily="2" charset="-122"/>
              </a:rPr>
              <a:t>suppress </a:t>
            </a:r>
            <a:endParaRPr lang="en-US" altLang="zh-CN" sz="2400" b="1">
              <a:solidFill>
                <a:srgbClr val="C00000"/>
              </a:solidFill>
              <a:latin typeface="Times New Roman" panose="02020603050405020304" pitchFamily="18" charset="0"/>
              <a:ea typeface="宋体" panose="02010600030101010101" pitchFamily="2" charset="-122"/>
            </a:endParaRPr>
          </a:p>
          <a:p>
            <a:pPr indent="0">
              <a:buFont typeface="Arial" panose="020B0604020202020204" pitchFamily="34" charset="0"/>
              <a:buNone/>
            </a:pPr>
            <a:r>
              <a:rPr altLang="en-US" sz="1400" b="1" i="1">
                <a:latin typeface="Times New Roman" panose="02020603050405020304" pitchFamily="18" charset="0"/>
                <a:ea typeface="宋体" panose="02010600030101010101" pitchFamily="2" charset="-122"/>
              </a:rPr>
              <a:t> </a:t>
            </a:r>
            <a:r>
              <a:rPr lang="en-US" sz="1400" b="1" i="1">
                <a:latin typeface="Times New Roman" panose="02020603050405020304" pitchFamily="18" charset="0"/>
                <a:ea typeface="宋体" panose="02010600030101010101" pitchFamily="2" charset="-122"/>
              </a:rPr>
              <a:t>        </a:t>
            </a:r>
            <a:r>
              <a:rPr altLang="en-US" sz="1400" b="1" i="1">
                <a:latin typeface="Times New Roman" panose="02020603050405020304" pitchFamily="18" charset="0"/>
                <a:ea typeface="宋体" panose="02010600030101010101" pitchFamily="2" charset="-122"/>
              </a:rPr>
              <a:t>/səˈpres/ v.（尤指用武力）镇压；压抑（情绪 / 想法）</a:t>
            </a:r>
            <a:endParaRPr lang="zh-CN" altLang="en-US" sz="2400" b="1">
              <a:latin typeface="Times New Roman" panose="02020603050405020304" pitchFamily="18" charset="0"/>
              <a:ea typeface="宋体" panose="02010600030101010101" pitchFamily="2" charset="-122"/>
            </a:endParaRPr>
          </a:p>
          <a:p>
            <a:pPr indent="0">
              <a:buFont typeface="Arial" panose="020B0604020202020204" pitchFamily="34" charset="0"/>
              <a:buNone/>
            </a:pPr>
            <a:r>
              <a:rPr lang="en-US" altLang="zh-CN" sz="2400" b="1">
                <a:latin typeface="Times New Roman" panose="02020603050405020304" pitchFamily="18" charset="0"/>
                <a:ea typeface="宋体" panose="02010600030101010101" pitchFamily="2" charset="-122"/>
              </a:rPr>
              <a:t>⑥ </a:t>
            </a:r>
            <a:r>
              <a:rPr lang="en-US" altLang="zh-CN" sz="2400" b="1">
                <a:solidFill>
                  <a:srgbClr val="C00000"/>
                </a:solidFill>
                <a:latin typeface="Times New Roman" panose="02020603050405020304" pitchFamily="18" charset="0"/>
                <a:ea typeface="宋体" panose="02010600030101010101" pitchFamily="2" charset="-122"/>
              </a:rPr>
              <a:t>tone down </a:t>
            </a:r>
            <a:endParaRPr lang="en-US" altLang="zh-CN" sz="2400" b="1">
              <a:solidFill>
                <a:srgbClr val="C00000"/>
              </a:solidFill>
              <a:latin typeface="Times New Roman" panose="02020603050405020304" pitchFamily="18" charset="0"/>
              <a:ea typeface="宋体" panose="02010600030101010101" pitchFamily="2" charset="-122"/>
            </a:endParaRPr>
          </a:p>
          <a:p>
            <a:pPr indent="0">
              <a:buFont typeface="Arial" panose="020B0604020202020204" pitchFamily="34" charset="0"/>
              <a:buNone/>
            </a:pPr>
            <a:r>
              <a:rPr lang="en-US" altLang="zh-CN" sz="2400" b="1">
                <a:latin typeface="Times New Roman" panose="02020603050405020304" pitchFamily="18" charset="0"/>
                <a:ea typeface="宋体" panose="02010600030101010101" pitchFamily="2" charset="-122"/>
              </a:rPr>
              <a:t>      </a:t>
            </a:r>
            <a:r>
              <a:rPr altLang="en-US" sz="1400" b="1" i="1">
                <a:latin typeface="Times New Roman" panose="02020603050405020304" pitchFamily="18" charset="0"/>
                <a:ea typeface="宋体" panose="02010600030101010101" pitchFamily="2" charset="-122"/>
              </a:rPr>
              <a:t>缓和、弱化（语气）</a:t>
            </a:r>
            <a:r>
              <a:rPr lang="zh-CN" altLang="en-US" sz="2400" b="1">
                <a:latin typeface="Times New Roman" panose="02020603050405020304" pitchFamily="18" charset="0"/>
                <a:ea typeface="宋体" panose="02010600030101010101" pitchFamily="2" charset="-122"/>
              </a:rPr>
              <a:t> </a:t>
            </a:r>
            <a:endParaRPr lang="zh-CN" altLang="en-US" sz="2400" b="1">
              <a:latin typeface="Times New Roman" panose="02020603050405020304" pitchFamily="18" charset="0"/>
              <a:ea typeface="宋体" panose="02010600030101010101" pitchFamily="2" charset="-122"/>
            </a:endParaRPr>
          </a:p>
          <a:p>
            <a:pPr indent="0">
              <a:buFont typeface="Arial" panose="020B0604020202020204" pitchFamily="34" charset="0"/>
              <a:buNone/>
            </a:pPr>
            <a:r>
              <a:rPr lang="zh-CN" altLang="en-US" sz="2400" b="1">
                <a:latin typeface="Times New Roman" panose="02020603050405020304" pitchFamily="18" charset="0"/>
                <a:ea typeface="宋体" panose="02010600030101010101" pitchFamily="2" charset="-122"/>
              </a:rPr>
              <a:t>⑦ </a:t>
            </a:r>
            <a:r>
              <a:rPr lang="en-US" altLang="zh-CN" sz="2400" b="1">
                <a:solidFill>
                  <a:srgbClr val="C00000"/>
                </a:solidFill>
                <a:latin typeface="Times New Roman" panose="02020603050405020304" pitchFamily="18" charset="0"/>
                <a:ea typeface="宋体" panose="02010600030101010101" pitchFamily="2" charset="-122"/>
              </a:rPr>
              <a:t>take the edge off </a:t>
            </a:r>
            <a:endParaRPr lang="en-US" altLang="zh-CN" sz="2400" b="1">
              <a:latin typeface="Times New Roman" panose="02020603050405020304" pitchFamily="18" charset="0"/>
              <a:ea typeface="宋体" panose="02010600030101010101" pitchFamily="2" charset="-122"/>
            </a:endParaRPr>
          </a:p>
          <a:p>
            <a:pPr indent="0">
              <a:buFont typeface="Arial" panose="020B0604020202020204" pitchFamily="34" charset="0"/>
              <a:buNone/>
            </a:pPr>
            <a:r>
              <a:rPr lang="en-US" altLang="zh-CN" sz="2400" b="1">
                <a:latin typeface="Times New Roman" panose="02020603050405020304" pitchFamily="18" charset="0"/>
                <a:ea typeface="宋体" panose="02010600030101010101" pitchFamily="2" charset="-122"/>
              </a:rPr>
              <a:t>        </a:t>
            </a:r>
            <a:r>
              <a:rPr altLang="en-US" sz="1400" b="1" i="1">
                <a:latin typeface="Times New Roman" panose="02020603050405020304" pitchFamily="18" charset="0"/>
                <a:ea typeface="宋体" panose="02010600030101010101" pitchFamily="2" charset="-122"/>
              </a:rPr>
              <a:t>减弱势头、冲淡锋芒</a:t>
            </a:r>
            <a:endParaRPr altLang="en-US" sz="1400" b="1" i="1">
              <a:latin typeface="Times New Roman" panose="02020603050405020304" pitchFamily="18" charset="0"/>
              <a:ea typeface="宋体" panose="02010600030101010101" pitchFamily="2" charset="-122"/>
            </a:endParaRPr>
          </a:p>
        </p:txBody>
      </p:sp>
      <p:sp>
        <p:nvSpPr>
          <p:cNvPr id="21" name="文本框 20"/>
          <p:cNvSpPr txBox="1"/>
          <p:nvPr/>
        </p:nvSpPr>
        <p:spPr>
          <a:xfrm>
            <a:off x="5251450" y="982980"/>
            <a:ext cx="6537325" cy="2287905"/>
          </a:xfrm>
          <a:prstGeom prst="rect">
            <a:avLst/>
          </a:prstGeom>
          <a:noFill/>
          <a:ln w="9525">
            <a:noFill/>
          </a:ln>
        </p:spPr>
        <p:txBody>
          <a:bodyPr wrap="square">
            <a:noAutofit/>
          </a:bodyPr>
          <a:p>
            <a:pPr indent="0"/>
            <a:r>
              <a:rPr lang="zh-CN" altLang="en-US" sz="2000" b="1">
                <a:solidFill>
                  <a:srgbClr val="0063A8"/>
                </a:solidFill>
              </a:rPr>
              <a:t>4.高级语义场:</a:t>
            </a:r>
            <a:r>
              <a:rPr lang="en-US" altLang="zh-CN" sz="2000">
                <a:solidFill>
                  <a:srgbClr val="0063A8"/>
                </a:solidFill>
              </a:rPr>
              <a:t> </a:t>
            </a:r>
            <a:r>
              <a:rPr lang="zh-CN" altLang="en-US" sz="2000">
                <a:solidFill>
                  <a:srgbClr val="0063A8"/>
                </a:solidFill>
              </a:rPr>
              <a:t>负面情绪与频繁挫折，极易挫伤我们的热情、削弱内心意志。过度约束会禁锢创新思维，无端批评容易打击年轻人尝试新生事物的勇气。与其让困境磨灭心志，不如调整心态、抵御负面干扰，重拾自信，以坚定初心稳步前行。</a:t>
            </a:r>
            <a:endParaRPr lang="zh-CN" altLang="en-US" sz="2000">
              <a:solidFill>
                <a:srgbClr val="0063A8"/>
              </a:solidFill>
            </a:endParaRPr>
          </a:p>
          <a:p>
            <a:pPr indent="0"/>
            <a:endParaRPr lang="zh-CN" altLang="en-US" sz="2000">
              <a:solidFill>
                <a:srgbClr val="0063A8"/>
              </a:solidFill>
            </a:endParaRPr>
          </a:p>
          <a:p>
            <a:pPr indent="0"/>
            <a:endParaRPr lang="zh-CN" altLang="en-US" sz="2000">
              <a:solidFill>
                <a:srgbClr val="0063A8"/>
              </a:solidFill>
            </a:endParaRPr>
          </a:p>
          <a:p>
            <a:pPr indent="0" fontAlgn="auto">
              <a:lnSpc>
                <a:spcPts val="1400"/>
              </a:lnSpc>
            </a:pPr>
            <a:endParaRPr lang="zh-CN" altLang="en-US" sz="2000">
              <a:solidFill>
                <a:srgbClr val="0063A8"/>
              </a:solidFill>
            </a:endParaRPr>
          </a:p>
          <a:p>
            <a:pPr indent="0"/>
            <a:endParaRPr lang="zh-CN" altLang="en-US" sz="2000">
              <a:solidFill>
                <a:srgbClr val="0063A8"/>
              </a:solidFill>
            </a:endParaRPr>
          </a:p>
        </p:txBody>
      </p:sp>
      <p:sp>
        <p:nvSpPr>
          <p:cNvPr id="26" name="文本框 25"/>
          <p:cNvSpPr txBox="1"/>
          <p:nvPr/>
        </p:nvSpPr>
        <p:spPr>
          <a:xfrm>
            <a:off x="5211445" y="2646045"/>
            <a:ext cx="6537325" cy="2861310"/>
          </a:xfrm>
          <a:prstGeom prst="rect">
            <a:avLst/>
          </a:prstGeom>
          <a:noFill/>
          <a:ln w="9525">
            <a:noFill/>
          </a:ln>
        </p:spPr>
        <p:txBody>
          <a:bodyPr wrap="square">
            <a:spAutoFit/>
          </a:bodyPr>
          <a:p>
            <a:pPr indent="0" fontAlgn="auto">
              <a:lnSpc>
                <a:spcPts val="2700"/>
              </a:lnSpc>
              <a:spcBef>
                <a:spcPts val="0"/>
              </a:spcBef>
              <a:spcAft>
                <a:spcPts val="0"/>
              </a:spcAft>
            </a:pPr>
            <a:r>
              <a:rPr lang="en-US" altLang="zh-CN" sz="2000" b="1">
                <a:solidFill>
                  <a:srgbClr val="002060"/>
                </a:solidFill>
                <a:latin typeface="Times New Roman" panose="02020603050405020304" pitchFamily="18" charset="0"/>
                <a:cs typeface="Times New Roman" panose="02020603050405020304" pitchFamily="18" charset="0"/>
              </a:rPr>
              <a:t>4. Negative emotions and frequent setbacks are likely to </a:t>
            </a:r>
            <a:r>
              <a:rPr lang="en-US" altLang="zh-CN" sz="2000" b="1">
                <a:solidFill>
                  <a:srgbClr val="C00000"/>
                </a:solidFill>
                <a:latin typeface="Times New Roman" panose="02020603050405020304" pitchFamily="18" charset="0"/>
                <a:cs typeface="Times New Roman" panose="02020603050405020304" pitchFamily="18" charset="0"/>
              </a:rPr>
              <a:t>dampen</a:t>
            </a:r>
            <a:r>
              <a:rPr lang="en-US" altLang="zh-CN" sz="2000" b="1">
                <a:solidFill>
                  <a:srgbClr val="002060"/>
                </a:solidFill>
                <a:latin typeface="Times New Roman" panose="02020603050405020304" pitchFamily="18" charset="0"/>
                <a:cs typeface="Times New Roman" panose="02020603050405020304" pitchFamily="18" charset="0"/>
              </a:rPr>
              <a:t> our enthusiasm and </a:t>
            </a:r>
            <a:r>
              <a:rPr lang="en-US" altLang="zh-CN" sz="2000" b="1">
                <a:solidFill>
                  <a:srgbClr val="C00000"/>
                </a:solidFill>
                <a:latin typeface="Times New Roman" panose="02020603050405020304" pitchFamily="18" charset="0"/>
                <a:cs typeface="Times New Roman" panose="02020603050405020304" pitchFamily="18" charset="0"/>
              </a:rPr>
              <a:t>weaken</a:t>
            </a:r>
            <a:r>
              <a:rPr lang="en-US" altLang="zh-CN" sz="2000" b="1">
                <a:solidFill>
                  <a:srgbClr val="002060"/>
                </a:solidFill>
                <a:latin typeface="Times New Roman" panose="02020603050405020304" pitchFamily="18" charset="0"/>
                <a:cs typeface="Times New Roman" panose="02020603050405020304" pitchFamily="18" charset="0"/>
              </a:rPr>
              <a:t> our inner resolve. Strict restrictions may</a:t>
            </a:r>
            <a:r>
              <a:rPr lang="en-US" altLang="zh-CN" sz="2000" b="1">
                <a:solidFill>
                  <a:srgbClr val="C00000"/>
                </a:solidFill>
                <a:latin typeface="Times New Roman" panose="02020603050405020304" pitchFamily="18" charset="0"/>
                <a:cs typeface="Times New Roman" panose="02020603050405020304" pitchFamily="18" charset="0"/>
              </a:rPr>
              <a:t> inhibit</a:t>
            </a:r>
            <a:r>
              <a:rPr lang="en-US" altLang="zh-CN" sz="2000" b="1">
                <a:solidFill>
                  <a:srgbClr val="002060"/>
                </a:solidFill>
                <a:latin typeface="Times New Roman" panose="02020603050405020304" pitchFamily="18" charset="0"/>
                <a:cs typeface="Times New Roman" panose="02020603050405020304" pitchFamily="18" charset="0"/>
              </a:rPr>
              <a:t> creative thinking, and blind criticism tends to </a:t>
            </a:r>
            <a:r>
              <a:rPr lang="en-US" altLang="zh-CN" sz="2000" b="1">
                <a:solidFill>
                  <a:srgbClr val="C00000"/>
                </a:solidFill>
                <a:latin typeface="Times New Roman" panose="02020603050405020304" pitchFamily="18" charset="0"/>
                <a:cs typeface="Times New Roman" panose="02020603050405020304" pitchFamily="18" charset="0"/>
              </a:rPr>
              <a:t>discourage </a:t>
            </a:r>
            <a:r>
              <a:rPr lang="en-US" altLang="zh-CN" sz="2000" b="1">
                <a:solidFill>
                  <a:srgbClr val="002060"/>
                </a:solidFill>
                <a:latin typeface="Times New Roman" panose="02020603050405020304" pitchFamily="18" charset="0"/>
                <a:cs typeface="Times New Roman" panose="02020603050405020304" pitchFamily="18" charset="0"/>
              </a:rPr>
              <a:t>young people from trying new things. Instead of letting hardships </a:t>
            </a:r>
            <a:r>
              <a:rPr lang="en-US" altLang="zh-CN" sz="2000" b="1">
                <a:solidFill>
                  <a:srgbClr val="C00000"/>
                </a:solidFill>
                <a:latin typeface="Times New Roman" panose="02020603050405020304" pitchFamily="18" charset="0"/>
                <a:cs typeface="Times New Roman" panose="02020603050405020304" pitchFamily="18" charset="0"/>
              </a:rPr>
              <a:t>suppress</a:t>
            </a:r>
            <a:r>
              <a:rPr lang="en-US" altLang="zh-CN" sz="2000" b="1">
                <a:solidFill>
                  <a:srgbClr val="002060"/>
                </a:solidFill>
                <a:latin typeface="Times New Roman" panose="02020603050405020304" pitchFamily="18" charset="0"/>
                <a:cs typeface="Times New Roman" panose="02020603050405020304" pitchFamily="18" charset="0"/>
              </a:rPr>
              <a:t> our spirits, we should learn to adjust our mindset, resist negative interference, rebuild confidence and keep moving forward with steady determination.</a:t>
            </a:r>
            <a:endParaRPr lang="en-US" altLang="zh-CN" sz="2000" b="1">
              <a:solidFill>
                <a:srgbClr val="002060"/>
              </a:solidFill>
              <a:latin typeface="Times New Roman" panose="02020603050405020304" pitchFamily="18" charset="0"/>
              <a:cs typeface="Times New Roman" panose="02020603050405020304" pitchFamily="18"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000000"/>
                                          </p:val>
                                        </p:tav>
                                        <p:tav tm="100000">
                                          <p:val>
                                            <p:strVal val="#ppt_w"/>
                                          </p:val>
                                        </p:tav>
                                      </p:tavLst>
                                    </p:anim>
                                    <p:anim calcmode="lin" valueType="num">
                                      <p:cBhvr>
                                        <p:cTn id="8" dur="500" fill="hold"/>
                                        <p:tgtEl>
                                          <p:spTgt spid="3"/>
                                        </p:tgtEl>
                                        <p:attrNameLst>
                                          <p:attrName>ppt_h</p:attrName>
                                        </p:attrNameLst>
                                      </p:cBhvr>
                                      <p:tavLst>
                                        <p:tav tm="0">
                                          <p:val>
                                            <p:fltVal val="0.000000"/>
                                          </p:val>
                                        </p:tav>
                                        <p:tav tm="100000">
                                          <p:val>
                                            <p:strVal val="#ppt_h"/>
                                          </p:val>
                                        </p:tav>
                                      </p:tavLst>
                                    </p:anim>
                                    <p:animEffect transition="in" filter="fade">
                                      <p:cBhvr>
                                        <p:cTn id="9" dur="500"/>
                                        <p:tgtEl>
                                          <p:spTgt spid="3"/>
                                        </p:tgtEl>
                                      </p:cBhvr>
                                    </p:animEffect>
                                  </p:childTnLst>
                                </p:cTn>
                              </p:par>
                              <p:par>
                                <p:cTn id="10" presetID="8" presetClass="emph" presetSubtype="0" repeatCount="indefinite" fill="hold" nodeType="withEffect">
                                  <p:stCondLst>
                                    <p:cond delay="0"/>
                                  </p:stCondLst>
                                  <p:childTnLst>
                                    <p:animRot by="21600000">
                                      <p:cBhvr>
                                        <p:cTn id="11" dur="2000" fill="hold"/>
                                        <p:tgtEl>
                                          <p:spTgt spid="3"/>
                                        </p:tgtEl>
                                        <p:attrNameLst>
                                          <p:attrName>r</p:attrName>
                                        </p:attrNameLst>
                                      </p:cBhvr>
                                    </p:animRo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500" fill="hold"/>
                                        <p:tgtEl>
                                          <p:spTgt spid="26"/>
                                        </p:tgtEl>
                                        <p:attrNameLst>
                                          <p:attrName>ppt_x</p:attrName>
                                        </p:attrNameLst>
                                      </p:cBhvr>
                                      <p:tavLst>
                                        <p:tav tm="0">
                                          <p:val>
                                            <p:strVal val="#ppt_x"/>
                                          </p:val>
                                        </p:tav>
                                        <p:tav tm="100000">
                                          <p:val>
                                            <p:strVal val="#ppt_x"/>
                                          </p:val>
                                        </p:tav>
                                      </p:tavLst>
                                    </p:anim>
                                    <p:anim calcmode="lin" valueType="num">
                                      <p:cBhvr additive="base">
                                        <p:cTn id="17"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6"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直接连接符 19"/>
          <p:cNvCxnSpPr/>
          <p:nvPr/>
        </p:nvCxnSpPr>
        <p:spPr>
          <a:xfrm>
            <a:off x="512860" y="688340"/>
            <a:ext cx="10972825" cy="0"/>
          </a:xfrm>
          <a:prstGeom prst="line">
            <a:avLst/>
          </a:prstGeom>
          <a:ln>
            <a:gradFill>
              <a:gsLst>
                <a:gs pos="0">
                  <a:srgbClr val="400040"/>
                </a:gs>
                <a:gs pos="32000">
                  <a:srgbClr val="8F0040"/>
                </a:gs>
                <a:gs pos="63000">
                  <a:srgbClr val="F27300"/>
                </a:gs>
                <a:gs pos="100000">
                  <a:srgbClr val="FFBF00"/>
                </a:gs>
              </a:gsLst>
              <a:lin ang="10800000" scaled="0"/>
            </a:gradFill>
          </a:ln>
        </p:spPr>
        <p:style>
          <a:lnRef idx="1">
            <a:srgbClr val="5B9BD5"/>
          </a:lnRef>
          <a:fillRef idx="0">
            <a:srgbClr val="5B9BD5"/>
          </a:fillRef>
          <a:effectRef idx="0">
            <a:srgbClr val="5B9BD5"/>
          </a:effectRef>
          <a:fontRef idx="minor">
            <a:sysClr val="windowText" lastClr="000000"/>
          </a:fontRef>
        </p:style>
      </p:cxnSp>
      <p:sp>
        <p:nvSpPr>
          <p:cNvPr id="25" name="矩形 24"/>
          <p:cNvSpPr/>
          <p:nvPr/>
        </p:nvSpPr>
        <p:spPr>
          <a:xfrm>
            <a:off x="0" y="6685613"/>
            <a:ext cx="12192000" cy="172387"/>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p:nvPr/>
        </p:nvPicPr>
        <p:blipFill>
          <a:blip r:embed="rId1"/>
          <a:stretch>
            <a:fillRect/>
          </a:stretch>
        </p:blipFill>
        <p:spPr>
          <a:xfrm>
            <a:off x="54610" y="6584950"/>
            <a:ext cx="708025" cy="273050"/>
          </a:xfrm>
          <a:prstGeom prst="rect">
            <a:avLst/>
          </a:prstGeom>
        </p:spPr>
      </p:pic>
      <p:pic>
        <p:nvPicPr>
          <p:cNvPr id="2" name="图片 1"/>
          <p:cNvPicPr>
            <a:picLocks noChangeAspect="1"/>
          </p:cNvPicPr>
          <p:nvPr/>
        </p:nvPicPr>
        <p:blipFill rotWithShape="1">
          <a:blip r:embed="rId2">
            <a:extLst>
              <a:ext uri="{BEBA8EAE-BF5A-486C-A8C5-ECC9F3942E4B}">
                <a14:imgProps xmlns:a14="http://schemas.microsoft.com/office/drawing/2010/main">
                  <a14:imgLayer r:embed="rId3">
                    <a14:imgEffect>
                      <a14:backgroundRemoval t="1130" b="100000" l="0" r="39917">
                        <a14:foregroundMark x1="10187" y1="34463" x2="9563" y2="64407"/>
                        <a14:foregroundMark x1="18295" y1="11864" x2="16424" y2="37288"/>
                        <a14:foregroundMark x1="19751" y1="24294" x2="22453" y2="22599"/>
                        <a14:foregroundMark x1="13306" y1="20339" x2="14761" y2="25424"/>
                        <a14:foregroundMark x1="19335" y1="37288" x2="24532" y2="31638"/>
                        <a14:foregroundMark x1="28274" y1="31638" x2="28274" y2="45763"/>
                        <a14:foregroundMark x1="11850" y1="58192" x2="28690" y2="54237"/>
                        <a14:foregroundMark x1="11642" y1="48588" x2="26819" y2="45763"/>
                        <a14:foregroundMark x1="9563" y1="66102" x2="29730" y2="66667"/>
                        <a14:foregroundMark x1="28898" y1="55367" x2="27651" y2="61582"/>
                        <a14:foregroundMark x1="11227" y1="52542" x2="18295" y2="51977"/>
                        <a14:foregroundMark x1="20582" y1="61582" x2="25156" y2="58192"/>
                        <a14:foregroundMark x1="20166" y1="48588" x2="20166" y2="51412"/>
                        <a14:foregroundMark x1="13306" y1="74011" x2="18295" y2="82486"/>
                        <a14:foregroundMark x1="19751" y1="83616" x2="23909" y2="73446"/>
                      </a14:backgroundRemoval>
                    </a14:imgEffect>
                  </a14:imgLayer>
                </a14:imgProps>
              </a:ext>
            </a:extLst>
          </a:blip>
          <a:srcRect r="60124"/>
          <a:stretch>
            <a:fillRect/>
          </a:stretch>
        </p:blipFill>
        <p:spPr>
          <a:xfrm>
            <a:off x="0" y="12700"/>
            <a:ext cx="1078865" cy="831850"/>
          </a:xfrm>
          <a:prstGeom prst="rect">
            <a:avLst/>
          </a:prstGeom>
        </p:spPr>
      </p:pic>
      <p:grpSp>
        <p:nvGrpSpPr>
          <p:cNvPr id="3" name="组合 2"/>
          <p:cNvGrpSpPr/>
          <p:nvPr/>
        </p:nvGrpSpPr>
        <p:grpSpPr>
          <a:xfrm>
            <a:off x="414020" y="551815"/>
            <a:ext cx="140970" cy="121920"/>
            <a:chOff x="715963" y="600758"/>
            <a:chExt cx="2201410" cy="2201406"/>
          </a:xfrm>
        </p:grpSpPr>
        <p:sp>
          <p:nvSpPr>
            <p:cNvPr id="5" name="Freeform 20"/>
            <p:cNvSpPr/>
            <p:nvPr/>
          </p:nvSpPr>
          <p:spPr>
            <a:xfrm>
              <a:off x="715963" y="843713"/>
              <a:ext cx="349618" cy="1712535"/>
            </a:xfrm>
            <a:custGeom>
              <a:avLst/>
              <a:gdLst/>
              <a:ahLst/>
              <a:cxnLst>
                <a:cxn ang="0">
                  <a:pos x="349618" y="1122925"/>
                </a:cxn>
                <a:cxn ang="0">
                  <a:pos x="0" y="1712535"/>
                </a:cxn>
                <a:cxn ang="0">
                  <a:pos x="0" y="0"/>
                </a:cxn>
                <a:cxn ang="0">
                  <a:pos x="349618" y="1122925"/>
                </a:cxn>
              </a:cxnLst>
              <a:pathLst>
                <a:path w="118" h="578">
                  <a:moveTo>
                    <a:pt x="118" y="379"/>
                  </a:moveTo>
                  <a:lnTo>
                    <a:pt x="0" y="578"/>
                  </a:lnTo>
                  <a:lnTo>
                    <a:pt x="0" y="0"/>
                  </a:lnTo>
                  <a:lnTo>
                    <a:pt x="118" y="379"/>
                  </a:lnTo>
                  <a:close/>
                </a:path>
              </a:pathLst>
            </a:custGeom>
            <a:noFill/>
            <a:ln w="9525" cap="flat" cmpd="sng">
              <a:solidFill>
                <a:srgbClr val="FEF22A"/>
              </a:solidFill>
              <a:prstDash val="solid"/>
              <a:round/>
              <a:headEnd type="none" w="med" len="med"/>
              <a:tailEnd type="none" w="med" len="med"/>
            </a:ln>
          </p:spPr>
          <p:txBody>
            <a:bodyPr/>
            <a:p>
              <a:endParaRPr lang="zh-CN" altLang="en-US" sz="1680"/>
            </a:p>
          </p:txBody>
        </p:sp>
        <p:sp>
          <p:nvSpPr>
            <p:cNvPr id="6" name="Freeform 21"/>
            <p:cNvSpPr/>
            <p:nvPr/>
          </p:nvSpPr>
          <p:spPr>
            <a:xfrm>
              <a:off x="715963" y="600758"/>
              <a:ext cx="651830" cy="399987"/>
            </a:xfrm>
            <a:custGeom>
              <a:avLst/>
              <a:gdLst/>
              <a:ahLst/>
              <a:cxnLst>
                <a:cxn ang="0">
                  <a:pos x="651830" y="399987"/>
                </a:cxn>
                <a:cxn ang="0">
                  <a:pos x="0" y="242955"/>
                </a:cxn>
                <a:cxn ang="0">
                  <a:pos x="242954" y="0"/>
                </a:cxn>
                <a:cxn ang="0">
                  <a:pos x="651830" y="399987"/>
                </a:cxn>
              </a:cxnLst>
              <a:pathLst>
                <a:path w="220" h="135">
                  <a:moveTo>
                    <a:pt x="220" y="135"/>
                  </a:moveTo>
                  <a:lnTo>
                    <a:pt x="0" y="82"/>
                  </a:lnTo>
                  <a:lnTo>
                    <a:pt x="82" y="0"/>
                  </a:lnTo>
                  <a:lnTo>
                    <a:pt x="220" y="135"/>
                  </a:lnTo>
                  <a:close/>
                </a:path>
              </a:pathLst>
            </a:custGeom>
            <a:noFill/>
            <a:ln w="9525" cap="flat" cmpd="sng">
              <a:solidFill>
                <a:srgbClr val="5B3B87"/>
              </a:solidFill>
              <a:prstDash val="solid"/>
              <a:round/>
              <a:headEnd type="none" w="med" len="med"/>
              <a:tailEnd type="none" w="med" len="med"/>
            </a:ln>
          </p:spPr>
          <p:txBody>
            <a:bodyPr/>
            <a:p>
              <a:endParaRPr lang="zh-CN" altLang="en-US" sz="1680"/>
            </a:p>
          </p:txBody>
        </p:sp>
        <p:sp>
          <p:nvSpPr>
            <p:cNvPr id="7" name="Freeform 22"/>
            <p:cNvSpPr/>
            <p:nvPr/>
          </p:nvSpPr>
          <p:spPr>
            <a:xfrm>
              <a:off x="715963" y="1966637"/>
              <a:ext cx="349618" cy="835527"/>
            </a:xfrm>
            <a:custGeom>
              <a:avLst/>
              <a:gdLst/>
              <a:ahLst/>
              <a:cxnLst>
                <a:cxn ang="0">
                  <a:pos x="349618" y="0"/>
                </a:cxn>
                <a:cxn ang="0">
                  <a:pos x="242954" y="835527"/>
                </a:cxn>
                <a:cxn ang="0">
                  <a:pos x="0" y="589609"/>
                </a:cxn>
                <a:cxn ang="0">
                  <a:pos x="349618" y="0"/>
                </a:cxn>
              </a:cxnLst>
              <a:pathLst>
                <a:path w="118" h="282">
                  <a:moveTo>
                    <a:pt x="118" y="0"/>
                  </a:moveTo>
                  <a:lnTo>
                    <a:pt x="82" y="282"/>
                  </a:lnTo>
                  <a:lnTo>
                    <a:pt x="0" y="199"/>
                  </a:lnTo>
                  <a:lnTo>
                    <a:pt x="118" y="0"/>
                  </a:lnTo>
                  <a:close/>
                </a:path>
              </a:pathLst>
            </a:custGeom>
            <a:noFill/>
            <a:ln w="9525" cap="flat" cmpd="sng">
              <a:solidFill>
                <a:srgbClr val="FD665B"/>
              </a:solidFill>
              <a:prstDash val="solid"/>
              <a:round/>
              <a:headEnd type="none" w="med" len="med"/>
              <a:tailEnd type="none" w="med" len="med"/>
            </a:ln>
          </p:spPr>
          <p:txBody>
            <a:bodyPr/>
            <a:p>
              <a:endParaRPr lang="zh-CN" altLang="en-US" sz="1680"/>
            </a:p>
          </p:txBody>
        </p:sp>
        <p:sp>
          <p:nvSpPr>
            <p:cNvPr id="8" name="Freeform 23"/>
            <p:cNvSpPr/>
            <p:nvPr/>
          </p:nvSpPr>
          <p:spPr>
            <a:xfrm>
              <a:off x="715963" y="843713"/>
              <a:ext cx="651830" cy="1122926"/>
            </a:xfrm>
            <a:custGeom>
              <a:avLst/>
              <a:gdLst/>
              <a:ahLst/>
              <a:cxnLst>
                <a:cxn ang="0">
                  <a:pos x="651830" y="157031"/>
                </a:cxn>
                <a:cxn ang="0">
                  <a:pos x="349617" y="1122926"/>
                </a:cxn>
                <a:cxn ang="0">
                  <a:pos x="0" y="0"/>
                </a:cxn>
                <a:cxn ang="0">
                  <a:pos x="651830" y="157031"/>
                </a:cxn>
              </a:cxnLst>
              <a:pathLst>
                <a:path w="220" h="379">
                  <a:moveTo>
                    <a:pt x="220" y="53"/>
                  </a:moveTo>
                  <a:lnTo>
                    <a:pt x="118" y="379"/>
                  </a:lnTo>
                  <a:lnTo>
                    <a:pt x="0" y="0"/>
                  </a:lnTo>
                  <a:lnTo>
                    <a:pt x="220" y="53"/>
                  </a:lnTo>
                  <a:close/>
                </a:path>
              </a:pathLst>
            </a:custGeom>
            <a:noFill/>
            <a:ln w="9525" cap="flat" cmpd="sng">
              <a:solidFill>
                <a:srgbClr val="A82878"/>
              </a:solidFill>
              <a:prstDash val="solid"/>
              <a:round/>
              <a:headEnd type="none" w="med" len="med"/>
              <a:tailEnd type="none" w="med" len="med"/>
            </a:ln>
          </p:spPr>
          <p:txBody>
            <a:bodyPr/>
            <a:p>
              <a:endParaRPr lang="zh-CN" altLang="en-US" sz="1680"/>
            </a:p>
          </p:txBody>
        </p:sp>
        <p:sp>
          <p:nvSpPr>
            <p:cNvPr id="10" name="Freeform 24"/>
            <p:cNvSpPr/>
            <p:nvPr/>
          </p:nvSpPr>
          <p:spPr>
            <a:xfrm>
              <a:off x="958918" y="1966637"/>
              <a:ext cx="948117" cy="835527"/>
            </a:xfrm>
            <a:custGeom>
              <a:avLst/>
              <a:gdLst/>
              <a:ahLst/>
              <a:cxnLst>
                <a:cxn ang="0">
                  <a:pos x="948117" y="373320"/>
                </a:cxn>
                <a:cxn ang="0">
                  <a:pos x="0" y="835527"/>
                </a:cxn>
                <a:cxn ang="0">
                  <a:pos x="106663" y="0"/>
                </a:cxn>
                <a:cxn ang="0">
                  <a:pos x="948117" y="373320"/>
                </a:cxn>
              </a:cxnLst>
              <a:pathLst>
                <a:path w="320" h="282">
                  <a:moveTo>
                    <a:pt x="320" y="126"/>
                  </a:moveTo>
                  <a:lnTo>
                    <a:pt x="0" y="282"/>
                  </a:lnTo>
                  <a:lnTo>
                    <a:pt x="36" y="0"/>
                  </a:lnTo>
                  <a:lnTo>
                    <a:pt x="320" y="126"/>
                  </a:lnTo>
                  <a:close/>
                </a:path>
              </a:pathLst>
            </a:custGeom>
            <a:noFill/>
            <a:ln w="9525" cap="flat" cmpd="sng">
              <a:solidFill>
                <a:srgbClr val="FEF22A"/>
              </a:solidFill>
              <a:prstDash val="solid"/>
              <a:round/>
              <a:headEnd type="none" w="med" len="med"/>
              <a:tailEnd type="none" w="med" len="med"/>
            </a:ln>
          </p:spPr>
          <p:txBody>
            <a:bodyPr/>
            <a:p>
              <a:endParaRPr lang="zh-CN" altLang="en-US" sz="1680"/>
            </a:p>
          </p:txBody>
        </p:sp>
        <p:sp>
          <p:nvSpPr>
            <p:cNvPr id="12" name="Freeform 25"/>
            <p:cNvSpPr/>
            <p:nvPr/>
          </p:nvSpPr>
          <p:spPr>
            <a:xfrm>
              <a:off x="958918" y="600758"/>
              <a:ext cx="1712536" cy="399987"/>
            </a:xfrm>
            <a:custGeom>
              <a:avLst/>
              <a:gdLst/>
              <a:ahLst/>
              <a:cxnLst>
                <a:cxn ang="0">
                  <a:pos x="408875" y="399987"/>
                </a:cxn>
                <a:cxn ang="0">
                  <a:pos x="0" y="0"/>
                </a:cxn>
                <a:cxn ang="0">
                  <a:pos x="1712536" y="0"/>
                </a:cxn>
                <a:cxn ang="0">
                  <a:pos x="408875" y="399987"/>
                </a:cxn>
              </a:cxnLst>
              <a:pathLst>
                <a:path w="578" h="135">
                  <a:moveTo>
                    <a:pt x="138" y="135"/>
                  </a:moveTo>
                  <a:lnTo>
                    <a:pt x="0" y="0"/>
                  </a:lnTo>
                  <a:lnTo>
                    <a:pt x="578" y="0"/>
                  </a:lnTo>
                  <a:lnTo>
                    <a:pt x="138" y="135"/>
                  </a:lnTo>
                  <a:close/>
                </a:path>
              </a:pathLst>
            </a:custGeom>
            <a:noFill/>
            <a:ln w="9525" cap="flat" cmpd="sng">
              <a:solidFill>
                <a:srgbClr val="79307A"/>
              </a:solidFill>
              <a:prstDash val="solid"/>
              <a:round/>
              <a:headEnd type="none" w="med" len="med"/>
              <a:tailEnd type="none" w="med" len="med"/>
            </a:ln>
          </p:spPr>
          <p:txBody>
            <a:bodyPr/>
            <a:p>
              <a:endParaRPr lang="zh-CN" altLang="en-US" sz="1680"/>
            </a:p>
          </p:txBody>
        </p:sp>
        <p:sp>
          <p:nvSpPr>
            <p:cNvPr id="13" name="Freeform 26"/>
            <p:cNvSpPr/>
            <p:nvPr/>
          </p:nvSpPr>
          <p:spPr>
            <a:xfrm>
              <a:off x="958918" y="2339957"/>
              <a:ext cx="1712536" cy="462207"/>
            </a:xfrm>
            <a:custGeom>
              <a:avLst/>
              <a:gdLst/>
              <a:ahLst/>
              <a:cxnLst>
                <a:cxn ang="0">
                  <a:pos x="948116" y="0"/>
                </a:cxn>
                <a:cxn ang="0">
                  <a:pos x="1712536" y="462207"/>
                </a:cxn>
                <a:cxn ang="0">
                  <a:pos x="0" y="462207"/>
                </a:cxn>
                <a:cxn ang="0">
                  <a:pos x="948116" y="0"/>
                </a:cxn>
              </a:cxnLst>
              <a:pathLst>
                <a:path w="578" h="156">
                  <a:moveTo>
                    <a:pt x="320" y="0"/>
                  </a:moveTo>
                  <a:lnTo>
                    <a:pt x="578" y="156"/>
                  </a:lnTo>
                  <a:lnTo>
                    <a:pt x="0" y="156"/>
                  </a:lnTo>
                  <a:lnTo>
                    <a:pt x="320" y="0"/>
                  </a:lnTo>
                  <a:close/>
                </a:path>
              </a:pathLst>
            </a:custGeom>
            <a:noFill/>
            <a:ln w="9525" cap="flat" cmpd="sng">
              <a:solidFill>
                <a:srgbClr val="FA8538"/>
              </a:solidFill>
              <a:prstDash val="solid"/>
              <a:round/>
              <a:headEnd type="none" w="med" len="med"/>
              <a:tailEnd type="none" w="med" len="med"/>
            </a:ln>
          </p:spPr>
          <p:txBody>
            <a:bodyPr/>
            <a:p>
              <a:endParaRPr lang="zh-CN" altLang="en-US" sz="1680"/>
            </a:p>
          </p:txBody>
        </p:sp>
        <p:sp>
          <p:nvSpPr>
            <p:cNvPr id="14" name="Freeform 27"/>
            <p:cNvSpPr/>
            <p:nvPr/>
          </p:nvSpPr>
          <p:spPr>
            <a:xfrm>
              <a:off x="1367793" y="600758"/>
              <a:ext cx="1303661" cy="805899"/>
            </a:xfrm>
            <a:custGeom>
              <a:avLst/>
              <a:gdLst/>
              <a:ahLst/>
              <a:cxnLst>
                <a:cxn ang="0">
                  <a:pos x="1303661" y="0"/>
                </a:cxn>
                <a:cxn ang="0">
                  <a:pos x="897748" y="805899"/>
                </a:cxn>
                <a:cxn ang="0">
                  <a:pos x="0" y="399986"/>
                </a:cxn>
                <a:cxn ang="0">
                  <a:pos x="1303661" y="0"/>
                </a:cxn>
              </a:cxnLst>
              <a:pathLst>
                <a:path w="440" h="272">
                  <a:moveTo>
                    <a:pt x="440" y="0"/>
                  </a:moveTo>
                  <a:lnTo>
                    <a:pt x="303" y="272"/>
                  </a:lnTo>
                  <a:lnTo>
                    <a:pt x="0" y="135"/>
                  </a:lnTo>
                  <a:lnTo>
                    <a:pt x="440" y="0"/>
                  </a:lnTo>
                  <a:close/>
                </a:path>
              </a:pathLst>
            </a:custGeom>
            <a:noFill/>
            <a:ln w="9525" cap="flat" cmpd="sng">
              <a:solidFill>
                <a:srgbClr val="A82878"/>
              </a:solidFill>
              <a:prstDash val="solid"/>
              <a:round/>
              <a:headEnd type="none" w="med" len="med"/>
              <a:tailEnd type="none" w="med" len="med"/>
            </a:ln>
          </p:spPr>
          <p:txBody>
            <a:bodyPr/>
            <a:p>
              <a:endParaRPr lang="zh-CN" altLang="en-US" sz="1680"/>
            </a:p>
          </p:txBody>
        </p:sp>
        <p:sp>
          <p:nvSpPr>
            <p:cNvPr id="15" name="Freeform 28"/>
            <p:cNvSpPr/>
            <p:nvPr/>
          </p:nvSpPr>
          <p:spPr>
            <a:xfrm>
              <a:off x="2265543" y="843713"/>
              <a:ext cx="651830" cy="1712535"/>
            </a:xfrm>
            <a:custGeom>
              <a:avLst/>
              <a:gdLst/>
              <a:ahLst/>
              <a:cxnLst>
                <a:cxn ang="0">
                  <a:pos x="651830" y="0"/>
                </a:cxn>
                <a:cxn ang="0">
                  <a:pos x="651830" y="1712535"/>
                </a:cxn>
                <a:cxn ang="0">
                  <a:pos x="0" y="562944"/>
                </a:cxn>
                <a:cxn ang="0">
                  <a:pos x="651830" y="0"/>
                </a:cxn>
              </a:cxnLst>
              <a:pathLst>
                <a:path w="220" h="578">
                  <a:moveTo>
                    <a:pt x="220" y="0"/>
                  </a:moveTo>
                  <a:lnTo>
                    <a:pt x="220" y="578"/>
                  </a:lnTo>
                  <a:lnTo>
                    <a:pt x="0" y="190"/>
                  </a:lnTo>
                  <a:lnTo>
                    <a:pt x="220" y="0"/>
                  </a:lnTo>
                  <a:close/>
                </a:path>
              </a:pathLst>
            </a:custGeom>
            <a:noFill/>
            <a:ln w="9525" cap="flat" cmpd="sng">
              <a:solidFill>
                <a:srgbClr val="F1286A"/>
              </a:solidFill>
              <a:prstDash val="solid"/>
              <a:round/>
              <a:headEnd type="none" w="med" len="med"/>
              <a:tailEnd type="none" w="med" len="med"/>
            </a:ln>
          </p:spPr>
          <p:txBody>
            <a:bodyPr/>
            <a:p>
              <a:endParaRPr lang="zh-CN" altLang="en-US" sz="1680"/>
            </a:p>
          </p:txBody>
        </p:sp>
        <p:sp>
          <p:nvSpPr>
            <p:cNvPr id="16" name="Freeform 29"/>
            <p:cNvSpPr/>
            <p:nvPr/>
          </p:nvSpPr>
          <p:spPr>
            <a:xfrm>
              <a:off x="1907035" y="2339957"/>
              <a:ext cx="1010338" cy="462207"/>
            </a:xfrm>
            <a:custGeom>
              <a:avLst/>
              <a:gdLst/>
              <a:ahLst/>
              <a:cxnLst>
                <a:cxn ang="0">
                  <a:pos x="1010338" y="216289"/>
                </a:cxn>
                <a:cxn ang="0">
                  <a:pos x="0" y="0"/>
                </a:cxn>
                <a:cxn ang="0">
                  <a:pos x="764419" y="462207"/>
                </a:cxn>
                <a:cxn ang="0">
                  <a:pos x="1010338" y="216289"/>
                </a:cxn>
              </a:cxnLst>
              <a:pathLst>
                <a:path w="341" h="156">
                  <a:moveTo>
                    <a:pt x="341" y="73"/>
                  </a:moveTo>
                  <a:lnTo>
                    <a:pt x="0" y="0"/>
                  </a:lnTo>
                  <a:lnTo>
                    <a:pt x="258" y="156"/>
                  </a:lnTo>
                  <a:lnTo>
                    <a:pt x="341" y="73"/>
                  </a:lnTo>
                  <a:close/>
                </a:path>
              </a:pathLst>
            </a:custGeom>
            <a:noFill/>
            <a:ln w="9525" cap="flat" cmpd="sng">
              <a:solidFill>
                <a:srgbClr val="FD665B"/>
              </a:solidFill>
              <a:prstDash val="solid"/>
              <a:round/>
              <a:headEnd type="none" w="med" len="med"/>
              <a:tailEnd type="none" w="med" len="med"/>
            </a:ln>
          </p:spPr>
          <p:txBody>
            <a:bodyPr/>
            <a:p>
              <a:endParaRPr lang="zh-CN" altLang="en-US" sz="1680"/>
            </a:p>
          </p:txBody>
        </p:sp>
        <p:sp>
          <p:nvSpPr>
            <p:cNvPr id="17" name="Freeform 30"/>
            <p:cNvSpPr/>
            <p:nvPr/>
          </p:nvSpPr>
          <p:spPr>
            <a:xfrm>
              <a:off x="1065581" y="1406657"/>
              <a:ext cx="1199961" cy="933303"/>
            </a:xfrm>
            <a:custGeom>
              <a:avLst/>
              <a:gdLst/>
              <a:ahLst/>
              <a:cxnLst>
                <a:cxn ang="0">
                  <a:pos x="1199961" y="0"/>
                </a:cxn>
                <a:cxn ang="0">
                  <a:pos x="0" y="559981"/>
                </a:cxn>
                <a:cxn ang="0">
                  <a:pos x="841454" y="933303"/>
                </a:cxn>
                <a:cxn ang="0">
                  <a:pos x="1199961" y="0"/>
                </a:cxn>
              </a:cxnLst>
              <a:pathLst>
                <a:path w="405" h="315">
                  <a:moveTo>
                    <a:pt x="405" y="0"/>
                  </a:moveTo>
                  <a:lnTo>
                    <a:pt x="0" y="189"/>
                  </a:lnTo>
                  <a:lnTo>
                    <a:pt x="284" y="315"/>
                  </a:lnTo>
                  <a:lnTo>
                    <a:pt x="405" y="0"/>
                  </a:lnTo>
                  <a:close/>
                </a:path>
              </a:pathLst>
            </a:custGeom>
            <a:noFill/>
            <a:ln w="9525" cap="flat" cmpd="sng">
              <a:solidFill>
                <a:srgbClr val="FA8538"/>
              </a:solidFill>
              <a:prstDash val="solid"/>
              <a:round/>
              <a:headEnd type="none" w="med" len="med"/>
              <a:tailEnd type="none" w="med" len="med"/>
            </a:ln>
          </p:spPr>
          <p:txBody>
            <a:bodyPr/>
            <a:p>
              <a:endParaRPr lang="zh-CN" altLang="en-US" sz="1680"/>
            </a:p>
          </p:txBody>
        </p:sp>
        <p:sp>
          <p:nvSpPr>
            <p:cNvPr id="18" name="Freeform 31"/>
            <p:cNvSpPr/>
            <p:nvPr/>
          </p:nvSpPr>
          <p:spPr>
            <a:xfrm>
              <a:off x="1907035" y="1406657"/>
              <a:ext cx="1010338" cy="1149591"/>
            </a:xfrm>
            <a:custGeom>
              <a:avLst/>
              <a:gdLst/>
              <a:ahLst/>
              <a:cxnLst>
                <a:cxn ang="0">
                  <a:pos x="358507" y="0"/>
                </a:cxn>
                <a:cxn ang="0">
                  <a:pos x="1010338" y="1149591"/>
                </a:cxn>
                <a:cxn ang="0">
                  <a:pos x="0" y="933301"/>
                </a:cxn>
                <a:cxn ang="0">
                  <a:pos x="358507" y="0"/>
                </a:cxn>
              </a:cxnLst>
              <a:pathLst>
                <a:path w="341" h="388">
                  <a:moveTo>
                    <a:pt x="121" y="0"/>
                  </a:moveTo>
                  <a:lnTo>
                    <a:pt x="341" y="388"/>
                  </a:lnTo>
                  <a:lnTo>
                    <a:pt x="0" y="315"/>
                  </a:lnTo>
                  <a:lnTo>
                    <a:pt x="121" y="0"/>
                  </a:lnTo>
                  <a:close/>
                </a:path>
              </a:pathLst>
            </a:custGeom>
            <a:noFill/>
            <a:ln w="9525" cap="flat" cmpd="sng">
              <a:solidFill>
                <a:srgbClr val="FD3F63"/>
              </a:solidFill>
              <a:prstDash val="solid"/>
              <a:round/>
              <a:headEnd type="none" w="med" len="med"/>
              <a:tailEnd type="none" w="med" len="med"/>
            </a:ln>
          </p:spPr>
          <p:txBody>
            <a:bodyPr/>
            <a:p>
              <a:endParaRPr lang="zh-CN" altLang="en-US" sz="1680"/>
            </a:p>
          </p:txBody>
        </p:sp>
        <p:sp>
          <p:nvSpPr>
            <p:cNvPr id="19" name="Freeform 32"/>
            <p:cNvSpPr/>
            <p:nvPr/>
          </p:nvSpPr>
          <p:spPr>
            <a:xfrm>
              <a:off x="2265543" y="600758"/>
              <a:ext cx="651830" cy="805899"/>
            </a:xfrm>
            <a:custGeom>
              <a:avLst/>
              <a:gdLst/>
              <a:ahLst/>
              <a:cxnLst>
                <a:cxn ang="0">
                  <a:pos x="405912" y="0"/>
                </a:cxn>
                <a:cxn ang="0">
                  <a:pos x="651830" y="242954"/>
                </a:cxn>
                <a:cxn ang="0">
                  <a:pos x="0" y="805899"/>
                </a:cxn>
                <a:cxn ang="0">
                  <a:pos x="405912" y="0"/>
                </a:cxn>
              </a:cxnLst>
              <a:pathLst>
                <a:path w="220" h="272">
                  <a:moveTo>
                    <a:pt x="137" y="0"/>
                  </a:moveTo>
                  <a:lnTo>
                    <a:pt x="220" y="82"/>
                  </a:lnTo>
                  <a:lnTo>
                    <a:pt x="0" y="272"/>
                  </a:lnTo>
                  <a:lnTo>
                    <a:pt x="137" y="0"/>
                  </a:lnTo>
                  <a:close/>
                </a:path>
              </a:pathLst>
            </a:custGeom>
            <a:noFill/>
            <a:ln w="9525" cap="flat" cmpd="sng">
              <a:solidFill>
                <a:srgbClr val="E02579"/>
              </a:solidFill>
              <a:prstDash val="solid"/>
              <a:round/>
              <a:headEnd type="none" w="med" len="med"/>
              <a:tailEnd type="none" w="med" len="med"/>
            </a:ln>
          </p:spPr>
          <p:txBody>
            <a:bodyPr/>
            <a:p>
              <a:endParaRPr lang="zh-CN" altLang="en-US" sz="1680"/>
            </a:p>
          </p:txBody>
        </p:sp>
        <p:sp>
          <p:nvSpPr>
            <p:cNvPr id="22" name="Freeform 33"/>
            <p:cNvSpPr/>
            <p:nvPr/>
          </p:nvSpPr>
          <p:spPr>
            <a:xfrm>
              <a:off x="1065581" y="1000744"/>
              <a:ext cx="1199961" cy="965893"/>
            </a:xfrm>
            <a:custGeom>
              <a:avLst/>
              <a:gdLst/>
              <a:ahLst/>
              <a:cxnLst>
                <a:cxn ang="0">
                  <a:pos x="1199961" y="405912"/>
                </a:cxn>
                <a:cxn ang="0">
                  <a:pos x="302212" y="0"/>
                </a:cxn>
                <a:cxn ang="0">
                  <a:pos x="0" y="965893"/>
                </a:cxn>
                <a:cxn ang="0">
                  <a:pos x="1199961" y="405912"/>
                </a:cxn>
              </a:cxnLst>
              <a:pathLst>
                <a:path w="405" h="326">
                  <a:moveTo>
                    <a:pt x="405" y="137"/>
                  </a:moveTo>
                  <a:lnTo>
                    <a:pt x="102" y="0"/>
                  </a:lnTo>
                  <a:lnTo>
                    <a:pt x="0" y="326"/>
                  </a:lnTo>
                  <a:lnTo>
                    <a:pt x="405" y="137"/>
                  </a:lnTo>
                  <a:close/>
                </a:path>
              </a:pathLst>
            </a:custGeom>
            <a:noFill/>
            <a:ln w="9525" cap="flat" cmpd="sng">
              <a:solidFill>
                <a:srgbClr val="E02579"/>
              </a:solidFill>
              <a:prstDash val="solid"/>
              <a:round/>
              <a:headEnd type="none" w="med" len="med"/>
              <a:tailEnd type="none" w="med" len="med"/>
            </a:ln>
          </p:spPr>
          <p:txBody>
            <a:bodyPr/>
            <a:p>
              <a:endParaRPr lang="zh-CN" altLang="en-US" sz="1680"/>
            </a:p>
          </p:txBody>
        </p:sp>
      </p:grpSp>
      <p:sp>
        <p:nvSpPr>
          <p:cNvPr id="27" name="文本框 26"/>
          <p:cNvSpPr txBox="1"/>
          <p:nvPr/>
        </p:nvSpPr>
        <p:spPr>
          <a:xfrm>
            <a:off x="1241425" y="198120"/>
            <a:ext cx="5716270" cy="460375"/>
          </a:xfrm>
          <a:prstGeom prst="rect">
            <a:avLst/>
          </a:prstGeom>
          <a:noFill/>
        </p:spPr>
        <p:txBody>
          <a:bodyPr wrap="square" rtlCol="0" anchor="t">
            <a:spAutoFit/>
          </a:bodyPr>
          <a:p>
            <a:r>
              <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rPr>
              <a:t>13. </a:t>
            </a:r>
            <a:r>
              <a:rPr lang="zh-CN" altLang="en-US" sz="2400" b="1" dirty="0" smtClean="0">
                <a:solidFill>
                  <a:srgbClr val="002060"/>
                </a:solidFill>
                <a:latin typeface="微软雅黑" panose="020B0503020204020204" pitchFamily="34" charset="-122"/>
                <a:ea typeface="微软雅黑" panose="020B0503020204020204" pitchFamily="34" charset="-122"/>
                <a:cs typeface="+mn-ea"/>
                <a:sym typeface="+mn-ea"/>
              </a:rPr>
              <a:t>沉迷</a:t>
            </a:r>
            <a:r>
              <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rPr>
              <a:t> stick，addicted to</a:t>
            </a:r>
            <a:endParaRPr lang="en-US" altLang="zh-CN" sz="2400" b="1" dirty="0" smtClean="0">
              <a:solidFill>
                <a:srgbClr val="002060"/>
              </a:solidFill>
              <a:latin typeface="微软雅黑" panose="020B0503020204020204" pitchFamily="34" charset="-122"/>
              <a:ea typeface="微软雅黑" panose="020B0503020204020204" pitchFamily="34" charset="-122"/>
              <a:cs typeface="+mn-ea"/>
              <a:sym typeface="+mn-ea"/>
            </a:endParaRPr>
          </a:p>
        </p:txBody>
      </p:sp>
      <p:sp>
        <p:nvSpPr>
          <p:cNvPr id="11272" name="AutoShape 36"/>
          <p:cNvSpPr/>
          <p:nvPr>
            <p:custDataLst>
              <p:tags r:id="rId4"/>
            </p:custDataLst>
          </p:nvPr>
        </p:nvSpPr>
        <p:spPr>
          <a:xfrm>
            <a:off x="111125" y="826135"/>
            <a:ext cx="4994275" cy="5765165"/>
          </a:xfrm>
          <a:prstGeom prst="roundRect">
            <a:avLst>
              <a:gd name="adj" fmla="val 16667"/>
            </a:avLst>
          </a:prstGeom>
          <a:gradFill rotWithShape="1">
            <a:gsLst>
              <a:gs pos="0">
                <a:srgbClr val="FFFFFF"/>
              </a:gs>
              <a:gs pos="100000">
                <a:srgbClr val="FBFBBB">
                  <a:alpha val="89999"/>
                </a:srgbClr>
              </a:gs>
            </a:gsLst>
            <a:lin ang="0" scaled="1"/>
            <a:tileRect/>
          </a:gradFill>
          <a:ln w="9525" cap="flat" cmpd="sng">
            <a:solidFill>
              <a:srgbClr val="C0C0C0"/>
            </a:solidFill>
            <a:prstDash val="solid"/>
            <a:headEnd type="none" w="med" len="med"/>
            <a:tailEnd type="none" w="med" len="med"/>
          </a:ln>
          <a:effectLst>
            <a:prstShdw prst="shdw13" dist="53882" dir="13499999">
              <a:srgbClr val="F5B363">
                <a:alpha val="50000"/>
              </a:srgbClr>
            </a:prstShdw>
          </a:effectLst>
        </p:spPr>
        <p:txBody>
          <a:bodyPr wrap="none" anchor="ctr"/>
          <a:p>
            <a:pPr algn="l"/>
            <a:endParaRPr lang="zh-CN" altLang="en-US" sz="2000" b="1" dirty="0">
              <a:latin typeface="Times New Roman" panose="02020603050405020304" pitchFamily="18" charset="0"/>
              <a:ea typeface="Times New Roman" panose="02020603050405020304" pitchFamily="18" charset="0"/>
            </a:endParaRPr>
          </a:p>
        </p:txBody>
      </p:sp>
      <p:pic>
        <p:nvPicPr>
          <p:cNvPr id="23" name="图片 22"/>
          <p:cNvPicPr>
            <a:picLocks noChangeAspect="1"/>
          </p:cNvPicPr>
          <p:nvPr/>
        </p:nvPicPr>
        <p:blipFill>
          <a:blip r:embed="rId5"/>
          <a:stretch>
            <a:fillRect/>
          </a:stretch>
        </p:blipFill>
        <p:spPr>
          <a:xfrm>
            <a:off x="5220335" y="780415"/>
            <a:ext cx="6718300" cy="5822950"/>
          </a:xfrm>
          <a:prstGeom prst="rect">
            <a:avLst/>
          </a:prstGeom>
          <a:effectLst>
            <a:outerShdw blurRad="50800" dist="38100" dir="16200000" rotWithShape="0">
              <a:prstClr val="black">
                <a:alpha val="40000"/>
              </a:prstClr>
            </a:outerShdw>
          </a:effectLst>
        </p:spPr>
      </p:pic>
      <p:pic>
        <p:nvPicPr>
          <p:cNvPr id="9" name="图片 8"/>
          <p:cNvPicPr/>
          <p:nvPr/>
        </p:nvPicPr>
        <p:blipFill>
          <a:blip r:embed="rId6"/>
          <a:stretch>
            <a:fillRect/>
          </a:stretch>
        </p:blipFill>
        <p:spPr>
          <a:xfrm>
            <a:off x="10135870" y="5061585"/>
            <a:ext cx="2321560" cy="1903730"/>
          </a:xfrm>
          <a:prstGeom prst="rect">
            <a:avLst/>
          </a:prstGeom>
        </p:spPr>
      </p:pic>
      <p:pic>
        <p:nvPicPr>
          <p:cNvPr id="11" name="图片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969515" y="6146366"/>
            <a:ext cx="520050" cy="819282"/>
          </a:xfrm>
          <a:prstGeom prst="rect">
            <a:avLst/>
          </a:prstGeom>
        </p:spPr>
      </p:pic>
      <p:pic>
        <p:nvPicPr>
          <p:cNvPr id="24" name="图片 23"/>
          <p:cNvPicPr>
            <a:picLocks noChangeAspect="1"/>
          </p:cNvPicPr>
          <p:nvPr>
            <p:custDataLst>
              <p:tags r:id="rId8"/>
            </p:custDataLst>
          </p:nvPr>
        </p:nvPicPr>
        <p:blipFill>
          <a:blip r:embed="rId9">
            <a:clrChange>
              <a:clrFrom>
                <a:srgbClr val="FFFFFF">
                  <a:alpha val="100000"/>
                </a:srgbClr>
              </a:clrFrom>
              <a:clrTo>
                <a:srgbClr val="FFFFFF">
                  <a:alpha val="100000"/>
                  <a:alpha val="0"/>
                </a:srgbClr>
              </a:clrTo>
            </a:clrChange>
            <a:extLst>
              <a:ext uri="{28A0092B-C50C-407E-A947-70E740481C1C}">
                <a14:useLocalDpi xmlns:a14="http://schemas.microsoft.com/office/drawing/2010/main" val="0"/>
              </a:ext>
            </a:extLst>
          </a:blip>
          <a:stretch>
            <a:fillRect/>
          </a:stretch>
        </p:blipFill>
        <p:spPr>
          <a:xfrm flipH="1">
            <a:off x="-60325" y="5960745"/>
            <a:ext cx="1266190" cy="773430"/>
          </a:xfrm>
          <a:prstGeom prst="rect">
            <a:avLst/>
          </a:prstGeom>
        </p:spPr>
      </p:pic>
      <p:sp>
        <p:nvSpPr>
          <p:cNvPr id="100" name="文本框 99"/>
          <p:cNvSpPr txBox="1"/>
          <p:nvPr/>
        </p:nvSpPr>
        <p:spPr>
          <a:xfrm>
            <a:off x="290195" y="844550"/>
            <a:ext cx="4815205" cy="5446395"/>
          </a:xfrm>
          <a:prstGeom prst="rect">
            <a:avLst/>
          </a:prstGeom>
          <a:noFill/>
          <a:ln w="9525">
            <a:noFill/>
          </a:ln>
        </p:spPr>
        <p:txBody>
          <a:bodyPr wrap="square">
            <a:spAutoFit/>
          </a:bodyPr>
          <a:p>
            <a:pPr indent="0" algn="l" fontAlgn="auto">
              <a:lnSpc>
                <a:spcPts val="3480"/>
              </a:lnSpc>
              <a:buClrTx/>
              <a:buSzTx/>
              <a:buFont typeface="Arial" panose="020B0604020202020204" pitchFamily="34" charset="0"/>
              <a:buNone/>
            </a:pPr>
            <a:r>
              <a:rPr lang="en-US" altLang="zh-CN" sz="2400" b="1">
                <a:solidFill>
                  <a:srgbClr val="C00000"/>
                </a:solidFill>
                <a:latin typeface="Times New Roman" panose="02020603050405020304" pitchFamily="18" charset="0"/>
                <a:ea typeface="宋体" panose="02010600030101010101" pitchFamily="2" charset="-122"/>
              </a:rPr>
              <a:t>①be absorbed </a:t>
            </a:r>
            <a:r>
              <a:rPr lang="en-US" altLang="zh-CN" sz="2400" b="1">
                <a:solidFill>
                  <a:srgbClr val="0070C0"/>
                </a:solidFill>
                <a:latin typeface="Times New Roman" panose="02020603050405020304" pitchFamily="18" charset="0"/>
                <a:ea typeface="宋体" panose="02010600030101010101" pitchFamily="2" charset="-122"/>
              </a:rPr>
              <a:t>in</a:t>
            </a:r>
            <a:r>
              <a:rPr lang="en-US" altLang="zh-CN" sz="2000" b="1">
                <a:latin typeface="Times New Roman" panose="02020603050405020304" pitchFamily="18" charset="0"/>
                <a:ea typeface="宋体" panose="02010600030101010101" pitchFamily="2" charset="-122"/>
              </a:rPr>
              <a:t>  </a:t>
            </a:r>
            <a:r>
              <a:rPr lang="en-US" altLang="zh-CN" sz="1400" b="1" i="1">
                <a:latin typeface="Times New Roman" panose="02020603050405020304" pitchFamily="18" charset="0"/>
                <a:ea typeface="宋体" panose="02010600030101010101" pitchFamily="2" charset="-122"/>
              </a:rPr>
              <a:t>全神贯注于（中性偏褒）  </a:t>
            </a:r>
            <a:endParaRPr lang="en-US" altLang="zh-CN" sz="1400" b="1" i="1">
              <a:latin typeface="Times New Roman" panose="02020603050405020304" pitchFamily="18" charset="0"/>
              <a:ea typeface="宋体" panose="02010600030101010101" pitchFamily="2" charset="-122"/>
            </a:endParaRPr>
          </a:p>
          <a:p>
            <a:pPr indent="0" algn="l" fontAlgn="auto">
              <a:lnSpc>
                <a:spcPts val="3480"/>
              </a:lnSpc>
              <a:buClrTx/>
              <a:buSzTx/>
              <a:buFont typeface="Arial" panose="020B0604020202020204" pitchFamily="34" charset="0"/>
              <a:buNone/>
            </a:pPr>
            <a:r>
              <a:rPr lang="en-US" altLang="zh-CN" sz="2400" b="1">
                <a:solidFill>
                  <a:srgbClr val="C00000"/>
                </a:solidFill>
                <a:latin typeface="Times New Roman" panose="02020603050405020304" pitchFamily="18" charset="0"/>
                <a:ea typeface="宋体" panose="02010600030101010101" pitchFamily="2" charset="-122"/>
              </a:rPr>
              <a:t>②cling</a:t>
            </a:r>
            <a:r>
              <a:rPr lang="en-US" altLang="zh-CN" sz="2400" b="1" baseline="-25000">
                <a:solidFill>
                  <a:srgbClr val="C00000"/>
                </a:solidFill>
                <a:latin typeface="Times New Roman" panose="02020603050405020304" pitchFamily="18" charset="0"/>
                <a:ea typeface="宋体" panose="02010600030101010101" pitchFamily="2" charset="-122"/>
              </a:rPr>
              <a:t>(hold on something tightly)</a:t>
            </a:r>
            <a:r>
              <a:rPr lang="en-US" altLang="zh-CN" sz="1400" b="1" i="1" baseline="-25000">
                <a:latin typeface="Times New Roman" panose="02020603050405020304" pitchFamily="18" charset="0"/>
                <a:ea typeface="宋体" panose="02010600030101010101" pitchFamily="2" charset="-122"/>
              </a:rPr>
              <a:t> </a:t>
            </a:r>
            <a:r>
              <a:rPr lang="en-US" altLang="zh-CN" sz="1400" b="1" i="1">
                <a:latin typeface="Times New Roman" panose="02020603050405020304" pitchFamily="18" charset="0"/>
                <a:ea typeface="宋体" panose="02010600030101010101" pitchFamily="2" charset="-122"/>
              </a:rPr>
              <a:t> </a:t>
            </a:r>
            <a:endParaRPr lang="en-US" altLang="zh-CN" sz="1400" b="1" i="1">
              <a:latin typeface="Times New Roman" panose="02020603050405020304" pitchFamily="18" charset="0"/>
              <a:ea typeface="宋体" panose="02010600030101010101" pitchFamily="2" charset="-122"/>
            </a:endParaRPr>
          </a:p>
          <a:p>
            <a:pPr indent="0" algn="l" fontAlgn="auto">
              <a:lnSpc>
                <a:spcPts val="3480"/>
              </a:lnSpc>
              <a:buClrTx/>
              <a:buSzTx/>
              <a:buFont typeface="Arial" panose="020B0604020202020204" pitchFamily="34" charset="0"/>
              <a:buNone/>
            </a:pPr>
            <a:r>
              <a:rPr lang="en-US" altLang="zh-CN" sz="1400" b="1" i="1">
                <a:latin typeface="Times New Roman" panose="02020603050405020304" pitchFamily="18" charset="0"/>
                <a:ea typeface="宋体" panose="02010600030101010101" pitchFamily="2" charset="-122"/>
              </a:rPr>
              <a:t>          /klɪŋ/ 抱紧；黏附；依附</a:t>
            </a:r>
            <a:endParaRPr lang="en-US" altLang="zh-CN" sz="1400" b="1" i="1">
              <a:latin typeface="Times New Roman" panose="02020603050405020304" pitchFamily="18" charset="0"/>
              <a:ea typeface="宋体" panose="02010600030101010101" pitchFamily="2" charset="-122"/>
            </a:endParaRPr>
          </a:p>
          <a:p>
            <a:pPr indent="0" algn="l" fontAlgn="auto">
              <a:lnSpc>
                <a:spcPts val="3480"/>
              </a:lnSpc>
              <a:buClrTx/>
              <a:buSzTx/>
              <a:buFont typeface="Arial" panose="020B0604020202020204" pitchFamily="34" charset="0"/>
              <a:buNone/>
            </a:pPr>
            <a:r>
              <a:rPr lang="en-US" altLang="zh-CN" sz="2400" b="1">
                <a:solidFill>
                  <a:srgbClr val="C00000"/>
                </a:solidFill>
                <a:latin typeface="Times New Roman" panose="02020603050405020304" pitchFamily="18" charset="0"/>
                <a:ea typeface="宋体" panose="02010600030101010101" pitchFamily="2" charset="-122"/>
              </a:rPr>
              <a:t>③indulge </a:t>
            </a:r>
            <a:r>
              <a:rPr lang="en-US" altLang="zh-CN" sz="2400" b="1">
                <a:solidFill>
                  <a:srgbClr val="0070C0"/>
                </a:solidFill>
                <a:latin typeface="Times New Roman" panose="02020603050405020304" pitchFamily="18" charset="0"/>
                <a:ea typeface="宋体" panose="02010600030101010101" pitchFamily="2" charset="-122"/>
              </a:rPr>
              <a:t>in</a:t>
            </a:r>
            <a:endParaRPr lang="en-US" altLang="zh-CN" sz="2400" b="1">
              <a:solidFill>
                <a:srgbClr val="C00000"/>
              </a:solidFill>
              <a:latin typeface="Times New Roman" panose="02020603050405020304" pitchFamily="18" charset="0"/>
              <a:ea typeface="宋体" panose="02010600030101010101" pitchFamily="2" charset="-122"/>
            </a:endParaRPr>
          </a:p>
          <a:p>
            <a:pPr indent="0" algn="l" fontAlgn="auto">
              <a:lnSpc>
                <a:spcPts val="3480"/>
              </a:lnSpc>
              <a:buClrTx/>
              <a:buSzTx/>
              <a:buFont typeface="Arial" panose="020B0604020202020204" pitchFamily="34" charset="0"/>
              <a:buNone/>
            </a:pPr>
            <a:r>
              <a:rPr lang="en-US" altLang="zh-CN" sz="2400" b="1">
                <a:solidFill>
                  <a:srgbClr val="C00000"/>
                </a:solidFill>
                <a:latin typeface="Times New Roman" panose="02020603050405020304" pitchFamily="18" charset="0"/>
                <a:ea typeface="宋体" panose="02010600030101010101" pitchFamily="2" charset="-122"/>
              </a:rPr>
              <a:t>       </a:t>
            </a:r>
            <a:r>
              <a:rPr lang="en-US" altLang="zh-CN" sz="2000" b="1">
                <a:latin typeface="Times New Roman" panose="02020603050405020304" pitchFamily="18" charset="0"/>
                <a:ea typeface="宋体" panose="02010600030101010101" pitchFamily="2" charset="-122"/>
              </a:rPr>
              <a:t> </a:t>
            </a:r>
            <a:r>
              <a:rPr lang="en-US" altLang="zh-CN" sz="1400" b="1" i="1">
                <a:latin typeface="Times New Roman" panose="02020603050405020304" pitchFamily="18" charset="0"/>
                <a:ea typeface="宋体" panose="02010600030101010101" pitchFamily="2" charset="-122"/>
              </a:rPr>
              <a:t>/ɪnˈdʌldʒ/ 沉迷；放纵（常指沉溺于情绪 / 行为） </a:t>
            </a:r>
            <a:endParaRPr lang="en-US" altLang="zh-CN" sz="1400" b="1" i="1">
              <a:latin typeface="Times New Roman" panose="02020603050405020304" pitchFamily="18" charset="0"/>
              <a:ea typeface="宋体" panose="02010600030101010101" pitchFamily="2" charset="-122"/>
            </a:endParaRPr>
          </a:p>
          <a:p>
            <a:pPr indent="0" algn="l" fontAlgn="auto">
              <a:lnSpc>
                <a:spcPts val="3480"/>
              </a:lnSpc>
              <a:buClrTx/>
              <a:buSzTx/>
              <a:buFont typeface="Arial" panose="020B0604020202020204" pitchFamily="34" charset="0"/>
              <a:buNone/>
            </a:pPr>
            <a:r>
              <a:rPr lang="en-US" altLang="zh-CN" sz="2400" b="1">
                <a:solidFill>
                  <a:srgbClr val="C00000"/>
                </a:solidFill>
                <a:latin typeface="Times New Roman" panose="02020603050405020304" pitchFamily="18" charset="0"/>
                <a:ea typeface="宋体" panose="02010600030101010101" pitchFamily="2" charset="-122"/>
              </a:rPr>
              <a:t>④adhere</a:t>
            </a:r>
            <a:r>
              <a:rPr lang="en-US" altLang="zh-CN" sz="1400" b="1" i="1">
                <a:latin typeface="Times New Roman" panose="02020603050405020304" pitchFamily="18" charset="0"/>
                <a:ea typeface="宋体" panose="02010600030101010101" pitchFamily="2" charset="-122"/>
              </a:rPr>
              <a:t>      /ədˈhɪə(r)/ 黏附，附着；遵守</a:t>
            </a:r>
            <a:endParaRPr lang="en-US" altLang="zh-CN" sz="1400" b="1" i="1">
              <a:latin typeface="Times New Roman" panose="02020603050405020304" pitchFamily="18" charset="0"/>
              <a:ea typeface="宋体" panose="02010600030101010101" pitchFamily="2" charset="-122"/>
            </a:endParaRPr>
          </a:p>
          <a:p>
            <a:pPr indent="0" algn="l" fontAlgn="auto">
              <a:lnSpc>
                <a:spcPts val="3480"/>
              </a:lnSpc>
              <a:buClrTx/>
              <a:buSzTx/>
              <a:buFont typeface="Arial" panose="020B0604020202020204" pitchFamily="34" charset="0"/>
              <a:buNone/>
            </a:pPr>
            <a:r>
              <a:rPr lang="en-US" altLang="zh-CN" sz="2400" b="1">
                <a:solidFill>
                  <a:srgbClr val="C00000"/>
                </a:solidFill>
                <a:latin typeface="Times New Roman" panose="02020603050405020304" pitchFamily="18" charset="0"/>
                <a:ea typeface="宋体" panose="02010600030101010101" pitchFamily="2" charset="-122"/>
              </a:rPr>
              <a:t>⑤be tempted/attracted /attached </a:t>
            </a:r>
            <a:r>
              <a:rPr lang="en-US" altLang="zh-CN" sz="2400" b="1">
                <a:solidFill>
                  <a:srgbClr val="0070C0"/>
                </a:solidFill>
                <a:latin typeface="Times New Roman" panose="02020603050405020304" pitchFamily="18" charset="0"/>
                <a:ea typeface="宋体" panose="02010600030101010101" pitchFamily="2" charset="-122"/>
              </a:rPr>
              <a:t>to</a:t>
            </a:r>
            <a:r>
              <a:rPr lang="en-US" altLang="zh-CN" sz="2000" b="1">
                <a:latin typeface="Times New Roman" panose="02020603050405020304" pitchFamily="18" charset="0"/>
                <a:ea typeface="宋体" panose="02010600030101010101" pitchFamily="2" charset="-122"/>
              </a:rPr>
              <a:t> </a:t>
            </a:r>
            <a:endParaRPr lang="en-US" altLang="zh-CN" sz="2000" b="1">
              <a:latin typeface="Times New Roman" panose="02020603050405020304" pitchFamily="18" charset="0"/>
              <a:ea typeface="宋体" panose="02010600030101010101" pitchFamily="2" charset="-122"/>
            </a:endParaRPr>
          </a:p>
          <a:p>
            <a:pPr indent="0" algn="l" fontAlgn="auto">
              <a:lnSpc>
                <a:spcPts val="3480"/>
              </a:lnSpc>
              <a:buClrTx/>
              <a:buSzTx/>
              <a:buFont typeface="Arial" panose="020B0604020202020204" pitchFamily="34" charset="0"/>
              <a:buNone/>
            </a:pPr>
            <a:r>
              <a:rPr lang="en-US" altLang="zh-CN" sz="2000" b="1">
                <a:latin typeface="Times New Roman" panose="02020603050405020304" pitchFamily="18" charset="0"/>
                <a:ea typeface="宋体" panose="02010600030101010101" pitchFamily="2" charset="-122"/>
              </a:rPr>
              <a:t>= </a:t>
            </a:r>
            <a:r>
              <a:rPr lang="en-US" altLang="zh-CN" sz="2400" b="1">
                <a:solidFill>
                  <a:srgbClr val="C00000"/>
                </a:solidFill>
                <a:latin typeface="Times New Roman" panose="02020603050405020304" pitchFamily="18" charset="0"/>
                <a:ea typeface="宋体" panose="02010600030101010101" pitchFamily="2" charset="-122"/>
              </a:rPr>
              <a:t>be obsessed </a:t>
            </a:r>
            <a:r>
              <a:rPr lang="en-US" altLang="zh-CN" sz="2400" b="1">
                <a:solidFill>
                  <a:srgbClr val="0070C0"/>
                </a:solidFill>
                <a:latin typeface="Times New Roman" panose="02020603050405020304" pitchFamily="18" charset="0"/>
                <a:ea typeface="宋体" panose="02010600030101010101" pitchFamily="2" charset="-122"/>
              </a:rPr>
              <a:t>with</a:t>
            </a:r>
            <a:r>
              <a:rPr lang="en-US" altLang="zh-CN" sz="2000" b="1">
                <a:latin typeface="Times New Roman" panose="02020603050405020304" pitchFamily="18" charset="0"/>
                <a:ea typeface="宋体" panose="02010600030101010101" pitchFamily="2" charset="-122"/>
              </a:rPr>
              <a:t> </a:t>
            </a:r>
            <a:endParaRPr lang="en-US" altLang="zh-CN" sz="2000" b="1">
              <a:latin typeface="Times New Roman" panose="02020603050405020304" pitchFamily="18" charset="0"/>
              <a:ea typeface="宋体" panose="02010600030101010101" pitchFamily="2" charset="-122"/>
            </a:endParaRPr>
          </a:p>
          <a:p>
            <a:pPr indent="0" algn="l" fontAlgn="auto">
              <a:lnSpc>
                <a:spcPts val="3480"/>
              </a:lnSpc>
              <a:buClrTx/>
              <a:buSzTx/>
              <a:buFont typeface="Arial" panose="020B0604020202020204" pitchFamily="34" charset="0"/>
              <a:buNone/>
            </a:pPr>
            <a:r>
              <a:rPr lang="en-US" altLang="zh-CN" sz="2000" b="1">
                <a:latin typeface="Times New Roman" panose="02020603050405020304" pitchFamily="18" charset="0"/>
                <a:ea typeface="宋体" panose="02010600030101010101" pitchFamily="2" charset="-122"/>
              </a:rPr>
              <a:t>=</a:t>
            </a:r>
            <a:r>
              <a:rPr lang="en-US" altLang="zh-CN" sz="2400" b="1">
                <a:solidFill>
                  <a:srgbClr val="C00000"/>
                </a:solidFill>
                <a:latin typeface="Times New Roman" panose="02020603050405020304" pitchFamily="18" charset="0"/>
                <a:ea typeface="宋体" panose="02010600030101010101" pitchFamily="2" charset="-122"/>
              </a:rPr>
              <a:t>be hooked </a:t>
            </a:r>
            <a:r>
              <a:rPr lang="en-US" altLang="zh-CN" sz="2400" b="1">
                <a:solidFill>
                  <a:srgbClr val="0070C0"/>
                </a:solidFill>
                <a:latin typeface="Times New Roman" panose="02020603050405020304" pitchFamily="18" charset="0"/>
                <a:ea typeface="宋体" panose="02010600030101010101" pitchFamily="2" charset="-122"/>
              </a:rPr>
              <a:t>on </a:t>
            </a:r>
            <a:endParaRPr lang="en-US" altLang="zh-CN" sz="2000" b="1">
              <a:latin typeface="Times New Roman" panose="02020603050405020304" pitchFamily="18" charset="0"/>
              <a:ea typeface="宋体" panose="02010600030101010101" pitchFamily="2" charset="-122"/>
            </a:endParaRPr>
          </a:p>
          <a:p>
            <a:pPr indent="0" algn="l" fontAlgn="auto">
              <a:lnSpc>
                <a:spcPts val="3480"/>
              </a:lnSpc>
              <a:buClrTx/>
              <a:buSzTx/>
              <a:buFont typeface="Arial" panose="020B0604020202020204" pitchFamily="34" charset="0"/>
              <a:buNone/>
            </a:pPr>
            <a:r>
              <a:rPr lang="en-US" altLang="zh-CN" sz="2000" b="1">
                <a:latin typeface="Times New Roman" panose="02020603050405020304" pitchFamily="18" charset="0"/>
                <a:ea typeface="宋体" panose="02010600030101010101" pitchFamily="2" charset="-122"/>
              </a:rPr>
              <a:t>= </a:t>
            </a:r>
            <a:r>
              <a:rPr lang="en-US" altLang="zh-CN" sz="2400" b="1">
                <a:solidFill>
                  <a:srgbClr val="C00000"/>
                </a:solidFill>
                <a:latin typeface="Times New Roman" panose="02020603050405020304" pitchFamily="18" charset="0"/>
                <a:ea typeface="宋体" panose="02010600030101010101" pitchFamily="2" charset="-122"/>
              </a:rPr>
              <a:t>can hardly tear oneself away</a:t>
            </a:r>
            <a:r>
              <a:rPr lang="en-US" altLang="zh-CN" sz="2000" b="1">
                <a:latin typeface="Times New Roman" panose="02020603050405020304" pitchFamily="18" charset="0"/>
                <a:ea typeface="宋体" panose="02010600030101010101" pitchFamily="2" charset="-122"/>
              </a:rPr>
              <a:t> </a:t>
            </a:r>
            <a:endParaRPr lang="en-US" altLang="zh-CN" sz="2000" b="1">
              <a:latin typeface="Times New Roman" panose="02020603050405020304" pitchFamily="18" charset="0"/>
              <a:ea typeface="宋体" panose="02010600030101010101" pitchFamily="2" charset="-122"/>
            </a:endParaRPr>
          </a:p>
          <a:p>
            <a:pPr indent="0" algn="l" fontAlgn="auto">
              <a:lnSpc>
                <a:spcPts val="3480"/>
              </a:lnSpc>
              <a:buClrTx/>
              <a:buSzTx/>
              <a:buFont typeface="Arial" panose="020B0604020202020204" pitchFamily="34" charset="0"/>
              <a:buNone/>
            </a:pPr>
            <a:r>
              <a:rPr lang="en-US" altLang="zh-CN" sz="2000" b="1">
                <a:latin typeface="Times New Roman" panose="02020603050405020304" pitchFamily="18" charset="0"/>
                <a:ea typeface="宋体" panose="02010600030101010101" pitchFamily="2" charset="-122"/>
              </a:rPr>
              <a:t>= </a:t>
            </a:r>
            <a:r>
              <a:rPr lang="en-US" altLang="zh-CN" sz="2400" b="1">
                <a:solidFill>
                  <a:srgbClr val="C00000"/>
                </a:solidFill>
                <a:latin typeface="Times New Roman" panose="02020603050405020304" pitchFamily="18" charset="0"/>
                <a:ea typeface="宋体" panose="02010600030101010101" pitchFamily="2" charset="-122"/>
              </a:rPr>
              <a:t>abandon oneself </a:t>
            </a:r>
            <a:r>
              <a:rPr lang="en-US" altLang="zh-CN" sz="2400" b="1">
                <a:solidFill>
                  <a:srgbClr val="0070C0"/>
                </a:solidFill>
                <a:latin typeface="Times New Roman" panose="02020603050405020304" pitchFamily="18" charset="0"/>
                <a:ea typeface="宋体" panose="02010600030101010101" pitchFamily="2" charset="-122"/>
              </a:rPr>
              <a:t>to </a:t>
            </a:r>
            <a:endParaRPr lang="en-US" altLang="zh-CN" sz="2400" b="1">
              <a:solidFill>
                <a:srgbClr val="0070C0"/>
              </a:solidFill>
              <a:latin typeface="Times New Roman" panose="02020603050405020304" pitchFamily="18" charset="0"/>
              <a:ea typeface="宋体" panose="02010600030101010101" pitchFamily="2" charset="-122"/>
            </a:endParaRPr>
          </a:p>
          <a:p>
            <a:pPr indent="0" algn="l" fontAlgn="auto">
              <a:lnSpc>
                <a:spcPts val="3480"/>
              </a:lnSpc>
              <a:buClrTx/>
              <a:buSzTx/>
              <a:buFont typeface="Arial" panose="020B0604020202020204" pitchFamily="34" charset="0"/>
              <a:buNone/>
            </a:pPr>
            <a:r>
              <a:rPr lang="en-US" altLang="zh-CN" sz="2000" b="1">
                <a:latin typeface="Times New Roman" panose="02020603050405020304" pitchFamily="18" charset="0"/>
                <a:ea typeface="宋体" panose="02010600030101010101" pitchFamily="2" charset="-122"/>
              </a:rPr>
              <a:t>=</a:t>
            </a:r>
            <a:r>
              <a:rPr lang="en-US" altLang="zh-CN" sz="2400" b="1">
                <a:solidFill>
                  <a:srgbClr val="C00000"/>
                </a:solidFill>
                <a:latin typeface="Times New Roman" panose="02020603050405020304" pitchFamily="18" charset="0"/>
                <a:ea typeface="宋体" panose="02010600030101010101" pitchFamily="2" charset="-122"/>
              </a:rPr>
              <a:t> be glued </a:t>
            </a:r>
            <a:r>
              <a:rPr lang="en-US" altLang="zh-CN" sz="2400" b="1">
                <a:solidFill>
                  <a:srgbClr val="0070C0"/>
                </a:solidFill>
                <a:latin typeface="Times New Roman" panose="02020603050405020304" pitchFamily="18" charset="0"/>
                <a:ea typeface="宋体" panose="02010600030101010101" pitchFamily="2" charset="-122"/>
              </a:rPr>
              <a:t>to</a:t>
            </a:r>
            <a:r>
              <a:rPr lang="en-US" altLang="zh-CN" sz="1400" b="1" i="1">
                <a:latin typeface="Times New Roman" panose="02020603050405020304" pitchFamily="18" charset="0"/>
                <a:ea typeface="宋体" panose="02010600030101010101" pitchFamily="2" charset="-122"/>
              </a:rPr>
              <a:t> (/gluː/盯着；粘到…上；)</a:t>
            </a:r>
            <a:endParaRPr lang="en-US" altLang="zh-CN" sz="1400" b="1" i="1">
              <a:latin typeface="Times New Roman" panose="02020603050405020304" pitchFamily="18" charset="0"/>
              <a:ea typeface="宋体" panose="02010600030101010101" pitchFamily="2" charset="-122"/>
            </a:endParaRPr>
          </a:p>
        </p:txBody>
      </p:sp>
      <p:sp>
        <p:nvSpPr>
          <p:cNvPr id="21" name="文本框 20"/>
          <p:cNvSpPr txBox="1"/>
          <p:nvPr/>
        </p:nvSpPr>
        <p:spPr>
          <a:xfrm>
            <a:off x="5394960" y="960120"/>
            <a:ext cx="6370955" cy="4399915"/>
          </a:xfrm>
          <a:prstGeom prst="rect">
            <a:avLst/>
          </a:prstGeom>
          <a:noFill/>
          <a:ln w="9525">
            <a:noFill/>
          </a:ln>
        </p:spPr>
        <p:txBody>
          <a:bodyPr wrap="square">
            <a:spAutoFit/>
          </a:bodyPr>
          <a:p>
            <a:pPr indent="0"/>
            <a:r>
              <a:rPr lang="zh-CN" altLang="en-US" sz="2000">
                <a:solidFill>
                  <a:srgbClr val="0063A8"/>
                </a:solidFill>
              </a:rPr>
              <a:t>1.目前这是一个新兴现象, 越来越多的人在面对面的家庭团聚时,</a:t>
            </a:r>
            <a:r>
              <a:rPr lang="en-US" altLang="zh-CN" sz="2000">
                <a:solidFill>
                  <a:srgbClr val="0063A8"/>
                </a:solidFill>
              </a:rPr>
              <a:t> </a:t>
            </a:r>
            <a:r>
              <a:rPr lang="zh-CN" altLang="en-US" sz="2000">
                <a:solidFill>
                  <a:srgbClr val="0063A8"/>
                </a:solidFill>
              </a:rPr>
              <a:t>深受智能手机影响, 沉迷于网络空间。</a:t>
            </a:r>
            <a:endParaRPr lang="zh-CN" altLang="en-US" sz="2000">
              <a:solidFill>
                <a:srgbClr val="0063A8"/>
              </a:solidFill>
            </a:endParaRPr>
          </a:p>
          <a:p>
            <a:pPr indent="0"/>
            <a:endParaRPr lang="zh-CN" altLang="en-US" sz="2000">
              <a:solidFill>
                <a:srgbClr val="0063A8"/>
              </a:solidFill>
            </a:endParaRPr>
          </a:p>
          <a:p>
            <a:pPr indent="0"/>
            <a:endParaRPr lang="zh-CN" altLang="en-US" sz="2000">
              <a:solidFill>
                <a:srgbClr val="0063A8"/>
              </a:solidFill>
            </a:endParaRPr>
          </a:p>
          <a:p>
            <a:pPr indent="0"/>
            <a:endParaRPr lang="zh-CN" altLang="en-US" sz="2000">
              <a:solidFill>
                <a:srgbClr val="0063A8"/>
              </a:solidFill>
            </a:endParaRPr>
          </a:p>
          <a:p>
            <a:pPr indent="0"/>
            <a:endParaRPr lang="zh-CN" altLang="en-US" sz="2000">
              <a:solidFill>
                <a:srgbClr val="0063A8"/>
              </a:solidFill>
            </a:endParaRPr>
          </a:p>
          <a:p>
            <a:pPr indent="0"/>
            <a:endParaRPr lang="zh-CN" altLang="en-US" sz="2000">
              <a:solidFill>
                <a:srgbClr val="0063A8"/>
              </a:solidFill>
            </a:endParaRPr>
          </a:p>
          <a:p>
            <a:pPr indent="0"/>
            <a:r>
              <a:rPr lang="zh-CN" altLang="en-US" sz="2000">
                <a:solidFill>
                  <a:srgbClr val="0063A8"/>
                </a:solidFill>
              </a:rPr>
              <a:t>2.孩子们被如此多的电子设备所诱惑和吸引。</a:t>
            </a:r>
            <a:endParaRPr lang="zh-CN" altLang="en-US" sz="2000">
              <a:solidFill>
                <a:srgbClr val="0063A8"/>
              </a:solidFill>
            </a:endParaRPr>
          </a:p>
          <a:p>
            <a:pPr indent="0"/>
            <a:endParaRPr lang="zh-CN" altLang="en-US" sz="2000">
              <a:solidFill>
                <a:srgbClr val="0063A8"/>
              </a:solidFill>
            </a:endParaRPr>
          </a:p>
          <a:p>
            <a:pPr indent="0"/>
            <a:endParaRPr lang="zh-CN" altLang="en-US" sz="2000">
              <a:solidFill>
                <a:srgbClr val="0063A8"/>
              </a:solidFill>
            </a:endParaRPr>
          </a:p>
          <a:p>
            <a:pPr indent="0"/>
            <a:endParaRPr lang="zh-CN" altLang="en-US" sz="2000">
              <a:solidFill>
                <a:srgbClr val="0063A8"/>
              </a:solidFill>
            </a:endParaRPr>
          </a:p>
          <a:p>
            <a:pPr indent="0"/>
            <a:endParaRPr lang="zh-CN" altLang="en-US" sz="2000">
              <a:solidFill>
                <a:srgbClr val="0063A8"/>
              </a:solidFill>
            </a:endParaRPr>
          </a:p>
          <a:p>
            <a:pPr indent="0"/>
            <a:r>
              <a:rPr lang="zh-CN" altLang="en-US" sz="2000">
                <a:solidFill>
                  <a:srgbClr val="0063A8"/>
                </a:solidFill>
              </a:rPr>
              <a:t>3.习惯性地盯着智能手机的青少年显然不快乐。(=</a:t>
            </a:r>
            <a:r>
              <a:rPr lang="en-US" altLang="zh-CN" sz="2000">
                <a:solidFill>
                  <a:srgbClr val="0063A8"/>
                </a:solidFill>
              </a:rPr>
              <a:t>screen-addicted teens)</a:t>
            </a:r>
            <a:endParaRPr lang="en-US" altLang="zh-CN" sz="2000">
              <a:solidFill>
                <a:srgbClr val="0063A8"/>
              </a:solidFill>
            </a:endParaRPr>
          </a:p>
        </p:txBody>
      </p:sp>
      <p:sp>
        <p:nvSpPr>
          <p:cNvPr id="26" name="文本框 25"/>
          <p:cNvSpPr txBox="1"/>
          <p:nvPr/>
        </p:nvSpPr>
        <p:spPr>
          <a:xfrm>
            <a:off x="5337810" y="1671955"/>
            <a:ext cx="6428105" cy="1322070"/>
          </a:xfrm>
          <a:prstGeom prst="rect">
            <a:avLst/>
          </a:prstGeom>
          <a:noFill/>
          <a:ln w="9525">
            <a:noFill/>
          </a:ln>
        </p:spPr>
        <p:txBody>
          <a:bodyPr wrap="square">
            <a:spAutoFit/>
          </a:bodyPr>
          <a:p>
            <a:pPr indent="0"/>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1. Currently it is a newly-emerging</a:t>
            </a:r>
            <a:r>
              <a:rPr lang="en-US" altLang="zh-CN" sz="2000" b="1" i="1" baseline="-25000">
                <a:solidFill>
                  <a:srgbClr val="00206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en-US" sz="2000" b="1" i="1" baseline="-25000">
                <a:solidFill>
                  <a:srgbClr val="002060"/>
                </a:solidFill>
                <a:latin typeface="Times New Roman" panose="02020603050405020304" pitchFamily="18" charset="0"/>
                <a:ea typeface="宋体" panose="02010600030101010101" pitchFamily="2" charset="-122"/>
                <a:cs typeface="Times New Roman" panose="02020603050405020304" pitchFamily="18" charset="0"/>
              </a:rPr>
              <a:t>ɪ'</a:t>
            </a:r>
            <a:r>
              <a:rPr lang="en-US" altLang="zh-CN" sz="2000" b="1" i="1" baseline="-25000">
                <a:solidFill>
                  <a:srgbClr val="002060"/>
                </a:solidFill>
                <a:latin typeface="Times New Roman" panose="02020603050405020304" pitchFamily="18" charset="0"/>
                <a:ea typeface="宋体" panose="02010600030101010101" pitchFamily="2" charset="-122"/>
                <a:cs typeface="Times New Roman" panose="02020603050405020304" pitchFamily="18" charset="0"/>
              </a:rPr>
              <a:t>m</a:t>
            </a:r>
            <a:r>
              <a:rPr lang="en-US" altLang="en-US" sz="2000" b="1" i="1" baseline="-25000">
                <a:solidFill>
                  <a:srgbClr val="002060"/>
                </a:solidFill>
                <a:latin typeface="Times New Roman" panose="02020603050405020304" pitchFamily="18" charset="0"/>
                <a:ea typeface="宋体" panose="02010600030101010101" pitchFamily="2" charset="-122"/>
                <a:cs typeface="Times New Roman" panose="02020603050405020304" pitchFamily="18" charset="0"/>
              </a:rPr>
              <a:t>ɜː</a:t>
            </a:r>
            <a:r>
              <a:rPr lang="en-US" altLang="zh-CN" sz="2000" b="1" i="1" baseline="-25000">
                <a:solidFill>
                  <a:srgbClr val="002060"/>
                </a:solidFill>
                <a:latin typeface="Times New Roman" panose="02020603050405020304" pitchFamily="18" charset="0"/>
                <a:ea typeface="宋体" panose="02010600030101010101" pitchFamily="2" charset="-122"/>
                <a:cs typeface="Times New Roman" panose="02020603050405020304" pitchFamily="18" charset="0"/>
              </a:rPr>
              <a:t>d</a:t>
            </a:r>
            <a:r>
              <a:rPr lang="en-US" altLang="en-US" sz="2000" b="1" i="1" baseline="-25000">
                <a:solidFill>
                  <a:srgbClr val="002060"/>
                </a:solidFill>
                <a:latin typeface="Times New Roman" panose="02020603050405020304" pitchFamily="18" charset="0"/>
                <a:ea typeface="宋体" panose="02010600030101010101" pitchFamily="2" charset="-122"/>
                <a:cs typeface="Times New Roman" panose="02020603050405020304" pitchFamily="18" charset="0"/>
              </a:rPr>
              <a:t>ʒ] </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phenomenon that an increasing number of people, deeply affected by smart phone, </a:t>
            </a:r>
            <a:r>
              <a:rPr lang="en-US" altLang="zh-CN" sz="2000" b="1" u="sng">
                <a:solidFill>
                  <a:srgbClr val="C00000"/>
                </a:solidFill>
                <a:latin typeface="Times New Roman" panose="02020603050405020304" pitchFamily="18" charset="0"/>
                <a:ea typeface="宋体" panose="02010600030101010101" pitchFamily="2" charset="-122"/>
                <a:cs typeface="Times New Roman" panose="02020603050405020304" pitchFamily="18" charset="0"/>
              </a:rPr>
              <a:t>abandon themselves to</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b="1" u="sng">
                <a:solidFill>
                  <a:srgbClr val="C00000"/>
                </a:solidFill>
                <a:latin typeface="Times New Roman" panose="02020603050405020304" pitchFamily="18" charset="0"/>
                <a:ea typeface="宋体" panose="02010600030101010101" pitchFamily="2" charset="-122"/>
                <a:cs typeface="Times New Roman" panose="02020603050405020304" pitchFamily="18" charset="0"/>
              </a:rPr>
              <a:t>are glued to</a:t>
            </a:r>
            <a:r>
              <a:rPr lang="en-US" altLang="zh-CN" sz="2000" b="1">
                <a:solidFill>
                  <a:srgbClr val="C00000"/>
                </a:solidFill>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cyberspace when having face-to-face family reunion. </a:t>
            </a:r>
            <a:endPar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endParaRPr>
          </a:p>
        </p:txBody>
      </p:sp>
      <p:sp>
        <p:nvSpPr>
          <p:cNvPr id="28" name="文本框 27"/>
          <p:cNvSpPr txBox="1"/>
          <p:nvPr/>
        </p:nvSpPr>
        <p:spPr>
          <a:xfrm>
            <a:off x="5394960" y="3520440"/>
            <a:ext cx="6299200" cy="1014730"/>
          </a:xfrm>
          <a:prstGeom prst="rect">
            <a:avLst/>
          </a:prstGeom>
          <a:noFill/>
        </p:spPr>
        <p:txBody>
          <a:bodyPr wrap="square" rtlCol="0" anchor="t">
            <a:spAutoFit/>
          </a:bodyPr>
          <a:p>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sym typeface="+mn-ea"/>
              </a:rPr>
              <a:t>2. Children </a:t>
            </a:r>
            <a:r>
              <a:rPr lang="en-US" altLang="zh-CN" sz="2000" b="1" u="sng">
                <a:solidFill>
                  <a:srgbClr val="002060"/>
                </a:solidFill>
                <a:latin typeface="Times New Roman" panose="02020603050405020304" pitchFamily="18" charset="0"/>
                <a:ea typeface="宋体" panose="02010600030101010101" pitchFamily="2" charset="-122"/>
                <a:cs typeface="Times New Roman" panose="02020603050405020304" pitchFamily="18" charset="0"/>
                <a:sym typeface="+mn-ea"/>
              </a:rPr>
              <a:t>are </a:t>
            </a:r>
            <a:r>
              <a:rPr lang="en-US" altLang="zh-CN" sz="2000" b="1" u="sng">
                <a:solidFill>
                  <a:srgbClr val="C00000"/>
                </a:solidFill>
                <a:latin typeface="Times New Roman" panose="02020603050405020304" pitchFamily="18" charset="0"/>
                <a:ea typeface="宋体" panose="02010600030101010101" pitchFamily="2" charset="-122"/>
                <a:cs typeface="Times New Roman" panose="02020603050405020304" pitchFamily="18" charset="0"/>
                <a:sym typeface="+mn-ea"/>
              </a:rPr>
              <a:t>tempted</a:t>
            </a:r>
            <a:r>
              <a:rPr lang="en-US" altLang="zh-CN" sz="2000" b="1" u="sng">
                <a:solidFill>
                  <a:srgbClr val="002060"/>
                </a:solidFill>
                <a:latin typeface="Times New Roman" panose="02020603050405020304" pitchFamily="18" charset="0"/>
                <a:ea typeface="宋体" panose="02010600030101010101" pitchFamily="2" charset="-122"/>
                <a:cs typeface="Times New Roman" panose="02020603050405020304" pitchFamily="18" charset="0"/>
                <a:sym typeface="+mn-ea"/>
              </a:rPr>
              <a:t>/</a:t>
            </a:r>
            <a:r>
              <a:rPr lang="en-US" altLang="zh-CN" sz="2000" b="1" u="sng">
                <a:solidFill>
                  <a:srgbClr val="C00000"/>
                </a:solidFill>
                <a:latin typeface="Times New Roman" panose="02020603050405020304" pitchFamily="18" charset="0"/>
                <a:ea typeface="宋体" panose="02010600030101010101" pitchFamily="2" charset="-122"/>
                <a:cs typeface="Times New Roman" panose="02020603050405020304" pitchFamily="18" charset="0"/>
                <a:sym typeface="+mn-ea"/>
              </a:rPr>
              <a:t>attracted</a:t>
            </a:r>
            <a:r>
              <a:rPr lang="en-US" altLang="zh-CN" sz="2000" b="1" u="sng">
                <a:solidFill>
                  <a:srgbClr val="002060"/>
                </a:solidFill>
                <a:latin typeface="Times New Roman" panose="02020603050405020304" pitchFamily="18" charset="0"/>
                <a:ea typeface="宋体" panose="02010600030101010101" pitchFamily="2" charset="-122"/>
                <a:cs typeface="Times New Roman" panose="02020603050405020304" pitchFamily="18" charset="0"/>
                <a:sym typeface="+mn-ea"/>
              </a:rPr>
              <a:t> /</a:t>
            </a:r>
            <a:r>
              <a:rPr lang="en-US" altLang="zh-CN" sz="2000" b="1" u="sng">
                <a:solidFill>
                  <a:srgbClr val="C00000"/>
                </a:solidFill>
                <a:latin typeface="Times New Roman" panose="02020603050405020304" pitchFamily="18" charset="0"/>
                <a:ea typeface="宋体" panose="02010600030101010101" pitchFamily="2" charset="-122"/>
                <a:cs typeface="Times New Roman" panose="02020603050405020304" pitchFamily="18" charset="0"/>
                <a:sym typeface="+mn-ea"/>
              </a:rPr>
              <a:t>attached to</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sym typeface="+mn-ea"/>
              </a:rPr>
              <a:t> / </a:t>
            </a:r>
            <a:r>
              <a:rPr lang="en-US" altLang="zh-CN" sz="2000" b="1" u="sng">
                <a:solidFill>
                  <a:srgbClr val="C00000"/>
                </a:solidFill>
                <a:latin typeface="Times New Roman" panose="02020603050405020304" pitchFamily="18" charset="0"/>
                <a:ea typeface="宋体" panose="02010600030101010101" pitchFamily="2" charset="-122"/>
                <a:cs typeface="Times New Roman" panose="02020603050405020304" pitchFamily="18" charset="0"/>
                <a:sym typeface="+mn-ea"/>
              </a:rPr>
              <a:t>get hooked on</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sym typeface="+mn-ea"/>
              </a:rPr>
              <a:t> / </a:t>
            </a:r>
            <a:r>
              <a:rPr lang="en-US" altLang="zh-CN" sz="2000" b="1" u="sng">
                <a:solidFill>
                  <a:srgbClr val="C00000"/>
                </a:solidFill>
                <a:latin typeface="Times New Roman" panose="02020603050405020304" pitchFamily="18" charset="0"/>
                <a:ea typeface="宋体" panose="02010600030101010101" pitchFamily="2" charset="-122"/>
                <a:cs typeface="Times New Roman" panose="02020603050405020304" pitchFamily="18" charset="0"/>
                <a:sym typeface="+mn-ea"/>
              </a:rPr>
              <a:t>can hardly tear themselves away</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sym typeface="+mn-ea"/>
              </a:rPr>
              <a:t> so many electronic devices. </a:t>
            </a:r>
            <a:endPar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sym typeface="+mn-ea"/>
            </a:endParaRPr>
          </a:p>
        </p:txBody>
      </p:sp>
      <p:sp>
        <p:nvSpPr>
          <p:cNvPr id="29" name="文本框 28"/>
          <p:cNvSpPr txBox="1"/>
          <p:nvPr/>
        </p:nvSpPr>
        <p:spPr>
          <a:xfrm>
            <a:off x="5394960" y="5360035"/>
            <a:ext cx="6173470" cy="706755"/>
          </a:xfrm>
          <a:prstGeom prst="rect">
            <a:avLst/>
          </a:prstGeom>
          <a:noFill/>
        </p:spPr>
        <p:txBody>
          <a:bodyPr wrap="square" rtlCol="0">
            <a:spAutoFit/>
          </a:bodyPr>
          <a:p>
            <a:pPr algn="l"/>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3.Teens whose eyes </a:t>
            </a:r>
            <a:r>
              <a:rPr lang="en-US" altLang="zh-CN" sz="2000" b="1" u="sng">
                <a:solidFill>
                  <a:srgbClr val="C00000"/>
                </a:solidFill>
                <a:latin typeface="Times New Roman" panose="02020603050405020304" pitchFamily="18" charset="0"/>
                <a:ea typeface="宋体" panose="02010600030101010101" pitchFamily="2" charset="-122"/>
                <a:cs typeface="Times New Roman" panose="02020603050405020304" pitchFamily="18" charset="0"/>
              </a:rPr>
              <a:t>are habitually glued to</a:t>
            </a:r>
            <a:r>
              <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rPr>
              <a:t> their smart phones are evidently unhappier.</a:t>
            </a:r>
            <a:endParaRPr lang="en-US" altLang="zh-CN" sz="2000" b="1">
              <a:solidFill>
                <a:srgbClr val="002060"/>
              </a:solidFill>
              <a:latin typeface="Times New Roman" panose="02020603050405020304" pitchFamily="18" charset="0"/>
              <a:ea typeface="宋体" panose="02010600030101010101" pitchFamily="2" charset="-122"/>
              <a:cs typeface="Times New Roman" panose="02020603050405020304" pitchFamily="18" charset="0"/>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000000"/>
                                          </p:val>
                                        </p:tav>
                                        <p:tav tm="100000">
                                          <p:val>
                                            <p:strVal val="#ppt_w"/>
                                          </p:val>
                                        </p:tav>
                                      </p:tavLst>
                                    </p:anim>
                                    <p:anim calcmode="lin" valueType="num">
                                      <p:cBhvr>
                                        <p:cTn id="8" dur="500" fill="hold"/>
                                        <p:tgtEl>
                                          <p:spTgt spid="3"/>
                                        </p:tgtEl>
                                        <p:attrNameLst>
                                          <p:attrName>ppt_h</p:attrName>
                                        </p:attrNameLst>
                                      </p:cBhvr>
                                      <p:tavLst>
                                        <p:tav tm="0">
                                          <p:val>
                                            <p:fltVal val="0.000000"/>
                                          </p:val>
                                        </p:tav>
                                        <p:tav tm="100000">
                                          <p:val>
                                            <p:strVal val="#ppt_h"/>
                                          </p:val>
                                        </p:tav>
                                      </p:tavLst>
                                    </p:anim>
                                    <p:animEffect transition="in" filter="fade">
                                      <p:cBhvr>
                                        <p:cTn id="9" dur="500"/>
                                        <p:tgtEl>
                                          <p:spTgt spid="3"/>
                                        </p:tgtEl>
                                      </p:cBhvr>
                                    </p:animEffect>
                                  </p:childTnLst>
                                </p:cTn>
                              </p:par>
                              <p:par>
                                <p:cTn id="10" presetID="8" presetClass="emph" presetSubtype="0" repeatCount="indefinite" fill="hold" nodeType="withEffect">
                                  <p:stCondLst>
                                    <p:cond delay="0"/>
                                  </p:stCondLst>
                                  <p:childTnLst>
                                    <p:animRot by="21600000">
                                      <p:cBhvr>
                                        <p:cTn id="11" dur="2000" fill="hold"/>
                                        <p:tgtEl>
                                          <p:spTgt spid="3"/>
                                        </p:tgtEl>
                                        <p:attrNameLst>
                                          <p:attrName>r</p:attrName>
                                        </p:attrNameLst>
                                      </p:cBhvr>
                                    </p:animRo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wipe(down)">
                                      <p:cBhvr>
                                        <p:cTn id="16" dur="500"/>
                                        <p:tgtEl>
                                          <p:spTgt spid="26"/>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28"/>
                                        </p:tgtEl>
                                        <p:attrNameLst>
                                          <p:attrName>style.visibility</p:attrName>
                                        </p:attrNameLst>
                                      </p:cBhvr>
                                      <p:to>
                                        <p:strVal val="visible"/>
                                      </p:to>
                                    </p:set>
                                    <p:animEffect transition="in" filter="wipe(down)">
                                      <p:cBhvr>
                                        <p:cTn id="21" dur="500"/>
                                        <p:tgtEl>
                                          <p:spTgt spid="2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down)">
                                      <p:cBhvr>
                                        <p:cTn id="26"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6" grpId="1"/>
      <p:bldP spid="28" grpId="0"/>
      <p:bldP spid="28" grpId="1"/>
      <p:bldP spid="29" grpId="0"/>
      <p:bldP spid="29" grpId="1"/>
    </p:bldLst>
  </p:timing>
</p:sld>
</file>

<file path=ppt/tags/tag1.xml><?xml version="1.0" encoding="utf-8"?>
<p:tagLst xmlns:p="http://schemas.openxmlformats.org/presentationml/2006/main">
  <p:tag name="TABLE_ENDDRAG_ORIGIN_RECT" val="589*480"/>
  <p:tag name="TABLE_ENDDRAG_RECT" val="17*56*589*480"/>
</p:tagLst>
</file>

<file path=ppt/tags/tag10.xml><?xml version="1.0" encoding="utf-8"?>
<p:tagLst xmlns:p="http://schemas.openxmlformats.org/presentationml/2006/main">
  <p:tag name="KSO_WM_FULL_TEXT_BEAUTIFY_COPY_ID" val="11272"/>
</p:tagLst>
</file>

<file path=ppt/tags/tag11.xml><?xml version="1.0" encoding="utf-8"?>
<p:tagLst xmlns:p="http://schemas.openxmlformats.org/presentationml/2006/main">
  <p:tag name="KSO_WM_FULL_TEXT_BEAUTIFY_COPY_ID" val="17"/>
</p:tagLst>
</file>

<file path=ppt/tags/tag12.xml><?xml version="1.0" encoding="utf-8"?>
<p:tagLst xmlns:p="http://schemas.openxmlformats.org/presentationml/2006/main">
  <p:tag name="KSO_WM_FULL_TEXT_BEAUTIFY_COPY_ID" val="11272"/>
</p:tagLst>
</file>

<file path=ppt/tags/tag13.xml><?xml version="1.0" encoding="utf-8"?>
<p:tagLst xmlns:p="http://schemas.openxmlformats.org/presentationml/2006/main">
  <p:tag name="KSO_WM_FULL_TEXT_BEAUTIFY_COPY_ID" val="17"/>
</p:tagLst>
</file>

<file path=ppt/tags/tag14.xml><?xml version="1.0" encoding="utf-8"?>
<p:tagLst xmlns:p="http://schemas.openxmlformats.org/presentationml/2006/main">
  <p:tag name="KSO_WM_FULL_TEXT_BEAUTIFY_COPY_ID" val="11272"/>
</p:tagLst>
</file>

<file path=ppt/tags/tag15.xml><?xml version="1.0" encoding="utf-8"?>
<p:tagLst xmlns:p="http://schemas.openxmlformats.org/presentationml/2006/main">
  <p:tag name="KSO_WM_FULL_TEXT_BEAUTIFY_COPY_ID" val="17"/>
</p:tagLst>
</file>

<file path=ppt/tags/tag16.xml><?xml version="1.0" encoding="utf-8"?>
<p:tagLst xmlns:p="http://schemas.openxmlformats.org/presentationml/2006/main">
  <p:tag name="KSO_WM_FULL_TEXT_BEAUTIFY_COPY_ID" val="11272"/>
</p:tagLst>
</file>

<file path=ppt/tags/tag17.xml><?xml version="1.0" encoding="utf-8"?>
<p:tagLst xmlns:p="http://schemas.openxmlformats.org/presentationml/2006/main">
  <p:tag name="KSO_WM_FULL_TEXT_BEAUTIFY_COPY_ID" val="17"/>
</p:tagLst>
</file>

<file path=ppt/tags/tag18.xml><?xml version="1.0" encoding="utf-8"?>
<p:tagLst xmlns:p="http://schemas.openxmlformats.org/presentationml/2006/main">
  <p:tag name="KSO_WM_FULL_TEXT_BEAUTIFY_COPY_ID" val="11272"/>
</p:tagLst>
</file>

<file path=ppt/tags/tag19.xml><?xml version="1.0" encoding="utf-8"?>
<p:tagLst xmlns:p="http://schemas.openxmlformats.org/presentationml/2006/main">
  <p:tag name="KSO_WM_FULL_TEXT_BEAUTIFY_COPY_ID" val="17"/>
</p:tagLst>
</file>

<file path=ppt/tags/tag2.xml><?xml version="1.0" encoding="utf-8"?>
<p:tagLst xmlns:p="http://schemas.openxmlformats.org/presentationml/2006/main">
  <p:tag name="KSO_WM_FULL_TEXT_BEAUTIFY_COPY_ID" val="11272"/>
</p:tagLst>
</file>

<file path=ppt/tags/tag20.xml><?xml version="1.0" encoding="utf-8"?>
<p:tagLst xmlns:p="http://schemas.openxmlformats.org/presentationml/2006/main">
  <p:tag name="KSO_WM_FULL_TEXT_BEAUTIFY_COPY_ID" val="11272"/>
</p:tagLst>
</file>

<file path=ppt/tags/tag21.xml><?xml version="1.0" encoding="utf-8"?>
<p:tagLst xmlns:p="http://schemas.openxmlformats.org/presentationml/2006/main">
  <p:tag name="KSO_WM_FULL_TEXT_BEAUTIFY_COPY_ID" val="17"/>
</p:tagLst>
</file>

<file path=ppt/tags/tag22.xml><?xml version="1.0" encoding="utf-8"?>
<p:tagLst xmlns:p="http://schemas.openxmlformats.org/presentationml/2006/main">
  <p:tag name="KSO_WM_FULL_TEXT_BEAUTIFY_COPY_ID" val="11272"/>
</p:tagLst>
</file>

<file path=ppt/tags/tag23.xml><?xml version="1.0" encoding="utf-8"?>
<p:tagLst xmlns:p="http://schemas.openxmlformats.org/presentationml/2006/main">
  <p:tag name="KSO_WM_FULL_TEXT_BEAUTIFY_COPY_ID" val="17"/>
</p:tagLst>
</file>

<file path=ppt/tags/tag24.xml><?xml version="1.0" encoding="utf-8"?>
<p:tagLst xmlns:p="http://schemas.openxmlformats.org/presentationml/2006/main">
  <p:tag name="KSO_WM_FULL_TEXT_BEAUTIFY_COPY_ID" val="11272"/>
</p:tagLst>
</file>

<file path=ppt/tags/tag25.xml><?xml version="1.0" encoding="utf-8"?>
<p:tagLst xmlns:p="http://schemas.openxmlformats.org/presentationml/2006/main">
  <p:tag name="KSO_WM_FULL_TEXT_BEAUTIFY_COPY_ID" val="17"/>
</p:tagLst>
</file>

<file path=ppt/tags/tag26.xml><?xml version="1.0" encoding="utf-8"?>
<p:tagLst xmlns:p="http://schemas.openxmlformats.org/presentationml/2006/main">
  <p:tag name="KSO_WM_FULL_TEXT_BEAUTIFY_COPY_ID" val="11272"/>
</p:tagLst>
</file>

<file path=ppt/tags/tag27.xml><?xml version="1.0" encoding="utf-8"?>
<p:tagLst xmlns:p="http://schemas.openxmlformats.org/presentationml/2006/main">
  <p:tag name="KSO_WM_FULL_TEXT_BEAUTIFY_COPY_ID" val="11272"/>
</p:tagLst>
</file>

<file path=ppt/tags/tag28.xml><?xml version="1.0" encoding="utf-8"?>
<p:tagLst xmlns:p="http://schemas.openxmlformats.org/presentationml/2006/main">
  <p:tag name="KSO_WM_FULL_TEXT_BEAUTIFY_COPY_ID" val="17"/>
</p:tagLst>
</file>

<file path=ppt/tags/tag29.xml><?xml version="1.0" encoding="utf-8"?>
<p:tagLst xmlns:p="http://schemas.openxmlformats.org/presentationml/2006/main">
  <p:tag name="TABLE_ENDDRAG_ORIGIN_RECT" val="881*481"/>
  <p:tag name="TABLE_ENDDRAG_RECT" val="56*-287*881*481"/>
</p:tagLst>
</file>

<file path=ppt/tags/tag3.xml><?xml version="1.0" encoding="utf-8"?>
<p:tagLst xmlns:p="http://schemas.openxmlformats.org/presentationml/2006/main">
  <p:tag name="KSO_WM_FULL_TEXT_BEAUTIFY_COPY_ID" val="17"/>
</p:tagLst>
</file>

<file path=ppt/tags/tag30.xml><?xml version="1.0" encoding="utf-8"?>
<p:tagLst xmlns:p="http://schemas.openxmlformats.org/presentationml/2006/main">
  <p:tag name="KSO_WM_FULL_TEXT_BEAUTIFY_COPY_ID" val="17"/>
</p:tagLst>
</file>

<file path=ppt/tags/tag31.xml><?xml version="1.0" encoding="utf-8"?>
<p:tagLst xmlns:p="http://schemas.openxmlformats.org/presentationml/2006/main">
  <p:tag name="KSO_WM_FULL_TEXT_BEAUTIFY_COPY_ID" val="11272"/>
</p:tagLst>
</file>

<file path=ppt/tags/tag32.xml><?xml version="1.0" encoding="utf-8"?>
<p:tagLst xmlns:p="http://schemas.openxmlformats.org/presentationml/2006/main">
  <p:tag name="TABLE_ENDDRAG_ORIGIN_RECT" val="614*261"/>
  <p:tag name="TABLE_ENDDRAG_RECT" val="52*84*614*261"/>
</p:tagLst>
</file>

<file path=ppt/tags/tag33.xml><?xml version="1.0" encoding="utf-8"?>
<p:tagLst xmlns:p="http://schemas.openxmlformats.org/presentationml/2006/main">
  <p:tag name="KSO_WM_FULL_TEXT_BEAUTIFY_COPY_ID" val="17"/>
</p:tagLst>
</file>

<file path=ppt/tags/tag34.xml><?xml version="1.0" encoding="utf-8"?>
<p:tagLst xmlns:p="http://schemas.openxmlformats.org/presentationml/2006/main">
  <p:tag name="KSO_WM_FULL_TEXT_BEAUTIFY_COPY_ID" val="17"/>
</p:tagLst>
</file>

<file path=ppt/tags/tag35.xml><?xml version="1.0" encoding="utf-8"?>
<p:tagLst xmlns:p="http://schemas.openxmlformats.org/presentationml/2006/main">
  <p:tag name="KSO_WM_FULL_TEXT_BEAUTIFY_COPY_ID" val="11272"/>
</p:tagLst>
</file>

<file path=ppt/tags/tag36.xml><?xml version="1.0" encoding="utf-8"?>
<p:tagLst xmlns:p="http://schemas.openxmlformats.org/presentationml/2006/main">
  <p:tag name="KSO_WM_FULL_TEXT_BEAUTIFY_COPY_ID" val="17"/>
</p:tagLst>
</file>

<file path=ppt/tags/tag37.xml><?xml version="1.0" encoding="utf-8"?>
<p:tagLst xmlns:p="http://schemas.openxmlformats.org/presentationml/2006/main">
  <p:tag name="KSO_WM_FULL_TEXT_BEAUTIFY_COPY_ID" val="11272"/>
</p:tagLst>
</file>

<file path=ppt/tags/tag38.xml><?xml version="1.0" encoding="utf-8"?>
<p:tagLst xmlns:p="http://schemas.openxmlformats.org/presentationml/2006/main">
  <p:tag name="KSO_WM_FULL_TEXT_BEAUTIFY_COPY_ID" val="17"/>
</p:tagLst>
</file>

<file path=ppt/tags/tag39.xml><?xml version="1.0" encoding="utf-8"?>
<p:tagLst xmlns:p="http://schemas.openxmlformats.org/presentationml/2006/main">
  <p:tag name="KSO_WM_FULL_TEXT_BEAUTIFY_COPY_ID" val="11272"/>
</p:tagLst>
</file>

<file path=ppt/tags/tag4.xml><?xml version="1.0" encoding="utf-8"?>
<p:tagLst xmlns:p="http://schemas.openxmlformats.org/presentationml/2006/main">
  <p:tag name="KSO_WM_FULL_TEXT_BEAUTIFY_COPY_ID" val="11272"/>
</p:tagLst>
</file>

<file path=ppt/tags/tag40.xml><?xml version="1.0" encoding="utf-8"?>
<p:tagLst xmlns:p="http://schemas.openxmlformats.org/presentationml/2006/main">
  <p:tag name="KSO_WM_FULL_TEXT_BEAUTIFY_COPY_ID" val="17"/>
</p:tagLst>
</file>

<file path=ppt/tags/tag5.xml><?xml version="1.0" encoding="utf-8"?>
<p:tagLst xmlns:p="http://schemas.openxmlformats.org/presentationml/2006/main">
  <p:tag name="KSO_WM_FULL_TEXT_BEAUTIFY_COPY_ID" val="17"/>
</p:tagLst>
</file>

<file path=ppt/tags/tag6.xml><?xml version="1.0" encoding="utf-8"?>
<p:tagLst xmlns:p="http://schemas.openxmlformats.org/presentationml/2006/main">
  <p:tag name="KSO_WM_FULL_TEXT_BEAUTIFY_COPY_ID" val="11272"/>
</p:tagLst>
</file>

<file path=ppt/tags/tag7.xml><?xml version="1.0" encoding="utf-8"?>
<p:tagLst xmlns:p="http://schemas.openxmlformats.org/presentationml/2006/main">
  <p:tag name="KSO_WM_FULL_TEXT_BEAUTIFY_COPY_ID" val="17"/>
</p:tagLst>
</file>

<file path=ppt/tags/tag8.xml><?xml version="1.0" encoding="utf-8"?>
<p:tagLst xmlns:p="http://schemas.openxmlformats.org/presentationml/2006/main">
  <p:tag name="KSO_WM_FULL_TEXT_BEAUTIFY_COPY_ID" val="11272"/>
</p:tagLst>
</file>

<file path=ppt/tags/tag9.xml><?xml version="1.0" encoding="utf-8"?>
<p:tagLst xmlns:p="http://schemas.openxmlformats.org/presentationml/2006/main">
  <p:tag name="KSO_WM_FULL_TEXT_BEAUTIFY_COPY_ID" val="17"/>
</p:tagLst>
</file>

<file path=ppt/theme/theme1.xml><?xml version="1.0" encoding="utf-8"?>
<a:theme xmlns:a="http://schemas.openxmlformats.org/drawingml/2006/main" name="Office 主题">
  <a:themeElements>
    <a:clrScheme name="自定义 4">
      <a:dk1>
        <a:sysClr val="windowText" lastClr="000000"/>
      </a:dk1>
      <a:lt1>
        <a:sysClr val="window" lastClr="FFFFFF"/>
      </a:lt1>
      <a:dk2>
        <a:srgbClr val="44546A"/>
      </a:dk2>
      <a:lt2>
        <a:srgbClr val="E7E6E6"/>
      </a:lt2>
      <a:accent1>
        <a:srgbClr val="0070C0"/>
      </a:accent1>
      <a:accent2>
        <a:srgbClr val="07C1CC"/>
      </a:accent2>
      <a:accent3>
        <a:srgbClr val="839192"/>
      </a:accent3>
      <a:accent4>
        <a:srgbClr val="156595"/>
      </a:accent4>
      <a:accent5>
        <a:srgbClr val="FBD78D"/>
      </a:accent5>
      <a:accent6>
        <a:srgbClr val="F25237"/>
      </a:accent6>
      <a:hlink>
        <a:srgbClr val="0563C1"/>
      </a:hlink>
      <a:folHlink>
        <a:srgbClr val="954F72"/>
      </a:folHlink>
    </a:clrScheme>
    <a:fontScheme name="自定义 2">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17480</Words>
  <Application>WPS 演示</Application>
  <PresentationFormat>自定义</PresentationFormat>
  <Paragraphs>662</Paragraphs>
  <Slides>24</Slides>
  <Notes>18</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24</vt:i4>
      </vt:variant>
    </vt:vector>
  </HeadingPairs>
  <TitlesOfParts>
    <vt:vector size="39" baseType="lpstr">
      <vt:lpstr>Arial</vt:lpstr>
      <vt:lpstr>宋体</vt:lpstr>
      <vt:lpstr>Wingdings</vt:lpstr>
      <vt:lpstr>微软雅黑</vt:lpstr>
      <vt:lpstr>Impact</vt:lpstr>
      <vt:lpstr>Wingdings</vt:lpstr>
      <vt:lpstr>Times New Roman</vt:lpstr>
      <vt:lpstr>Times New Roman</vt:lpstr>
      <vt:lpstr>黑体</vt:lpstr>
      <vt:lpstr>Arial Unicode MS</vt:lpstr>
      <vt:lpstr>Calibri</vt:lpstr>
      <vt:lpstr>HelveticaNeue</vt:lpstr>
      <vt:lpstr>华文新魏</vt:lpstr>
      <vt:lpstr>Segoe Print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mycomputer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chenjiawei</dc:creator>
  <cp:lastModifiedBy>Wiesen</cp:lastModifiedBy>
  <cp:revision>112</cp:revision>
  <dcterms:created xsi:type="dcterms:W3CDTF">2016-05-16T00:02:00Z</dcterms:created>
  <dcterms:modified xsi:type="dcterms:W3CDTF">2026-05-24T03:10:41Z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2052-10.8.2.6613</vt:lpwstr>
  </property>
  <property fmtid="{D5CDD505-2E9C-101B-9397-08002B2CF9AE}" pid="3" name="ICV">
    <vt:lpwstr>6FAFC5920D5D47BEB7FD70CD66E13577_12</vt:lpwstr>
  </property>
</Properties>
</file>