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2" r:id="rId3"/>
    <p:sldMasterId id="2147483662" r:id="rId4"/>
  </p:sldMasterIdLst>
  <p:notesMasterIdLst>
    <p:notesMasterId r:id="rId26"/>
  </p:notesMasterIdLst>
  <p:handoutMasterIdLst>
    <p:handoutMasterId r:id="rId27"/>
  </p:handoutMasterIdLst>
  <p:sldIdLst>
    <p:sldId id="833" r:id="rId5"/>
    <p:sldId id="538" r:id="rId6"/>
    <p:sldId id="258" r:id="rId7"/>
    <p:sldId id="814" r:id="rId8"/>
    <p:sldId id="815" r:id="rId9"/>
    <p:sldId id="810" r:id="rId10"/>
    <p:sldId id="817" r:id="rId11"/>
    <p:sldId id="816" r:id="rId12"/>
    <p:sldId id="820" r:id="rId13"/>
    <p:sldId id="818" r:id="rId14"/>
    <p:sldId id="819" r:id="rId15"/>
    <p:sldId id="812" r:id="rId16"/>
    <p:sldId id="821" r:id="rId17"/>
    <p:sldId id="822" r:id="rId18"/>
    <p:sldId id="823" r:id="rId19"/>
    <p:sldId id="825" r:id="rId20"/>
    <p:sldId id="826" r:id="rId21"/>
    <p:sldId id="827" r:id="rId22"/>
    <p:sldId id="829" r:id="rId23"/>
    <p:sldId id="828" r:id="rId24"/>
    <p:sldId id="314" r:id="rId25"/>
  </p:sldIdLst>
  <p:sldSz cx="12192000" cy="6858000"/>
  <p:notesSz cx="6858000" cy="9144000"/>
  <p:embeddedFontLst>
    <p:embeddedFont>
      <p:font typeface="等线" panose="02010600030101010101" charset="-122"/>
      <p:regular r:id="rId32"/>
    </p:embeddedFont>
    <p:embeddedFont>
      <p:font typeface="Calibri" panose="020F0502020204030204" charset="0"/>
      <p:regular r:id="rId33"/>
      <p:bold r:id="rId34"/>
      <p:italic r:id="rId35"/>
      <p:boldItalic r:id="rId36"/>
    </p:embeddedFont>
    <p:embeddedFont>
      <p:font typeface="微软雅黑" panose="020B0503020204020204" charset="-122"/>
      <p:regular r:id="rId37"/>
    </p:embeddedFont>
    <p:embeddedFont>
      <p:font typeface="Calibri Light" panose="020F0302020204030204" charset="0"/>
      <p:regular r:id="rId38"/>
      <p:italic r:id="rId39"/>
    </p:embeddedFont>
    <p:embeddedFont>
      <p:font typeface="思源黑体 CN Normal" panose="020B0400000000000000" pitchFamily="34" charset="-122"/>
      <p:regular r:id="rId40"/>
    </p:embeddedFont>
    <p:embeddedFont>
      <p:font typeface="华文新魏" panose="02010800040101010101" pitchFamily="2" charset="-122"/>
      <p:regular r:id="rId41"/>
    </p:embeddedFont>
    <p:embeddedFont>
      <p:font typeface="字由点字像素之城" panose="02010600030101010101"/>
      <p:regular r:id="rId42"/>
    </p:embeddedFont>
    <p:embeddedFont>
      <p:font typeface="思源黑体 2 Heavy" panose="02010600030101010101"/>
      <p:regular r:id="rId43"/>
    </p:embeddedFont>
    <p:embeddedFont>
      <p:font typeface="29LT Bukra Wide Heavy" panose="02010600030101010101"/>
      <p:regular r:id="rId44"/>
    </p:embeddedFont>
    <p:embeddedFont>
      <p:font typeface="Calibri" panose="020F0502020204030204"/>
      <p:regular r:id="rId45"/>
      <p:bold r:id="rId46"/>
      <p:italic r:id="rId47"/>
      <p:boldItalic r:id="rId48"/>
    </p:embeddedFont>
    <p:embeddedFont>
      <p:font typeface="华文中宋" panose="02010600040101010101" pitchFamily="2" charset="-122"/>
      <p:regular r:id="rId49"/>
    </p:embeddedFont>
    <p:embeddedFont>
      <p:font typeface="等线 Light" panose="02010600030101010101"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07" name="jilin" initials="j" lastIdx="0" clrIdx="106"/>
  <p:cmAuthor id="1" name="10248" initials="1" lastIdx="0" clrIdx="0"/>
  <p:cmAuthor id="108" name="庞宝国" initials="庞" lastIdx="0" clrIdx="107"/>
  <p:cmAuthor id="2" name="作者" initials="作" lastIdx="0" clrIdx="1"/>
  <p:cmAuthor id="109" name="崔冶鸣（内蒙古英才管培生）" initials="崔" lastIdx="0" clrIdx="108"/>
  <p:cmAuthor id="3" name="li jun" initials="l" lastIdx="0" clrIdx="2"/>
  <p:cmAuthor id="110" name="卫天一" initials="卫" lastIdx="0" clrIdx="109"/>
  <p:cmAuthor id="4" name="Mia Vida Villanueva" initials="M" lastIdx="0" clrIdx="3"/>
  <p:cmAuthor id="111" name="万户网络" initials="万" lastIdx="0" clrIdx="110"/>
  <p:cmAuthor id="5" name="1206988966@qq.com" initials="1" lastIdx="0" clrIdx="4"/>
  <p:cmAuthor id="112" name="朴鹏-lhq" initials="朴" lastIdx="0" clrIdx="111"/>
  <p:cmAuthor id="6" name="姜伟光" initials="姜" lastIdx="0" clrIdx="5"/>
  <p:cmAuthor id="113" name="Luo Mingjie" initials="L" lastIdx="0" clrIdx="112"/>
  <p:cmAuthor id="7" name="Administrator" initials="A" lastIdx="0" clrIdx="6"/>
  <p:cmAuthor id="114" name="江涛 李" initials="江" lastIdx="0" clrIdx="113"/>
  <p:cmAuthor id="8" name="宋洁然" initials="宋" lastIdx="0" clrIdx="7"/>
  <p:cmAuthor id="115" name="龚平-lcq" initials="龚" lastIdx="0" clrIdx="114"/>
  <p:cmAuthor id="9" name="ming qiu" initials="m" lastIdx="0" clrIdx="8"/>
  <p:cmAuthor id="116" name="李岩" initials="李" lastIdx="0" clrIdx="115"/>
  <p:cmAuthor id="10" name="user" initials="" lastIdx="0" clrIdx="9"/>
  <p:cmAuthor id="117" name="吴晓梅" initials="吴" lastIdx="0" clrIdx="116"/>
  <p:cmAuthor id="11" name="未知用户4" initials="未" lastIdx="0" clrIdx="10"/>
  <p:cmAuthor id="118" name="Xzjd" initials="X" lastIdx="0" clrIdx="117"/>
  <p:cmAuthor id="12" name="Admin" initials="A" lastIdx="0" clrIdx="11"/>
  <p:cmAuthor id="119" name="温兆东" initials="温" lastIdx="0" clrIdx="118"/>
  <p:cmAuthor id="13" name="CommUser" initials="C" lastIdx="0" clrIdx="12"/>
  <p:cmAuthor id="120" name="njlife" initials="n" lastIdx="0" clrIdx="119"/>
  <p:cmAuthor id="14" name="zq" initials="z" lastIdx="0" clrIdx="13"/>
  <p:cmAuthor id="121" name="韩喆权" initials="韩" lastIdx="0" clrIdx="120"/>
  <p:cmAuthor id="15" name="viola_yang" initials="v" lastIdx="0" clrIdx="14"/>
  <p:cmAuthor id="122" name="cpic" initials="c" lastIdx="0" clrIdx="121"/>
  <p:cmAuthor id="16" name="志龙 姜" initials="志" lastIdx="0" clrIdx="15"/>
  <p:cmAuthor id="123" name="方朝军/产品推动室/产品开发推广部/总公司" initials="方" lastIdx="0" clrIdx="122"/>
  <p:cmAuthor id="17" name="SHMILY" initials="S" lastIdx="0" clrIdx="16"/>
  <p:cmAuthor id="124" name="康炳振" initials="康" lastIdx="0" clrIdx="123"/>
  <p:cmAuthor id="18" name="admin" initials="a" lastIdx="0" clrIdx="17"/>
  <p:cmAuthor id="125" name="feng wei" initials="f" lastIdx="0" clrIdx="124"/>
  <p:cmAuthor id="19" name="Tracy Chen" initials="T" lastIdx="0" clrIdx="18"/>
  <p:cmAuthor id="126" name="邓鹏君" initials="邓" lastIdx="0" clrIdx="125"/>
  <p:cmAuthor id="20" name="dongwc0205" initials="d" lastIdx="0" clrIdx="19"/>
  <p:cmAuthor id="127" name="姚灿" initials="姚" lastIdx="0" clrIdx="126"/>
  <p:cmAuthor id="21" name="Hi_ Young" initials="H" lastIdx="0" clrIdx="20"/>
  <p:cmAuthor id="128" name="Dell" initials="D" lastIdx="0" clrIdx="127"/>
  <p:cmAuthor id="22" name="pangyt" initials="p" lastIdx="0" clrIdx="21"/>
  <p:cmAuthor id="129" name="天鹰" initials="天" lastIdx="0" clrIdx="128"/>
  <p:cmAuthor id="23" name="easonyoun" initials="e" lastIdx="0" clrIdx="22"/>
  <p:cmAuthor id="130" name="86150" initials="8" lastIdx="0" clrIdx="129"/>
  <p:cmAuthor id="24" name="zhouyangfan" initials="z" lastIdx="0" clrIdx="23"/>
  <p:cmAuthor id="25" name="tplife" initials="t" lastIdx="0" clrIdx="24"/>
  <p:cmAuthor id="26" name="??" initials="?" lastIdx="0" clrIdx="25"/>
  <p:cmAuthor id="27" name="12279" initials="1" lastIdx="0" clrIdx="26"/>
  <p:cmAuthor id="28" name="WPS_1679281038" initials="W" lastIdx="0" clrIdx="27"/>
  <p:cmAuthor id="29" name="骆倩怡_Znauj26B" initials="authorId_382814100" lastIdx="0" clrIdx="28"/>
  <p:cmAuthor id="30" name="Microsoft" initials="M" lastIdx="0" clrIdx="29"/>
  <p:cmAuthor id="31" name="PC" initials="P" lastIdx="0" clrIdx="30"/>
  <p:cmAuthor id="32" name="张达" initials="张" lastIdx="0" clrIdx="31"/>
  <p:cmAuthor id="33" name="dell" initials="d" lastIdx="0" clrIdx="32"/>
  <p:cmAuthor id="34" name="lenovo" initials="l" lastIdx="0" clrIdx="33"/>
  <p:cmAuthor id="35" name="雨林木风" initials="雨" lastIdx="0" clrIdx="34"/>
  <p:cmAuthor id="36" name="未知用户3" initials="未" lastIdx="0" clrIdx="35"/>
  <p:cmAuthor id="37" name="未知用户5" initials="未" lastIdx="0" clrIdx="36"/>
  <p:cmAuthor id="38" name="Microsoft Office 用户" initials="Office" lastIdx="0" clrIdx="37"/>
  <p:cmAuthor id="39" name="apple" initials="a" lastIdx="0" clrIdx="38"/>
  <p:cmAuthor id="40" name="周跃良" initials="周" lastIdx="0" clrIdx="39"/>
  <p:cmAuthor id="41" name="幸全" initials="幸全" lastIdx="0" clrIdx="40"/>
  <p:cmAuthor id="42" name="小蔓2020" initials="小" lastIdx="0" clrIdx="41"/>
  <p:cmAuthor id="43" name="wangli" initials="wli" lastIdx="0" clrIdx="42"/>
  <p:cmAuthor id="44" name="王习习" initials="王" lastIdx="0" clrIdx="43"/>
  <p:cmAuthor id="45" name="幸兴" initials="幸" lastIdx="0" clrIdx="44"/>
  <p:cmAuthor id="46" name="yyyaogd@126.com" initials="y" lastIdx="0" clrIdx="45"/>
  <p:cmAuthor id="47" name="meflyup" initials="m" lastIdx="0" clrIdx="46"/>
  <p:cmAuthor id="48" name="hp" initials="h" lastIdx="0" clrIdx="47"/>
  <p:cmAuthor id="49" name="Lenovo" initials="L" lastIdx="0" clrIdx="48"/>
  <p:cmAuthor id="50" name="Wangzhi gang" initials="W" lastIdx="0" clrIdx="49"/>
  <p:cmAuthor id="51" name="张清涛" initials="张" lastIdx="0" clrIdx="50"/>
  <p:cmAuthor id="52" name="xy08649_ueq2eE3q" initials="authorId_1213-35639056" lastIdx="0" clrIdx="51"/>
  <p:cmAuthor id="53" name=" " initials="" lastIdx="0" clrIdx="52"/>
  <p:cmAuthor id="54" name="kingsoft" initials="k" lastIdx="0" clrIdx="53"/>
  <p:cmAuthor id="55" name="wwj" initials="w" lastIdx="0" clrIdx="54"/>
  <p:cmAuthor id="56" name="hx" initials="h" lastIdx="0" clrIdx="55"/>
  <p:cmAuthor id="57" name="LENOVO" initials="L" lastIdx="0" clrIdx="56"/>
  <p:cmAuthor id="58" name="wucj" initials="w" lastIdx="0" clrIdx="57"/>
  <p:cmAuthor id="59" name="SkyUser" initials="S" lastIdx="0" clrIdx="58"/>
  <p:cmAuthor id="60" name="wsl" initials="w" lastIdx="0" clrIdx="59"/>
  <p:cmAuthor id="61" name="Author" initials="A" lastIdx="0" clrIdx="60"/>
  <p:cmAuthor id="62" name="付澎" initials="付" lastIdx="0" clrIdx="61"/>
  <p:cmAuthor id="63" name="kechuying" initials="k" lastIdx="0" clrIdx="62"/>
  <p:cmAuthor id="64" name="一点 设计" initials="一点" lastIdx="0" clrIdx="63"/>
  <p:cmAuthor id="65" name="扬才君" initials="扬" lastIdx="0" clrIdx="64"/>
  <p:cmAuthor id="66" name="杜B格小生" initials="杜B格小生" lastIdx="0" clrIdx="65"/>
  <p:cmAuthor id="67" name="王笛" initials="" lastIdx="0" clrIdx="66"/>
  <p:cmAuthor id="68" name="卢 佳娴" initials="卢" lastIdx="0" clrIdx="67"/>
  <p:cmAuthor id="69" name="刘 译璟" initials="刘" lastIdx="0" clrIdx="68"/>
  <p:cmAuthor id="70" name="Wei" initials="2" lastIdx="0" clrIdx="69"/>
  <p:cmAuthor id="71" name="番茄花园" initials="番" lastIdx="0" clrIdx="70"/>
  <p:cmAuthor id="72" name="Kevin" initials="K" lastIdx="0" clrIdx="71"/>
  <p:cmAuthor id="73" name="郭敏娜(Minna Guo)" initials="郭" lastIdx="0" clrIdx="72"/>
  <p:cmAuthor id="74" name="陈 橙橙" initials="陈" lastIdx="0" clrIdx="73"/>
  <p:cmAuthor id="75" name="tkuser" initials="t" lastIdx="0" clrIdx="74"/>
  <p:cmAuthor id="76" name="杨国" initials="杨" lastIdx="0" clrIdx="75"/>
  <p:cmAuthor id="77" name="HaoshuaiWu" initials="H" lastIdx="0" clrIdx="76"/>
  <p:cmAuthor id="78" name="localadmin" initials="l" lastIdx="0" clrIdx="77"/>
  <p:cmAuthor id="79" name="未知用户50" initials="未" lastIdx="0" clrIdx="78"/>
  <p:cmAuthor id="80" name="Ms" initials="M" lastIdx="0" clrIdx="79"/>
  <p:cmAuthor id="81" name="杨涛-lah" initials="杨" lastIdx="0" clrIdx="80"/>
  <p:cmAuthor id="82" name="USER" initials="U" lastIdx="0" clrIdx="81"/>
  <p:cmAuthor id="83" name="Qu song" initials="Q" lastIdx="0" clrIdx="82"/>
  <p:cmAuthor id="84" name="Sky123.Org" initials="S" lastIdx="0" clrIdx="83"/>
  <p:cmAuthor id="85" name="潈ऎ䕨அ" initials="潈" lastIdx="0" clrIdx="84"/>
  <p:cmAuthor id="86" name="TaiKang" initials="T" lastIdx="0" clrIdx="85"/>
  <p:cmAuthor id="87" name="Windows 用户" initials="W" lastIdx="0" clrIdx="86"/>
  <p:cmAuthor id="88" name="ZhangYu" initials="Z" lastIdx="0" clrIdx="87"/>
  <p:cmAuthor id="89" name="China" initials="C" lastIdx="0" clrIdx="88"/>
  <p:cmAuthor id="90" name="WHTP" initials="W" lastIdx="0" clrIdx="89"/>
  <p:cmAuthor id="91" name="余潇迎" initials="余" lastIdx="0" clrIdx="90"/>
  <p:cmAuthor id="92" name="Mz" initials="M" lastIdx="0" clrIdx="91"/>
  <p:cmAuthor id="93" name="孙璐璐" initials="孙" lastIdx="0" clrIdx="92"/>
  <p:cmAuthor id="94" name="不灰心骑士" initials="不" lastIdx="0" clrIdx="93"/>
  <p:cmAuthor id="95" name="袨?嗴?傤?" initials="袨" lastIdx="0" clrIdx="94"/>
  <p:cmAuthor id="96" name="未知用户9" initials="未" lastIdx="0" clrIdx="95"/>
  <p:cmAuthor id="97" name="岳文甲" initials="岳" lastIdx="0" clrIdx="96"/>
  <p:cmAuthor id="98" name="91huhang" initials="9" lastIdx="0" clrIdx="97"/>
  <p:cmAuthor id="99" name="柯 少鹏" initials="柯" lastIdx="0" clrIdx="98"/>
  <p:cmAuthor id="100" name="w" initials="w" lastIdx="0" clrIdx="99"/>
  <p:cmAuthor id="101" name="吕震" initials="吕" lastIdx="0" clrIdx="100"/>
  <p:cmAuthor id="102" name="ZZC" initials="Z" lastIdx="0" clrIdx="101"/>
  <p:cmAuthor id="103" name="张星-lgd" initials="张" lastIdx="0" clrIdx="102"/>
  <p:cmAuthor id="104" name="雕刻时光 1987" initials="雕" lastIdx="0" clrIdx="103"/>
  <p:cmAuthor id="105" name="stillu" initials="s" lastIdx="0" clrIdx="104"/>
  <p:cmAuthor id="106" name="554154816@qq.com" initials="5" lastIdx="0" clrIdx="10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5720"/>
    <a:srgbClr val="FE5C3C"/>
    <a:srgbClr val="8684C4"/>
    <a:srgbClr val="5271FF"/>
    <a:srgbClr val="F2F2F2"/>
    <a:srgbClr val="7B0401"/>
    <a:srgbClr val="0FB62A"/>
    <a:srgbClr val="CC9A00"/>
    <a:srgbClr val="FFFFFF"/>
    <a:srgbClr val="3C4A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showGuides="1">
      <p:cViewPr varScale="1">
        <p:scale>
          <a:sx n="63" d="100"/>
          <a:sy n="63" d="100"/>
        </p:scale>
        <p:origin x="240" y="40"/>
      </p:cViewPr>
      <p:guideLst>
        <p:guide orient="horz" pos="2058"/>
        <p:guide pos="3840"/>
        <p:guide pos="354"/>
        <p:guide pos="7152"/>
        <p:guide orient="horz" pos="633"/>
        <p:guide orient="horz" pos="3801"/>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font" Target="fonts/font19.fntdata"/><Relationship Id="rId5" Type="http://schemas.openxmlformats.org/officeDocument/2006/relationships/slide" Target="slides/slide1.xml"/><Relationship Id="rId49" Type="http://schemas.openxmlformats.org/officeDocument/2006/relationships/font" Target="fonts/font18.fntdata"/><Relationship Id="rId48" Type="http://schemas.openxmlformats.org/officeDocument/2006/relationships/font" Target="fonts/font17.fntdata"/><Relationship Id="rId47" Type="http://schemas.openxmlformats.org/officeDocument/2006/relationships/font" Target="fonts/font16.fntdata"/><Relationship Id="rId46" Type="http://schemas.openxmlformats.org/officeDocument/2006/relationships/font" Target="fonts/font15.fntdata"/><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slideMaster" Target="slideMasters/slideMaster3.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Normal" panose="020B0400000000000000" pitchFamily="34" charset="-122"/>
                <a:ea typeface="思源黑体 Normal" panose="020B0400000000000000" pitchFamily="34" charset="-122"/>
                <a:cs typeface="思源黑体 CN Normal" panose="020B0400000000000000" pitchFamily="34" charset="-122"/>
              </a:rPr>
            </a:fld>
            <a:endParaRPr lang="zh-CN" altLang="en-US" dirty="0">
              <a:latin typeface="思源黑体 Normal" panose="020B0400000000000000" pitchFamily="34" charset="-122"/>
              <a:ea typeface="思源黑体 Normal" panose="020B0400000000000000" pitchFamily="34" charset="-122"/>
              <a:cs typeface="思源黑体 CN Normal" panose="020B04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4572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9144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3716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1828800" algn="l" defTabSz="914400" rtl="0" eaLnBrk="1" latinLnBrk="0" hangingPunct="1">
      <a:defRPr sz="12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txBody>
          <a:bodyPr/>
          <a:lstStyle/>
          <a:p>
            <a:endParaRPr lang="zh-CN" altLang="en-US"/>
          </a:p>
        </p:txBody>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lium_Break">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6534743" y="52345"/>
            <a:ext cx="5545843" cy="674567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2100">
                <a:ln>
                  <a:noFill/>
                </a:ln>
                <a:solidFill>
                  <a:schemeClr val="bg1">
                    <a:lumMod val="85000"/>
                  </a:schemeClr>
                </a:solidFill>
                <a:latin typeface="Lato Light" panose="020F0502020204030203" charset="0"/>
                <a:ea typeface="Lato Light" panose="020F0502020204030203" charset="0"/>
                <a:cs typeface="Lato Light" panose="020F0502020204030203" charset="0"/>
              </a:defRPr>
            </a:lvl1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2100" b="0" i="0" u="none" strike="noStrike" kern="1200" cap="none" spc="0" normalizeH="0" baseline="0" noProof="1">
              <a:ln>
                <a:noFill/>
              </a:ln>
              <a:solidFill>
                <a:schemeClr val="bg1">
                  <a:lumMod val="85000"/>
                </a:schemeClr>
              </a:solidFill>
              <a:effectLst/>
              <a:uLnTx/>
              <a:uFillTx/>
              <a:latin typeface="Lato Light" panose="020F0502020204030203" charset="0"/>
              <a:ea typeface="Lato Light" panose="020F0502020204030203" charset="0"/>
              <a:cs typeface="Lato Light" panose="020F0502020204030203"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02167" y="609600"/>
            <a:ext cx="11387667" cy="1143000"/>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02167" y="6245225"/>
            <a:ext cx="3052233" cy="476251"/>
          </a:xfrm>
        </p:spPr>
        <p:txBody>
          <a:bodyPr/>
          <a:lstStyle/>
          <a:p>
            <a:pPr lvl="0"/>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a:xfrm>
            <a:off x="4165600" y="6245225"/>
            <a:ext cx="3860800" cy="476251"/>
          </a:xfrm>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a:xfrm>
            <a:off x="8737600" y="6245225"/>
            <a:ext cx="3052233" cy="476251"/>
          </a:xfrm>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12192000" cy="6858000"/>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4048" y="49108"/>
            <a:ext cx="2079413" cy="1352127"/>
          </a:xfrm>
          <a:prstGeom prst="rect">
            <a:avLst/>
          </a:prstGeom>
        </p:spPr>
      </p:pic>
      <p:pic>
        <p:nvPicPr>
          <p:cNvPr id="5" name="图片 4"/>
          <p:cNvPicPr>
            <a:picLocks noChangeAspect="1"/>
          </p:cNvPicPr>
          <p:nvPr userDrawn="1"/>
        </p:nvPicPr>
        <p:blipFill>
          <a:blip r:embed="rId5" cstate="print">
            <a:extLst>
              <a:ext uri="{BEBA8EAE-BF5A-486C-A8C5-ECC9F3942E4B}">
                <a14:imgProps xmlns:a14="http://schemas.microsoft.com/office/drawing/2010/main">
                  <a14:imgLayer r:embed="rId6">
                    <a14:imgEffect>
                      <a14:backgroundRemoval t="7667" b="94000" l="8683" r="89820">
                        <a14:foregroundMark x1="52695" y1="7667" x2="38922" y2="11333"/>
                        <a14:foregroundMark x1="77844" y1="29333" x2="82934" y2="40000"/>
                        <a14:foregroundMark x1="79042" y1="30000" x2="81437" y2="30667"/>
                        <a14:foregroundMark x1="75749" y1="28333" x2="84431" y2="35333"/>
                        <a14:foregroundMark x1="51796" y1="10333" x2="65868" y2="16667"/>
                        <a14:foregroundMark x1="65868" y1="16667" x2="65868" y2="16667"/>
                        <a14:foregroundMark x1="52695" y1="13667" x2="36228" y2="14000"/>
                        <a14:foregroundMark x1="36228" y1="14000" x2="15269" y2="37667"/>
                        <a14:foregroundMark x1="9281" y1="44667" x2="9281" y2="53667"/>
                        <a14:foregroundMark x1="37126" y1="91667" x2="53593" y2="94000"/>
                        <a14:foregroundMark x1="53593" y1="94000" x2="56886" y2="92000"/>
                        <a14:foregroundMark x1="89820" y1="48000" x2="88922" y2="52667"/>
                        <a14:foregroundMark x1="50000" y1="20000" x2="56886" y2="82000"/>
                        <a14:foregroundMark x1="29042" y1="29667" x2="57784" y2="74333"/>
                        <a14:foregroundMark x1="59581" y1="29000" x2="76946" y2="56667"/>
                        <a14:foregroundMark x1="59880" y1="51667" x2="67665" y2="69667"/>
                        <a14:foregroundMark x1="60778" y1="42667" x2="60778" y2="42667"/>
                        <a14:foregroundMark x1="59581" y1="40667" x2="64970" y2="51333"/>
                        <a14:foregroundMark x1="24551" y1="33667" x2="38323" y2="66333"/>
                        <a14:foregroundMark x1="22455" y1="56667" x2="40120" y2="68667"/>
                        <a14:foregroundMark x1="16467" y1="30667" x2="16467" y2="38000"/>
                        <a14:foregroundMark x1="42814" y1="89000" x2="59880" y2="90667"/>
                        <a14:foregroundMark x1="18862" y1="22000" x2="25449" y2="22000"/>
                        <a14:foregroundMark x1="59880" y1="22667" x2="46407" y2="55333"/>
                      </a14:backgroundRemoval>
                    </a14:imgEffect>
                  </a14:imgLayer>
                </a14:imgProps>
              </a:ext>
              <a:ext uri="{28A0092B-C50C-407E-A947-70E740481C1C}">
                <a14:useLocalDpi xmlns:a14="http://schemas.microsoft.com/office/drawing/2010/main" val="0"/>
              </a:ext>
            </a:extLst>
          </a:blip>
          <a:stretch>
            <a:fillRect/>
          </a:stretch>
        </p:blipFill>
        <p:spPr>
          <a:xfrm>
            <a:off x="10533221" y="59245"/>
            <a:ext cx="1496320" cy="1344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endParaRPr lang="en-US"/>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00" indent="0" algn="ctr">
              <a:buNone/>
              <a:defRPr>
                <a:solidFill>
                  <a:schemeClr val="tx1">
                    <a:tint val="75000"/>
                  </a:schemeClr>
                </a:solidFill>
              </a:defRPr>
            </a:lvl2pPr>
            <a:lvl3pPr marL="609600" indent="0" algn="ctr">
              <a:buNone/>
              <a:defRPr>
                <a:solidFill>
                  <a:schemeClr val="tx1">
                    <a:tint val="75000"/>
                  </a:schemeClr>
                </a:solidFill>
              </a:defRPr>
            </a:lvl3pPr>
            <a:lvl4pPr marL="914400" indent="0" algn="ctr">
              <a:buNone/>
              <a:defRPr>
                <a:solidFill>
                  <a:schemeClr val="tx1">
                    <a:tint val="75000"/>
                  </a:schemeClr>
                </a:solidFill>
              </a:defRPr>
            </a:lvl4pPr>
            <a:lvl5pPr marL="1219200" indent="0" algn="ctr">
              <a:buNone/>
              <a:defRPr>
                <a:solidFill>
                  <a:schemeClr val="tx1">
                    <a:tint val="75000"/>
                  </a:schemeClr>
                </a:solidFill>
              </a:defRPr>
            </a:lvl5pPr>
            <a:lvl6pPr marL="1524000" indent="0" algn="ctr">
              <a:buNone/>
              <a:defRPr>
                <a:solidFill>
                  <a:schemeClr val="tx1">
                    <a:tint val="75000"/>
                  </a:schemeClr>
                </a:solidFill>
              </a:defRPr>
            </a:lvl6pPr>
            <a:lvl7pPr marL="1828800" indent="0" algn="ctr">
              <a:buNone/>
              <a:defRPr>
                <a:solidFill>
                  <a:schemeClr val="tx1">
                    <a:tint val="75000"/>
                  </a:schemeClr>
                </a:solidFill>
              </a:defRPr>
            </a:lvl7pPr>
            <a:lvl8pPr marL="2133600" indent="0" algn="ctr">
              <a:buNone/>
              <a:defRPr>
                <a:solidFill>
                  <a:schemeClr val="tx1">
                    <a:tint val="75000"/>
                  </a:schemeClr>
                </a:solidFill>
              </a:defRPr>
            </a:lvl8pPr>
            <a:lvl9pPr marL="24384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5" b="1" cap="all"/>
            </a:lvl1pPr>
          </a:lstStyle>
          <a:p>
            <a:r>
              <a:rPr lang="en-US"/>
              <a:t>Click to edit Master title style</a:t>
            </a:r>
            <a:endParaRPr lang="en-US"/>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5">
                <a:solidFill>
                  <a:schemeClr val="tx1">
                    <a:tint val="75000"/>
                  </a:schemeClr>
                </a:solidFill>
              </a:defRPr>
            </a:lvl1pPr>
            <a:lvl2pPr marL="304800" indent="0">
              <a:buNone/>
              <a:defRPr sz="1200">
                <a:solidFill>
                  <a:schemeClr val="tx1">
                    <a:tint val="75000"/>
                  </a:schemeClr>
                </a:solidFill>
              </a:defRPr>
            </a:lvl2pPr>
            <a:lvl3pPr marL="609600" indent="0">
              <a:buNone/>
              <a:defRPr sz="1065">
                <a:solidFill>
                  <a:schemeClr val="tx1">
                    <a:tint val="75000"/>
                  </a:schemeClr>
                </a:solidFill>
              </a:defRPr>
            </a:lvl3pPr>
            <a:lvl4pPr marL="914400" indent="0">
              <a:buNone/>
              <a:defRPr sz="935">
                <a:solidFill>
                  <a:schemeClr val="tx1">
                    <a:tint val="75000"/>
                  </a:schemeClr>
                </a:solidFill>
              </a:defRPr>
            </a:lvl4pPr>
            <a:lvl5pPr marL="1219200" indent="0">
              <a:buNone/>
              <a:defRPr sz="935">
                <a:solidFill>
                  <a:schemeClr val="tx1">
                    <a:tint val="75000"/>
                  </a:schemeClr>
                </a:solidFill>
              </a:defRPr>
            </a:lvl5pPr>
            <a:lvl6pPr marL="1524000" indent="0">
              <a:buNone/>
              <a:defRPr sz="935">
                <a:solidFill>
                  <a:schemeClr val="tx1">
                    <a:tint val="75000"/>
                  </a:schemeClr>
                </a:solidFill>
              </a:defRPr>
            </a:lvl6pPr>
            <a:lvl7pPr marL="1828800" indent="0">
              <a:buNone/>
              <a:defRPr sz="935">
                <a:solidFill>
                  <a:schemeClr val="tx1">
                    <a:tint val="75000"/>
                  </a:schemeClr>
                </a:solidFill>
              </a:defRPr>
            </a:lvl7pPr>
            <a:lvl8pPr marL="2133600" indent="0">
              <a:buNone/>
              <a:defRPr sz="935">
                <a:solidFill>
                  <a:schemeClr val="tx1">
                    <a:tint val="75000"/>
                  </a:schemeClr>
                </a:solidFill>
              </a:defRPr>
            </a:lvl8pPr>
            <a:lvl9pPr marL="2438400" indent="0">
              <a:buNone/>
              <a:defRPr sz="935">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304800" y="1066800"/>
            <a:ext cx="2692400" cy="3017309"/>
          </a:xfrm>
        </p:spPr>
        <p:txBody>
          <a:bodyPr/>
          <a:lstStyle>
            <a:lvl1pPr>
              <a:defRPr sz="1865"/>
            </a:lvl1pPr>
            <a:lvl2pPr>
              <a:defRPr sz="1600"/>
            </a:lvl2pPr>
            <a:lvl3pPr>
              <a:defRPr sz="1335"/>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3098800" y="1066800"/>
            <a:ext cx="2692400" cy="3017309"/>
          </a:xfrm>
        </p:spPr>
        <p:txBody>
          <a:bodyPr/>
          <a:lstStyle>
            <a:lvl1pPr>
              <a:defRPr sz="1865"/>
            </a:lvl1pPr>
            <a:lvl2pPr>
              <a:defRPr sz="1600"/>
            </a:lvl2pPr>
            <a:lvl3pPr>
              <a:defRPr sz="1335"/>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00" indent="0">
              <a:buNone/>
              <a:defRPr sz="1335" b="1"/>
            </a:lvl2pPr>
            <a:lvl3pPr marL="609600" indent="0">
              <a:buNone/>
              <a:defRPr sz="1200" b="1"/>
            </a:lvl3pPr>
            <a:lvl4pPr marL="914400" indent="0">
              <a:buNone/>
              <a:defRPr sz="1065" b="1"/>
            </a:lvl4pPr>
            <a:lvl5pPr marL="1219200" indent="0">
              <a:buNone/>
              <a:defRPr sz="1065" b="1"/>
            </a:lvl5pPr>
            <a:lvl6pPr marL="1524000" indent="0">
              <a:buNone/>
              <a:defRPr sz="1065" b="1"/>
            </a:lvl6pPr>
            <a:lvl7pPr marL="1828800" indent="0">
              <a:buNone/>
              <a:defRPr sz="1065" b="1"/>
            </a:lvl7pPr>
            <a:lvl8pPr marL="2133600" indent="0">
              <a:buNone/>
              <a:defRPr sz="1065" b="1"/>
            </a:lvl8pPr>
            <a:lvl9pPr marL="2438400" indent="0">
              <a:buNone/>
              <a:defRPr sz="1065" b="1"/>
            </a:lvl9pPr>
          </a:lstStyle>
          <a:p>
            <a:pPr lvl="0"/>
            <a:r>
              <a:rPr lang="en-US"/>
              <a:t>Click to edit Master text styles</a:t>
            </a:r>
            <a:endParaRPr lang="en-US"/>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5"/>
            </a:lvl2pPr>
            <a:lvl3pPr>
              <a:defRPr sz="1200"/>
            </a:lvl3pPr>
            <a:lvl4pPr>
              <a:defRPr sz="1065"/>
            </a:lvl4pPr>
            <a:lvl5pPr>
              <a:defRPr sz="1065"/>
            </a:lvl5pPr>
            <a:lvl6pPr>
              <a:defRPr sz="1065"/>
            </a:lvl6pPr>
            <a:lvl7pPr>
              <a:defRPr sz="1065"/>
            </a:lvl7pPr>
            <a:lvl8pPr>
              <a:defRPr sz="1065"/>
            </a:lvl8pPr>
            <a:lvl9pPr>
              <a:defRPr sz="106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00" indent="0">
              <a:buNone/>
              <a:defRPr sz="1335" b="1"/>
            </a:lvl2pPr>
            <a:lvl3pPr marL="609600" indent="0">
              <a:buNone/>
              <a:defRPr sz="1200" b="1"/>
            </a:lvl3pPr>
            <a:lvl4pPr marL="914400" indent="0">
              <a:buNone/>
              <a:defRPr sz="1065" b="1"/>
            </a:lvl4pPr>
            <a:lvl5pPr marL="1219200" indent="0">
              <a:buNone/>
              <a:defRPr sz="1065" b="1"/>
            </a:lvl5pPr>
            <a:lvl6pPr marL="1524000" indent="0">
              <a:buNone/>
              <a:defRPr sz="1065" b="1"/>
            </a:lvl6pPr>
            <a:lvl7pPr marL="1828800" indent="0">
              <a:buNone/>
              <a:defRPr sz="1065" b="1"/>
            </a:lvl7pPr>
            <a:lvl8pPr marL="2133600" indent="0">
              <a:buNone/>
              <a:defRPr sz="1065" b="1"/>
            </a:lvl8pPr>
            <a:lvl9pPr marL="2438400" indent="0">
              <a:buNone/>
              <a:defRPr sz="1065" b="1"/>
            </a:lvl9pPr>
          </a:lstStyle>
          <a:p>
            <a:pPr lvl="0"/>
            <a:r>
              <a:rPr lang="en-US"/>
              <a:t>Click to edit Master text styles</a:t>
            </a:r>
            <a:endParaRPr lang="en-US"/>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5"/>
            </a:lvl2pPr>
            <a:lvl3pPr>
              <a:defRPr sz="1200"/>
            </a:lvl3pPr>
            <a:lvl4pPr>
              <a:defRPr sz="1065"/>
            </a:lvl4pPr>
            <a:lvl5pPr>
              <a:defRPr sz="1065"/>
            </a:lvl5pPr>
            <a:lvl6pPr>
              <a:defRPr sz="1065"/>
            </a:lvl6pPr>
            <a:lvl7pPr>
              <a:defRPr sz="1065"/>
            </a:lvl7pPr>
            <a:lvl8pPr>
              <a:defRPr sz="1065"/>
            </a:lvl8pPr>
            <a:lvl9pPr>
              <a:defRPr sz="106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5" b="1"/>
            </a:lvl1pPr>
          </a:lstStyle>
          <a:p>
            <a:r>
              <a:rPr lang="en-US"/>
              <a:t>Click to edit Master title style</a:t>
            </a:r>
            <a:endParaRPr lang="en-US"/>
          </a:p>
        </p:txBody>
      </p:sp>
      <p:sp>
        <p:nvSpPr>
          <p:cNvPr id="3" name="Content Placeholder 2"/>
          <p:cNvSpPr>
            <a:spLocks noGrp="1"/>
          </p:cNvSpPr>
          <p:nvPr>
            <p:ph idx="1"/>
          </p:nvPr>
        </p:nvSpPr>
        <p:spPr>
          <a:xfrm>
            <a:off x="2383367" y="182034"/>
            <a:ext cx="3407833" cy="3902075"/>
          </a:xfrm>
        </p:spPr>
        <p:txBody>
          <a:bodyPr/>
          <a:lstStyle>
            <a:lvl1pPr>
              <a:defRPr sz="2135"/>
            </a:lvl1pPr>
            <a:lvl2pPr>
              <a:defRPr sz="1865"/>
            </a:lvl2pPr>
            <a:lvl3pPr>
              <a:defRPr sz="1600"/>
            </a:lvl3pPr>
            <a:lvl4pPr>
              <a:defRPr sz="1335"/>
            </a:lvl4pPr>
            <a:lvl5pPr>
              <a:defRPr sz="1335"/>
            </a:lvl5pPr>
            <a:lvl6pPr>
              <a:defRPr sz="1335"/>
            </a:lvl6pPr>
            <a:lvl7pPr>
              <a:defRPr sz="1335"/>
            </a:lvl7pPr>
            <a:lvl8pPr>
              <a:defRPr sz="1335"/>
            </a:lvl8pPr>
            <a:lvl9pPr>
              <a:defRPr sz="133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5"/>
            </a:lvl1pPr>
            <a:lvl2pPr marL="304800" indent="0">
              <a:buNone/>
              <a:defRPr sz="800"/>
            </a:lvl2pPr>
            <a:lvl3pPr marL="609600" indent="0">
              <a:buNone/>
              <a:defRPr sz="665"/>
            </a:lvl3pPr>
            <a:lvl4pPr marL="914400" indent="0">
              <a:buNone/>
              <a:defRPr sz="600"/>
            </a:lvl4pPr>
            <a:lvl5pPr marL="1219200" indent="0">
              <a:buNone/>
              <a:defRPr sz="600"/>
            </a:lvl5pPr>
            <a:lvl6pPr marL="1524000" indent="0">
              <a:buNone/>
              <a:defRPr sz="600"/>
            </a:lvl6pPr>
            <a:lvl7pPr marL="1828800" indent="0">
              <a:buNone/>
              <a:defRPr sz="600"/>
            </a:lvl7pPr>
            <a:lvl8pPr marL="2133600" indent="0">
              <a:buNone/>
              <a:defRPr sz="600"/>
            </a:lvl8pPr>
            <a:lvl9pPr marL="2438400" indent="0">
              <a:buNone/>
              <a:defRPr sz="6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5" b="1"/>
            </a:lvl1pPr>
          </a:lstStyle>
          <a:p>
            <a:r>
              <a:rPr lang="en-US"/>
              <a:t>Click to edit Master title style</a:t>
            </a:r>
            <a:endParaRPr lang="en-US"/>
          </a:p>
        </p:txBody>
      </p:sp>
      <p:sp>
        <p:nvSpPr>
          <p:cNvPr id="3" name="Picture Placeholder 2"/>
          <p:cNvSpPr>
            <a:spLocks noGrp="1"/>
          </p:cNvSpPr>
          <p:nvPr>
            <p:ph type="pic" idx="1"/>
          </p:nvPr>
        </p:nvSpPr>
        <p:spPr>
          <a:xfrm>
            <a:off x="1194859" y="408517"/>
            <a:ext cx="3657600" cy="2743200"/>
          </a:xfrm>
        </p:spPr>
        <p:txBody>
          <a:bodyPr/>
          <a:lstStyle>
            <a:lvl1pPr marL="0" indent="0">
              <a:buNone/>
              <a:defRPr sz="2135"/>
            </a:lvl1pPr>
            <a:lvl2pPr marL="304800" indent="0">
              <a:buNone/>
              <a:defRPr sz="1865"/>
            </a:lvl2pPr>
            <a:lvl3pPr marL="609600" indent="0">
              <a:buNone/>
              <a:defRPr sz="1600"/>
            </a:lvl3pPr>
            <a:lvl4pPr marL="914400" indent="0">
              <a:buNone/>
              <a:defRPr sz="1335"/>
            </a:lvl4pPr>
            <a:lvl5pPr marL="1219200" indent="0">
              <a:buNone/>
              <a:defRPr sz="1335"/>
            </a:lvl5pPr>
            <a:lvl6pPr marL="1524000" indent="0">
              <a:buNone/>
              <a:defRPr sz="1335"/>
            </a:lvl6pPr>
            <a:lvl7pPr marL="1828800" indent="0">
              <a:buNone/>
              <a:defRPr sz="1335"/>
            </a:lvl7pPr>
            <a:lvl8pPr marL="2133600" indent="0">
              <a:buNone/>
              <a:defRPr sz="1335"/>
            </a:lvl8pPr>
            <a:lvl9pPr marL="2438400" indent="0">
              <a:buNone/>
              <a:defRPr sz="1335"/>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5"/>
            </a:lvl1pPr>
            <a:lvl2pPr marL="304800" indent="0">
              <a:buNone/>
              <a:defRPr sz="800"/>
            </a:lvl2pPr>
            <a:lvl3pPr marL="609600" indent="0">
              <a:buNone/>
              <a:defRPr sz="665"/>
            </a:lvl3pPr>
            <a:lvl4pPr marL="914400" indent="0">
              <a:buNone/>
              <a:defRPr sz="600"/>
            </a:lvl4pPr>
            <a:lvl5pPr marL="1219200" indent="0">
              <a:buNone/>
              <a:defRPr sz="600"/>
            </a:lvl5pPr>
            <a:lvl6pPr marL="1524000" indent="0">
              <a:buNone/>
              <a:defRPr sz="600"/>
            </a:lvl6pPr>
            <a:lvl7pPr marL="1828800" indent="0">
              <a:buNone/>
              <a:defRPr sz="600"/>
            </a:lvl7pPr>
            <a:lvl8pPr marL="2133600" indent="0">
              <a:buNone/>
              <a:defRPr sz="600"/>
            </a:lvl8pPr>
            <a:lvl9pPr marL="2438400" indent="0">
              <a:buNone/>
              <a:defRPr sz="6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BDF3104-8CA8-4808-99F7-D01F0417A99A}"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F2068DC-1DFE-48F0-83E1-11901782395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a:xfrm>
            <a:off x="838200" y="1825625"/>
            <a:ext cx="10515600" cy="4351339"/>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5" name="页脚占位符 4"/>
          <p:cNvSpPr>
            <a:spLocks noGrp="1"/>
          </p:cNvSpPr>
          <p:nvPr>
            <p:ph type="ftr" sz="quarter" idx="3"/>
          </p:nvPr>
        </p:nvSpPr>
        <p:spPr>
          <a:xfrm>
            <a:off x="4038600" y="6356351"/>
            <a:ext cx="4114800" cy="365125"/>
          </a:xfrm>
        </p:spPr>
        <p:txBody>
          <a:bodyPr/>
          <a:lstStyle>
            <a:lvl1pPr eaLnBrk="1" hangingPunct="1">
              <a:buFont typeface="Arial" panose="020B0604020202020204" pitchFamily="34" charset="0"/>
              <a:buNone/>
              <a:defRPr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6" name="灯片编号占位符 5"/>
          <p:cNvSpPr>
            <a:spLocks noGrp="1"/>
          </p:cNvSpPr>
          <p:nvPr>
            <p:ph type="sldNum" sz="quarter" idx="4"/>
          </p:nvPr>
        </p:nvSpPr>
        <p:spPr>
          <a:xfrm>
            <a:off x="86106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A2004ACD-0301-44FA-A3FB-CF5BB19FCA70}" type="slidenum">
              <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2">
    <p:bg>
      <p:bgPr>
        <a:solidFill>
          <a:schemeClr val="bg1"/>
        </a:solidFill>
        <a:effectLst/>
      </p:bgPr>
    </p:bg>
    <p:spTree>
      <p:nvGrpSpPr>
        <p:cNvPr id="1" name=""/>
        <p:cNvGrpSpPr/>
        <p:nvPr/>
      </p:nvGrpSpPr>
      <p:grpSpPr>
        <a:xfrm>
          <a:off x="0" y="0"/>
          <a:ext cx="0" cy="0"/>
          <a:chOff x="0" y="0"/>
          <a:chExt cx="0" cy="0"/>
        </a:xfrm>
      </p:grpSpPr>
      <p:sp>
        <p:nvSpPr>
          <p:cNvPr id="3" name="Rectangle 3"/>
          <p:cNvSpPr/>
          <p:nvPr/>
        </p:nvSpPr>
        <p:spPr>
          <a:xfrm>
            <a:off x="0" y="1333500"/>
            <a:ext cx="12192000" cy="552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b="0" i="0" u="none" strike="noStrike" kern="1200" cap="none" spc="0" normalizeH="0" baseline="0" noProof="1">
              <a:ln>
                <a:noFill/>
              </a:ln>
              <a:solidFill>
                <a:schemeClr val="lt1"/>
              </a:solidFill>
              <a:effectLst/>
              <a:uLnTx/>
              <a:uFillTx/>
              <a:latin typeface="+mn-lt"/>
              <a:ea typeface="+mn-ea"/>
              <a:cs typeface="+mn-cs"/>
            </a:endParaRPr>
          </a:p>
        </p:txBody>
      </p:sp>
      <p:sp>
        <p:nvSpPr>
          <p:cNvPr id="4" name="Rectangle 4"/>
          <p:cNvSpPr/>
          <p:nvPr/>
        </p:nvSpPr>
        <p:spPr>
          <a:xfrm>
            <a:off x="0" y="963613"/>
            <a:ext cx="12192000" cy="366713"/>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ko-KR" altLang="en-US"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13490575" y="-33337"/>
            <a:ext cx="22045613" cy="4772025"/>
          </a:xfrm>
          <a:prstGeom prst="rect">
            <a:avLst/>
          </a:prstGeom>
          <a:noFill/>
          <a:ln w="9525">
            <a:noFill/>
          </a:ln>
        </p:spPr>
      </p:pic>
      <p:pic>
        <p:nvPicPr>
          <p:cNvPr id="4100" name="图片 3"/>
          <p:cNvPicPr>
            <a:picLocks noChangeAspect="1"/>
          </p:cNvPicPr>
          <p:nvPr userDrawn="1"/>
        </p:nvPicPr>
        <p:blipFill>
          <a:blip r:embed="rId3"/>
          <a:stretch>
            <a:fillRect/>
          </a:stretch>
        </p:blipFill>
        <p:spPr>
          <a:xfrm>
            <a:off x="239713" y="5445125"/>
            <a:ext cx="14063663" cy="352583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gradFill rotWithShape="0">
          <a:gsLst>
            <a:gs pos="0">
              <a:srgbClr val="F4F4F4">
                <a:alpha val="100000"/>
              </a:srgbClr>
            </a:gs>
            <a:gs pos="35001">
              <a:srgbClr val="D4D4D4">
                <a:alpha val="100000"/>
              </a:srgbClr>
            </a:gs>
            <a:gs pos="100000">
              <a:srgbClr val="BABBBB">
                <a:alpha val="100000"/>
              </a:srgbClr>
            </a:gs>
          </a:gsLst>
          <a:lin ang="2700000" scaled="1"/>
          <a:tileRect/>
        </a:gradFill>
        <a:effectLst/>
      </p:bgPr>
    </p:bg>
    <p:spTree>
      <p:nvGrpSpPr>
        <p:cNvPr id="1" name=""/>
        <p:cNvGrpSpPr/>
        <p:nvPr/>
      </p:nvGrpSpPr>
      <p:grpSpPr>
        <a:xfrm>
          <a:off x="0" y="0"/>
          <a:ext cx="0" cy="0"/>
          <a:chOff x="0" y="0"/>
          <a:chExt cx="0" cy="0"/>
        </a:xfrm>
      </p:grpSpPr>
      <p:pic>
        <p:nvPicPr>
          <p:cNvPr id="4" name="Picture 6" descr="F:\Temp\400页超强PPT模板\花PNG\65789.png"/>
          <p:cNvPicPr>
            <a:picLocks noChangeAspect="1"/>
          </p:cNvPicPr>
          <p:nvPr userDrawn="1"/>
        </p:nvPicPr>
        <p:blipFill>
          <a:blip r:embed="rId2"/>
          <a:stretch>
            <a:fillRect/>
          </a:stretch>
        </p:blipFill>
        <p:spPr>
          <a:xfrm rot="2472549">
            <a:off x="11288713" y="-6591300"/>
            <a:ext cx="4146551" cy="9240839"/>
          </a:xfrm>
          <a:prstGeom prst="rect">
            <a:avLst/>
          </a:prstGeom>
          <a:noFill/>
          <a:ln w="9525">
            <a:noFill/>
          </a:ln>
        </p:spPr>
      </p:pic>
      <p:pic>
        <p:nvPicPr>
          <p:cNvPr id="3" name="Picture 6" descr="F:\Temp\400页超强PPT模板\花PNG\65789.png"/>
          <p:cNvPicPr>
            <a:picLocks noChangeAspect="1"/>
          </p:cNvPicPr>
          <p:nvPr userDrawn="1"/>
        </p:nvPicPr>
        <p:blipFill>
          <a:blip r:embed="rId3"/>
          <a:stretch>
            <a:fillRect/>
          </a:stretch>
        </p:blipFill>
        <p:spPr>
          <a:xfrm rot="9390624">
            <a:off x="-2208212" y="-4518025"/>
            <a:ext cx="2946400" cy="65659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104901" y="1877844"/>
            <a:ext cx="5143499" cy="3673551"/>
          </a:xfrm>
          <a:custGeom>
            <a:avLst/>
            <a:gdLst>
              <a:gd name="connsiteX0" fmla="*/ 0 w 5143499"/>
              <a:gd name="connsiteY0" fmla="*/ 0 h 3673551"/>
              <a:gd name="connsiteX1" fmla="*/ 5143499 w 5143499"/>
              <a:gd name="connsiteY1" fmla="*/ 0 h 3673551"/>
              <a:gd name="connsiteX2" fmla="*/ 5143499 w 5143499"/>
              <a:gd name="connsiteY2" fmla="*/ 3673551 h 3673551"/>
              <a:gd name="connsiteX3" fmla="*/ 0 w 5143499"/>
              <a:gd name="connsiteY3" fmla="*/ 3673551 h 3673551"/>
            </a:gdLst>
            <a:ahLst/>
            <a:cxnLst>
              <a:cxn ang="0">
                <a:pos x="connsiteX0" y="connsiteY0"/>
              </a:cxn>
              <a:cxn ang="0">
                <a:pos x="connsiteX1" y="connsiteY1"/>
              </a:cxn>
              <a:cxn ang="0">
                <a:pos x="connsiteX2" y="connsiteY2"/>
              </a:cxn>
              <a:cxn ang="0">
                <a:pos x="connsiteX3" y="connsiteY3"/>
              </a:cxn>
            </a:cxnLst>
            <a:rect l="l" t="t" r="r" b="b"/>
            <a:pathLst>
              <a:path w="5143499" h="3673551">
                <a:moveTo>
                  <a:pt x="0" y="0"/>
                </a:moveTo>
                <a:lnTo>
                  <a:pt x="5143499" y="0"/>
                </a:lnTo>
                <a:lnTo>
                  <a:pt x="5143499" y="3673551"/>
                </a:lnTo>
                <a:lnTo>
                  <a:pt x="0" y="3673551"/>
                </a:lnTo>
                <a:close/>
              </a:path>
            </a:pathLst>
          </a:custGeom>
        </p:spPr>
        <p:txBody>
          <a:bodyPr wrap="square">
            <a:noAutofit/>
          </a:bodyPr>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1" Type="http://schemas.openxmlformats.org/officeDocument/2006/relationships/theme" Target="../theme/theme2.xml"/><Relationship Id="rId10" Type="http://schemas.openxmlformats.org/officeDocument/2006/relationships/image" Target="../media/image1.jpeg"/><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stStyle>
          <a:p>
            <a:fld id="{565CE74E-AB26-4998-AD42-012C4C1AD076}" type="slidenum">
              <a:rPr lang="zh-CN" altLang="en-US" smtClean="0"/>
            </a:fld>
            <a:endParaRPr lang="zh-CN" altLang="en-US" dirty="0"/>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Normal" panose="020B0400000000000000" pitchFamily="34" charset="-122"/>
          <a:ea typeface="思源黑体 Normal" panose="020B0400000000000000" pitchFamily="34" charset="-122"/>
          <a:cs typeface="思源黑体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文本框 6"/>
          <p:cNvSpPr txBox="1">
            <a:spLocks noChangeArrowheads="1"/>
          </p:cNvSpPr>
          <p:nvPr userDrawn="1"/>
        </p:nvSpPr>
        <p:spPr bwMode="auto">
          <a:xfrm>
            <a:off x="4318000" y="2971800"/>
            <a:ext cx="355600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defRPr>
            </a:lvl1pPr>
            <a:lvl2pPr>
              <a:defRPr>
                <a:solidFill>
                  <a:schemeClr val="tx1"/>
                </a:solidFill>
                <a:latin typeface="Calibri" panose="020F0502020204030204" charset="0"/>
              </a:defRPr>
            </a:lvl2pPr>
            <a:lvl3pPr>
              <a:defRPr>
                <a:solidFill>
                  <a:schemeClr val="tx1"/>
                </a:solidFill>
                <a:latin typeface="Calibri" panose="020F0502020204030204" charset="0"/>
              </a:defRPr>
            </a:lvl3pPr>
            <a:lvl4pPr>
              <a:defRPr>
                <a:solidFill>
                  <a:schemeClr val="tx1"/>
                </a:solidFill>
                <a:latin typeface="Calibri" panose="020F0502020204030204" charset="0"/>
              </a:defRPr>
            </a:lvl4pPr>
            <a:lvl5pPr>
              <a:defRPr>
                <a:solidFill>
                  <a:schemeClr val="tx1"/>
                </a:solidFill>
                <a:latin typeface="Calibri" panose="020F0502020204030204" charset="0"/>
              </a:defRPr>
            </a:lvl5pPr>
            <a:lvl6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6pPr>
            <a:lvl7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7pPr>
            <a:lvl8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8pPr>
            <a:lvl9pPr defTabSz="457200" fontAlgn="base">
              <a:spcBef>
                <a:spcPct val="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感谢您下载包图网平台上提供的</a:t>
            </a:r>
            <a:r>
              <a:rPr kumimoji="0" lang="en-US" altLang="zh-CN"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PPT</a:t>
            </a:r>
            <a:r>
              <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作品，为了您和包图网以及原创作者的利益，请勿复制、传播、销售，否则将承担法律责任！包图网将对作品进行维权，按照传播下载次数进行十倍的索取赔偿！</a:t>
            </a:r>
            <a:endParaRPr kumimoji="0" lang="zh-CN" altLang="en-US" sz="3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rPr>
              <a:t>ibaotu.com</a:t>
            </a:r>
            <a:endParaRPr kumimoji="0" lang="en-US" altLang="zh-CN" sz="6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sym typeface="等线" panose="02010600030101010101" charset="-122"/>
            </a:endParaRPr>
          </a:p>
        </p:txBody>
      </p:sp>
      <p:pic>
        <p:nvPicPr>
          <p:cNvPr id="5124" name="图片 6" descr="logo横版 png"/>
          <p:cNvPicPr>
            <a:picLocks noChangeAspect="1"/>
          </p:cNvPicPr>
          <p:nvPr userDrawn="1"/>
        </p:nvPicPr>
        <p:blipFill>
          <a:blip r:embed="rId10"/>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Lst>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xStyles>
    <p:titleStyle>
      <a:lvl1pPr algn="ctr" defTabSz="609600" rtl="0" eaLnBrk="1" latinLnBrk="0" hangingPunct="1">
        <a:spcBef>
          <a:spcPct val="0"/>
        </a:spcBef>
        <a:buNone/>
        <a:defRPr sz="2935" kern="1200">
          <a:solidFill>
            <a:schemeClr val="tx1"/>
          </a:solidFill>
          <a:latin typeface="+mj-lt"/>
          <a:ea typeface="+mj-ea"/>
          <a:cs typeface="+mj-cs"/>
        </a:defRPr>
      </a:lvl1pPr>
    </p:titleStyle>
    <p:bodyStyle>
      <a:lvl1pPr marL="228600" indent="-228600" algn="l" defTabSz="609600" rtl="0" eaLnBrk="1" latinLnBrk="0" hangingPunct="1">
        <a:spcBef>
          <a:spcPct val="20000"/>
        </a:spcBef>
        <a:buFont typeface="Arial" panose="020B0604020202020204" pitchFamily="34" charset="0"/>
        <a:buChar char="•"/>
        <a:defRPr sz="2135" kern="1200">
          <a:solidFill>
            <a:schemeClr val="tx1"/>
          </a:solidFill>
          <a:latin typeface="+mn-lt"/>
          <a:ea typeface="+mn-ea"/>
          <a:cs typeface="+mn-cs"/>
        </a:defRPr>
      </a:lvl1pPr>
      <a:lvl2pPr marL="495300" indent="-190500" algn="l" defTabSz="609600" rtl="0" eaLnBrk="1" latinLnBrk="0" hangingPunct="1">
        <a:spcBef>
          <a:spcPct val="20000"/>
        </a:spcBef>
        <a:buFont typeface="Arial" panose="020B0604020202020204" pitchFamily="34" charset="0"/>
        <a:buChar char="–"/>
        <a:defRPr sz="1865" kern="1200">
          <a:solidFill>
            <a:schemeClr val="tx1"/>
          </a:solidFill>
          <a:latin typeface="+mn-lt"/>
          <a:ea typeface="+mn-ea"/>
          <a:cs typeface="+mn-cs"/>
        </a:defRPr>
      </a:lvl2pPr>
      <a:lvl3pPr marL="762000" indent="-152400" algn="l" defTabSz="6096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0668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4pPr>
      <a:lvl5pPr marL="13716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5pPr>
      <a:lvl6pPr marL="16764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6pPr>
      <a:lvl7pPr marL="19812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7pPr>
      <a:lvl8pPr marL="22860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8pPr>
      <a:lvl9pPr marL="2590800" indent="-152400" algn="l" defTabSz="609600" rtl="0" eaLnBrk="1" latinLnBrk="0" hangingPunct="1">
        <a:spcBef>
          <a:spcPct val="20000"/>
        </a:spcBef>
        <a:buFont typeface="Arial" panose="020B0604020202020204" pitchFamily="34" charset="0"/>
        <a:buChar char="•"/>
        <a:defRPr sz="1335" kern="1200">
          <a:solidFill>
            <a:schemeClr val="tx1"/>
          </a:solidFill>
          <a:latin typeface="+mn-lt"/>
          <a:ea typeface="+mn-ea"/>
          <a:cs typeface="+mn-cs"/>
        </a:defRPr>
      </a:lvl9pPr>
    </p:bodyStyle>
    <p:otherStyle>
      <a:defPPr>
        <a:defRPr lang="en-US"/>
      </a:defPPr>
      <a:lvl1pPr marL="0" algn="l" defTabSz="609600" rtl="0" eaLnBrk="1" latinLnBrk="0" hangingPunct="1">
        <a:defRPr sz="1200" kern="1200">
          <a:solidFill>
            <a:schemeClr val="tx1"/>
          </a:solidFill>
          <a:latin typeface="+mn-lt"/>
          <a:ea typeface="+mn-ea"/>
          <a:cs typeface="+mn-cs"/>
        </a:defRPr>
      </a:lvl1pPr>
      <a:lvl2pPr marL="304800" algn="l" defTabSz="609600" rtl="0" eaLnBrk="1" latinLnBrk="0" hangingPunct="1">
        <a:defRPr sz="1200" kern="1200">
          <a:solidFill>
            <a:schemeClr val="tx1"/>
          </a:solidFill>
          <a:latin typeface="+mn-lt"/>
          <a:ea typeface="+mn-ea"/>
          <a:cs typeface="+mn-cs"/>
        </a:defRPr>
      </a:lvl2pPr>
      <a:lvl3pPr marL="609600" algn="l" defTabSz="609600" rtl="0" eaLnBrk="1" latinLnBrk="0" hangingPunct="1">
        <a:defRPr sz="1200" kern="1200">
          <a:solidFill>
            <a:schemeClr val="tx1"/>
          </a:solidFill>
          <a:latin typeface="+mn-lt"/>
          <a:ea typeface="+mn-ea"/>
          <a:cs typeface="+mn-cs"/>
        </a:defRPr>
      </a:lvl3pPr>
      <a:lvl4pPr marL="914400" algn="l" defTabSz="609600" rtl="0" eaLnBrk="1" latinLnBrk="0" hangingPunct="1">
        <a:defRPr sz="1200" kern="1200">
          <a:solidFill>
            <a:schemeClr val="tx1"/>
          </a:solidFill>
          <a:latin typeface="+mn-lt"/>
          <a:ea typeface="+mn-ea"/>
          <a:cs typeface="+mn-cs"/>
        </a:defRPr>
      </a:lvl4pPr>
      <a:lvl5pPr marL="1219200" algn="l" defTabSz="609600" rtl="0" eaLnBrk="1" latinLnBrk="0" hangingPunct="1">
        <a:defRPr sz="1200" kern="1200">
          <a:solidFill>
            <a:schemeClr val="tx1"/>
          </a:solidFill>
          <a:latin typeface="+mn-lt"/>
          <a:ea typeface="+mn-ea"/>
          <a:cs typeface="+mn-cs"/>
        </a:defRPr>
      </a:lvl5pPr>
      <a:lvl6pPr marL="1524000" algn="l" defTabSz="609600" rtl="0" eaLnBrk="1" latinLnBrk="0" hangingPunct="1">
        <a:defRPr sz="1200" kern="1200">
          <a:solidFill>
            <a:schemeClr val="tx1"/>
          </a:solidFill>
          <a:latin typeface="+mn-lt"/>
          <a:ea typeface="+mn-ea"/>
          <a:cs typeface="+mn-cs"/>
        </a:defRPr>
      </a:lvl6pPr>
      <a:lvl7pPr marL="1828800" algn="l" defTabSz="609600" rtl="0" eaLnBrk="1" latinLnBrk="0" hangingPunct="1">
        <a:defRPr sz="1200" kern="1200">
          <a:solidFill>
            <a:schemeClr val="tx1"/>
          </a:solidFill>
          <a:latin typeface="+mn-lt"/>
          <a:ea typeface="+mn-ea"/>
          <a:cs typeface="+mn-cs"/>
        </a:defRPr>
      </a:lvl7pPr>
      <a:lvl8pPr marL="2133600" algn="l" defTabSz="609600" rtl="0" eaLnBrk="1" latinLnBrk="0" hangingPunct="1">
        <a:defRPr sz="1200" kern="1200">
          <a:solidFill>
            <a:schemeClr val="tx1"/>
          </a:solidFill>
          <a:latin typeface="+mn-lt"/>
          <a:ea typeface="+mn-ea"/>
          <a:cs typeface="+mn-cs"/>
        </a:defRPr>
      </a:lvl8pPr>
      <a:lvl9pPr marL="2438400" algn="l" defTabSz="60960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13.png"/><Relationship Id="rId7" Type="http://schemas.openxmlformats.org/officeDocument/2006/relationships/tags" Target="../tags/tag5.xml"/><Relationship Id="rId6" Type="http://schemas.openxmlformats.org/officeDocument/2006/relationships/image" Target="../media/image12.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1.png"/><Relationship Id="rId13" Type="http://schemas.openxmlformats.org/officeDocument/2006/relationships/slideLayout" Target="../slideLayouts/slideLayout2.xml"/><Relationship Id="rId12" Type="http://schemas.microsoft.com/office/2007/relationships/hdphoto" Target="../media/hdphoto3.wdp"/><Relationship Id="rId11" Type="http://schemas.openxmlformats.org/officeDocument/2006/relationships/image" Target="../media/image15.png"/><Relationship Id="rId10" Type="http://schemas.openxmlformats.org/officeDocument/2006/relationships/image" Target="../media/image14.GIF"/><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702379" y="1002615"/>
            <a:ext cx="5086441" cy="5270323"/>
            <a:chOff x="6122942" y="975509"/>
            <a:chExt cx="5086441" cy="5270323"/>
          </a:xfrm>
        </p:grpSpPr>
        <p:grpSp>
          <p:nvGrpSpPr>
            <p:cNvPr id="4" name="Group 5"/>
            <p:cNvGrpSpPr/>
            <p:nvPr/>
          </p:nvGrpSpPr>
          <p:grpSpPr>
            <a:xfrm>
              <a:off x="6122942" y="975509"/>
              <a:ext cx="5086441" cy="5270323"/>
              <a:chOff x="0" y="0"/>
              <a:chExt cx="1452262" cy="1973161"/>
            </a:xfrm>
          </p:grpSpPr>
          <p:sp>
            <p:nvSpPr>
              <p:cNvPr id="5"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6"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rtl="0" eaLnBrk="1" fontAlgn="auto" latinLnBrk="0" hangingPunct="1">
                  <a:lnSpc>
                    <a:spcPts val="3355"/>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7" name="Group 8"/>
            <p:cNvGrpSpPr/>
            <p:nvPr/>
          </p:nvGrpSpPr>
          <p:grpSpPr>
            <a:xfrm>
              <a:off x="6858265" y="2125343"/>
              <a:ext cx="3546203" cy="2674728"/>
              <a:chOff x="0" y="0"/>
              <a:chExt cx="1807641" cy="1787815"/>
            </a:xfrm>
          </p:grpSpPr>
          <p:sp>
            <p:nvSpPr>
              <p:cNvPr id="8"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9"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0" name="TextBox 11"/>
            <p:cNvSpPr txBox="1"/>
            <p:nvPr/>
          </p:nvSpPr>
          <p:spPr>
            <a:xfrm>
              <a:off x="6927858" y="2337775"/>
              <a:ext cx="3476610" cy="18466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Key mindset</a:t>
              </a:r>
              <a:endParaRPr kumimoji="0" 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p:txBody>
        </p:sp>
      </p:grpSp>
      <p:sp>
        <p:nvSpPr>
          <p:cNvPr id="12" name="文本框 11"/>
          <p:cNvSpPr txBox="1"/>
          <p:nvPr/>
        </p:nvSpPr>
        <p:spPr>
          <a:xfrm>
            <a:off x="1026160" y="211729"/>
            <a:ext cx="9276080" cy="584775"/>
          </a:xfrm>
          <a:prstGeom prst="rect">
            <a:avLst/>
          </a:prstGeom>
          <a:noFill/>
        </p:spPr>
        <p:txBody>
          <a:bodyPr wrap="square">
            <a:spAutoFit/>
          </a:bodyPr>
          <a:lstStyle/>
          <a:p>
            <a:pPr lvl="0"/>
            <a:r>
              <a:rPr kumimoji="0" lang="en-US" altLang="zh-CN" sz="32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rPr>
              <a:t>Key Dimensions </a:t>
            </a:r>
            <a:r>
              <a:rPr lang="en-US" altLang="zh-CN" sz="3200" dirty="0">
                <a:solidFill>
                  <a:prstClr val="black"/>
                </a:solidFill>
              </a:rPr>
              <a:t>of Narrative &amp; Descriptive Writing</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p:txBody>
      </p:sp>
      <p:sp>
        <p:nvSpPr>
          <p:cNvPr id="3" name="文本框 2"/>
          <p:cNvSpPr txBox="1"/>
          <p:nvPr/>
        </p:nvSpPr>
        <p:spPr>
          <a:xfrm>
            <a:off x="215839" y="1869627"/>
            <a:ext cx="7447016" cy="3911327"/>
          </a:xfrm>
          <a:prstGeom prst="rect">
            <a:avLst/>
          </a:prstGeom>
          <a:noFill/>
        </p:spPr>
        <p:txBody>
          <a:bodyPr wrap="square">
            <a:spAutoFit/>
          </a:bodyPr>
          <a:lstStyle/>
          <a:p>
            <a:pPr lvl="0">
              <a:lnSpc>
                <a:spcPct val="150000"/>
              </a:lnSpc>
            </a:pPr>
            <a:r>
              <a:rPr lang="en-US" altLang="zh-CN" sz="2400" dirty="0">
                <a:solidFill>
                  <a:srgbClr val="000000"/>
                </a:solidFill>
                <a:ea typeface="华文中宋" panose="02010600040101010101" pitchFamily="2" charset="-122"/>
                <a:sym typeface="Wingdings" panose="05000000000000000000" pitchFamily="2" charset="2"/>
              </a:rPr>
              <a:t></a:t>
            </a:r>
            <a:r>
              <a:rPr lang="en-US" altLang="zh-CN" sz="2400" dirty="0">
                <a:solidFill>
                  <a:srgbClr val="000000"/>
                </a:solidFill>
                <a:highlight>
                  <a:srgbClr val="FFFF00"/>
                </a:highlight>
                <a:ea typeface="华文中宋" panose="02010600040101010101" pitchFamily="2" charset="-122"/>
              </a:rPr>
              <a:t>Narrative Layer </a:t>
            </a:r>
            <a:r>
              <a:rPr lang="zh-CN" altLang="en-US" sz="2400" dirty="0">
                <a:solidFill>
                  <a:srgbClr val="000000"/>
                </a:solidFill>
                <a:highlight>
                  <a:srgbClr val="FFFF00"/>
                </a:highlight>
                <a:ea typeface="华文中宋" panose="02010600040101010101" pitchFamily="2" charset="-122"/>
              </a:rPr>
              <a:t>叙事层</a:t>
            </a:r>
            <a:endParaRPr lang="en-US" altLang="zh-CN" sz="2400" dirty="0">
              <a:solidFill>
                <a:srgbClr val="000000"/>
              </a:solidFill>
              <a:highlight>
                <a:srgbClr val="FFFF00"/>
              </a:highlight>
              <a:ea typeface="华文中宋" panose="02010600040101010101" pitchFamily="2" charset="-122"/>
            </a:endParaRPr>
          </a:p>
          <a:p>
            <a:pPr lvl="0">
              <a:lnSpc>
                <a:spcPct val="150000"/>
              </a:lnSpc>
            </a:pPr>
            <a:r>
              <a:rPr lang="zh-CN" altLang="en-US" sz="2400" dirty="0">
                <a:solidFill>
                  <a:srgbClr val="000000"/>
                </a:solidFill>
                <a:ea typeface="华文中宋" panose="02010600040101010101" pitchFamily="2" charset="-122"/>
              </a:rPr>
              <a:t>你的选择、你的分享、你的介绍、</a:t>
            </a:r>
            <a:endParaRPr lang="en-US" altLang="zh-CN" sz="2400" dirty="0">
              <a:solidFill>
                <a:srgbClr val="000000"/>
              </a:solidFill>
              <a:ea typeface="华文中宋" panose="02010600040101010101" pitchFamily="2" charset="-122"/>
            </a:endParaRPr>
          </a:p>
          <a:p>
            <a:pPr lvl="0">
              <a:lnSpc>
                <a:spcPct val="150000"/>
              </a:lnSpc>
            </a:pPr>
            <a:r>
              <a:rPr lang="zh-CN" altLang="en-US" sz="2400" dirty="0">
                <a:solidFill>
                  <a:srgbClr val="000000"/>
                </a:solidFill>
                <a:ea typeface="华文中宋" panose="02010600040101010101" pitchFamily="2" charset="-122"/>
              </a:rPr>
              <a:t>活动安排、你的经历、事件过程、</a:t>
            </a:r>
            <a:endParaRPr lang="en-US" altLang="zh-CN" sz="2400" dirty="0">
              <a:solidFill>
                <a:srgbClr val="000000"/>
              </a:solidFill>
              <a:ea typeface="华文中宋" panose="02010600040101010101" pitchFamily="2" charset="-122"/>
            </a:endParaRPr>
          </a:p>
          <a:p>
            <a:pPr lvl="0">
              <a:lnSpc>
                <a:spcPct val="150000"/>
              </a:lnSpc>
            </a:pPr>
            <a:r>
              <a:rPr kumimoji="0" lang="zh-CN" altLang="en-US" sz="2400" b="0" i="0" u="none" strike="noStrike" kern="1200" cap="none" spc="0" normalizeH="0" baseline="0" noProof="0" dirty="0">
                <a:ln>
                  <a:noFill/>
                </a:ln>
                <a:solidFill>
                  <a:srgbClr val="000000"/>
                </a:solidFill>
                <a:effectLst/>
                <a:uLnTx/>
                <a:uFillTx/>
                <a:latin typeface="Calibri" panose="020F0502020204030204"/>
                <a:ea typeface="华文中宋" panose="02010600040101010101" pitchFamily="2" charset="-122"/>
                <a:sym typeface="Wingdings" panose="05000000000000000000" pitchFamily="2" charset="2"/>
              </a:rPr>
              <a:t></a:t>
            </a:r>
            <a:r>
              <a:rPr lang="en-US" altLang="zh-CN" sz="2400" dirty="0">
                <a:solidFill>
                  <a:srgbClr val="000000"/>
                </a:solidFill>
                <a:highlight>
                  <a:srgbClr val="FFFF00"/>
                </a:highlight>
                <a:ea typeface="华文中宋" panose="02010600040101010101" pitchFamily="2" charset="-122"/>
                <a:sym typeface="Wingdings" panose="05000000000000000000" pitchFamily="2" charset="2"/>
              </a:rPr>
              <a:t>Reasoning Layer </a:t>
            </a:r>
            <a:r>
              <a:rPr lang="zh-CN" altLang="en-US" sz="2400" dirty="0">
                <a:solidFill>
                  <a:srgbClr val="000000"/>
                </a:solidFill>
                <a:highlight>
                  <a:srgbClr val="FFFF00"/>
                </a:highlight>
                <a:ea typeface="华文中宋" panose="02010600040101010101" pitchFamily="2" charset="-122"/>
                <a:sym typeface="Wingdings" panose="05000000000000000000" pitchFamily="2" charset="2"/>
              </a:rPr>
              <a:t>明理层</a:t>
            </a:r>
            <a:endParaRPr lang="en-US" altLang="zh-CN" sz="2400" dirty="0">
              <a:solidFill>
                <a:srgbClr val="000000"/>
              </a:solidFill>
              <a:highlight>
                <a:srgbClr val="FFFF00"/>
              </a:highlight>
              <a:ea typeface="华文中宋" panose="02010600040101010101" pitchFamily="2" charset="-122"/>
              <a:sym typeface="Wingdings" panose="05000000000000000000" pitchFamily="2" charset="2"/>
            </a:endParaRPr>
          </a:p>
          <a:p>
            <a:pPr lvl="0">
              <a:lnSpc>
                <a:spcPct val="150000"/>
              </a:lnSpc>
            </a:pPr>
            <a:r>
              <a:rPr kumimoji="0" lang="zh-CN" altLang="en-US" sz="2400" b="0" i="0" u="none" strike="noStrike" kern="1200" cap="none" spc="0" normalizeH="0" baseline="0" noProof="0" dirty="0">
                <a:ln>
                  <a:noFill/>
                </a:ln>
                <a:solidFill>
                  <a:srgbClr val="000000"/>
                </a:solidFill>
                <a:effectLst/>
                <a:uLnTx/>
                <a:uFillTx/>
                <a:latin typeface="Calibri" panose="020F0502020204030204"/>
                <a:ea typeface="华文中宋" panose="02010600040101010101" pitchFamily="2" charset="-122"/>
                <a:sym typeface="Wingdings" panose="05000000000000000000" pitchFamily="2" charset="2"/>
              </a:rPr>
              <a:t>你的理解、你的理由、你的建议</a:t>
            </a:r>
            <a:r>
              <a:rPr kumimoji="0" lang="en-US" altLang="zh-CN" sz="2400" b="0" i="0" u="none" strike="noStrike" kern="1200" cap="none" spc="0" normalizeH="0" baseline="0" noProof="0" dirty="0">
                <a:ln>
                  <a:noFill/>
                </a:ln>
                <a:solidFill>
                  <a:srgbClr val="000000"/>
                </a:solidFill>
                <a:effectLst/>
                <a:uLnTx/>
                <a:uFillTx/>
                <a:latin typeface="Calibri" panose="020F0502020204030204"/>
                <a:ea typeface="华文中宋" panose="02010600040101010101" pitchFamily="2" charset="-122"/>
                <a:sym typeface="Wingdings" panose="05000000000000000000" pitchFamily="2" charset="2"/>
              </a:rPr>
              <a:t>/</a:t>
            </a:r>
            <a:r>
              <a:rPr lang="zh-CN" altLang="en-US" sz="2400" dirty="0">
                <a:solidFill>
                  <a:srgbClr val="000000"/>
                </a:solidFill>
                <a:latin typeface="Calibri" panose="020F0502020204030204"/>
                <a:ea typeface="华文中宋" panose="02010600040101010101" pitchFamily="2" charset="-122"/>
                <a:sym typeface="Wingdings" panose="05000000000000000000" pitchFamily="2" charset="2"/>
              </a:rPr>
              <a:t>措施</a:t>
            </a:r>
            <a:endParaRPr lang="en-US" altLang="zh-CN" sz="2400" dirty="0">
              <a:solidFill>
                <a:srgbClr val="000000"/>
              </a:solidFill>
              <a:latin typeface="Calibri" panose="020F0502020204030204"/>
              <a:ea typeface="华文中宋" panose="02010600040101010101" pitchFamily="2" charset="-122"/>
              <a:sym typeface="Wingdings" panose="05000000000000000000" pitchFamily="2" charset="2"/>
            </a:endParaRPr>
          </a:p>
          <a:p>
            <a:pPr lvl="0">
              <a:lnSpc>
                <a:spcPct val="150000"/>
              </a:lnSpc>
            </a:pPr>
            <a:r>
              <a:rPr kumimoji="0" lang="zh-CN" altLang="zh-CN" sz="2400" b="0" i="0" u="none" strike="noStrike" kern="1200" cap="none" spc="0" normalizeH="0" baseline="0" noProof="0" dirty="0">
                <a:ln>
                  <a:noFill/>
                </a:ln>
                <a:solidFill>
                  <a:srgbClr val="000000"/>
                </a:solidFill>
                <a:effectLst/>
                <a:uLnTx/>
                <a:uFillTx/>
                <a:latin typeface="Calibri" panose="020F0502020204030204"/>
                <a:ea typeface="华文中宋" panose="02010600040101010101" pitchFamily="2" charset="-122"/>
                <a:sym typeface="Wingdings" panose="05000000000000000000" pitchFamily="2" charset="2"/>
              </a:rPr>
              <a:t></a:t>
            </a:r>
            <a:r>
              <a:rPr lang="en-US" altLang="zh-CN" sz="2400" dirty="0">
                <a:solidFill>
                  <a:srgbClr val="000000"/>
                </a:solidFill>
                <a:highlight>
                  <a:srgbClr val="FFFF00"/>
                </a:highlight>
                <a:ea typeface="华文中宋" panose="02010600040101010101" pitchFamily="2" charset="-122"/>
                <a:sym typeface="Wingdings" panose="05000000000000000000" pitchFamily="2" charset="2"/>
              </a:rPr>
              <a:t>Sublimation Layer </a:t>
            </a:r>
            <a:r>
              <a:rPr lang="zh-CN" altLang="en-US" sz="2400" dirty="0">
                <a:solidFill>
                  <a:srgbClr val="000000"/>
                </a:solidFill>
                <a:highlight>
                  <a:srgbClr val="FFFF00"/>
                </a:highlight>
                <a:ea typeface="华文中宋" panose="02010600040101010101" pitchFamily="2" charset="-122"/>
                <a:sym typeface="Wingdings" panose="05000000000000000000" pitchFamily="2" charset="2"/>
              </a:rPr>
              <a:t>升华层</a:t>
            </a:r>
            <a:endParaRPr lang="en-US" altLang="zh-CN" sz="2400" dirty="0">
              <a:solidFill>
                <a:srgbClr val="000000"/>
              </a:solidFill>
              <a:highlight>
                <a:srgbClr val="FFFF00"/>
              </a:highlight>
              <a:ea typeface="华文中宋" panose="02010600040101010101" pitchFamily="2" charset="-122"/>
              <a:sym typeface="Wingdings" panose="05000000000000000000" pitchFamily="2" charset="2"/>
            </a:endParaRPr>
          </a:p>
          <a:p>
            <a:pPr lvl="0">
              <a:lnSpc>
                <a:spcPct val="150000"/>
              </a:lnSpc>
            </a:pPr>
            <a:r>
              <a:rPr lang="zh-CN" altLang="en-US" sz="2400" dirty="0">
                <a:solidFill>
                  <a:srgbClr val="000000"/>
                </a:solidFill>
                <a:latin typeface="Calibri" panose="020F0502020204030204"/>
                <a:ea typeface="华文中宋" panose="02010600040101010101" pitchFamily="2" charset="-122"/>
                <a:sym typeface="Wingdings" panose="05000000000000000000" pitchFamily="2" charset="2"/>
              </a:rPr>
              <a:t>你的感悟、你的收获、你的启示、期待呼吁等</a:t>
            </a:r>
            <a:endParaRPr kumimoji="0" lang="zh-CN" altLang="en-US" sz="2400" b="0" i="0" u="none" strike="noStrike" kern="1200" cap="none" spc="0" normalizeH="0" baseline="0" noProof="0" dirty="0">
              <a:ln>
                <a:noFill/>
              </a:ln>
              <a:solidFill>
                <a:srgbClr val="000000"/>
              </a:solidFill>
              <a:effectLst/>
              <a:uLnTx/>
              <a:uFillTx/>
              <a:latin typeface="Calibri" panose="020F0502020204030204"/>
              <a:ea typeface="华文中宋" panose="02010600040101010101" pitchFamily="2" charset="-122"/>
            </a:endParaRPr>
          </a:p>
        </p:txBody>
      </p:sp>
      <p:grpSp>
        <p:nvGrpSpPr>
          <p:cNvPr id="11" name="Group 8"/>
          <p:cNvGrpSpPr/>
          <p:nvPr/>
        </p:nvGrpSpPr>
        <p:grpSpPr>
          <a:xfrm>
            <a:off x="233945" y="1230010"/>
            <a:ext cx="3546203" cy="519599"/>
            <a:chOff x="0" y="-47625"/>
            <a:chExt cx="1807641" cy="2448136"/>
          </a:xfrm>
        </p:grpSpPr>
        <p:sp>
          <p:nvSpPr>
            <p:cNvPr id="13" name="Freeform 9"/>
            <p:cNvSpPr/>
            <p:nvPr/>
          </p:nvSpPr>
          <p:spPr>
            <a:xfrm>
              <a:off x="0" y="4"/>
              <a:ext cx="1807641" cy="2400507"/>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叙事言物</a:t>
              </a:r>
              <a:r>
                <a:rPr kumimoji="0" lang="en-US" altLang="zh-CN"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a:t>
              </a:r>
              <a:r>
                <a:rPr kumimoji="0" lang="zh-CN" altLang="en-US"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人类审题层级</a:t>
              </a:r>
              <a:endParaRPr kumimoji="0" lang="zh-CN" altLang="en-US"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sp>
          <p:nvSpPr>
            <p:cNvPr id="14"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7" name="文本框 16"/>
          <p:cNvSpPr txBox="1"/>
          <p:nvPr/>
        </p:nvSpPr>
        <p:spPr>
          <a:xfrm>
            <a:off x="6759868" y="1070954"/>
            <a:ext cx="4971461" cy="1477328"/>
          </a:xfrm>
          <a:prstGeom prst="rect">
            <a:avLst/>
          </a:prstGeom>
          <a:solidFill>
            <a:srgbClr val="5271FF"/>
          </a:solidFill>
        </p:spPr>
        <p:txBody>
          <a:bodyPr wrap="square">
            <a:spAutoFit/>
          </a:bodyPr>
          <a:lstStyle/>
          <a:p>
            <a:pPr lvl="0"/>
            <a:r>
              <a:rPr lang="en-US" altLang="zh-CN" b="1" dirty="0">
                <a:solidFill>
                  <a:prstClr val="black"/>
                </a:solidFill>
                <a:latin typeface="宋体" panose="02010600030101010101" pitchFamily="2" charset="-122"/>
                <a:ea typeface="宋体" panose="02010600030101010101" pitchFamily="2" charset="-122"/>
              </a:rPr>
              <a:t>【2024</a:t>
            </a:r>
            <a:r>
              <a:rPr lang="zh-CN" altLang="en-US" b="1" dirty="0">
                <a:solidFill>
                  <a:prstClr val="black"/>
                </a:solidFill>
                <a:latin typeface="宋体" panose="02010600030101010101" pitchFamily="2" charset="-122"/>
                <a:ea typeface="宋体" panose="02010600030101010101" pitchFamily="2" charset="-122"/>
              </a:rPr>
              <a:t>新课标</a:t>
            </a:r>
            <a:r>
              <a:rPr lang="en-US" altLang="zh-CN" b="1" dirty="0" err="1">
                <a:solidFill>
                  <a:prstClr val="black"/>
                </a:solidFill>
                <a:latin typeface="Times New Roman" panose="02020603050405020304" pitchFamily="18" charset="0"/>
                <a:ea typeface="宋体" panose="02010600030101010101" pitchFamily="2" charset="-122"/>
                <a:cs typeface="Times New Roman" panose="02020603050405020304" pitchFamily="18" charset="0"/>
              </a:rPr>
              <a:t>Ⅰ&amp;II</a:t>
            </a:r>
            <a:r>
              <a:rPr lang="zh-CN" altLang="en-US" b="1" dirty="0">
                <a:solidFill>
                  <a:prstClr val="black"/>
                </a:solidFill>
                <a:latin typeface="宋体" panose="02010600030101010101" pitchFamily="2" charset="-122"/>
                <a:ea typeface="宋体" panose="02010600030101010101" pitchFamily="2" charset="-122"/>
              </a:rPr>
              <a:t>卷</a:t>
            </a:r>
            <a:r>
              <a:rPr kumimoji="0" lang="en-US" altLang="zh-CN"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lang="zh-CN" altLang="en-US" b="1" dirty="0">
                <a:solidFill>
                  <a:prstClr val="white"/>
                </a:solidFill>
                <a:latin typeface="宋体" panose="02010600030101010101" pitchFamily="2" charset="-122"/>
                <a:ea typeface="宋体" panose="02010600030101010101" pitchFamily="2" charset="-122"/>
              </a:rPr>
              <a:t>假定你是李华，上周五你们班在公园上了一堂美术课。请你给英国朋友</a:t>
            </a:r>
            <a:r>
              <a:rPr lang="en-US" altLang="zh-CN" b="1" dirty="0">
                <a:solidFill>
                  <a:prstClr val="white"/>
                </a:solidFill>
                <a:latin typeface="宋体" panose="02010600030101010101" pitchFamily="2" charset="-122"/>
                <a:ea typeface="宋体" panose="02010600030101010101" pitchFamily="2" charset="-122"/>
              </a:rPr>
              <a:t>Chris</a:t>
            </a:r>
            <a:r>
              <a:rPr lang="zh-CN" altLang="en-US" b="1" dirty="0">
                <a:solidFill>
                  <a:prstClr val="white"/>
                </a:solidFill>
                <a:latin typeface="宋体" panose="02010600030101010101" pitchFamily="2" charset="-122"/>
                <a:ea typeface="宋体" panose="02010600030101010101" pitchFamily="2" charset="-122"/>
              </a:rPr>
              <a:t>写一封邮件分享这次经历，内容包括：</a:t>
            </a:r>
            <a:endParaRPr lang="zh-CN" altLang="en-US" b="1" dirty="0">
              <a:solidFill>
                <a:prstClr val="white"/>
              </a:solidFill>
              <a:latin typeface="宋体" panose="02010600030101010101" pitchFamily="2" charset="-122"/>
              <a:ea typeface="宋体" panose="02010600030101010101" pitchFamily="2" charset="-122"/>
            </a:endParaRPr>
          </a:p>
          <a:p>
            <a:pPr lvl="0"/>
            <a:r>
              <a:rPr lang="zh-CN" altLang="en-US" b="1" dirty="0">
                <a:solidFill>
                  <a:prstClr val="white"/>
                </a:solidFill>
                <a:latin typeface="宋体" panose="02010600030101010101" pitchFamily="2" charset="-122"/>
                <a:ea typeface="宋体" panose="02010600030101010101" pitchFamily="2" charset="-122"/>
              </a:rPr>
              <a:t>（</a:t>
            </a:r>
            <a:r>
              <a:rPr lang="en-US" altLang="zh-CN" b="1" dirty="0">
                <a:solidFill>
                  <a:prstClr val="white"/>
                </a:solidFill>
                <a:latin typeface="宋体" panose="02010600030101010101" pitchFamily="2" charset="-122"/>
                <a:ea typeface="宋体" panose="02010600030101010101" pitchFamily="2" charset="-122"/>
              </a:rPr>
              <a:t>1</a:t>
            </a:r>
            <a:r>
              <a:rPr lang="zh-CN" altLang="en-US" b="1" dirty="0">
                <a:solidFill>
                  <a:prstClr val="white"/>
                </a:solidFill>
                <a:latin typeface="宋体" panose="02010600030101010101" pitchFamily="2" charset="-122"/>
                <a:ea typeface="宋体" panose="02010600030101010101" pitchFamily="2" charset="-122"/>
              </a:rPr>
              <a:t>）你完成的作品；</a:t>
            </a:r>
            <a:endParaRPr lang="zh-CN" altLang="en-US" b="1" dirty="0">
              <a:solidFill>
                <a:prstClr val="white"/>
              </a:solidFill>
              <a:latin typeface="宋体" panose="02010600030101010101" pitchFamily="2" charset="-122"/>
              <a:ea typeface="宋体" panose="02010600030101010101" pitchFamily="2" charset="-122"/>
            </a:endParaRPr>
          </a:p>
          <a:p>
            <a:pPr lvl="0"/>
            <a:r>
              <a:rPr lang="zh-CN" altLang="en-US" b="1" dirty="0">
                <a:solidFill>
                  <a:prstClr val="white"/>
                </a:solidFill>
                <a:latin typeface="宋体" panose="02010600030101010101" pitchFamily="2" charset="-122"/>
                <a:ea typeface="宋体" panose="02010600030101010101" pitchFamily="2" charset="-122"/>
              </a:rPr>
              <a:t>（</a:t>
            </a:r>
            <a:r>
              <a:rPr lang="en-US" altLang="zh-CN" b="1" dirty="0">
                <a:solidFill>
                  <a:prstClr val="white"/>
                </a:solidFill>
                <a:latin typeface="宋体" panose="02010600030101010101" pitchFamily="2" charset="-122"/>
                <a:ea typeface="宋体" panose="02010600030101010101" pitchFamily="2" charset="-122"/>
              </a:rPr>
              <a:t>2</a:t>
            </a:r>
            <a:r>
              <a:rPr lang="zh-CN" altLang="en-US" b="1" dirty="0">
                <a:solidFill>
                  <a:prstClr val="white"/>
                </a:solidFill>
                <a:latin typeface="宋体" panose="02010600030101010101" pitchFamily="2" charset="-122"/>
                <a:ea typeface="宋体" panose="02010600030101010101" pitchFamily="2" charset="-122"/>
              </a:rPr>
              <a:t>）你的感想。</a:t>
            </a:r>
            <a:endParaRPr lang="zh-CN" altLang="en-US" b="1" dirty="0">
              <a:solidFill>
                <a:prstClr val="white"/>
              </a:solidFill>
              <a:latin typeface="宋体" panose="02010600030101010101" pitchFamily="2" charset="-122"/>
              <a:ea typeface="宋体" panose="02010600030101010101" pitchFamily="2" charset="-122"/>
            </a:endParaRPr>
          </a:p>
        </p:txBody>
      </p:sp>
      <p:sp>
        <p:nvSpPr>
          <p:cNvPr id="18" name="Freeform 9"/>
          <p:cNvSpPr/>
          <p:nvPr/>
        </p:nvSpPr>
        <p:spPr>
          <a:xfrm>
            <a:off x="6759868" y="2616621"/>
            <a:ext cx="5028951" cy="3346434"/>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20" name="文本框 19"/>
          <p:cNvSpPr txBox="1"/>
          <p:nvPr/>
        </p:nvSpPr>
        <p:spPr>
          <a:xfrm>
            <a:off x="6871973" y="2732061"/>
            <a:ext cx="4859356" cy="273921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rPr>
              <a:t>POINTS</a:t>
            </a:r>
            <a:endParaRPr kumimoji="0" lang="en-US" altLang="zh-CN" sz="2800" b="1"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b="1"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表层叙事</a:t>
            </a:r>
            <a:r>
              <a:rPr kumimoji="0" lang="zh-CN" altLang="en-US"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a:t>
            </a:r>
            <a:endParaRPr kumimoji="0" lang="en-US" altLang="zh-CN" b="0" i="0" u="none" strike="noStrike" kern="1200" cap="none" spc="0" normalizeH="0" baseline="0" noProof="0" dirty="0">
              <a:ln>
                <a:noFill/>
              </a:ln>
              <a:solidFill>
                <a:prstClr val="black"/>
              </a:solidFill>
              <a:effectLst/>
              <a:uLnTx/>
              <a:uFillTx/>
              <a:latin typeface="Calibri" panose="020F0502020204030204"/>
              <a:ea typeface="等线" panose="02010600030101010101" charset="-122"/>
            </a:endParaRPr>
          </a:p>
          <a:p>
            <a:pPr marR="0" lvl="0" algn="l" defTabSz="914400" rtl="0" eaLnBrk="1" fontAlgn="auto" latinLnBrk="0" hangingPunct="1">
              <a:lnSpc>
                <a:spcPct val="100000"/>
              </a:lnSpc>
              <a:spcBef>
                <a:spcPts val="0"/>
              </a:spcBef>
              <a:spcAft>
                <a:spcPts val="0"/>
              </a:spcAft>
              <a:buClrTx/>
              <a:buSzTx/>
              <a:defRPr/>
            </a:pPr>
            <a:r>
              <a:rPr kumimoji="0" lang="zh-CN" altLang="en-US"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话题导入</a:t>
            </a:r>
            <a:r>
              <a:rPr kumimoji="0" lang="en-US" altLang="zh-CN"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a:t>
            </a:r>
            <a:r>
              <a:rPr kumimoji="0" lang="zh-CN" altLang="en-US"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经历之时间、地点、人物</a:t>
            </a:r>
            <a:r>
              <a:rPr lang="zh-CN" altLang="en-US" dirty="0">
                <a:solidFill>
                  <a:prstClr val="black"/>
                </a:solidFill>
                <a:latin typeface="Calibri" panose="020F0502020204030204"/>
                <a:ea typeface="等线" panose="02010600030101010101" charset="-122"/>
              </a:rPr>
              <a:t>、事件</a:t>
            </a:r>
            <a:endParaRPr lang="en-US" altLang="zh-CN" dirty="0">
              <a:solidFill>
                <a:prstClr val="black"/>
              </a:solidFill>
              <a:latin typeface="Calibri" panose="020F0502020204030204"/>
              <a:ea typeface="等线" panose="02010600030101010101" charset="-122"/>
            </a:endParaRPr>
          </a:p>
          <a:p>
            <a:pPr marR="0" lvl="0" algn="l" defTabSz="914400" rtl="0" eaLnBrk="1" fontAlgn="auto" latinLnBrk="0" hangingPunct="1">
              <a:lnSpc>
                <a:spcPct val="100000"/>
              </a:lnSpc>
              <a:spcBef>
                <a:spcPts val="0"/>
              </a:spcBef>
              <a:spcAft>
                <a:spcPts val="0"/>
              </a:spcAft>
              <a:buClrTx/>
              <a:buSzTx/>
              <a:defRPr/>
            </a:pPr>
            <a:r>
              <a:rPr kumimoji="0" lang="zh-CN" altLang="en-US"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你的分享</a:t>
            </a:r>
            <a:r>
              <a:rPr kumimoji="0" lang="en-US" altLang="zh-CN"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a:t>
            </a:r>
            <a:r>
              <a:rPr kumimoji="0" lang="zh-CN" altLang="en-US" b="0" i="0" u="none" strike="noStrike" kern="1200" cap="none" spc="0" normalizeH="0" baseline="0" noProof="0" dirty="0">
                <a:ln>
                  <a:noFill/>
                </a:ln>
                <a:solidFill>
                  <a:prstClr val="black"/>
                </a:solidFill>
                <a:effectLst/>
                <a:uLnTx/>
                <a:uFillTx/>
                <a:latin typeface="Calibri" panose="020F0502020204030204"/>
                <a:ea typeface="等线" panose="02010600030101010101" charset="-122"/>
              </a:rPr>
              <a:t>作品介绍：公园里的自然人文景观</a:t>
            </a:r>
            <a:endParaRPr kumimoji="0" lang="en-US" altLang="zh-CN" b="0" i="0" u="none" strike="noStrike" kern="1200" cap="none" spc="0" normalizeH="0" baseline="0" noProof="0" dirty="0">
              <a:ln>
                <a:noFill/>
              </a:ln>
              <a:solidFill>
                <a:prstClr val="black"/>
              </a:solidFill>
              <a:effectLst/>
              <a:uLnTx/>
              <a:uFillTx/>
              <a:latin typeface="Calibri" panose="020F0502020204030204"/>
              <a:ea typeface="等线" panose="02010600030101010101" charset="-122"/>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lang="zh-CN" altLang="en-US" b="1" dirty="0">
                <a:solidFill>
                  <a:prstClr val="black"/>
                </a:solidFill>
                <a:latin typeface="Calibri" panose="020F0502020204030204"/>
                <a:ea typeface="等线" panose="02010600030101010101" charset="-122"/>
              </a:rPr>
              <a:t>深层拓展</a:t>
            </a:r>
            <a:r>
              <a:rPr lang="zh-CN" altLang="en-US" dirty="0">
                <a:solidFill>
                  <a:prstClr val="black"/>
                </a:solidFill>
                <a:latin typeface="Calibri" panose="020F0502020204030204"/>
                <a:ea typeface="等线" panose="02010600030101010101" charset="-122"/>
              </a:rPr>
              <a:t>：</a:t>
            </a:r>
            <a:endParaRPr lang="en-US" altLang="zh-CN" dirty="0">
              <a:solidFill>
                <a:prstClr val="black"/>
              </a:solidFill>
              <a:latin typeface="Calibri" panose="020F0502020204030204"/>
              <a:ea typeface="等线" panose="02010600030101010101" charset="-122"/>
            </a:endParaRPr>
          </a:p>
          <a:p>
            <a:pPr marR="0" lvl="0" algn="l" defTabSz="914400" rtl="0" eaLnBrk="1" fontAlgn="auto" latinLnBrk="0" hangingPunct="1">
              <a:lnSpc>
                <a:spcPct val="100000"/>
              </a:lnSpc>
              <a:spcBef>
                <a:spcPts val="0"/>
              </a:spcBef>
              <a:spcAft>
                <a:spcPts val="0"/>
              </a:spcAft>
              <a:buClrTx/>
              <a:buSzTx/>
              <a:defRPr/>
            </a:pPr>
            <a:r>
              <a:rPr lang="zh-CN" altLang="en-US" dirty="0">
                <a:solidFill>
                  <a:prstClr val="black"/>
                </a:solidFill>
                <a:latin typeface="Calibri" panose="020F0502020204030204"/>
                <a:ea typeface="等线" panose="02010600030101010101" charset="-122"/>
              </a:rPr>
              <a:t>你的感悟：户外美术课的意义</a:t>
            </a:r>
            <a:r>
              <a:rPr lang="en-US" altLang="zh-CN" dirty="0">
                <a:solidFill>
                  <a:prstClr val="black"/>
                </a:solidFill>
                <a:latin typeface="Calibri" panose="020F0502020204030204"/>
                <a:ea typeface="等线" panose="02010600030101010101" charset="-122"/>
              </a:rPr>
              <a:t>+</a:t>
            </a:r>
            <a:r>
              <a:rPr lang="zh-CN" altLang="en-US" dirty="0">
                <a:solidFill>
                  <a:prstClr val="black"/>
                </a:solidFill>
                <a:latin typeface="Calibri" panose="020F0502020204030204"/>
                <a:ea typeface="等线" panose="02010600030101010101" charset="-122"/>
              </a:rPr>
              <a:t>理由</a:t>
            </a:r>
            <a:endParaRPr lang="en-US" altLang="zh-CN" dirty="0">
              <a:solidFill>
                <a:prstClr val="black"/>
              </a:solidFill>
              <a:latin typeface="Calibri" panose="020F0502020204030204"/>
              <a:ea typeface="等线" panose="02010600030101010101" charset="-122"/>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lang="zh-CN" altLang="en-US" b="1" dirty="0">
                <a:solidFill>
                  <a:prstClr val="black"/>
                </a:solidFill>
                <a:latin typeface="Calibri" panose="020F0502020204030204"/>
                <a:ea typeface="等线" panose="02010600030101010101" charset="-122"/>
              </a:rPr>
              <a:t>情感升华</a:t>
            </a:r>
            <a:r>
              <a:rPr lang="zh-CN" altLang="en-US" dirty="0">
                <a:solidFill>
                  <a:prstClr val="black"/>
                </a:solidFill>
                <a:latin typeface="Calibri" panose="020F0502020204030204"/>
                <a:ea typeface="等线" panose="02010600030101010101" charset="-122"/>
              </a:rPr>
              <a:t>：</a:t>
            </a:r>
            <a:endParaRPr lang="en-US" altLang="zh-CN" dirty="0">
              <a:solidFill>
                <a:prstClr val="black"/>
              </a:solidFill>
              <a:latin typeface="Calibri" panose="020F0502020204030204"/>
              <a:ea typeface="等线" panose="02010600030101010101" charset="-122"/>
            </a:endParaRPr>
          </a:p>
          <a:p>
            <a:pPr marR="0" lvl="0" algn="l" defTabSz="914400" rtl="0" eaLnBrk="1" fontAlgn="auto" latinLnBrk="0" hangingPunct="1">
              <a:lnSpc>
                <a:spcPct val="100000"/>
              </a:lnSpc>
              <a:spcBef>
                <a:spcPts val="0"/>
              </a:spcBef>
              <a:spcAft>
                <a:spcPts val="0"/>
              </a:spcAft>
              <a:buClrTx/>
              <a:buSzTx/>
              <a:defRPr/>
            </a:pPr>
            <a:r>
              <a:rPr lang="zh-CN" altLang="en-US" dirty="0">
                <a:solidFill>
                  <a:prstClr val="black"/>
                </a:solidFill>
                <a:latin typeface="Calibri" panose="020F0502020204030204"/>
                <a:ea typeface="等线" panose="02010600030101010101" charset="-122"/>
              </a:rPr>
              <a:t>美好期待：总结与期待</a:t>
            </a:r>
            <a:endParaRPr lang="en-US" altLang="zh-CN" dirty="0">
              <a:solidFill>
                <a:prstClr val="black"/>
              </a:solidFill>
              <a:latin typeface="Calibri" panose="020F0502020204030204"/>
              <a:ea typeface="等线" panose="02010600030101010101" charset="-122"/>
            </a:endParaRPr>
          </a:p>
          <a:p>
            <a:pPr marR="0" lvl="0" algn="l" defTabSz="914400" rtl="0" eaLnBrk="1" fontAlgn="auto" latinLnBrk="0" hangingPunct="1">
              <a:lnSpc>
                <a:spcPct val="100000"/>
              </a:lnSpc>
              <a:spcBef>
                <a:spcPts val="0"/>
              </a:spcBef>
              <a:spcAft>
                <a:spcPts val="0"/>
              </a:spcAft>
              <a:buClrTx/>
              <a:buSzTx/>
              <a:defRPr/>
            </a:pPr>
            <a:endParaRPr kumimoji="0" lang="en-US" altLang="zh-CN" b="0" i="0" u="none" strike="noStrike" kern="1200" cap="none" spc="0" normalizeH="0" baseline="0" noProof="0" dirty="0">
              <a:ln>
                <a:noFill/>
              </a:ln>
              <a:solidFill>
                <a:prstClr val="black"/>
              </a:solidFill>
              <a:effectLst/>
              <a:uLnTx/>
              <a:uFillTx/>
              <a:latin typeface="Calibri" panose="020F0502020204030204"/>
              <a:ea typeface="等线" panose="02010600030101010101" charset="-122"/>
            </a:endParaRPr>
          </a:p>
        </p:txBody>
      </p:sp>
      <p:sp>
        <p:nvSpPr>
          <p:cNvPr id="19" name="等腰三角形 18"/>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185482" y="165134"/>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barn(inVertical)">
                                      <p:cBhvr>
                                        <p:cTn id="20" dur="500"/>
                                        <p:tgtEl>
                                          <p:spTgt spid="1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7">
                                            <p:txEl>
                                              <p:pRg st="1" end="1"/>
                                            </p:txEl>
                                          </p:spTgt>
                                        </p:tgtEl>
                                        <p:attrNameLst>
                                          <p:attrName>style.visibility</p:attrName>
                                        </p:attrNameLst>
                                      </p:cBhvr>
                                      <p:to>
                                        <p:strVal val="visible"/>
                                      </p:to>
                                    </p:set>
                                    <p:animEffect transition="in" filter="barn(inVertical)">
                                      <p:cBhvr>
                                        <p:cTn id="25" dur="500"/>
                                        <p:tgtEl>
                                          <p:spTgt spid="1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7">
                                            <p:txEl>
                                              <p:pRg st="2" end="2"/>
                                            </p:txEl>
                                          </p:spTgt>
                                        </p:tgtEl>
                                        <p:attrNameLst>
                                          <p:attrName>style.visibility</p:attrName>
                                        </p:attrNameLst>
                                      </p:cBhvr>
                                      <p:to>
                                        <p:strVal val="visible"/>
                                      </p:to>
                                    </p:set>
                                    <p:animEffect transition="in" filter="barn(inVertical)">
                                      <p:cBhvr>
                                        <p:cTn id="30" dur="500"/>
                                        <p:tgtEl>
                                          <p:spTgt spid="1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702379" y="1002615"/>
            <a:ext cx="5086441" cy="5270323"/>
            <a:chOff x="6122942" y="975509"/>
            <a:chExt cx="5086441" cy="5270323"/>
          </a:xfrm>
        </p:grpSpPr>
        <p:grpSp>
          <p:nvGrpSpPr>
            <p:cNvPr id="4" name="Group 5"/>
            <p:cNvGrpSpPr/>
            <p:nvPr/>
          </p:nvGrpSpPr>
          <p:grpSpPr>
            <a:xfrm>
              <a:off x="6122942" y="975509"/>
              <a:ext cx="5086441" cy="5270323"/>
              <a:chOff x="0" y="0"/>
              <a:chExt cx="1452262" cy="1973161"/>
            </a:xfrm>
          </p:grpSpPr>
          <p:sp>
            <p:nvSpPr>
              <p:cNvPr id="5"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6"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rtl="0" eaLnBrk="1" fontAlgn="auto" latinLnBrk="0" hangingPunct="1">
                  <a:lnSpc>
                    <a:spcPts val="3355"/>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7" name="Group 8"/>
            <p:cNvGrpSpPr/>
            <p:nvPr/>
          </p:nvGrpSpPr>
          <p:grpSpPr>
            <a:xfrm>
              <a:off x="6858265" y="2125343"/>
              <a:ext cx="3546203" cy="2674728"/>
              <a:chOff x="0" y="0"/>
              <a:chExt cx="1807641" cy="1787815"/>
            </a:xfrm>
          </p:grpSpPr>
          <p:sp>
            <p:nvSpPr>
              <p:cNvPr id="8"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9"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0" name="TextBox 11"/>
            <p:cNvSpPr txBox="1"/>
            <p:nvPr/>
          </p:nvSpPr>
          <p:spPr>
            <a:xfrm>
              <a:off x="6927858" y="2337775"/>
              <a:ext cx="3476610" cy="18466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Key mindset</a:t>
              </a:r>
              <a:endParaRPr kumimoji="0" 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p:txBody>
        </p:sp>
      </p:grpSp>
      <p:sp>
        <p:nvSpPr>
          <p:cNvPr id="12" name="文本框 11"/>
          <p:cNvSpPr txBox="1"/>
          <p:nvPr/>
        </p:nvSpPr>
        <p:spPr>
          <a:xfrm>
            <a:off x="1127760" y="395177"/>
            <a:ext cx="8617172" cy="584775"/>
          </a:xfrm>
          <a:prstGeom prst="rect">
            <a:avLst/>
          </a:prstGeom>
          <a:noFill/>
        </p:spPr>
        <p:txBody>
          <a:bodyPr wrap="square">
            <a:spAutoFit/>
          </a:bodyPr>
          <a:lstStyle/>
          <a:p>
            <a:pPr lvl="0"/>
            <a:r>
              <a:rPr lang="en-US" altLang="zh-CN" sz="3200" dirty="0">
                <a:solidFill>
                  <a:prstClr val="black"/>
                </a:solidFill>
              </a:rPr>
              <a:t>Transactional Writing: Genres &amp; Key Elements</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endParaRPr>
          </a:p>
        </p:txBody>
      </p:sp>
      <p:sp>
        <p:nvSpPr>
          <p:cNvPr id="3" name="文本框 2"/>
          <p:cNvSpPr txBox="1"/>
          <p:nvPr/>
        </p:nvSpPr>
        <p:spPr>
          <a:xfrm>
            <a:off x="346381" y="1866150"/>
            <a:ext cx="5851219" cy="4339650"/>
          </a:xfrm>
          <a:prstGeom prst="rect">
            <a:avLst/>
          </a:prstGeom>
          <a:noFill/>
        </p:spPr>
        <p:txBody>
          <a:bodyPr wrap="square">
            <a:spAutoFit/>
          </a:bodyPr>
          <a:lstStyle/>
          <a:p>
            <a:pPr>
              <a:lnSpc>
                <a:spcPct val="150000"/>
              </a:lnSpc>
              <a:buNone/>
            </a:pPr>
            <a:r>
              <a:rPr lang="zh-CN" altLang="en-US" sz="2400" dirty="0">
                <a:latin typeface="华文中宋" panose="02010600040101010101" pitchFamily="2" charset="-122"/>
                <a:ea typeface="华文中宋" panose="02010600040101010101" pitchFamily="2" charset="-122"/>
              </a:rPr>
              <a:t>✅ 通知、启事</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招聘、招募志愿者</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作品征选、征文征稿、短视频征集</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投诉信、反映问题</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道歉信、感谢信</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邀请信、申请信、咨询信</a:t>
            </a:r>
            <a:endParaRPr lang="zh-CN" altLang="en-US" sz="2400" dirty="0">
              <a:latin typeface="华文中宋" panose="02010600040101010101" pitchFamily="2" charset="-122"/>
              <a:ea typeface="华文中宋" panose="02010600040101010101" pitchFamily="2" charset="-122"/>
            </a:endParaRPr>
          </a:p>
          <a:p>
            <a:pPr>
              <a:lnSpc>
                <a:spcPct val="150000"/>
              </a:lnSpc>
              <a:buNone/>
            </a:pPr>
            <a:r>
              <a:rPr lang="zh-CN" altLang="en-US" sz="2400" dirty="0">
                <a:latin typeface="华文中宋" panose="02010600040101010101" pitchFamily="2" charset="-122"/>
                <a:ea typeface="华文中宋" panose="02010600040101010101" pitchFamily="2" charset="-122"/>
              </a:rPr>
              <a:t>✅ 活动报名、自荐参赛</a:t>
            </a:r>
            <a:endParaRPr lang="en-US" altLang="zh-CN" sz="2400" dirty="0">
              <a:latin typeface="华文中宋" panose="02010600040101010101" pitchFamily="2" charset="-122"/>
              <a:ea typeface="华文中宋" panose="02010600040101010101" pitchFamily="2" charset="-122"/>
            </a:endParaRPr>
          </a:p>
          <a:p>
            <a:pPr>
              <a:buNone/>
            </a:pPr>
            <a:endParaRPr kumimoji="0" lang="en-US" altLang="zh-CN" sz="2400" b="0" i="0" u="none" strike="noStrike" kern="1200" cap="none" spc="0" normalizeH="0" baseline="0" noProof="0" dirty="0">
              <a:ln>
                <a:noFill/>
              </a:ln>
              <a:solidFill>
                <a:srgbClr val="000000"/>
              </a:solidFill>
              <a:effectLst/>
              <a:highlight>
                <a:srgbClr val="FFFF00"/>
              </a:highlight>
              <a:uLnTx/>
              <a:uFillTx/>
              <a:latin typeface="Calibri" panose="020F0502020204030204"/>
              <a:ea typeface="华文中宋" panose="02010600040101010101" pitchFamily="2" charset="-122"/>
              <a:cs typeface="+mn-cs"/>
              <a:sym typeface="Wingdings" panose="05000000000000000000" pitchFamily="2" charset="2"/>
            </a:endParaRPr>
          </a:p>
        </p:txBody>
      </p:sp>
      <p:grpSp>
        <p:nvGrpSpPr>
          <p:cNvPr id="11" name="Group 8"/>
          <p:cNvGrpSpPr/>
          <p:nvPr/>
        </p:nvGrpSpPr>
        <p:grpSpPr>
          <a:xfrm>
            <a:off x="233945" y="1204012"/>
            <a:ext cx="3715438" cy="509490"/>
            <a:chOff x="0" y="-170117"/>
            <a:chExt cx="1893907" cy="2400507"/>
          </a:xfrm>
        </p:grpSpPr>
        <p:sp>
          <p:nvSpPr>
            <p:cNvPr id="13" name="Freeform 9"/>
            <p:cNvSpPr/>
            <p:nvPr/>
          </p:nvSpPr>
          <p:spPr>
            <a:xfrm>
              <a:off x="86266" y="-170117"/>
              <a:ext cx="1807641" cy="2400507"/>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solidFill>
                    <a:prstClr val="black"/>
                  </a:solidFill>
                  <a:latin typeface="华文中宋" panose="02010600040101010101" pitchFamily="2" charset="-122"/>
                  <a:ea typeface="华文中宋" panose="02010600040101010101" pitchFamily="2" charset="-122"/>
                </a:rPr>
                <a:t>事务公告沟通</a:t>
              </a:r>
              <a:r>
                <a:rPr kumimoji="0" lang="zh-CN" altLang="en-US"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rPr>
                <a:t>类审题层级</a:t>
              </a:r>
              <a:endParaRPr kumimoji="0" lang="zh-CN" altLang="en-US" sz="2400" b="0" i="0" u="none" strike="noStrike" kern="1200" cap="none" spc="0" normalizeH="0" baseline="0" noProof="0" dirty="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sp>
          <p:nvSpPr>
            <p:cNvPr id="14"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9" name="Freeform 9"/>
          <p:cNvSpPr/>
          <p:nvPr/>
        </p:nvSpPr>
        <p:spPr>
          <a:xfrm>
            <a:off x="5692821" y="1002615"/>
            <a:ext cx="6095999" cy="5387200"/>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lvl="0" eaLnBrk="0" fontAlgn="base" hangingPunct="0">
              <a:spcBef>
                <a:spcPct val="0"/>
              </a:spcBef>
              <a:spcAft>
                <a:spcPct val="0"/>
              </a:spcAft>
              <a:buFontTx/>
              <a:buChar char="•"/>
            </a:pPr>
            <a:endParaRPr lang="en-US" altLang="zh-CN" dirty="0">
              <a:ea typeface="宋体" panose="02010600030101010101" pitchFamily="2" charset="-122"/>
            </a:endParaRPr>
          </a:p>
          <a:p>
            <a:pPr marL="342900" lvl="0" indent="-342900" eaLnBrk="0" fontAlgn="base" hangingPunct="0">
              <a:spcBef>
                <a:spcPct val="0"/>
              </a:spcBef>
              <a:spcAft>
                <a:spcPct val="0"/>
              </a:spcAft>
              <a:buFont typeface="Wingdings" panose="05000000000000000000" pitchFamily="2" charset="2"/>
              <a:buChar char="l"/>
            </a:pPr>
            <a:r>
              <a:rPr lang="zh-CN" altLang="en-US" sz="2000" b="1" dirty="0">
                <a:ea typeface="宋体" panose="02010600030101010101" pitchFamily="2" charset="-122"/>
              </a:rPr>
              <a:t>写作</a:t>
            </a:r>
            <a:r>
              <a:rPr lang="zh-CN" altLang="zh-CN" sz="2000" b="1" dirty="0">
                <a:ea typeface="宋体" panose="02010600030101010101" pitchFamily="2" charset="-122"/>
              </a:rPr>
              <a:t>背景 Background</a:t>
            </a:r>
            <a:endParaRPr lang="zh-CN" altLang="zh-CN" sz="2000" b="1" dirty="0">
              <a:ea typeface="宋体" panose="02010600030101010101" pitchFamily="2" charset="-122"/>
            </a:endParaRPr>
          </a:p>
          <a:p>
            <a:pPr lvl="0" eaLnBrk="0" fontAlgn="base" hangingPunct="0">
              <a:spcBef>
                <a:spcPct val="0"/>
              </a:spcBef>
              <a:spcAft>
                <a:spcPct val="0"/>
              </a:spcAft>
            </a:pPr>
            <a:r>
              <a:rPr lang="en-US" altLang="zh-CN" dirty="0">
                <a:ea typeface="宋体" panose="02010600030101010101" pitchFamily="2" charset="-122"/>
              </a:rPr>
              <a:t>  </a:t>
            </a:r>
            <a:r>
              <a:rPr lang="zh-CN" altLang="en-US" dirty="0">
                <a:ea typeface="宋体" panose="02010600030101010101" pitchFamily="2" charset="-122"/>
              </a:rPr>
              <a:t>写作目的</a:t>
            </a:r>
            <a:r>
              <a:rPr lang="zh-CN" altLang="zh-CN" dirty="0">
                <a:ea typeface="宋体" panose="02010600030101010101" pitchFamily="2" charset="-122"/>
              </a:rPr>
              <a:t>：为什么写、事由是什么、活动 / 事项缘起 </a:t>
            </a:r>
            <a:endParaRPr lang="zh-CN" altLang="zh-CN" dirty="0">
              <a:ea typeface="宋体" panose="02010600030101010101" pitchFamily="2" charset="-122"/>
            </a:endParaRPr>
          </a:p>
          <a:p>
            <a:pPr marL="342900" lvl="0" indent="-342900" eaLnBrk="0" fontAlgn="base" hangingPunct="0">
              <a:spcBef>
                <a:spcPct val="0"/>
              </a:spcBef>
              <a:spcAft>
                <a:spcPct val="0"/>
              </a:spcAft>
              <a:buFont typeface="Wingdings" panose="05000000000000000000" pitchFamily="2" charset="2"/>
              <a:buChar char="l"/>
            </a:pPr>
            <a:r>
              <a:rPr lang="zh-CN" altLang="zh-CN" sz="2000" b="1" dirty="0">
                <a:ea typeface="宋体" panose="02010600030101010101" pitchFamily="2" charset="-122"/>
              </a:rPr>
              <a:t>核心信息 Key Details</a:t>
            </a:r>
            <a:endParaRPr lang="zh-CN" altLang="zh-CN" sz="2000" b="1"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时间、地点、对象、条件、内容、流程、名额、截止时间 </a:t>
            </a:r>
            <a:endParaRPr lang="zh-CN" altLang="zh-CN" dirty="0">
              <a:ea typeface="宋体" panose="02010600030101010101" pitchFamily="2" charset="-122"/>
            </a:endParaRPr>
          </a:p>
          <a:p>
            <a:pPr marL="342900" lvl="0" indent="-342900" eaLnBrk="0" fontAlgn="base" hangingPunct="0">
              <a:spcBef>
                <a:spcPct val="0"/>
              </a:spcBef>
              <a:spcAft>
                <a:spcPct val="0"/>
              </a:spcAft>
              <a:buFont typeface="Wingdings" panose="05000000000000000000" pitchFamily="2" charset="2"/>
              <a:buChar char="l"/>
            </a:pPr>
            <a:r>
              <a:rPr lang="zh-CN" altLang="zh-CN" sz="2000" b="1" dirty="0">
                <a:ea typeface="宋体" panose="02010600030101010101" pitchFamily="2" charset="-122"/>
              </a:rPr>
              <a:t>具体要求 Requirements</a:t>
            </a:r>
            <a:endParaRPr lang="zh-CN" altLang="zh-CN" sz="2000" b="1"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规则、报名条件、作品要求、服务职责、注意事项 </a:t>
            </a:r>
            <a:endParaRPr lang="zh-CN" altLang="zh-CN" dirty="0">
              <a:ea typeface="宋体" panose="02010600030101010101" pitchFamily="2" charset="-122"/>
            </a:endParaRPr>
          </a:p>
          <a:p>
            <a:pPr marL="342900" lvl="0" indent="-342900" eaLnBrk="0" fontAlgn="base" hangingPunct="0">
              <a:spcBef>
                <a:spcPct val="0"/>
              </a:spcBef>
              <a:spcAft>
                <a:spcPct val="0"/>
              </a:spcAft>
              <a:buFont typeface="Wingdings" panose="05000000000000000000" pitchFamily="2" charset="2"/>
              <a:buChar char="l"/>
            </a:pPr>
            <a:r>
              <a:rPr lang="zh-CN" altLang="zh-CN" sz="2000" b="1" dirty="0">
                <a:ea typeface="宋体" panose="02010600030101010101" pitchFamily="2" charset="-122"/>
              </a:rPr>
              <a:t>诉求 / 意愿 Intention</a:t>
            </a:r>
            <a:endParaRPr lang="zh-CN" altLang="zh-CN" sz="2000" b="1"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投诉：陈述问题 + 合理诉求</a:t>
            </a:r>
            <a:endParaRPr lang="zh-CN" altLang="zh-CN"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申请 / 自荐：个人优势 + 参选意愿</a:t>
            </a:r>
            <a:endParaRPr lang="zh-CN" altLang="zh-CN"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邀请：诚挚邀约 + 期待参与</a:t>
            </a:r>
            <a:endParaRPr lang="zh-CN" altLang="zh-CN"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道歉：认错 + 解释 + 补救</a:t>
            </a:r>
            <a:endParaRPr lang="zh-CN" altLang="zh-CN"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感谢：点明事由 + 表达谢意</a:t>
            </a:r>
            <a:endParaRPr lang="en-US" altLang="zh-CN" dirty="0">
              <a:ea typeface="宋体" panose="02010600030101010101" pitchFamily="2" charset="-122"/>
            </a:endParaRPr>
          </a:p>
          <a:p>
            <a:pPr marL="285750" lvl="0" indent="-285750" eaLnBrk="0" fontAlgn="base" hangingPunct="0">
              <a:spcBef>
                <a:spcPct val="0"/>
              </a:spcBef>
              <a:spcAft>
                <a:spcPct val="0"/>
              </a:spcAft>
              <a:buFont typeface="Wingdings" panose="05000000000000000000" pitchFamily="2" charset="2"/>
              <a:buChar char="l"/>
            </a:pPr>
            <a:r>
              <a:rPr lang="zh-CN" altLang="en-US" sz="2000" b="1" dirty="0">
                <a:ea typeface="宋体" panose="02010600030101010101" pitchFamily="2" charset="-122"/>
              </a:rPr>
              <a:t>配套说明 </a:t>
            </a:r>
            <a:r>
              <a:rPr lang="en-US" altLang="zh-CN" sz="2000" b="1" dirty="0">
                <a:ea typeface="宋体" panose="02010600030101010101" pitchFamily="2" charset="-122"/>
              </a:rPr>
              <a:t>Supplementary Notes</a:t>
            </a:r>
            <a:endParaRPr lang="zh-CN" altLang="zh-CN" sz="2000"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联系方式、提交方式、后续安排、温馨提示 </a:t>
            </a:r>
            <a:endParaRPr lang="zh-CN" altLang="zh-CN" dirty="0">
              <a:ea typeface="宋体" panose="02010600030101010101" pitchFamily="2" charset="-122"/>
            </a:endParaRPr>
          </a:p>
          <a:p>
            <a:pPr marL="285750" lvl="0" indent="-285750" eaLnBrk="0" fontAlgn="base" hangingPunct="0">
              <a:spcBef>
                <a:spcPct val="0"/>
              </a:spcBef>
              <a:spcAft>
                <a:spcPct val="0"/>
              </a:spcAft>
              <a:buFont typeface="Wingdings" panose="05000000000000000000" pitchFamily="2" charset="2"/>
              <a:buChar char="l"/>
            </a:pPr>
            <a:r>
              <a:rPr lang="zh-CN" altLang="zh-CN" sz="2000" b="1" dirty="0">
                <a:ea typeface="宋体" panose="02010600030101010101" pitchFamily="2" charset="-122"/>
              </a:rPr>
              <a:t>规范结尾 Closing</a:t>
            </a:r>
            <a:endParaRPr lang="zh-CN" altLang="zh-CN" sz="2000" b="1" dirty="0">
              <a:ea typeface="宋体" panose="02010600030101010101" pitchFamily="2" charset="-122"/>
            </a:endParaRPr>
          </a:p>
          <a:p>
            <a:pPr lvl="0" eaLnBrk="0" fontAlgn="base" hangingPunct="0">
              <a:spcBef>
                <a:spcPct val="0"/>
              </a:spcBef>
              <a:spcAft>
                <a:spcPct val="0"/>
              </a:spcAft>
            </a:pPr>
            <a:r>
              <a:rPr lang="zh-CN" altLang="zh-CN" dirty="0">
                <a:ea typeface="宋体" panose="02010600030101010101" pitchFamily="2" charset="-122"/>
              </a:rPr>
              <a:t>期盼回复、敬请参与、特此通知、敬请谅解等 </a:t>
            </a:r>
            <a:endParaRPr lang="zh-CN" altLang="zh-CN" dirty="0">
              <a:ea typeface="宋体" panose="02010600030101010101" pitchFamily="2" charset="-122"/>
            </a:endParaRPr>
          </a:p>
          <a:p>
            <a:endParaRPr lang="zh-CN" altLang="en-US" dirty="0">
              <a:latin typeface="宋体" panose="02010600030101010101" pitchFamily="2" charset="-122"/>
              <a:ea typeface="宋体" panose="02010600030101010101" pitchFamily="2" charset="-122"/>
            </a:endParaRPr>
          </a:p>
        </p:txBody>
      </p:sp>
      <p:sp>
        <p:nvSpPr>
          <p:cNvPr id="21" name="等腰三角形 20"/>
          <p:cNvSpPr/>
          <p:nvPr/>
        </p:nvSpPr>
        <p:spPr>
          <a:xfrm rot="5400000">
            <a:off x="-185481" y="39223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160014" y="38181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45890" y="5878048"/>
            <a:ext cx="2726100" cy="584775"/>
          </a:xfrm>
          <a:prstGeom prst="rect">
            <a:avLst/>
          </a:prstGeom>
          <a:solidFill>
            <a:srgbClr val="5271FF"/>
          </a:solidFill>
        </p:spPr>
        <p:txBody>
          <a:bodyPr wrap="square">
            <a:spAutoFit/>
          </a:bodyPr>
          <a:lstStyle/>
          <a:p>
            <a:pPr algn="ctr"/>
            <a:r>
              <a:rPr lang="en-US" altLang="zh-CN" sz="3200" b="1" dirty="0">
                <a:solidFill>
                  <a:schemeClr val="bg1"/>
                </a:solidFill>
              </a:rPr>
              <a:t>Checklist</a:t>
            </a:r>
            <a:endParaRPr lang="zh-CN" altLang="en-US" sz="3200" b="1" dirty="0">
              <a:solidFill>
                <a:schemeClr val="bg1"/>
              </a:solidFill>
            </a:endParaRPr>
          </a:p>
        </p:txBody>
      </p:sp>
      <p:sp>
        <p:nvSpPr>
          <p:cNvPr id="25" name="等腰三角形 24"/>
          <p:cNvSpPr/>
          <p:nvPr/>
        </p:nvSpPr>
        <p:spPr>
          <a:xfrm rot="16200000">
            <a:off x="4014481" y="5860304"/>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a:off x="4359976" y="5849881"/>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10"/>
          <p:cNvGrpSpPr/>
          <p:nvPr/>
        </p:nvGrpSpPr>
        <p:grpSpPr>
          <a:xfrm>
            <a:off x="291761" y="588266"/>
            <a:ext cx="11608479" cy="5681468"/>
            <a:chOff x="0" y="0"/>
            <a:chExt cx="23216957" cy="11362937"/>
          </a:xfrm>
        </p:grpSpPr>
        <p:sp>
          <p:nvSpPr>
            <p:cNvPr id="11" name="Freeform 11"/>
            <p:cNvSpPr/>
            <p:nvPr/>
          </p:nvSpPr>
          <p:spPr>
            <a:xfrm rot="-5400000">
              <a:off x="3266112" y="2220288"/>
              <a:ext cx="5876537" cy="12408761"/>
            </a:xfrm>
            <a:custGeom>
              <a:avLst/>
              <a:gdLst/>
              <a:ahLst/>
              <a:cxnLst/>
              <a:rect l="l" t="t" r="r" b="b"/>
              <a:pathLst>
                <a:path w="5876537" h="12408761">
                  <a:moveTo>
                    <a:pt x="0" y="0"/>
                  </a:moveTo>
                  <a:lnTo>
                    <a:pt x="5876537" y="0"/>
                  </a:lnTo>
                  <a:lnTo>
                    <a:pt x="5876537" y="12408761"/>
                  </a:lnTo>
                  <a:lnTo>
                    <a:pt x="0" y="12408761"/>
                  </a:lnTo>
                  <a:lnTo>
                    <a:pt x="0" y="0"/>
                  </a:lnTo>
                  <a:close/>
                </a:path>
              </a:pathLst>
            </a:custGeom>
            <a:blipFill>
              <a:blip/>
              <a:stretch>
                <a:fillRect b="-78403"/>
              </a:stretch>
            </a:blipFill>
          </p:spPr>
          <p:txBody>
            <a:bodyPr/>
            <a:lstStyle/>
            <a:p>
              <a:endParaRPr lang="zh-CN" altLang="en-US"/>
            </a:p>
          </p:txBody>
        </p:sp>
        <p:sp>
          <p:nvSpPr>
            <p:cNvPr id="12" name="Freeform 12"/>
            <p:cNvSpPr/>
            <p:nvPr/>
          </p:nvSpPr>
          <p:spPr>
            <a:xfrm rot="5400000">
              <a:off x="14074308" y="-3266112"/>
              <a:ext cx="5876537" cy="12408761"/>
            </a:xfrm>
            <a:custGeom>
              <a:avLst/>
              <a:gdLst/>
              <a:ahLst/>
              <a:cxnLst/>
              <a:rect l="l" t="t" r="r" b="b"/>
              <a:pathLst>
                <a:path w="5876537" h="12408761">
                  <a:moveTo>
                    <a:pt x="0" y="0"/>
                  </a:moveTo>
                  <a:lnTo>
                    <a:pt x="5876537" y="0"/>
                  </a:lnTo>
                  <a:lnTo>
                    <a:pt x="5876537" y="12408761"/>
                  </a:lnTo>
                  <a:lnTo>
                    <a:pt x="0" y="12408761"/>
                  </a:lnTo>
                  <a:lnTo>
                    <a:pt x="0" y="0"/>
                  </a:lnTo>
                  <a:close/>
                </a:path>
              </a:pathLst>
            </a:custGeom>
            <a:blipFill>
              <a:blip/>
              <a:stretch>
                <a:fillRect b="-78403"/>
              </a:stretch>
            </a:blipFill>
          </p:spPr>
          <p:txBody>
            <a:bodyPr/>
            <a:lstStyle/>
            <a:p>
              <a:endParaRPr lang="zh-CN" altLang="en-US"/>
            </a:p>
          </p:txBody>
        </p:sp>
        <p:sp>
          <p:nvSpPr>
            <p:cNvPr id="13" name="Freeform 13"/>
            <p:cNvSpPr/>
            <p:nvPr/>
          </p:nvSpPr>
          <p:spPr>
            <a:xfrm rot="-5400000">
              <a:off x="4020372" y="-1519802"/>
              <a:ext cx="4368017" cy="12408761"/>
            </a:xfrm>
            <a:custGeom>
              <a:avLst/>
              <a:gdLst/>
              <a:ahLst/>
              <a:cxnLst/>
              <a:rect l="l" t="t" r="r" b="b"/>
              <a:pathLst>
                <a:path w="4368017" h="12408761">
                  <a:moveTo>
                    <a:pt x="0" y="0"/>
                  </a:moveTo>
                  <a:lnTo>
                    <a:pt x="4368017" y="0"/>
                  </a:lnTo>
                  <a:lnTo>
                    <a:pt x="4368017" y="12408761"/>
                  </a:lnTo>
                  <a:lnTo>
                    <a:pt x="0" y="12408761"/>
                  </a:lnTo>
                  <a:lnTo>
                    <a:pt x="0" y="0"/>
                  </a:lnTo>
                  <a:close/>
                </a:path>
              </a:pathLst>
            </a:custGeom>
            <a:blipFill>
              <a:blip/>
              <a:stretch>
                <a:fillRect l="-34535" b="-78403"/>
              </a:stretch>
            </a:blipFill>
          </p:spPr>
          <p:txBody>
            <a:bodyPr/>
            <a:lstStyle/>
            <a:p>
              <a:endParaRPr lang="zh-CN" altLang="en-US"/>
            </a:p>
          </p:txBody>
        </p:sp>
        <p:sp>
          <p:nvSpPr>
            <p:cNvPr id="14" name="Freeform 14"/>
            <p:cNvSpPr/>
            <p:nvPr/>
          </p:nvSpPr>
          <p:spPr>
            <a:xfrm rot="5400000">
              <a:off x="14828568" y="473978"/>
              <a:ext cx="4368017" cy="12408761"/>
            </a:xfrm>
            <a:custGeom>
              <a:avLst/>
              <a:gdLst/>
              <a:ahLst/>
              <a:cxnLst/>
              <a:rect l="l" t="t" r="r" b="b"/>
              <a:pathLst>
                <a:path w="4368017" h="12408761">
                  <a:moveTo>
                    <a:pt x="0" y="0"/>
                  </a:moveTo>
                  <a:lnTo>
                    <a:pt x="4368017" y="0"/>
                  </a:lnTo>
                  <a:lnTo>
                    <a:pt x="4368017" y="12408760"/>
                  </a:lnTo>
                  <a:lnTo>
                    <a:pt x="0" y="12408760"/>
                  </a:lnTo>
                  <a:lnTo>
                    <a:pt x="0" y="0"/>
                  </a:lnTo>
                  <a:close/>
                </a:path>
              </a:pathLst>
            </a:custGeom>
            <a:blipFill>
              <a:blip/>
              <a:stretch>
                <a:fillRect l="-34535" b="-78403"/>
              </a:stretch>
            </a:blipFill>
          </p:spPr>
          <p:txBody>
            <a:bodyPr/>
            <a:lstStyle/>
            <a:p>
              <a:endParaRPr lang="zh-CN" altLang="en-US"/>
            </a:p>
          </p:txBody>
        </p:sp>
        <p:sp>
          <p:nvSpPr>
            <p:cNvPr id="15" name="Freeform 15"/>
            <p:cNvSpPr/>
            <p:nvPr/>
          </p:nvSpPr>
          <p:spPr>
            <a:xfrm rot="-5400000">
              <a:off x="4020372" y="-4020372"/>
              <a:ext cx="4368017" cy="12408761"/>
            </a:xfrm>
            <a:custGeom>
              <a:avLst/>
              <a:gdLst/>
              <a:ahLst/>
              <a:cxnLst/>
              <a:rect l="l" t="t" r="r" b="b"/>
              <a:pathLst>
                <a:path w="4368017" h="12408761">
                  <a:moveTo>
                    <a:pt x="0" y="0"/>
                  </a:moveTo>
                  <a:lnTo>
                    <a:pt x="4368017" y="0"/>
                  </a:lnTo>
                  <a:lnTo>
                    <a:pt x="4368017" y="12408761"/>
                  </a:lnTo>
                  <a:lnTo>
                    <a:pt x="0" y="12408761"/>
                  </a:lnTo>
                  <a:lnTo>
                    <a:pt x="0" y="0"/>
                  </a:lnTo>
                  <a:close/>
                </a:path>
              </a:pathLst>
            </a:custGeom>
            <a:blipFill>
              <a:blip/>
              <a:stretch>
                <a:fillRect l="-34535" b="-78403"/>
              </a:stretch>
            </a:blipFill>
          </p:spPr>
          <p:txBody>
            <a:bodyPr/>
            <a:lstStyle/>
            <a:p>
              <a:endParaRPr lang="zh-CN" altLang="en-US"/>
            </a:p>
          </p:txBody>
        </p:sp>
        <p:sp>
          <p:nvSpPr>
            <p:cNvPr id="16" name="Freeform 16"/>
            <p:cNvSpPr/>
            <p:nvPr/>
          </p:nvSpPr>
          <p:spPr>
            <a:xfrm rot="5400000">
              <a:off x="14828568" y="2974548"/>
              <a:ext cx="4368017" cy="12408761"/>
            </a:xfrm>
            <a:custGeom>
              <a:avLst/>
              <a:gdLst/>
              <a:ahLst/>
              <a:cxnLst/>
              <a:rect l="l" t="t" r="r" b="b"/>
              <a:pathLst>
                <a:path w="4368017" h="12408761">
                  <a:moveTo>
                    <a:pt x="0" y="0"/>
                  </a:moveTo>
                  <a:lnTo>
                    <a:pt x="4368017" y="0"/>
                  </a:lnTo>
                  <a:lnTo>
                    <a:pt x="4368017" y="12408760"/>
                  </a:lnTo>
                  <a:lnTo>
                    <a:pt x="0" y="12408760"/>
                  </a:lnTo>
                  <a:lnTo>
                    <a:pt x="0" y="0"/>
                  </a:lnTo>
                  <a:close/>
                </a:path>
              </a:pathLst>
            </a:custGeom>
            <a:blipFill>
              <a:blip/>
              <a:stretch>
                <a:fillRect l="-34535" b="-78403"/>
              </a:stretch>
            </a:blipFill>
          </p:spPr>
          <p:txBody>
            <a:bodyPr/>
            <a:lstStyle/>
            <a:p>
              <a:endParaRPr lang="zh-CN" altLang="en-US"/>
            </a:p>
          </p:txBody>
        </p:sp>
      </p:grpSp>
      <p:sp>
        <p:nvSpPr>
          <p:cNvPr id="17" name="TextBox 17"/>
          <p:cNvSpPr txBox="1"/>
          <p:nvPr/>
        </p:nvSpPr>
        <p:spPr>
          <a:xfrm>
            <a:off x="2202658" y="1733713"/>
            <a:ext cx="7786685" cy="1842107"/>
          </a:xfrm>
          <a:prstGeom prst="rect">
            <a:avLst/>
          </a:prstGeom>
        </p:spPr>
        <p:txBody>
          <a:bodyPr lIns="0" tIns="0" rIns="0" bIns="0" rtlCol="0" anchor="t">
            <a:spAutoFit/>
          </a:bodyPr>
          <a:lstStyle/>
          <a:p>
            <a:pPr marL="0" marR="0" lvl="0" indent="0" algn="ctr" defTabSz="609600" rtl="0" eaLnBrk="1" fontAlgn="auto" latinLnBrk="0" hangingPunct="1">
              <a:lnSpc>
                <a:spcPts val="16460"/>
              </a:lnSpc>
              <a:spcBef>
                <a:spcPts val="0"/>
              </a:spcBef>
              <a:spcAft>
                <a:spcPts val="0"/>
              </a:spcAft>
              <a:buClrTx/>
              <a:buSzTx/>
              <a:buFontTx/>
              <a:buNone/>
              <a:defRPr/>
            </a:pPr>
            <a:r>
              <a:rPr kumimoji="0" lang="en-US" sz="11760" b="0" i="0" u="none" strike="noStrike" kern="1200" cap="none" spc="2163" normalizeH="0" baseline="0" noProof="0">
                <a:ln>
                  <a:noFill/>
                </a:ln>
                <a:solidFill>
                  <a:srgbClr val="FFF164"/>
                </a:solidFill>
                <a:effectLst/>
                <a:uLnTx/>
                <a:uFillTx/>
                <a:latin typeface="字由点字像素之城" panose="02010600030101010101"/>
                <a:ea typeface="字由点字像素之城" panose="02010600030101010101"/>
                <a:cs typeface="字由点字像素之城" panose="02010600030101010101"/>
                <a:sym typeface="字由点字像素之城" panose="02010600030101010101"/>
              </a:rPr>
              <a:t>自我介绍</a:t>
            </a:r>
            <a:endParaRPr kumimoji="0" lang="en-US" sz="11760" b="0" i="0" u="none" strike="noStrike" kern="1200" cap="none" spc="2163" normalizeH="0" baseline="0" noProof="0">
              <a:ln>
                <a:noFill/>
              </a:ln>
              <a:solidFill>
                <a:srgbClr val="FFF164"/>
              </a:solidFill>
              <a:effectLst/>
              <a:uLnTx/>
              <a:uFillTx/>
              <a:latin typeface="字由点字像素之城" panose="02010600030101010101"/>
              <a:ea typeface="字由点字像素之城" panose="02010600030101010101"/>
              <a:cs typeface="字由点字像素之城" panose="02010600030101010101"/>
              <a:sym typeface="字由点字像素之城" panose="02010600030101010101"/>
            </a:endParaRPr>
          </a:p>
        </p:txBody>
      </p:sp>
      <p:sp>
        <p:nvSpPr>
          <p:cNvPr id="18" name="Freeform 18"/>
          <p:cNvSpPr/>
          <p:nvPr/>
        </p:nvSpPr>
        <p:spPr>
          <a:xfrm>
            <a:off x="1960899" y="1398674"/>
            <a:ext cx="8409336" cy="4062462"/>
          </a:xfrm>
          <a:custGeom>
            <a:avLst/>
            <a:gdLst/>
            <a:ahLst/>
            <a:cxnLst/>
            <a:rect l="l" t="t" r="r" b="b"/>
            <a:pathLst>
              <a:path w="11801166" h="6093693">
                <a:moveTo>
                  <a:pt x="0" y="0"/>
                </a:moveTo>
                <a:lnTo>
                  <a:pt x="11801166" y="0"/>
                </a:lnTo>
                <a:lnTo>
                  <a:pt x="11801166" y="6093692"/>
                </a:lnTo>
                <a:lnTo>
                  <a:pt x="0" y="6093692"/>
                </a:lnTo>
                <a:lnTo>
                  <a:pt x="0" y="0"/>
                </a:lnTo>
                <a:close/>
              </a:path>
            </a:pathLst>
          </a:custGeom>
          <a:blipFill>
            <a:blip/>
            <a:stretch>
              <a:fillRect/>
            </a:stretch>
          </a:blipFill>
        </p:spPr>
        <p:txBody>
          <a:bodyPr/>
          <a:lstStyle/>
          <a:p>
            <a:endParaRPr lang="zh-CN" altLang="en-US"/>
          </a:p>
        </p:txBody>
      </p:sp>
      <p:sp>
        <p:nvSpPr>
          <p:cNvPr id="19" name="Freeform 19"/>
          <p:cNvSpPr/>
          <p:nvPr/>
        </p:nvSpPr>
        <p:spPr>
          <a:xfrm>
            <a:off x="531163" y="2696421"/>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
        <p:nvSpPr>
          <p:cNvPr id="20" name="Freeform 20"/>
          <p:cNvSpPr/>
          <p:nvPr/>
        </p:nvSpPr>
        <p:spPr>
          <a:xfrm>
            <a:off x="10790277" y="2602332"/>
            <a:ext cx="607708" cy="608815"/>
          </a:xfrm>
          <a:custGeom>
            <a:avLst/>
            <a:gdLst/>
            <a:ahLst/>
            <a:cxnLst/>
            <a:rect l="l" t="t" r="r" b="b"/>
            <a:pathLst>
              <a:path w="911562" h="913223">
                <a:moveTo>
                  <a:pt x="0" y="0"/>
                </a:moveTo>
                <a:lnTo>
                  <a:pt x="911562" y="0"/>
                </a:lnTo>
                <a:lnTo>
                  <a:pt x="911562" y="913223"/>
                </a:lnTo>
                <a:lnTo>
                  <a:pt x="0" y="913223"/>
                </a:lnTo>
                <a:lnTo>
                  <a:pt x="0" y="0"/>
                </a:lnTo>
                <a:close/>
              </a:path>
            </a:pathLst>
          </a:custGeom>
          <a:blipFill>
            <a:blip/>
            <a:stretch>
              <a:fillRect/>
            </a:stretch>
          </a:blipFill>
        </p:spPr>
        <p:txBody>
          <a:bodyPr/>
          <a:lstStyle/>
          <a:p>
            <a:endParaRPr lang="zh-CN" altLang="en-US"/>
          </a:p>
        </p:txBody>
      </p:sp>
      <p:sp>
        <p:nvSpPr>
          <p:cNvPr id="21" name="Freeform 21"/>
          <p:cNvSpPr/>
          <p:nvPr/>
        </p:nvSpPr>
        <p:spPr>
          <a:xfrm>
            <a:off x="10831106" y="3601494"/>
            <a:ext cx="608815" cy="608815"/>
          </a:xfrm>
          <a:custGeom>
            <a:avLst/>
            <a:gdLst/>
            <a:ahLst/>
            <a:cxnLst/>
            <a:rect l="l" t="t" r="r" b="b"/>
            <a:pathLst>
              <a:path w="913223" h="913223">
                <a:moveTo>
                  <a:pt x="0" y="0"/>
                </a:moveTo>
                <a:lnTo>
                  <a:pt x="913223" y="0"/>
                </a:lnTo>
                <a:lnTo>
                  <a:pt x="913223" y="913223"/>
                </a:lnTo>
                <a:lnTo>
                  <a:pt x="0" y="913223"/>
                </a:lnTo>
                <a:lnTo>
                  <a:pt x="0" y="0"/>
                </a:lnTo>
                <a:close/>
              </a:path>
            </a:pathLst>
          </a:custGeom>
          <a:blipFill>
            <a:blip/>
            <a:stretch>
              <a:fillRect/>
            </a:stretch>
          </a:blipFill>
        </p:spPr>
        <p:txBody>
          <a:bodyPr/>
          <a:lstStyle/>
          <a:p>
            <a:endParaRPr lang="zh-CN" altLang="en-US"/>
          </a:p>
        </p:txBody>
      </p:sp>
      <p:grpSp>
        <p:nvGrpSpPr>
          <p:cNvPr id="22" name="Group 22"/>
          <p:cNvGrpSpPr/>
          <p:nvPr/>
        </p:nvGrpSpPr>
        <p:grpSpPr>
          <a:xfrm>
            <a:off x="10323914" y="3112783"/>
            <a:ext cx="1596943" cy="608815"/>
            <a:chOff x="0" y="0"/>
            <a:chExt cx="3193887" cy="1217630"/>
          </a:xfrm>
        </p:grpSpPr>
        <p:sp>
          <p:nvSpPr>
            <p:cNvPr id="23" name="Freeform 23"/>
            <p:cNvSpPr/>
            <p:nvPr/>
          </p:nvSpPr>
          <p:spPr>
            <a:xfrm>
              <a:off x="1976256" y="0"/>
              <a:ext cx="1217630" cy="1217630"/>
            </a:xfrm>
            <a:custGeom>
              <a:avLst/>
              <a:gdLst/>
              <a:ahLst/>
              <a:cxnLst/>
              <a:rect l="l" t="t" r="r" b="b"/>
              <a:pathLst>
                <a:path w="1217630" h="1217630">
                  <a:moveTo>
                    <a:pt x="0" y="0"/>
                  </a:moveTo>
                  <a:lnTo>
                    <a:pt x="1217631" y="0"/>
                  </a:lnTo>
                  <a:lnTo>
                    <a:pt x="1217631" y="1217630"/>
                  </a:lnTo>
                  <a:lnTo>
                    <a:pt x="0" y="1217630"/>
                  </a:lnTo>
                  <a:lnTo>
                    <a:pt x="0" y="0"/>
                  </a:lnTo>
                  <a:close/>
                </a:path>
              </a:pathLst>
            </a:custGeom>
            <a:blipFill>
              <a:blip/>
              <a:stretch>
                <a:fillRect/>
              </a:stretch>
            </a:blipFill>
          </p:spPr>
          <p:txBody>
            <a:bodyPr/>
            <a:lstStyle/>
            <a:p>
              <a:endParaRPr lang="zh-CN" altLang="en-US"/>
            </a:p>
          </p:txBody>
        </p:sp>
        <p:sp>
          <p:nvSpPr>
            <p:cNvPr id="24" name="Freeform 24"/>
            <p:cNvSpPr/>
            <p:nvPr/>
          </p:nvSpPr>
          <p:spPr>
            <a:xfrm>
              <a:off x="0" y="0"/>
              <a:ext cx="1215094" cy="1217630"/>
            </a:xfrm>
            <a:custGeom>
              <a:avLst/>
              <a:gdLst/>
              <a:ahLst/>
              <a:cxnLst/>
              <a:rect l="l" t="t" r="r" b="b"/>
              <a:pathLst>
                <a:path w="1215094" h="1217630">
                  <a:moveTo>
                    <a:pt x="0" y="0"/>
                  </a:moveTo>
                  <a:lnTo>
                    <a:pt x="1215094" y="0"/>
                  </a:lnTo>
                  <a:lnTo>
                    <a:pt x="1215094" y="1217630"/>
                  </a:lnTo>
                  <a:lnTo>
                    <a:pt x="0" y="1217630"/>
                  </a:lnTo>
                  <a:lnTo>
                    <a:pt x="0" y="0"/>
                  </a:lnTo>
                  <a:close/>
                </a:path>
              </a:pathLst>
            </a:custGeom>
            <a:blipFill>
              <a:blip/>
              <a:stretch>
                <a:fillRect/>
              </a:stretch>
            </a:blipFill>
          </p:spPr>
          <p:txBody>
            <a:bodyPr/>
            <a:lstStyle/>
            <a:p>
              <a:endParaRPr lang="zh-CN" altLang="en-US"/>
            </a:p>
          </p:txBody>
        </p:sp>
      </p:grpSp>
      <p:sp>
        <p:nvSpPr>
          <p:cNvPr id="25" name="Freeform 25"/>
          <p:cNvSpPr/>
          <p:nvPr/>
        </p:nvSpPr>
        <p:spPr>
          <a:xfrm>
            <a:off x="5405724" y="5627197"/>
            <a:ext cx="1380553" cy="238459"/>
          </a:xfrm>
          <a:custGeom>
            <a:avLst/>
            <a:gdLst/>
            <a:ahLst/>
            <a:cxnLst/>
            <a:rect l="l" t="t" r="r" b="b"/>
            <a:pathLst>
              <a:path w="2070830" h="357689">
                <a:moveTo>
                  <a:pt x="0" y="0"/>
                </a:moveTo>
                <a:lnTo>
                  <a:pt x="2070830" y="0"/>
                </a:lnTo>
                <a:lnTo>
                  <a:pt x="2070830" y="357689"/>
                </a:lnTo>
                <a:lnTo>
                  <a:pt x="0" y="357689"/>
                </a:lnTo>
                <a:lnTo>
                  <a:pt x="0" y="0"/>
                </a:lnTo>
                <a:close/>
              </a:path>
            </a:pathLst>
          </a:custGeom>
          <a:blipFill>
            <a:blip/>
            <a:stretch>
              <a:fillRect/>
            </a:stretch>
          </a:blipFill>
        </p:spPr>
        <p:txBody>
          <a:bodyPr/>
          <a:lstStyle/>
          <a:p>
            <a:endParaRPr lang="zh-CN" altLang="en-US"/>
          </a:p>
        </p:txBody>
      </p:sp>
      <p:sp>
        <p:nvSpPr>
          <p:cNvPr id="26" name="Freeform 26"/>
          <p:cNvSpPr/>
          <p:nvPr/>
        </p:nvSpPr>
        <p:spPr>
          <a:xfrm>
            <a:off x="8838220" y="1649561"/>
            <a:ext cx="508349" cy="286524"/>
          </a:xfrm>
          <a:custGeom>
            <a:avLst/>
            <a:gdLst/>
            <a:ahLst/>
            <a:cxnLst/>
            <a:rect l="l" t="t" r="r" b="b"/>
            <a:pathLst>
              <a:path w="762524" h="429786">
                <a:moveTo>
                  <a:pt x="0" y="0"/>
                </a:moveTo>
                <a:lnTo>
                  <a:pt x="762525" y="0"/>
                </a:lnTo>
                <a:lnTo>
                  <a:pt x="762525" y="429787"/>
                </a:lnTo>
                <a:lnTo>
                  <a:pt x="0" y="429787"/>
                </a:lnTo>
                <a:lnTo>
                  <a:pt x="0" y="0"/>
                </a:lnTo>
                <a:close/>
              </a:path>
            </a:pathLst>
          </a:custGeom>
          <a:blipFill>
            <a:blip/>
            <a:stretch>
              <a:fillRect/>
            </a:stretch>
          </a:blipFill>
        </p:spPr>
        <p:txBody>
          <a:bodyPr/>
          <a:lstStyle/>
          <a:p>
            <a:endParaRPr lang="zh-CN" altLang="en-US"/>
          </a:p>
        </p:txBody>
      </p:sp>
      <p:grpSp>
        <p:nvGrpSpPr>
          <p:cNvPr id="27" name="Group 27"/>
          <p:cNvGrpSpPr/>
          <p:nvPr/>
        </p:nvGrpSpPr>
        <p:grpSpPr>
          <a:xfrm>
            <a:off x="5573777" y="951167"/>
            <a:ext cx="1044447" cy="329525"/>
            <a:chOff x="0" y="0"/>
            <a:chExt cx="2088894" cy="659050"/>
          </a:xfrm>
        </p:grpSpPr>
        <p:sp>
          <p:nvSpPr>
            <p:cNvPr id="28" name="Freeform 28"/>
            <p:cNvSpPr/>
            <p:nvPr/>
          </p:nvSpPr>
          <p:spPr>
            <a:xfrm>
              <a:off x="0" y="0"/>
              <a:ext cx="2088894" cy="333886"/>
            </a:xfrm>
            <a:custGeom>
              <a:avLst/>
              <a:gdLst/>
              <a:ahLst/>
              <a:cxnLst/>
              <a:rect l="l" t="t" r="r" b="b"/>
              <a:pathLst>
                <a:path w="2088894" h="333886">
                  <a:moveTo>
                    <a:pt x="0" y="0"/>
                  </a:moveTo>
                  <a:lnTo>
                    <a:pt x="2088894" y="0"/>
                  </a:lnTo>
                  <a:lnTo>
                    <a:pt x="2088894" y="333886"/>
                  </a:lnTo>
                  <a:lnTo>
                    <a:pt x="0" y="333886"/>
                  </a:lnTo>
                  <a:lnTo>
                    <a:pt x="0" y="0"/>
                  </a:lnTo>
                  <a:close/>
                </a:path>
              </a:pathLst>
            </a:custGeom>
            <a:blipFill>
              <a:blip/>
              <a:stretch>
                <a:fillRect b="-270828"/>
              </a:stretch>
            </a:blipFill>
          </p:spPr>
          <p:txBody>
            <a:bodyPr/>
            <a:lstStyle/>
            <a:p>
              <a:endParaRPr lang="zh-CN" altLang="en-US"/>
            </a:p>
          </p:txBody>
        </p:sp>
        <p:sp>
          <p:nvSpPr>
            <p:cNvPr id="29" name="Freeform 29"/>
            <p:cNvSpPr/>
            <p:nvPr/>
          </p:nvSpPr>
          <p:spPr>
            <a:xfrm>
              <a:off x="0" y="235961"/>
              <a:ext cx="2088894" cy="423089"/>
            </a:xfrm>
            <a:custGeom>
              <a:avLst/>
              <a:gdLst/>
              <a:ahLst/>
              <a:cxnLst/>
              <a:rect l="l" t="t" r="r" b="b"/>
              <a:pathLst>
                <a:path w="2088894" h="423089">
                  <a:moveTo>
                    <a:pt x="0" y="0"/>
                  </a:moveTo>
                  <a:lnTo>
                    <a:pt x="2088894" y="0"/>
                  </a:lnTo>
                  <a:lnTo>
                    <a:pt x="2088894" y="423089"/>
                  </a:lnTo>
                  <a:lnTo>
                    <a:pt x="0" y="423089"/>
                  </a:lnTo>
                  <a:lnTo>
                    <a:pt x="0" y="0"/>
                  </a:lnTo>
                  <a:close/>
                </a:path>
              </a:pathLst>
            </a:custGeom>
            <a:blipFill>
              <a:blip/>
              <a:stretch>
                <a:fillRect t="-192644"/>
              </a:stretch>
            </a:blipFill>
          </p:spPr>
          <p:txBody>
            <a:bodyPr/>
            <a:lstStyle/>
            <a:p>
              <a:endParaRPr lang="zh-CN" altLang="en-US"/>
            </a:p>
          </p:txBody>
        </p:sp>
      </p:grpSp>
      <p:sp>
        <p:nvSpPr>
          <p:cNvPr id="30" name="TextBox 30"/>
          <p:cNvSpPr txBox="1"/>
          <p:nvPr/>
        </p:nvSpPr>
        <p:spPr>
          <a:xfrm>
            <a:off x="4383836" y="2418400"/>
            <a:ext cx="3424328" cy="1597297"/>
          </a:xfrm>
          <a:prstGeom prst="rect">
            <a:avLst/>
          </a:prstGeom>
        </p:spPr>
        <p:txBody>
          <a:bodyPr wrap="square" lIns="0" tIns="0" rIns="0" bIns="0" rtlCol="0" anchor="t">
            <a:spAutoFit/>
          </a:bodyPr>
          <a:lstStyle/>
          <a:p>
            <a:pPr marL="0" marR="0" lvl="0" indent="0" algn="ctr" defTabSz="609600" rtl="0" eaLnBrk="1" fontAlgn="auto" latinLnBrk="0" hangingPunct="1">
              <a:lnSpc>
                <a:spcPts val="14320"/>
              </a:lnSpc>
              <a:spcBef>
                <a:spcPts val="0"/>
              </a:spcBef>
              <a:spcAft>
                <a:spcPts val="0"/>
              </a:spcAft>
              <a:buClrTx/>
              <a:buSzTx/>
              <a:buFontTx/>
              <a:buNone/>
              <a:defRPr/>
            </a:pPr>
            <a:r>
              <a:rPr kumimoji="0" lang="zh-CN" altLang="en-US" sz="10225" b="0" i="0" u="none" strike="noStrike" kern="1200" cap="none" spc="1881" normalizeH="0" baseline="0" noProof="0" dirty="0">
                <a:ln>
                  <a:noFill/>
                </a:ln>
                <a:solidFill>
                  <a:srgbClr val="FE5C3C"/>
                </a:solidFill>
                <a:effectLst/>
                <a:uLnTx/>
                <a:uFillTx/>
                <a:latin typeface="字由点字像素之城" panose="02010600030101010101"/>
                <a:ea typeface="字由点字像素之城" panose="02010600030101010101"/>
                <a:cs typeface="字由点字像素之城" panose="02010600030101010101"/>
                <a:sym typeface="字由点字像素之城" panose="02010600030101010101"/>
              </a:rPr>
              <a:t>语言</a:t>
            </a:r>
            <a:endParaRPr kumimoji="0" lang="en-US" sz="10225" b="0" i="0" u="none" strike="noStrike" kern="1200" cap="none" spc="1881" normalizeH="0" baseline="0" noProof="0" dirty="0">
              <a:ln>
                <a:noFill/>
              </a:ln>
              <a:solidFill>
                <a:srgbClr val="FE5C3C"/>
              </a:solidFill>
              <a:effectLst/>
              <a:uLnTx/>
              <a:uFillTx/>
              <a:latin typeface="字由点字像素之城" panose="02010600030101010101"/>
              <a:ea typeface="字由点字像素之城" panose="02010600030101010101"/>
              <a:cs typeface="字由点字像素之城" panose="02010600030101010101"/>
              <a:sym typeface="字由点字像素之城" panose="02010600030101010101"/>
            </a:endParaRPr>
          </a:p>
        </p:txBody>
      </p:sp>
      <p:sp>
        <p:nvSpPr>
          <p:cNvPr id="31" name="Freeform 31"/>
          <p:cNvSpPr/>
          <p:nvPr/>
        </p:nvSpPr>
        <p:spPr>
          <a:xfrm>
            <a:off x="4316432" y="2306972"/>
            <a:ext cx="453835" cy="318509"/>
          </a:xfrm>
          <a:custGeom>
            <a:avLst/>
            <a:gdLst/>
            <a:ahLst/>
            <a:cxnLst/>
            <a:rect l="l" t="t" r="r" b="b"/>
            <a:pathLst>
              <a:path w="680752" h="477764">
                <a:moveTo>
                  <a:pt x="0" y="0"/>
                </a:moveTo>
                <a:lnTo>
                  <a:pt x="680752" y="0"/>
                </a:lnTo>
                <a:lnTo>
                  <a:pt x="680752" y="477764"/>
                </a:lnTo>
                <a:lnTo>
                  <a:pt x="0" y="477764"/>
                </a:lnTo>
                <a:lnTo>
                  <a:pt x="0" y="0"/>
                </a:lnTo>
                <a:close/>
              </a:path>
            </a:pathLst>
          </a:custGeom>
          <a:blipFill>
            <a:blip/>
            <a:stretch>
              <a:fillRect/>
            </a:stretch>
          </a:blipFill>
        </p:spPr>
        <p:txBody>
          <a:bodyPr/>
          <a:lstStyle/>
          <a:p>
            <a:endParaRPr lang="zh-CN" altLang="en-US"/>
          </a:p>
        </p:txBody>
      </p:sp>
      <p:sp>
        <p:nvSpPr>
          <p:cNvPr id="32" name="Freeform 32"/>
          <p:cNvSpPr/>
          <p:nvPr/>
        </p:nvSpPr>
        <p:spPr>
          <a:xfrm rot="-10800000">
            <a:off x="7224673" y="2297022"/>
            <a:ext cx="453835" cy="318509"/>
          </a:xfrm>
          <a:custGeom>
            <a:avLst/>
            <a:gdLst/>
            <a:ahLst/>
            <a:cxnLst/>
            <a:rect l="l" t="t" r="r" b="b"/>
            <a:pathLst>
              <a:path w="680752" h="477764">
                <a:moveTo>
                  <a:pt x="0" y="0"/>
                </a:moveTo>
                <a:lnTo>
                  <a:pt x="680752" y="0"/>
                </a:lnTo>
                <a:lnTo>
                  <a:pt x="680752" y="477764"/>
                </a:lnTo>
                <a:lnTo>
                  <a:pt x="0" y="477764"/>
                </a:lnTo>
                <a:lnTo>
                  <a:pt x="0" y="0"/>
                </a:lnTo>
                <a:close/>
              </a:path>
            </a:pathLst>
          </a:custGeom>
          <a:blipFill>
            <a:blip/>
            <a:stretch>
              <a:fillRect/>
            </a:stretch>
          </a:blipFill>
        </p:spPr>
        <p:txBody>
          <a:bodyPr/>
          <a:lstStyle/>
          <a:p>
            <a:endParaRPr lang="zh-CN" altLang="en-US"/>
          </a:p>
        </p:txBody>
      </p:sp>
      <p:grpSp>
        <p:nvGrpSpPr>
          <p:cNvPr id="33" name="Group 33"/>
          <p:cNvGrpSpPr/>
          <p:nvPr/>
        </p:nvGrpSpPr>
        <p:grpSpPr>
          <a:xfrm>
            <a:off x="5003648" y="4807711"/>
            <a:ext cx="2147881" cy="442434"/>
            <a:chOff x="0" y="0"/>
            <a:chExt cx="4295762" cy="884868"/>
          </a:xfrm>
        </p:grpSpPr>
        <p:sp>
          <p:nvSpPr>
            <p:cNvPr id="34" name="Freeform 34"/>
            <p:cNvSpPr/>
            <p:nvPr/>
          </p:nvSpPr>
          <p:spPr>
            <a:xfrm>
              <a:off x="0" y="0"/>
              <a:ext cx="719157" cy="884868"/>
            </a:xfrm>
            <a:custGeom>
              <a:avLst/>
              <a:gdLst/>
              <a:ahLst/>
              <a:cxnLst/>
              <a:rect l="l" t="t" r="r" b="b"/>
              <a:pathLst>
                <a:path w="719157" h="884868">
                  <a:moveTo>
                    <a:pt x="0" y="0"/>
                  </a:moveTo>
                  <a:lnTo>
                    <a:pt x="719157" y="0"/>
                  </a:lnTo>
                  <a:lnTo>
                    <a:pt x="719157" y="884868"/>
                  </a:lnTo>
                  <a:lnTo>
                    <a:pt x="0" y="884868"/>
                  </a:lnTo>
                  <a:lnTo>
                    <a:pt x="0" y="0"/>
                  </a:lnTo>
                  <a:close/>
                </a:path>
              </a:pathLst>
            </a:custGeom>
            <a:blipFill>
              <a:blip/>
              <a:stretch>
                <a:fillRect/>
              </a:stretch>
            </a:blipFill>
          </p:spPr>
          <p:txBody>
            <a:bodyPr/>
            <a:lstStyle/>
            <a:p>
              <a:endParaRPr lang="zh-CN" altLang="en-US"/>
            </a:p>
          </p:txBody>
        </p:sp>
        <p:sp>
          <p:nvSpPr>
            <p:cNvPr id="35" name="Freeform 35"/>
            <p:cNvSpPr/>
            <p:nvPr/>
          </p:nvSpPr>
          <p:spPr>
            <a:xfrm>
              <a:off x="3316531" y="0"/>
              <a:ext cx="979231" cy="884868"/>
            </a:xfrm>
            <a:custGeom>
              <a:avLst/>
              <a:gdLst/>
              <a:ahLst/>
              <a:cxnLst/>
              <a:rect l="l" t="t" r="r" b="b"/>
              <a:pathLst>
                <a:path w="979231" h="884868">
                  <a:moveTo>
                    <a:pt x="0" y="0"/>
                  </a:moveTo>
                  <a:lnTo>
                    <a:pt x="979231" y="0"/>
                  </a:lnTo>
                  <a:lnTo>
                    <a:pt x="979231" y="884868"/>
                  </a:lnTo>
                  <a:lnTo>
                    <a:pt x="0" y="884868"/>
                  </a:lnTo>
                  <a:lnTo>
                    <a:pt x="0" y="0"/>
                  </a:lnTo>
                  <a:close/>
                </a:path>
              </a:pathLst>
            </a:custGeom>
            <a:blipFill>
              <a:blip/>
              <a:stretch>
                <a:fillRect/>
              </a:stretch>
            </a:blipFill>
          </p:spPr>
          <p:txBody>
            <a:bodyPr/>
            <a:lstStyle/>
            <a:p>
              <a:endParaRPr lang="zh-CN" altLang="en-US"/>
            </a:p>
          </p:txBody>
        </p:sp>
        <p:sp>
          <p:nvSpPr>
            <p:cNvPr id="36" name="Freeform 36"/>
            <p:cNvSpPr/>
            <p:nvPr/>
          </p:nvSpPr>
          <p:spPr>
            <a:xfrm>
              <a:off x="1332383" y="0"/>
              <a:ext cx="1370923" cy="884868"/>
            </a:xfrm>
            <a:custGeom>
              <a:avLst/>
              <a:gdLst/>
              <a:ahLst/>
              <a:cxnLst/>
              <a:rect l="l" t="t" r="r" b="b"/>
              <a:pathLst>
                <a:path w="1370923" h="884868">
                  <a:moveTo>
                    <a:pt x="0" y="0"/>
                  </a:moveTo>
                  <a:lnTo>
                    <a:pt x="1370922" y="0"/>
                  </a:lnTo>
                  <a:lnTo>
                    <a:pt x="1370922" y="884868"/>
                  </a:lnTo>
                  <a:lnTo>
                    <a:pt x="0" y="884868"/>
                  </a:lnTo>
                  <a:lnTo>
                    <a:pt x="0" y="0"/>
                  </a:lnTo>
                  <a:close/>
                </a:path>
              </a:pathLst>
            </a:custGeom>
            <a:blipFill>
              <a:blip/>
              <a:stretch>
                <a:fillRect/>
              </a:stretch>
            </a:blipFill>
          </p:spPr>
          <p:txBody>
            <a:bodyPr/>
            <a:lstStyle/>
            <a:p>
              <a:endParaRPr lang="zh-CN" altLang="en-US"/>
            </a:p>
          </p:txBody>
        </p:sp>
      </p:grpSp>
      <p:sp>
        <p:nvSpPr>
          <p:cNvPr id="39" name="任意多边形: 形状 38"/>
          <p:cNvSpPr/>
          <p:nvPr/>
        </p:nvSpPr>
        <p:spPr>
          <a:xfrm rot="262073">
            <a:off x="654879" y="-164223"/>
            <a:ext cx="1873250" cy="866775"/>
          </a:xfrm>
          <a:custGeom>
            <a:avLst/>
            <a:gdLst>
              <a:gd name="connsiteX0" fmla="*/ 762504 w 7545383"/>
              <a:gd name="connsiteY0" fmla="*/ 3053848 h 3100024"/>
              <a:gd name="connsiteX1" fmla="*/ 3905754 w 7545383"/>
              <a:gd name="connsiteY1" fmla="*/ 2844298 h 3100024"/>
              <a:gd name="connsiteX2" fmla="*/ 6420354 w 7545383"/>
              <a:gd name="connsiteY2" fmla="*/ 2545848 h 3100024"/>
              <a:gd name="connsiteX3" fmla="*/ 7296654 w 7545383"/>
              <a:gd name="connsiteY3" fmla="*/ 2463298 h 3100024"/>
              <a:gd name="connsiteX4" fmla="*/ 7391904 w 7545383"/>
              <a:gd name="connsiteY4" fmla="*/ 901198 h 3100024"/>
              <a:gd name="connsiteX5" fmla="*/ 5867904 w 7545383"/>
              <a:gd name="connsiteY5" fmla="*/ 5848 h 3100024"/>
              <a:gd name="connsiteX6" fmla="*/ 1848354 w 7545383"/>
              <a:gd name="connsiteY6" fmla="*/ 539248 h 3100024"/>
              <a:gd name="connsiteX7" fmla="*/ 838704 w 7545383"/>
              <a:gd name="connsiteY7" fmla="*/ 1034548 h 3100024"/>
              <a:gd name="connsiteX8" fmla="*/ 504 w 7545383"/>
              <a:gd name="connsiteY8" fmla="*/ 1910848 h 3100024"/>
              <a:gd name="connsiteX9" fmla="*/ 762504 w 7545383"/>
              <a:gd name="connsiteY9" fmla="*/ 3053848 h 310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5383" h="3100024">
                <a:moveTo>
                  <a:pt x="762504" y="3053848"/>
                </a:moveTo>
                <a:cubicBezTo>
                  <a:pt x="1413379" y="3209423"/>
                  <a:pt x="2962779" y="2928965"/>
                  <a:pt x="3905754" y="2844298"/>
                </a:cubicBezTo>
                <a:cubicBezTo>
                  <a:pt x="4848729" y="2759631"/>
                  <a:pt x="5855204" y="2609348"/>
                  <a:pt x="6420354" y="2545848"/>
                </a:cubicBezTo>
                <a:cubicBezTo>
                  <a:pt x="6985504" y="2482348"/>
                  <a:pt x="7007729" y="2546906"/>
                  <a:pt x="7296654" y="2463298"/>
                </a:cubicBezTo>
                <a:cubicBezTo>
                  <a:pt x="7585579" y="2379690"/>
                  <a:pt x="7630029" y="1310773"/>
                  <a:pt x="7391904" y="901198"/>
                </a:cubicBezTo>
                <a:cubicBezTo>
                  <a:pt x="7153779" y="491623"/>
                  <a:pt x="6791829" y="66173"/>
                  <a:pt x="5867904" y="5848"/>
                </a:cubicBezTo>
                <a:cubicBezTo>
                  <a:pt x="4943979" y="-54477"/>
                  <a:pt x="2686554" y="367798"/>
                  <a:pt x="1848354" y="539248"/>
                </a:cubicBezTo>
                <a:cubicBezTo>
                  <a:pt x="1010154" y="710698"/>
                  <a:pt x="1146679" y="805948"/>
                  <a:pt x="838704" y="1034548"/>
                </a:cubicBezTo>
                <a:cubicBezTo>
                  <a:pt x="530729" y="1263148"/>
                  <a:pt x="10029" y="1567948"/>
                  <a:pt x="504" y="1910848"/>
                </a:cubicBezTo>
                <a:cubicBezTo>
                  <a:pt x="-9021" y="2253748"/>
                  <a:pt x="111629" y="2898273"/>
                  <a:pt x="762504" y="3053848"/>
                </a:cubicBezTo>
                <a:close/>
              </a:path>
            </a:pathLst>
          </a:custGeom>
          <a:blipFill dpi="0" rotWithShape="1">
            <a:blip r:embed="rId1"/>
            <a:stretch>
              <a:fillRect l="8000" t="22000" b="-12000"/>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cs"/>
            </a:endParaRPr>
          </a:p>
        </p:txBody>
      </p:sp>
      <p:sp>
        <p:nvSpPr>
          <p:cNvPr id="5" name="文本框 4"/>
          <p:cNvSpPr txBox="1"/>
          <p:nvPr/>
        </p:nvSpPr>
        <p:spPr>
          <a:xfrm>
            <a:off x="2973843" y="4062277"/>
            <a:ext cx="7376141" cy="646331"/>
          </a:xfrm>
          <a:prstGeom prst="rect">
            <a:avLst/>
          </a:prstGeom>
          <a:noFill/>
        </p:spPr>
        <p:txBody>
          <a:bodyPr wrap="square">
            <a:spAutoFit/>
          </a:bodyPr>
          <a:lstStyle/>
          <a:p>
            <a:r>
              <a:rPr lang="en-US" altLang="zh-CN" sz="3600" b="1" dirty="0"/>
              <a:t>Language as the Key to Expression</a:t>
            </a:r>
            <a:endParaRPr lang="zh-CN" altLang="en-US" sz="3600" b="1" dirty="0"/>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7"/>
          <p:cNvGrpSpPr/>
          <p:nvPr/>
        </p:nvGrpSpPr>
        <p:grpSpPr>
          <a:xfrm>
            <a:off x="3965199" y="150511"/>
            <a:ext cx="4128488" cy="723225"/>
            <a:chOff x="0" y="0"/>
            <a:chExt cx="2088894" cy="659050"/>
          </a:xfrm>
        </p:grpSpPr>
        <p:sp>
          <p:nvSpPr>
            <p:cNvPr id="23" name="Freeform 28"/>
            <p:cNvSpPr/>
            <p:nvPr/>
          </p:nvSpPr>
          <p:spPr>
            <a:xfrm>
              <a:off x="0" y="0"/>
              <a:ext cx="2088894" cy="333886"/>
            </a:xfrm>
            <a:custGeom>
              <a:avLst/>
              <a:gdLst/>
              <a:ahLst/>
              <a:cxnLst/>
              <a:rect l="l" t="t" r="r" b="b"/>
              <a:pathLst>
                <a:path w="2088894" h="333886">
                  <a:moveTo>
                    <a:pt x="0" y="0"/>
                  </a:moveTo>
                  <a:lnTo>
                    <a:pt x="2088894" y="0"/>
                  </a:lnTo>
                  <a:lnTo>
                    <a:pt x="2088894" y="333886"/>
                  </a:lnTo>
                  <a:lnTo>
                    <a:pt x="0" y="333886"/>
                  </a:lnTo>
                  <a:lnTo>
                    <a:pt x="0" y="0"/>
                  </a:lnTo>
                  <a:close/>
                </a:path>
              </a:pathLst>
            </a:custGeom>
            <a:blipFill>
              <a:blip/>
              <a:stretch>
                <a:fillRect b="-270828"/>
              </a:stretch>
            </a:blipFill>
          </p:spPr>
          <p:txBody>
            <a:bodyPr/>
            <a:lstStyle/>
            <a:p>
              <a:endParaRPr lang="zh-CN" altLang="en-US"/>
            </a:p>
          </p:txBody>
        </p:sp>
        <p:sp>
          <p:nvSpPr>
            <p:cNvPr id="24" name="Freeform 29"/>
            <p:cNvSpPr/>
            <p:nvPr/>
          </p:nvSpPr>
          <p:spPr>
            <a:xfrm>
              <a:off x="0" y="235961"/>
              <a:ext cx="2088894" cy="423089"/>
            </a:xfrm>
            <a:custGeom>
              <a:avLst/>
              <a:gdLst/>
              <a:ahLst/>
              <a:cxnLst/>
              <a:rect l="l" t="t" r="r" b="b"/>
              <a:pathLst>
                <a:path w="2088894" h="423089">
                  <a:moveTo>
                    <a:pt x="0" y="0"/>
                  </a:moveTo>
                  <a:lnTo>
                    <a:pt x="2088894" y="0"/>
                  </a:lnTo>
                  <a:lnTo>
                    <a:pt x="2088894" y="423089"/>
                  </a:lnTo>
                  <a:lnTo>
                    <a:pt x="0" y="423089"/>
                  </a:lnTo>
                  <a:lnTo>
                    <a:pt x="0" y="0"/>
                  </a:lnTo>
                  <a:close/>
                </a:path>
              </a:pathLst>
            </a:custGeom>
            <a:blipFill>
              <a:blip/>
              <a:stretch>
                <a:fillRect t="-192644"/>
              </a:stretch>
            </a:blipFill>
          </p:spPr>
          <p:txBody>
            <a:bodyPr/>
            <a:lstStyle/>
            <a:p>
              <a:endParaRPr lang="zh-CN" altLang="en-US"/>
            </a:p>
          </p:txBody>
        </p:sp>
      </p:grpSp>
      <p:grpSp>
        <p:nvGrpSpPr>
          <p:cNvPr id="12" name="Group 5"/>
          <p:cNvGrpSpPr/>
          <p:nvPr/>
        </p:nvGrpSpPr>
        <p:grpSpPr>
          <a:xfrm>
            <a:off x="6135474" y="979952"/>
            <a:ext cx="5086441" cy="5270323"/>
            <a:chOff x="0" y="0"/>
            <a:chExt cx="1452262" cy="1973161"/>
          </a:xfrm>
        </p:grpSpPr>
        <p:sp>
          <p:nvSpPr>
            <p:cNvPr id="13"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14"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rtl="0" eaLnBrk="1" fontAlgn="auto" latinLnBrk="0" hangingPunct="1">
                <a:lnSpc>
                  <a:spcPts val="335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oup 8"/>
          <p:cNvGrpSpPr/>
          <p:nvPr/>
        </p:nvGrpSpPr>
        <p:grpSpPr>
          <a:xfrm>
            <a:off x="6858265" y="2125343"/>
            <a:ext cx="3546203" cy="2674728"/>
            <a:chOff x="0" y="0"/>
            <a:chExt cx="1807641" cy="1787815"/>
          </a:xfrm>
        </p:grpSpPr>
        <p:sp>
          <p:nvSpPr>
            <p:cNvPr id="16"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1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 name="TextBox 11"/>
          <p:cNvSpPr txBox="1"/>
          <p:nvPr/>
        </p:nvSpPr>
        <p:spPr>
          <a:xfrm>
            <a:off x="6920406" y="2404583"/>
            <a:ext cx="3476610" cy="18466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语言</a:t>
            </a:r>
            <a:endPar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使用</a:t>
            </a:r>
            <a:endParaRPr kumimoji="0" 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p:txBody>
      </p:sp>
      <p:grpSp>
        <p:nvGrpSpPr>
          <p:cNvPr id="2" name="Group 5"/>
          <p:cNvGrpSpPr/>
          <p:nvPr/>
        </p:nvGrpSpPr>
        <p:grpSpPr>
          <a:xfrm>
            <a:off x="1008596" y="979952"/>
            <a:ext cx="5086441" cy="5270323"/>
            <a:chOff x="0" y="0"/>
            <a:chExt cx="1452262" cy="1973161"/>
          </a:xfrm>
        </p:grpSpPr>
        <p:sp>
          <p:nvSpPr>
            <p:cNvPr id="3"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4"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rtl="0" eaLnBrk="1" fontAlgn="auto" latinLnBrk="0" hangingPunct="1">
                <a:lnSpc>
                  <a:spcPts val="335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8"/>
          <p:cNvGrpSpPr/>
          <p:nvPr/>
        </p:nvGrpSpPr>
        <p:grpSpPr>
          <a:xfrm>
            <a:off x="1723464" y="2125343"/>
            <a:ext cx="3546203" cy="2674728"/>
            <a:chOff x="0" y="0"/>
            <a:chExt cx="1807641" cy="1787815"/>
          </a:xfrm>
        </p:grpSpPr>
        <p:sp>
          <p:nvSpPr>
            <p:cNvPr id="6"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11"/>
          <p:cNvSpPr txBox="1"/>
          <p:nvPr/>
        </p:nvSpPr>
        <p:spPr>
          <a:xfrm>
            <a:off x="1608554" y="2348910"/>
            <a:ext cx="3476610" cy="18466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6000" b="1" dirty="0">
                <a:solidFill>
                  <a:srgbClr val="FFFFFF"/>
                </a:solidFill>
                <a:latin typeface="Calibri" panose="020F0502020204030204"/>
                <a:ea typeface="29LT Bukra Wide Heavy" panose="02010600030101010101"/>
                <a:cs typeface="29LT Bukra Wide Heavy" panose="02010600030101010101"/>
                <a:sym typeface="29LT Bukra Wide Heavy" panose="02010600030101010101"/>
              </a:rPr>
              <a:t>话题</a:t>
            </a:r>
            <a:endParaRPr lang="en-US" altLang="zh-CN" sz="6000" b="1" dirty="0">
              <a:solidFill>
                <a:srgbClr val="FFFFFF"/>
              </a:solidFill>
              <a:latin typeface="Calibri" panose="020F0502020204030204"/>
              <a:ea typeface="29LT Bukra Wide Heavy" panose="02010600030101010101"/>
              <a:cs typeface="29LT Bukra Wide Heavy" panose="02010600030101010101"/>
              <a:sym typeface="29LT Bukra Wide Heavy" panose="02010600030101010101"/>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素材</a:t>
            </a:r>
            <a:endParaRPr kumimoji="0" 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p:txBody>
      </p:sp>
      <p:grpSp>
        <p:nvGrpSpPr>
          <p:cNvPr id="9" name="Group 14"/>
          <p:cNvGrpSpPr/>
          <p:nvPr/>
        </p:nvGrpSpPr>
        <p:grpSpPr>
          <a:xfrm>
            <a:off x="5879372" y="3130722"/>
            <a:ext cx="431329" cy="413778"/>
            <a:chOff x="0" y="0"/>
            <a:chExt cx="812800" cy="812800"/>
          </a:xfrm>
        </p:grpSpPr>
        <p:sp>
          <p:nvSpPr>
            <p:cNvPr id="10"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9C59">
                    <a:alpha val="100000"/>
                  </a:srgbClr>
                </a:gs>
                <a:gs pos="100000">
                  <a:srgbClr val="FB6A08">
                    <a:alpha val="100000"/>
                  </a:srgbClr>
                </a:gs>
              </a:gsLst>
              <a:lin ang="5400000"/>
            </a:gradFill>
            <a:ln w="38100" cap="sq">
              <a:solidFill>
                <a:srgbClr val="FFFFFF"/>
              </a:solidFill>
              <a:prstDash val="solid"/>
              <a:miter/>
            </a:ln>
          </p:spPr>
          <p:txBody>
            <a:bodyPr/>
            <a:lstStyle/>
            <a:p>
              <a:endParaRPr lang="zh-CN" altLang="en-US"/>
            </a:p>
          </p:txBody>
        </p:sp>
        <p:sp>
          <p:nvSpPr>
            <p:cNvPr id="11" name="TextBox 16"/>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9" name="TextBox 38"/>
          <p:cNvSpPr txBox="1"/>
          <p:nvPr/>
        </p:nvSpPr>
        <p:spPr>
          <a:xfrm>
            <a:off x="822710" y="369170"/>
            <a:ext cx="10399204" cy="487249"/>
          </a:xfrm>
          <a:prstGeom prst="rect">
            <a:avLst/>
          </a:prstGeom>
        </p:spPr>
        <p:txBody>
          <a:bodyPr lIns="0" tIns="0" rIns="0" bIns="0" rtlCol="0" anchor="t">
            <a:spAutoFit/>
          </a:bodyPr>
          <a:lstStyle/>
          <a:p>
            <a:pPr marL="0" marR="0" lvl="0" indent="0" algn="ctr" defTabSz="914400" rtl="0" eaLnBrk="1" fontAlgn="auto" latinLnBrk="0" hangingPunct="1">
              <a:lnSpc>
                <a:spcPts val="3500"/>
              </a:lnSpc>
              <a:spcBef>
                <a:spcPts val="0"/>
              </a:spcBef>
              <a:spcAft>
                <a:spcPts val="0"/>
              </a:spcAft>
              <a:buClrTx/>
              <a:buSzTx/>
              <a:buFontTx/>
              <a:buNone/>
              <a:defRPr/>
            </a:pPr>
            <a:r>
              <a:rPr kumimoji="0" lang="en-US" altLang="zh-CN" sz="4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Writing </a:t>
            </a:r>
            <a:endParaRPr kumimoji="0" lang="en-US" sz="4800" b="1" i="0" u="none" strike="noStrike" kern="1200" cap="none" spc="0" normalizeH="0" baseline="0" noProof="0" dirty="0">
              <a:ln>
                <a:noFill/>
              </a:ln>
              <a:solidFill>
                <a:srgbClr val="080808"/>
              </a:solidFill>
              <a:effectLst/>
              <a:uLnTx/>
              <a:uFillTx/>
              <a:latin typeface="思源黑体 2 Heavy" panose="02010600030101010101"/>
              <a:ea typeface="思源黑体 2 Heavy" panose="02010600030101010101"/>
              <a:cs typeface="思源黑体 2 Heavy" panose="02010600030101010101"/>
              <a:sym typeface="思源黑体 2 Heavy" panose="02010600030101010101"/>
            </a:endParaRPr>
          </a:p>
        </p:txBody>
      </p:sp>
      <p:sp>
        <p:nvSpPr>
          <p:cNvPr id="20" name="Freeform 19"/>
          <p:cNvSpPr/>
          <p:nvPr/>
        </p:nvSpPr>
        <p:spPr>
          <a:xfrm>
            <a:off x="107843" y="2688026"/>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
        <p:nvSpPr>
          <p:cNvPr id="21" name="Freeform 19"/>
          <p:cNvSpPr/>
          <p:nvPr/>
        </p:nvSpPr>
        <p:spPr>
          <a:xfrm>
            <a:off x="10762265" y="2723652"/>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
        <p:nvSpPr>
          <p:cNvPr id="25" name="TextBox 38"/>
          <p:cNvSpPr txBox="1"/>
          <p:nvPr/>
        </p:nvSpPr>
        <p:spPr>
          <a:xfrm>
            <a:off x="1792796" y="1099695"/>
            <a:ext cx="6802564" cy="848181"/>
          </a:xfrm>
          <a:prstGeom prst="rect">
            <a:avLst/>
          </a:prstGeom>
        </p:spPr>
        <p:txBody>
          <a:bodyPr wrap="square" lIns="0" tIns="0" rIns="0" bIns="0" rtlCol="0" anchor="t">
            <a:spAutoFit/>
          </a:bodyPr>
          <a:lstStyle/>
          <a:p>
            <a:pPr marL="0" marR="0" lvl="0" indent="0" defTabSz="914400" rtl="0" eaLnBrk="1" fontAlgn="auto" latinLnBrk="0" hangingPunct="1">
              <a:lnSpc>
                <a:spcPts val="35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聚焦数字素养，培养批判性思维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defTabSz="914400" rtl="0" eaLnBrk="1" fontAlgn="auto" latinLnBrk="0" hangingPunct="1">
              <a:lnSpc>
                <a:spcPts val="35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融合课标新主题，彰显青春担当</a:t>
            </a:r>
            <a:endPar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6" name="文本框 25"/>
          <p:cNvSpPr txBox="1"/>
          <p:nvPr/>
        </p:nvSpPr>
        <p:spPr>
          <a:xfrm>
            <a:off x="1608554" y="5094270"/>
            <a:ext cx="5962493" cy="940514"/>
          </a:xfrm>
          <a:prstGeom prst="rect">
            <a:avLst/>
          </a:prstGeom>
          <a:noFill/>
        </p:spPr>
        <p:txBody>
          <a:bodyPr wrap="square">
            <a:spAutoFit/>
          </a:bodyPr>
          <a:lstStyle/>
          <a:p>
            <a:pPr marL="0" marR="0" lvl="0" indent="0" defTabSz="914400" rtl="0" eaLnBrk="1" fontAlgn="auto" latinLnBrk="0" hangingPunct="1">
              <a:lnSpc>
                <a:spcPts val="35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培养阅读素养，培养终身学习能力		</a:t>
            </a:r>
            <a:endParaRPr lang="en-US" altLang="zh-CN" sz="2000" b="1" dirty="0">
              <a:solidFill>
                <a:prstClr val="black"/>
              </a:solidFill>
              <a:latin typeface="Calibri" panose="020F0502020204030204"/>
              <a:ea typeface="宋体" panose="02010600030101010101" pitchFamily="2" charset="-122"/>
            </a:endParaRPr>
          </a:p>
          <a:p>
            <a:pPr marL="0" marR="0" lvl="0" indent="0" defTabSz="914400" rtl="0" eaLnBrk="1" fontAlgn="auto" latinLnBrk="0" hangingPunct="1">
              <a:lnSpc>
                <a:spcPts val="35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讲好中国故事，传播中国文化</a:t>
            </a:r>
            <a:endPar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8"/>
          <p:cNvSpPr txBox="1"/>
          <p:nvPr/>
        </p:nvSpPr>
        <p:spPr>
          <a:xfrm>
            <a:off x="1000316" y="327535"/>
            <a:ext cx="6802564" cy="853182"/>
          </a:xfrm>
          <a:prstGeom prst="rect">
            <a:avLst/>
          </a:prstGeom>
        </p:spPr>
        <p:txBody>
          <a:bodyPr wrap="square" lIns="0" tIns="0" rIns="0" bIns="0" rtlCol="0" anchor="t">
            <a:spAutoFit/>
          </a:bodyPr>
          <a:lstStyle/>
          <a:p>
            <a:pPr marL="0" marR="0" lvl="0" indent="0" defTabSz="914400" rtl="0" eaLnBrk="1" fontAlgn="auto" latinLnBrk="0" hangingPunct="1">
              <a:lnSpc>
                <a:spcPts val="35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聚焦数字素养，培养批判性思维</a:t>
            </a: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nvGrpSpPr>
          <p:cNvPr id="5" name="Group 8"/>
          <p:cNvGrpSpPr/>
          <p:nvPr/>
        </p:nvGrpSpPr>
        <p:grpSpPr>
          <a:xfrm>
            <a:off x="8587358" y="1038958"/>
            <a:ext cx="3546203" cy="613455"/>
            <a:chOff x="0" y="-47625"/>
            <a:chExt cx="1807641" cy="1835440"/>
          </a:xfrm>
        </p:grpSpPr>
        <p:sp>
          <p:nvSpPr>
            <p:cNvPr id="6" name="Freeform 9"/>
            <p:cNvSpPr/>
            <p:nvPr/>
          </p:nvSpPr>
          <p:spPr>
            <a:xfrm>
              <a:off x="162452" y="0"/>
              <a:ext cx="1645189"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457200" indent="-457200" algn="r">
                <a:buFont typeface="Wingdings" panose="05000000000000000000" pitchFamily="2" charset="2"/>
                <a:buChar char="l"/>
              </a:pPr>
              <a:r>
                <a:rPr lang="zh-CN" altLang="en-US" sz="3200" b="1" dirty="0"/>
                <a:t>科技赋能校园</a:t>
              </a:r>
              <a:endParaRPr lang="zh-CN" altLang="en-US" sz="3200" b="1" dirty="0"/>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文本框 10"/>
          <p:cNvSpPr txBox="1"/>
          <p:nvPr/>
        </p:nvSpPr>
        <p:spPr>
          <a:xfrm>
            <a:off x="215838" y="1044416"/>
            <a:ext cx="8003602" cy="1477328"/>
          </a:xfrm>
          <a:prstGeom prst="rect">
            <a:avLst/>
          </a:prstGeom>
          <a:solidFill>
            <a:schemeClr val="bg1">
              <a:lumMod val="95000"/>
            </a:schemeClr>
          </a:solidFill>
        </p:spPr>
        <p:txBody>
          <a:bodyPr wrap="square">
            <a:spAutoFit/>
          </a:bodyPr>
          <a:lstStyle/>
          <a:p>
            <a:r>
              <a:rPr lang="en-US" altLang="zh-CN" dirty="0"/>
              <a:t>【2026 - </a:t>
            </a:r>
            <a:r>
              <a:rPr lang="zh-CN" altLang="en-US" dirty="0"/>
              <a:t>温州一模</a:t>
            </a:r>
            <a:r>
              <a:rPr lang="en-US" altLang="zh-CN" dirty="0"/>
              <a:t>】</a:t>
            </a:r>
            <a:endParaRPr lang="en-US" altLang="zh-CN" dirty="0"/>
          </a:p>
          <a:p>
            <a:r>
              <a:rPr lang="zh-CN" altLang="en-US" dirty="0"/>
              <a:t>近日，一些学校开始尝试使用 </a:t>
            </a:r>
            <a:r>
              <a:rPr lang="en-US" altLang="zh-CN" dirty="0"/>
              <a:t>AI </a:t>
            </a:r>
            <a:r>
              <a:rPr lang="zh-CN" altLang="en-US" dirty="0"/>
              <a:t>辅助心理咨询。你校英文报就此现象开展征文活动，请你写一篇短文投稿，内容包括：</a:t>
            </a:r>
            <a:endParaRPr lang="zh-CN" altLang="en-US" dirty="0"/>
          </a:p>
          <a:p>
            <a:r>
              <a:rPr lang="en-US" altLang="zh-CN" dirty="0"/>
              <a:t>(1) </a:t>
            </a:r>
            <a:r>
              <a:rPr lang="zh-CN" altLang="en-US" dirty="0"/>
              <a:t>你的观点；</a:t>
            </a:r>
            <a:endParaRPr lang="zh-CN" altLang="en-US" dirty="0"/>
          </a:p>
          <a:p>
            <a:r>
              <a:rPr lang="en-US" altLang="zh-CN" dirty="0"/>
              <a:t>(2) </a:t>
            </a:r>
            <a:r>
              <a:rPr lang="zh-CN" altLang="en-US" dirty="0"/>
              <a:t>你的理由。</a:t>
            </a:r>
            <a:r>
              <a:rPr lang="en-US" altLang="zh-CN" dirty="0"/>
              <a:t>					</a:t>
            </a:r>
            <a:r>
              <a:rPr lang="zh-CN" altLang="en-US" b="1" dirty="0">
                <a:highlight>
                  <a:srgbClr val="5271FF"/>
                </a:highlight>
              </a:rPr>
              <a:t>详细解析见</a:t>
            </a:r>
            <a:r>
              <a:rPr lang="en-US" altLang="zh-CN" b="1" dirty="0">
                <a:highlight>
                  <a:srgbClr val="5271FF"/>
                </a:highlight>
              </a:rPr>
              <a:t>word</a:t>
            </a:r>
            <a:endParaRPr lang="zh-CN" altLang="en-US" b="1" dirty="0">
              <a:highlight>
                <a:srgbClr val="5271FF"/>
              </a:highlight>
            </a:endParaRPr>
          </a:p>
        </p:txBody>
      </p:sp>
      <p:sp>
        <p:nvSpPr>
          <p:cNvPr id="17" name="文本框 16"/>
          <p:cNvSpPr txBox="1"/>
          <p:nvPr/>
        </p:nvSpPr>
        <p:spPr>
          <a:xfrm>
            <a:off x="215838" y="2777733"/>
            <a:ext cx="8003602" cy="3170099"/>
          </a:xfrm>
          <a:prstGeom prst="rect">
            <a:avLst/>
          </a:prstGeom>
          <a:solidFill>
            <a:schemeClr val="accent1">
              <a:lumMod val="20000"/>
              <a:lumOff val="80000"/>
            </a:schemeClr>
          </a:solidFill>
        </p:spPr>
        <p:txBody>
          <a:bodyPr wrap="square">
            <a:spAutoFit/>
          </a:bodyPr>
          <a:lstStyle/>
          <a:p>
            <a:pPr algn="l">
              <a:lnSpc>
                <a:spcPts val="2000"/>
              </a:lnSpc>
              <a:buNone/>
            </a:pPr>
            <a:r>
              <a:rPr lang="zh-CN" altLang="en-US" b="1" dirty="0">
                <a:solidFill>
                  <a:srgbClr val="000000"/>
                </a:solidFill>
                <a:effectLst/>
                <a:latin typeface="ui-sans-serif"/>
              </a:rPr>
              <a:t>逻辑框架：辩证视角下的 “肯定 </a:t>
            </a:r>
            <a:r>
              <a:rPr lang="en-US" altLang="zh-CN" b="1" dirty="0">
                <a:solidFill>
                  <a:srgbClr val="000000"/>
                </a:solidFill>
                <a:effectLst/>
                <a:latin typeface="ui-sans-serif"/>
              </a:rPr>
              <a:t>- </a:t>
            </a:r>
            <a:r>
              <a:rPr lang="zh-CN" altLang="en-US" b="1" dirty="0">
                <a:solidFill>
                  <a:srgbClr val="000000"/>
                </a:solidFill>
                <a:effectLst/>
                <a:latin typeface="ui-sans-serif"/>
              </a:rPr>
              <a:t>转折 </a:t>
            </a:r>
            <a:r>
              <a:rPr lang="en-US" altLang="zh-CN" b="1" dirty="0">
                <a:solidFill>
                  <a:srgbClr val="000000"/>
                </a:solidFill>
                <a:effectLst/>
                <a:latin typeface="ui-sans-serif"/>
              </a:rPr>
              <a:t>- </a:t>
            </a:r>
            <a:r>
              <a:rPr lang="zh-CN" altLang="en-US" b="1" dirty="0">
                <a:solidFill>
                  <a:srgbClr val="000000"/>
                </a:solidFill>
                <a:effectLst/>
                <a:latin typeface="ui-sans-serif"/>
              </a:rPr>
              <a:t>升华”</a:t>
            </a:r>
            <a:endParaRPr lang="zh-CN" altLang="en-US" b="1" dirty="0">
              <a:solidFill>
                <a:srgbClr val="000000"/>
              </a:solidFill>
              <a:effectLst/>
              <a:latin typeface="ui-sans-serif"/>
            </a:endParaRPr>
          </a:p>
          <a:p>
            <a:pPr marL="285750" indent="-285750" algn="l">
              <a:lnSpc>
                <a:spcPts val="2000"/>
              </a:lnSpc>
              <a:buFont typeface="Arial" panose="020B0604020202020204" pitchFamily="34" charset="0"/>
              <a:buChar char="•"/>
            </a:pPr>
            <a:r>
              <a:rPr lang="zh-CN" altLang="en-US" b="1" dirty="0">
                <a:solidFill>
                  <a:srgbClr val="000000"/>
                </a:solidFill>
                <a:effectLst/>
                <a:latin typeface="ui-sans-serif"/>
              </a:rPr>
              <a:t>肯定（</a:t>
            </a:r>
            <a:r>
              <a:rPr lang="en-US" altLang="zh-CN" b="1" dirty="0">
                <a:solidFill>
                  <a:srgbClr val="000000"/>
                </a:solidFill>
                <a:effectLst/>
                <a:latin typeface="ui-sans-serif"/>
              </a:rPr>
              <a:t>Affirmation</a:t>
            </a:r>
            <a:r>
              <a:rPr lang="zh-CN" altLang="en-US" b="0" dirty="0">
                <a:solidFill>
                  <a:srgbClr val="000000"/>
                </a:solidFill>
                <a:effectLst/>
                <a:latin typeface="ui-sans-serif"/>
              </a:rPr>
              <a:t>）： </a:t>
            </a:r>
            <a:r>
              <a:rPr lang="en-US" altLang="zh-CN" b="1" dirty="0">
                <a:solidFill>
                  <a:srgbClr val="000000"/>
                </a:solidFill>
                <a:effectLst/>
                <a:latin typeface="ui-sans-serif"/>
              </a:rPr>
              <a:t>AI </a:t>
            </a:r>
            <a:r>
              <a:rPr lang="zh-CN" altLang="en-US" b="1" dirty="0">
                <a:solidFill>
                  <a:srgbClr val="000000"/>
                </a:solidFill>
                <a:effectLst/>
                <a:latin typeface="ui-sans-serif"/>
              </a:rPr>
              <a:t>辅助心理咨询的积极作用</a:t>
            </a:r>
            <a:endParaRPr lang="zh-CN" altLang="en-US" b="1" dirty="0">
              <a:solidFill>
                <a:srgbClr val="000000"/>
              </a:solidFill>
              <a:effectLst/>
              <a:latin typeface="ui-sans-serif"/>
            </a:endParaRPr>
          </a:p>
          <a:p>
            <a:pPr algn="l">
              <a:lnSpc>
                <a:spcPts val="2000"/>
              </a:lnSpc>
            </a:pPr>
            <a:r>
              <a:rPr lang="en-US" altLang="zh-CN" b="0" dirty="0">
                <a:solidFill>
                  <a:srgbClr val="000000"/>
                </a:solidFill>
                <a:effectLst/>
                <a:latin typeface="ui-sans-serif"/>
              </a:rPr>
              <a:t>1.</a:t>
            </a:r>
            <a:r>
              <a:rPr lang="zh-CN" altLang="en-US" b="0" dirty="0">
                <a:solidFill>
                  <a:srgbClr val="000000"/>
                </a:solidFill>
                <a:effectLst/>
                <a:latin typeface="ui-sans-serif"/>
              </a:rPr>
              <a:t>高效便捷：</a:t>
            </a:r>
            <a:r>
              <a:rPr lang="en-US" altLang="zh-CN" b="0" dirty="0">
                <a:solidFill>
                  <a:srgbClr val="000000"/>
                </a:solidFill>
                <a:effectLst/>
                <a:latin typeface="ui-sans-serif"/>
              </a:rPr>
              <a:t>AI </a:t>
            </a:r>
            <a:r>
              <a:rPr lang="zh-CN" altLang="en-US" b="0" dirty="0">
                <a:solidFill>
                  <a:srgbClr val="000000"/>
                </a:solidFill>
                <a:effectLst/>
                <a:latin typeface="ui-sans-serif"/>
              </a:rPr>
              <a:t>能提供 </a:t>
            </a:r>
            <a:r>
              <a:rPr lang="en-US" altLang="zh-CN" b="0" dirty="0">
                <a:solidFill>
                  <a:srgbClr val="000000"/>
                </a:solidFill>
                <a:effectLst/>
                <a:latin typeface="ui-sans-serif"/>
              </a:rPr>
              <a:t>24 </a:t>
            </a:r>
            <a:r>
              <a:rPr lang="zh-CN" altLang="en-US" b="0" dirty="0">
                <a:solidFill>
                  <a:srgbClr val="000000"/>
                </a:solidFill>
                <a:effectLst/>
                <a:latin typeface="ui-sans-serif"/>
              </a:rPr>
              <a:t>小时即时回应</a:t>
            </a:r>
            <a:endParaRPr lang="en-US" altLang="zh-CN" b="0" dirty="0">
              <a:solidFill>
                <a:srgbClr val="000000"/>
              </a:solidFill>
              <a:effectLst/>
              <a:latin typeface="ui-sans-serif"/>
            </a:endParaRPr>
          </a:p>
          <a:p>
            <a:pPr algn="l">
              <a:lnSpc>
                <a:spcPts val="2000"/>
              </a:lnSpc>
            </a:pPr>
            <a:r>
              <a:rPr lang="en-US" altLang="zh-CN" b="0" dirty="0">
                <a:solidFill>
                  <a:srgbClr val="000000"/>
                </a:solidFill>
                <a:effectLst/>
                <a:latin typeface="ui-sans-serif"/>
              </a:rPr>
              <a:t>2.</a:t>
            </a:r>
            <a:r>
              <a:rPr lang="zh-CN" altLang="en-US" b="0" dirty="0">
                <a:solidFill>
                  <a:srgbClr val="000000"/>
                </a:solidFill>
                <a:effectLst/>
                <a:latin typeface="ui-sans-serif"/>
              </a:rPr>
              <a:t>隐私保护：降低学生求助的羞耻感，让更多人愿意开口</a:t>
            </a:r>
            <a:endParaRPr lang="zh-CN" altLang="en-US" b="0" dirty="0">
              <a:solidFill>
                <a:srgbClr val="000000"/>
              </a:solidFill>
              <a:effectLst/>
              <a:latin typeface="ui-sans-serif"/>
            </a:endParaRPr>
          </a:p>
          <a:p>
            <a:pPr algn="l">
              <a:lnSpc>
                <a:spcPts val="2000"/>
              </a:lnSpc>
            </a:pPr>
            <a:r>
              <a:rPr lang="en-US" altLang="zh-CN" b="0" dirty="0">
                <a:solidFill>
                  <a:srgbClr val="000000"/>
                </a:solidFill>
                <a:effectLst/>
                <a:latin typeface="ui-sans-serif"/>
              </a:rPr>
              <a:t>3.</a:t>
            </a:r>
            <a:r>
              <a:rPr lang="zh-CN" altLang="en-US" b="0" dirty="0">
                <a:solidFill>
                  <a:srgbClr val="000000"/>
                </a:solidFill>
                <a:effectLst/>
                <a:latin typeface="ui-sans-serif"/>
              </a:rPr>
              <a:t>初步筛查：</a:t>
            </a:r>
            <a:r>
              <a:rPr lang="en-US" altLang="zh-CN" b="0" dirty="0">
                <a:solidFill>
                  <a:srgbClr val="000000"/>
                </a:solidFill>
                <a:effectLst/>
                <a:latin typeface="ui-sans-serif"/>
              </a:rPr>
              <a:t>AI </a:t>
            </a:r>
            <a:r>
              <a:rPr lang="zh-CN" altLang="en-US" b="0" dirty="0">
                <a:solidFill>
                  <a:srgbClr val="000000"/>
                </a:solidFill>
                <a:effectLst/>
                <a:latin typeface="ui-sans-serif"/>
              </a:rPr>
              <a:t>可快速识别情绪问题，为后续人工干预提供参考</a:t>
            </a:r>
            <a:endParaRPr lang="zh-CN" altLang="en-US" b="0" dirty="0">
              <a:solidFill>
                <a:srgbClr val="000000"/>
              </a:solidFill>
              <a:effectLst/>
              <a:latin typeface="ui-sans-serif"/>
            </a:endParaRPr>
          </a:p>
          <a:p>
            <a:pPr marL="285750" indent="-285750" algn="l">
              <a:lnSpc>
                <a:spcPts val="2000"/>
              </a:lnSpc>
              <a:buFont typeface="Arial" panose="020B0604020202020204" pitchFamily="34" charset="0"/>
              <a:buChar char="•"/>
            </a:pPr>
            <a:r>
              <a:rPr lang="zh-CN" altLang="en-US" b="1" dirty="0">
                <a:solidFill>
                  <a:srgbClr val="000000"/>
                </a:solidFill>
                <a:effectLst/>
                <a:latin typeface="ui-sans-serif"/>
              </a:rPr>
              <a:t>转折（</a:t>
            </a:r>
            <a:r>
              <a:rPr lang="en-US" altLang="zh-CN" b="1" dirty="0">
                <a:solidFill>
                  <a:srgbClr val="000000"/>
                </a:solidFill>
                <a:effectLst/>
                <a:latin typeface="ui-sans-serif"/>
              </a:rPr>
              <a:t>Transition</a:t>
            </a:r>
            <a:r>
              <a:rPr lang="zh-CN" altLang="en-US" b="1" dirty="0">
                <a:solidFill>
                  <a:srgbClr val="000000"/>
                </a:solidFill>
                <a:effectLst/>
                <a:latin typeface="ui-sans-serif"/>
              </a:rPr>
              <a:t>）</a:t>
            </a:r>
            <a:r>
              <a:rPr lang="zh-CN" altLang="en-US" b="0" dirty="0">
                <a:solidFill>
                  <a:srgbClr val="000000"/>
                </a:solidFill>
                <a:effectLst/>
                <a:latin typeface="ui-sans-serif"/>
              </a:rPr>
              <a:t>：</a:t>
            </a:r>
            <a:r>
              <a:rPr lang="zh-CN" altLang="en-US" b="1" dirty="0">
                <a:solidFill>
                  <a:srgbClr val="000000"/>
                </a:solidFill>
                <a:effectLst/>
                <a:latin typeface="ui-sans-serif"/>
              </a:rPr>
              <a:t>指出 </a:t>
            </a:r>
            <a:r>
              <a:rPr lang="en-US" altLang="zh-CN" b="1" dirty="0">
                <a:solidFill>
                  <a:srgbClr val="000000"/>
                </a:solidFill>
                <a:effectLst/>
                <a:latin typeface="ui-sans-serif"/>
              </a:rPr>
              <a:t>AI </a:t>
            </a:r>
            <a:r>
              <a:rPr lang="zh-CN" altLang="en-US" b="1" dirty="0">
                <a:solidFill>
                  <a:srgbClr val="000000"/>
                </a:solidFill>
                <a:effectLst/>
                <a:latin typeface="ui-sans-serif"/>
              </a:rPr>
              <a:t>辅助的局限性</a:t>
            </a:r>
            <a:r>
              <a:rPr lang="zh-CN" altLang="en-US" b="0" dirty="0">
                <a:solidFill>
                  <a:srgbClr val="000000"/>
                </a:solidFill>
                <a:effectLst/>
                <a:latin typeface="ui-sans-serif"/>
              </a:rPr>
              <a:t>（</a:t>
            </a:r>
            <a:r>
              <a:rPr lang="zh-CN" altLang="en-US" b="0" dirty="0">
                <a:solidFill>
                  <a:srgbClr val="000000"/>
                </a:solidFill>
                <a:effectLst/>
                <a:highlight>
                  <a:srgbClr val="FFFF00"/>
                </a:highlight>
                <a:latin typeface="ui-sans-serif"/>
              </a:rPr>
              <a:t>辩证视角，避免非黑即白</a:t>
            </a:r>
            <a:r>
              <a:rPr lang="zh-CN" altLang="en-US" b="0" dirty="0">
                <a:solidFill>
                  <a:srgbClr val="000000"/>
                </a:solidFill>
                <a:effectLst/>
                <a:latin typeface="ui-sans-serif"/>
              </a:rPr>
              <a:t>）</a:t>
            </a:r>
            <a:endParaRPr lang="zh-CN" altLang="en-US" b="0" dirty="0">
              <a:solidFill>
                <a:srgbClr val="000000"/>
              </a:solidFill>
              <a:effectLst/>
              <a:latin typeface="ui-sans-serif"/>
            </a:endParaRPr>
          </a:p>
          <a:p>
            <a:pPr algn="l">
              <a:lnSpc>
                <a:spcPts val="2000"/>
              </a:lnSpc>
              <a:buFont typeface="+mj-lt"/>
              <a:buAutoNum type="arabicPeriod"/>
            </a:pPr>
            <a:r>
              <a:rPr lang="zh-CN" altLang="en-US" b="0" dirty="0">
                <a:solidFill>
                  <a:srgbClr val="000000"/>
                </a:solidFill>
                <a:effectLst/>
                <a:latin typeface="ui-sans-serif"/>
              </a:rPr>
              <a:t>情感共鸣缺失：</a:t>
            </a:r>
            <a:r>
              <a:rPr lang="en-US" altLang="zh-CN" b="0" dirty="0">
                <a:solidFill>
                  <a:srgbClr val="000000"/>
                </a:solidFill>
                <a:effectLst/>
                <a:latin typeface="ui-sans-serif"/>
              </a:rPr>
              <a:t>AI </a:t>
            </a:r>
            <a:r>
              <a:rPr lang="zh-CN" altLang="en-US" b="0" dirty="0">
                <a:solidFill>
                  <a:srgbClr val="000000"/>
                </a:solidFill>
                <a:effectLst/>
                <a:latin typeface="ui-sans-serif"/>
              </a:rPr>
              <a:t>无法真正理解复杂的情绪和深层心理需求</a:t>
            </a:r>
            <a:endParaRPr lang="zh-CN" altLang="en-US" b="0" dirty="0">
              <a:solidFill>
                <a:srgbClr val="000000"/>
              </a:solidFill>
              <a:effectLst/>
              <a:latin typeface="ui-sans-serif"/>
            </a:endParaRPr>
          </a:p>
          <a:p>
            <a:pPr algn="l">
              <a:lnSpc>
                <a:spcPts val="2000"/>
              </a:lnSpc>
              <a:buFont typeface="+mj-lt"/>
              <a:buAutoNum type="arabicPeriod"/>
            </a:pPr>
            <a:r>
              <a:rPr lang="zh-CN" altLang="en-US" b="0" dirty="0">
                <a:solidFill>
                  <a:srgbClr val="000000"/>
                </a:solidFill>
                <a:effectLst/>
                <a:latin typeface="ui-sans-serif"/>
              </a:rPr>
              <a:t>专业判断不足：算法无法替代心理咨询师的专业经验</a:t>
            </a:r>
            <a:endParaRPr lang="en-US" altLang="zh-CN" b="0" dirty="0">
              <a:solidFill>
                <a:srgbClr val="000000"/>
              </a:solidFill>
              <a:effectLst/>
              <a:latin typeface="ui-sans-serif"/>
            </a:endParaRPr>
          </a:p>
          <a:p>
            <a:pPr algn="l">
              <a:lnSpc>
                <a:spcPts val="2000"/>
              </a:lnSpc>
              <a:buFont typeface="+mj-lt"/>
              <a:buAutoNum type="arabicPeriod"/>
            </a:pPr>
            <a:r>
              <a:rPr lang="zh-CN" altLang="en-US" b="0" dirty="0">
                <a:solidFill>
                  <a:srgbClr val="000000"/>
                </a:solidFill>
                <a:effectLst/>
                <a:latin typeface="ui-sans-serif"/>
              </a:rPr>
              <a:t>缺乏长期支持：</a:t>
            </a:r>
            <a:r>
              <a:rPr lang="en-US" altLang="zh-CN" b="0" dirty="0">
                <a:solidFill>
                  <a:srgbClr val="000000"/>
                </a:solidFill>
                <a:effectLst/>
                <a:latin typeface="ui-sans-serif"/>
              </a:rPr>
              <a:t>AI </a:t>
            </a:r>
            <a:r>
              <a:rPr lang="zh-CN" altLang="en-US" b="0" dirty="0">
                <a:solidFill>
                  <a:srgbClr val="000000"/>
                </a:solidFill>
                <a:effectLst/>
                <a:latin typeface="ui-sans-serif"/>
              </a:rPr>
              <a:t>无法提供持续的陪伴与引导</a:t>
            </a:r>
            <a:endParaRPr lang="zh-CN" altLang="en-US" b="0" dirty="0">
              <a:solidFill>
                <a:srgbClr val="000000"/>
              </a:solidFill>
              <a:effectLst/>
              <a:latin typeface="ui-sans-serif"/>
            </a:endParaRPr>
          </a:p>
          <a:p>
            <a:pPr marL="285750" indent="-285750" algn="l">
              <a:lnSpc>
                <a:spcPts val="2000"/>
              </a:lnSpc>
              <a:buFont typeface="Arial" panose="020B0604020202020204" pitchFamily="34" charset="0"/>
              <a:buChar char="•"/>
            </a:pPr>
            <a:r>
              <a:rPr lang="zh-CN" altLang="en-US" b="1" dirty="0">
                <a:solidFill>
                  <a:srgbClr val="000000"/>
                </a:solidFill>
                <a:effectLst/>
                <a:latin typeface="ui-sans-serif"/>
              </a:rPr>
              <a:t>升华 </a:t>
            </a:r>
            <a:r>
              <a:rPr lang="en-US" altLang="zh-CN" b="1" dirty="0">
                <a:solidFill>
                  <a:srgbClr val="000000"/>
                </a:solidFill>
                <a:effectLst/>
                <a:latin typeface="ui-sans-serif"/>
              </a:rPr>
              <a:t>/ </a:t>
            </a:r>
            <a:r>
              <a:rPr lang="zh-CN" altLang="en-US" b="1" dirty="0">
                <a:solidFill>
                  <a:srgbClr val="000000"/>
                </a:solidFill>
                <a:effectLst/>
                <a:latin typeface="ui-sans-serif"/>
              </a:rPr>
              <a:t>建议（</a:t>
            </a:r>
            <a:r>
              <a:rPr lang="en-US" altLang="zh-CN" b="1" dirty="0">
                <a:solidFill>
                  <a:srgbClr val="000000"/>
                </a:solidFill>
                <a:effectLst/>
                <a:latin typeface="ui-sans-serif"/>
              </a:rPr>
              <a:t>Construction</a:t>
            </a:r>
            <a:r>
              <a:rPr lang="zh-CN" altLang="en-US" b="0" dirty="0">
                <a:solidFill>
                  <a:srgbClr val="000000"/>
                </a:solidFill>
                <a:effectLst/>
                <a:latin typeface="ui-sans-serif"/>
              </a:rPr>
              <a:t>，作为理由的补充延伸）：</a:t>
            </a:r>
            <a:r>
              <a:rPr lang="zh-CN" altLang="en-US" b="1" dirty="0">
                <a:solidFill>
                  <a:srgbClr val="000000"/>
                </a:solidFill>
                <a:effectLst/>
                <a:latin typeface="ui-sans-serif"/>
              </a:rPr>
              <a:t>提出理性看待的态度</a:t>
            </a:r>
            <a:endParaRPr lang="zh-CN" altLang="en-US" b="1" dirty="0">
              <a:solidFill>
                <a:srgbClr val="000000"/>
              </a:solidFill>
              <a:effectLst/>
              <a:latin typeface="ui-sans-serif"/>
            </a:endParaRPr>
          </a:p>
          <a:p>
            <a:pPr algn="l">
              <a:lnSpc>
                <a:spcPts val="2000"/>
              </a:lnSpc>
              <a:buFont typeface="+mj-lt"/>
              <a:buAutoNum type="arabicPeriod"/>
            </a:pPr>
            <a:r>
              <a:rPr lang="en-US" altLang="zh-CN" b="0" dirty="0">
                <a:solidFill>
                  <a:srgbClr val="000000"/>
                </a:solidFill>
                <a:effectLst/>
                <a:latin typeface="ui-sans-serif"/>
              </a:rPr>
              <a:t>AI </a:t>
            </a:r>
            <a:r>
              <a:rPr lang="zh-CN" altLang="en-US" b="0" dirty="0">
                <a:solidFill>
                  <a:srgbClr val="000000"/>
                </a:solidFill>
                <a:effectLst/>
                <a:latin typeface="ui-sans-serif"/>
              </a:rPr>
              <a:t>应作为辅助工具，而非替代人工咨询</a:t>
            </a:r>
            <a:endParaRPr lang="zh-CN" altLang="en-US" b="0" dirty="0">
              <a:solidFill>
                <a:srgbClr val="000000"/>
              </a:solidFill>
              <a:effectLst/>
              <a:latin typeface="ui-sans-serif"/>
            </a:endParaRPr>
          </a:p>
          <a:p>
            <a:pPr algn="l">
              <a:lnSpc>
                <a:spcPts val="2000"/>
              </a:lnSpc>
              <a:buFont typeface="+mj-lt"/>
              <a:buAutoNum type="arabicPeriod"/>
            </a:pPr>
            <a:r>
              <a:rPr lang="zh-CN" altLang="en-US" b="0" dirty="0">
                <a:solidFill>
                  <a:srgbClr val="000000"/>
                </a:solidFill>
                <a:effectLst/>
                <a:latin typeface="ui-sans-serif"/>
              </a:rPr>
              <a:t>建议学校采用“</a:t>
            </a:r>
            <a:r>
              <a:rPr lang="en-US" altLang="zh-CN" b="0" dirty="0">
                <a:solidFill>
                  <a:srgbClr val="000000"/>
                </a:solidFill>
                <a:effectLst/>
                <a:latin typeface="ui-sans-serif"/>
              </a:rPr>
              <a:t>AI </a:t>
            </a:r>
            <a:r>
              <a:rPr lang="zh-CN" altLang="en-US" b="0" dirty="0">
                <a:solidFill>
                  <a:srgbClr val="000000"/>
                </a:solidFill>
                <a:effectLst/>
                <a:latin typeface="ui-sans-serif"/>
              </a:rPr>
              <a:t>初筛 </a:t>
            </a:r>
            <a:r>
              <a:rPr lang="en-US" altLang="zh-CN" b="0" dirty="0">
                <a:solidFill>
                  <a:srgbClr val="000000"/>
                </a:solidFill>
                <a:effectLst/>
                <a:latin typeface="ui-sans-serif"/>
              </a:rPr>
              <a:t>+ </a:t>
            </a:r>
            <a:r>
              <a:rPr lang="zh-CN" altLang="en-US" b="0" dirty="0">
                <a:solidFill>
                  <a:srgbClr val="000000"/>
                </a:solidFill>
                <a:effectLst/>
                <a:latin typeface="ui-sans-serif"/>
              </a:rPr>
              <a:t>人工跟进”的模式，兼顾效率与专业性。</a:t>
            </a:r>
            <a:endParaRPr lang="zh-CN" altLang="en-US" b="0" dirty="0">
              <a:solidFill>
                <a:srgbClr val="000000"/>
              </a:solidFill>
              <a:effectLst/>
              <a:latin typeface="ui-sans-serif"/>
            </a:endParaRPr>
          </a:p>
        </p:txBody>
      </p:sp>
      <p:sp>
        <p:nvSpPr>
          <p:cNvPr id="19" name="文本框 18"/>
          <p:cNvSpPr txBox="1"/>
          <p:nvPr/>
        </p:nvSpPr>
        <p:spPr>
          <a:xfrm>
            <a:off x="215838" y="3122149"/>
            <a:ext cx="7891842" cy="2772554"/>
          </a:xfrm>
          <a:prstGeom prst="rect">
            <a:avLst/>
          </a:prstGeom>
          <a:solidFill>
            <a:schemeClr val="accent3">
              <a:lumMod val="20000"/>
              <a:lumOff val="80000"/>
            </a:schemeClr>
          </a:solidFill>
        </p:spPr>
        <p:txBody>
          <a:bodyPr wrap="square">
            <a:spAutoFit/>
          </a:bodyPr>
          <a:lstStyle/>
          <a:p>
            <a:pPr algn="l">
              <a:lnSpc>
                <a:spcPts val="1900"/>
              </a:lnSpc>
              <a:buNone/>
            </a:pPr>
            <a:r>
              <a:rPr lang="zh-CN" altLang="en-US" sz="2000" b="1" dirty="0">
                <a:solidFill>
                  <a:srgbClr val="000000"/>
                </a:solidFill>
                <a:effectLst/>
                <a:latin typeface="Times New Roman" panose="02020603050405020304" pitchFamily="18" charset="0"/>
                <a:cs typeface="Times New Roman" panose="02020603050405020304" pitchFamily="18" charset="0"/>
              </a:rPr>
              <a:t>交际意识</a:t>
            </a:r>
            <a:r>
              <a:rPr lang="zh-CN" altLang="en-US" sz="2000" b="0" dirty="0">
                <a:solidFill>
                  <a:srgbClr val="000000"/>
                </a:solidFill>
                <a:effectLst/>
                <a:latin typeface="Times New Roman" panose="02020603050405020304" pitchFamily="18" charset="0"/>
                <a:cs typeface="Times New Roman" panose="02020603050405020304" pitchFamily="18" charset="0"/>
              </a:rPr>
              <a:t>：语气需理性客观、建设性强，避免极端批判或盲目吹捧：</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zh-CN" altLang="en-US" sz="2000" b="1" dirty="0">
                <a:solidFill>
                  <a:srgbClr val="000000"/>
                </a:solidFill>
                <a:effectLst/>
                <a:latin typeface="Times New Roman" panose="02020603050405020304" pitchFamily="18" charset="0"/>
                <a:cs typeface="Times New Roman" panose="02020603050405020304" pitchFamily="18" charset="0"/>
              </a:rPr>
              <a:t>表达观点</a:t>
            </a:r>
            <a:r>
              <a:rPr lang="zh-CN" altLang="en-US" sz="2000" b="0" dirty="0">
                <a:solidFill>
                  <a:srgbClr val="000000"/>
                </a:solidFill>
                <a:effectLst/>
                <a:latin typeface="Times New Roman" panose="02020603050405020304" pitchFamily="18" charset="0"/>
                <a:cs typeface="Times New Roman" panose="02020603050405020304" pitchFamily="18" charset="0"/>
              </a:rPr>
              <a:t>时，使用让步结构缓和语气： </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2000" b="0" dirty="0">
                <a:solidFill>
                  <a:srgbClr val="000000"/>
                </a:solidFill>
                <a:effectLst/>
                <a:latin typeface="Times New Roman" panose="02020603050405020304" pitchFamily="18" charset="0"/>
                <a:cs typeface="Times New Roman" panose="02020603050405020304" pitchFamily="18" charset="0"/>
              </a:rPr>
              <a:t>1.</a:t>
            </a:r>
            <a:r>
              <a:rPr lang="en-US" altLang="zh-CN" sz="2000" b="1" dirty="0">
                <a:solidFill>
                  <a:srgbClr val="000000"/>
                </a:solidFill>
                <a:effectLst/>
                <a:latin typeface="Times New Roman" panose="02020603050405020304" pitchFamily="18" charset="0"/>
                <a:cs typeface="Times New Roman" panose="02020603050405020304" pitchFamily="18" charset="0"/>
              </a:rPr>
              <a:t>While</a:t>
            </a:r>
            <a:r>
              <a:rPr lang="en-US" altLang="zh-CN" sz="2000" b="0" dirty="0">
                <a:solidFill>
                  <a:srgbClr val="000000"/>
                </a:solidFill>
                <a:effectLst/>
                <a:latin typeface="Times New Roman" panose="02020603050405020304" pitchFamily="18" charset="0"/>
                <a:cs typeface="Times New Roman" panose="02020603050405020304" pitchFamily="18" charset="0"/>
              </a:rPr>
              <a:t> AI brings convenience to psychological counseling, it cannot replace human therapists.</a:t>
            </a:r>
            <a:endParaRPr lang="en-US" altLang="zh-CN"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2000" b="0" dirty="0">
                <a:solidFill>
                  <a:srgbClr val="000000"/>
                </a:solidFill>
                <a:effectLst/>
                <a:latin typeface="Times New Roman" panose="02020603050405020304" pitchFamily="18" charset="0"/>
                <a:cs typeface="Times New Roman" panose="02020603050405020304" pitchFamily="18" charset="0"/>
              </a:rPr>
              <a:t>2</a:t>
            </a:r>
            <a:r>
              <a:rPr lang="en-US" altLang="zh-CN" sz="2000" b="1" dirty="0">
                <a:solidFill>
                  <a:srgbClr val="000000"/>
                </a:solidFill>
                <a:effectLst/>
                <a:latin typeface="Times New Roman" panose="02020603050405020304" pitchFamily="18" charset="0"/>
                <a:cs typeface="Times New Roman" panose="02020603050405020304" pitchFamily="18" charset="0"/>
              </a:rPr>
              <a:t>.Although </a:t>
            </a:r>
            <a:r>
              <a:rPr lang="en-US" altLang="zh-CN" sz="2000" b="0" dirty="0">
                <a:solidFill>
                  <a:srgbClr val="000000"/>
                </a:solidFill>
                <a:effectLst/>
                <a:latin typeface="Times New Roman" panose="02020603050405020304" pitchFamily="18" charset="0"/>
                <a:cs typeface="Times New Roman" panose="02020603050405020304" pitchFamily="18" charset="0"/>
              </a:rPr>
              <a:t>AI can offer quick responses, it lacks the empathy that real communication provides.</a:t>
            </a:r>
            <a:endParaRPr lang="en-US" altLang="zh-CN"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zh-CN" altLang="en-US" sz="2000" b="1" dirty="0">
                <a:solidFill>
                  <a:srgbClr val="000000"/>
                </a:solidFill>
                <a:effectLst/>
                <a:latin typeface="Times New Roman" panose="02020603050405020304" pitchFamily="18" charset="0"/>
                <a:cs typeface="Times New Roman" panose="02020603050405020304" pitchFamily="18" charset="0"/>
              </a:rPr>
              <a:t>阐述理由</a:t>
            </a:r>
            <a:r>
              <a:rPr lang="zh-CN" altLang="en-US" sz="2000" b="0" dirty="0">
                <a:solidFill>
                  <a:srgbClr val="000000"/>
                </a:solidFill>
                <a:effectLst/>
                <a:latin typeface="Times New Roman" panose="02020603050405020304" pitchFamily="18" charset="0"/>
                <a:cs typeface="Times New Roman" panose="02020603050405020304" pitchFamily="18" charset="0"/>
              </a:rPr>
              <a:t>时，保持中立的分析视角，多用客观表述： </a:t>
            </a:r>
            <a:endParaRPr lang="zh-CN" altLang="en-US"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2000" b="0" dirty="0">
                <a:solidFill>
                  <a:srgbClr val="000000"/>
                </a:solidFill>
                <a:effectLst/>
                <a:latin typeface="Times New Roman" panose="02020603050405020304" pitchFamily="18" charset="0"/>
                <a:cs typeface="Times New Roman" panose="02020603050405020304" pitchFamily="18" charset="0"/>
              </a:rPr>
              <a:t>1.On the one hand, AI makes psychological support more accessible to students.</a:t>
            </a:r>
            <a:endParaRPr lang="en-US" altLang="zh-CN" sz="20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2000" b="0" dirty="0">
                <a:solidFill>
                  <a:srgbClr val="000000"/>
                </a:solidFill>
                <a:effectLst/>
                <a:latin typeface="Times New Roman" panose="02020603050405020304" pitchFamily="18" charset="0"/>
                <a:cs typeface="Times New Roman" panose="02020603050405020304" pitchFamily="18" charset="0"/>
              </a:rPr>
              <a:t>2.On the other hand, it has obvious limitations in handling complex emotional problems.</a:t>
            </a:r>
            <a:endParaRPr lang="en-US" altLang="zh-CN" sz="2000" b="0" dirty="0">
              <a:solidFill>
                <a:srgbClr val="000000"/>
              </a:solidFill>
              <a:effectLst/>
              <a:latin typeface="Times New Roman" panose="02020603050405020304" pitchFamily="18" charset="0"/>
              <a:cs typeface="Times New Roman" panose="02020603050405020304" pitchFamily="18" charset="0"/>
            </a:endParaRPr>
          </a:p>
        </p:txBody>
      </p:sp>
      <p:sp>
        <p:nvSpPr>
          <p:cNvPr id="21" name="文本框 20"/>
          <p:cNvSpPr txBox="1"/>
          <p:nvPr/>
        </p:nvSpPr>
        <p:spPr>
          <a:xfrm>
            <a:off x="215838" y="2732502"/>
            <a:ext cx="8003602" cy="3785652"/>
          </a:xfrm>
          <a:prstGeom prst="rect">
            <a:avLst/>
          </a:prstGeom>
          <a:solidFill>
            <a:schemeClr val="accent6">
              <a:lumMod val="20000"/>
              <a:lumOff val="80000"/>
            </a:schemeClr>
          </a:solidFill>
        </p:spPr>
        <p:txBody>
          <a:bodyPr wrap="square">
            <a:spAutoFit/>
          </a:bodyPr>
          <a:lstStyle/>
          <a:p>
            <a:pPr algn="ctr">
              <a:lnSpc>
                <a:spcPts val="1800"/>
              </a:lnSpc>
              <a:buNone/>
            </a:pPr>
            <a:r>
              <a:rPr lang="en-US" altLang="zh-CN" b="1" dirty="0">
                <a:solidFill>
                  <a:srgbClr val="000000"/>
                </a:solidFill>
                <a:effectLst/>
                <a:latin typeface="Times New Roman" panose="02020603050405020304" pitchFamily="18" charset="0"/>
                <a:cs typeface="Times New Roman" panose="02020603050405020304" pitchFamily="18" charset="0"/>
              </a:rPr>
              <a:t>My Views on AI-Assisted Psychological Counseling</a:t>
            </a:r>
            <a:endParaRPr lang="en-US" altLang="zh-CN" b="1"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b="1" dirty="0">
                <a:solidFill>
                  <a:srgbClr val="000000"/>
                </a:solidFill>
                <a:effectLst/>
                <a:latin typeface="Times New Roman" panose="02020603050405020304" pitchFamily="18" charset="0"/>
                <a:cs typeface="Times New Roman" panose="02020603050405020304" pitchFamily="18" charset="0"/>
              </a:rPr>
              <a:t>I firmly support </a:t>
            </a:r>
            <a:r>
              <a:rPr lang="en-US" altLang="zh-CN" b="0" dirty="0">
                <a:solidFill>
                  <a:srgbClr val="000000"/>
                </a:solidFill>
                <a:effectLst/>
                <a:latin typeface="Times New Roman" panose="02020603050405020304" pitchFamily="18" charset="0"/>
                <a:cs typeface="Times New Roman" panose="02020603050405020304" pitchFamily="18" charset="0"/>
              </a:rPr>
              <a:t>the introduction of AI into school psychological counseling, believing it can serve as a valuable supplement to traditional support systems.</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1" dirty="0">
                <a:solidFill>
                  <a:srgbClr val="000000"/>
                </a:solidFill>
                <a:effectLst/>
                <a:latin typeface="Times New Roman" panose="02020603050405020304" pitchFamily="18" charset="0"/>
                <a:cs typeface="Times New Roman" panose="02020603050405020304" pitchFamily="18" charset="0"/>
              </a:rPr>
              <a:t>Firstly</a:t>
            </a:r>
            <a:r>
              <a:rPr lang="en-US" altLang="zh-CN" b="0" dirty="0">
                <a:solidFill>
                  <a:srgbClr val="000000"/>
                </a:solidFill>
                <a:effectLst/>
                <a:latin typeface="Times New Roman" panose="02020603050405020304" pitchFamily="18" charset="0"/>
                <a:cs typeface="Times New Roman" panose="02020603050405020304" pitchFamily="18" charset="0"/>
              </a:rPr>
              <a:t>, AI tools </a:t>
            </a:r>
            <a:r>
              <a:rPr lang="en-US" altLang="zh-CN" b="0" u="sng" dirty="0">
                <a:solidFill>
                  <a:srgbClr val="000000"/>
                </a:solidFill>
                <a:effectLst/>
                <a:latin typeface="Times New Roman" panose="02020603050405020304" pitchFamily="18" charset="0"/>
                <a:cs typeface="Times New Roman" panose="02020603050405020304" pitchFamily="18" charset="0"/>
              </a:rPr>
              <a:t>offer 24/7 accessibility</a:t>
            </a: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0" u="sng" dirty="0">
                <a:solidFill>
                  <a:srgbClr val="000000"/>
                </a:solidFill>
                <a:effectLst/>
                <a:latin typeface="Times New Roman" panose="02020603050405020304" pitchFamily="18" charset="0"/>
                <a:cs typeface="Times New Roman" panose="02020603050405020304" pitchFamily="18" charset="0"/>
              </a:rPr>
              <a:t>providing immediate help </a:t>
            </a:r>
            <a:r>
              <a:rPr lang="en-US" altLang="zh-CN" b="0" dirty="0">
                <a:solidFill>
                  <a:srgbClr val="000000"/>
                </a:solidFill>
                <a:effectLst/>
                <a:latin typeface="Times New Roman" panose="02020603050405020304" pitchFamily="18" charset="0"/>
                <a:cs typeface="Times New Roman" panose="02020603050405020304" pitchFamily="18" charset="0"/>
              </a:rPr>
              <a:t>to students who might hesitate to seek face-to-face counseling or experience after-hours distress. This instant support can be crucial in moments of crisis. </a:t>
            </a:r>
            <a:r>
              <a:rPr lang="en-US" altLang="zh-CN" b="1" dirty="0">
                <a:solidFill>
                  <a:srgbClr val="000000"/>
                </a:solidFill>
                <a:effectLst/>
                <a:latin typeface="Times New Roman" panose="02020603050405020304" pitchFamily="18" charset="0"/>
                <a:cs typeface="Times New Roman" panose="02020603050405020304" pitchFamily="18" charset="0"/>
              </a:rPr>
              <a:t>Secondly</a:t>
            </a:r>
            <a:r>
              <a:rPr lang="en-US" altLang="zh-CN" b="0" dirty="0">
                <a:solidFill>
                  <a:srgbClr val="000000"/>
                </a:solidFill>
                <a:effectLst/>
                <a:latin typeface="Times New Roman" panose="02020603050405020304" pitchFamily="18" charset="0"/>
                <a:cs typeface="Times New Roman" panose="02020603050405020304" pitchFamily="18" charset="0"/>
              </a:rPr>
              <a:t>, some students find it easier to open up to a non-judgmental AI, which can </a:t>
            </a:r>
            <a:r>
              <a:rPr lang="en-US" altLang="zh-CN" b="0" u="sng" dirty="0">
                <a:solidFill>
                  <a:srgbClr val="000000"/>
                </a:solidFill>
                <a:effectLst/>
                <a:latin typeface="Times New Roman" panose="02020603050405020304" pitchFamily="18" charset="0"/>
                <a:cs typeface="Times New Roman" panose="02020603050405020304" pitchFamily="18" charset="0"/>
              </a:rPr>
              <a:t>encourage them to express sensitive thoughts </a:t>
            </a:r>
            <a:r>
              <a:rPr lang="en-US" altLang="zh-CN" b="0" dirty="0">
                <a:solidFill>
                  <a:srgbClr val="000000"/>
                </a:solidFill>
                <a:effectLst/>
                <a:latin typeface="Times New Roman" panose="02020603050405020304" pitchFamily="18" charset="0"/>
                <a:cs typeface="Times New Roman" panose="02020603050405020304" pitchFamily="18" charset="0"/>
              </a:rPr>
              <a:t>more freely. </a:t>
            </a:r>
            <a:r>
              <a:rPr lang="en-US" altLang="zh-CN" b="1" dirty="0">
                <a:solidFill>
                  <a:srgbClr val="000000"/>
                </a:solidFill>
                <a:effectLst/>
                <a:latin typeface="Times New Roman" panose="02020603050405020304" pitchFamily="18" charset="0"/>
                <a:cs typeface="Times New Roman" panose="02020603050405020304" pitchFamily="18" charset="0"/>
              </a:rPr>
              <a:t>Finally</a:t>
            </a:r>
            <a:r>
              <a:rPr lang="en-US" altLang="zh-CN" b="0" dirty="0">
                <a:solidFill>
                  <a:srgbClr val="000000"/>
                </a:solidFill>
                <a:effectLst/>
                <a:latin typeface="Times New Roman" panose="02020603050405020304" pitchFamily="18" charset="0"/>
                <a:cs typeface="Times New Roman" panose="02020603050405020304" pitchFamily="18" charset="0"/>
              </a:rPr>
              <a:t>, AI can </a:t>
            </a:r>
            <a:r>
              <a:rPr lang="en-US" altLang="zh-CN" b="0" u="sng" dirty="0">
                <a:solidFill>
                  <a:srgbClr val="000000"/>
                </a:solidFill>
                <a:effectLst/>
                <a:latin typeface="Times New Roman" panose="02020603050405020304" pitchFamily="18" charset="0"/>
                <a:cs typeface="Times New Roman" panose="02020603050405020304" pitchFamily="18" charset="0"/>
              </a:rPr>
              <a:t>handle routine screenings and initial conversations</a:t>
            </a:r>
            <a:r>
              <a:rPr lang="en-US" altLang="zh-CN" b="0" dirty="0">
                <a:solidFill>
                  <a:srgbClr val="000000"/>
                </a:solidFill>
                <a:effectLst/>
                <a:latin typeface="Times New Roman" panose="02020603050405020304" pitchFamily="18" charset="0"/>
                <a:cs typeface="Times New Roman" panose="02020603050405020304" pitchFamily="18" charset="0"/>
              </a:rPr>
              <a:t>, freeing up human counselors to focus on more complex cases, thus </a:t>
            </a:r>
            <a:r>
              <a:rPr lang="en-US" altLang="zh-CN" b="0" u="sng" dirty="0">
                <a:solidFill>
                  <a:srgbClr val="000000"/>
                </a:solidFill>
                <a:effectLst/>
                <a:latin typeface="Times New Roman" panose="02020603050405020304" pitchFamily="18" charset="0"/>
                <a:cs typeface="Times New Roman" panose="02020603050405020304" pitchFamily="18" charset="0"/>
              </a:rPr>
              <a:t>optimizing limited counseling resources</a:t>
            </a:r>
            <a:r>
              <a:rPr lang="en-US" altLang="zh-CN" b="0" dirty="0">
                <a:solidFill>
                  <a:srgbClr val="000000"/>
                </a:solidFill>
                <a:effectLst/>
                <a:latin typeface="Times New Roman" panose="02020603050405020304" pitchFamily="18" charset="0"/>
                <a:cs typeface="Times New Roman" panose="02020603050405020304" pitchFamily="18" charset="0"/>
              </a:rPr>
              <a:t>.</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l">
              <a:lnSpc>
                <a:spcPts val="1800"/>
              </a:lnSpc>
              <a:buNone/>
            </a:pPr>
            <a:r>
              <a:rPr lang="en-US" altLang="zh-CN" b="1" dirty="0">
                <a:solidFill>
                  <a:srgbClr val="000000"/>
                </a:solidFill>
                <a:effectLst/>
                <a:latin typeface="Times New Roman" panose="02020603050405020304" pitchFamily="18" charset="0"/>
                <a:cs typeface="Times New Roman" panose="02020603050405020304" pitchFamily="18" charset="0"/>
              </a:rPr>
              <a:t>    In conclusion</a:t>
            </a: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1" dirty="0">
                <a:solidFill>
                  <a:srgbClr val="000000"/>
                </a:solidFill>
                <a:effectLst/>
                <a:latin typeface="Times New Roman" panose="02020603050405020304" pitchFamily="18" charset="0"/>
                <a:cs typeface="Times New Roman" panose="02020603050405020304" pitchFamily="18" charset="0"/>
              </a:rPr>
              <a:t>while</a:t>
            </a:r>
            <a:r>
              <a:rPr lang="en-US" altLang="zh-CN" b="0" dirty="0">
                <a:solidFill>
                  <a:srgbClr val="000000"/>
                </a:solidFill>
                <a:effectLst/>
                <a:latin typeface="Times New Roman" panose="02020603050405020304" pitchFamily="18" charset="0"/>
                <a:cs typeface="Times New Roman" panose="02020603050405020304" pitchFamily="18" charset="0"/>
              </a:rPr>
              <a:t> AI cannot replace the empathy of human counselors, it serves as a powerful complementary tool. It makes mental health support more accessible, private, and efficient, ultimately creating a more comprehensive support network for student well-being. (140 words)</a:t>
            </a:r>
            <a:endParaRPr lang="en-US" altLang="zh-CN" b="0" dirty="0">
              <a:solidFill>
                <a:srgbClr val="000000"/>
              </a:solidFill>
              <a:effectLst/>
              <a:latin typeface="Times New Roman" panose="02020603050405020304" pitchFamily="18" charset="0"/>
              <a:cs typeface="Times New Roman" panose="02020603050405020304" pitchFamily="18" charset="0"/>
            </a:endParaRPr>
          </a:p>
        </p:txBody>
      </p:sp>
      <p:graphicFrame>
        <p:nvGraphicFramePr>
          <p:cNvPr id="22" name="表格 21"/>
          <p:cNvGraphicFramePr>
            <a:graphicFrameLocks noGrp="1"/>
          </p:cNvGraphicFramePr>
          <p:nvPr/>
        </p:nvGraphicFramePr>
        <p:xfrm>
          <a:off x="4217639" y="3447504"/>
          <a:ext cx="8003602" cy="2064810"/>
        </p:xfrm>
        <a:graphic>
          <a:graphicData uri="http://schemas.openxmlformats.org/drawingml/2006/table">
            <a:tbl>
              <a:tblPr>
                <a:tableStyleId>{3C2FFA5D-87B4-456A-9821-1D502468CF0F}</a:tableStyleId>
              </a:tblPr>
              <a:tblGrid>
                <a:gridCol w="1836526"/>
                <a:gridCol w="3601741"/>
                <a:gridCol w="2565335"/>
              </a:tblGrid>
              <a:tr h="149373">
                <a:tc>
                  <a:txBody>
                    <a:bodyPr/>
                    <a:lstStyle/>
                    <a:p>
                      <a:pPr algn="ctr">
                        <a:buNone/>
                      </a:pPr>
                      <a:r>
                        <a:rPr lang="zh-CN" altLang="en-US" sz="1600" b="1" dirty="0">
                          <a:effectLst/>
                          <a:latin typeface="Times New Roman" panose="02020603050405020304" pitchFamily="18" charset="0"/>
                          <a:cs typeface="Times New Roman" panose="02020603050405020304" pitchFamily="18" charset="0"/>
                        </a:rPr>
                        <a:t>审题层级</a:t>
                      </a:r>
                      <a:endParaRPr lang="zh-CN" altLang="en-US" sz="1600" b="1"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ctr">
                        <a:buNone/>
                      </a:pPr>
                      <a:r>
                        <a:rPr lang="zh-CN" altLang="en-US" sz="1600" b="1" dirty="0">
                          <a:effectLst/>
                          <a:latin typeface="Times New Roman" panose="02020603050405020304" pitchFamily="18" charset="0"/>
                          <a:cs typeface="Times New Roman" panose="02020603050405020304" pitchFamily="18" charset="0"/>
                        </a:rPr>
                        <a:t>具体内容</a:t>
                      </a:r>
                      <a:endParaRPr lang="zh-CN" altLang="en-US" sz="1600" b="1"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ctr">
                        <a:buNone/>
                      </a:pPr>
                      <a:r>
                        <a:rPr lang="zh-CN" altLang="en-US" sz="1600" b="1" dirty="0">
                          <a:effectLst/>
                          <a:latin typeface="Times New Roman" panose="02020603050405020304" pitchFamily="18" charset="0"/>
                          <a:cs typeface="Times New Roman" panose="02020603050405020304" pitchFamily="18" charset="0"/>
                        </a:rPr>
                        <a:t>要点</a:t>
                      </a:r>
                      <a:endParaRPr lang="zh-CN" altLang="en-US" sz="1600" b="1" dirty="0">
                        <a:effectLst/>
                        <a:latin typeface="Times New Roman" panose="02020603050405020304" pitchFamily="18" charset="0"/>
                        <a:cs typeface="Times New Roman" panose="02020603050405020304" pitchFamily="18" charset="0"/>
                      </a:endParaRPr>
                    </a:p>
                  </a:txBody>
                  <a:tcPr marL="6329" marR="6329" marT="6329" marB="6329" anchor="ctr"/>
                </a:tc>
              </a:tr>
              <a:tr h="335280">
                <a:tc>
                  <a:txBody>
                    <a:bodyPr/>
                    <a:lstStyle/>
                    <a:p>
                      <a:pPr algn="l">
                        <a:buNone/>
                      </a:pPr>
                      <a:r>
                        <a:rPr lang="zh-CN" altLang="en-US" sz="1600" dirty="0">
                          <a:effectLst/>
                          <a:latin typeface="Times New Roman" panose="02020603050405020304" pitchFamily="18" charset="0"/>
                          <a:cs typeface="Times New Roman" panose="02020603050405020304" pitchFamily="18" charset="0"/>
                        </a:rPr>
                        <a:t>立场态度</a:t>
                      </a:r>
                      <a:r>
                        <a:rPr lang="en-US" sz="1600" dirty="0">
                          <a:effectLst/>
                          <a:latin typeface="Times New Roman" panose="02020603050405020304" pitchFamily="18" charset="0"/>
                          <a:cs typeface="Times New Roman" panose="02020603050405020304" pitchFamily="18" charset="0"/>
                        </a:rPr>
                        <a:t>Opinion/Positive</a:t>
                      </a:r>
                      <a:endParaRPr 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明确表示支持，认为 </a:t>
                      </a:r>
                      <a:r>
                        <a:rPr lang="en-US" sz="1600" dirty="0">
                          <a:effectLst/>
                          <a:latin typeface="Times New Roman" panose="02020603050405020304" pitchFamily="18" charset="0"/>
                          <a:cs typeface="Times New Roman" panose="02020603050405020304" pitchFamily="18" charset="0"/>
                        </a:rPr>
                        <a:t>AI </a:t>
                      </a:r>
                      <a:r>
                        <a:rPr lang="zh-CN" altLang="en-US" sz="1600" dirty="0">
                          <a:effectLst/>
                          <a:latin typeface="Times New Roman" panose="02020603050405020304" pitchFamily="18" charset="0"/>
                          <a:cs typeface="Times New Roman" panose="02020603050405020304" pitchFamily="18" charset="0"/>
                        </a:rPr>
                        <a:t>是补充工具</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主要点（核心观点）</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r>
              <a:tr h="243840">
                <a:tc>
                  <a:txBody>
                    <a:bodyPr/>
                    <a:lstStyle/>
                    <a:p>
                      <a:pPr algn="l">
                        <a:buNone/>
                      </a:pPr>
                      <a:r>
                        <a:rPr lang="zh-CN" altLang="en-US" sz="1600" dirty="0">
                          <a:effectLst/>
                          <a:latin typeface="Times New Roman" panose="02020603050405020304" pitchFamily="18" charset="0"/>
                          <a:cs typeface="Times New Roman" panose="02020603050405020304" pitchFamily="18" charset="0"/>
                        </a:rPr>
                        <a:t>细节补充</a:t>
                      </a:r>
                      <a:r>
                        <a:rPr lang="en-US" altLang="zh-CN" sz="1600" dirty="0">
                          <a:effectLst/>
                          <a:latin typeface="Times New Roman" panose="02020603050405020304" pitchFamily="18" charset="0"/>
                          <a:cs typeface="Times New Roman" panose="02020603050405020304" pitchFamily="18" charset="0"/>
                        </a:rPr>
                        <a:t>Details</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a:effectLst/>
                          <a:latin typeface="Times New Roman" panose="02020603050405020304" pitchFamily="18" charset="0"/>
                          <a:cs typeface="Times New Roman" panose="02020603050405020304" pitchFamily="18" charset="0"/>
                        </a:rPr>
                        <a:t>列举 </a:t>
                      </a:r>
                      <a:r>
                        <a:rPr lang="en-US" sz="1600">
                          <a:effectLst/>
                          <a:latin typeface="Times New Roman" panose="02020603050405020304" pitchFamily="18" charset="0"/>
                          <a:cs typeface="Times New Roman" panose="02020603050405020304" pitchFamily="18" charset="0"/>
                        </a:rPr>
                        <a:t>AI </a:t>
                      </a:r>
                      <a:r>
                        <a:rPr lang="zh-CN" altLang="en-US" sz="1600">
                          <a:effectLst/>
                          <a:latin typeface="Times New Roman" panose="02020603050405020304" pitchFamily="18" charset="0"/>
                          <a:cs typeface="Times New Roman" panose="02020603050405020304" pitchFamily="18" charset="0"/>
                        </a:rPr>
                        <a:t>的三大优势场景</a:t>
                      </a:r>
                      <a:endParaRPr lang="zh-CN" altLang="en-US" sz="160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a:effectLst/>
                          <a:latin typeface="Times New Roman" panose="02020603050405020304" pitchFamily="18" charset="0"/>
                          <a:cs typeface="Times New Roman" panose="02020603050405020304" pitchFamily="18" charset="0"/>
                        </a:rPr>
                        <a:t>主要点（支撑理由）</a:t>
                      </a:r>
                      <a:endParaRPr lang="zh-CN" altLang="en-US" sz="1600">
                        <a:effectLst/>
                        <a:latin typeface="Times New Roman" panose="02020603050405020304" pitchFamily="18" charset="0"/>
                        <a:cs typeface="Times New Roman" panose="02020603050405020304" pitchFamily="18" charset="0"/>
                      </a:endParaRPr>
                    </a:p>
                  </a:txBody>
                  <a:tcPr marL="6329" marR="6329" marT="6329" marB="6329" anchor="ctr"/>
                </a:tc>
              </a:tr>
              <a:tr h="233680">
                <a:tc>
                  <a:txBody>
                    <a:bodyPr/>
                    <a:lstStyle/>
                    <a:p>
                      <a:pPr algn="l">
                        <a:buNone/>
                      </a:pPr>
                      <a:r>
                        <a:rPr lang="zh-CN" altLang="en-US" sz="1600" dirty="0">
                          <a:effectLst/>
                          <a:latin typeface="Times New Roman" panose="02020603050405020304" pitchFamily="18" charset="0"/>
                          <a:cs typeface="Times New Roman" panose="02020603050405020304" pitchFamily="18" charset="0"/>
                        </a:rPr>
                        <a:t>配套支撑</a:t>
                      </a:r>
                      <a:r>
                        <a:rPr lang="en-US" sz="1600" dirty="0">
                          <a:effectLst/>
                          <a:latin typeface="Times New Roman" panose="02020603050405020304" pitchFamily="18" charset="0"/>
                          <a:cs typeface="Times New Roman" panose="02020603050405020304" pitchFamily="18" charset="0"/>
                        </a:rPr>
                        <a:t>Reasons</a:t>
                      </a:r>
                      <a:endParaRPr 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三大优势作为支持观点的理由</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主要点（支撑理由）</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r>
              <a:tr h="294640">
                <a:tc>
                  <a:txBody>
                    <a:bodyPr/>
                    <a:lstStyle/>
                    <a:p>
                      <a:pPr algn="l">
                        <a:buNone/>
                      </a:pPr>
                      <a:r>
                        <a:rPr lang="zh-CN" altLang="en-US" sz="1600" dirty="0">
                          <a:effectLst/>
                          <a:latin typeface="Times New Roman" panose="02020603050405020304" pitchFamily="18" charset="0"/>
                          <a:cs typeface="Times New Roman" panose="02020603050405020304" pitchFamily="18" charset="0"/>
                        </a:rPr>
                        <a:t>评估评价</a:t>
                      </a:r>
                      <a:r>
                        <a:rPr lang="en-US" sz="1600" dirty="0">
                          <a:effectLst/>
                          <a:latin typeface="Times New Roman" panose="02020603050405020304" pitchFamily="18" charset="0"/>
                          <a:cs typeface="Times New Roman" panose="02020603050405020304" pitchFamily="18" charset="0"/>
                        </a:rPr>
                        <a:t>Evaluation</a:t>
                      </a:r>
                      <a:endParaRPr 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a:effectLst/>
                          <a:latin typeface="Times New Roman" panose="02020603050405020304" pitchFamily="18" charset="0"/>
                          <a:cs typeface="Times New Roman" panose="02020603050405020304" pitchFamily="18" charset="0"/>
                        </a:rPr>
                        <a:t>辩证看待 </a:t>
                      </a:r>
                      <a:r>
                        <a:rPr lang="en-US" altLang="zh-CN" sz="1600">
                          <a:effectLst/>
                          <a:latin typeface="Times New Roman" panose="02020603050405020304" pitchFamily="18" charset="0"/>
                          <a:cs typeface="Times New Roman" panose="02020603050405020304" pitchFamily="18" charset="0"/>
                        </a:rPr>
                        <a:t>AI</a:t>
                      </a:r>
                      <a:r>
                        <a:rPr lang="zh-CN" altLang="en-US" sz="1600">
                          <a:effectLst/>
                          <a:latin typeface="Times New Roman" panose="02020603050405020304" pitchFamily="18" charset="0"/>
                          <a:cs typeface="Times New Roman" panose="02020603050405020304" pitchFamily="18" charset="0"/>
                        </a:rPr>
                        <a:t>，承认局限性但肯定价值</a:t>
                      </a:r>
                      <a:endParaRPr lang="zh-CN" altLang="en-US" sz="160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a:effectLst/>
                          <a:latin typeface="Times New Roman" panose="02020603050405020304" pitchFamily="18" charset="0"/>
                          <a:cs typeface="Times New Roman" panose="02020603050405020304" pitchFamily="18" charset="0"/>
                        </a:rPr>
                        <a:t>次要点（补充评价）</a:t>
                      </a:r>
                      <a:endParaRPr lang="zh-CN" altLang="en-US" sz="1600">
                        <a:effectLst/>
                        <a:latin typeface="Times New Roman" panose="02020603050405020304" pitchFamily="18" charset="0"/>
                        <a:cs typeface="Times New Roman" panose="02020603050405020304" pitchFamily="18" charset="0"/>
                      </a:endParaRPr>
                    </a:p>
                  </a:txBody>
                  <a:tcPr marL="6329" marR="6329" marT="6329" marB="6329" anchor="ctr"/>
                </a:tc>
              </a:tr>
              <a:tr h="264160">
                <a:tc>
                  <a:txBody>
                    <a:bodyPr/>
                    <a:lstStyle/>
                    <a:p>
                      <a:pPr algn="l">
                        <a:buNone/>
                      </a:pPr>
                      <a:r>
                        <a:rPr lang="zh-CN" altLang="en-US" sz="1600" dirty="0">
                          <a:effectLst/>
                          <a:latin typeface="Times New Roman" panose="02020603050405020304" pitchFamily="18" charset="0"/>
                          <a:cs typeface="Times New Roman" panose="02020603050405020304" pitchFamily="18" charset="0"/>
                        </a:rPr>
                        <a:t>意义 </a:t>
                      </a:r>
                      <a:r>
                        <a:rPr lang="en-US" altLang="zh-CN" sz="1600" dirty="0">
                          <a:effectLst/>
                          <a:latin typeface="Times New Roman" panose="02020603050405020304" pitchFamily="18" charset="0"/>
                          <a:cs typeface="Times New Roman" panose="02020603050405020304" pitchFamily="18" charset="0"/>
                        </a:rPr>
                        <a:t>/ </a:t>
                      </a:r>
                      <a:r>
                        <a:rPr lang="zh-CN" altLang="en-US" sz="1600" dirty="0">
                          <a:effectLst/>
                          <a:latin typeface="Times New Roman" panose="02020603050405020304" pitchFamily="18" charset="0"/>
                          <a:cs typeface="Times New Roman" panose="02020603050405020304" pitchFamily="18" charset="0"/>
                        </a:rPr>
                        <a:t>价值</a:t>
                      </a:r>
                      <a:r>
                        <a:rPr lang="en-US" sz="1600" dirty="0">
                          <a:effectLst/>
                          <a:latin typeface="Times New Roman" panose="02020603050405020304" pitchFamily="18" charset="0"/>
                          <a:cs typeface="Times New Roman" panose="02020603050405020304" pitchFamily="18" charset="0"/>
                        </a:rPr>
                        <a:t>Significance</a:t>
                      </a:r>
                      <a:endParaRPr lang="en-US" sz="1600" dirty="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a:effectLst/>
                          <a:latin typeface="Times New Roman" panose="02020603050405020304" pitchFamily="18" charset="0"/>
                          <a:cs typeface="Times New Roman" panose="02020603050405020304" pitchFamily="18" charset="0"/>
                        </a:rPr>
                        <a:t>总结 </a:t>
                      </a:r>
                      <a:r>
                        <a:rPr lang="en-US" altLang="zh-CN" sz="1600">
                          <a:effectLst/>
                          <a:latin typeface="Times New Roman" panose="02020603050405020304" pitchFamily="18" charset="0"/>
                          <a:cs typeface="Times New Roman" panose="02020603050405020304" pitchFamily="18" charset="0"/>
                        </a:rPr>
                        <a:t>AI </a:t>
                      </a:r>
                      <a:r>
                        <a:rPr lang="zh-CN" altLang="en-US" sz="1600">
                          <a:effectLst/>
                          <a:latin typeface="Times New Roman" panose="02020603050405020304" pitchFamily="18" charset="0"/>
                          <a:cs typeface="Times New Roman" panose="02020603050405020304" pitchFamily="18" charset="0"/>
                        </a:rPr>
                        <a:t>对心理健康支持的积极影响</a:t>
                      </a:r>
                      <a:endParaRPr lang="zh-CN" altLang="en-US" sz="1600">
                        <a:effectLst/>
                        <a:latin typeface="Times New Roman" panose="02020603050405020304" pitchFamily="18" charset="0"/>
                        <a:cs typeface="Times New Roman" panose="02020603050405020304" pitchFamily="18" charset="0"/>
                      </a:endParaRPr>
                    </a:p>
                  </a:txBody>
                  <a:tcPr marL="6329" marR="6329" marT="6329" marB="6329" anchor="ct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次要点（升华）</a:t>
                      </a:r>
                      <a:endParaRPr lang="zh-CN" altLang="en-US" sz="1600" dirty="0">
                        <a:effectLst/>
                        <a:latin typeface="Times New Roman" panose="02020603050405020304" pitchFamily="18" charset="0"/>
                        <a:cs typeface="Times New Roman" panose="02020603050405020304" pitchFamily="18" charset="0"/>
                      </a:endParaRPr>
                    </a:p>
                  </a:txBody>
                  <a:tcPr marL="6329" marR="6329" marT="6329" marB="6329"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7" grpId="0" animBg="1"/>
      <p:bldP spid="19"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6802564" cy="853182"/>
          </a:xfrm>
          <a:prstGeom prst="rect">
            <a:avLst/>
          </a:prstGeom>
        </p:spPr>
        <p:txBody>
          <a:bodyPr wrap="square" lIns="0" tIns="0" rIns="0" bIns="0" rtlCol="0" anchor="t">
            <a:spAutoFit/>
          </a:bodyPr>
          <a:lstStyle/>
          <a:p>
            <a:pPr marL="0" marR="0" lvl="0" indent="0" algn="l" defTabSz="914400" rtl="0" eaLnBrk="1" fontAlgn="auto" latinLnBrk="0" hangingPunct="1">
              <a:lnSpc>
                <a:spcPts val="35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聚焦数字素养，培养批判性思维</a:t>
            </a: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nvGrpSpPr>
          <p:cNvPr id="5" name="Group 8"/>
          <p:cNvGrpSpPr/>
          <p:nvPr/>
        </p:nvGrpSpPr>
        <p:grpSpPr>
          <a:xfrm>
            <a:off x="8587358" y="1044416"/>
            <a:ext cx="3546203" cy="613455"/>
            <a:chOff x="0" y="-47625"/>
            <a:chExt cx="1807641" cy="1835440"/>
          </a:xfrm>
        </p:grpSpPr>
        <p:sp>
          <p:nvSpPr>
            <p:cNvPr id="6" name="Freeform 9"/>
            <p:cNvSpPr/>
            <p:nvPr/>
          </p:nvSpPr>
          <p:spPr>
            <a:xfrm>
              <a:off x="162452" y="0"/>
              <a:ext cx="1645189"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457200" marR="0" lvl="0" indent="-457200" algn="r"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科技融入日常</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文本框 10"/>
          <p:cNvSpPr txBox="1"/>
          <p:nvPr/>
        </p:nvSpPr>
        <p:spPr>
          <a:xfrm>
            <a:off x="215838" y="1044416"/>
            <a:ext cx="7322882" cy="147732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【2024 – </a:t>
            </a:r>
            <a:r>
              <a:rPr lang="zh-CN" altLang="en-US" dirty="0">
                <a:solidFill>
                  <a:prstClr val="black"/>
                </a:solidFill>
                <a:latin typeface="Calibri" panose="020F0502020204030204"/>
                <a:ea typeface="宋体" panose="02010600030101010101" pitchFamily="2" charset="-122"/>
              </a:rPr>
              <a:t>宁波</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一模</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rPr>
              <a:t>生活中具有重大影响的科技产品学校英语俱乐部将组织关于“生活中具有重大影响的科技产品”的讨论，请你作为代表发言，内容包括</a:t>
            </a:r>
            <a:r>
              <a:rPr lang="en-US" altLang="zh-CN" dirty="0">
                <a:solidFill>
                  <a:prstClr val="black"/>
                </a:solidFill>
              </a:rPr>
              <a:t>:</a:t>
            </a:r>
            <a:endParaRPr lang="en-US" altLang="zh-CN" dirty="0">
              <a:solidFill>
                <a:prstClr val="black"/>
              </a:solidFill>
            </a:endParaRPr>
          </a:p>
          <a:p>
            <a:pPr lvl="0"/>
            <a:r>
              <a:rPr lang="en-US" altLang="zh-CN" dirty="0">
                <a:solidFill>
                  <a:prstClr val="black"/>
                </a:solidFill>
              </a:rPr>
              <a:t>(1)</a:t>
            </a:r>
            <a:r>
              <a:rPr lang="zh-CN" altLang="en-US" dirty="0">
                <a:solidFill>
                  <a:prstClr val="black"/>
                </a:solidFill>
              </a:rPr>
              <a:t>介绍一项产品及其影响</a:t>
            </a:r>
            <a:r>
              <a:rPr lang="en-US" altLang="zh-CN" dirty="0">
                <a:solidFill>
                  <a:prstClr val="black"/>
                </a:solidFill>
              </a:rPr>
              <a:t>;</a:t>
            </a:r>
            <a:endParaRPr lang="en-US" altLang="zh-CN" dirty="0">
              <a:solidFill>
                <a:prstClr val="black"/>
              </a:solidFill>
            </a:endParaRPr>
          </a:p>
          <a:p>
            <a:pPr lvl="0"/>
            <a:r>
              <a:rPr lang="en-US" altLang="zh-CN" dirty="0">
                <a:solidFill>
                  <a:prstClr val="black"/>
                </a:solidFill>
              </a:rPr>
              <a:t>(2)</a:t>
            </a:r>
            <a:r>
              <a:rPr lang="zh-CN" altLang="en-US" dirty="0">
                <a:solidFill>
                  <a:prstClr val="black"/>
                </a:solidFill>
              </a:rPr>
              <a:t>对该产品的展望。</a:t>
            </a:r>
            <a:r>
              <a:rPr lang="en-US" altLang="zh-CN" dirty="0">
                <a:solidFill>
                  <a:prstClr val="black"/>
                </a:solidFill>
              </a:rPr>
              <a:t>				</a:t>
            </a:r>
            <a:r>
              <a:rPr lang="zh-CN" altLang="en-US" b="1" dirty="0">
                <a:solidFill>
                  <a:prstClr val="black"/>
                </a:solidFill>
                <a:highlight>
                  <a:srgbClr val="5271FF"/>
                </a:highlight>
              </a:rPr>
              <a:t>详细解析见</a:t>
            </a:r>
            <a:r>
              <a:rPr lang="en-US" altLang="zh-CN" b="1" dirty="0">
                <a:solidFill>
                  <a:prstClr val="black"/>
                </a:solidFill>
                <a:highlight>
                  <a:srgbClr val="5271FF"/>
                </a:highlight>
              </a:rPr>
              <a:t>word</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215838" y="2660791"/>
            <a:ext cx="7322882" cy="1477328"/>
          </a:xfrm>
          <a:prstGeom prst="rect">
            <a:avLst/>
          </a:prstGeom>
          <a:noFill/>
          <a:ln w="28575">
            <a:solidFill>
              <a:srgbClr val="5271FF"/>
            </a:solidFill>
          </a:ln>
        </p:spPr>
        <p:txBody>
          <a:bodyPr wrap="square">
            <a:spAutoFit/>
          </a:bodyPr>
          <a:lstStyle/>
          <a:p>
            <a:r>
              <a:rPr lang="zh-CN" altLang="en-US" b="1" dirty="0"/>
              <a:t>审题逻辑</a:t>
            </a:r>
            <a:endParaRPr lang="en-US" altLang="zh-CN" b="1" dirty="0"/>
          </a:p>
          <a:p>
            <a:r>
              <a:rPr lang="zh-CN" altLang="en-US" dirty="0"/>
              <a:t>→ 引出选定科技产品 </a:t>
            </a:r>
            <a:r>
              <a:rPr lang="en-US" altLang="zh-CN" dirty="0"/>
              <a:t>+ </a:t>
            </a:r>
            <a:r>
              <a:rPr lang="zh-CN" altLang="en-US" dirty="0"/>
              <a:t>基本介绍 </a:t>
            </a:r>
            <a:r>
              <a:rPr lang="en-US" altLang="zh-CN" dirty="0"/>
              <a:t>/ </a:t>
            </a:r>
            <a:r>
              <a:rPr lang="zh-CN" altLang="en-US" dirty="0"/>
              <a:t>使用细节 </a:t>
            </a:r>
            <a:endParaRPr lang="en-US" altLang="zh-CN" dirty="0"/>
          </a:p>
          <a:p>
            <a:r>
              <a:rPr lang="zh-CN" altLang="en-US" dirty="0"/>
              <a:t>→ 分析产品对生活、学习、社交的影响（配理由）</a:t>
            </a:r>
            <a:endParaRPr lang="en-US" altLang="zh-CN" dirty="0"/>
          </a:p>
          <a:p>
            <a:r>
              <a:rPr lang="zh-CN" altLang="en-US" dirty="0"/>
              <a:t>→ 个人使用感悟 → 对产品未来发展展望 </a:t>
            </a:r>
            <a:endParaRPr lang="en-US" altLang="zh-CN" dirty="0"/>
          </a:p>
          <a:p>
            <a:r>
              <a:rPr lang="zh-CN" altLang="en-US" dirty="0"/>
              <a:t>→ 礼貌收尾发言</a:t>
            </a:r>
            <a:endParaRPr lang="zh-CN" altLang="en-US" dirty="0"/>
          </a:p>
        </p:txBody>
      </p:sp>
      <p:sp>
        <p:nvSpPr>
          <p:cNvPr id="10" name="Rectangle 1"/>
          <p:cNvSpPr>
            <a:spLocks noChangeArrowheads="1"/>
          </p:cNvSpPr>
          <p:nvPr/>
        </p:nvSpPr>
        <p:spPr bwMode="auto">
          <a:xfrm>
            <a:off x="215838" y="4365758"/>
            <a:ext cx="7322882" cy="1754326"/>
          </a:xfrm>
          <a:prstGeom prst="rect">
            <a:avLst/>
          </a:prstGeom>
          <a:noFill/>
          <a:ln w="2857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Narrative Layer ：</a:t>
            </a:r>
            <a:endParaRPr kumimoji="0" lang="en-US" altLang="zh-CN" sz="19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开场引入 + 产品外形 /原理 /功能 /使用场景 /直观表现（全文主体）</a:t>
            </a:r>
            <a:r>
              <a:rPr kumimoji="0" lang="zh-CN" altLang="zh-CN" sz="1900" b="0" i="0" u="none" strike="noStrike" cap="none" normalizeH="0" baseline="0" dirty="0">
                <a:ln>
                  <a:noFill/>
                </a:ln>
                <a:solidFill>
                  <a:schemeClr val="tx1"/>
                </a:solidFill>
                <a:effectLst/>
                <a:latin typeface="Arial" panose="020B0604020202020204" pitchFamily="34" charset="0"/>
              </a:rPr>
              <a:t> </a:t>
            </a:r>
            <a:endParaRPr kumimoji="0" lang="zh-CN" altLang="zh-CN" sz="19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Reasoning Layer ：</a:t>
            </a:r>
            <a:endParaRPr kumimoji="0" lang="en-US" altLang="zh-CN" sz="19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提炼产品优势 + 分析对生活 / 行业 / 社会的影响与价值</a:t>
            </a:r>
            <a:r>
              <a:rPr kumimoji="0" lang="zh-CN" altLang="zh-CN" sz="1900" b="0" i="0" u="none" strike="noStrike" cap="none" normalizeH="0" baseline="0" dirty="0">
                <a:ln>
                  <a:noFill/>
                </a:ln>
                <a:solidFill>
                  <a:schemeClr val="tx1"/>
                </a:solidFill>
                <a:effectLst/>
                <a:latin typeface="Arial" panose="020B0604020202020204" pitchFamily="34" charset="0"/>
              </a:rPr>
              <a:t> </a:t>
            </a:r>
            <a:endParaRPr kumimoji="0" lang="zh-CN" altLang="zh-CN" sz="19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Sublimation Layer ：</a:t>
            </a:r>
            <a:endParaRPr kumimoji="0" lang="en-US" altLang="zh-CN" sz="1900" b="0" i="0" u="none" strike="noStrike" cap="none" normalizeH="0" baseline="0" dirty="0">
              <a:ln>
                <a:noFill/>
              </a:ln>
              <a:solidFill>
                <a:srgbClr val="000000"/>
              </a:solidFill>
              <a:effectLst/>
              <a:latin typeface="Arial" panose="020B0604020202020204" pitchFamily="34" charset="0"/>
              <a:ea typeface="ui-sans-serif"/>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900" b="0" i="0" u="none" strike="noStrike" cap="none" normalizeH="0" baseline="0" dirty="0">
                <a:ln>
                  <a:noFill/>
                </a:ln>
                <a:solidFill>
                  <a:srgbClr val="000000"/>
                </a:solidFill>
                <a:effectLst/>
                <a:latin typeface="Arial" panose="020B0604020202020204" pitchFamily="34" charset="0"/>
                <a:ea typeface="ui-sans-serif"/>
              </a:rPr>
              <a:t>未来发展展望 + 个人期待 + 主题升华 + 发言结束语</a:t>
            </a:r>
            <a:r>
              <a:rPr kumimoji="0" lang="zh-CN" altLang="zh-CN" sz="1900" b="0" i="0" u="none" strike="noStrike" cap="none" normalizeH="0" baseline="0" dirty="0">
                <a:ln>
                  <a:noFill/>
                </a:ln>
                <a:solidFill>
                  <a:schemeClr val="tx1"/>
                </a:solidFill>
                <a:effectLst/>
                <a:latin typeface="Arial" panose="020B0604020202020204" pitchFamily="34" charset="0"/>
              </a:rPr>
              <a:t> </a:t>
            </a:r>
            <a:endParaRPr kumimoji="0" lang="zh-CN" altLang="zh-CN" sz="1900" b="0" i="0" u="none" strike="noStrike" cap="none" normalizeH="0" baseline="0" dirty="0">
              <a:ln>
                <a:noFill/>
              </a:ln>
              <a:solidFill>
                <a:schemeClr val="tx1"/>
              </a:solidFill>
              <a:effectLst/>
              <a:latin typeface="Arial" panose="020B0604020202020204" pitchFamily="34" charset="0"/>
            </a:endParaRPr>
          </a:p>
        </p:txBody>
      </p:sp>
      <p:sp>
        <p:nvSpPr>
          <p:cNvPr id="13" name="文本框 12"/>
          <p:cNvSpPr txBox="1"/>
          <p:nvPr/>
        </p:nvSpPr>
        <p:spPr>
          <a:xfrm>
            <a:off x="215838" y="2671214"/>
            <a:ext cx="11917723" cy="2308324"/>
          </a:xfrm>
          <a:prstGeom prst="rect">
            <a:avLst/>
          </a:prstGeom>
          <a:solidFill>
            <a:schemeClr val="bg2"/>
          </a:solidFill>
        </p:spPr>
        <p:txBody>
          <a:bodyPr wrap="square">
            <a:spAutoFit/>
          </a:bodyPr>
          <a:lstStyle/>
          <a:p>
            <a:pPr algn="just">
              <a:buNone/>
            </a:pPr>
            <a:r>
              <a:rPr lang="en-US" altLang="zh-CN" dirty="0">
                <a:solidFill>
                  <a:srgbClr val="3E3E3E"/>
                </a:solidFill>
              </a:rPr>
              <a:t>【</a:t>
            </a:r>
            <a:r>
              <a:rPr lang="zh-CN" altLang="en-US" dirty="0">
                <a:solidFill>
                  <a:srgbClr val="3E3E3E"/>
                </a:solidFill>
              </a:rPr>
              <a:t>智能手机</a:t>
            </a:r>
            <a:r>
              <a:rPr lang="en-US" altLang="zh-CN" dirty="0">
                <a:solidFill>
                  <a:srgbClr val="3E3E3E"/>
                </a:solidFill>
              </a:rPr>
              <a:t>】</a:t>
            </a:r>
            <a:r>
              <a:rPr lang="en-US" altLang="zh-CN" b="0" i="0" dirty="0">
                <a:solidFill>
                  <a:srgbClr val="3E3E3E"/>
                </a:solidFill>
                <a:effectLst/>
              </a:rPr>
              <a:t>I feel truly honored and privileged to stand here, presenting to you a technological product that has a profound influence in our daily life—the smartphone.</a:t>
            </a:r>
            <a:endParaRPr lang="en-US" altLang="zh-CN" b="0" i="0" dirty="0">
              <a:solidFill>
                <a:srgbClr val="3E3E3E"/>
              </a:solidFill>
              <a:effectLst/>
            </a:endParaRPr>
          </a:p>
          <a:p>
            <a:pPr algn="just">
              <a:buNone/>
            </a:pPr>
            <a:r>
              <a:rPr lang="en-US" altLang="zh-CN" b="0" i="0" dirty="0">
                <a:solidFill>
                  <a:srgbClr val="3E3E3E"/>
                </a:solidFill>
                <a:effectLst/>
              </a:rPr>
              <a:t>Not only has the smartphone revolutionized communication, making it instant and convenient, but it has also transformed how we access information, shop, and entertain ourselves, all with unprecedented ease.</a:t>
            </a:r>
            <a:r>
              <a:rPr lang="zh-CN" altLang="en-US" b="0" i="0" dirty="0">
                <a:solidFill>
                  <a:srgbClr val="3E3E3E"/>
                </a:solidFill>
                <a:effectLst/>
              </a:rPr>
              <a:t> </a:t>
            </a:r>
            <a:r>
              <a:rPr lang="en-US" altLang="zh-CN" b="1" i="0" dirty="0">
                <a:solidFill>
                  <a:srgbClr val="3E3E3E"/>
                </a:solidFill>
                <a:effectLst/>
              </a:rPr>
              <a:t>With features like </a:t>
            </a:r>
            <a:r>
              <a:rPr lang="en-US" altLang="zh-CN" b="0" i="0" dirty="0">
                <a:solidFill>
                  <a:srgbClr val="3E3E3E"/>
                </a:solidFill>
                <a:effectLst/>
              </a:rPr>
              <a:t>instant messaging, social media, and countless apps, endless information is at our fingertips, allowing us to connect anytime and anywhere.</a:t>
            </a:r>
            <a:endParaRPr lang="zh-CN" altLang="en-US" b="0" i="0" dirty="0">
              <a:solidFill>
                <a:srgbClr val="3E3E3E"/>
              </a:solidFill>
              <a:effectLst/>
            </a:endParaRPr>
          </a:p>
          <a:p>
            <a:pPr algn="just">
              <a:buNone/>
            </a:pPr>
            <a:r>
              <a:rPr lang="en-US" altLang="zh-CN" b="1" i="0" dirty="0">
                <a:solidFill>
                  <a:srgbClr val="3E3E3E"/>
                </a:solidFill>
                <a:effectLst/>
              </a:rPr>
              <a:t>Looking to the future</a:t>
            </a:r>
            <a:r>
              <a:rPr lang="en-US" altLang="zh-CN" b="0" i="0" dirty="0">
                <a:solidFill>
                  <a:srgbClr val="3E3E3E"/>
                </a:solidFill>
                <a:effectLst/>
              </a:rPr>
              <a:t>, it is anticipated that smartphones, equipped with advanced AI, will continue to evolve, becoming smarter and even more personalized. With their capabilities expanding as technology advances, smartphones will enhance productivity and our experience by integrating technologies like artificial intelligence and augmented reality.</a:t>
            </a:r>
            <a:endParaRPr lang="en-US" altLang="zh-CN" b="0" i="0" dirty="0">
              <a:solidFill>
                <a:srgbClr val="3E3E3E"/>
              </a:solidFill>
              <a:effectLst/>
            </a:endParaRPr>
          </a:p>
        </p:txBody>
      </p:sp>
      <p:sp>
        <p:nvSpPr>
          <p:cNvPr id="15" name="文本框 14"/>
          <p:cNvSpPr txBox="1"/>
          <p:nvPr/>
        </p:nvSpPr>
        <p:spPr>
          <a:xfrm>
            <a:off x="215837" y="3079502"/>
            <a:ext cx="11917723" cy="2031325"/>
          </a:xfrm>
          <a:prstGeom prst="rect">
            <a:avLst/>
          </a:prstGeom>
          <a:solidFill>
            <a:schemeClr val="accent3">
              <a:lumMod val="20000"/>
              <a:lumOff val="80000"/>
            </a:schemeClr>
          </a:solidFill>
        </p:spPr>
        <p:txBody>
          <a:bodyPr wrap="square">
            <a:spAutoFit/>
          </a:bodyPr>
          <a:lstStyle/>
          <a:p>
            <a:pPr lvl="0">
              <a:spcAft>
                <a:spcPts val="800"/>
              </a:spcAft>
            </a:pP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0" dirty="0">
                <a:solidFill>
                  <a:srgbClr val="000000"/>
                </a:solidFill>
                <a:latin typeface="Times New Roman" panose="02020603050405020304" pitchFamily="18" charset="0"/>
                <a:cs typeface="Times New Roman" panose="02020603050405020304" pitchFamily="18" charset="0"/>
              </a:rPr>
              <a:t>VR </a:t>
            </a:r>
            <a:r>
              <a:rPr lang="zh-CN" altLang="zh-CN" kern="0" dirty="0">
                <a:solidFill>
                  <a:srgbClr val="000000"/>
                </a:solidFill>
                <a:latin typeface="Times New Roman" panose="02020603050405020304" pitchFamily="18" charset="0"/>
                <a:cs typeface="Times New Roman" panose="02020603050405020304" pitchFamily="18" charset="0"/>
              </a:rPr>
              <a:t>眼镜</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】Known as “virtual reality,” the device can offer visual simulations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仿真</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of a variety of scenes, ranging from natural landscapes you want to explore to historical relics you are eager to visit. The greatest advantage of this gadget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小装置</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is that the moment you position it on your head, the view you await spreads out instantly, transcending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超越</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you through the bounds of time and space. Its ability to bridge real-life confinements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限制、束缚</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makes VR a powerful tool for recreational use, profoundly transforming the ways we enjoy amusement today. And I fervently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热烈地</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anticipate that, in the foreseeable future, VR headsets will be able to display the intricate </a:t>
            </a:r>
            <a:r>
              <a:rPr lang="zh-CN"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错综复杂的</a:t>
            </a: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terrains of some previously unapproachable areas, assisting humans in geological exploration.</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16" name="文本框 15"/>
          <p:cNvSpPr txBox="1"/>
          <p:nvPr/>
        </p:nvSpPr>
        <p:spPr>
          <a:xfrm>
            <a:off x="215837" y="3521744"/>
            <a:ext cx="11917723" cy="2790508"/>
          </a:xfrm>
          <a:prstGeom prst="rect">
            <a:avLst/>
          </a:prstGeom>
          <a:solidFill>
            <a:schemeClr val="accent3">
              <a:lumMod val="40000"/>
              <a:lumOff val="60000"/>
            </a:schemeClr>
          </a:solidFill>
        </p:spPr>
        <p:txBody>
          <a:bodyPr wrap="square">
            <a:spAutoFit/>
          </a:bodyPr>
          <a:lstStyle/>
          <a:p>
            <a:pPr lvl="0">
              <a:spcAft>
                <a:spcPts val="800"/>
              </a:spcAft>
            </a:pP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0" dirty="0">
                <a:solidFill>
                  <a:srgbClr val="000000"/>
                </a:solidFill>
                <a:latin typeface="Times New Roman" panose="02020603050405020304" pitchFamily="18" charset="0"/>
                <a:cs typeface="Times New Roman" panose="02020603050405020304" pitchFamily="18" charset="0"/>
              </a:rPr>
              <a:t>Chat </a:t>
            </a:r>
            <a:r>
              <a:rPr lang="en-US" altLang="zh-CN" kern="0" dirty="0" err="1">
                <a:solidFill>
                  <a:srgbClr val="000000"/>
                </a:solidFill>
                <a:latin typeface="Times New Roman" panose="02020603050405020304" pitchFamily="18" charset="0"/>
                <a:cs typeface="Times New Roman" panose="02020603050405020304" pitchFamily="18" charset="0"/>
              </a:rPr>
              <a:t>GPT】Featuring</a:t>
            </a:r>
            <a:r>
              <a:rPr lang="en-US" altLang="zh-CN" kern="0" dirty="0">
                <a:solidFill>
                  <a:srgbClr val="000000"/>
                </a:solidFill>
                <a:latin typeface="Times New Roman" panose="02020603050405020304" pitchFamily="18" charset="0"/>
                <a:cs typeface="Times New Roman" panose="02020603050405020304" pitchFamily="18" charset="0"/>
              </a:rPr>
              <a:t> multiple databases and high accuracy, Chat GPT, a user-oriented chatbot, has gained more and more attention. If you throw a question such as “Please write a poem.” or “Draw a picture of a flower” to it, it can </a:t>
            </a:r>
            <a:r>
              <a:rPr lang="en-US" altLang="zh-CN" u="sng" kern="0" dirty="0">
                <a:solidFill>
                  <a:srgbClr val="000000"/>
                </a:solidFill>
                <a:latin typeface="Times New Roman" panose="02020603050405020304" pitchFamily="18" charset="0"/>
                <a:cs typeface="Times New Roman" panose="02020603050405020304" pitchFamily="18" charset="0"/>
              </a:rPr>
              <a:t>cater to </a:t>
            </a:r>
            <a:r>
              <a:rPr lang="zh-CN" altLang="en-US" kern="0" dirty="0">
                <a:solidFill>
                  <a:srgbClr val="000000"/>
                </a:solidFill>
                <a:latin typeface="Times New Roman" panose="02020603050405020304" pitchFamily="18" charset="0"/>
                <a:cs typeface="Times New Roman" panose="02020603050405020304" pitchFamily="18" charset="0"/>
              </a:rPr>
              <a:t>迎合</a:t>
            </a:r>
            <a:r>
              <a:rPr lang="en-US" altLang="zh-CN" kern="0" dirty="0">
                <a:solidFill>
                  <a:srgbClr val="000000"/>
                </a:solidFill>
                <a:latin typeface="Times New Roman" panose="02020603050405020304" pitchFamily="18" charset="0"/>
                <a:cs typeface="Times New Roman" panose="02020603050405020304" pitchFamily="18" charset="0"/>
              </a:rPr>
              <a:t>your personal demand within seconds! With the stunning ability, Chat GPT has made our life more convenient. If properly utilized, it can play an important role in </a:t>
            </a:r>
            <a:r>
              <a:rPr lang="en-US" altLang="zh-CN" b="1" kern="0" dirty="0">
                <a:solidFill>
                  <a:srgbClr val="000000"/>
                </a:solidFill>
                <a:latin typeface="Times New Roman" panose="02020603050405020304" pitchFamily="18" charset="0"/>
                <a:cs typeface="Times New Roman" panose="02020603050405020304" pitchFamily="18" charset="0"/>
              </a:rPr>
              <a:t>documents drafting, essays polishing or even education upgrading</a:t>
            </a:r>
            <a:r>
              <a:rPr lang="en-US" altLang="zh-CN" kern="0" dirty="0">
                <a:solidFill>
                  <a:srgbClr val="000000"/>
                </a:solidFill>
                <a:latin typeface="Times New Roman" panose="02020603050405020304" pitchFamily="18" charset="0"/>
                <a:cs typeface="Times New Roman" panose="02020603050405020304" pitchFamily="18" charset="0"/>
              </a:rPr>
              <a:t>! It is Chat GPT that inspires our mind and liberates our hands.</a:t>
            </a:r>
            <a:endParaRPr lang="en-US" altLang="zh-CN" kern="0" dirty="0">
              <a:solidFill>
                <a:srgbClr val="000000"/>
              </a:solidFill>
              <a:latin typeface="Times New Roman" panose="02020603050405020304" pitchFamily="18" charset="0"/>
              <a:cs typeface="Times New Roman" panose="02020603050405020304" pitchFamily="18" charset="0"/>
            </a:endParaRPr>
          </a:p>
          <a:p>
            <a:pPr lvl="0">
              <a:spcAft>
                <a:spcPts val="800"/>
              </a:spcAft>
            </a:pPr>
            <a:r>
              <a:rPr lang="en-US" altLang="zh-CN" kern="0" dirty="0">
                <a:solidFill>
                  <a:srgbClr val="000000"/>
                </a:solidFill>
                <a:latin typeface="Times New Roman" panose="02020603050405020304" pitchFamily="18" charset="0"/>
                <a:cs typeface="Times New Roman" panose="02020603050405020304" pitchFamily="18" charset="0"/>
              </a:rPr>
              <a:t>All in all, Chat GPT </a:t>
            </a:r>
            <a:r>
              <a:rPr lang="en-US" altLang="zh-CN" b="1" kern="0" dirty="0">
                <a:solidFill>
                  <a:srgbClr val="000000"/>
                </a:solidFill>
                <a:latin typeface="Times New Roman" panose="02020603050405020304" pitchFamily="18" charset="0"/>
                <a:cs typeface="Times New Roman" panose="02020603050405020304" pitchFamily="18" charset="0"/>
              </a:rPr>
              <a:t>has integrated into our daily life </a:t>
            </a:r>
            <a:r>
              <a:rPr lang="en-US" altLang="zh-CN" kern="0" dirty="0">
                <a:solidFill>
                  <a:srgbClr val="000000"/>
                </a:solidFill>
                <a:latin typeface="Times New Roman" panose="02020603050405020304" pitchFamily="18" charset="0"/>
                <a:cs typeface="Times New Roman" panose="02020603050405020304" pitchFamily="18" charset="0"/>
              </a:rPr>
              <a:t>and brought welfare to more and more individuals. With the development of technology, I believe Chat GPT will glow in the near future and </a:t>
            </a:r>
            <a:r>
              <a:rPr lang="en-US" altLang="zh-CN" b="1" kern="0" dirty="0">
                <a:solidFill>
                  <a:srgbClr val="000000"/>
                </a:solidFill>
                <a:latin typeface="Times New Roman" panose="02020603050405020304" pitchFamily="18" charset="0"/>
                <a:cs typeface="Times New Roman" panose="02020603050405020304" pitchFamily="18" charset="0"/>
              </a:rPr>
              <a:t>lift our human's heavy burden </a:t>
            </a:r>
            <a:r>
              <a:rPr lang="en-US" altLang="zh-CN" kern="0" dirty="0">
                <a:solidFill>
                  <a:srgbClr val="000000"/>
                </a:solidFill>
                <a:latin typeface="Times New Roman" panose="02020603050405020304" pitchFamily="18" charset="0"/>
                <a:cs typeface="Times New Roman" panose="02020603050405020304" pitchFamily="18" charset="0"/>
              </a:rPr>
              <a:t>to some degree! Thanks for listening!</a:t>
            </a:r>
            <a:endParaRPr lang="en-US" altLang="zh-CN" kern="0" dirty="0">
              <a:solidFill>
                <a:srgbClr val="000000"/>
              </a:solidFill>
              <a:latin typeface="Times New Roman" panose="02020603050405020304" pitchFamily="18" charset="0"/>
              <a:cs typeface="Times New Roman" panose="02020603050405020304" pitchFamily="18" charset="0"/>
            </a:endParaRPr>
          </a:p>
          <a:p>
            <a:pPr lvl="0">
              <a:spcAft>
                <a:spcPts val="800"/>
              </a:spcAft>
            </a:pP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18" name="文本框 17"/>
          <p:cNvSpPr txBox="1"/>
          <p:nvPr/>
        </p:nvSpPr>
        <p:spPr>
          <a:xfrm>
            <a:off x="218357" y="3893440"/>
            <a:ext cx="11917723" cy="1477328"/>
          </a:xfrm>
          <a:prstGeom prst="rect">
            <a:avLst/>
          </a:prstGeom>
          <a:solidFill>
            <a:schemeClr val="accent3">
              <a:lumMod val="60000"/>
              <a:lumOff val="40000"/>
            </a:schemeClr>
          </a:solidFill>
        </p:spPr>
        <p:txBody>
          <a:bodyPr wrap="square">
            <a:spAutoFit/>
          </a:bodyPr>
          <a:lstStyle/>
          <a:p>
            <a:pPr lvl="0">
              <a:spcAft>
                <a:spcPts val="800"/>
              </a:spcAft>
            </a:pP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kern="0" dirty="0">
                <a:solidFill>
                  <a:srgbClr val="000000"/>
                </a:solidFill>
                <a:latin typeface="Times New Roman" panose="02020603050405020304" pitchFamily="18" charset="0"/>
                <a:cs typeface="Times New Roman" panose="02020603050405020304" pitchFamily="18" charset="0"/>
              </a:rPr>
              <a:t>3D  </a:t>
            </a:r>
            <a:r>
              <a:rPr lang="zh-CN" altLang="en-US" kern="0" dirty="0">
                <a:solidFill>
                  <a:srgbClr val="000000"/>
                </a:solidFill>
                <a:latin typeface="Times New Roman" panose="02020603050405020304" pitchFamily="18" charset="0"/>
                <a:cs typeface="Times New Roman" panose="02020603050405020304" pitchFamily="18" charset="0"/>
              </a:rPr>
              <a:t>打印</a:t>
            </a:r>
            <a:r>
              <a:rPr lang="en-US" altLang="zh-CN" kern="0" dirty="0">
                <a:solidFill>
                  <a:srgbClr val="000000"/>
                </a:solidFill>
                <a:latin typeface="Times New Roman" panose="02020603050405020304" pitchFamily="18" charset="0"/>
                <a:cs typeface="Times New Roman" panose="02020603050405020304" pitchFamily="18" charset="0"/>
              </a:rPr>
              <a:t>】The 3D printing machine creates an incredible world where </a:t>
            </a:r>
            <a:r>
              <a:rPr lang="en-US" altLang="zh-CN" b="1" kern="0" dirty="0">
                <a:solidFill>
                  <a:srgbClr val="000000"/>
                </a:solidFill>
                <a:latin typeface="Times New Roman" panose="02020603050405020304" pitchFamily="18" charset="0"/>
                <a:cs typeface="Times New Roman" panose="02020603050405020304" pitchFamily="18" charset="0"/>
              </a:rPr>
              <a:t>people’s wildest imagination meets cutting-edge technology</a:t>
            </a:r>
            <a:r>
              <a:rPr lang="en-US" altLang="zh-CN" kern="0" dirty="0">
                <a:solidFill>
                  <a:srgbClr val="000000"/>
                </a:solidFill>
                <a:latin typeface="Times New Roman" panose="02020603050405020304" pitchFamily="18" charset="0"/>
                <a:cs typeface="Times New Roman" panose="02020603050405020304" pitchFamily="18" charset="0"/>
              </a:rPr>
              <a:t>, which has a deep impact on various domains. In the food industry, it may serve as a new way to produce complicated dishes. In the art world, it assists the creation of aesthetically wonderful and conceptually rich artworks. What’s also worth mentioning is that it can come into our campus and encourage students to design their own items and think outside the box.</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21" name="文本框 20"/>
          <p:cNvSpPr txBox="1"/>
          <p:nvPr/>
        </p:nvSpPr>
        <p:spPr>
          <a:xfrm>
            <a:off x="215837" y="3896402"/>
            <a:ext cx="11917723" cy="2790508"/>
          </a:xfrm>
          <a:prstGeom prst="rect">
            <a:avLst/>
          </a:prstGeom>
          <a:solidFill>
            <a:schemeClr val="accent3">
              <a:lumMod val="75000"/>
            </a:schemeClr>
          </a:solidFill>
        </p:spPr>
        <p:txBody>
          <a:bodyPr wrap="square">
            <a:spAutoFit/>
          </a:bodyPr>
          <a:lstStyle/>
          <a:p>
            <a:pPr lvl="0">
              <a:spcAft>
                <a:spcPts val="800"/>
              </a:spcAft>
            </a:pPr>
            <a:r>
              <a:rPr lang="en-US" altLang="zh-CN"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kern="0" dirty="0">
                <a:solidFill>
                  <a:srgbClr val="000000"/>
                </a:solidFill>
                <a:latin typeface="Times New Roman" panose="02020603050405020304" pitchFamily="18" charset="0"/>
                <a:cs typeface="Times New Roman" panose="02020603050405020304" pitchFamily="18" charset="0"/>
              </a:rPr>
              <a:t>智能手环</a:t>
            </a:r>
            <a:r>
              <a:rPr lang="en-US" altLang="zh-CN" kern="0" dirty="0">
                <a:solidFill>
                  <a:srgbClr val="000000"/>
                </a:solidFill>
                <a:latin typeface="Times New Roman" panose="02020603050405020304" pitchFamily="18" charset="0"/>
                <a:cs typeface="Times New Roman" panose="02020603050405020304" pitchFamily="18" charset="0"/>
              </a:rPr>
              <a:t>】Light and easy to carry, a smart band can record our daily steps, heart rate and sleep quality all day long. It reminds us to take exercise and have a good rest. With its help, more people start to pay attention to physical health and develop a healthy lifestyle.</a:t>
            </a:r>
            <a:endParaRPr lang="en-US" altLang="zh-CN" kern="0" dirty="0">
              <a:solidFill>
                <a:srgbClr val="000000"/>
              </a:solidFill>
              <a:latin typeface="Times New Roman" panose="02020603050405020304" pitchFamily="18" charset="0"/>
              <a:cs typeface="Times New Roman" panose="02020603050405020304" pitchFamily="18" charset="0"/>
            </a:endParaRPr>
          </a:p>
          <a:p>
            <a:pPr lvl="0">
              <a:spcAft>
                <a:spcPts val="800"/>
              </a:spcAft>
            </a:pPr>
            <a:r>
              <a:rPr lang="en-US" altLang="zh-CN" kern="100" dirty="0">
                <a:latin typeface="Times New Roman" panose="02020603050405020304" pitchFamily="18" charset="0"/>
                <a:ea typeface="等线" panose="02010600030101010101" charset="-122"/>
                <a:cs typeface="Times New Roman" panose="02020603050405020304" pitchFamily="18" charset="0"/>
              </a:rPr>
              <a:t>【</a:t>
            </a:r>
            <a:r>
              <a:rPr lang="zh-CN" altLang="en-US" kern="100" dirty="0">
                <a:latin typeface="Times New Roman" panose="02020603050405020304" pitchFamily="18" charset="0"/>
                <a:ea typeface="等线" panose="02010600030101010101" charset="-122"/>
                <a:cs typeface="Times New Roman" panose="02020603050405020304" pitchFamily="18" charset="0"/>
              </a:rPr>
              <a:t>无人配送机器人</a:t>
            </a:r>
            <a:r>
              <a:rPr lang="en-US" altLang="zh-CN" kern="100" dirty="0">
                <a:latin typeface="Times New Roman" panose="02020603050405020304" pitchFamily="18" charset="0"/>
                <a:ea typeface="等线" panose="02010600030101010101" charset="-122"/>
                <a:cs typeface="Times New Roman" panose="02020603050405020304" pitchFamily="18" charset="0"/>
              </a:rPr>
              <a:t>】These robots can find their way automatically and deliver goods safely without human control. They greatly improve delivery efficiency and reduce people’s workload. Especially in closed areas, they provide great convenience for our daily life.</a:t>
            </a:r>
            <a:endParaRPr lang="en-US" altLang="zh-CN" kern="100" dirty="0">
              <a:latin typeface="Times New Roman" panose="02020603050405020304" pitchFamily="18" charset="0"/>
              <a:ea typeface="等线" panose="02010600030101010101" charset="-122"/>
              <a:cs typeface="Times New Roman" panose="02020603050405020304" pitchFamily="18" charset="0"/>
            </a:endParaRPr>
          </a:p>
          <a:p>
            <a:pPr lvl="0">
              <a:spcAft>
                <a:spcPts val="800"/>
              </a:spcAft>
            </a:pPr>
            <a:r>
              <a:rPr lang="en-US" altLang="zh-CN" kern="100" dirty="0">
                <a:latin typeface="Times New Roman" panose="02020603050405020304" pitchFamily="18" charset="0"/>
                <a:ea typeface="等线" panose="02010600030101010101" charset="-122"/>
                <a:cs typeface="Times New Roman" panose="02020603050405020304" pitchFamily="18" charset="0"/>
              </a:rPr>
              <a:t>【</a:t>
            </a:r>
            <a:r>
              <a:rPr lang="zh-CN" altLang="en-US" kern="100" dirty="0">
                <a:latin typeface="Times New Roman" panose="02020603050405020304" pitchFamily="18" charset="0"/>
                <a:ea typeface="等线" panose="02010600030101010101" charset="-122"/>
                <a:cs typeface="Times New Roman" panose="02020603050405020304" pitchFamily="18" charset="0"/>
              </a:rPr>
              <a:t>智能家居</a:t>
            </a:r>
            <a:r>
              <a:rPr lang="en-US" altLang="zh-CN" kern="100" dirty="0">
                <a:latin typeface="Times New Roman" panose="02020603050405020304" pitchFamily="18" charset="0"/>
                <a:ea typeface="等线" panose="02010600030101010101" charset="-122"/>
                <a:cs typeface="Times New Roman" panose="02020603050405020304" pitchFamily="18" charset="0"/>
              </a:rPr>
              <a:t>】We can control lights, electrical appliances and door locks with our phones or voice commands. It makes our house safer and daily housework much easier. What’s more, it also helps us save </a:t>
            </a:r>
            <a:r>
              <a:rPr lang="en-US" altLang="zh-CN" kern="100" dirty="0" err="1">
                <a:latin typeface="Times New Roman" panose="02020603050405020304" pitchFamily="18" charset="0"/>
                <a:ea typeface="等线" panose="02010600030101010101" charset="-122"/>
                <a:cs typeface="Times New Roman" panose="02020603050405020304" pitchFamily="18" charset="0"/>
              </a:rPr>
              <a:t>energy.As</a:t>
            </a:r>
            <a:r>
              <a:rPr lang="en-US" altLang="zh-CN" kern="100" dirty="0">
                <a:latin typeface="Times New Roman" panose="02020603050405020304" pitchFamily="18" charset="0"/>
                <a:ea typeface="等线" panose="02010600030101010101" charset="-122"/>
                <a:cs typeface="Times New Roman" panose="02020603050405020304" pitchFamily="18" charset="0"/>
              </a:rPr>
              <a:t> technology develops, smart home systems will become more popular and intelligent. They will create a warmer and more comfortable living environment for us.</a:t>
            </a:r>
            <a:endParaRPr lang="zh-CN" altLang="zh-CN" kern="100" dirty="0">
              <a:effectLst/>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9" grpId="0" animBg="1"/>
      <p:bldP spid="10" grpId="0" animBg="1"/>
      <p:bldP spid="13" grpId="0" animBg="1"/>
      <p:bldP spid="15" grpId="0" animBg="1"/>
      <p:bldP spid="16" grpId="0" animBg="1"/>
      <p:bldP spid="18"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6802564" cy="853182"/>
          </a:xfrm>
          <a:prstGeom prst="rect">
            <a:avLst/>
          </a:prstGeom>
        </p:spPr>
        <p:txBody>
          <a:bodyPr wrap="square" lIns="0" tIns="0" rIns="0" bIns="0" rtlCol="0" anchor="t">
            <a:spAutoFit/>
          </a:bodyPr>
          <a:lstStyle/>
          <a:p>
            <a:pPr marL="0" marR="0" lvl="0" indent="0" algn="l" defTabSz="914400" rtl="0" eaLnBrk="1" fontAlgn="auto" latinLnBrk="0" hangingPunct="1">
              <a:lnSpc>
                <a:spcPts val="35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聚焦数字素养，培养批判性思维</a:t>
            </a: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nvGrpSpPr>
          <p:cNvPr id="5" name="Group 8"/>
          <p:cNvGrpSpPr/>
          <p:nvPr/>
        </p:nvGrpSpPr>
        <p:grpSpPr>
          <a:xfrm>
            <a:off x="8587358" y="1044416"/>
            <a:ext cx="3546203" cy="613455"/>
            <a:chOff x="0" y="-47625"/>
            <a:chExt cx="1807641" cy="1835440"/>
          </a:xfrm>
        </p:grpSpPr>
        <p:sp>
          <p:nvSpPr>
            <p:cNvPr id="6" name="Freeform 9"/>
            <p:cNvSpPr/>
            <p:nvPr/>
          </p:nvSpPr>
          <p:spPr>
            <a:xfrm>
              <a:off x="162452" y="0"/>
              <a:ext cx="1645189"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457200" marR="0" lvl="0" indent="-457200" algn="r"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科技融合文化</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文本框 10"/>
          <p:cNvSpPr txBox="1"/>
          <p:nvPr/>
        </p:nvSpPr>
        <p:spPr>
          <a:xfrm>
            <a:off x="215838" y="1044416"/>
            <a:ext cx="7322882" cy="147732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【2026 – </a:t>
            </a:r>
            <a:r>
              <a:rPr lang="zh-CN" altLang="en-US" dirty="0">
                <a:solidFill>
                  <a:prstClr val="black"/>
                </a:solidFill>
                <a:latin typeface="Calibri" panose="020F0502020204030204"/>
                <a:ea typeface="宋体" panose="02010600030101010101" pitchFamily="2" charset="-122"/>
              </a:rPr>
              <a:t>唐山</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一模</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rPr>
              <a:t>假定你是李华。你校英文报正在开展以“</a:t>
            </a:r>
            <a:r>
              <a:rPr lang="en-US" altLang="zh-CN" dirty="0">
                <a:solidFill>
                  <a:prstClr val="black"/>
                </a:solidFill>
              </a:rPr>
              <a:t>Traditional Culture in the Digital Age”</a:t>
            </a:r>
            <a:r>
              <a:rPr lang="zh-CN" altLang="en-US" dirty="0">
                <a:solidFill>
                  <a:prstClr val="black"/>
                </a:solidFill>
              </a:rPr>
              <a:t>为主题的征文活动。请你写一篇短文，内容包括：</a:t>
            </a:r>
            <a:endParaRPr lang="zh-CN" altLang="en-US" dirty="0">
              <a:solidFill>
                <a:prstClr val="black"/>
              </a:solidFill>
            </a:endParaRPr>
          </a:p>
          <a:p>
            <a:pPr lvl="0"/>
            <a:r>
              <a:rPr lang="en-US" altLang="zh-CN" dirty="0">
                <a:solidFill>
                  <a:prstClr val="black"/>
                </a:solidFill>
              </a:rPr>
              <a:t>1. </a:t>
            </a:r>
            <a:r>
              <a:rPr lang="zh-CN" altLang="en-US" dirty="0">
                <a:solidFill>
                  <a:prstClr val="black"/>
                </a:solidFill>
              </a:rPr>
              <a:t>数字化如何影响中国传统文化的传承；</a:t>
            </a:r>
            <a:endParaRPr lang="zh-CN" altLang="en-US" dirty="0">
              <a:solidFill>
                <a:prstClr val="black"/>
              </a:solidFill>
            </a:endParaRPr>
          </a:p>
          <a:p>
            <a:pPr lvl="0"/>
            <a:r>
              <a:rPr lang="en-US" altLang="zh-CN" dirty="0">
                <a:solidFill>
                  <a:prstClr val="black"/>
                </a:solidFill>
              </a:rPr>
              <a:t>2. </a:t>
            </a:r>
            <a:r>
              <a:rPr lang="zh-CN" altLang="en-US" dirty="0">
                <a:solidFill>
                  <a:prstClr val="black"/>
                </a:solidFill>
              </a:rPr>
              <a:t>你对这种影响的看法。</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详细解析见</a:t>
            </a:r>
            <a:r>
              <a:rPr kumimoji="0" lang="en-US" altLang="zh-CN"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word</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Rectangle 1"/>
          <p:cNvSpPr>
            <a:spLocks noChangeArrowheads="1"/>
          </p:cNvSpPr>
          <p:nvPr/>
        </p:nvSpPr>
        <p:spPr bwMode="auto">
          <a:xfrm>
            <a:off x="215838" y="2579934"/>
            <a:ext cx="7404162" cy="4185761"/>
          </a:xfrm>
          <a:prstGeom prst="rect">
            <a:avLst/>
          </a:prstGeom>
          <a:solidFill>
            <a:schemeClr val="accent3">
              <a:lumMod val="20000"/>
              <a:lumOff val="80000"/>
            </a:schemeClr>
          </a:solidFill>
          <a:ln>
            <a:noFill/>
          </a:ln>
          <a:effectLst/>
        </p:spPr>
        <p:txBody>
          <a:bodyPr vert="horz" wrap="squar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话题导入：</a:t>
            </a:r>
            <a:r>
              <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点明数字时代下，传统文化传承迎来机遇与挑战</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a:t>
            </a:r>
            <a:r>
              <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细节举例（正反双例）：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正面：</a:t>
            </a:r>
            <a:r>
              <a:rPr kumimoji="0" lang="zh-CN" altLang="en-US"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文物</a:t>
            </a:r>
            <a:r>
              <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数字展、国风短视频助力文化传播； </a:t>
            </a:r>
            <a:endPar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负面：过度商业化、碎片化解读带来的问题。 </a:t>
            </a:r>
            <a:endPar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评估评价：</a:t>
            </a:r>
            <a:r>
              <a:rPr kumimoji="0" lang="zh-CN" altLang="zh-CN" sz="1600" b="1" i="0" u="none" strike="noStrike" cap="none" normalizeH="0" baseline="0" dirty="0">
                <a:ln>
                  <a:noFill/>
                </a:ln>
                <a:solidFill>
                  <a:srgbClr val="000000"/>
                </a:solidFill>
                <a:effectLst/>
                <a:highlight>
                  <a:srgbClr val="00FFFF"/>
                </a:highlight>
                <a:latin typeface="华文中宋" panose="02010600040101010101" pitchFamily="2" charset="-122"/>
                <a:ea typeface="华文中宋" panose="02010600040101010101" pitchFamily="2" charset="-122"/>
              </a:rPr>
              <a:t>辩证</a:t>
            </a:r>
            <a:r>
              <a:rPr kumimoji="0" lang="zh-CN" altLang="zh-CN" sz="1600" b="1"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看待数字化 —— 既是机遇，也有隐患</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a:t>
            </a:r>
            <a:r>
              <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因果分析：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原因：科技发展 + 传播需求，催生了数字化传承；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影响：</a:t>
            </a:r>
            <a:r>
              <a:rPr kumimoji="0" lang="zh-CN" altLang="zh-CN" sz="1600" b="0" i="0" u="none" strike="noStrike" cap="none" normalizeH="0" baseline="0" dirty="0">
                <a:ln>
                  <a:noFill/>
                </a:ln>
                <a:solidFill>
                  <a:srgbClr val="FF0000"/>
                </a:solidFill>
                <a:effectLst/>
                <a:latin typeface="华文中宋" panose="02010600040101010101" pitchFamily="2" charset="-122"/>
                <a:ea typeface="华文中宋" panose="02010600040101010101" pitchFamily="2" charset="-122"/>
              </a:rPr>
              <a:t>既降低了文化传播门槛，也带来了浅层化风险</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观点表态：</a:t>
            </a:r>
            <a:r>
              <a:rPr kumimoji="0" lang="zh-CN" altLang="zh-CN" sz="1600" b="0" i="0" u="none" strike="noStrike" cap="none" normalizeH="0" baseline="0" dirty="0">
                <a:ln>
                  <a:noFill/>
                </a:ln>
                <a:solidFill>
                  <a:srgbClr val="000000"/>
                </a:solidFill>
                <a:effectLst/>
                <a:highlight>
                  <a:srgbClr val="FFFF00"/>
                </a:highlight>
                <a:latin typeface="华文中宋" panose="02010600040101010101" pitchFamily="2" charset="-122"/>
                <a:ea typeface="华文中宋" panose="02010600040101010101" pitchFamily="2" charset="-122"/>
              </a:rPr>
              <a:t>持中立立场，认为数字化是工具，关键在于如何使用</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a:t>
            </a:r>
            <a:r>
              <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理由支撑：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支持：科技能让文化被更多人看见；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补充：</a:t>
            </a:r>
            <a:r>
              <a:rPr kumimoji="0" lang="zh-CN" altLang="zh-CN" sz="1600" b="0" i="0" u="none" strike="noStrike" cap="none" normalizeH="0" baseline="0" dirty="0">
                <a:ln>
                  <a:noFill/>
                </a:ln>
                <a:solidFill>
                  <a:srgbClr val="FF0000"/>
                </a:solidFill>
                <a:effectLst/>
                <a:latin typeface="华文中宋" panose="02010600040101010101" pitchFamily="2" charset="-122"/>
                <a:ea typeface="华文中宋" panose="02010600040101010101" pitchFamily="2" charset="-122"/>
              </a:rPr>
              <a:t>坚守文化内核</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，避免本末倒置。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行动建议：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建议 1：鼓励优质、深度的数字文化内容；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建议 2：结合线下体验，让年轻人真正理解文化精髓。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感悟升华：科技与传统并非对立，合理融合能让文化焕发新生。</a:t>
            </a:r>
            <a:r>
              <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	   </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呼吁大家</a:t>
            </a:r>
            <a:r>
              <a:rPr kumimoji="0" lang="zh-CN" altLang="zh-CN" sz="1600" b="0" i="0" u="none" strike="noStrike" cap="none" normalizeH="0" baseline="0" dirty="0">
                <a:ln>
                  <a:noFill/>
                </a:ln>
                <a:solidFill>
                  <a:srgbClr val="FF0000"/>
                </a:solidFill>
                <a:effectLst/>
                <a:highlight>
                  <a:srgbClr val="FFFF00"/>
                </a:highlight>
                <a:latin typeface="华文中宋" panose="02010600040101010101" pitchFamily="2" charset="-122"/>
                <a:ea typeface="华文中宋" panose="02010600040101010101" pitchFamily="2" charset="-122"/>
              </a:rPr>
              <a:t>用科技守护传统，让文化在数字时代生生不息</a:t>
            </a:r>
            <a:r>
              <a:rPr kumimoji="0" lang="zh-CN" altLang="zh-CN" sz="1600" b="0" i="0" u="none" strike="noStrike" cap="none" normalizeH="0" baseline="0" dirty="0">
                <a:ln>
                  <a:noFill/>
                </a:ln>
                <a:solidFill>
                  <a:srgbClr val="000000"/>
                </a:solidFill>
                <a:effectLst/>
                <a:latin typeface="华文中宋" panose="02010600040101010101" pitchFamily="2" charset="-122"/>
                <a:ea typeface="华文中宋" panose="02010600040101010101" pitchFamily="2" charset="-122"/>
              </a:rPr>
              <a:t>。</a:t>
            </a:r>
            <a:r>
              <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rPr>
              <a:t> </a:t>
            </a:r>
            <a:endParaRPr kumimoji="0" lang="zh-CN" altLang="zh-CN" sz="1600" b="0" i="0" u="none" strike="noStrike" cap="none" normalizeH="0" baseline="0" dirty="0">
              <a:ln>
                <a:noFill/>
              </a:ln>
              <a:solidFill>
                <a:schemeClr val="tx1"/>
              </a:solidFill>
              <a:effectLst/>
              <a:latin typeface="华文中宋" panose="02010600040101010101" pitchFamily="2" charset="-122"/>
              <a:ea typeface="华文中宋" panose="02010600040101010101" pitchFamily="2" charset="-122"/>
            </a:endParaRPr>
          </a:p>
        </p:txBody>
      </p:sp>
      <p:sp>
        <p:nvSpPr>
          <p:cNvPr id="14" name="文本框 13"/>
          <p:cNvSpPr txBox="1"/>
          <p:nvPr/>
        </p:nvSpPr>
        <p:spPr>
          <a:xfrm>
            <a:off x="5460618" y="2579934"/>
            <a:ext cx="6515544" cy="2862322"/>
          </a:xfrm>
          <a:prstGeom prst="rect">
            <a:avLst/>
          </a:prstGeom>
          <a:solidFill>
            <a:schemeClr val="accent3">
              <a:lumMod val="40000"/>
              <a:lumOff val="60000"/>
            </a:schemeClr>
          </a:solidFill>
        </p:spPr>
        <p:txBody>
          <a:bodyPr wrap="square">
            <a:spAutoFit/>
          </a:bodyPr>
          <a:lstStyle/>
          <a:p>
            <a:pPr algn="l">
              <a:buNone/>
            </a:pPr>
            <a:r>
              <a:rPr lang="zh-CN" altLang="en-US" b="0" i="0" dirty="0">
                <a:solidFill>
                  <a:srgbClr val="000000"/>
                </a:solidFill>
                <a:effectLst/>
                <a:latin typeface="Times New Roman" panose="02020603050405020304" pitchFamily="18" charset="0"/>
                <a:cs typeface="Times New Roman" panose="02020603050405020304" pitchFamily="18" charset="0"/>
              </a:rPr>
              <a:t>积极版：</a:t>
            </a:r>
            <a:r>
              <a:rPr lang="en-US" altLang="zh-CN" b="0" i="0" dirty="0">
                <a:solidFill>
                  <a:srgbClr val="000000"/>
                </a:solidFill>
                <a:effectLst/>
                <a:latin typeface="Times New Roman" panose="02020603050405020304" pitchFamily="18" charset="0"/>
                <a:cs typeface="Times New Roman" panose="02020603050405020304" pitchFamily="18" charset="0"/>
              </a:rPr>
              <a:t>With the advent of the digital age, the way we inherit traditional culture has undergone profound changes. Advanced technologies, like VR exhibitions and live-streaming, have </a:t>
            </a:r>
            <a:r>
              <a:rPr lang="en-US" altLang="zh-CN" b="1" i="0" dirty="0">
                <a:solidFill>
                  <a:srgbClr val="827FC4"/>
                </a:solidFill>
                <a:effectLst/>
                <a:latin typeface="Times New Roman" panose="02020603050405020304" pitchFamily="18" charset="0"/>
                <a:cs typeface="Times New Roman" panose="02020603050405020304" pitchFamily="18" charset="0"/>
              </a:rPr>
              <a:t>breathed new life into</a:t>
            </a:r>
            <a:r>
              <a:rPr lang="en-US" altLang="zh-CN" b="0" i="0" dirty="0">
                <a:solidFill>
                  <a:srgbClr val="000000"/>
                </a:solidFill>
                <a:effectLst/>
                <a:latin typeface="Times New Roman" panose="02020603050405020304" pitchFamily="18" charset="0"/>
                <a:cs typeface="Times New Roman" panose="02020603050405020304" pitchFamily="18" charset="0"/>
              </a:rPr>
              <a:t> ancient arts, making them highly accessible to the public.</a:t>
            </a:r>
            <a:endParaRPr lang="en-US" altLang="zh-CN" b="0" i="0" dirty="0">
              <a:solidFill>
                <a:srgbClr val="000000"/>
              </a:solidFill>
              <a:effectLst/>
              <a:latin typeface="Times New Roman" panose="02020603050405020304" pitchFamily="18" charset="0"/>
              <a:cs typeface="Times New Roman" panose="02020603050405020304" pitchFamily="18" charset="0"/>
            </a:endParaRPr>
          </a:p>
          <a:p>
            <a:pPr algn="l">
              <a:buNone/>
            </a:pPr>
            <a:endParaRPr lang="en-US" altLang="zh-CN" b="0" i="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b="0" i="0" dirty="0">
                <a:solidFill>
                  <a:srgbClr val="000000"/>
                </a:solidFill>
                <a:effectLst/>
                <a:latin typeface="Times New Roman" panose="02020603050405020304" pitchFamily="18" charset="0"/>
                <a:cs typeface="Times New Roman" panose="02020603050405020304" pitchFamily="18" charset="0"/>
              </a:rPr>
              <a:t>In my view, digitization acts as a </a:t>
            </a:r>
            <a:r>
              <a:rPr lang="en-US" altLang="zh-CN" b="1" i="0" dirty="0">
                <a:solidFill>
                  <a:srgbClr val="827FC4"/>
                </a:solidFill>
                <a:effectLst/>
                <a:latin typeface="Times New Roman" panose="02020603050405020304" pitchFamily="18" charset="0"/>
                <a:cs typeface="Times New Roman" panose="02020603050405020304" pitchFamily="18" charset="0"/>
              </a:rPr>
              <a:t>powerful catalyst</a:t>
            </a:r>
            <a:r>
              <a:rPr lang="en-US" altLang="zh-CN" b="0" i="0" dirty="0">
                <a:solidFill>
                  <a:srgbClr val="000000"/>
                </a:solidFill>
                <a:effectLst/>
                <a:latin typeface="Times New Roman" panose="02020603050405020304" pitchFamily="18" charset="0"/>
                <a:cs typeface="Times New Roman" panose="02020603050405020304" pitchFamily="18" charset="0"/>
              </a:rPr>
              <a:t> for cultural preservation. By embracing these digital tools, we not only protect our rich heritage but also share it globally. Let's ride the digital wave to keep our traditions alive and thriving.</a:t>
            </a:r>
            <a:endParaRPr lang="en-US" altLang="zh-CN" b="0" i="0" dirty="0">
              <a:solidFill>
                <a:srgbClr val="000000"/>
              </a:solidFill>
              <a:effectLst/>
              <a:latin typeface="Times New Roman" panose="02020603050405020304" pitchFamily="18" charset="0"/>
              <a:cs typeface="Times New Roman" panose="02020603050405020304" pitchFamily="18" charset="0"/>
            </a:endParaRPr>
          </a:p>
        </p:txBody>
      </p:sp>
      <p:sp>
        <p:nvSpPr>
          <p:cNvPr id="17" name="文本框 16"/>
          <p:cNvSpPr txBox="1"/>
          <p:nvPr/>
        </p:nvSpPr>
        <p:spPr>
          <a:xfrm>
            <a:off x="5460618" y="3606094"/>
            <a:ext cx="6515544" cy="2862322"/>
          </a:xfrm>
          <a:prstGeom prst="rect">
            <a:avLst/>
          </a:prstGeom>
          <a:solidFill>
            <a:schemeClr val="accent3">
              <a:lumMod val="60000"/>
              <a:lumOff val="40000"/>
            </a:schemeClr>
          </a:solidFill>
        </p:spPr>
        <p:txBody>
          <a:bodyPr wrap="square">
            <a:spAutoFit/>
          </a:bodyPr>
          <a:lstStyle/>
          <a:p>
            <a:r>
              <a:rPr lang="zh-CN" altLang="en-US" dirty="0">
                <a:solidFill>
                  <a:srgbClr val="000000"/>
                </a:solidFill>
                <a:latin typeface="Times New Roman" panose="02020603050405020304" pitchFamily="18" charset="0"/>
                <a:cs typeface="Times New Roman" panose="02020603050405020304" pitchFamily="18" charset="0"/>
              </a:rPr>
              <a:t>忧虑版：</a:t>
            </a:r>
            <a:r>
              <a:rPr lang="en-US" altLang="zh-CN" dirty="0">
                <a:solidFill>
                  <a:srgbClr val="000000"/>
                </a:solidFill>
                <a:latin typeface="Times New Roman" panose="02020603050405020304" pitchFamily="18" charset="0"/>
                <a:cs typeface="Times New Roman" panose="02020603050405020304" pitchFamily="18" charset="0"/>
              </a:rPr>
              <a:t>Undoubtedly, digitization has greatly widened the access to traditional culture. Through short video applications, ancient customs can easily capture public attention and break geographical barriers. However, I believe this trend is a double-edged sword.</a:t>
            </a:r>
            <a:endParaRPr lang="en-US" altLang="zh-CN" dirty="0">
              <a:solidFill>
                <a:srgbClr val="000000"/>
              </a:solidFill>
              <a:latin typeface="Times New Roman" panose="02020603050405020304" pitchFamily="18" charset="0"/>
              <a:cs typeface="Times New Roman" panose="02020603050405020304" pitchFamily="18" charset="0"/>
            </a:endParaRPr>
          </a:p>
          <a:p>
            <a:endParaRPr lang="en-US" altLang="zh-CN" dirty="0">
              <a:solidFill>
                <a:srgbClr val="000000"/>
              </a:solidFill>
              <a:latin typeface="Times New Roman" panose="02020603050405020304" pitchFamily="18" charset="0"/>
              <a:cs typeface="Times New Roman" panose="02020603050405020304" pitchFamily="18" charset="0"/>
            </a:endParaRPr>
          </a:p>
          <a:p>
            <a:r>
              <a:rPr lang="en-US" altLang="zh-CN" dirty="0">
                <a:solidFill>
                  <a:srgbClr val="000000"/>
                </a:solidFill>
                <a:latin typeface="Times New Roman" panose="02020603050405020304" pitchFamily="18" charset="0"/>
                <a:cs typeface="Times New Roman" panose="02020603050405020304" pitchFamily="18" charset="0"/>
              </a:rPr>
              <a:t>While enjoying the digital dissemination, we must be cautious of </a:t>
            </a:r>
            <a:r>
              <a:rPr lang="en-US" altLang="zh-CN" dirty="0">
                <a:solidFill>
                  <a:srgbClr val="8684C4"/>
                </a:solidFill>
                <a:latin typeface="Times New Roman" panose="02020603050405020304" pitchFamily="18" charset="0"/>
                <a:cs typeface="Times New Roman" panose="02020603050405020304" pitchFamily="18" charset="0"/>
              </a:rPr>
              <a:t>cultural fragmentation</a:t>
            </a:r>
            <a:r>
              <a:rPr lang="en-US" altLang="zh-CN" dirty="0">
                <a:solidFill>
                  <a:srgbClr val="000000"/>
                </a:solidFill>
                <a:latin typeface="Times New Roman" panose="02020603050405020304" pitchFamily="18" charset="0"/>
                <a:cs typeface="Times New Roman" panose="02020603050405020304" pitchFamily="18" charset="0"/>
              </a:rPr>
              <a:t>. We shouldn't let profound traditions lose their authentic essence for the sake of </a:t>
            </a:r>
            <a:r>
              <a:rPr lang="en-US" altLang="zh-CN" dirty="0">
                <a:solidFill>
                  <a:srgbClr val="8684C4"/>
                </a:solidFill>
                <a:latin typeface="Times New Roman" panose="02020603050405020304" pitchFamily="18" charset="0"/>
                <a:cs typeface="Times New Roman" panose="02020603050405020304" pitchFamily="18" charset="0"/>
              </a:rPr>
              <a:t>internet entertainment</a:t>
            </a:r>
            <a:r>
              <a:rPr lang="en-US" altLang="zh-CN" dirty="0">
                <a:solidFill>
                  <a:srgbClr val="000000"/>
                </a:solidFill>
                <a:latin typeface="Times New Roman" panose="02020603050405020304" pitchFamily="18" charset="0"/>
                <a:cs typeface="Times New Roman" panose="02020603050405020304" pitchFamily="18" charset="0"/>
              </a:rPr>
              <a:t>. Therefore, we must strike a balance, utilizing technology as a medium while preserving our cultural core.</a:t>
            </a:r>
            <a:endParaRPr lang="en-US" altLang="zh-CN" dirty="0">
              <a:solidFill>
                <a:srgbClr val="00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3688080" y="3979151"/>
            <a:ext cx="8288082" cy="2862322"/>
          </a:xfrm>
          <a:prstGeom prst="rect">
            <a:avLst/>
          </a:prstGeom>
          <a:solidFill>
            <a:schemeClr val="tx2">
              <a:lumMod val="60000"/>
              <a:lumOff val="40000"/>
            </a:schemeClr>
          </a:solidFill>
        </p:spPr>
        <p:txBody>
          <a:bodyPr wrap="square">
            <a:spAutoFit/>
          </a:bodyPr>
          <a:lstStyle/>
          <a:p>
            <a:pPr algn="ctr"/>
            <a:r>
              <a:rPr lang="zh-CN" altLang="en-US" dirty="0">
                <a:solidFill>
                  <a:srgbClr val="000000"/>
                </a:solidFill>
                <a:latin typeface="Times New Roman" panose="02020603050405020304" pitchFamily="18" charset="0"/>
                <a:cs typeface="Times New Roman" panose="02020603050405020304" pitchFamily="18" charset="0"/>
              </a:rPr>
              <a:t>官方范文</a:t>
            </a:r>
            <a:r>
              <a:rPr lang="en-US" altLang="zh-CN" dirty="0">
                <a:solidFill>
                  <a:srgbClr val="000000"/>
                </a:solidFill>
                <a:latin typeface="Times New Roman" panose="02020603050405020304" pitchFamily="18" charset="0"/>
                <a:cs typeface="Times New Roman" panose="02020603050405020304" pitchFamily="18" charset="0"/>
              </a:rPr>
              <a:t>Traditional Culture in the Digital Age</a:t>
            </a:r>
            <a:endParaRPr lang="en-US" altLang="zh-CN" dirty="0">
              <a:solidFill>
                <a:srgbClr val="000000"/>
              </a:solidFill>
              <a:latin typeface="Times New Roman" panose="02020603050405020304" pitchFamily="18" charset="0"/>
              <a:cs typeface="Times New Roman" panose="02020603050405020304" pitchFamily="18" charset="0"/>
            </a:endParaRPr>
          </a:p>
          <a:p>
            <a:r>
              <a:rPr lang="en-US" altLang="zh-CN" dirty="0">
                <a:solidFill>
                  <a:srgbClr val="000000"/>
                </a:solidFill>
                <a:latin typeface="Times New Roman" panose="02020603050405020304" pitchFamily="18" charset="0"/>
                <a:cs typeface="Times New Roman" panose="02020603050405020304" pitchFamily="18" charset="0"/>
              </a:rPr>
              <a:t>     In the digital age, traditional Chinese culture is </a:t>
            </a:r>
            <a:r>
              <a:rPr lang="en-US" altLang="zh-CN" dirty="0">
                <a:solidFill>
                  <a:schemeClr val="bg1"/>
                </a:solidFill>
                <a:latin typeface="Times New Roman" panose="02020603050405020304" pitchFamily="18" charset="0"/>
                <a:cs typeface="Times New Roman" panose="02020603050405020304" pitchFamily="18" charset="0"/>
              </a:rPr>
              <a:t>experiencing a new form of preservation</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chemeClr val="bg1"/>
                </a:solidFill>
                <a:latin typeface="Times New Roman" panose="02020603050405020304" pitchFamily="18" charset="0"/>
                <a:cs typeface="Times New Roman" panose="02020603050405020304" pitchFamily="18" charset="0"/>
              </a:rPr>
              <a:t>For example</a:t>
            </a:r>
            <a:r>
              <a:rPr lang="en-US" altLang="zh-CN" dirty="0">
                <a:solidFill>
                  <a:srgbClr val="000000"/>
                </a:solidFill>
                <a:latin typeface="Times New Roman" panose="02020603050405020304" pitchFamily="18" charset="0"/>
                <a:cs typeface="Times New Roman" panose="02020603050405020304" pitchFamily="18" charset="0"/>
              </a:rPr>
              <a:t>, the Palace Museum uses digital technology to document each cultural relic in detail, allowing people to explore them on virtual screens. This not only lets them “live forever” digitally but also conveys the brilliance of Chinese civilization. Through such technology, we can explore restored ancient relics at any time. </a:t>
            </a:r>
            <a:endParaRPr lang="en-US" altLang="zh-CN" dirty="0">
              <a:solidFill>
                <a:srgbClr val="000000"/>
              </a:solidFill>
              <a:latin typeface="Times New Roman" panose="02020603050405020304" pitchFamily="18" charset="0"/>
              <a:cs typeface="Times New Roman" panose="02020603050405020304" pitchFamily="18" charset="0"/>
            </a:endParaRPr>
          </a:p>
          <a:p>
            <a:r>
              <a:rPr lang="en-US" altLang="zh-CN" dirty="0">
                <a:solidFill>
                  <a:srgbClr val="000000"/>
                </a:solidFill>
                <a:latin typeface="Times New Roman" panose="02020603050405020304" pitchFamily="18" charset="0"/>
                <a:cs typeface="Times New Roman" panose="02020603050405020304" pitchFamily="18" charset="0"/>
              </a:rPr>
              <a:t>     Digital tools thus </a:t>
            </a:r>
            <a:r>
              <a:rPr lang="en-US" altLang="zh-CN" dirty="0">
                <a:solidFill>
                  <a:schemeClr val="bg1"/>
                </a:solidFill>
                <a:latin typeface="Times New Roman" panose="02020603050405020304" pitchFamily="18" charset="0"/>
                <a:cs typeface="Times New Roman" panose="02020603050405020304" pitchFamily="18" charset="0"/>
              </a:rPr>
              <a:t>bridge the past and the future of Chinese culture</a:t>
            </a:r>
            <a:r>
              <a:rPr lang="en-US" altLang="zh-CN" dirty="0">
                <a:solidFill>
                  <a:srgbClr val="000000"/>
                </a:solidFill>
                <a:latin typeface="Times New Roman" panose="02020603050405020304" pitchFamily="18" charset="0"/>
                <a:cs typeface="Times New Roman" panose="02020603050405020304" pitchFamily="18" charset="0"/>
              </a:rPr>
              <a:t>. They make cultural resources easier to access and more engaging for the public. By combining technology with respect for tradition, I believe we can ensure that traditional culture continues to live.</a:t>
            </a:r>
            <a:endParaRPr lang="en-US" altLang="zh-CN"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8" grpId="0" animBg="1"/>
      <p:bldP spid="14" grpId="0" animBg="1"/>
      <p:bldP spid="17"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6802564" cy="853182"/>
          </a:xfrm>
          <a:prstGeom prst="rect">
            <a:avLst/>
          </a:prstGeom>
        </p:spPr>
        <p:txBody>
          <a:bodyPr wrap="square" lIns="0" tIns="0" rIns="0" bIns="0" rtlCol="0" anchor="t">
            <a:spAutoFit/>
          </a:bodyPr>
          <a:lstStyle/>
          <a:p>
            <a:pPr marL="0" marR="0" lvl="0" indent="0" algn="l" defTabSz="914400" rtl="0" eaLnBrk="1" fontAlgn="auto" latinLnBrk="0" hangingPunct="1">
              <a:lnSpc>
                <a:spcPts val="35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聚焦数字素养，培养批判性思维</a:t>
            </a: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grpSp>
        <p:nvGrpSpPr>
          <p:cNvPr id="5" name="Group 8"/>
          <p:cNvGrpSpPr/>
          <p:nvPr/>
        </p:nvGrpSpPr>
        <p:grpSpPr>
          <a:xfrm>
            <a:off x="8587358" y="1044416"/>
            <a:ext cx="3546203" cy="613455"/>
            <a:chOff x="0" y="-47625"/>
            <a:chExt cx="1807641" cy="1835440"/>
          </a:xfrm>
        </p:grpSpPr>
        <p:sp>
          <p:nvSpPr>
            <p:cNvPr id="6" name="Freeform 9"/>
            <p:cNvSpPr/>
            <p:nvPr/>
          </p:nvSpPr>
          <p:spPr>
            <a:xfrm>
              <a:off x="162452" y="0"/>
              <a:ext cx="1645189"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marL="457200" marR="0" lvl="0" indent="-457200" algn="r"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科技赋能农业</a:t>
              </a:r>
              <a:endParaRPr kumimoji="0" lang="zh-CN" altLang="en-US" sz="32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文本框 10"/>
          <p:cNvSpPr txBox="1"/>
          <p:nvPr/>
        </p:nvSpPr>
        <p:spPr>
          <a:xfrm>
            <a:off x="215838" y="1044416"/>
            <a:ext cx="7322882" cy="147732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【2026 – </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石家庄模拟</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rPr>
              <a:t>假定你是李华，参加了你校组织的智慧农场 </a:t>
            </a:r>
            <a:r>
              <a:rPr lang="en-US" altLang="zh-CN" dirty="0">
                <a:solidFill>
                  <a:prstClr val="black"/>
                </a:solidFill>
              </a:rPr>
              <a:t>(Smart Farm) </a:t>
            </a:r>
            <a:r>
              <a:rPr lang="zh-CN" altLang="en-US" dirty="0">
                <a:solidFill>
                  <a:prstClr val="black"/>
                </a:solidFill>
              </a:rPr>
              <a:t>实践活动。请给你的外国笔友 </a:t>
            </a:r>
            <a:r>
              <a:rPr lang="en-US" altLang="zh-CN" dirty="0">
                <a:solidFill>
                  <a:prstClr val="black"/>
                </a:solidFill>
              </a:rPr>
              <a:t>Linda </a:t>
            </a:r>
            <a:r>
              <a:rPr lang="zh-CN" altLang="en-US" dirty="0">
                <a:solidFill>
                  <a:prstClr val="black"/>
                </a:solidFill>
              </a:rPr>
              <a:t>写一封邮件，分享这次活动。内容包括：</a:t>
            </a:r>
            <a:endParaRPr lang="zh-CN" altLang="en-US" dirty="0">
              <a:solidFill>
                <a:prstClr val="black"/>
              </a:solidFill>
            </a:endParaRPr>
          </a:p>
          <a:p>
            <a:pPr lvl="0"/>
            <a:r>
              <a:rPr lang="zh-CN" altLang="en-US" dirty="0">
                <a:solidFill>
                  <a:prstClr val="black"/>
                </a:solidFill>
              </a:rPr>
              <a:t> </a:t>
            </a:r>
            <a:r>
              <a:rPr lang="en-US" altLang="zh-CN" dirty="0">
                <a:solidFill>
                  <a:prstClr val="black"/>
                </a:solidFill>
              </a:rPr>
              <a:t>(1) </a:t>
            </a:r>
            <a:r>
              <a:rPr lang="zh-CN" altLang="en-US" dirty="0">
                <a:solidFill>
                  <a:prstClr val="black"/>
                </a:solidFill>
              </a:rPr>
              <a:t>时间与经历；</a:t>
            </a:r>
            <a:endParaRPr lang="zh-CN" altLang="en-US" dirty="0">
              <a:solidFill>
                <a:prstClr val="black"/>
              </a:solidFill>
            </a:endParaRPr>
          </a:p>
          <a:p>
            <a:pPr lvl="0"/>
            <a:r>
              <a:rPr lang="en-US" altLang="zh-CN" dirty="0">
                <a:solidFill>
                  <a:prstClr val="black"/>
                </a:solidFill>
              </a:rPr>
              <a:t>(2) </a:t>
            </a:r>
            <a:r>
              <a:rPr lang="zh-CN" altLang="en-US" dirty="0">
                <a:solidFill>
                  <a:prstClr val="black"/>
                </a:solidFill>
              </a:rPr>
              <a:t>收获与感受。</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详细解析见</a:t>
            </a:r>
            <a:r>
              <a:rPr kumimoji="0" lang="en-US" altLang="zh-CN"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word</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8" name="图片 7"/>
          <p:cNvPicPr>
            <a:picLocks noChangeAspect="1"/>
          </p:cNvPicPr>
          <p:nvPr/>
        </p:nvPicPr>
        <p:blipFill>
          <a:blip r:embed="rId1"/>
          <a:stretch>
            <a:fillRect/>
          </a:stretch>
        </p:blipFill>
        <p:spPr>
          <a:xfrm>
            <a:off x="287648" y="2671214"/>
            <a:ext cx="5934366" cy="3771927"/>
          </a:xfrm>
          <a:prstGeom prst="rect">
            <a:avLst/>
          </a:prstGeom>
        </p:spPr>
      </p:pic>
      <p:pic>
        <p:nvPicPr>
          <p:cNvPr id="10" name="图片 9"/>
          <p:cNvPicPr>
            <a:picLocks noChangeAspect="1"/>
          </p:cNvPicPr>
          <p:nvPr/>
        </p:nvPicPr>
        <p:blipFill>
          <a:blip r:embed="rId2"/>
          <a:stretch>
            <a:fillRect/>
          </a:stretch>
        </p:blipFill>
        <p:spPr>
          <a:xfrm>
            <a:off x="1981778" y="1872198"/>
            <a:ext cx="6240609" cy="4664034"/>
          </a:xfrm>
          <a:prstGeom prst="rect">
            <a:avLst/>
          </a:prstGeom>
        </p:spPr>
      </p:pic>
      <p:pic>
        <p:nvPicPr>
          <p:cNvPr id="13" name="图片 12"/>
          <p:cNvPicPr>
            <a:picLocks noChangeAspect="1"/>
          </p:cNvPicPr>
          <p:nvPr/>
        </p:nvPicPr>
        <p:blipFill>
          <a:blip r:embed="rId3"/>
          <a:stretch>
            <a:fillRect/>
          </a:stretch>
        </p:blipFill>
        <p:spPr>
          <a:xfrm>
            <a:off x="6307073" y="1872198"/>
            <a:ext cx="5995173" cy="4741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6802564" cy="853182"/>
          </a:xfrm>
          <a:prstGeom prst="rect">
            <a:avLst/>
          </a:prstGeom>
        </p:spPr>
        <p:txBody>
          <a:bodyPr wrap="square" lIns="0" tIns="0" rIns="0" bIns="0" rtlCol="0" anchor="t">
            <a:spAutoFit/>
          </a:bodyPr>
          <a:lstStyle/>
          <a:p>
            <a:pPr lvl="0">
              <a:lnSpc>
                <a:spcPts val="3500"/>
              </a:lnSpc>
              <a:defRPr/>
            </a:pPr>
            <a:r>
              <a:rPr lang="zh-CN" altLang="en-US" sz="3600" b="1" dirty="0">
                <a:solidFill>
                  <a:prstClr val="black"/>
                </a:solidFill>
              </a:rPr>
              <a:t>融合课标新主题，彰显青春担当</a:t>
            </a:r>
            <a:endParaRPr lang="zh-CN" altLang="en-US" sz="3600" b="1" dirty="0">
              <a:solidFill>
                <a:prstClr val="black"/>
              </a:solidFill>
            </a:endParaRPr>
          </a:p>
          <a:p>
            <a:pPr marL="0" marR="0" lvl="0" indent="0" algn="l" defTabSz="914400" rtl="0" eaLnBrk="1" fontAlgn="auto" latinLnBrk="0" hangingPunct="1">
              <a:lnSpc>
                <a:spcPts val="35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TextBox 10"/>
          <p:cNvSpPr txBox="1"/>
          <p:nvPr/>
        </p:nvSpPr>
        <p:spPr>
          <a:xfrm>
            <a:off x="8587358" y="1044416"/>
            <a:ext cx="3546203" cy="613455"/>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文本框 10"/>
          <p:cNvSpPr txBox="1"/>
          <p:nvPr/>
        </p:nvSpPr>
        <p:spPr>
          <a:xfrm>
            <a:off x="215838" y="1044416"/>
            <a:ext cx="7322882" cy="147732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a:t>
            </a:r>
            <a:r>
              <a:rPr lang="en-US" altLang="zh-CN" dirty="0">
                <a:solidFill>
                  <a:prstClr val="black"/>
                </a:solidFill>
                <a:latin typeface="Calibri" panose="020F0502020204030204"/>
                <a:ea typeface="宋体" panose="02010600030101010101" pitchFamily="2" charset="-122"/>
              </a:rPr>
              <a:t>6</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 </a:t>
            </a:r>
            <a:r>
              <a:rPr lang="zh-CN" altLang="en-US" dirty="0">
                <a:solidFill>
                  <a:prstClr val="black"/>
                </a:solidFill>
                <a:latin typeface="Calibri" panose="020F0502020204030204"/>
                <a:ea typeface="宋体" panose="02010600030101010101" pitchFamily="2" charset="-122"/>
              </a:rPr>
              <a:t>南通</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一模</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rPr>
              <a:t>假定你是李华</a:t>
            </a:r>
            <a:r>
              <a:rPr lang="en-US" altLang="zh-CN" dirty="0">
                <a:solidFill>
                  <a:prstClr val="black"/>
                </a:solidFill>
              </a:rPr>
              <a:t>,</a:t>
            </a:r>
            <a:r>
              <a:rPr lang="zh-CN" altLang="en-US" dirty="0">
                <a:solidFill>
                  <a:prstClr val="black"/>
                </a:solidFill>
              </a:rPr>
              <a:t>上周末你和同学们前往附近乡镇</a:t>
            </a:r>
            <a:r>
              <a:rPr lang="en-US" altLang="zh-CN" dirty="0">
                <a:solidFill>
                  <a:prstClr val="black"/>
                </a:solidFill>
              </a:rPr>
              <a:t>,</a:t>
            </a:r>
            <a:r>
              <a:rPr lang="zh-CN" altLang="en-US" dirty="0">
                <a:solidFill>
                  <a:prstClr val="black"/>
                </a:solidFill>
              </a:rPr>
              <a:t>拍摄并制作以乡村振兴为主题的短视频。请你给英国笔友</a:t>
            </a:r>
            <a:r>
              <a:rPr lang="en-US" altLang="zh-CN" dirty="0">
                <a:solidFill>
                  <a:prstClr val="black"/>
                </a:solidFill>
              </a:rPr>
              <a:t>Chris</a:t>
            </a:r>
            <a:r>
              <a:rPr lang="zh-CN" altLang="en-US" dirty="0">
                <a:solidFill>
                  <a:prstClr val="black"/>
                </a:solidFill>
              </a:rPr>
              <a:t>写一封邮件进行分享。内容包括</a:t>
            </a:r>
            <a:r>
              <a:rPr lang="en-US" altLang="zh-CN" dirty="0">
                <a:solidFill>
                  <a:prstClr val="black"/>
                </a:solidFill>
              </a:rPr>
              <a:t>:</a:t>
            </a:r>
            <a:endParaRPr lang="en-US" altLang="zh-CN" dirty="0">
              <a:solidFill>
                <a:prstClr val="black"/>
              </a:solidFill>
            </a:endParaRPr>
          </a:p>
          <a:p>
            <a:pPr lvl="0"/>
            <a:r>
              <a:rPr lang="en-US" altLang="zh-CN" dirty="0">
                <a:solidFill>
                  <a:prstClr val="black"/>
                </a:solidFill>
              </a:rPr>
              <a:t>1. </a:t>
            </a:r>
            <a:r>
              <a:rPr lang="zh-CN" altLang="en-US" dirty="0">
                <a:solidFill>
                  <a:prstClr val="black"/>
                </a:solidFill>
              </a:rPr>
              <a:t>拍摄内容</a:t>
            </a:r>
            <a:endParaRPr lang="zh-CN" altLang="en-US" dirty="0">
              <a:solidFill>
                <a:prstClr val="black"/>
              </a:solidFill>
            </a:endParaRPr>
          </a:p>
          <a:p>
            <a:pPr lvl="0"/>
            <a:r>
              <a:rPr lang="en-US" altLang="zh-CN" dirty="0">
                <a:solidFill>
                  <a:prstClr val="black"/>
                </a:solidFill>
              </a:rPr>
              <a:t>2. </a:t>
            </a:r>
            <a:r>
              <a:rPr lang="zh-CN" altLang="en-US" dirty="0">
                <a:solidFill>
                  <a:prstClr val="black"/>
                </a:solidFill>
              </a:rPr>
              <a:t>你的收获</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详细解析见</a:t>
            </a:r>
            <a:r>
              <a:rPr kumimoji="0" lang="en-US" altLang="zh-CN"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word</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215838" y="2660791"/>
            <a:ext cx="7322882" cy="2031325"/>
          </a:xfrm>
          <a:prstGeom prst="rect">
            <a:avLst/>
          </a:prstGeom>
          <a:noFill/>
          <a:ln w="28575">
            <a:solidFill>
              <a:srgbClr val="5271FF"/>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审题逻辑</a:t>
            </a:r>
            <a:endPar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285750" lvl="0" indent="-285750">
              <a:buFont typeface="Wingdings" panose="05000000000000000000" pitchFamily="2" charset="2"/>
              <a:buChar char="Ø"/>
            </a:pPr>
            <a:r>
              <a:rPr lang="zh-CN" altLang="en-US" b="1" dirty="0">
                <a:solidFill>
                  <a:prstClr val="black"/>
                </a:solidFill>
              </a:rPr>
              <a:t>开篇（叙事）</a:t>
            </a:r>
            <a:r>
              <a:rPr lang="zh-CN" altLang="en-US" dirty="0">
                <a:solidFill>
                  <a:prstClr val="black"/>
                </a:solidFill>
              </a:rPr>
              <a:t>：问候 </a:t>
            </a:r>
            <a:r>
              <a:rPr lang="en-US" altLang="zh-CN" dirty="0">
                <a:solidFill>
                  <a:prstClr val="black"/>
                </a:solidFill>
              </a:rPr>
              <a:t>+ </a:t>
            </a:r>
            <a:r>
              <a:rPr lang="zh-CN" altLang="en-US" dirty="0">
                <a:solidFill>
                  <a:prstClr val="black"/>
                </a:solidFill>
              </a:rPr>
              <a:t>点明来意，分享周末下乡拍短视频的经历主体</a:t>
            </a:r>
            <a:endParaRPr lang="en-US" altLang="zh-CN" dirty="0">
              <a:solidFill>
                <a:prstClr val="black"/>
              </a:solidFill>
            </a:endParaRPr>
          </a:p>
          <a:p>
            <a:pPr marL="285750" lvl="0" indent="-285750">
              <a:buFont typeface="Wingdings" panose="05000000000000000000" pitchFamily="2" charset="2"/>
              <a:buChar char="Ø"/>
            </a:pPr>
            <a:r>
              <a:rPr lang="zh-CN" altLang="en-US" b="1" dirty="0">
                <a:solidFill>
                  <a:prstClr val="black"/>
                </a:solidFill>
              </a:rPr>
              <a:t>要点</a:t>
            </a:r>
            <a:r>
              <a:rPr lang="en-US" altLang="zh-CN" b="1" dirty="0">
                <a:solidFill>
                  <a:prstClr val="black"/>
                </a:solidFill>
              </a:rPr>
              <a:t>1</a:t>
            </a:r>
            <a:r>
              <a:rPr lang="zh-CN" altLang="en-US" b="1" dirty="0">
                <a:solidFill>
                  <a:prstClr val="black"/>
                </a:solidFill>
              </a:rPr>
              <a:t>（叙事</a:t>
            </a:r>
            <a:r>
              <a:rPr lang="zh-CN" altLang="en-US" dirty="0">
                <a:solidFill>
                  <a:prstClr val="black"/>
                </a:solidFill>
              </a:rPr>
              <a:t>）：交代活动过程 </a:t>
            </a:r>
            <a:r>
              <a:rPr lang="en-US" altLang="zh-CN" dirty="0">
                <a:solidFill>
                  <a:prstClr val="black"/>
                </a:solidFill>
              </a:rPr>
              <a:t>+ </a:t>
            </a:r>
            <a:r>
              <a:rPr lang="zh-CN" altLang="en-US" dirty="0">
                <a:solidFill>
                  <a:prstClr val="black"/>
                </a:solidFill>
              </a:rPr>
              <a:t>详细描述拍摄内容（新农村、产业、民俗等）</a:t>
            </a:r>
            <a:endParaRPr lang="en-US" altLang="zh-CN" dirty="0">
              <a:solidFill>
                <a:prstClr val="black"/>
              </a:solidFill>
            </a:endParaRPr>
          </a:p>
          <a:p>
            <a:pPr marL="285750" lvl="0" indent="-285750">
              <a:buFont typeface="Wingdings" panose="05000000000000000000" pitchFamily="2" charset="2"/>
              <a:buChar char="Ø"/>
            </a:pPr>
            <a:r>
              <a:rPr lang="zh-CN" altLang="en-US" b="1" dirty="0">
                <a:solidFill>
                  <a:prstClr val="black"/>
                </a:solidFill>
              </a:rPr>
              <a:t>要点</a:t>
            </a:r>
            <a:r>
              <a:rPr lang="en-US" altLang="zh-CN" b="1" dirty="0">
                <a:solidFill>
                  <a:prstClr val="black"/>
                </a:solidFill>
              </a:rPr>
              <a:t>2</a:t>
            </a:r>
            <a:r>
              <a:rPr lang="zh-CN" altLang="en-US" b="1" dirty="0">
                <a:solidFill>
                  <a:prstClr val="black"/>
                </a:solidFill>
              </a:rPr>
              <a:t>（价值</a:t>
            </a:r>
            <a:r>
              <a:rPr lang="zh-CN" altLang="en-US" dirty="0">
                <a:solidFill>
                  <a:prstClr val="black"/>
                </a:solidFill>
              </a:rPr>
              <a:t>）：解读乡村变化、活动的价值</a:t>
            </a:r>
            <a:endParaRPr lang="en-US" altLang="zh-CN" dirty="0">
              <a:solidFill>
                <a:prstClr val="black"/>
              </a:solidFill>
            </a:endParaRPr>
          </a:p>
          <a:p>
            <a:pPr marL="285750" lvl="0" indent="-285750">
              <a:buFont typeface="Wingdings" panose="05000000000000000000" pitchFamily="2" charset="2"/>
              <a:buChar char="Ø"/>
            </a:pPr>
            <a:r>
              <a:rPr lang="zh-CN" altLang="en-US" b="1" dirty="0">
                <a:solidFill>
                  <a:prstClr val="black"/>
                </a:solidFill>
              </a:rPr>
              <a:t>结尾（升华）</a:t>
            </a:r>
            <a:r>
              <a:rPr lang="zh-CN" altLang="en-US" dirty="0">
                <a:solidFill>
                  <a:prstClr val="black"/>
                </a:solidFill>
              </a:rPr>
              <a:t>：阐述个人收获、感悟 </a:t>
            </a:r>
            <a:r>
              <a:rPr lang="en-US" altLang="zh-CN" dirty="0">
                <a:solidFill>
                  <a:prstClr val="black"/>
                </a:solidFill>
              </a:rPr>
              <a:t>+ </a:t>
            </a:r>
            <a:r>
              <a:rPr lang="zh-CN" altLang="en-US" dirty="0">
                <a:solidFill>
                  <a:prstClr val="black"/>
                </a:solidFill>
              </a:rPr>
              <a:t>友好收尾 </a:t>
            </a:r>
            <a:r>
              <a:rPr lang="en-US" altLang="zh-CN" dirty="0">
                <a:solidFill>
                  <a:prstClr val="black"/>
                </a:solidFill>
              </a:rPr>
              <a:t>/ </a:t>
            </a:r>
            <a:r>
              <a:rPr lang="zh-CN" altLang="en-US" dirty="0">
                <a:solidFill>
                  <a:prstClr val="black"/>
                </a:solidFill>
              </a:rPr>
              <a:t>简单期待</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3" name="文本框 12"/>
          <p:cNvSpPr txBox="1"/>
          <p:nvPr/>
        </p:nvSpPr>
        <p:spPr>
          <a:xfrm>
            <a:off x="750538" y="744060"/>
            <a:ext cx="10994421" cy="307777"/>
          </a:xfrm>
          <a:prstGeom prst="rect">
            <a:avLst/>
          </a:prstGeom>
          <a:noFill/>
        </p:spPr>
        <p:txBody>
          <a:bodyPr wrap="square">
            <a:spAutoFit/>
          </a:bodyPr>
          <a:lstStyle/>
          <a:p>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《新课标</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(2025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年修订版</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》新增乡村振兴劳动教育等子主题：志愿服务</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文化传承</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时代议题</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青春价值</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人生观</a:t>
            </a:r>
            <a:r>
              <a:rPr kumimoji="0" lang="en-US"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 / </a:t>
            </a:r>
            <a:r>
              <a:rPr kumimoji="0" lang="zh-CN" altLang="zh-CN" sz="1400" b="1" i="0" u="none" strike="noStrike" kern="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青年担当</a:t>
            </a:r>
            <a:endParaRPr lang="zh-CN" altLang="en-US" sz="1400" dirty="0"/>
          </a:p>
        </p:txBody>
      </p:sp>
      <p:sp>
        <p:nvSpPr>
          <p:cNvPr id="15" name="文本框 14"/>
          <p:cNvSpPr txBox="1"/>
          <p:nvPr/>
        </p:nvSpPr>
        <p:spPr>
          <a:xfrm>
            <a:off x="215838" y="2660791"/>
            <a:ext cx="9426002" cy="4247317"/>
          </a:xfrm>
          <a:prstGeom prst="rect">
            <a:avLst/>
          </a:prstGeom>
          <a:solidFill>
            <a:schemeClr val="accent6">
              <a:lumMod val="20000"/>
              <a:lumOff val="80000"/>
            </a:schemeClr>
          </a:solidFill>
        </p:spPr>
        <p:txBody>
          <a:bodyPr wrap="square">
            <a:spAutoFit/>
          </a:bodyPr>
          <a:lstStyle/>
          <a:p>
            <a:pPr algn="l">
              <a:buNone/>
            </a:pPr>
            <a:r>
              <a:rPr lang="en-US" altLang="zh-CN" b="0" i="0" dirty="0">
                <a:solidFill>
                  <a:srgbClr val="333333"/>
                </a:solidFill>
                <a:effectLst/>
                <a:latin typeface="Times New Roman" panose="02020603050405020304" pitchFamily="18" charset="0"/>
                <a:cs typeface="Times New Roman" panose="02020603050405020304" pitchFamily="18" charset="0"/>
              </a:rPr>
              <a:t>Dear Chris,</a:t>
            </a: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just">
              <a:buNone/>
            </a:pPr>
            <a:r>
              <a:rPr lang="en-US" altLang="zh-CN" b="0" i="0" dirty="0">
                <a:solidFill>
                  <a:srgbClr val="333333"/>
                </a:solidFill>
                <a:effectLst/>
                <a:latin typeface="Times New Roman" panose="02020603050405020304" pitchFamily="18" charset="0"/>
                <a:cs typeface="Times New Roman" panose="02020603050405020304" pitchFamily="18" charset="0"/>
              </a:rPr>
              <a:t>I'm writing to share with you my experience of shooting a short video on rural revitalization.</a:t>
            </a: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just">
              <a:buNone/>
            </a:pP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just">
              <a:buNone/>
            </a:pPr>
            <a:r>
              <a:rPr lang="en-US" altLang="zh-CN" b="0" i="0" dirty="0">
                <a:solidFill>
                  <a:srgbClr val="333333"/>
                </a:solidFill>
                <a:effectLst/>
                <a:latin typeface="Times New Roman" panose="02020603050405020304" pitchFamily="18" charset="0"/>
                <a:cs typeface="Times New Roman" panose="02020603050405020304" pitchFamily="18" charset="0"/>
              </a:rPr>
              <a:t>We arrived early in the morning and were immediately drawn to the peaceful beauty of the countryside. We </a:t>
            </a:r>
            <a:r>
              <a:rPr lang="en-US" altLang="zh-CN" b="1" i="0" dirty="0">
                <a:solidFill>
                  <a:srgbClr val="333333"/>
                </a:solidFill>
                <a:effectLst/>
                <a:latin typeface="Times New Roman" panose="02020603050405020304" pitchFamily="18" charset="0"/>
                <a:cs typeface="Times New Roman" panose="02020603050405020304" pitchFamily="18" charset="0"/>
              </a:rPr>
              <a:t>filmed farmers working in the fields</a:t>
            </a:r>
            <a:r>
              <a:rPr lang="en-US" altLang="zh-CN" b="0" i="0" dirty="0">
                <a:solidFill>
                  <a:srgbClr val="333333"/>
                </a:solidFill>
                <a:effectLst/>
                <a:latin typeface="Times New Roman" panose="02020603050405020304" pitchFamily="18" charset="0"/>
                <a:cs typeface="Times New Roman" panose="02020603050405020304" pitchFamily="18" charset="0"/>
              </a:rPr>
              <a:t>, elderly women weaving bamboo baskets, and children playing by a newly restored stream—</a:t>
            </a:r>
            <a:r>
              <a:rPr lang="en-US" altLang="zh-CN" b="1" i="0" dirty="0">
                <a:solidFill>
                  <a:srgbClr val="333333"/>
                </a:solidFill>
                <a:effectLst/>
                <a:latin typeface="Times New Roman" panose="02020603050405020304" pitchFamily="18" charset="0"/>
                <a:cs typeface="Times New Roman" panose="02020603050405020304" pitchFamily="18" charset="0"/>
              </a:rPr>
              <a:t>all telling the story of a community on the rise</a:t>
            </a:r>
            <a:r>
              <a:rPr lang="en-US" altLang="zh-CN" b="0" i="0" dirty="0">
                <a:solidFill>
                  <a:srgbClr val="333333"/>
                </a:solidFill>
                <a:effectLst/>
                <a:latin typeface="Times New Roman" panose="02020603050405020304" pitchFamily="18" charset="0"/>
                <a:cs typeface="Times New Roman" panose="02020603050405020304" pitchFamily="18" charset="0"/>
              </a:rPr>
              <a:t>. We also interviewed a young man who had returned to his hometown to start an organic farm. His passion and determination left a deep impression on all of us.</a:t>
            </a: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just">
              <a:buNone/>
            </a:pP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just">
              <a:buNone/>
            </a:pPr>
            <a:r>
              <a:rPr lang="en-US" altLang="zh-CN" b="0" i="0" dirty="0">
                <a:solidFill>
                  <a:srgbClr val="333333"/>
                </a:solidFill>
                <a:effectLst/>
                <a:latin typeface="Times New Roman" panose="02020603050405020304" pitchFamily="18" charset="0"/>
                <a:cs typeface="Times New Roman" panose="02020603050405020304" pitchFamily="18" charset="0"/>
              </a:rPr>
              <a:t>This experience taught me more than I expected. I realized that rural revitalization is not just about better infrastructure, but also about hope, tradition, and young people choosing to contribute to their hometowns. It also made me appreciate the simplicity and warmth of rural life. I've attached a photo from the shoot. Hope you like it!  </a:t>
            </a: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r">
              <a:buNone/>
            </a:pPr>
            <a:r>
              <a:rPr lang="en-US" altLang="zh-CN" b="0" i="0" dirty="0">
                <a:solidFill>
                  <a:srgbClr val="333333"/>
                </a:solidFill>
                <a:effectLst/>
                <a:latin typeface="Times New Roman" panose="02020603050405020304" pitchFamily="18" charset="0"/>
                <a:cs typeface="Times New Roman" panose="02020603050405020304" pitchFamily="18" charset="0"/>
              </a:rPr>
              <a:t> Yours,</a:t>
            </a:r>
            <a:endParaRPr lang="en-US" altLang="zh-CN" b="0" i="0" dirty="0">
              <a:solidFill>
                <a:srgbClr val="333333"/>
              </a:solidFill>
              <a:effectLst/>
              <a:latin typeface="Times New Roman" panose="02020603050405020304" pitchFamily="18" charset="0"/>
              <a:cs typeface="Times New Roman" panose="02020603050405020304" pitchFamily="18" charset="0"/>
            </a:endParaRPr>
          </a:p>
          <a:p>
            <a:pPr algn="r">
              <a:buNone/>
            </a:pPr>
            <a:r>
              <a:rPr lang="en-US" altLang="zh-CN" b="0" i="0" dirty="0">
                <a:solidFill>
                  <a:srgbClr val="333333"/>
                </a:solidFill>
                <a:effectLst/>
                <a:latin typeface="Times New Roman" panose="02020603050405020304" pitchFamily="18" charset="0"/>
                <a:cs typeface="Times New Roman" panose="02020603050405020304" pitchFamily="18" charset="0"/>
              </a:rPr>
              <a:t>Li Hua</a:t>
            </a:r>
            <a:endParaRPr lang="en-US" altLang="zh-CN" b="0" i="0" dirty="0">
              <a:solidFill>
                <a:srgbClr val="333333"/>
              </a:solidFill>
              <a:effectLst/>
              <a:latin typeface="Times New Roman" panose="02020603050405020304" pitchFamily="18" charset="0"/>
              <a:cs typeface="Times New Roman" panose="02020603050405020304" pitchFamily="18" charset="0"/>
            </a:endParaRPr>
          </a:p>
        </p:txBody>
      </p:sp>
      <p:sp>
        <p:nvSpPr>
          <p:cNvPr id="17" name="文本框 16"/>
          <p:cNvSpPr txBox="1"/>
          <p:nvPr/>
        </p:nvSpPr>
        <p:spPr>
          <a:xfrm>
            <a:off x="215838" y="3429000"/>
            <a:ext cx="9314242" cy="1200329"/>
          </a:xfrm>
          <a:prstGeom prst="rect">
            <a:avLst/>
          </a:prstGeom>
          <a:solidFill>
            <a:schemeClr val="accent3">
              <a:lumMod val="20000"/>
              <a:lumOff val="80000"/>
            </a:schemeClr>
          </a:solidFill>
        </p:spPr>
        <p:txBody>
          <a:bodyPr wrap="square">
            <a:spAutoFit/>
          </a:bodyPr>
          <a:lstStyle/>
          <a:p>
            <a:r>
              <a:rPr lang="zh-CN" altLang="en-US" dirty="0"/>
              <a:t>拍摄内容</a:t>
            </a:r>
            <a:r>
              <a:rPr lang="en-US" altLang="zh-CN" dirty="0"/>
              <a:t>1</a:t>
            </a:r>
            <a:r>
              <a:rPr lang="zh-CN" altLang="en-US" dirty="0"/>
              <a:t>：</a:t>
            </a:r>
            <a:r>
              <a:rPr lang="en-US" altLang="zh-CN" dirty="0"/>
              <a:t>We visited a nearby town last weekend. </a:t>
            </a:r>
            <a:r>
              <a:rPr lang="en-US" altLang="zh-CN" u="sng" dirty="0"/>
              <a:t>We filmed tidy villages, newly-built roads and green farmland. Besides, we recorded local farmers growing crops and running farmhouse </a:t>
            </a:r>
            <a:r>
              <a:rPr lang="en-US" altLang="zh-CN" dirty="0"/>
              <a:t>restaurants. We also took some footage about villagers selling goods online. All of these showed the new look of the countryside.</a:t>
            </a:r>
            <a:endParaRPr lang="zh-CN" altLang="en-US" dirty="0"/>
          </a:p>
        </p:txBody>
      </p:sp>
      <p:sp>
        <p:nvSpPr>
          <p:cNvPr id="18" name="文本框 17"/>
          <p:cNvSpPr txBox="1"/>
          <p:nvPr/>
        </p:nvSpPr>
        <p:spPr>
          <a:xfrm>
            <a:off x="215838" y="3968225"/>
            <a:ext cx="9314242" cy="2308324"/>
          </a:xfrm>
          <a:prstGeom prst="rect">
            <a:avLst/>
          </a:prstGeom>
          <a:solidFill>
            <a:schemeClr val="accent3">
              <a:lumMod val="40000"/>
              <a:lumOff val="60000"/>
            </a:schemeClr>
          </a:solidFill>
        </p:spPr>
        <p:txBody>
          <a:bodyPr wrap="square">
            <a:spAutoFit/>
          </a:bodyPr>
          <a:lstStyle/>
          <a:p>
            <a:r>
              <a:rPr lang="zh-CN" altLang="en-US" dirty="0"/>
              <a:t>拍摄内容</a:t>
            </a:r>
            <a:r>
              <a:rPr lang="en-US" altLang="zh-CN" dirty="0"/>
              <a:t>2</a:t>
            </a:r>
            <a:r>
              <a:rPr lang="zh-CN" altLang="en-US" dirty="0"/>
              <a:t>：</a:t>
            </a:r>
            <a:r>
              <a:rPr lang="en-US" altLang="zh-CN" dirty="0"/>
              <a:t>During our visit to the nearby village, we </a:t>
            </a:r>
            <a:r>
              <a:rPr lang="en-US" altLang="zh-CN" u="sng" dirty="0"/>
              <a:t>captured beautiful rural scenery, ranging from green mountains to tidy residential areas.</a:t>
            </a:r>
            <a:r>
              <a:rPr lang="en-US" altLang="zh-CN" dirty="0"/>
              <a:t> We </a:t>
            </a:r>
            <a:r>
              <a:rPr lang="en-US" altLang="zh-CN" u="sng" dirty="0"/>
              <a:t>also focused on local industries, including special farming and e-commerce</a:t>
            </a:r>
            <a:r>
              <a:rPr lang="en-US" altLang="zh-CN" dirty="0"/>
              <a:t>. What impressed me most were villagers’ smiling faces, which perfectly reflected their satisfying daily life.</a:t>
            </a:r>
            <a:endParaRPr lang="en-US" altLang="zh-CN" dirty="0"/>
          </a:p>
          <a:p>
            <a:r>
              <a:rPr lang="zh-CN" altLang="en-US" dirty="0"/>
              <a:t>拍摄内容</a:t>
            </a:r>
            <a:r>
              <a:rPr lang="en-US" altLang="zh-CN" dirty="0"/>
              <a:t>3</a:t>
            </a:r>
            <a:r>
              <a:rPr lang="zh-CN" altLang="en-US" dirty="0"/>
              <a:t>：</a:t>
            </a:r>
            <a:r>
              <a:rPr lang="en-US" altLang="zh-CN" dirty="0"/>
              <a:t>We spent the whole afternoon recording the countryside’s stunning changes. We not only </a:t>
            </a:r>
            <a:r>
              <a:rPr lang="en-US" altLang="zh-CN" u="sng" dirty="0"/>
              <a:t>filmed well-organized villages and convenient public facilities</a:t>
            </a:r>
            <a:r>
              <a:rPr lang="en-US" altLang="zh-CN" dirty="0"/>
              <a:t>, but also </a:t>
            </a:r>
            <a:r>
              <a:rPr lang="en-US" altLang="zh-CN" u="sng" dirty="0"/>
              <a:t>documented local characteristic industries</a:t>
            </a:r>
            <a:r>
              <a:rPr lang="en-US" altLang="zh-CN" dirty="0"/>
              <a:t>. Additionally, we shot how </a:t>
            </a:r>
            <a:r>
              <a:rPr lang="en-US" altLang="zh-CN" u="sng" dirty="0"/>
              <a:t>villagers boosted income through live-streaming sales</a:t>
            </a:r>
            <a:r>
              <a:rPr lang="en-US" altLang="zh-CN" dirty="0"/>
              <a:t>, revealing the fruitful achievements of new rural construction.</a:t>
            </a:r>
            <a:endParaRPr lang="zh-CN" altLang="en-US" dirty="0"/>
          </a:p>
        </p:txBody>
      </p:sp>
      <p:sp>
        <p:nvSpPr>
          <p:cNvPr id="19" name="文本框 18"/>
          <p:cNvSpPr txBox="1"/>
          <p:nvPr/>
        </p:nvSpPr>
        <p:spPr>
          <a:xfrm>
            <a:off x="215838" y="5509238"/>
            <a:ext cx="9314242" cy="1200329"/>
          </a:xfrm>
          <a:prstGeom prst="rect">
            <a:avLst/>
          </a:prstGeom>
          <a:solidFill>
            <a:schemeClr val="accent3">
              <a:lumMod val="60000"/>
              <a:lumOff val="40000"/>
            </a:schemeClr>
          </a:solidFill>
        </p:spPr>
        <p:txBody>
          <a:bodyPr wrap="square">
            <a:spAutoFit/>
          </a:bodyPr>
          <a:lstStyle/>
          <a:p>
            <a:r>
              <a:rPr lang="zh-CN" altLang="en-US" dirty="0"/>
              <a:t>拍摄内容</a:t>
            </a:r>
            <a:r>
              <a:rPr lang="en-US" altLang="zh-CN" dirty="0"/>
              <a:t>4</a:t>
            </a:r>
            <a:r>
              <a:rPr lang="zh-CN" altLang="en-US" dirty="0"/>
              <a:t>：</a:t>
            </a:r>
            <a:r>
              <a:rPr lang="en-US" altLang="zh-CN" dirty="0"/>
              <a:t>Our shooting covered multiple aspects of rural revitalization. Apart from </a:t>
            </a:r>
            <a:r>
              <a:rPr lang="en-US" altLang="zh-CN" b="1" dirty="0"/>
              <a:t>enjoying picturesque landscapes with green farmland and smooth newly-built roads</a:t>
            </a:r>
            <a:r>
              <a:rPr lang="en-US" altLang="zh-CN" dirty="0"/>
              <a:t>, we focused on </a:t>
            </a:r>
            <a:r>
              <a:rPr lang="en-US" altLang="zh-CN" b="1" dirty="0"/>
              <a:t>booming modern industries</a:t>
            </a:r>
            <a:r>
              <a:rPr lang="en-US" altLang="zh-CN" dirty="0"/>
              <a:t>. In particular, we </a:t>
            </a:r>
            <a:r>
              <a:rPr lang="en-US" altLang="zh-CN" b="1" dirty="0"/>
              <a:t>recorded the operation of local e-commerce stations, where farmers marketed agricultural products online to enrich their lives</a:t>
            </a:r>
            <a:r>
              <a:rPr lang="en-US" altLang="zh-CN" dirty="0"/>
              <a:t>.</a:t>
            </a:r>
            <a:endParaRPr lang="zh-CN" altLang="en-US" dirty="0"/>
          </a:p>
        </p:txBody>
      </p:sp>
      <p:sp>
        <p:nvSpPr>
          <p:cNvPr id="21" name="文本框 20"/>
          <p:cNvSpPr txBox="1"/>
          <p:nvPr/>
        </p:nvSpPr>
        <p:spPr>
          <a:xfrm>
            <a:off x="7400338" y="1217271"/>
            <a:ext cx="4899641" cy="5078313"/>
          </a:xfrm>
          <a:prstGeom prst="rect">
            <a:avLst/>
          </a:prstGeom>
          <a:solidFill>
            <a:srgbClr val="FFFF00"/>
          </a:solidFill>
          <a:effectLst>
            <a:outerShdw blurRad="50800" dist="38100" dir="2700000" algn="tl" rotWithShape="0">
              <a:prstClr val="black">
                <a:alpha val="40000"/>
              </a:prstClr>
            </a:outerShdw>
          </a:effectLst>
        </p:spPr>
        <p:txBody>
          <a:bodyPr wrap="square">
            <a:spAutoFit/>
          </a:bodyPr>
          <a:lstStyle/>
          <a:p>
            <a:pPr algn="ctr"/>
            <a:r>
              <a:rPr lang="en-US" altLang="zh-CN" sz="3600" dirty="0">
                <a:latin typeface="Times New Roman" panose="02020603050405020304" pitchFamily="18" charset="0"/>
                <a:cs typeface="Times New Roman" panose="02020603050405020304" pitchFamily="18" charset="0"/>
              </a:rPr>
              <a:t>we are supposed to assume social responsibility, record real-life changes and </a:t>
            </a:r>
            <a:endParaRPr lang="en-US" altLang="zh-CN" sz="3600" dirty="0">
              <a:latin typeface="Times New Roman" panose="02020603050405020304" pitchFamily="18" charset="0"/>
              <a:cs typeface="Times New Roman" panose="02020603050405020304" pitchFamily="18" charset="0"/>
            </a:endParaRPr>
          </a:p>
          <a:p>
            <a:pPr algn="ctr"/>
            <a:r>
              <a:rPr lang="en-US" altLang="zh-CN" sz="3600" b="1" dirty="0">
                <a:latin typeface="Times New Roman" panose="02020603050405020304" pitchFamily="18" charset="0"/>
                <a:cs typeface="Times New Roman" panose="02020603050405020304" pitchFamily="18" charset="0"/>
              </a:rPr>
              <a:t>contribute our youthful strength to social progress</a:t>
            </a:r>
            <a:r>
              <a:rPr lang="en-US" altLang="zh-CN" sz="3600" dirty="0">
                <a:latin typeface="Times New Roman" panose="02020603050405020304" pitchFamily="18" charset="0"/>
                <a:cs typeface="Times New Roman" panose="02020603050405020304" pitchFamily="18" charset="0"/>
              </a:rPr>
              <a:t>.</a:t>
            </a:r>
            <a:endParaRPr lang="en-US" altLang="zh-CN" sz="3600" dirty="0">
              <a:latin typeface="Times New Roman" panose="02020603050405020304" pitchFamily="18" charset="0"/>
              <a:cs typeface="Times New Roman" panose="02020603050405020304" pitchFamily="18" charset="0"/>
            </a:endParaRPr>
          </a:p>
          <a:p>
            <a:pPr algn="ctr"/>
            <a:r>
              <a:rPr lang="zh-CN" altLang="en-US" sz="2400" dirty="0">
                <a:latin typeface="Times New Roman" panose="02020603050405020304" pitchFamily="18" charset="0"/>
                <a:cs typeface="Times New Roman" panose="02020603050405020304" pitchFamily="18" charset="0"/>
              </a:rPr>
              <a:t>我们应承担社会责任，</a:t>
            </a:r>
            <a:endParaRPr lang="en-US" altLang="zh-CN" sz="2400" dirty="0">
              <a:latin typeface="Times New Roman" panose="02020603050405020304" pitchFamily="18" charset="0"/>
              <a:cs typeface="Times New Roman" panose="02020603050405020304" pitchFamily="18" charset="0"/>
            </a:endParaRPr>
          </a:p>
          <a:p>
            <a:pPr algn="ctr"/>
            <a:r>
              <a:rPr lang="zh-CN" altLang="en-US" sz="2400" dirty="0">
                <a:latin typeface="Times New Roman" panose="02020603050405020304" pitchFamily="18" charset="0"/>
                <a:cs typeface="Times New Roman" panose="02020603050405020304" pitchFamily="18" charset="0"/>
              </a:rPr>
              <a:t>记录时代变化，</a:t>
            </a:r>
            <a:endParaRPr lang="en-US" altLang="zh-CN" sz="2400" dirty="0">
              <a:latin typeface="Times New Roman" panose="02020603050405020304" pitchFamily="18" charset="0"/>
              <a:cs typeface="Times New Roman" panose="02020603050405020304" pitchFamily="18" charset="0"/>
            </a:endParaRPr>
          </a:p>
          <a:p>
            <a:pPr algn="ctr"/>
            <a:r>
              <a:rPr lang="zh-CN" altLang="en-US" sz="2400" dirty="0">
                <a:latin typeface="Times New Roman" panose="02020603050405020304" pitchFamily="18" charset="0"/>
                <a:cs typeface="Times New Roman" panose="02020603050405020304" pitchFamily="18" charset="0"/>
              </a:rPr>
              <a:t>以青春之力助力社会发展。</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down)">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inVertical)">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9" grpId="0" animBg="1"/>
      <p:bldP spid="15" grpId="0" animBg="1"/>
      <p:bldP spid="17" grpId="0" animBg="1"/>
      <p:bldP spid="18" grpId="0" animBg="1"/>
      <p:bldP spid="19"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FE5C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FE5C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6802564" cy="449547"/>
          </a:xfrm>
          <a:prstGeom prst="rect">
            <a:avLst/>
          </a:prstGeom>
        </p:spPr>
        <p:txBody>
          <a:bodyPr wrap="square" lIns="0" tIns="0" rIns="0" bIns="0" rtlCol="0" anchor="t">
            <a:spAutoFit/>
          </a:bodyPr>
          <a:lstStyle/>
          <a:p>
            <a:pPr lvl="0">
              <a:lnSpc>
                <a:spcPts val="3500"/>
              </a:lnSpc>
              <a:defRPr/>
            </a:pPr>
            <a:r>
              <a:rPr lang="zh-CN" altLang="en-US" sz="3600" b="1" dirty="0">
                <a:solidFill>
                  <a:prstClr val="black"/>
                </a:solidFill>
              </a:rPr>
              <a:t>讲好中国故事 传播中国文化</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 name="TextBox 10"/>
          <p:cNvSpPr txBox="1"/>
          <p:nvPr/>
        </p:nvSpPr>
        <p:spPr>
          <a:xfrm>
            <a:off x="8587358" y="1044416"/>
            <a:ext cx="3546203" cy="613455"/>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文本框 10"/>
          <p:cNvSpPr txBox="1"/>
          <p:nvPr/>
        </p:nvSpPr>
        <p:spPr>
          <a:xfrm>
            <a:off x="114238" y="1044416"/>
            <a:ext cx="5778562" cy="1754326"/>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【2026 – </a:t>
            </a:r>
            <a:r>
              <a:rPr lang="zh-CN" altLang="en-US" dirty="0">
                <a:solidFill>
                  <a:prstClr val="black"/>
                </a:solidFill>
                <a:latin typeface="Calibri" panose="020F0502020204030204"/>
                <a:ea typeface="宋体" panose="02010600030101010101" pitchFamily="2" charset="-122"/>
              </a:rPr>
              <a:t>青岛</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一模</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latin typeface="Times New Roman" panose="02020603050405020304" pitchFamily="18" charset="0"/>
                <a:cs typeface="Times New Roman" panose="02020603050405020304" pitchFamily="18" charset="0"/>
              </a:rPr>
              <a:t>假定你是某国际学校高三学生李华，你的好友李明来信邀请你和他一起创办一个公众号（</a:t>
            </a:r>
            <a:r>
              <a:rPr lang="en-US" altLang="zh-CN" dirty="0">
                <a:solidFill>
                  <a:prstClr val="black"/>
                </a:solidFill>
                <a:latin typeface="Times New Roman" panose="02020603050405020304" pitchFamily="18" charset="0"/>
                <a:cs typeface="Times New Roman" panose="02020603050405020304" pitchFamily="18" charset="0"/>
              </a:rPr>
              <a:t>public account</a:t>
            </a:r>
            <a:r>
              <a:rPr lang="zh-CN" altLang="en-US" dirty="0">
                <a:solidFill>
                  <a:prstClr val="black"/>
                </a:solidFill>
                <a:latin typeface="Times New Roman" panose="02020603050405020304" pitchFamily="18" charset="0"/>
                <a:cs typeface="Times New Roman" panose="02020603050405020304" pitchFamily="18" charset="0"/>
              </a:rPr>
              <a:t>），通过文字、图片、视频等多种形式向国内外读者推广和传播中国文化。请你给他回信，内容须包括：</a:t>
            </a:r>
            <a:endParaRPr lang="en-US" altLang="zh-CN" dirty="0">
              <a:solidFill>
                <a:prstClr val="black"/>
              </a:solidFill>
              <a:latin typeface="Times New Roman" panose="02020603050405020304" pitchFamily="18" charset="0"/>
              <a:cs typeface="Times New Roman" panose="02020603050405020304" pitchFamily="18" charset="0"/>
            </a:endParaRPr>
          </a:p>
          <a:p>
            <a:pPr lvl="0"/>
            <a:r>
              <a:rPr lang="en-US" altLang="zh-CN" dirty="0">
                <a:solidFill>
                  <a:prstClr val="black"/>
                </a:solidFill>
                <a:latin typeface="Times New Roman" panose="02020603050405020304" pitchFamily="18" charset="0"/>
                <a:cs typeface="Times New Roman" panose="02020603050405020304" pitchFamily="18" charset="0"/>
              </a:rPr>
              <a:t>1.</a:t>
            </a:r>
            <a:r>
              <a:rPr lang="zh-CN" altLang="en-US" dirty="0">
                <a:solidFill>
                  <a:prstClr val="black"/>
                </a:solidFill>
                <a:latin typeface="Times New Roman" panose="02020603050405020304" pitchFamily="18" charset="0"/>
                <a:cs typeface="Times New Roman" panose="02020603050405020304" pitchFamily="18" charset="0"/>
              </a:rPr>
              <a:t>你对该想法的看法；     </a:t>
            </a:r>
            <a:r>
              <a:rPr lang="en-US" altLang="zh-CN" dirty="0">
                <a:solidFill>
                  <a:prstClr val="black"/>
                </a:solidFill>
                <a:latin typeface="Times New Roman" panose="02020603050405020304" pitchFamily="18" charset="0"/>
                <a:cs typeface="Times New Roman" panose="02020603050405020304" pitchFamily="18" charset="0"/>
              </a:rPr>
              <a:t>2.</a:t>
            </a:r>
            <a:r>
              <a:rPr lang="zh-CN" altLang="en-US" dirty="0">
                <a:solidFill>
                  <a:prstClr val="black"/>
                </a:solidFill>
                <a:latin typeface="Times New Roman" panose="02020603050405020304" pitchFamily="18" charset="0"/>
                <a:cs typeface="Times New Roman" panose="02020603050405020304" pitchFamily="18" charset="0"/>
              </a:rPr>
              <a:t>你的建议和期待。</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文本框 7"/>
          <p:cNvSpPr txBox="1"/>
          <p:nvPr/>
        </p:nvSpPr>
        <p:spPr>
          <a:xfrm>
            <a:off x="114238" y="2944805"/>
            <a:ext cx="5778562" cy="1477328"/>
          </a:xfrm>
          <a:prstGeom prst="rect">
            <a:avLst/>
          </a:prstGeom>
          <a:solidFill>
            <a:schemeClr val="bg1">
              <a:lumMod val="95000"/>
            </a:schemeClr>
          </a:solidFill>
        </p:spPr>
        <p:txBody>
          <a:bodyPr wrap="square">
            <a:spAutoFit/>
          </a:bodyPr>
          <a:lstStyle/>
          <a:p>
            <a:pPr lvl="0"/>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lang="en-US" altLang="zh-CN" dirty="0">
                <a:solidFill>
                  <a:prstClr val="black"/>
                </a:solidFill>
              </a:rPr>
              <a:t>2023▪</a:t>
            </a:r>
            <a:r>
              <a:rPr lang="zh-CN" altLang="en-US" dirty="0">
                <a:solidFill>
                  <a:prstClr val="black"/>
                </a:solidFill>
              </a:rPr>
              <a:t>全国甲卷</a:t>
            </a:r>
            <a:r>
              <a:rPr lang="en-US" altLang="zh-CN" dirty="0">
                <a:solidFill>
                  <a:prstClr val="black"/>
                </a:solidFill>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latin typeface="Times New Roman" panose="02020603050405020304" pitchFamily="18" charset="0"/>
                <a:cs typeface="Times New Roman" panose="02020603050405020304" pitchFamily="18" charset="0"/>
              </a:rPr>
              <a:t>你们学校正举办主题为“用英文讲中国故事”的征文活动。请你以一位中国历史人物为题写一篇短文投稿，内容包括：</a:t>
            </a:r>
            <a:endParaRPr lang="zh-CN" altLang="en-US" dirty="0">
              <a:solidFill>
                <a:prstClr val="black"/>
              </a:solidFill>
              <a:latin typeface="Times New Roman" panose="02020603050405020304" pitchFamily="18" charset="0"/>
              <a:cs typeface="Times New Roman" panose="02020603050405020304" pitchFamily="18" charset="0"/>
            </a:endParaRPr>
          </a:p>
          <a:p>
            <a:pPr lvl="0"/>
            <a:r>
              <a:rPr lang="en-US" altLang="zh-CN" dirty="0">
                <a:solidFill>
                  <a:prstClr val="black"/>
                </a:solidFill>
                <a:latin typeface="Times New Roman" panose="02020603050405020304" pitchFamily="18" charset="0"/>
                <a:cs typeface="Times New Roman" panose="02020603050405020304" pitchFamily="18" charset="0"/>
              </a:rPr>
              <a:t>1.</a:t>
            </a:r>
            <a:r>
              <a:rPr lang="zh-CN" altLang="en-US" dirty="0">
                <a:solidFill>
                  <a:prstClr val="black"/>
                </a:solidFill>
                <a:latin typeface="Times New Roman" panose="02020603050405020304" pitchFamily="18" charset="0"/>
                <a:cs typeface="Times New Roman" panose="02020603050405020304" pitchFamily="18" charset="0"/>
              </a:rPr>
              <a:t>人物简介及事迹；</a:t>
            </a:r>
            <a:r>
              <a:rPr lang="en-US" altLang="zh-CN" dirty="0">
                <a:solidFill>
                  <a:prstClr val="black"/>
                </a:solidFill>
                <a:latin typeface="Times New Roman" panose="02020603050405020304" pitchFamily="18" charset="0"/>
                <a:cs typeface="Times New Roman" panose="02020603050405020304" pitchFamily="18" charset="0"/>
              </a:rPr>
              <a:t>2. </a:t>
            </a:r>
            <a:r>
              <a:rPr lang="zh-CN" altLang="en-US" dirty="0">
                <a:solidFill>
                  <a:prstClr val="black"/>
                </a:solidFill>
                <a:latin typeface="Times New Roman" panose="02020603050405020304" pitchFamily="18" charset="0"/>
                <a:cs typeface="Times New Roman" panose="02020603050405020304" pitchFamily="18" charset="0"/>
              </a:rPr>
              <a:t>意义或启示。</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2" name="文本框 11"/>
          <p:cNvSpPr txBox="1"/>
          <p:nvPr/>
        </p:nvSpPr>
        <p:spPr>
          <a:xfrm>
            <a:off x="114238" y="4568197"/>
            <a:ext cx="5778562" cy="2031325"/>
          </a:xfrm>
          <a:prstGeom prst="rect">
            <a:avLst/>
          </a:prstGeom>
          <a:solidFill>
            <a:schemeClr val="bg1">
              <a:lumMod val="95000"/>
            </a:schemeClr>
          </a:solidFill>
        </p:spPr>
        <p:txBody>
          <a:bodyPr wrap="square">
            <a:spAutoFit/>
          </a:bodyPr>
          <a:lstStyle/>
          <a:p>
            <a:pPr algn="l" fontAlgn="ctr">
              <a:buNone/>
            </a:pPr>
            <a:r>
              <a:rPr lang="en-US" altLang="zh-CN" b="1" i="0" dirty="0">
                <a:solidFill>
                  <a:srgbClr val="000000"/>
                </a:solidFill>
                <a:effectLst/>
                <a:latin typeface="宋体" panose="02010600030101010101" pitchFamily="2" charset="-122"/>
                <a:ea typeface="宋体" panose="02010600030101010101" pitchFamily="2" charset="-122"/>
              </a:rPr>
              <a:t>【</a:t>
            </a:r>
            <a:r>
              <a:rPr lang="en-US" altLang="zh-CN" b="1" i="0" dirty="0">
                <a:solidFill>
                  <a:srgbClr val="000000"/>
                </a:solidFill>
                <a:effectLst/>
                <a:latin typeface="Times New Roman" panose="02020603050405020304" pitchFamily="18" charset="0"/>
                <a:ea typeface="宋体" panose="02010600030101010101" pitchFamily="2" charset="-122"/>
              </a:rPr>
              <a:t>2021</a:t>
            </a:r>
            <a:r>
              <a:rPr lang="zh-CN" altLang="en-US" b="1" i="0" dirty="0">
                <a:solidFill>
                  <a:srgbClr val="000000"/>
                </a:solidFill>
                <a:effectLst/>
                <a:latin typeface="宋体" panose="02010600030101010101" pitchFamily="2" charset="-122"/>
                <a:ea typeface="宋体" panose="02010600030101010101" pitchFamily="2" charset="-122"/>
              </a:rPr>
              <a:t>年天津卷</a:t>
            </a:r>
            <a:r>
              <a:rPr lang="en-US" altLang="zh-CN" b="1" i="0" dirty="0">
                <a:solidFill>
                  <a:srgbClr val="000000"/>
                </a:solidFill>
                <a:effectLst/>
                <a:latin typeface="宋体" panose="02010600030101010101" pitchFamily="2" charset="-122"/>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假设你是晨光中学的李津。我市为外国友人提供生活信息的某英文网站新增了</a:t>
            </a:r>
            <a:r>
              <a:rPr lang="en-US" altLang="zh-CN" b="0" i="0" dirty="0">
                <a:solidFill>
                  <a:srgbClr val="000000"/>
                </a:solidFill>
                <a:effectLst/>
                <a:latin typeface="宋体" panose="02010600030101010101" pitchFamily="2" charset="-122"/>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最美中华</a:t>
            </a:r>
            <a:r>
              <a:rPr lang="en-US" altLang="zh-CN" b="0" i="0" dirty="0">
                <a:solidFill>
                  <a:srgbClr val="000000"/>
                </a:solidFill>
                <a:effectLst/>
                <a:latin typeface="宋体" panose="02010600030101010101" pitchFamily="2" charset="-122"/>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栏目，请你给该栏目投稿，介绍一个国内你喜欢或去过的地方。内容包括：</a:t>
            </a:r>
            <a:endParaRPr lang="zh-CN" altLang="en-US" b="0" i="0" dirty="0">
              <a:effectLst/>
              <a:latin typeface="PingFang SC"/>
            </a:endParaRPr>
          </a:p>
          <a:p>
            <a:pPr algn="l" fontAlgn="ctr">
              <a:buNone/>
            </a:pPr>
            <a:r>
              <a:rPr lang="en-US" altLang="zh-CN" b="0" i="0" dirty="0">
                <a:solidFill>
                  <a:srgbClr val="000000"/>
                </a:solidFill>
                <a:effectLst/>
                <a:latin typeface="Times New Roman" panose="02020603050405020304" pitchFamily="18" charset="0"/>
                <a:ea typeface="宋体" panose="02010600030101010101" pitchFamily="2" charset="-122"/>
              </a:rPr>
              <a:t>(1)</a:t>
            </a:r>
            <a:r>
              <a:rPr lang="zh-CN" altLang="en-US" b="0" i="0" dirty="0">
                <a:solidFill>
                  <a:srgbClr val="000000"/>
                </a:solidFill>
                <a:effectLst/>
                <a:latin typeface="宋体" panose="02010600030101010101" pitchFamily="2" charset="-122"/>
                <a:ea typeface="宋体" panose="02010600030101010101" pitchFamily="2" charset="-122"/>
              </a:rPr>
              <a:t>该地方的基本情况</a:t>
            </a:r>
            <a:r>
              <a:rPr lang="en-US" altLang="zh-CN" b="0" i="0" dirty="0">
                <a:solidFill>
                  <a:srgbClr val="000000"/>
                </a:solidFill>
                <a:effectLst/>
                <a:latin typeface="Times New Roman" panose="02020603050405020304" pitchFamily="18" charset="0"/>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如名称、地理位置等</a:t>
            </a:r>
            <a:r>
              <a:rPr lang="en-US" altLang="zh-CN" b="0" i="0" dirty="0">
                <a:solidFill>
                  <a:srgbClr val="000000"/>
                </a:solidFill>
                <a:effectLst/>
                <a:latin typeface="Times New Roman" panose="02020603050405020304" pitchFamily="18" charset="0"/>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a:t>
            </a:r>
            <a:endParaRPr lang="en-US" altLang="zh-CN" b="0" i="0" dirty="0">
              <a:solidFill>
                <a:srgbClr val="000000"/>
              </a:solidFill>
              <a:effectLst/>
              <a:latin typeface="宋体" panose="02010600030101010101" pitchFamily="2" charset="-122"/>
              <a:ea typeface="宋体" panose="02010600030101010101" pitchFamily="2" charset="-122"/>
            </a:endParaRPr>
          </a:p>
          <a:p>
            <a:pPr algn="l" fontAlgn="ctr">
              <a:buNone/>
            </a:pPr>
            <a:r>
              <a:rPr lang="en-US" altLang="zh-CN" b="0" i="0" dirty="0">
                <a:solidFill>
                  <a:srgbClr val="000000"/>
                </a:solidFill>
                <a:effectLst/>
                <a:latin typeface="Times New Roman" panose="02020603050405020304" pitchFamily="18" charset="0"/>
                <a:ea typeface="宋体" panose="02010600030101010101" pitchFamily="2" charset="-122"/>
              </a:rPr>
              <a:t>(2)</a:t>
            </a:r>
            <a:r>
              <a:rPr lang="zh-CN" altLang="en-US" b="0" i="0" dirty="0">
                <a:solidFill>
                  <a:srgbClr val="000000"/>
                </a:solidFill>
                <a:effectLst/>
                <a:latin typeface="宋体" panose="02010600030101010101" pitchFamily="2" charset="-122"/>
                <a:ea typeface="宋体" panose="02010600030101010101" pitchFamily="2" charset="-122"/>
              </a:rPr>
              <a:t>该地方的特色</a:t>
            </a:r>
            <a:r>
              <a:rPr lang="en-US" altLang="zh-CN" b="0" i="0" dirty="0">
                <a:solidFill>
                  <a:srgbClr val="000000"/>
                </a:solidFill>
                <a:effectLst/>
                <a:latin typeface="Times New Roman" panose="02020603050405020304" pitchFamily="18" charset="0"/>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如文化、景点等</a:t>
            </a:r>
            <a:r>
              <a:rPr lang="en-US" altLang="zh-CN" b="0" i="0" dirty="0">
                <a:solidFill>
                  <a:srgbClr val="000000"/>
                </a:solidFill>
                <a:effectLst/>
                <a:latin typeface="Times New Roman" panose="02020603050405020304" pitchFamily="18" charset="0"/>
                <a:ea typeface="宋体" panose="02010600030101010101" pitchFamily="2" charset="-122"/>
              </a:rPr>
              <a:t>)</a:t>
            </a:r>
            <a:r>
              <a:rPr lang="zh-CN" altLang="en-US" b="0" i="0" dirty="0">
                <a:solidFill>
                  <a:srgbClr val="000000"/>
                </a:solidFill>
                <a:effectLst/>
                <a:latin typeface="宋体" panose="02010600030101010101" pitchFamily="2" charset="-122"/>
                <a:ea typeface="宋体" panose="02010600030101010101" pitchFamily="2" charset="-122"/>
              </a:rPr>
              <a:t>；</a:t>
            </a:r>
            <a:endParaRPr lang="zh-CN" altLang="en-US" b="0" i="0" dirty="0">
              <a:effectLst/>
              <a:latin typeface="PingFang SC"/>
            </a:endParaRPr>
          </a:p>
          <a:p>
            <a:pPr algn="l" fontAlgn="ctr">
              <a:buNone/>
            </a:pPr>
            <a:r>
              <a:rPr lang="en-US" altLang="zh-CN" b="0" i="0" dirty="0">
                <a:solidFill>
                  <a:srgbClr val="000000"/>
                </a:solidFill>
                <a:effectLst/>
                <a:latin typeface="Times New Roman" panose="02020603050405020304" pitchFamily="18" charset="0"/>
                <a:ea typeface="宋体" panose="02010600030101010101" pitchFamily="2" charset="-122"/>
              </a:rPr>
              <a:t>(3)</a:t>
            </a:r>
            <a:r>
              <a:rPr lang="zh-CN" altLang="en-US" b="0" i="0" dirty="0">
                <a:solidFill>
                  <a:srgbClr val="000000"/>
                </a:solidFill>
                <a:effectLst/>
                <a:latin typeface="宋体" panose="02010600030101010101" pitchFamily="2" charset="-122"/>
                <a:ea typeface="宋体" panose="02010600030101010101" pitchFamily="2" charset="-122"/>
              </a:rPr>
              <a:t>你对该地方的印象和感受。</a:t>
            </a:r>
            <a:endParaRPr lang="zh-CN" altLang="en-US" b="0" i="0" dirty="0">
              <a:effectLst/>
              <a:latin typeface="PingFang SC"/>
            </a:endParaRPr>
          </a:p>
        </p:txBody>
      </p:sp>
      <p:graphicFrame>
        <p:nvGraphicFramePr>
          <p:cNvPr id="14" name="表格 13"/>
          <p:cNvGraphicFramePr>
            <a:graphicFrameLocks noGrp="1"/>
          </p:cNvGraphicFramePr>
          <p:nvPr/>
        </p:nvGraphicFramePr>
        <p:xfrm>
          <a:off x="5956237" y="1072833"/>
          <a:ext cx="6215443" cy="5526689"/>
        </p:xfrm>
        <a:graphic>
          <a:graphicData uri="http://schemas.openxmlformats.org/drawingml/2006/table">
            <a:tbl>
              <a:tblPr/>
              <a:tblGrid>
                <a:gridCol w="701040"/>
                <a:gridCol w="1846643"/>
                <a:gridCol w="1849120"/>
                <a:gridCol w="1818640"/>
              </a:tblGrid>
              <a:tr h="337077">
                <a:tc>
                  <a:txBody>
                    <a:bodyPr/>
                    <a:lstStyle/>
                    <a:p>
                      <a:pPr algn="ctr">
                        <a:buNone/>
                      </a:pPr>
                      <a:r>
                        <a:rPr lang="zh-CN" altLang="en-US" sz="1600" b="1">
                          <a:effectLst/>
                        </a:rPr>
                        <a:t>维度</a:t>
                      </a:r>
                      <a:endParaRPr lang="zh-CN" altLang="en-US" sz="1600" b="1">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ctr">
                        <a:buNone/>
                      </a:pPr>
                      <a:r>
                        <a:rPr lang="en-US" altLang="zh-CN" sz="1600" b="1" dirty="0">
                          <a:effectLst/>
                        </a:rPr>
                        <a:t>2026 </a:t>
                      </a:r>
                      <a:r>
                        <a:rPr lang="zh-CN" altLang="en-US" sz="1600" b="1" dirty="0">
                          <a:effectLst/>
                        </a:rPr>
                        <a:t>青岛一模</a:t>
                      </a:r>
                      <a:endParaRPr lang="zh-CN" altLang="en-US" sz="1600" b="1"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ctr">
                        <a:buNone/>
                      </a:pPr>
                      <a:r>
                        <a:rPr lang="en-US" altLang="zh-CN" sz="1600" b="1">
                          <a:effectLst/>
                        </a:rPr>
                        <a:t>2023 </a:t>
                      </a:r>
                      <a:r>
                        <a:rPr lang="zh-CN" altLang="en-US" sz="1600" b="1">
                          <a:effectLst/>
                        </a:rPr>
                        <a:t>全国甲卷</a:t>
                      </a:r>
                      <a:endParaRPr lang="zh-CN" altLang="en-US" sz="1600" b="1">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ctr">
                        <a:buNone/>
                      </a:pPr>
                      <a:r>
                        <a:rPr lang="en-US" altLang="zh-CN" sz="1600" b="1" dirty="0">
                          <a:effectLst/>
                        </a:rPr>
                        <a:t>2021 </a:t>
                      </a:r>
                      <a:r>
                        <a:rPr lang="zh-CN" altLang="en-US" sz="1600" b="1" dirty="0">
                          <a:effectLst/>
                        </a:rPr>
                        <a:t>天津卷</a:t>
                      </a:r>
                      <a:endParaRPr lang="zh-CN" altLang="en-US" sz="1600" b="1"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r h="974209">
                <a:tc>
                  <a:txBody>
                    <a:bodyPr/>
                    <a:lstStyle/>
                    <a:p>
                      <a:pPr algn="l">
                        <a:buNone/>
                      </a:pPr>
                      <a:r>
                        <a:rPr lang="zh-CN" altLang="en-US" sz="1600" b="1" dirty="0">
                          <a:effectLst/>
                        </a:rPr>
                        <a:t>文化</a:t>
                      </a:r>
                      <a:endParaRPr lang="en-US" altLang="zh-CN" sz="1600" b="1" dirty="0">
                        <a:effectLst/>
                      </a:endParaRPr>
                    </a:p>
                    <a:p>
                      <a:pPr algn="l">
                        <a:buNone/>
                      </a:pPr>
                      <a:r>
                        <a:rPr lang="zh-CN" altLang="en-US" sz="1600" b="1" dirty="0">
                          <a:effectLst/>
                        </a:rPr>
                        <a:t>载体</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a:effectLst/>
                        </a:rPr>
                        <a:t>新媒体（公众号、文字 </a:t>
                      </a:r>
                      <a:r>
                        <a:rPr lang="en-US" altLang="zh-CN" sz="1600">
                          <a:effectLst/>
                        </a:rPr>
                        <a:t>/ </a:t>
                      </a:r>
                      <a:r>
                        <a:rPr lang="zh-CN" altLang="en-US" sz="1600">
                          <a:effectLst/>
                        </a:rPr>
                        <a:t>图片 </a:t>
                      </a:r>
                      <a:r>
                        <a:rPr lang="en-US" altLang="zh-CN" sz="1600">
                          <a:effectLst/>
                        </a:rPr>
                        <a:t>/ </a:t>
                      </a:r>
                      <a:r>
                        <a:rPr lang="zh-CN" altLang="en-US" sz="1600">
                          <a:effectLst/>
                        </a:rPr>
                        <a:t>视频）</a:t>
                      </a:r>
                      <a:endParaRPr lang="zh-CN" altLang="en-US" sz="160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历史人物</a:t>
                      </a:r>
                      <a:endParaRPr lang="en-US" altLang="zh-CN" sz="1600" dirty="0">
                        <a:effectLst/>
                      </a:endParaRPr>
                    </a:p>
                    <a:p>
                      <a:pPr algn="l">
                        <a:buNone/>
                      </a:pPr>
                      <a:r>
                        <a:rPr lang="zh-CN" altLang="en-US" sz="1600" dirty="0">
                          <a:effectLst/>
                        </a:rPr>
                        <a:t>（精神与事迹）</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地理 </a:t>
                      </a:r>
                      <a:r>
                        <a:rPr lang="en-US" altLang="zh-CN" sz="1600" dirty="0">
                          <a:effectLst/>
                        </a:rPr>
                        <a:t>/ </a:t>
                      </a:r>
                      <a:r>
                        <a:rPr lang="zh-CN" altLang="en-US" sz="1600" dirty="0">
                          <a:effectLst/>
                        </a:rPr>
                        <a:t>文化地标（地方风光、民俗）</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r h="655643">
                <a:tc>
                  <a:txBody>
                    <a:bodyPr/>
                    <a:lstStyle/>
                    <a:p>
                      <a:pPr algn="l">
                        <a:buNone/>
                      </a:pPr>
                      <a:r>
                        <a:rPr lang="zh-CN" altLang="en-US" sz="1600" b="1" dirty="0">
                          <a:effectLst/>
                        </a:rPr>
                        <a:t>传播</a:t>
                      </a:r>
                      <a:endParaRPr lang="en-US" altLang="zh-CN" sz="1600" b="1" dirty="0">
                        <a:effectLst/>
                      </a:endParaRPr>
                    </a:p>
                    <a:p>
                      <a:pPr algn="l">
                        <a:buNone/>
                      </a:pPr>
                      <a:r>
                        <a:rPr lang="zh-CN" altLang="en-US" sz="1600" b="1" dirty="0">
                          <a:effectLst/>
                        </a:rPr>
                        <a:t>对象</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国内外读者</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校内师生</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外国友人</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r h="974209">
                <a:tc>
                  <a:txBody>
                    <a:bodyPr/>
                    <a:lstStyle/>
                    <a:p>
                      <a:pPr algn="l">
                        <a:buNone/>
                      </a:pPr>
                      <a:r>
                        <a:rPr lang="zh-CN" altLang="en-US" sz="1600" b="1" dirty="0">
                          <a:effectLst/>
                        </a:rPr>
                        <a:t>体裁</a:t>
                      </a:r>
                      <a:endParaRPr lang="en-US" altLang="zh-CN" sz="1600" b="1" dirty="0">
                        <a:effectLst/>
                      </a:endParaRPr>
                    </a:p>
                    <a:p>
                      <a:pPr algn="l">
                        <a:buNone/>
                      </a:pPr>
                      <a:r>
                        <a:rPr lang="zh-CN" altLang="en-US" sz="1600" b="1" dirty="0">
                          <a:effectLst/>
                        </a:rPr>
                        <a:t>语气</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朋友间回信，语气亲切、口语化、请求合作</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校园征文，正式、书面，观点表达</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a:effectLst/>
                        </a:rPr>
                        <a:t>网站投稿，正式客观，侧重介绍性与可读性</a:t>
                      </a:r>
                      <a:endParaRPr lang="zh-CN" altLang="en-US" sz="160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r h="1611342">
                <a:tc>
                  <a:txBody>
                    <a:bodyPr/>
                    <a:lstStyle/>
                    <a:p>
                      <a:pPr algn="l">
                        <a:buNone/>
                      </a:pPr>
                      <a:r>
                        <a:rPr lang="zh-CN" altLang="en-US" sz="1600" b="1">
                          <a:effectLst/>
                        </a:rPr>
                        <a:t>写作任务侧重</a:t>
                      </a:r>
                      <a:endParaRPr lang="zh-CN" altLang="en-US" sz="160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侧重 “行动与协作”：回应邀约、提出合作方案、规划传播形式</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侧重 “历史与价值”：介绍人物事迹、提炼精神启示、传递文化内涵</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侧重 “地域与体验”：介绍地方特色、传递个人感受、展现中国风貌</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r h="974209">
                <a:tc>
                  <a:txBody>
                    <a:bodyPr/>
                    <a:lstStyle/>
                    <a:p>
                      <a:pPr algn="l">
                        <a:buNone/>
                      </a:pPr>
                      <a:r>
                        <a:rPr lang="zh-CN" altLang="en-US" sz="1600" b="1" dirty="0">
                          <a:effectLst/>
                        </a:rPr>
                        <a:t>时代</a:t>
                      </a:r>
                      <a:endParaRPr lang="en-US" altLang="zh-CN" sz="1600" b="1" dirty="0">
                        <a:effectLst/>
                      </a:endParaRPr>
                    </a:p>
                    <a:p>
                      <a:pPr algn="l">
                        <a:buNone/>
                      </a:pPr>
                      <a:r>
                        <a:rPr lang="zh-CN" altLang="en-US" sz="1600" b="1" dirty="0">
                          <a:effectLst/>
                        </a:rPr>
                        <a:t>特征</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紧扣</a:t>
                      </a:r>
                      <a:r>
                        <a:rPr lang="zh-CN" altLang="en-US" sz="1600" b="1" dirty="0">
                          <a:effectLst/>
                        </a:rPr>
                        <a:t>新媒体时代</a:t>
                      </a:r>
                      <a:r>
                        <a:rPr lang="zh-CN" altLang="en-US" sz="1600" dirty="0">
                          <a:effectLst/>
                        </a:rPr>
                        <a:t>，突出 “</a:t>
                      </a:r>
                      <a:r>
                        <a:rPr lang="zh-CN" altLang="en-US" sz="1600" dirty="0">
                          <a:effectLst/>
                          <a:highlight>
                            <a:srgbClr val="FFFF00"/>
                          </a:highlight>
                        </a:rPr>
                        <a:t>数字 </a:t>
                      </a:r>
                      <a:r>
                        <a:rPr lang="en-US" altLang="zh-CN" sz="1600" dirty="0">
                          <a:effectLst/>
                          <a:highlight>
                            <a:srgbClr val="FFFF00"/>
                          </a:highlight>
                        </a:rPr>
                        <a:t>+ </a:t>
                      </a:r>
                      <a:r>
                        <a:rPr lang="zh-CN" altLang="en-US" sz="1600" dirty="0">
                          <a:effectLst/>
                          <a:highlight>
                            <a:srgbClr val="FFFF00"/>
                          </a:highlight>
                        </a:rPr>
                        <a:t>文化</a:t>
                      </a:r>
                      <a:r>
                        <a:rPr lang="zh-CN" altLang="en-US" sz="1600" dirty="0">
                          <a:effectLst/>
                        </a:rPr>
                        <a:t>” 的融合传播</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聚焦</a:t>
                      </a:r>
                      <a:r>
                        <a:rPr lang="zh-CN" altLang="en-US" sz="1600" b="1" dirty="0">
                          <a:effectLst/>
                        </a:rPr>
                        <a:t>文化根脉</a:t>
                      </a:r>
                      <a:r>
                        <a:rPr lang="zh-CN" altLang="en-US" sz="1600" dirty="0">
                          <a:effectLst/>
                        </a:rPr>
                        <a:t>，通过</a:t>
                      </a:r>
                      <a:r>
                        <a:rPr lang="zh-CN" altLang="en-US" sz="1600" dirty="0">
                          <a:effectLst/>
                          <a:highlight>
                            <a:srgbClr val="FFFF00"/>
                          </a:highlight>
                        </a:rPr>
                        <a:t>历史人物</a:t>
                      </a:r>
                      <a:r>
                        <a:rPr lang="zh-CN" altLang="en-US" sz="1600" dirty="0">
                          <a:effectLst/>
                        </a:rPr>
                        <a:t>讲中国故事</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c>
                  <a:txBody>
                    <a:bodyPr/>
                    <a:lstStyle/>
                    <a:p>
                      <a:pPr algn="l">
                        <a:buNone/>
                      </a:pPr>
                      <a:r>
                        <a:rPr lang="zh-CN" altLang="en-US" sz="1600" dirty="0">
                          <a:effectLst/>
                        </a:rPr>
                        <a:t>聚焦</a:t>
                      </a:r>
                      <a:r>
                        <a:rPr lang="zh-CN" altLang="en-US" sz="1600" b="1" dirty="0">
                          <a:effectLst/>
                        </a:rPr>
                        <a:t>实景体验</a:t>
                      </a:r>
                      <a:r>
                        <a:rPr lang="zh-CN" altLang="en-US" sz="1600" dirty="0">
                          <a:effectLst/>
                        </a:rPr>
                        <a:t>，通过地域风光展现 “</a:t>
                      </a:r>
                      <a:r>
                        <a:rPr lang="zh-CN" altLang="en-US" sz="1600" dirty="0">
                          <a:effectLst/>
                          <a:highlight>
                            <a:srgbClr val="FFFF00"/>
                          </a:highlight>
                        </a:rPr>
                        <a:t>最美中华</a:t>
                      </a:r>
                      <a:r>
                        <a:rPr lang="zh-CN" altLang="en-US" sz="1600" dirty="0">
                          <a:effectLst/>
                        </a:rPr>
                        <a:t>”</a:t>
                      </a:r>
                      <a:endParaRPr lang="zh-CN" altLang="en-US" sz="1600" dirty="0">
                        <a:effectLst/>
                      </a:endParaRPr>
                    </a:p>
                  </a:txBody>
                  <a:tcPr marL="7084" marR="7084" marT="7084" marB="7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3">
                        <a:lumMod val="20000"/>
                        <a:lumOff val="80000"/>
                      </a:schemeClr>
                    </a:solidFill>
                  </a:tcPr>
                </a:tc>
              </a:tr>
            </a:tbl>
          </a:graphicData>
        </a:graphic>
      </p:graphicFrame>
      <p:sp>
        <p:nvSpPr>
          <p:cNvPr id="16" name="文本框 15"/>
          <p:cNvSpPr txBox="1"/>
          <p:nvPr/>
        </p:nvSpPr>
        <p:spPr>
          <a:xfrm>
            <a:off x="3003519" y="981811"/>
            <a:ext cx="2887980" cy="369332"/>
          </a:xfrm>
          <a:prstGeom prst="rect">
            <a:avLst/>
          </a:prstGeom>
          <a:solidFill>
            <a:srgbClr val="F25720"/>
          </a:solidFill>
        </p:spPr>
        <p:txBody>
          <a:bodyPr wrap="square">
            <a:spAutoFit/>
          </a:bodyPr>
          <a:lstStyle/>
          <a:p>
            <a:r>
              <a:rPr lang="zh-CN" altLang="en-US" b="1" dirty="0"/>
              <a:t>青年行动与文化传播实践</a:t>
            </a:r>
            <a:endParaRPr lang="zh-CN" altLang="en-US" b="1" dirty="0"/>
          </a:p>
        </p:txBody>
      </p:sp>
      <p:sp>
        <p:nvSpPr>
          <p:cNvPr id="18" name="文本框 17"/>
          <p:cNvSpPr txBox="1"/>
          <p:nvPr/>
        </p:nvSpPr>
        <p:spPr>
          <a:xfrm>
            <a:off x="3572479" y="2937789"/>
            <a:ext cx="2319020" cy="369332"/>
          </a:xfrm>
          <a:prstGeom prst="rect">
            <a:avLst/>
          </a:prstGeom>
          <a:solidFill>
            <a:srgbClr val="F25720"/>
          </a:solidFill>
        </p:spPr>
        <p:txBody>
          <a:bodyPr wrap="square">
            <a:spAutoFit/>
          </a:bodyPr>
          <a:lstStyle/>
          <a:p>
            <a:r>
              <a:rPr lang="zh-CN" altLang="en-US" b="1" dirty="0"/>
              <a:t>文化传承与价值解读</a:t>
            </a:r>
            <a:endParaRPr lang="zh-CN" altLang="en-US" b="1" dirty="0"/>
          </a:p>
        </p:txBody>
      </p:sp>
      <p:sp>
        <p:nvSpPr>
          <p:cNvPr id="20" name="文本框 19"/>
          <p:cNvSpPr txBox="1"/>
          <p:nvPr/>
        </p:nvSpPr>
        <p:spPr>
          <a:xfrm>
            <a:off x="3572479" y="6286111"/>
            <a:ext cx="2319020" cy="369332"/>
          </a:xfrm>
          <a:prstGeom prst="rect">
            <a:avLst/>
          </a:prstGeom>
          <a:solidFill>
            <a:srgbClr val="F25720"/>
          </a:solidFill>
        </p:spPr>
        <p:txBody>
          <a:bodyPr wrap="square">
            <a:spAutoFit/>
          </a:bodyPr>
          <a:lstStyle/>
          <a:p>
            <a:r>
              <a:rPr lang="zh-CN" altLang="en-US" b="1" dirty="0"/>
              <a:t>文化呈现与文化自信</a:t>
            </a:r>
            <a:endParaRPr lang="zh-CN" altLang="en-US" b="1" dirty="0"/>
          </a:p>
        </p:txBody>
      </p:sp>
      <p:sp>
        <p:nvSpPr>
          <p:cNvPr id="22" name="文本框 21"/>
          <p:cNvSpPr txBox="1"/>
          <p:nvPr/>
        </p:nvSpPr>
        <p:spPr>
          <a:xfrm>
            <a:off x="5880081" y="1021980"/>
            <a:ext cx="6253480" cy="5404685"/>
          </a:xfrm>
          <a:prstGeom prst="rect">
            <a:avLst/>
          </a:prstGeom>
          <a:solidFill>
            <a:schemeClr val="accent3">
              <a:lumMod val="40000"/>
              <a:lumOff val="60000"/>
            </a:schemeClr>
          </a:solidFill>
        </p:spPr>
        <p:txBody>
          <a:bodyPr wrap="square">
            <a:spAutoFit/>
          </a:bodyPr>
          <a:lstStyle/>
          <a:p>
            <a:pPr algn="just">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Dear Li Ming, 【</a:t>
            </a:r>
            <a:r>
              <a:rPr lang="zh-CN" altLang="en-US" b="0" dirty="0">
                <a:solidFill>
                  <a:srgbClr val="000000"/>
                </a:solidFill>
                <a:effectLst/>
                <a:latin typeface="Times New Roman" panose="02020603050405020304" pitchFamily="18" charset="0"/>
                <a:cs typeface="Times New Roman" panose="02020603050405020304" pitchFamily="18" charset="0"/>
              </a:rPr>
              <a:t>青岛一模</a:t>
            </a:r>
            <a:r>
              <a:rPr lang="en-US" altLang="zh-CN" b="0" dirty="0">
                <a:solidFill>
                  <a:srgbClr val="000000"/>
                </a:solidFill>
                <a:effectLst/>
                <a:latin typeface="Times New Roman" panose="02020603050405020304" pitchFamily="18" charset="0"/>
                <a:cs typeface="Times New Roman" panose="02020603050405020304" pitchFamily="18" charset="0"/>
              </a:rPr>
              <a:t>】</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just">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I was thrilled to receive your letter proposing the idea of starting a public account dedicated to promoting Chinese culture to readers both at home and abroad through diverse mediums like text, images, and videos. Your enthusiasm for sharing our rich heritage is truly commendable, and I fully support this endeavor.</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just">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The collaboration sounds like an exciting opportunity not only to educate but also to foster a deeper appreciation for Chinese culture among a global audience. </a:t>
            </a:r>
            <a:r>
              <a:rPr lang="en-US" altLang="zh-CN" b="0" u="sng" dirty="0">
                <a:solidFill>
                  <a:srgbClr val="000000"/>
                </a:solidFill>
                <a:effectLst/>
                <a:latin typeface="Times New Roman" panose="02020603050405020304" pitchFamily="18" charset="0"/>
                <a:cs typeface="Times New Roman" panose="02020603050405020304" pitchFamily="18" charset="0"/>
              </a:rPr>
              <a:t>I’m eagerly looking forward to partnering with you on this journey, where we can combine our strengths and creativity to make a meaningful impact</a:t>
            </a:r>
            <a:r>
              <a:rPr lang="en-US" altLang="zh-CN" b="0" dirty="0">
                <a:solidFill>
                  <a:srgbClr val="000000"/>
                </a:solidFill>
                <a:effectLst/>
                <a:latin typeface="Times New Roman" panose="02020603050405020304" pitchFamily="18" charset="0"/>
                <a:cs typeface="Times New Roman" panose="02020603050405020304" pitchFamily="18" charset="0"/>
              </a:rPr>
              <a:t>.</a:t>
            </a:r>
            <a:endParaRPr lang="en-US" altLang="zh-CN" b="0" dirty="0">
              <a:solidFill>
                <a:srgbClr val="000000"/>
              </a:solidFill>
              <a:effectLst/>
              <a:latin typeface="Times New Roman" panose="02020603050405020304" pitchFamily="18" charset="0"/>
              <a:cs typeface="Times New Roman" panose="02020603050405020304" pitchFamily="18" charset="0"/>
            </a:endParaRPr>
          </a:p>
          <a:p>
            <a:pPr algn="just">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a:t>
            </a:r>
            <a:r>
              <a:rPr lang="en-US" altLang="zh-CN" b="1" dirty="0">
                <a:solidFill>
                  <a:srgbClr val="000000"/>
                </a:solidFill>
                <a:effectLst/>
                <a:latin typeface="Times New Roman" panose="02020603050405020304" pitchFamily="18" charset="0"/>
                <a:cs typeface="Times New Roman" panose="02020603050405020304" pitchFamily="18" charset="0"/>
              </a:rPr>
              <a:t>Regarding the division of labor</a:t>
            </a:r>
            <a:r>
              <a:rPr lang="en-US" altLang="zh-CN" b="0" dirty="0">
                <a:solidFill>
                  <a:srgbClr val="000000"/>
                </a:solidFill>
                <a:effectLst/>
                <a:latin typeface="Times New Roman" panose="02020603050405020304" pitchFamily="18" charset="0"/>
                <a:cs typeface="Times New Roman" panose="02020603050405020304" pitchFamily="18" charset="0"/>
              </a:rPr>
              <a:t>, I suggest we leverage each other’s skills. </a:t>
            </a:r>
            <a:r>
              <a:rPr lang="en-US" altLang="zh-CN" b="0" u="sng" dirty="0">
                <a:solidFill>
                  <a:srgbClr val="000000"/>
                </a:solidFill>
                <a:effectLst/>
                <a:latin typeface="Times New Roman" panose="02020603050405020304" pitchFamily="18" charset="0"/>
                <a:cs typeface="Times New Roman" panose="02020603050405020304" pitchFamily="18" charset="0"/>
              </a:rPr>
              <a:t>You have a knack for storytelling and a keen eye for visual aesthetics, so perhaps you could focus on content creation and visual design and selecting captivating images and videos</a:t>
            </a:r>
            <a:r>
              <a:rPr lang="en-US" altLang="zh-CN" b="0" dirty="0">
                <a:solidFill>
                  <a:srgbClr val="000000"/>
                </a:solidFill>
                <a:effectLst/>
                <a:latin typeface="Times New Roman" panose="02020603050405020304" pitchFamily="18" charset="0"/>
                <a:cs typeface="Times New Roman" panose="02020603050405020304" pitchFamily="18" charset="0"/>
              </a:rPr>
              <a:t>. On the other hand, I’m more technically inclined and proficient in digital platforms; </a:t>
            </a:r>
            <a:r>
              <a:rPr lang="en-US" altLang="zh-CN" b="0" u="sng" dirty="0">
                <a:solidFill>
                  <a:srgbClr val="000000"/>
                </a:solidFill>
                <a:effectLst/>
                <a:latin typeface="Times New Roman" panose="02020603050405020304" pitchFamily="18" charset="0"/>
                <a:cs typeface="Times New Roman" panose="02020603050405020304" pitchFamily="18" charset="0"/>
              </a:rPr>
              <a:t>I’d be happy to take charge of the technical aspects, such as setting up and maintaining the account, managing subscriptions, and optimizing our content for better reach and engagement.</a:t>
            </a:r>
            <a:endParaRPr lang="en-US" altLang="zh-CN" b="0" u="sng" dirty="0">
              <a:solidFill>
                <a:srgbClr val="000000"/>
              </a:solidFill>
              <a:effectLst/>
              <a:latin typeface="Times New Roman" panose="02020603050405020304" pitchFamily="18" charset="0"/>
              <a:cs typeface="Times New Roman" panose="02020603050405020304" pitchFamily="18" charset="0"/>
            </a:endParaRPr>
          </a:p>
          <a:p>
            <a:pPr algn="just">
              <a:lnSpc>
                <a:spcPts val="1800"/>
              </a:lnSpc>
              <a:buNone/>
            </a:pPr>
            <a:r>
              <a:rPr lang="en-US" altLang="zh-CN" b="0" dirty="0">
                <a:solidFill>
                  <a:srgbClr val="000000"/>
                </a:solidFill>
                <a:effectLst/>
                <a:latin typeface="Times New Roman" panose="02020603050405020304" pitchFamily="18" charset="0"/>
                <a:cs typeface="Times New Roman" panose="02020603050405020304" pitchFamily="18" charset="0"/>
              </a:rPr>
              <a:t>     Let’s meet soon to brainstorm further and solidify our plan. Together, I believe we can turn this vision into a reality that resonates with hearts and minds worldwide.</a:t>
            </a:r>
            <a:endParaRPr lang="en-US" altLang="zh-CN" b="0" dirty="0">
              <a:solidFill>
                <a:srgbClr val="000000"/>
              </a:solidFill>
              <a:effectLst/>
              <a:latin typeface="Times New Roman" panose="02020603050405020304" pitchFamily="18" charset="0"/>
              <a:cs typeface="Times New Roman" panose="02020603050405020304" pitchFamily="18" charset="0"/>
            </a:endParaRPr>
          </a:p>
        </p:txBody>
      </p:sp>
      <p:sp>
        <p:nvSpPr>
          <p:cNvPr id="24" name="文本框 23"/>
          <p:cNvSpPr txBox="1"/>
          <p:nvPr/>
        </p:nvSpPr>
        <p:spPr>
          <a:xfrm>
            <a:off x="5899141" y="1921579"/>
            <a:ext cx="6253480" cy="4016484"/>
          </a:xfrm>
          <a:prstGeom prst="rect">
            <a:avLst/>
          </a:prstGeom>
          <a:solidFill>
            <a:schemeClr val="accent3">
              <a:lumMod val="60000"/>
              <a:lumOff val="40000"/>
            </a:schemeClr>
          </a:solidFill>
        </p:spPr>
        <p:txBody>
          <a:bodyPr wrap="square">
            <a:spAutoFit/>
          </a:bodyPr>
          <a:lstStyle/>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a:t>
            </a:r>
            <a:r>
              <a:rPr lang="zh-CN" altLang="en-US" dirty="0">
                <a:solidFill>
                  <a:srgbClr val="000000"/>
                </a:solidFill>
                <a:latin typeface="Times New Roman" panose="02020603050405020304" pitchFamily="18" charset="0"/>
                <a:cs typeface="Times New Roman" panose="02020603050405020304" pitchFamily="18" charset="0"/>
              </a:rPr>
              <a:t>全国甲卷</a:t>
            </a:r>
            <a:r>
              <a:rPr lang="en-US" altLang="zh-CN" dirty="0">
                <a:solidFill>
                  <a:srgbClr val="000000"/>
                </a:solidFill>
                <a:latin typeface="Times New Roman" panose="02020603050405020304" pitchFamily="18" charset="0"/>
                <a:cs typeface="Times New Roman" panose="02020603050405020304" pitchFamily="18" charset="0"/>
              </a:rPr>
              <a:t>】Confucius is a well-known figure in Chinese history. His teachings emphasized the importance of moral values, respect for elders, and social harmony. </a:t>
            </a:r>
            <a:r>
              <a:rPr lang="en-US" altLang="zh-CN" u="sng" dirty="0">
                <a:solidFill>
                  <a:srgbClr val="000000"/>
                </a:solidFill>
                <a:latin typeface="Times New Roman" panose="02020603050405020304" pitchFamily="18" charset="0"/>
                <a:cs typeface="Times New Roman" panose="02020603050405020304" pitchFamily="18" charset="0"/>
              </a:rPr>
              <a:t>Confucius traveled throughout the country, imparting his wisdom to countless disciples and leaving a profound impact on Chinese society</a:t>
            </a:r>
            <a:r>
              <a:rPr lang="en-US" altLang="zh-CN" dirty="0">
                <a:solidFill>
                  <a:srgbClr val="000000"/>
                </a:solidFill>
                <a:latin typeface="Times New Roman" panose="02020603050405020304" pitchFamily="18" charset="0"/>
                <a:cs typeface="Times New Roman" panose="02020603050405020304" pitchFamily="18" charset="0"/>
              </a:rPr>
              <a:t>.</a:t>
            </a: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The significance of Confucius cannot be overstated. </a:t>
            </a:r>
            <a:r>
              <a:rPr lang="en-US" altLang="zh-CN" u="sng" dirty="0">
                <a:solidFill>
                  <a:srgbClr val="000000"/>
                </a:solidFill>
                <a:latin typeface="Times New Roman" panose="02020603050405020304" pitchFamily="18" charset="0"/>
                <a:cs typeface="Times New Roman" panose="02020603050405020304" pitchFamily="18" charset="0"/>
              </a:rPr>
              <a:t>His teachings shaped the moral and ethical foundation of Chinese culture, fostering respect for authority, harmonious relationships, and the pursuit of knowledge.</a:t>
            </a:r>
            <a:r>
              <a:rPr lang="en-US" altLang="zh-CN" dirty="0">
                <a:solidFill>
                  <a:srgbClr val="000000"/>
                </a:solidFill>
                <a:latin typeface="Times New Roman" panose="02020603050405020304" pitchFamily="18" charset="0"/>
                <a:cs typeface="Times New Roman" panose="02020603050405020304" pitchFamily="18" charset="0"/>
              </a:rPr>
              <a:t> Even today, his ideas continue to guide individuals and communities in China and beyond.</a:t>
            </a: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Confucius’s life offers valuable lessons. He stressed the self-cultivation, respect for elders, and the pursuit of knowledge, which serves as a guiding light in our fast-paced and interconnected world. His teachings remind us of the importance of integrity, compassion, and social responsibility.</a:t>
            </a:r>
            <a:endParaRPr lang="en-US" altLang="zh-CN" b="0" dirty="0">
              <a:solidFill>
                <a:srgbClr val="000000"/>
              </a:solidFill>
              <a:effectLst/>
              <a:latin typeface="Times New Roman" panose="02020603050405020304" pitchFamily="18" charset="0"/>
              <a:cs typeface="Times New Roman" panose="02020603050405020304" pitchFamily="18" charset="0"/>
            </a:endParaRPr>
          </a:p>
        </p:txBody>
      </p:sp>
      <p:sp>
        <p:nvSpPr>
          <p:cNvPr id="23" name="文本框 22"/>
          <p:cNvSpPr txBox="1"/>
          <p:nvPr/>
        </p:nvSpPr>
        <p:spPr>
          <a:xfrm>
            <a:off x="5918200" y="2842287"/>
            <a:ext cx="6253480" cy="3785652"/>
          </a:xfrm>
          <a:prstGeom prst="rect">
            <a:avLst/>
          </a:prstGeom>
          <a:solidFill>
            <a:schemeClr val="accent3">
              <a:lumMod val="40000"/>
              <a:lumOff val="60000"/>
            </a:schemeClr>
          </a:solidFill>
        </p:spPr>
        <p:txBody>
          <a:bodyPr wrap="square">
            <a:spAutoFit/>
          </a:bodyPr>
          <a:lstStyle/>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a:t>
            </a:r>
            <a:r>
              <a:rPr lang="zh-CN" altLang="en-US" dirty="0">
                <a:solidFill>
                  <a:srgbClr val="000000"/>
                </a:solidFill>
                <a:latin typeface="Times New Roman" panose="02020603050405020304" pitchFamily="18" charset="0"/>
                <a:cs typeface="Times New Roman" panose="02020603050405020304" pitchFamily="18" charset="0"/>
              </a:rPr>
              <a:t>天津卷</a:t>
            </a:r>
            <a:r>
              <a:rPr lang="en-US" altLang="zh-CN" dirty="0">
                <a:solidFill>
                  <a:srgbClr val="000000"/>
                </a:solidFill>
                <a:latin typeface="Times New Roman" panose="02020603050405020304" pitchFamily="18" charset="0"/>
                <a:cs typeface="Times New Roman" panose="02020603050405020304" pitchFamily="18" charset="0"/>
              </a:rPr>
              <a:t>】Sichuan Province is located in southwestern part of China. It enjoys many world-famous places of interest, such as </a:t>
            </a:r>
            <a:r>
              <a:rPr lang="en-US" altLang="zh-CN" dirty="0" err="1">
                <a:solidFill>
                  <a:srgbClr val="000000"/>
                </a:solidFill>
                <a:latin typeface="Times New Roman" panose="02020603050405020304" pitchFamily="18" charset="0"/>
                <a:cs typeface="Times New Roman" panose="02020603050405020304" pitchFamily="18" charset="0"/>
              </a:rPr>
              <a:t>Jiuzhaigou</a:t>
            </a:r>
            <a:r>
              <a:rPr lang="en-US" altLang="zh-CN" dirty="0">
                <a:solidFill>
                  <a:srgbClr val="000000"/>
                </a:solidFill>
                <a:latin typeface="Times New Roman" panose="02020603050405020304" pitchFamily="18" charset="0"/>
                <a:cs typeface="Times New Roman" panose="02020603050405020304" pitchFamily="18" charset="0"/>
              </a:rPr>
              <a:t> and </a:t>
            </a:r>
            <a:r>
              <a:rPr lang="en-US" altLang="zh-CN" dirty="0" err="1">
                <a:solidFill>
                  <a:srgbClr val="000000"/>
                </a:solidFill>
                <a:latin typeface="Times New Roman" panose="02020603050405020304" pitchFamily="18" charset="0"/>
                <a:cs typeface="Times New Roman" panose="02020603050405020304" pitchFamily="18" charset="0"/>
              </a:rPr>
              <a:t>Dujiangyan</a:t>
            </a:r>
            <a:r>
              <a:rPr lang="en-US" altLang="zh-CN" dirty="0">
                <a:solidFill>
                  <a:srgbClr val="000000"/>
                </a:solidFill>
                <a:latin typeface="Times New Roman" panose="02020603050405020304" pitchFamily="18" charset="0"/>
                <a:cs typeface="Times New Roman" panose="02020603050405020304" pitchFamily="18" charset="0"/>
              </a:rPr>
              <a:t> Irrigation project.</a:t>
            </a: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err="1">
                <a:solidFill>
                  <a:srgbClr val="000000"/>
                </a:solidFill>
                <a:latin typeface="Times New Roman" panose="02020603050405020304" pitchFamily="18" charset="0"/>
                <a:cs typeface="Times New Roman" panose="02020603050405020304" pitchFamily="18" charset="0"/>
              </a:rPr>
              <a:t>Jiuzhaigou</a:t>
            </a:r>
            <a:r>
              <a:rPr lang="en-US" altLang="zh-CN" dirty="0">
                <a:solidFill>
                  <a:srgbClr val="000000"/>
                </a:solidFill>
                <a:latin typeface="Times New Roman" panose="02020603050405020304" pitchFamily="18" charset="0"/>
                <a:cs typeface="Times New Roman" panose="02020603050405020304" pitchFamily="18" charset="0"/>
              </a:rPr>
              <a:t> National Park is a nature reserve in the north of Sichuan Province. What is the most impressive is its many multi-level waterfalls and colorful lakes. What’s more , walking in the nature reserve, you have a chance to see rare animals like giant pandas, golden monkeys. There are also many species of rare plants protected here. Another famous scenic spot is </a:t>
            </a:r>
            <a:r>
              <a:rPr lang="en-US" altLang="zh-CN" dirty="0" err="1">
                <a:solidFill>
                  <a:srgbClr val="000000"/>
                </a:solidFill>
                <a:latin typeface="Times New Roman" panose="02020603050405020304" pitchFamily="18" charset="0"/>
                <a:cs typeface="Times New Roman" panose="02020603050405020304" pitchFamily="18" charset="0"/>
              </a:rPr>
              <a:t>Dujiangyan</a:t>
            </a:r>
            <a:r>
              <a:rPr lang="en-US" altLang="zh-CN" dirty="0">
                <a:solidFill>
                  <a:srgbClr val="000000"/>
                </a:solidFill>
                <a:latin typeface="Times New Roman" panose="02020603050405020304" pitchFamily="18" charset="0"/>
                <a:cs typeface="Times New Roman" panose="02020603050405020304" pitchFamily="18" charset="0"/>
              </a:rPr>
              <a:t> Irrigation Project. It dates from over 2,000 years ago. However, it is still playing an important part in irrigation today. </a:t>
            </a: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endParaRPr lang="en-US" altLang="zh-CN" dirty="0">
              <a:solidFill>
                <a:srgbClr val="000000"/>
              </a:solidFill>
              <a:latin typeface="Times New Roman" panose="02020603050405020304" pitchFamily="18" charset="0"/>
              <a:cs typeface="Times New Roman" panose="02020603050405020304" pitchFamily="18" charset="0"/>
            </a:endParaRPr>
          </a:p>
          <a:p>
            <a:pPr algn="just">
              <a:lnSpc>
                <a:spcPts val="1800"/>
              </a:lnSpc>
              <a:buNone/>
            </a:pPr>
            <a:r>
              <a:rPr lang="en-US" altLang="zh-CN" dirty="0">
                <a:solidFill>
                  <a:srgbClr val="000000"/>
                </a:solidFill>
                <a:latin typeface="Times New Roman" panose="02020603050405020304" pitchFamily="18" charset="0"/>
                <a:cs typeface="Times New Roman" panose="02020603050405020304" pitchFamily="18" charset="0"/>
              </a:rPr>
              <a:t>    I’m sure the visitors will be amazed by the beautiful scenery in </a:t>
            </a:r>
            <a:r>
              <a:rPr lang="en-US" altLang="zh-CN" dirty="0" err="1">
                <a:solidFill>
                  <a:srgbClr val="000000"/>
                </a:solidFill>
                <a:latin typeface="Times New Roman" panose="02020603050405020304" pitchFamily="18" charset="0"/>
                <a:cs typeface="Times New Roman" panose="02020603050405020304" pitchFamily="18" charset="0"/>
              </a:rPr>
              <a:t>Jiazhaigou</a:t>
            </a:r>
            <a:r>
              <a:rPr lang="en-US" altLang="zh-CN" dirty="0">
                <a:solidFill>
                  <a:srgbClr val="000000"/>
                </a:solidFill>
                <a:latin typeface="Times New Roman" panose="02020603050405020304" pitchFamily="18" charset="0"/>
                <a:cs typeface="Times New Roman" panose="02020603050405020304" pitchFamily="18" charset="0"/>
              </a:rPr>
              <a:t> as well as the construction </a:t>
            </a:r>
            <a:r>
              <a:rPr lang="en-US" altLang="zh-CN" dirty="0" err="1">
                <a:solidFill>
                  <a:srgbClr val="000000"/>
                </a:solidFill>
                <a:latin typeface="Times New Roman" panose="02020603050405020304" pitchFamily="18" charset="0"/>
                <a:cs typeface="Times New Roman" panose="02020603050405020304" pitchFamily="18" charset="0"/>
              </a:rPr>
              <a:t>Dujiangyan</a:t>
            </a:r>
            <a:r>
              <a:rPr lang="en-US" altLang="zh-CN" dirty="0">
                <a:solidFill>
                  <a:srgbClr val="000000"/>
                </a:solidFill>
                <a:latin typeface="Times New Roman" panose="02020603050405020304" pitchFamily="18" charset="0"/>
                <a:cs typeface="Times New Roman" panose="02020603050405020304" pitchFamily="18" charset="0"/>
              </a:rPr>
              <a:t> Irrigation Project.</a:t>
            </a:r>
            <a:endParaRPr lang="en-US" altLang="zh-CN" b="0" dirty="0">
              <a:solidFill>
                <a:srgbClr val="000000"/>
              </a:solidFill>
              <a:effectLst/>
              <a:latin typeface="Times New Roman" panose="02020603050405020304" pitchFamily="18" charset="0"/>
              <a:cs typeface="Times New Roman" panose="02020603050405020304" pitchFamily="18" charset="0"/>
            </a:endParaRPr>
          </a:p>
        </p:txBody>
      </p:sp>
      <p:sp>
        <p:nvSpPr>
          <p:cNvPr id="26" name="文本框 25"/>
          <p:cNvSpPr txBox="1"/>
          <p:nvPr/>
        </p:nvSpPr>
        <p:spPr>
          <a:xfrm>
            <a:off x="10360459" y="6465709"/>
            <a:ext cx="1874520" cy="369332"/>
          </a:xfrm>
          <a:prstGeom prst="rect">
            <a:avLst/>
          </a:prstGeom>
          <a:noFill/>
        </p:spPr>
        <p:txBody>
          <a:bodyPr wrap="square">
            <a:spAutoFit/>
          </a:bodyPr>
          <a:lstStyle/>
          <a:p>
            <a:r>
              <a:rPr kumimoji="0" lang="zh-CN" altLang="en-US"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详细解析见</a:t>
            </a:r>
            <a:r>
              <a:rPr kumimoji="0" lang="en-US" altLang="zh-CN"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word</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8" grpId="0" animBg="1"/>
      <p:bldP spid="12" grpId="0" animBg="1"/>
      <p:bldP spid="16" grpId="0" animBg="1"/>
      <p:bldP spid="18" grpId="0" animBg="1"/>
      <p:bldP spid="20" grpId="0" animBg="1"/>
      <p:bldP spid="22" grpId="0" animBg="1"/>
      <p:bldP spid="24"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a:off x="-529" y="0"/>
            <a:ext cx="12193056" cy="6858594"/>
          </a:xfrm>
          <a:prstGeom prst="rect">
            <a:avLst/>
          </a:prstGeom>
        </p:spPr>
      </p:pic>
      <p:sp>
        <p:nvSpPr>
          <p:cNvPr id="55" name="矩形 54"/>
          <p:cNvSpPr/>
          <p:nvPr>
            <p:custDataLst>
              <p:tags r:id="rId3"/>
            </p:custDataLst>
          </p:nvPr>
        </p:nvSpPr>
        <p:spPr>
          <a:xfrm>
            <a:off x="3947795" y="415290"/>
            <a:ext cx="7406005" cy="6143625"/>
          </a:xfrm>
          <a:prstGeom prst="rect">
            <a:avLst/>
          </a:prstGeom>
          <a:solidFill>
            <a:srgbClr val="7423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 name="组合 4"/>
          <p:cNvGrpSpPr/>
          <p:nvPr/>
        </p:nvGrpSpPr>
        <p:grpSpPr>
          <a:xfrm>
            <a:off x="561975" y="570230"/>
            <a:ext cx="7495540" cy="5679440"/>
            <a:chOff x="837" y="913"/>
            <a:chExt cx="11804" cy="8944"/>
          </a:xfrm>
        </p:grpSpPr>
        <p:grpSp>
          <p:nvGrpSpPr>
            <p:cNvPr id="99" name="组合 98"/>
            <p:cNvGrpSpPr/>
            <p:nvPr/>
          </p:nvGrpSpPr>
          <p:grpSpPr>
            <a:xfrm rot="21120000">
              <a:off x="1900" y="1414"/>
              <a:ext cx="10029" cy="8308"/>
              <a:chOff x="6889" y="-4330"/>
              <a:chExt cx="10797" cy="8944"/>
            </a:xfrm>
            <a:effectLst>
              <a:outerShdw blurRad="152400" sx="103000" sy="103000" algn="ctr" rotWithShape="0">
                <a:prstClr val="black">
                  <a:alpha val="28000"/>
                </a:prstClr>
              </a:outerShdw>
            </a:effectLst>
          </p:grpSpPr>
          <p:sp>
            <p:nvSpPr>
              <p:cNvPr id="106" name="矩形 105"/>
              <p:cNvSpPr/>
              <p:nvPr>
                <p:custDataLst>
                  <p:tags r:id="rId4"/>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7" name="图片 106"/>
              <p:cNvPicPr/>
              <p:nvPr>
                <p:custDataLst>
                  <p:tags r:id="rId5"/>
                </p:custDataLst>
              </p:nvPr>
            </p:nvPicPr>
            <p:blipFill>
              <a:blip r:embed="rId6"/>
              <a:stretch>
                <a:fillRect/>
              </a:stretch>
            </p:blipFill>
            <p:spPr>
              <a:xfrm rot="16200000">
                <a:off x="7815" y="-5256"/>
                <a:ext cx="8944" cy="10797"/>
              </a:xfrm>
              <a:prstGeom prst="rect">
                <a:avLst/>
              </a:prstGeom>
              <a:noFill/>
              <a:ln w="9525">
                <a:noFill/>
              </a:ln>
            </p:spPr>
          </p:pic>
        </p:grpSp>
        <p:grpSp>
          <p:nvGrpSpPr>
            <p:cNvPr id="89" name="组合 88"/>
            <p:cNvGrpSpPr/>
            <p:nvPr/>
          </p:nvGrpSpPr>
          <p:grpSpPr>
            <a:xfrm>
              <a:off x="1844" y="913"/>
              <a:ext cx="10797" cy="8944"/>
              <a:chOff x="6889" y="-4330"/>
              <a:chExt cx="10797" cy="8944"/>
            </a:xfrm>
            <a:effectLst>
              <a:outerShdw blurRad="152400" sx="103000" sy="103000" algn="ctr" rotWithShape="0">
                <a:prstClr val="black">
                  <a:alpha val="28000"/>
                </a:prstClr>
              </a:outerShdw>
            </a:effectLst>
          </p:grpSpPr>
          <p:sp>
            <p:nvSpPr>
              <p:cNvPr id="77" name="矩形 76"/>
              <p:cNvSpPr/>
              <p:nvPr>
                <p:custDataLst>
                  <p:tags r:id="rId7"/>
                </p:custDataLst>
              </p:nvPr>
            </p:nvSpPr>
            <p:spPr>
              <a:xfrm>
                <a:off x="6978" y="-4266"/>
                <a:ext cx="10634" cy="8821"/>
              </a:xfrm>
              <a:prstGeom prst="rect">
                <a:avLst/>
              </a:prstGeom>
              <a:solidFill>
                <a:srgbClr val="F2DECE"/>
              </a:solidFill>
              <a:ln w="412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8" name="图片 87"/>
              <p:cNvPicPr/>
              <p:nvPr/>
            </p:nvPicPr>
            <p:blipFill>
              <a:blip r:embed="rId6"/>
              <a:stretch>
                <a:fillRect/>
              </a:stretch>
            </p:blipFill>
            <p:spPr>
              <a:xfrm rot="16200000">
                <a:off x="7815" y="-5256"/>
                <a:ext cx="8944" cy="10797"/>
              </a:xfrm>
              <a:prstGeom prst="rect">
                <a:avLst/>
              </a:prstGeom>
              <a:noFill/>
              <a:ln w="9525">
                <a:noFill/>
              </a:ln>
            </p:spPr>
          </p:pic>
        </p:grpSp>
        <p:pic>
          <p:nvPicPr>
            <p:cNvPr id="6" name="图片 5"/>
            <p:cNvPicPr>
              <a:picLocks noChangeAspect="1"/>
            </p:cNvPicPr>
            <p:nvPr/>
          </p:nvPicPr>
          <p:blipFill>
            <a:blip r:embed="rId8"/>
            <a:stretch>
              <a:fillRect/>
            </a:stretch>
          </p:blipFill>
          <p:spPr>
            <a:xfrm rot="15660000">
              <a:off x="822" y="1267"/>
              <a:ext cx="8117" cy="8087"/>
            </a:xfrm>
            <a:prstGeom prst="rect">
              <a:avLst/>
            </a:prstGeom>
          </p:spPr>
        </p:pic>
        <p:sp>
          <p:nvSpPr>
            <p:cNvPr id="8" name="椭圆 7"/>
            <p:cNvSpPr/>
            <p:nvPr/>
          </p:nvSpPr>
          <p:spPr>
            <a:xfrm>
              <a:off x="982" y="1339"/>
              <a:ext cx="7985" cy="7985"/>
            </a:xfrm>
            <a:prstGeom prst="ellipse">
              <a:avLst/>
            </a:prstGeom>
            <a:noFill/>
            <a:ln w="133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1942" t="66522" r="80898" b="2971"/>
            <a:stretch>
              <a:fillRect/>
            </a:stretch>
          </p:blipFill>
          <p:spPr>
            <a:xfrm>
              <a:off x="3565" y="4187"/>
              <a:ext cx="2370" cy="2370"/>
            </a:xfrm>
            <a:custGeom>
              <a:avLst/>
              <a:gdLst/>
              <a:ahLst/>
              <a:cxnLst>
                <a:cxn ang="3">
                  <a:pos x="hc" y="t"/>
                </a:cxn>
                <a:cxn ang="cd2">
                  <a:pos x="l" y="vc"/>
                </a:cxn>
                <a:cxn ang="cd4">
                  <a:pos x="hc" y="b"/>
                </a:cxn>
                <a:cxn ang="0">
                  <a:pos x="r" y="vc"/>
                </a:cxn>
              </a:cxnLst>
              <a:rect l="l" t="t" r="r" b="b"/>
              <a:pathLst>
                <a:path w="3295" h="3295">
                  <a:moveTo>
                    <a:pt x="0" y="1648"/>
                  </a:moveTo>
                  <a:cubicBezTo>
                    <a:pt x="0" y="738"/>
                    <a:pt x="738" y="0"/>
                    <a:pt x="1648" y="0"/>
                  </a:cubicBezTo>
                  <a:cubicBezTo>
                    <a:pt x="2557" y="0"/>
                    <a:pt x="3295" y="738"/>
                    <a:pt x="3295" y="1648"/>
                  </a:cubicBezTo>
                  <a:cubicBezTo>
                    <a:pt x="3295" y="2557"/>
                    <a:pt x="2557" y="3295"/>
                    <a:pt x="1648" y="3295"/>
                  </a:cubicBezTo>
                  <a:cubicBezTo>
                    <a:pt x="738" y="3295"/>
                    <a:pt x="0" y="2557"/>
                    <a:pt x="0" y="1648"/>
                  </a:cubicBezTo>
                  <a:close/>
                </a:path>
              </a:pathLst>
            </a:custGeom>
          </p:spPr>
        </p:pic>
        <p:sp>
          <p:nvSpPr>
            <p:cNvPr id="9" name="椭圆 8"/>
            <p:cNvSpPr/>
            <p:nvPr/>
          </p:nvSpPr>
          <p:spPr>
            <a:xfrm>
              <a:off x="3321" y="3979"/>
              <a:ext cx="2974" cy="2974"/>
            </a:xfrm>
            <a:prstGeom prst="ellipse">
              <a:avLst/>
            </a:prstGeom>
            <a:noFill/>
            <a:ln w="260350">
              <a:solidFill>
                <a:srgbClr val="E7BA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65" y="4220"/>
              <a:ext cx="2451" cy="2451"/>
            </a:xfrm>
            <a:prstGeom prst="ellipse">
              <a:avLst/>
            </a:prstGeom>
            <a:noFill/>
            <a:ln w="158750">
              <a:solidFill>
                <a:srgbClr val="080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4156075" y="426085"/>
            <a:ext cx="7755890" cy="6143625"/>
          </a:xfrm>
          <a:custGeom>
            <a:avLst/>
            <a:gdLst/>
            <a:ahLst/>
            <a:cxnLst>
              <a:cxn ang="3">
                <a:pos x="hc" y="t"/>
              </a:cxn>
              <a:cxn ang="cd2">
                <a:pos x="l" y="vc"/>
              </a:cxn>
              <a:cxn ang="cd4">
                <a:pos x="hc" y="b"/>
              </a:cxn>
              <a:cxn ang="0">
                <a:pos x="r" y="vc"/>
              </a:cxn>
            </a:cxnLst>
            <a:rect l="l" t="t" r="r" b="b"/>
            <a:pathLst>
              <a:path w="11663" h="9675">
                <a:moveTo>
                  <a:pt x="0" y="0"/>
                </a:moveTo>
                <a:lnTo>
                  <a:pt x="11663" y="0"/>
                </a:lnTo>
                <a:lnTo>
                  <a:pt x="11663" y="9675"/>
                </a:lnTo>
                <a:lnTo>
                  <a:pt x="0" y="9675"/>
                </a:lnTo>
                <a:lnTo>
                  <a:pt x="0" y="6942"/>
                </a:lnTo>
                <a:cubicBezTo>
                  <a:pt x="669" y="6594"/>
                  <a:pt x="1258" y="5576"/>
                  <a:pt x="1208" y="4789"/>
                </a:cubicBezTo>
                <a:cubicBezTo>
                  <a:pt x="1269" y="3873"/>
                  <a:pt x="559" y="2938"/>
                  <a:pt x="0" y="2635"/>
                </a:cubicBezTo>
                <a:lnTo>
                  <a:pt x="0" y="0"/>
                </a:lnTo>
                <a:close/>
              </a:path>
            </a:pathLst>
          </a:custGeom>
          <a:solidFill>
            <a:srgbClr val="F1CF94"/>
          </a:solidFill>
          <a:ln>
            <a:solidFill>
              <a:srgbClr val="881C03"/>
            </a:solidFill>
          </a:ln>
          <a:effectLst>
            <a:outerShdw blurRad="127000" sx="102000" sy="102000" algn="ctr" rotWithShape="0">
              <a:schemeClr val="tx1">
                <a:lumMod val="65000"/>
                <a:lumOff val="3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custDataLst>
              <p:tags r:id="rId9"/>
            </p:custDataLst>
          </p:nvPr>
        </p:nvSpPr>
        <p:spPr>
          <a:xfrm>
            <a:off x="4288155" y="471170"/>
            <a:ext cx="7510780" cy="5880735"/>
          </a:xfrm>
          <a:custGeom>
            <a:avLst/>
            <a:gdLst/>
            <a:ahLst/>
            <a:cxnLst>
              <a:cxn ang="3">
                <a:pos x="hc" y="t"/>
              </a:cxn>
              <a:cxn ang="cd2">
                <a:pos x="l" y="vc"/>
              </a:cxn>
              <a:cxn ang="cd4">
                <a:pos x="hc" y="b"/>
              </a:cxn>
              <a:cxn ang="0">
                <a:pos x="r" y="vc"/>
              </a:cxn>
            </a:cxnLst>
            <a:rect l="l" t="t" r="r" b="b"/>
            <a:pathLst>
              <a:path w="10976" h="9022">
                <a:moveTo>
                  <a:pt x="0" y="0"/>
                </a:moveTo>
                <a:lnTo>
                  <a:pt x="10976" y="0"/>
                </a:lnTo>
                <a:lnTo>
                  <a:pt x="10976" y="9022"/>
                </a:lnTo>
                <a:lnTo>
                  <a:pt x="0" y="9022"/>
                </a:lnTo>
                <a:lnTo>
                  <a:pt x="0" y="6615"/>
                </a:lnTo>
                <a:cubicBezTo>
                  <a:pt x="693" y="6253"/>
                  <a:pt x="1262" y="5247"/>
                  <a:pt x="1218" y="4456"/>
                </a:cubicBezTo>
                <a:cubicBezTo>
                  <a:pt x="1272" y="3536"/>
                  <a:pt x="582" y="2612"/>
                  <a:pt x="0" y="2296"/>
                </a:cubicBezTo>
                <a:lnTo>
                  <a:pt x="0" y="0"/>
                </a:lnTo>
                <a:close/>
              </a:path>
            </a:pathLst>
          </a:custGeom>
          <a:solidFill>
            <a:srgbClr val="FFF2E2"/>
          </a:solidFill>
          <a:ln>
            <a:solidFill>
              <a:srgbClr val="881C0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4325620" y="719455"/>
            <a:ext cx="4076700" cy="368300"/>
          </a:xfrm>
          <a:prstGeom prst="rect">
            <a:avLst/>
          </a:prstGeom>
          <a:noFill/>
        </p:spPr>
        <p:txBody>
          <a:bodyPr wrap="square" rtlCol="0" anchor="t">
            <a:spAutoFit/>
          </a:bodyPr>
          <a:lstStyle/>
          <a:p>
            <a:pPr marL="285750" indent="-285750">
              <a:buFont typeface="Wingdings" panose="05000000000000000000" charset="0"/>
              <a:buChar char="Ø"/>
            </a:pPr>
            <a:r>
              <a:rPr lang="en-US" altLang="zh-CN" b="1">
                <a:solidFill>
                  <a:srgbClr val="C00000"/>
                </a:solidFill>
              </a:rPr>
              <a:t>2026</a:t>
            </a:r>
            <a:r>
              <a:rPr lang="zh-CN" altLang="en-US" b="1">
                <a:solidFill>
                  <a:srgbClr val="C00000"/>
                </a:solidFill>
              </a:rPr>
              <a:t>年</a:t>
            </a:r>
            <a:r>
              <a:rPr lang="en-US" altLang="zh-CN" b="1">
                <a:solidFill>
                  <a:srgbClr val="C00000"/>
                </a:solidFill>
              </a:rPr>
              <a:t>6</a:t>
            </a:r>
            <a:r>
              <a:rPr lang="zh-CN" altLang="en-US" b="1">
                <a:solidFill>
                  <a:srgbClr val="C00000"/>
                </a:solidFill>
              </a:rPr>
              <a:t>月高考冲刺系列</a:t>
            </a:r>
            <a:endParaRPr lang="zh-CN" altLang="en-US" b="1">
              <a:solidFill>
                <a:srgbClr val="C00000"/>
              </a:solidFill>
            </a:endParaRPr>
          </a:p>
        </p:txBody>
      </p:sp>
      <p:pic>
        <p:nvPicPr>
          <p:cNvPr id="4" name="图片 3"/>
          <p:cNvPicPr/>
          <p:nvPr/>
        </p:nvPicPr>
        <p:blipFill>
          <a:blip r:embed="rId10"/>
          <a:stretch>
            <a:fillRect/>
          </a:stretch>
        </p:blipFill>
        <p:spPr>
          <a:xfrm>
            <a:off x="1849755" y="1148715"/>
            <a:ext cx="2393315" cy="874395"/>
          </a:xfrm>
          <a:prstGeom prst="rect">
            <a:avLst/>
          </a:prstGeom>
        </p:spPr>
      </p:pic>
      <p:sp>
        <p:nvSpPr>
          <p:cNvPr id="15" name="文本框 14"/>
          <p:cNvSpPr txBox="1"/>
          <p:nvPr/>
        </p:nvSpPr>
        <p:spPr>
          <a:xfrm>
            <a:off x="5179695" y="3161030"/>
            <a:ext cx="6469380" cy="706755"/>
          </a:xfrm>
          <a:prstGeom prst="rect">
            <a:avLst/>
          </a:prstGeom>
          <a:solidFill>
            <a:srgbClr val="FFF2E2"/>
          </a:solidFill>
        </p:spPr>
        <p:txBody>
          <a:bodyPr wrap="square" rtlCol="0" anchor="t">
            <a:spAutoFit/>
          </a:bodyPr>
          <a:lstStyle/>
          <a:p>
            <a:pPr algn="ctr"/>
            <a:r>
              <a:rPr lang="zh-CN" altLang="en-US" sz="4000" b="1" dirty="0">
                <a:solidFill>
                  <a:srgbClr val="C00000"/>
                </a:solidFill>
                <a:latin typeface="微软雅黑" panose="020B0503020204020204" charset="-122"/>
                <a:ea typeface="微软雅黑" panose="020B0503020204020204" charset="-122"/>
                <a:cs typeface="微软雅黑" panose="020B0503020204020204" charset="-122"/>
              </a:rPr>
              <a:t>驰翰成文・ 应用文高分冲刺</a:t>
            </a:r>
            <a:endParaRPr lang="zh-CN" altLang="en-US" sz="4000" b="1"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7902679" y="4931603"/>
            <a:ext cx="3714478" cy="400110"/>
          </a:xfrm>
          <a:prstGeom prst="rect">
            <a:avLst/>
          </a:prstGeom>
          <a:noFill/>
        </p:spPr>
        <p:txBody>
          <a:bodyPr wrap="none" rtlCol="0">
            <a:spAutoFit/>
          </a:bodyPr>
          <a:lstStyle/>
          <a:p>
            <a:pPr lvl="0" algn="ctr">
              <a:defRPr/>
            </a:pPr>
            <a:r>
              <a:rPr lang="en-US" sz="2000" b="1" dirty="0">
                <a:solidFill>
                  <a:schemeClr val="tx1"/>
                </a:solidFill>
                <a:latin typeface="微软雅黑" panose="020B0503020204020204" charset="-122"/>
                <a:ea typeface="微软雅黑" panose="020B0503020204020204" charset="-122"/>
              </a:rPr>
              <a:t>—— </a:t>
            </a:r>
            <a:r>
              <a:rPr sz="2000" b="1" dirty="0" err="1">
                <a:solidFill>
                  <a:schemeClr val="tx1"/>
                </a:solidFill>
                <a:latin typeface="微软雅黑" panose="020B0503020204020204" charset="-122"/>
                <a:ea typeface="微软雅黑" panose="020B0503020204020204" charset="-122"/>
              </a:rPr>
              <a:t>浙江省</a:t>
            </a:r>
            <a:r>
              <a:rPr lang="zh-CN" altLang="en-US" sz="2000" b="1" dirty="0">
                <a:latin typeface="微软雅黑" panose="020B0503020204020204" charset="-122"/>
                <a:ea typeface="微软雅黑" panose="020B0503020204020204" charset="-122"/>
              </a:rPr>
              <a:t>常山紫港中学 方辉</a:t>
            </a:r>
            <a:endParaRPr lang="zh-CN" sz="2000" b="1" dirty="0">
              <a:solidFill>
                <a:schemeClr val="tx1"/>
              </a:solidFill>
              <a:latin typeface="微软雅黑" panose="020B0503020204020204" charset="-122"/>
              <a:ea typeface="微软雅黑" panose="020B0503020204020204" charset="-122"/>
            </a:endParaRPr>
          </a:p>
        </p:txBody>
      </p:sp>
      <p:pic>
        <p:nvPicPr>
          <p:cNvPr id="7" name="图片 6"/>
          <p:cNvPicPr>
            <a:picLocks noChangeAspect="1"/>
          </p:cNvPicPr>
          <p:nvPr/>
        </p:nvPicPr>
        <p:blipFill rotWithShape="1">
          <a:blip r:embed="rId11">
            <a:extLst>
              <a:ext uri="{BEBA8EAE-BF5A-486C-A8C5-ECC9F3942E4B}">
                <a14:imgProps xmlns:a14="http://schemas.microsoft.com/office/drawing/2010/main">
                  <a14:imgLayer r:embed="rId12">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7310755" y="1427480"/>
            <a:ext cx="1465580" cy="1312545"/>
          </a:xfrm>
          <a:prstGeom prst="rect">
            <a:avLst/>
          </a:prstGeom>
        </p:spPr>
      </p:pic>
      <p:sp>
        <p:nvSpPr>
          <p:cNvPr id="3" name="文本框 2"/>
          <p:cNvSpPr txBox="1"/>
          <p:nvPr/>
        </p:nvSpPr>
        <p:spPr>
          <a:xfrm>
            <a:off x="5654303" y="3908108"/>
            <a:ext cx="5245347" cy="523220"/>
          </a:xfrm>
          <a:prstGeom prst="rect">
            <a:avLst/>
          </a:prstGeom>
          <a:noFill/>
        </p:spPr>
        <p:txBody>
          <a:bodyPr wrap="none" rtlCol="0">
            <a:spAutoFit/>
          </a:bodyPr>
          <a:lstStyle/>
          <a:p>
            <a:pPr lvl="0" algn="ctr">
              <a:defRPr/>
            </a:pPr>
            <a:r>
              <a:rPr lang="zh-CN" altLang="en-US" sz="2800" b="1" dirty="0">
                <a:solidFill>
                  <a:schemeClr val="tx1"/>
                </a:solidFill>
                <a:latin typeface="微软雅黑" panose="020B0503020204020204" charset="-122"/>
                <a:ea typeface="微软雅黑" panose="020B0503020204020204" charset="-122"/>
              </a:rPr>
              <a:t>审题为钥   四维为锚    语言为刃</a:t>
            </a:r>
            <a:endParaRPr lang="zh-CN" sz="2800" b="1"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47448 0.00037037 L 0 0 " pathEditMode="relative" rAng="0" ptsTypes="">
                                      <p:cBhvr>
                                        <p:cTn id="6" dur="2000" fill="hold"/>
                                        <p:tgtEl>
                                          <p:spTgt spid="5"/>
                                        </p:tgtEl>
                                        <p:attrNameLst>
                                          <p:attrName>ppt_x</p:attrName>
                                          <p:attrName>ppt_y</p:attrName>
                                        </p:attrNameLst>
                                      </p:cBhvr>
                                      <p:rCtr x="-14000" y="-100"/>
                                    </p:animMotion>
                                  </p:childTnLst>
                                </p:cTn>
                              </p:par>
                              <p:par>
                                <p:cTn id="7" presetID="1" presetClass="entr" presetSubtype="0" fill="hold" nodeType="withEffect">
                                  <p:stCondLst>
                                    <p:cond delay="3000"/>
                                  </p:stCondLst>
                                  <p:childTnLst>
                                    <p:set>
                                      <p:cBhvr>
                                        <p:cTn id="8" dur="1" fill="hold">
                                          <p:stCondLst>
                                            <p:cond delay="0"/>
                                          </p:stCondLst>
                                        </p:cTn>
                                        <p:tgtEl>
                                          <p:spTgt spid="4"/>
                                        </p:tgtEl>
                                        <p:attrNameLst>
                                          <p:attrName>style.visibility</p:attrName>
                                        </p:attrNameLst>
                                      </p:cBhvr>
                                      <p:to>
                                        <p:strVal val="visible"/>
                                      </p:to>
                                    </p:se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185481" y="158553"/>
            <a:ext cx="802640" cy="690991"/>
          </a:xfrm>
          <a:prstGeom prst="triangl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等腰三角形 2"/>
          <p:cNvSpPr/>
          <p:nvPr/>
        </p:nvSpPr>
        <p:spPr>
          <a:xfrm rot="5400000">
            <a:off x="160014" y="148130"/>
            <a:ext cx="802640" cy="690991"/>
          </a:xfrm>
          <a:prstGeom prst="triangle">
            <a:avLst/>
          </a:prstGeom>
          <a:solidFill>
            <a:srgbClr val="7030A0"/>
          </a:solid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8"/>
          <p:cNvSpPr txBox="1"/>
          <p:nvPr/>
        </p:nvSpPr>
        <p:spPr>
          <a:xfrm>
            <a:off x="1000316" y="327535"/>
            <a:ext cx="7587042" cy="449547"/>
          </a:xfrm>
          <a:prstGeom prst="rect">
            <a:avLst/>
          </a:prstGeom>
        </p:spPr>
        <p:txBody>
          <a:bodyPr wrap="square" lIns="0" tIns="0" rIns="0" bIns="0" rtlCol="0" anchor="t">
            <a:spAutoFit/>
          </a:bodyPr>
          <a:lstStyle/>
          <a:p>
            <a:pPr lvl="0">
              <a:lnSpc>
                <a:spcPts val="3500"/>
              </a:lnSpc>
              <a:defRPr/>
            </a:pPr>
            <a:r>
              <a:rPr lang="zh-CN" altLang="en-US" sz="3600" b="1" dirty="0">
                <a:solidFill>
                  <a:prstClr val="black"/>
                </a:solidFill>
              </a:rPr>
              <a:t>培养阅读素养，培养终身学习能力</a:t>
            </a:r>
            <a:endPar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文本框 10"/>
          <p:cNvSpPr txBox="1"/>
          <p:nvPr/>
        </p:nvSpPr>
        <p:spPr>
          <a:xfrm>
            <a:off x="111760" y="1044416"/>
            <a:ext cx="5656642" cy="2031325"/>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【2024 – </a:t>
            </a:r>
            <a:r>
              <a:rPr lang="zh-CN" altLang="en-US" dirty="0">
                <a:solidFill>
                  <a:prstClr val="black"/>
                </a:solidFill>
                <a:latin typeface="Calibri" panose="020F0502020204030204"/>
                <a:ea typeface="宋体" panose="02010600030101010101" pitchFamily="2" charset="-122"/>
              </a:rPr>
              <a:t>杭州二</a:t>
            </a: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模</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lvl="0"/>
            <a:r>
              <a:rPr lang="zh-CN" altLang="en-US" dirty="0">
                <a:solidFill>
                  <a:prstClr val="black"/>
                </a:solidFill>
              </a:rPr>
              <a:t>本学期你校开设了每周一节的英语文学阅读课，请你就此写一篇短文向校英文报“</a:t>
            </a:r>
            <a:r>
              <a:rPr lang="en-US" altLang="zh-CN" dirty="0">
                <a:solidFill>
                  <a:prstClr val="black"/>
                </a:solidFill>
              </a:rPr>
              <a:t>Student Voice”</a:t>
            </a:r>
            <a:r>
              <a:rPr lang="zh-CN" altLang="en-US" dirty="0">
                <a:solidFill>
                  <a:prstClr val="black"/>
                </a:solidFill>
              </a:rPr>
              <a:t>栏目投稿，内容包括：</a:t>
            </a:r>
            <a:endParaRPr lang="zh-CN" altLang="en-US" dirty="0">
              <a:solidFill>
                <a:prstClr val="black"/>
              </a:solidFill>
            </a:endParaRPr>
          </a:p>
          <a:p>
            <a:pPr lvl="0"/>
            <a:r>
              <a:rPr lang="en-US" altLang="zh-CN" dirty="0">
                <a:solidFill>
                  <a:prstClr val="black"/>
                </a:solidFill>
              </a:rPr>
              <a:t>1.</a:t>
            </a:r>
            <a:r>
              <a:rPr lang="zh-CN" altLang="en-US" dirty="0">
                <a:solidFill>
                  <a:prstClr val="black"/>
                </a:solidFill>
              </a:rPr>
              <a:t>课程介绍（目的、内容、上课方式等）；</a:t>
            </a:r>
            <a:r>
              <a:rPr lang="en-US" altLang="zh-CN" dirty="0">
                <a:solidFill>
                  <a:prstClr val="black"/>
                </a:solidFill>
              </a:rPr>
              <a:t>2. </a:t>
            </a:r>
            <a:r>
              <a:rPr lang="zh-CN" altLang="en-US" dirty="0">
                <a:solidFill>
                  <a:prstClr val="black"/>
                </a:solidFill>
              </a:rPr>
              <a:t>你的收获</a:t>
            </a:r>
            <a:endParaRPr lang="zh-CN" altLang="en-US" dirty="0">
              <a:solidFill>
                <a:prstClr val="black"/>
              </a:solidFill>
            </a:endParaRPr>
          </a:p>
          <a:p>
            <a:pPr lvl="0" algn="ctr"/>
            <a:r>
              <a:rPr lang="en-US" altLang="zh-CN" b="1" dirty="0">
                <a:solidFill>
                  <a:prstClr val="black"/>
                </a:solidFill>
              </a:rPr>
              <a:t>English Literature Reading Class Opens a New World</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11760" y="3224948"/>
            <a:ext cx="5656642" cy="1754326"/>
          </a:xfrm>
          <a:prstGeom prst="rect">
            <a:avLst/>
          </a:prstGeom>
          <a:solidFill>
            <a:schemeClr val="bg1">
              <a:lumMod val="95000"/>
            </a:schemeClr>
          </a:solidFill>
        </p:spPr>
        <p:txBody>
          <a:bodyPr wrap="square">
            <a:spAutoFit/>
          </a:bodyPr>
          <a:lstStyle/>
          <a:p>
            <a:pPr algn="just">
              <a:buNone/>
            </a:pPr>
            <a:r>
              <a:rPr lang="en-US" altLang="zh-CN" b="0" i="0" dirty="0">
                <a:solidFill>
                  <a:srgbClr val="000000"/>
                </a:solidFill>
                <a:effectLst/>
                <a:latin typeface="PingFang SC"/>
              </a:rPr>
              <a:t>【2025 </a:t>
            </a:r>
            <a:r>
              <a:rPr lang="zh-CN" altLang="en-US" b="0" i="0" dirty="0">
                <a:solidFill>
                  <a:srgbClr val="000000"/>
                </a:solidFill>
                <a:effectLst/>
                <a:latin typeface="PingFang SC"/>
              </a:rPr>
              <a:t>金丽衢</a:t>
            </a:r>
            <a:r>
              <a:rPr lang="en-US" altLang="zh-CN" b="0" i="0" dirty="0">
                <a:solidFill>
                  <a:srgbClr val="000000"/>
                </a:solidFill>
                <a:effectLst/>
                <a:latin typeface="PingFang SC"/>
              </a:rPr>
              <a:t>】</a:t>
            </a:r>
            <a:endParaRPr lang="en-US" altLang="zh-CN" b="0" i="0" dirty="0">
              <a:solidFill>
                <a:srgbClr val="000000"/>
              </a:solidFill>
              <a:effectLst/>
              <a:latin typeface="PingFang SC"/>
            </a:endParaRPr>
          </a:p>
          <a:p>
            <a:pPr algn="just">
              <a:buNone/>
            </a:pPr>
            <a:r>
              <a:rPr lang="zh-CN" altLang="en-US" b="0" i="0" dirty="0">
                <a:solidFill>
                  <a:srgbClr val="000000"/>
                </a:solidFill>
                <a:effectLst/>
                <a:latin typeface="PingFang SC"/>
              </a:rPr>
              <a:t>你校英文报的“</a:t>
            </a:r>
            <a:r>
              <a:rPr lang="en-US" altLang="zh-CN" b="0" i="0" dirty="0">
                <a:solidFill>
                  <a:srgbClr val="000000"/>
                </a:solidFill>
                <a:effectLst/>
                <a:latin typeface="PingFang SC"/>
              </a:rPr>
              <a:t>Youth Voice”</a:t>
            </a:r>
            <a:r>
              <a:rPr lang="zh-CN" altLang="en-US" b="0" i="0" dirty="0">
                <a:solidFill>
                  <a:srgbClr val="000000"/>
                </a:solidFill>
                <a:effectLst/>
                <a:latin typeface="PingFang SC"/>
              </a:rPr>
              <a:t>栏目正在举办关于</a:t>
            </a:r>
            <a:endParaRPr lang="zh-CN" altLang="en-US" b="0" i="0" dirty="0">
              <a:solidFill>
                <a:srgbClr val="000000"/>
              </a:solidFill>
              <a:effectLst/>
              <a:latin typeface="PingFang SC"/>
            </a:endParaRPr>
          </a:p>
          <a:p>
            <a:pPr algn="just">
              <a:buNone/>
            </a:pPr>
            <a:r>
              <a:rPr lang="zh-CN" altLang="en-US" b="0" i="0" dirty="0">
                <a:solidFill>
                  <a:srgbClr val="000000"/>
                </a:solidFill>
                <a:effectLst/>
                <a:latin typeface="PingFang SC"/>
              </a:rPr>
              <a:t>“中学生课外阅读习惯”的讨论。请你写一篇短文投稿，内容包括：</a:t>
            </a:r>
            <a:endParaRPr lang="zh-CN" altLang="en-US" b="0" i="0" dirty="0">
              <a:solidFill>
                <a:srgbClr val="000000"/>
              </a:solidFill>
              <a:effectLst/>
              <a:latin typeface="PingFang SC"/>
            </a:endParaRPr>
          </a:p>
          <a:p>
            <a:pPr algn="just">
              <a:buNone/>
            </a:pPr>
            <a:r>
              <a:rPr lang="en-US" altLang="zh-CN" dirty="0">
                <a:solidFill>
                  <a:srgbClr val="000000"/>
                </a:solidFill>
                <a:latin typeface="PingFang SC"/>
              </a:rPr>
              <a:t>1.</a:t>
            </a:r>
            <a:r>
              <a:rPr lang="zh-CN" altLang="en-US" b="0" i="0" dirty="0">
                <a:solidFill>
                  <a:srgbClr val="000000"/>
                </a:solidFill>
                <a:effectLst/>
                <a:latin typeface="PingFang SC"/>
              </a:rPr>
              <a:t>介绍你的阅读习惯（如阅读媒介、时间、频率等）；</a:t>
            </a:r>
            <a:br>
              <a:rPr lang="zh-CN" altLang="en-US" b="0" i="0" dirty="0">
                <a:solidFill>
                  <a:srgbClr val="000000"/>
                </a:solidFill>
                <a:effectLst/>
                <a:latin typeface="PingFang SC"/>
              </a:rPr>
            </a:br>
            <a:r>
              <a:rPr lang="en-US" altLang="zh-CN" dirty="0">
                <a:solidFill>
                  <a:srgbClr val="000000"/>
                </a:solidFill>
                <a:latin typeface="PingFang SC"/>
              </a:rPr>
              <a:t>2.</a:t>
            </a:r>
            <a:r>
              <a:rPr lang="zh-CN" altLang="en-US" b="0" i="0" dirty="0">
                <a:solidFill>
                  <a:srgbClr val="000000"/>
                </a:solidFill>
                <a:effectLst/>
                <a:latin typeface="PingFang SC"/>
              </a:rPr>
              <a:t>介绍课外阅读带来的好处。</a:t>
            </a:r>
            <a:endParaRPr lang="zh-CN" altLang="en-US" b="0" i="0" dirty="0">
              <a:solidFill>
                <a:srgbClr val="000000"/>
              </a:solidFill>
              <a:effectLst/>
              <a:latin typeface="PingFang SC"/>
            </a:endParaRPr>
          </a:p>
        </p:txBody>
      </p:sp>
      <p:sp>
        <p:nvSpPr>
          <p:cNvPr id="12" name="Rectangle 1"/>
          <p:cNvSpPr>
            <a:spLocks noChangeArrowheads="1"/>
          </p:cNvSpPr>
          <p:nvPr/>
        </p:nvSpPr>
        <p:spPr bwMode="auto">
          <a:xfrm>
            <a:off x="111760" y="5145470"/>
            <a:ext cx="5656642" cy="1384995"/>
          </a:xfrm>
          <a:prstGeom prst="rect">
            <a:avLst/>
          </a:prstGeom>
          <a:solidFill>
            <a:schemeClr val="bg1">
              <a:lumMod val="95000"/>
            </a:schemeClr>
          </a:solidFill>
          <a:ln>
            <a:noFill/>
          </a:ln>
          <a:effectLst/>
        </p:spPr>
        <p:txBody>
          <a:bodyPr vert="horz" wrap="square" lIns="0" tIns="0" rIns="0" bIns="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rgbClr val="000000"/>
                </a:solidFill>
                <a:effectLst/>
                <a:latin typeface="宋体" panose="02010600030101010101" pitchFamily="2" charset="-122"/>
                <a:ea typeface="宋体" panose="02010600030101010101" pitchFamily="2" charset="-122"/>
              </a:rPr>
              <a:t>假定你是校英语俱乐部主席李华，你校正进行读书活动，请你代表俱乐部写一篇倡议书，号召同学们多读中国经典好书（</a:t>
            </a:r>
            <a:r>
              <a:rPr kumimoji="0" lang="zh-CN" altLang="zh-CN" b="0" i="0" u="none" strike="noStrike" cap="none" normalizeH="0" baseline="0" dirty="0">
                <a:ln>
                  <a:noFill/>
                </a:ln>
                <a:solidFill>
                  <a:srgbClr val="000000"/>
                </a:solidFill>
                <a:effectLst/>
                <a:latin typeface="Times New Roman" panose="02020603050405020304" pitchFamily="18" charset="0"/>
                <a:ea typeface="PingFang SC"/>
                <a:cs typeface="Times New Roman" panose="02020603050405020304" pitchFamily="18" charset="0"/>
              </a:rPr>
              <a:t>Chinese classics</a:t>
            </a:r>
            <a:r>
              <a:rPr kumimoji="0" lang="zh-CN" altLang="zh-CN" b="0" i="0" u="none" strike="noStrike" cap="none" normalizeH="0" baseline="0" dirty="0">
                <a:ln>
                  <a:noFill/>
                </a:ln>
                <a:solidFill>
                  <a:srgbClr val="000000"/>
                </a:solidFill>
                <a:effectLst/>
                <a:latin typeface="宋体" panose="02010600030101010101" pitchFamily="2" charset="-122"/>
                <a:ea typeface="宋体" panose="02010600030101010101" pitchFamily="2" charset="-122"/>
              </a:rPr>
              <a:t>）。内容包括：</a:t>
            </a:r>
            <a:endParaRPr kumimoji="0" lang="zh-CN" altLang="zh-CN"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rgbClr val="000000"/>
                </a:solidFill>
                <a:effectLst/>
                <a:latin typeface="宋体" panose="02010600030101010101" pitchFamily="2" charset="-122"/>
                <a:ea typeface="宋体" panose="02010600030101010101" pitchFamily="2" charset="-122"/>
              </a:rPr>
              <a:t>1．倡议的目的；  </a:t>
            </a:r>
            <a:endParaRPr kumimoji="0" lang="en-US" altLang="zh-CN" b="0" i="0" u="none" strike="noStrike" cap="none" normalizeH="0" baseline="0" dirty="0">
              <a:ln>
                <a:noFill/>
              </a:ln>
              <a:solidFill>
                <a:srgbClr val="000000"/>
              </a:solidFill>
              <a:effectLst/>
              <a:latin typeface="宋体" panose="02010600030101010101" pitchFamily="2" charset="-122"/>
              <a:ea typeface="宋体"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rgbClr val="000000"/>
                </a:solidFill>
                <a:effectLst/>
                <a:latin typeface="宋体" panose="02010600030101010101" pitchFamily="2" charset="-122"/>
                <a:ea typeface="宋体" panose="02010600030101010101" pitchFamily="2" charset="-122"/>
              </a:rPr>
              <a:t>2．读经典作品的好处。</a:t>
            </a:r>
            <a:endParaRPr kumimoji="0" lang="zh-CN" altLang="zh-CN" b="0" i="0" u="none" strike="noStrike" cap="none" normalizeH="0" baseline="0" dirty="0">
              <a:ln>
                <a:noFill/>
              </a:ln>
              <a:solidFill>
                <a:schemeClr val="tx1"/>
              </a:solidFill>
              <a:effectLst/>
              <a:latin typeface="Arial" panose="020B0604020202020204" pitchFamily="34" charset="0"/>
            </a:endParaRPr>
          </a:p>
        </p:txBody>
      </p:sp>
      <p:graphicFrame>
        <p:nvGraphicFramePr>
          <p:cNvPr id="13" name="表格 12"/>
          <p:cNvGraphicFramePr>
            <a:graphicFrameLocks noGrp="1"/>
          </p:cNvGraphicFramePr>
          <p:nvPr/>
        </p:nvGraphicFramePr>
        <p:xfrm>
          <a:off x="5880162" y="1044416"/>
          <a:ext cx="6200078" cy="5357965"/>
        </p:xfrm>
        <a:graphic>
          <a:graphicData uri="http://schemas.openxmlformats.org/drawingml/2006/table">
            <a:tbl>
              <a:tblPr/>
              <a:tblGrid>
                <a:gridCol w="496006"/>
                <a:gridCol w="2046026"/>
                <a:gridCol w="1839356"/>
                <a:gridCol w="1818690"/>
              </a:tblGrid>
              <a:tr h="397510">
                <a:tc>
                  <a:txBody>
                    <a:bodyPr/>
                    <a:lstStyle/>
                    <a:p>
                      <a:pPr algn="ctr">
                        <a:buNone/>
                      </a:pPr>
                      <a:r>
                        <a:rPr lang="zh-CN" altLang="en-US" sz="1400" b="1">
                          <a:effectLst/>
                          <a:latin typeface="+mn-ea"/>
                          <a:ea typeface="+mn-ea"/>
                        </a:rPr>
                        <a:t>维度</a:t>
                      </a:r>
                      <a:endParaRPr lang="zh-CN" altLang="en-US" sz="1400" b="1">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en-US" altLang="zh-CN" sz="1400" b="1">
                          <a:effectLst/>
                          <a:latin typeface="+mn-ea"/>
                          <a:ea typeface="+mn-ea"/>
                        </a:rPr>
                        <a:t>2024 </a:t>
                      </a:r>
                      <a:r>
                        <a:rPr lang="zh-CN" altLang="en-US" sz="1400" b="1">
                          <a:effectLst/>
                          <a:latin typeface="+mn-ea"/>
                          <a:ea typeface="+mn-ea"/>
                        </a:rPr>
                        <a:t>杭州二模</a:t>
                      </a:r>
                      <a:endParaRPr lang="zh-CN" altLang="en-US" sz="1400" b="1">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en-US" altLang="zh-CN" sz="1400" b="1">
                          <a:effectLst/>
                          <a:latin typeface="+mn-ea"/>
                          <a:ea typeface="+mn-ea"/>
                        </a:rPr>
                        <a:t>2025 </a:t>
                      </a:r>
                      <a:r>
                        <a:rPr lang="zh-CN" altLang="en-US" sz="1400" b="1">
                          <a:effectLst/>
                          <a:latin typeface="+mn-ea"/>
                          <a:ea typeface="+mn-ea"/>
                        </a:rPr>
                        <a:t>金丽衢</a:t>
                      </a:r>
                      <a:endParaRPr lang="zh-CN" altLang="en-US" sz="1400" b="1">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ctr">
                        <a:buNone/>
                      </a:pPr>
                      <a:r>
                        <a:rPr lang="zh-CN" altLang="en-US" sz="1400" b="1" dirty="0">
                          <a:effectLst/>
                          <a:latin typeface="+mn-ea"/>
                          <a:ea typeface="+mn-ea"/>
                        </a:rPr>
                        <a:t>倡议书（模拟题）</a:t>
                      </a:r>
                      <a:endParaRPr lang="zh-CN" altLang="en-US" sz="1400" b="1"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883920">
                <a:tc>
                  <a:txBody>
                    <a:bodyPr/>
                    <a:lstStyle/>
                    <a:p>
                      <a:pPr algn="l">
                        <a:buNone/>
                      </a:pPr>
                      <a:r>
                        <a:rPr lang="zh-CN" altLang="en-US" sz="1400" b="1">
                          <a:effectLst/>
                          <a:latin typeface="+mn-ea"/>
                          <a:ea typeface="+mn-ea"/>
                        </a:rPr>
                        <a:t>阅读载体</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校内开设的</a:t>
                      </a:r>
                      <a:r>
                        <a:rPr lang="zh-CN" altLang="en-US" sz="1400" b="1">
                          <a:effectLst/>
                          <a:latin typeface="+mn-ea"/>
                          <a:ea typeface="+mn-ea"/>
                        </a:rPr>
                        <a:t>英语文学阅读课程</a:t>
                      </a:r>
                      <a:r>
                        <a:rPr lang="zh-CN" altLang="en-US" sz="1400">
                          <a:effectLst/>
                          <a:latin typeface="+mn-ea"/>
                          <a:ea typeface="+mn-ea"/>
                        </a:rPr>
                        <a:t>（课程形式、教师引导、集体学习）</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学生个人的</a:t>
                      </a:r>
                      <a:r>
                        <a:rPr lang="zh-CN" altLang="en-US" sz="1400" b="1" dirty="0">
                          <a:effectLst/>
                          <a:latin typeface="+mn-ea"/>
                          <a:ea typeface="+mn-ea"/>
                        </a:rPr>
                        <a:t>课外阅读习惯</a:t>
                      </a:r>
                      <a:r>
                        <a:rPr lang="zh-CN" altLang="en-US" sz="1400" dirty="0">
                          <a:effectLst/>
                          <a:latin typeface="+mn-ea"/>
                          <a:ea typeface="+mn-ea"/>
                        </a:rPr>
                        <a:t>（自主阅读、个人选择、碎片化 </a:t>
                      </a:r>
                      <a:r>
                        <a:rPr lang="en-US" altLang="zh-CN" sz="1400" dirty="0">
                          <a:effectLst/>
                          <a:latin typeface="+mn-ea"/>
                          <a:ea typeface="+mn-ea"/>
                        </a:rPr>
                        <a:t>/ </a:t>
                      </a:r>
                      <a:r>
                        <a:rPr lang="zh-CN" altLang="en-US" sz="1400" dirty="0">
                          <a:effectLst/>
                          <a:latin typeface="+mn-ea"/>
                          <a:ea typeface="+mn-ea"/>
                        </a:rPr>
                        <a:t>持续性）</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校园活动中倡导的</a:t>
                      </a:r>
                      <a:r>
                        <a:rPr lang="zh-CN" altLang="en-US" sz="1400" b="1">
                          <a:effectLst/>
                          <a:latin typeface="+mn-ea"/>
                          <a:ea typeface="+mn-ea"/>
                        </a:rPr>
                        <a:t>中国经典阅读</a:t>
                      </a:r>
                      <a:r>
                        <a:rPr lang="zh-CN" altLang="en-US" sz="1400">
                          <a:effectLst/>
                          <a:latin typeface="+mn-ea"/>
                          <a:ea typeface="+mn-ea"/>
                        </a:rPr>
                        <a:t>（特定文本类型、文化属性、集体号召）</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853440">
                <a:tc>
                  <a:txBody>
                    <a:bodyPr/>
                    <a:lstStyle/>
                    <a:p>
                      <a:pPr algn="l">
                        <a:buNone/>
                      </a:pPr>
                      <a:r>
                        <a:rPr lang="zh-CN" altLang="en-US" sz="1400" b="1">
                          <a:effectLst/>
                          <a:latin typeface="+mn-ea"/>
                          <a:ea typeface="+mn-ea"/>
                        </a:rPr>
                        <a:t>写作视角</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第三人称客观介绍课程 </a:t>
                      </a:r>
                      <a:r>
                        <a:rPr lang="en-US" altLang="zh-CN" sz="1400" dirty="0">
                          <a:effectLst/>
                          <a:latin typeface="+mn-ea"/>
                          <a:ea typeface="+mn-ea"/>
                        </a:rPr>
                        <a:t>+ </a:t>
                      </a:r>
                      <a:r>
                        <a:rPr lang="zh-CN" altLang="en-US" sz="1400" dirty="0">
                          <a:effectLst/>
                          <a:latin typeface="+mn-ea"/>
                          <a:ea typeface="+mn-ea"/>
                        </a:rPr>
                        <a:t>第一人称分享个人体验，偏向 “课程反馈”</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第一人称介绍自身习惯，偏向 “个人经验分享”</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以英语俱乐部主席的身份发起倡议，偏向 “公共号召”</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1308645">
                <a:tc>
                  <a:txBody>
                    <a:bodyPr/>
                    <a:lstStyle/>
                    <a:p>
                      <a:pPr algn="l">
                        <a:buNone/>
                      </a:pPr>
                      <a:r>
                        <a:rPr lang="zh-CN" altLang="en-US" sz="1400" b="1">
                          <a:effectLst/>
                          <a:latin typeface="+mn-ea"/>
                          <a:ea typeface="+mn-ea"/>
                        </a:rPr>
                        <a:t>核心任务侧重</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侧重 “课程介绍 </a:t>
                      </a:r>
                      <a:r>
                        <a:rPr lang="en-US" altLang="zh-CN" sz="1400" dirty="0">
                          <a:effectLst/>
                          <a:latin typeface="+mn-ea"/>
                          <a:ea typeface="+mn-ea"/>
                        </a:rPr>
                        <a:t>+ </a:t>
                      </a:r>
                      <a:r>
                        <a:rPr lang="zh-CN" altLang="en-US" sz="1400" dirty="0">
                          <a:effectLst/>
                          <a:latin typeface="+mn-ea"/>
                          <a:ea typeface="+mn-ea"/>
                        </a:rPr>
                        <a:t>课程收获”：既要讲清课程的目的、内容、形式，也要谈课程带来的语言、思维、文化层面的提升</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侧重 “习惯介绍 </a:t>
                      </a:r>
                      <a:r>
                        <a:rPr lang="en-US" altLang="zh-CN" sz="1400" dirty="0">
                          <a:effectLst/>
                          <a:latin typeface="+mn-ea"/>
                          <a:ea typeface="+mn-ea"/>
                        </a:rPr>
                        <a:t>+ </a:t>
                      </a:r>
                      <a:r>
                        <a:rPr lang="zh-CN" altLang="en-US" sz="1400" dirty="0">
                          <a:effectLst/>
                          <a:latin typeface="+mn-ea"/>
                          <a:ea typeface="+mn-ea"/>
                        </a:rPr>
                        <a:t>阅读益处”：既要描述阅读的具体方式（媒介、时间、频率），也要分析阅读对个人成长的作用</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侧重 “倡议目的 </a:t>
                      </a:r>
                      <a:r>
                        <a:rPr lang="en-US" altLang="zh-CN" sz="1400" dirty="0">
                          <a:effectLst/>
                          <a:latin typeface="+mn-ea"/>
                          <a:ea typeface="+mn-ea"/>
                        </a:rPr>
                        <a:t>+ </a:t>
                      </a:r>
                      <a:r>
                        <a:rPr lang="zh-CN" altLang="en-US" sz="1400" dirty="0">
                          <a:effectLst/>
                          <a:latin typeface="+mn-ea"/>
                          <a:ea typeface="+mn-ea"/>
                        </a:rPr>
                        <a:t>经典价值”：既要说明发起读书活动的初衷，也要阐述阅读中国经典的文化与个人意义</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650240">
                <a:tc>
                  <a:txBody>
                    <a:bodyPr/>
                    <a:lstStyle/>
                    <a:p>
                      <a:pPr algn="l">
                        <a:buNone/>
                      </a:pPr>
                      <a:r>
                        <a:rPr lang="zh-CN" altLang="en-US" sz="1400" b="1" dirty="0">
                          <a:effectLst/>
                          <a:latin typeface="+mn-ea"/>
                          <a:ea typeface="+mn-ea"/>
                        </a:rPr>
                        <a:t>语域语气</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校报短文，客观平实，兼具介绍性与分享性</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校报讨论稿，轻松自然，侧重交流感与说服力</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a:effectLst/>
                          <a:latin typeface="+mn-ea"/>
                          <a:ea typeface="+mn-ea"/>
                        </a:rPr>
                        <a:t>倡议书，正式得体，富有号召力与感染力</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r h="1264210">
                <a:tc>
                  <a:txBody>
                    <a:bodyPr/>
                    <a:lstStyle/>
                    <a:p>
                      <a:pPr algn="l">
                        <a:buNone/>
                      </a:pPr>
                      <a:r>
                        <a:rPr lang="zh-CN" altLang="en-US" sz="1400" b="1">
                          <a:effectLst/>
                          <a:latin typeface="+mn-ea"/>
                          <a:ea typeface="+mn-ea"/>
                        </a:rPr>
                        <a:t>育人侧重</a:t>
                      </a:r>
                      <a:endParaRPr lang="zh-CN" altLang="en-US" sz="140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聚焦 “</a:t>
                      </a:r>
                      <a:r>
                        <a:rPr lang="zh-CN" altLang="en-US" sz="1400" b="1" dirty="0">
                          <a:effectLst/>
                          <a:highlight>
                            <a:srgbClr val="FFFF00"/>
                          </a:highlight>
                          <a:latin typeface="+mn-ea"/>
                          <a:ea typeface="+mn-ea"/>
                        </a:rPr>
                        <a:t>课堂学习→阅读素养</a:t>
                      </a:r>
                      <a:r>
                        <a:rPr lang="zh-CN" altLang="en-US" sz="1400" dirty="0">
                          <a:effectLst/>
                          <a:latin typeface="+mn-ea"/>
                          <a:ea typeface="+mn-ea"/>
                        </a:rPr>
                        <a:t>”，体现学校教育对阅读能力的培养</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聚焦 “</a:t>
                      </a:r>
                      <a:r>
                        <a:rPr lang="zh-CN" altLang="en-US" sz="1400" b="1" dirty="0">
                          <a:effectLst/>
                          <a:highlight>
                            <a:srgbClr val="FFFF00"/>
                          </a:highlight>
                          <a:latin typeface="+mn-ea"/>
                          <a:ea typeface="+mn-ea"/>
                        </a:rPr>
                        <a:t>自主阅读→终身学习</a:t>
                      </a:r>
                      <a:r>
                        <a:rPr lang="zh-CN" altLang="en-US" sz="1400" dirty="0">
                          <a:effectLst/>
                          <a:latin typeface="+mn-ea"/>
                          <a:ea typeface="+mn-ea"/>
                        </a:rPr>
                        <a:t>”，引导学生养成自主学习的习惯</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c>
                  <a:txBody>
                    <a:bodyPr/>
                    <a:lstStyle/>
                    <a:p>
                      <a:pPr algn="l">
                        <a:buNone/>
                      </a:pPr>
                      <a:r>
                        <a:rPr lang="zh-CN" altLang="en-US" sz="1400" dirty="0">
                          <a:effectLst/>
                          <a:latin typeface="+mn-ea"/>
                          <a:ea typeface="+mn-ea"/>
                        </a:rPr>
                        <a:t>聚焦 “</a:t>
                      </a:r>
                      <a:r>
                        <a:rPr lang="zh-CN" altLang="en-US" sz="1400" b="1" dirty="0">
                          <a:effectLst/>
                          <a:highlight>
                            <a:srgbClr val="FFFF00"/>
                          </a:highlight>
                          <a:latin typeface="+mn-ea"/>
                          <a:ea typeface="+mn-ea"/>
                        </a:rPr>
                        <a:t>经典阅读→文化传承</a:t>
                      </a:r>
                      <a:r>
                        <a:rPr lang="zh-CN" altLang="en-US" sz="1400" dirty="0">
                          <a:effectLst/>
                          <a:latin typeface="+mn-ea"/>
                          <a:ea typeface="+mn-ea"/>
                        </a:rPr>
                        <a:t>”，将阅读与文化自信、价值塑造结合</a:t>
                      </a:r>
                      <a:endParaRPr lang="zh-CN" altLang="en-US" sz="1400" dirty="0">
                        <a:effectLst/>
                        <a:latin typeface="+mn-ea"/>
                        <a:ea typeface="+mn-ea"/>
                      </a:endParaRPr>
                    </a:p>
                  </a:txBody>
                  <a:tcPr marL="4727" marR="4727" marT="4727" marB="4727"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accent6">
                        <a:lumMod val="20000"/>
                        <a:lumOff val="80000"/>
                      </a:schemeClr>
                    </a:solidFill>
                  </a:tcPr>
                </a:tc>
              </a:tr>
            </a:tbl>
          </a:graphicData>
        </a:graphic>
      </p:graphicFrame>
      <p:sp>
        <p:nvSpPr>
          <p:cNvPr id="14" name="文本框 13"/>
          <p:cNvSpPr txBox="1"/>
          <p:nvPr/>
        </p:nvSpPr>
        <p:spPr>
          <a:xfrm>
            <a:off x="10360459" y="6465709"/>
            <a:ext cx="1874520" cy="369332"/>
          </a:xfrm>
          <a:prstGeom prst="rect">
            <a:avLst/>
          </a:prstGeom>
          <a:noFill/>
        </p:spPr>
        <p:txBody>
          <a:bodyPr wrap="square">
            <a:spAutoFit/>
          </a:bodyPr>
          <a:lstStyle/>
          <a:p>
            <a:r>
              <a:rPr kumimoji="0" lang="zh-CN" altLang="en-US"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详细解析见</a:t>
            </a:r>
            <a:r>
              <a:rPr kumimoji="0" lang="en-US" altLang="zh-CN" sz="1800" b="1" i="0" u="none" strike="noStrike" kern="1200" cap="none" spc="0" normalizeH="0" baseline="0" noProof="0" dirty="0">
                <a:ln>
                  <a:noFill/>
                </a:ln>
                <a:solidFill>
                  <a:prstClr val="black"/>
                </a:solidFill>
                <a:effectLst/>
                <a:highlight>
                  <a:srgbClr val="5271FF"/>
                </a:highlight>
                <a:uLnTx/>
                <a:uFillTx/>
                <a:latin typeface="Calibri" panose="020F0502020204030204"/>
                <a:ea typeface="宋体" panose="02010600030101010101" pitchFamily="2" charset="-122"/>
                <a:cs typeface="+mn-cs"/>
              </a:rPr>
              <a:t>word</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B0401">
            <a:alpha val="87000"/>
          </a:srgbClr>
        </a:solidFill>
        <a:effectLst/>
      </p:bgPr>
    </p:bg>
    <p:spTree>
      <p:nvGrpSpPr>
        <p:cNvPr id="1" name=""/>
        <p:cNvGrpSpPr/>
        <p:nvPr/>
      </p:nvGrpSpPr>
      <p:grpSpPr>
        <a:xfrm>
          <a:off x="0" y="0"/>
          <a:ext cx="0" cy="0"/>
          <a:chOff x="0" y="0"/>
          <a:chExt cx="0" cy="0"/>
        </a:xfrm>
      </p:grpSpPr>
      <p:pic>
        <p:nvPicPr>
          <p:cNvPr id="9" name="图片 8"/>
          <p:cNvPicPr/>
          <p:nvPr/>
        </p:nvPicPr>
        <p:blipFill>
          <a:blip r:embed="rId1"/>
          <a:stretch>
            <a:fillRect/>
          </a:stretch>
        </p:blipFill>
        <p:spPr>
          <a:xfrm>
            <a:off x="-140335" y="0"/>
            <a:ext cx="4143375" cy="6857365"/>
          </a:xfrm>
          <a:prstGeom prst="rect">
            <a:avLst/>
          </a:prstGeom>
        </p:spPr>
      </p:pic>
      <p:pic>
        <p:nvPicPr>
          <p:cNvPr id="3" name="图片 2"/>
          <p:cNvPicPr>
            <a:picLocks noChangeAspect="1"/>
          </p:cNvPicPr>
          <p:nvPr/>
        </p:nvPicPr>
        <p:blipFill>
          <a:blip r:embed="rId2"/>
          <a:stretch>
            <a:fillRect/>
          </a:stretch>
        </p:blipFill>
        <p:spPr>
          <a:xfrm>
            <a:off x="4003040" y="997509"/>
            <a:ext cx="8188960" cy="4626812"/>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10"/>
          <p:cNvGrpSpPr/>
          <p:nvPr/>
        </p:nvGrpSpPr>
        <p:grpSpPr>
          <a:xfrm>
            <a:off x="291761" y="588266"/>
            <a:ext cx="11608479" cy="5681468"/>
            <a:chOff x="0" y="0"/>
            <a:chExt cx="23216957" cy="11362937"/>
          </a:xfrm>
        </p:grpSpPr>
        <p:sp>
          <p:nvSpPr>
            <p:cNvPr id="11" name="Freeform 11"/>
            <p:cNvSpPr/>
            <p:nvPr/>
          </p:nvSpPr>
          <p:spPr>
            <a:xfrm rot="-5400000">
              <a:off x="3266112" y="2220288"/>
              <a:ext cx="5876537" cy="12408761"/>
            </a:xfrm>
            <a:custGeom>
              <a:avLst/>
              <a:gdLst/>
              <a:ahLst/>
              <a:cxnLst/>
              <a:rect l="l" t="t" r="r" b="b"/>
              <a:pathLst>
                <a:path w="5876537" h="12408761">
                  <a:moveTo>
                    <a:pt x="0" y="0"/>
                  </a:moveTo>
                  <a:lnTo>
                    <a:pt x="5876537" y="0"/>
                  </a:lnTo>
                  <a:lnTo>
                    <a:pt x="5876537" y="12408761"/>
                  </a:lnTo>
                  <a:lnTo>
                    <a:pt x="0" y="12408761"/>
                  </a:lnTo>
                  <a:lnTo>
                    <a:pt x="0" y="0"/>
                  </a:lnTo>
                  <a:close/>
                </a:path>
              </a:pathLst>
            </a:custGeom>
            <a:blipFill>
              <a:blip/>
              <a:stretch>
                <a:fillRect b="-78403"/>
              </a:stretch>
            </a:blipFill>
          </p:spPr>
          <p:txBody>
            <a:bodyPr/>
            <a:lstStyle/>
            <a:p>
              <a:endParaRPr lang="zh-CN" altLang="en-US"/>
            </a:p>
          </p:txBody>
        </p:sp>
        <p:sp>
          <p:nvSpPr>
            <p:cNvPr id="12" name="Freeform 12"/>
            <p:cNvSpPr/>
            <p:nvPr/>
          </p:nvSpPr>
          <p:spPr>
            <a:xfrm rot="5400000">
              <a:off x="14074308" y="-3266112"/>
              <a:ext cx="5876537" cy="12408761"/>
            </a:xfrm>
            <a:custGeom>
              <a:avLst/>
              <a:gdLst/>
              <a:ahLst/>
              <a:cxnLst/>
              <a:rect l="l" t="t" r="r" b="b"/>
              <a:pathLst>
                <a:path w="5876537" h="12408761">
                  <a:moveTo>
                    <a:pt x="0" y="0"/>
                  </a:moveTo>
                  <a:lnTo>
                    <a:pt x="5876537" y="0"/>
                  </a:lnTo>
                  <a:lnTo>
                    <a:pt x="5876537" y="12408761"/>
                  </a:lnTo>
                  <a:lnTo>
                    <a:pt x="0" y="12408761"/>
                  </a:lnTo>
                  <a:lnTo>
                    <a:pt x="0" y="0"/>
                  </a:lnTo>
                  <a:close/>
                </a:path>
              </a:pathLst>
            </a:custGeom>
            <a:blipFill>
              <a:blip/>
              <a:stretch>
                <a:fillRect b="-78403"/>
              </a:stretch>
            </a:blipFill>
          </p:spPr>
          <p:txBody>
            <a:bodyPr/>
            <a:lstStyle/>
            <a:p>
              <a:endParaRPr lang="zh-CN" altLang="en-US"/>
            </a:p>
          </p:txBody>
        </p:sp>
        <p:sp>
          <p:nvSpPr>
            <p:cNvPr id="13" name="Freeform 13"/>
            <p:cNvSpPr/>
            <p:nvPr/>
          </p:nvSpPr>
          <p:spPr>
            <a:xfrm rot="-5400000">
              <a:off x="4020372" y="-1519802"/>
              <a:ext cx="4368017" cy="12408761"/>
            </a:xfrm>
            <a:custGeom>
              <a:avLst/>
              <a:gdLst/>
              <a:ahLst/>
              <a:cxnLst/>
              <a:rect l="l" t="t" r="r" b="b"/>
              <a:pathLst>
                <a:path w="4368017" h="12408761">
                  <a:moveTo>
                    <a:pt x="0" y="0"/>
                  </a:moveTo>
                  <a:lnTo>
                    <a:pt x="4368017" y="0"/>
                  </a:lnTo>
                  <a:lnTo>
                    <a:pt x="4368017" y="12408761"/>
                  </a:lnTo>
                  <a:lnTo>
                    <a:pt x="0" y="12408761"/>
                  </a:lnTo>
                  <a:lnTo>
                    <a:pt x="0" y="0"/>
                  </a:lnTo>
                  <a:close/>
                </a:path>
              </a:pathLst>
            </a:custGeom>
            <a:blipFill>
              <a:blip/>
              <a:stretch>
                <a:fillRect l="-34535" b="-78403"/>
              </a:stretch>
            </a:blipFill>
          </p:spPr>
          <p:txBody>
            <a:bodyPr/>
            <a:lstStyle/>
            <a:p>
              <a:endParaRPr lang="zh-CN" altLang="en-US"/>
            </a:p>
          </p:txBody>
        </p:sp>
        <p:sp>
          <p:nvSpPr>
            <p:cNvPr id="14" name="Freeform 14"/>
            <p:cNvSpPr/>
            <p:nvPr/>
          </p:nvSpPr>
          <p:spPr>
            <a:xfrm rot="5400000">
              <a:off x="14828568" y="473978"/>
              <a:ext cx="4368017" cy="12408761"/>
            </a:xfrm>
            <a:custGeom>
              <a:avLst/>
              <a:gdLst/>
              <a:ahLst/>
              <a:cxnLst/>
              <a:rect l="l" t="t" r="r" b="b"/>
              <a:pathLst>
                <a:path w="4368017" h="12408761">
                  <a:moveTo>
                    <a:pt x="0" y="0"/>
                  </a:moveTo>
                  <a:lnTo>
                    <a:pt x="4368017" y="0"/>
                  </a:lnTo>
                  <a:lnTo>
                    <a:pt x="4368017" y="12408760"/>
                  </a:lnTo>
                  <a:lnTo>
                    <a:pt x="0" y="12408760"/>
                  </a:lnTo>
                  <a:lnTo>
                    <a:pt x="0" y="0"/>
                  </a:lnTo>
                  <a:close/>
                </a:path>
              </a:pathLst>
            </a:custGeom>
            <a:blipFill>
              <a:blip/>
              <a:stretch>
                <a:fillRect l="-34535" b="-78403"/>
              </a:stretch>
            </a:blipFill>
          </p:spPr>
          <p:txBody>
            <a:bodyPr/>
            <a:lstStyle/>
            <a:p>
              <a:endParaRPr lang="zh-CN" altLang="en-US"/>
            </a:p>
          </p:txBody>
        </p:sp>
        <p:sp>
          <p:nvSpPr>
            <p:cNvPr id="15" name="Freeform 15"/>
            <p:cNvSpPr/>
            <p:nvPr/>
          </p:nvSpPr>
          <p:spPr>
            <a:xfrm rot="-5400000">
              <a:off x="4020372" y="-4020372"/>
              <a:ext cx="4368017" cy="12408761"/>
            </a:xfrm>
            <a:custGeom>
              <a:avLst/>
              <a:gdLst/>
              <a:ahLst/>
              <a:cxnLst/>
              <a:rect l="l" t="t" r="r" b="b"/>
              <a:pathLst>
                <a:path w="4368017" h="12408761">
                  <a:moveTo>
                    <a:pt x="0" y="0"/>
                  </a:moveTo>
                  <a:lnTo>
                    <a:pt x="4368017" y="0"/>
                  </a:lnTo>
                  <a:lnTo>
                    <a:pt x="4368017" y="12408761"/>
                  </a:lnTo>
                  <a:lnTo>
                    <a:pt x="0" y="12408761"/>
                  </a:lnTo>
                  <a:lnTo>
                    <a:pt x="0" y="0"/>
                  </a:lnTo>
                  <a:close/>
                </a:path>
              </a:pathLst>
            </a:custGeom>
            <a:blipFill>
              <a:blip/>
              <a:stretch>
                <a:fillRect l="-34535" b="-78403"/>
              </a:stretch>
            </a:blipFill>
          </p:spPr>
          <p:txBody>
            <a:bodyPr/>
            <a:lstStyle/>
            <a:p>
              <a:endParaRPr lang="zh-CN" altLang="en-US" dirty="0"/>
            </a:p>
          </p:txBody>
        </p:sp>
        <p:sp>
          <p:nvSpPr>
            <p:cNvPr id="16" name="Freeform 16"/>
            <p:cNvSpPr/>
            <p:nvPr/>
          </p:nvSpPr>
          <p:spPr>
            <a:xfrm rot="5400000">
              <a:off x="14828568" y="2974548"/>
              <a:ext cx="4368017" cy="12408761"/>
            </a:xfrm>
            <a:custGeom>
              <a:avLst/>
              <a:gdLst/>
              <a:ahLst/>
              <a:cxnLst/>
              <a:rect l="l" t="t" r="r" b="b"/>
              <a:pathLst>
                <a:path w="4368017" h="12408761">
                  <a:moveTo>
                    <a:pt x="0" y="0"/>
                  </a:moveTo>
                  <a:lnTo>
                    <a:pt x="4368017" y="0"/>
                  </a:lnTo>
                  <a:lnTo>
                    <a:pt x="4368017" y="12408760"/>
                  </a:lnTo>
                  <a:lnTo>
                    <a:pt x="0" y="12408760"/>
                  </a:lnTo>
                  <a:lnTo>
                    <a:pt x="0" y="0"/>
                  </a:lnTo>
                  <a:close/>
                </a:path>
              </a:pathLst>
            </a:custGeom>
            <a:blipFill>
              <a:blip/>
              <a:stretch>
                <a:fillRect l="-34535" b="-78403"/>
              </a:stretch>
            </a:blipFill>
          </p:spPr>
          <p:txBody>
            <a:bodyPr/>
            <a:lstStyle/>
            <a:p>
              <a:endParaRPr lang="zh-CN" altLang="en-US"/>
            </a:p>
          </p:txBody>
        </p:sp>
      </p:grpSp>
      <p:sp>
        <p:nvSpPr>
          <p:cNvPr id="17" name="TextBox 17"/>
          <p:cNvSpPr txBox="1"/>
          <p:nvPr/>
        </p:nvSpPr>
        <p:spPr>
          <a:xfrm>
            <a:off x="2202658" y="1733713"/>
            <a:ext cx="7786685" cy="1842107"/>
          </a:xfrm>
          <a:prstGeom prst="rect">
            <a:avLst/>
          </a:prstGeom>
        </p:spPr>
        <p:txBody>
          <a:bodyPr lIns="0" tIns="0" rIns="0" bIns="0" rtlCol="0" anchor="t">
            <a:spAutoFit/>
          </a:bodyPr>
          <a:lstStyle/>
          <a:p>
            <a:pPr algn="ctr" defTabSz="609600">
              <a:lnSpc>
                <a:spcPts val="16460"/>
              </a:lnSpc>
            </a:pPr>
            <a:r>
              <a:rPr lang="en-US" sz="11760" spc="2163">
                <a:solidFill>
                  <a:srgbClr val="FFF164"/>
                </a:solidFill>
                <a:latin typeface="字由点字像素之城" panose="02010600030101010101"/>
                <a:ea typeface="字由点字像素之城" panose="02010600030101010101"/>
                <a:cs typeface="字由点字像素之城" panose="02010600030101010101"/>
                <a:sym typeface="字由点字像素之城" panose="02010600030101010101"/>
              </a:rPr>
              <a:t>自我介绍</a:t>
            </a:r>
            <a:endParaRPr lang="en-US" sz="11760" spc="2163">
              <a:solidFill>
                <a:srgbClr val="FFF164"/>
              </a:solidFill>
              <a:latin typeface="字由点字像素之城" panose="02010600030101010101"/>
              <a:ea typeface="字由点字像素之城" panose="02010600030101010101"/>
              <a:cs typeface="字由点字像素之城" panose="02010600030101010101"/>
              <a:sym typeface="字由点字像素之城" panose="02010600030101010101"/>
            </a:endParaRPr>
          </a:p>
        </p:txBody>
      </p:sp>
      <p:sp>
        <p:nvSpPr>
          <p:cNvPr id="18" name="Freeform 18"/>
          <p:cNvSpPr/>
          <p:nvPr/>
        </p:nvSpPr>
        <p:spPr>
          <a:xfrm>
            <a:off x="2021940" y="1398674"/>
            <a:ext cx="7867444" cy="4062462"/>
          </a:xfrm>
          <a:custGeom>
            <a:avLst/>
            <a:gdLst/>
            <a:ahLst/>
            <a:cxnLst/>
            <a:rect l="l" t="t" r="r" b="b"/>
            <a:pathLst>
              <a:path w="11801166" h="6093693">
                <a:moveTo>
                  <a:pt x="0" y="0"/>
                </a:moveTo>
                <a:lnTo>
                  <a:pt x="11801166" y="0"/>
                </a:lnTo>
                <a:lnTo>
                  <a:pt x="11801166" y="6093692"/>
                </a:lnTo>
                <a:lnTo>
                  <a:pt x="0" y="6093692"/>
                </a:lnTo>
                <a:lnTo>
                  <a:pt x="0" y="0"/>
                </a:lnTo>
                <a:close/>
              </a:path>
            </a:pathLst>
          </a:custGeom>
          <a:blipFill>
            <a:blip/>
            <a:stretch>
              <a:fillRect/>
            </a:stretch>
          </a:blipFill>
        </p:spPr>
        <p:txBody>
          <a:bodyPr/>
          <a:lstStyle/>
          <a:p>
            <a:endParaRPr lang="zh-CN" altLang="en-US"/>
          </a:p>
        </p:txBody>
      </p:sp>
      <p:sp>
        <p:nvSpPr>
          <p:cNvPr id="19" name="Freeform 19"/>
          <p:cNvSpPr/>
          <p:nvPr/>
        </p:nvSpPr>
        <p:spPr>
          <a:xfrm>
            <a:off x="624593" y="2689946"/>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
        <p:nvSpPr>
          <p:cNvPr id="20" name="Freeform 20"/>
          <p:cNvSpPr/>
          <p:nvPr/>
        </p:nvSpPr>
        <p:spPr>
          <a:xfrm>
            <a:off x="10541111" y="2594678"/>
            <a:ext cx="607708" cy="608815"/>
          </a:xfrm>
          <a:custGeom>
            <a:avLst/>
            <a:gdLst/>
            <a:ahLst/>
            <a:cxnLst/>
            <a:rect l="l" t="t" r="r" b="b"/>
            <a:pathLst>
              <a:path w="911562" h="913223">
                <a:moveTo>
                  <a:pt x="0" y="0"/>
                </a:moveTo>
                <a:lnTo>
                  <a:pt x="911562" y="0"/>
                </a:lnTo>
                <a:lnTo>
                  <a:pt x="911562" y="913223"/>
                </a:lnTo>
                <a:lnTo>
                  <a:pt x="0" y="913223"/>
                </a:lnTo>
                <a:lnTo>
                  <a:pt x="0" y="0"/>
                </a:lnTo>
                <a:close/>
              </a:path>
            </a:pathLst>
          </a:custGeom>
          <a:blipFill>
            <a:blip/>
            <a:stretch>
              <a:fillRect/>
            </a:stretch>
          </a:blipFill>
        </p:spPr>
        <p:txBody>
          <a:bodyPr/>
          <a:lstStyle/>
          <a:p>
            <a:endParaRPr lang="zh-CN" altLang="en-US"/>
          </a:p>
        </p:txBody>
      </p:sp>
      <p:sp>
        <p:nvSpPr>
          <p:cNvPr id="21" name="Freeform 21"/>
          <p:cNvSpPr/>
          <p:nvPr/>
        </p:nvSpPr>
        <p:spPr>
          <a:xfrm>
            <a:off x="10540557" y="3590553"/>
            <a:ext cx="608815" cy="608815"/>
          </a:xfrm>
          <a:custGeom>
            <a:avLst/>
            <a:gdLst/>
            <a:ahLst/>
            <a:cxnLst/>
            <a:rect l="l" t="t" r="r" b="b"/>
            <a:pathLst>
              <a:path w="913223" h="913223">
                <a:moveTo>
                  <a:pt x="0" y="0"/>
                </a:moveTo>
                <a:lnTo>
                  <a:pt x="913223" y="0"/>
                </a:lnTo>
                <a:lnTo>
                  <a:pt x="913223" y="913223"/>
                </a:lnTo>
                <a:lnTo>
                  <a:pt x="0" y="913223"/>
                </a:lnTo>
                <a:lnTo>
                  <a:pt x="0" y="0"/>
                </a:lnTo>
                <a:close/>
              </a:path>
            </a:pathLst>
          </a:custGeom>
          <a:blipFill>
            <a:blip/>
            <a:stretch>
              <a:fillRect/>
            </a:stretch>
          </a:blipFill>
        </p:spPr>
        <p:txBody>
          <a:bodyPr/>
          <a:lstStyle/>
          <a:p>
            <a:endParaRPr lang="zh-CN" altLang="en-US"/>
          </a:p>
        </p:txBody>
      </p:sp>
      <p:grpSp>
        <p:nvGrpSpPr>
          <p:cNvPr id="22" name="Group 22"/>
          <p:cNvGrpSpPr/>
          <p:nvPr/>
        </p:nvGrpSpPr>
        <p:grpSpPr>
          <a:xfrm>
            <a:off x="10046493" y="3092615"/>
            <a:ext cx="1596943" cy="608815"/>
            <a:chOff x="0" y="0"/>
            <a:chExt cx="3193887" cy="1217630"/>
          </a:xfrm>
        </p:grpSpPr>
        <p:sp>
          <p:nvSpPr>
            <p:cNvPr id="23" name="Freeform 23"/>
            <p:cNvSpPr/>
            <p:nvPr/>
          </p:nvSpPr>
          <p:spPr>
            <a:xfrm>
              <a:off x="1976256" y="0"/>
              <a:ext cx="1217630" cy="1217630"/>
            </a:xfrm>
            <a:custGeom>
              <a:avLst/>
              <a:gdLst/>
              <a:ahLst/>
              <a:cxnLst/>
              <a:rect l="l" t="t" r="r" b="b"/>
              <a:pathLst>
                <a:path w="1217630" h="1217630">
                  <a:moveTo>
                    <a:pt x="0" y="0"/>
                  </a:moveTo>
                  <a:lnTo>
                    <a:pt x="1217631" y="0"/>
                  </a:lnTo>
                  <a:lnTo>
                    <a:pt x="1217631" y="1217630"/>
                  </a:lnTo>
                  <a:lnTo>
                    <a:pt x="0" y="1217630"/>
                  </a:lnTo>
                  <a:lnTo>
                    <a:pt x="0" y="0"/>
                  </a:lnTo>
                  <a:close/>
                </a:path>
              </a:pathLst>
            </a:custGeom>
            <a:blipFill>
              <a:blip/>
              <a:stretch>
                <a:fillRect/>
              </a:stretch>
            </a:blipFill>
          </p:spPr>
          <p:txBody>
            <a:bodyPr/>
            <a:lstStyle/>
            <a:p>
              <a:endParaRPr lang="zh-CN" altLang="en-US" dirty="0"/>
            </a:p>
          </p:txBody>
        </p:sp>
        <p:sp>
          <p:nvSpPr>
            <p:cNvPr id="24" name="Freeform 24"/>
            <p:cNvSpPr/>
            <p:nvPr/>
          </p:nvSpPr>
          <p:spPr>
            <a:xfrm>
              <a:off x="0" y="0"/>
              <a:ext cx="1215094" cy="1217630"/>
            </a:xfrm>
            <a:custGeom>
              <a:avLst/>
              <a:gdLst/>
              <a:ahLst/>
              <a:cxnLst/>
              <a:rect l="l" t="t" r="r" b="b"/>
              <a:pathLst>
                <a:path w="1215094" h="1217630">
                  <a:moveTo>
                    <a:pt x="0" y="0"/>
                  </a:moveTo>
                  <a:lnTo>
                    <a:pt x="1215094" y="0"/>
                  </a:lnTo>
                  <a:lnTo>
                    <a:pt x="1215094" y="1217630"/>
                  </a:lnTo>
                  <a:lnTo>
                    <a:pt x="0" y="1217630"/>
                  </a:lnTo>
                  <a:lnTo>
                    <a:pt x="0" y="0"/>
                  </a:lnTo>
                  <a:close/>
                </a:path>
              </a:pathLst>
            </a:custGeom>
            <a:blipFill>
              <a:blip/>
              <a:stretch>
                <a:fillRect/>
              </a:stretch>
            </a:blipFill>
          </p:spPr>
          <p:txBody>
            <a:bodyPr/>
            <a:lstStyle/>
            <a:p>
              <a:endParaRPr lang="zh-CN" altLang="en-US"/>
            </a:p>
          </p:txBody>
        </p:sp>
      </p:grpSp>
      <p:sp>
        <p:nvSpPr>
          <p:cNvPr id="25" name="Freeform 25"/>
          <p:cNvSpPr/>
          <p:nvPr/>
        </p:nvSpPr>
        <p:spPr>
          <a:xfrm>
            <a:off x="5405724" y="5627197"/>
            <a:ext cx="1380553" cy="238459"/>
          </a:xfrm>
          <a:custGeom>
            <a:avLst/>
            <a:gdLst/>
            <a:ahLst/>
            <a:cxnLst/>
            <a:rect l="l" t="t" r="r" b="b"/>
            <a:pathLst>
              <a:path w="2070830" h="357689">
                <a:moveTo>
                  <a:pt x="0" y="0"/>
                </a:moveTo>
                <a:lnTo>
                  <a:pt x="2070830" y="0"/>
                </a:lnTo>
                <a:lnTo>
                  <a:pt x="2070830" y="357689"/>
                </a:lnTo>
                <a:lnTo>
                  <a:pt x="0" y="357689"/>
                </a:lnTo>
                <a:lnTo>
                  <a:pt x="0" y="0"/>
                </a:lnTo>
                <a:close/>
              </a:path>
            </a:pathLst>
          </a:custGeom>
          <a:blipFill>
            <a:blip/>
            <a:stretch>
              <a:fillRect/>
            </a:stretch>
          </a:blipFill>
        </p:spPr>
        <p:txBody>
          <a:bodyPr/>
          <a:lstStyle/>
          <a:p>
            <a:endParaRPr lang="zh-CN" altLang="en-US"/>
          </a:p>
        </p:txBody>
      </p:sp>
      <p:sp>
        <p:nvSpPr>
          <p:cNvPr id="26" name="Freeform 26"/>
          <p:cNvSpPr/>
          <p:nvPr/>
        </p:nvSpPr>
        <p:spPr>
          <a:xfrm>
            <a:off x="8838220" y="1649561"/>
            <a:ext cx="508349" cy="286524"/>
          </a:xfrm>
          <a:custGeom>
            <a:avLst/>
            <a:gdLst/>
            <a:ahLst/>
            <a:cxnLst/>
            <a:rect l="l" t="t" r="r" b="b"/>
            <a:pathLst>
              <a:path w="762524" h="429786">
                <a:moveTo>
                  <a:pt x="0" y="0"/>
                </a:moveTo>
                <a:lnTo>
                  <a:pt x="762525" y="0"/>
                </a:lnTo>
                <a:lnTo>
                  <a:pt x="762525" y="429787"/>
                </a:lnTo>
                <a:lnTo>
                  <a:pt x="0" y="429787"/>
                </a:lnTo>
                <a:lnTo>
                  <a:pt x="0" y="0"/>
                </a:lnTo>
                <a:close/>
              </a:path>
            </a:pathLst>
          </a:custGeom>
          <a:blipFill>
            <a:blip/>
            <a:stretch>
              <a:fillRect/>
            </a:stretch>
          </a:blipFill>
        </p:spPr>
        <p:txBody>
          <a:bodyPr/>
          <a:lstStyle/>
          <a:p>
            <a:endParaRPr lang="zh-CN" altLang="en-US"/>
          </a:p>
        </p:txBody>
      </p:sp>
      <p:grpSp>
        <p:nvGrpSpPr>
          <p:cNvPr id="27" name="Group 27"/>
          <p:cNvGrpSpPr/>
          <p:nvPr/>
        </p:nvGrpSpPr>
        <p:grpSpPr>
          <a:xfrm>
            <a:off x="5573777" y="951167"/>
            <a:ext cx="1044447" cy="329525"/>
            <a:chOff x="0" y="0"/>
            <a:chExt cx="2088894" cy="659050"/>
          </a:xfrm>
        </p:grpSpPr>
        <p:sp>
          <p:nvSpPr>
            <p:cNvPr id="28" name="Freeform 28"/>
            <p:cNvSpPr/>
            <p:nvPr/>
          </p:nvSpPr>
          <p:spPr>
            <a:xfrm>
              <a:off x="0" y="0"/>
              <a:ext cx="2088894" cy="333886"/>
            </a:xfrm>
            <a:custGeom>
              <a:avLst/>
              <a:gdLst/>
              <a:ahLst/>
              <a:cxnLst/>
              <a:rect l="l" t="t" r="r" b="b"/>
              <a:pathLst>
                <a:path w="2088894" h="333886">
                  <a:moveTo>
                    <a:pt x="0" y="0"/>
                  </a:moveTo>
                  <a:lnTo>
                    <a:pt x="2088894" y="0"/>
                  </a:lnTo>
                  <a:lnTo>
                    <a:pt x="2088894" y="333886"/>
                  </a:lnTo>
                  <a:lnTo>
                    <a:pt x="0" y="333886"/>
                  </a:lnTo>
                  <a:lnTo>
                    <a:pt x="0" y="0"/>
                  </a:lnTo>
                  <a:close/>
                </a:path>
              </a:pathLst>
            </a:custGeom>
            <a:blipFill>
              <a:blip/>
              <a:stretch>
                <a:fillRect b="-270828"/>
              </a:stretch>
            </a:blipFill>
          </p:spPr>
          <p:txBody>
            <a:bodyPr/>
            <a:lstStyle/>
            <a:p>
              <a:endParaRPr lang="zh-CN" altLang="en-US"/>
            </a:p>
          </p:txBody>
        </p:sp>
        <p:sp>
          <p:nvSpPr>
            <p:cNvPr id="29" name="Freeform 29"/>
            <p:cNvSpPr/>
            <p:nvPr/>
          </p:nvSpPr>
          <p:spPr>
            <a:xfrm>
              <a:off x="0" y="235961"/>
              <a:ext cx="2088894" cy="423089"/>
            </a:xfrm>
            <a:custGeom>
              <a:avLst/>
              <a:gdLst/>
              <a:ahLst/>
              <a:cxnLst/>
              <a:rect l="l" t="t" r="r" b="b"/>
              <a:pathLst>
                <a:path w="2088894" h="423089">
                  <a:moveTo>
                    <a:pt x="0" y="0"/>
                  </a:moveTo>
                  <a:lnTo>
                    <a:pt x="2088894" y="0"/>
                  </a:lnTo>
                  <a:lnTo>
                    <a:pt x="2088894" y="423089"/>
                  </a:lnTo>
                  <a:lnTo>
                    <a:pt x="0" y="423089"/>
                  </a:lnTo>
                  <a:lnTo>
                    <a:pt x="0" y="0"/>
                  </a:lnTo>
                  <a:close/>
                </a:path>
              </a:pathLst>
            </a:custGeom>
            <a:blipFill>
              <a:blip/>
              <a:stretch>
                <a:fillRect t="-192644"/>
              </a:stretch>
            </a:blipFill>
          </p:spPr>
          <p:txBody>
            <a:bodyPr/>
            <a:lstStyle/>
            <a:p>
              <a:endParaRPr lang="zh-CN" altLang="en-US"/>
            </a:p>
          </p:txBody>
        </p:sp>
      </p:grpSp>
      <p:sp>
        <p:nvSpPr>
          <p:cNvPr id="30" name="TextBox 30"/>
          <p:cNvSpPr txBox="1"/>
          <p:nvPr/>
        </p:nvSpPr>
        <p:spPr>
          <a:xfrm>
            <a:off x="4383836" y="2418400"/>
            <a:ext cx="3424328" cy="1597297"/>
          </a:xfrm>
          <a:prstGeom prst="rect">
            <a:avLst/>
          </a:prstGeom>
        </p:spPr>
        <p:txBody>
          <a:bodyPr wrap="square" lIns="0" tIns="0" rIns="0" bIns="0" rtlCol="0" anchor="t">
            <a:spAutoFit/>
          </a:bodyPr>
          <a:lstStyle/>
          <a:p>
            <a:pPr algn="ctr" defTabSz="609600">
              <a:lnSpc>
                <a:spcPts val="14320"/>
              </a:lnSpc>
            </a:pPr>
            <a:r>
              <a:rPr lang="zh-CN" altLang="en-US" sz="10225" spc="1881" dirty="0">
                <a:solidFill>
                  <a:srgbClr val="FE5C3C"/>
                </a:solidFill>
                <a:latin typeface="字由点字像素之城" panose="02010600030101010101"/>
                <a:ea typeface="字由点字像素之城" panose="02010600030101010101"/>
                <a:cs typeface="字由点字像素之城" panose="02010600030101010101"/>
                <a:sym typeface="字由点字像素之城" panose="02010600030101010101"/>
              </a:rPr>
              <a:t>审题</a:t>
            </a:r>
            <a:endParaRPr lang="en-US" sz="10225" spc="1881" dirty="0">
              <a:solidFill>
                <a:srgbClr val="FE5C3C"/>
              </a:solidFill>
              <a:latin typeface="字由点字像素之城" panose="02010600030101010101"/>
              <a:ea typeface="字由点字像素之城" panose="02010600030101010101"/>
              <a:cs typeface="字由点字像素之城" panose="02010600030101010101"/>
              <a:sym typeface="字由点字像素之城" panose="02010600030101010101"/>
            </a:endParaRPr>
          </a:p>
        </p:txBody>
      </p:sp>
      <p:sp>
        <p:nvSpPr>
          <p:cNvPr id="31" name="Freeform 31"/>
          <p:cNvSpPr/>
          <p:nvPr/>
        </p:nvSpPr>
        <p:spPr>
          <a:xfrm>
            <a:off x="4316432" y="2306972"/>
            <a:ext cx="453835" cy="318509"/>
          </a:xfrm>
          <a:custGeom>
            <a:avLst/>
            <a:gdLst/>
            <a:ahLst/>
            <a:cxnLst/>
            <a:rect l="l" t="t" r="r" b="b"/>
            <a:pathLst>
              <a:path w="680752" h="477764">
                <a:moveTo>
                  <a:pt x="0" y="0"/>
                </a:moveTo>
                <a:lnTo>
                  <a:pt x="680752" y="0"/>
                </a:lnTo>
                <a:lnTo>
                  <a:pt x="680752" y="477764"/>
                </a:lnTo>
                <a:lnTo>
                  <a:pt x="0" y="477764"/>
                </a:lnTo>
                <a:lnTo>
                  <a:pt x="0" y="0"/>
                </a:lnTo>
                <a:close/>
              </a:path>
            </a:pathLst>
          </a:custGeom>
          <a:blipFill>
            <a:blip/>
            <a:stretch>
              <a:fillRect/>
            </a:stretch>
          </a:blipFill>
        </p:spPr>
        <p:txBody>
          <a:bodyPr/>
          <a:lstStyle/>
          <a:p>
            <a:endParaRPr lang="zh-CN" altLang="en-US"/>
          </a:p>
        </p:txBody>
      </p:sp>
      <p:sp>
        <p:nvSpPr>
          <p:cNvPr id="32" name="Freeform 32"/>
          <p:cNvSpPr/>
          <p:nvPr/>
        </p:nvSpPr>
        <p:spPr>
          <a:xfrm rot="-10800000">
            <a:off x="7224673" y="2297022"/>
            <a:ext cx="453835" cy="318509"/>
          </a:xfrm>
          <a:custGeom>
            <a:avLst/>
            <a:gdLst/>
            <a:ahLst/>
            <a:cxnLst/>
            <a:rect l="l" t="t" r="r" b="b"/>
            <a:pathLst>
              <a:path w="680752" h="477764">
                <a:moveTo>
                  <a:pt x="0" y="0"/>
                </a:moveTo>
                <a:lnTo>
                  <a:pt x="680752" y="0"/>
                </a:lnTo>
                <a:lnTo>
                  <a:pt x="680752" y="477764"/>
                </a:lnTo>
                <a:lnTo>
                  <a:pt x="0" y="477764"/>
                </a:lnTo>
                <a:lnTo>
                  <a:pt x="0" y="0"/>
                </a:lnTo>
                <a:close/>
              </a:path>
            </a:pathLst>
          </a:custGeom>
          <a:blipFill>
            <a:blip/>
            <a:stretch>
              <a:fillRect/>
            </a:stretch>
          </a:blipFill>
        </p:spPr>
        <p:txBody>
          <a:bodyPr/>
          <a:lstStyle/>
          <a:p>
            <a:endParaRPr lang="zh-CN" altLang="en-US"/>
          </a:p>
        </p:txBody>
      </p:sp>
      <p:grpSp>
        <p:nvGrpSpPr>
          <p:cNvPr id="33" name="Group 33"/>
          <p:cNvGrpSpPr/>
          <p:nvPr/>
        </p:nvGrpSpPr>
        <p:grpSpPr>
          <a:xfrm>
            <a:off x="5022060" y="4666329"/>
            <a:ext cx="2147881" cy="442434"/>
            <a:chOff x="0" y="0"/>
            <a:chExt cx="4295762" cy="884868"/>
          </a:xfrm>
        </p:grpSpPr>
        <p:sp>
          <p:nvSpPr>
            <p:cNvPr id="34" name="Freeform 34"/>
            <p:cNvSpPr/>
            <p:nvPr/>
          </p:nvSpPr>
          <p:spPr>
            <a:xfrm>
              <a:off x="0" y="0"/>
              <a:ext cx="719157" cy="884868"/>
            </a:xfrm>
            <a:custGeom>
              <a:avLst/>
              <a:gdLst/>
              <a:ahLst/>
              <a:cxnLst/>
              <a:rect l="l" t="t" r="r" b="b"/>
              <a:pathLst>
                <a:path w="719157" h="884868">
                  <a:moveTo>
                    <a:pt x="0" y="0"/>
                  </a:moveTo>
                  <a:lnTo>
                    <a:pt x="719157" y="0"/>
                  </a:lnTo>
                  <a:lnTo>
                    <a:pt x="719157" y="884868"/>
                  </a:lnTo>
                  <a:lnTo>
                    <a:pt x="0" y="884868"/>
                  </a:lnTo>
                  <a:lnTo>
                    <a:pt x="0" y="0"/>
                  </a:lnTo>
                  <a:close/>
                </a:path>
              </a:pathLst>
            </a:custGeom>
            <a:blipFill>
              <a:blip/>
              <a:stretch>
                <a:fillRect/>
              </a:stretch>
            </a:blipFill>
          </p:spPr>
          <p:txBody>
            <a:bodyPr/>
            <a:lstStyle/>
            <a:p>
              <a:endParaRPr lang="zh-CN" altLang="en-US"/>
            </a:p>
          </p:txBody>
        </p:sp>
        <p:sp>
          <p:nvSpPr>
            <p:cNvPr id="35" name="Freeform 35"/>
            <p:cNvSpPr/>
            <p:nvPr/>
          </p:nvSpPr>
          <p:spPr>
            <a:xfrm>
              <a:off x="3316531" y="0"/>
              <a:ext cx="979231" cy="884868"/>
            </a:xfrm>
            <a:custGeom>
              <a:avLst/>
              <a:gdLst/>
              <a:ahLst/>
              <a:cxnLst/>
              <a:rect l="l" t="t" r="r" b="b"/>
              <a:pathLst>
                <a:path w="979231" h="884868">
                  <a:moveTo>
                    <a:pt x="0" y="0"/>
                  </a:moveTo>
                  <a:lnTo>
                    <a:pt x="979231" y="0"/>
                  </a:lnTo>
                  <a:lnTo>
                    <a:pt x="979231" y="884868"/>
                  </a:lnTo>
                  <a:lnTo>
                    <a:pt x="0" y="884868"/>
                  </a:lnTo>
                  <a:lnTo>
                    <a:pt x="0" y="0"/>
                  </a:lnTo>
                  <a:close/>
                </a:path>
              </a:pathLst>
            </a:custGeom>
            <a:blipFill>
              <a:blip/>
              <a:stretch>
                <a:fillRect/>
              </a:stretch>
            </a:blipFill>
          </p:spPr>
          <p:txBody>
            <a:bodyPr/>
            <a:lstStyle/>
            <a:p>
              <a:endParaRPr lang="zh-CN" altLang="en-US"/>
            </a:p>
          </p:txBody>
        </p:sp>
        <p:sp>
          <p:nvSpPr>
            <p:cNvPr id="36" name="Freeform 36"/>
            <p:cNvSpPr/>
            <p:nvPr/>
          </p:nvSpPr>
          <p:spPr>
            <a:xfrm>
              <a:off x="1332383" y="0"/>
              <a:ext cx="1370923" cy="884868"/>
            </a:xfrm>
            <a:custGeom>
              <a:avLst/>
              <a:gdLst/>
              <a:ahLst/>
              <a:cxnLst/>
              <a:rect l="l" t="t" r="r" b="b"/>
              <a:pathLst>
                <a:path w="1370923" h="884868">
                  <a:moveTo>
                    <a:pt x="0" y="0"/>
                  </a:moveTo>
                  <a:lnTo>
                    <a:pt x="1370922" y="0"/>
                  </a:lnTo>
                  <a:lnTo>
                    <a:pt x="1370922" y="884868"/>
                  </a:lnTo>
                  <a:lnTo>
                    <a:pt x="0" y="884868"/>
                  </a:lnTo>
                  <a:lnTo>
                    <a:pt x="0" y="0"/>
                  </a:lnTo>
                  <a:close/>
                </a:path>
              </a:pathLst>
            </a:custGeom>
            <a:blipFill>
              <a:blip/>
              <a:stretch>
                <a:fillRect/>
              </a:stretch>
            </a:blipFill>
          </p:spPr>
          <p:txBody>
            <a:bodyPr/>
            <a:lstStyle/>
            <a:p>
              <a:endParaRPr lang="zh-CN" altLang="en-US"/>
            </a:p>
          </p:txBody>
        </p:sp>
      </p:grpSp>
      <p:sp>
        <p:nvSpPr>
          <p:cNvPr id="39" name="任意多边形: 形状 38"/>
          <p:cNvSpPr/>
          <p:nvPr/>
        </p:nvSpPr>
        <p:spPr>
          <a:xfrm rot="262073">
            <a:off x="654879" y="-164223"/>
            <a:ext cx="1873250" cy="866775"/>
          </a:xfrm>
          <a:custGeom>
            <a:avLst/>
            <a:gdLst>
              <a:gd name="connsiteX0" fmla="*/ 762504 w 7545383"/>
              <a:gd name="connsiteY0" fmla="*/ 3053848 h 3100024"/>
              <a:gd name="connsiteX1" fmla="*/ 3905754 w 7545383"/>
              <a:gd name="connsiteY1" fmla="*/ 2844298 h 3100024"/>
              <a:gd name="connsiteX2" fmla="*/ 6420354 w 7545383"/>
              <a:gd name="connsiteY2" fmla="*/ 2545848 h 3100024"/>
              <a:gd name="connsiteX3" fmla="*/ 7296654 w 7545383"/>
              <a:gd name="connsiteY3" fmla="*/ 2463298 h 3100024"/>
              <a:gd name="connsiteX4" fmla="*/ 7391904 w 7545383"/>
              <a:gd name="connsiteY4" fmla="*/ 901198 h 3100024"/>
              <a:gd name="connsiteX5" fmla="*/ 5867904 w 7545383"/>
              <a:gd name="connsiteY5" fmla="*/ 5848 h 3100024"/>
              <a:gd name="connsiteX6" fmla="*/ 1848354 w 7545383"/>
              <a:gd name="connsiteY6" fmla="*/ 539248 h 3100024"/>
              <a:gd name="connsiteX7" fmla="*/ 838704 w 7545383"/>
              <a:gd name="connsiteY7" fmla="*/ 1034548 h 3100024"/>
              <a:gd name="connsiteX8" fmla="*/ 504 w 7545383"/>
              <a:gd name="connsiteY8" fmla="*/ 1910848 h 3100024"/>
              <a:gd name="connsiteX9" fmla="*/ 762504 w 7545383"/>
              <a:gd name="connsiteY9" fmla="*/ 3053848 h 310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5383" h="3100024">
                <a:moveTo>
                  <a:pt x="762504" y="3053848"/>
                </a:moveTo>
                <a:cubicBezTo>
                  <a:pt x="1413379" y="3209423"/>
                  <a:pt x="2962779" y="2928965"/>
                  <a:pt x="3905754" y="2844298"/>
                </a:cubicBezTo>
                <a:cubicBezTo>
                  <a:pt x="4848729" y="2759631"/>
                  <a:pt x="5855204" y="2609348"/>
                  <a:pt x="6420354" y="2545848"/>
                </a:cubicBezTo>
                <a:cubicBezTo>
                  <a:pt x="6985504" y="2482348"/>
                  <a:pt x="7007729" y="2546906"/>
                  <a:pt x="7296654" y="2463298"/>
                </a:cubicBezTo>
                <a:cubicBezTo>
                  <a:pt x="7585579" y="2379690"/>
                  <a:pt x="7630029" y="1310773"/>
                  <a:pt x="7391904" y="901198"/>
                </a:cubicBezTo>
                <a:cubicBezTo>
                  <a:pt x="7153779" y="491623"/>
                  <a:pt x="6791829" y="66173"/>
                  <a:pt x="5867904" y="5848"/>
                </a:cubicBezTo>
                <a:cubicBezTo>
                  <a:pt x="4943979" y="-54477"/>
                  <a:pt x="2686554" y="367798"/>
                  <a:pt x="1848354" y="539248"/>
                </a:cubicBezTo>
                <a:cubicBezTo>
                  <a:pt x="1010154" y="710698"/>
                  <a:pt x="1146679" y="805948"/>
                  <a:pt x="838704" y="1034548"/>
                </a:cubicBezTo>
                <a:cubicBezTo>
                  <a:pt x="530729" y="1263148"/>
                  <a:pt x="10029" y="1567948"/>
                  <a:pt x="504" y="1910848"/>
                </a:cubicBezTo>
                <a:cubicBezTo>
                  <a:pt x="-9021" y="2253748"/>
                  <a:pt x="111629" y="2898273"/>
                  <a:pt x="762504" y="3053848"/>
                </a:cubicBezTo>
                <a:close/>
              </a:path>
            </a:pathLst>
          </a:custGeom>
          <a:blipFill dpi="0" rotWithShape="1">
            <a:blip r:embed="rId1"/>
            <a:stretch>
              <a:fillRect l="8000" t="22000" b="-12000"/>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40" name="TextBox 38"/>
          <p:cNvSpPr txBox="1"/>
          <p:nvPr/>
        </p:nvSpPr>
        <p:spPr>
          <a:xfrm>
            <a:off x="896398" y="4048501"/>
            <a:ext cx="10399204" cy="449610"/>
          </a:xfrm>
          <a:prstGeom prst="rect">
            <a:avLst/>
          </a:prstGeom>
        </p:spPr>
        <p:txBody>
          <a:bodyPr lIns="0" tIns="0" rIns="0" bIns="0" rtlCol="0" anchor="t">
            <a:spAutoFit/>
          </a:bodyPr>
          <a:lstStyle/>
          <a:p>
            <a:pPr algn="ctr">
              <a:lnSpc>
                <a:spcPts val="3500"/>
              </a:lnSpc>
            </a:pPr>
            <a:r>
              <a:rPr lang="en-US" altLang="zh-CN" sz="3600" b="1" dirty="0"/>
              <a:t>Outline as the Key to Content</a:t>
            </a:r>
            <a:endParaRPr lang="en-US" sz="3600" b="1" dirty="0">
              <a:solidFill>
                <a:srgbClr val="080808"/>
              </a:solidFill>
              <a:latin typeface="思源黑体 2 Heavy" panose="02010600030101010101"/>
              <a:ea typeface="思源黑体 2 Heavy" panose="02010600030101010101"/>
              <a:cs typeface="思源黑体 2 Heavy" panose="02010600030101010101"/>
              <a:sym typeface="思源黑体 2 Heavy" panose="02010600030101010101"/>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7"/>
          <p:cNvGrpSpPr/>
          <p:nvPr/>
        </p:nvGrpSpPr>
        <p:grpSpPr>
          <a:xfrm>
            <a:off x="3965199" y="150511"/>
            <a:ext cx="4128488" cy="723225"/>
            <a:chOff x="0" y="0"/>
            <a:chExt cx="2088894" cy="659050"/>
          </a:xfrm>
        </p:grpSpPr>
        <p:sp>
          <p:nvSpPr>
            <p:cNvPr id="23" name="Freeform 28"/>
            <p:cNvSpPr/>
            <p:nvPr/>
          </p:nvSpPr>
          <p:spPr>
            <a:xfrm>
              <a:off x="0" y="0"/>
              <a:ext cx="2088894" cy="333886"/>
            </a:xfrm>
            <a:custGeom>
              <a:avLst/>
              <a:gdLst/>
              <a:ahLst/>
              <a:cxnLst/>
              <a:rect l="l" t="t" r="r" b="b"/>
              <a:pathLst>
                <a:path w="2088894" h="333886">
                  <a:moveTo>
                    <a:pt x="0" y="0"/>
                  </a:moveTo>
                  <a:lnTo>
                    <a:pt x="2088894" y="0"/>
                  </a:lnTo>
                  <a:lnTo>
                    <a:pt x="2088894" y="333886"/>
                  </a:lnTo>
                  <a:lnTo>
                    <a:pt x="0" y="333886"/>
                  </a:lnTo>
                  <a:lnTo>
                    <a:pt x="0" y="0"/>
                  </a:lnTo>
                  <a:close/>
                </a:path>
              </a:pathLst>
            </a:custGeom>
            <a:blipFill>
              <a:blip/>
              <a:stretch>
                <a:fillRect b="-270828"/>
              </a:stretch>
            </a:blipFill>
          </p:spPr>
          <p:txBody>
            <a:bodyPr/>
            <a:lstStyle/>
            <a:p>
              <a:endParaRPr lang="zh-CN" altLang="en-US"/>
            </a:p>
          </p:txBody>
        </p:sp>
        <p:sp>
          <p:nvSpPr>
            <p:cNvPr id="24" name="Freeform 29"/>
            <p:cNvSpPr/>
            <p:nvPr/>
          </p:nvSpPr>
          <p:spPr>
            <a:xfrm>
              <a:off x="0" y="235961"/>
              <a:ext cx="2088894" cy="423089"/>
            </a:xfrm>
            <a:custGeom>
              <a:avLst/>
              <a:gdLst/>
              <a:ahLst/>
              <a:cxnLst/>
              <a:rect l="l" t="t" r="r" b="b"/>
              <a:pathLst>
                <a:path w="2088894" h="423089">
                  <a:moveTo>
                    <a:pt x="0" y="0"/>
                  </a:moveTo>
                  <a:lnTo>
                    <a:pt x="2088894" y="0"/>
                  </a:lnTo>
                  <a:lnTo>
                    <a:pt x="2088894" y="423089"/>
                  </a:lnTo>
                  <a:lnTo>
                    <a:pt x="0" y="423089"/>
                  </a:lnTo>
                  <a:lnTo>
                    <a:pt x="0" y="0"/>
                  </a:lnTo>
                  <a:close/>
                </a:path>
              </a:pathLst>
            </a:custGeom>
            <a:blipFill>
              <a:blip/>
              <a:stretch>
                <a:fillRect t="-192644"/>
              </a:stretch>
            </a:blipFill>
          </p:spPr>
          <p:txBody>
            <a:bodyPr/>
            <a:lstStyle/>
            <a:p>
              <a:endParaRPr lang="zh-CN" altLang="en-US"/>
            </a:p>
          </p:txBody>
        </p:sp>
      </p:grpSp>
      <p:grpSp>
        <p:nvGrpSpPr>
          <p:cNvPr id="12" name="Group 5"/>
          <p:cNvGrpSpPr/>
          <p:nvPr/>
        </p:nvGrpSpPr>
        <p:grpSpPr>
          <a:xfrm>
            <a:off x="6135474" y="979952"/>
            <a:ext cx="5086441" cy="5270323"/>
            <a:chOff x="0" y="0"/>
            <a:chExt cx="1452262" cy="1973161"/>
          </a:xfrm>
        </p:grpSpPr>
        <p:sp>
          <p:nvSpPr>
            <p:cNvPr id="13"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14" name="TextBox 7"/>
            <p:cNvSpPr txBox="1"/>
            <p:nvPr/>
          </p:nvSpPr>
          <p:spPr>
            <a:xfrm>
              <a:off x="0" y="-57150"/>
              <a:ext cx="1452262" cy="2030311"/>
            </a:xfrm>
            <a:prstGeom prst="rect">
              <a:avLst/>
            </a:prstGeom>
          </p:spPr>
          <p:txBody>
            <a:bodyPr lIns="50800" tIns="50800" rIns="50800" bIns="50800" rtlCol="0" anchor="ctr"/>
            <a:lstStyle/>
            <a:p>
              <a:pPr algn="ctr">
                <a:lnSpc>
                  <a:spcPts val="3355"/>
                </a:lnSpc>
              </a:pPr>
            </a:p>
          </p:txBody>
        </p:sp>
      </p:grpSp>
      <p:grpSp>
        <p:nvGrpSpPr>
          <p:cNvPr id="15" name="Group 8"/>
          <p:cNvGrpSpPr/>
          <p:nvPr/>
        </p:nvGrpSpPr>
        <p:grpSpPr>
          <a:xfrm>
            <a:off x="6858265" y="2125343"/>
            <a:ext cx="3546203" cy="2674728"/>
            <a:chOff x="0" y="0"/>
            <a:chExt cx="1807641" cy="1787815"/>
          </a:xfrm>
        </p:grpSpPr>
        <p:sp>
          <p:nvSpPr>
            <p:cNvPr id="16"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17" name="TextBox 10"/>
            <p:cNvSpPr txBox="1"/>
            <p:nvPr/>
          </p:nvSpPr>
          <p:spPr>
            <a:xfrm>
              <a:off x="0" y="-47625"/>
              <a:ext cx="1807641" cy="1835440"/>
            </a:xfrm>
            <a:prstGeom prst="rect">
              <a:avLst/>
            </a:prstGeom>
          </p:spPr>
          <p:txBody>
            <a:bodyPr lIns="133545" tIns="133545" rIns="133545" bIns="133545" rtlCol="0" anchor="ctr"/>
            <a:lstStyle/>
            <a:p>
              <a:pPr algn="ctr">
                <a:lnSpc>
                  <a:spcPts val="2660"/>
                </a:lnSpc>
              </a:pPr>
            </a:p>
          </p:txBody>
        </p:sp>
      </p:grpSp>
      <p:sp>
        <p:nvSpPr>
          <p:cNvPr id="18" name="TextBox 11"/>
          <p:cNvSpPr txBox="1"/>
          <p:nvPr/>
        </p:nvSpPr>
        <p:spPr>
          <a:xfrm>
            <a:off x="6927858" y="2337775"/>
            <a:ext cx="3476610" cy="1846659"/>
          </a:xfrm>
          <a:prstGeom prst="rect">
            <a:avLst/>
          </a:prstGeom>
        </p:spPr>
        <p:txBody>
          <a:bodyPr wrap="square" lIns="0" tIns="0" rIns="0" bIns="0" rtlCol="0" anchor="t">
            <a:spAutoFit/>
          </a:bodyPr>
          <a:lstStyle/>
          <a:p>
            <a:pPr algn="ctr"/>
            <a:r>
              <a:rPr lang="en-US" altLang="zh-CN" sz="6000" b="1" dirty="0">
                <a:solidFill>
                  <a:srgbClr val="FFFFFF"/>
                </a:solidFill>
                <a:ea typeface="29LT Bukra Wide Heavy" panose="02010600030101010101"/>
                <a:cs typeface="29LT Bukra Wide Heavy" panose="02010600030101010101"/>
                <a:sym typeface="29LT Bukra Wide Heavy" panose="02010600030101010101"/>
              </a:rPr>
              <a:t>Key mindset</a:t>
            </a:r>
            <a:endParaRPr lang="en-US" sz="6000" b="1" dirty="0">
              <a:solidFill>
                <a:srgbClr val="FFFFFF"/>
              </a:solidFill>
              <a:ea typeface="29LT Bukra Wide Heavy" panose="02010600030101010101"/>
              <a:cs typeface="29LT Bukra Wide Heavy" panose="02010600030101010101"/>
              <a:sym typeface="29LT Bukra Wide Heavy" panose="02010600030101010101"/>
            </a:endParaRPr>
          </a:p>
        </p:txBody>
      </p:sp>
      <p:grpSp>
        <p:nvGrpSpPr>
          <p:cNvPr id="2" name="Group 5"/>
          <p:cNvGrpSpPr/>
          <p:nvPr/>
        </p:nvGrpSpPr>
        <p:grpSpPr>
          <a:xfrm>
            <a:off x="1008596" y="979952"/>
            <a:ext cx="5086441" cy="5270323"/>
            <a:chOff x="0" y="0"/>
            <a:chExt cx="1452262" cy="1973161"/>
          </a:xfrm>
        </p:grpSpPr>
        <p:sp>
          <p:nvSpPr>
            <p:cNvPr id="3"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4" name="TextBox 7"/>
            <p:cNvSpPr txBox="1"/>
            <p:nvPr/>
          </p:nvSpPr>
          <p:spPr>
            <a:xfrm>
              <a:off x="0" y="-57150"/>
              <a:ext cx="1452262" cy="2030311"/>
            </a:xfrm>
            <a:prstGeom prst="rect">
              <a:avLst/>
            </a:prstGeom>
          </p:spPr>
          <p:txBody>
            <a:bodyPr lIns="50800" tIns="50800" rIns="50800" bIns="50800" rtlCol="0" anchor="ctr"/>
            <a:lstStyle/>
            <a:p>
              <a:pPr algn="ctr">
                <a:lnSpc>
                  <a:spcPts val="3355"/>
                </a:lnSpc>
              </a:pPr>
            </a:p>
          </p:txBody>
        </p:sp>
      </p:grpSp>
      <p:grpSp>
        <p:nvGrpSpPr>
          <p:cNvPr id="5" name="Group 8"/>
          <p:cNvGrpSpPr/>
          <p:nvPr/>
        </p:nvGrpSpPr>
        <p:grpSpPr>
          <a:xfrm>
            <a:off x="1731387" y="2125343"/>
            <a:ext cx="3546203" cy="2674728"/>
            <a:chOff x="0" y="0"/>
            <a:chExt cx="1807641" cy="1787815"/>
          </a:xfrm>
        </p:grpSpPr>
        <p:sp>
          <p:nvSpPr>
            <p:cNvPr id="6"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algn="ctr">
                <a:lnSpc>
                  <a:spcPts val="2660"/>
                </a:lnSpc>
              </a:pPr>
            </a:p>
          </p:txBody>
        </p:sp>
      </p:grpSp>
      <p:sp>
        <p:nvSpPr>
          <p:cNvPr id="8" name="TextBox 11"/>
          <p:cNvSpPr txBox="1"/>
          <p:nvPr/>
        </p:nvSpPr>
        <p:spPr>
          <a:xfrm>
            <a:off x="1800980" y="2337775"/>
            <a:ext cx="3476610" cy="1846659"/>
          </a:xfrm>
          <a:prstGeom prst="rect">
            <a:avLst/>
          </a:prstGeom>
        </p:spPr>
        <p:txBody>
          <a:bodyPr wrap="square" lIns="0" tIns="0" rIns="0" bIns="0" rtlCol="0" anchor="t">
            <a:spAutoFit/>
          </a:bodyPr>
          <a:lstStyle/>
          <a:p>
            <a:pPr algn="ctr"/>
            <a:r>
              <a:rPr lang="en-US" altLang="zh-CN" sz="6000" b="1" dirty="0">
                <a:solidFill>
                  <a:srgbClr val="FFFFFF"/>
                </a:solidFill>
                <a:ea typeface="29LT Bukra Wide Heavy" panose="02010600030101010101"/>
                <a:cs typeface="29LT Bukra Wide Heavy" panose="02010600030101010101"/>
                <a:sym typeface="29LT Bukra Wide Heavy" panose="02010600030101010101"/>
              </a:rPr>
              <a:t>Basic</a:t>
            </a:r>
            <a:endParaRPr lang="en-US" altLang="zh-CN" sz="6000" b="1" dirty="0">
              <a:solidFill>
                <a:srgbClr val="FFFFFF"/>
              </a:solidFill>
              <a:ea typeface="29LT Bukra Wide Heavy" panose="02010600030101010101"/>
              <a:cs typeface="29LT Bukra Wide Heavy" panose="02010600030101010101"/>
              <a:sym typeface="29LT Bukra Wide Heavy" panose="02010600030101010101"/>
            </a:endParaRPr>
          </a:p>
          <a:p>
            <a:pPr algn="ctr"/>
            <a:r>
              <a:rPr lang="en-US" altLang="zh-CN" sz="6000" b="1" dirty="0">
                <a:solidFill>
                  <a:srgbClr val="FFFFFF"/>
                </a:solidFill>
                <a:ea typeface="29LT Bukra Wide Heavy" panose="02010600030101010101"/>
                <a:cs typeface="29LT Bukra Wide Heavy" panose="02010600030101010101"/>
                <a:sym typeface="29LT Bukra Wide Heavy" panose="02010600030101010101"/>
              </a:rPr>
              <a:t>elements</a:t>
            </a:r>
            <a:endParaRPr lang="en-US" sz="6000" b="1" dirty="0">
              <a:solidFill>
                <a:srgbClr val="FFFFFF"/>
              </a:solidFill>
              <a:ea typeface="29LT Bukra Wide Heavy" panose="02010600030101010101"/>
              <a:cs typeface="29LT Bukra Wide Heavy" panose="02010600030101010101"/>
              <a:sym typeface="29LT Bukra Wide Heavy" panose="02010600030101010101"/>
            </a:endParaRPr>
          </a:p>
        </p:txBody>
      </p:sp>
      <p:grpSp>
        <p:nvGrpSpPr>
          <p:cNvPr id="9" name="Group 14"/>
          <p:cNvGrpSpPr/>
          <p:nvPr/>
        </p:nvGrpSpPr>
        <p:grpSpPr>
          <a:xfrm>
            <a:off x="5879372" y="3130722"/>
            <a:ext cx="431329" cy="413778"/>
            <a:chOff x="0" y="0"/>
            <a:chExt cx="812800" cy="812800"/>
          </a:xfrm>
        </p:grpSpPr>
        <p:sp>
          <p:nvSpPr>
            <p:cNvPr id="10"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9C59">
                    <a:alpha val="100000"/>
                  </a:srgbClr>
                </a:gs>
                <a:gs pos="100000">
                  <a:srgbClr val="FB6A08">
                    <a:alpha val="100000"/>
                  </a:srgbClr>
                </a:gs>
              </a:gsLst>
              <a:lin ang="5400000"/>
            </a:gradFill>
            <a:ln w="38100" cap="sq">
              <a:solidFill>
                <a:srgbClr val="FFFFFF"/>
              </a:solidFill>
              <a:prstDash val="solid"/>
              <a:miter/>
            </a:ln>
          </p:spPr>
          <p:txBody>
            <a:bodyPr/>
            <a:lstStyle/>
            <a:p>
              <a:endParaRPr lang="zh-CN" altLang="en-US"/>
            </a:p>
          </p:txBody>
        </p:sp>
        <p:sp>
          <p:nvSpPr>
            <p:cNvPr id="11" name="TextBox 16"/>
            <p:cNvSpPr txBox="1"/>
            <p:nvPr/>
          </p:nvSpPr>
          <p:spPr>
            <a:xfrm>
              <a:off x="76200" y="38100"/>
              <a:ext cx="660400" cy="698500"/>
            </a:xfrm>
            <a:prstGeom prst="rect">
              <a:avLst/>
            </a:prstGeom>
          </p:spPr>
          <p:txBody>
            <a:bodyPr lIns="50800" tIns="50800" rIns="50800" bIns="50800" rtlCol="0" anchor="ctr"/>
            <a:lstStyle/>
            <a:p>
              <a:pPr algn="ctr">
                <a:lnSpc>
                  <a:spcPts val="2660"/>
                </a:lnSpc>
              </a:pPr>
            </a:p>
          </p:txBody>
        </p:sp>
      </p:grpSp>
      <p:sp>
        <p:nvSpPr>
          <p:cNvPr id="19" name="TextBox 38"/>
          <p:cNvSpPr txBox="1"/>
          <p:nvPr/>
        </p:nvSpPr>
        <p:spPr>
          <a:xfrm>
            <a:off x="822710" y="369170"/>
            <a:ext cx="10399204" cy="487249"/>
          </a:xfrm>
          <a:prstGeom prst="rect">
            <a:avLst/>
          </a:prstGeom>
        </p:spPr>
        <p:txBody>
          <a:bodyPr lIns="0" tIns="0" rIns="0" bIns="0" rtlCol="0" anchor="t">
            <a:spAutoFit/>
          </a:bodyPr>
          <a:lstStyle/>
          <a:p>
            <a:pPr algn="ctr">
              <a:lnSpc>
                <a:spcPts val="3500"/>
              </a:lnSpc>
            </a:pPr>
            <a:r>
              <a:rPr lang="en-US" altLang="zh-CN" sz="4800" b="1" dirty="0"/>
              <a:t>Outline</a:t>
            </a:r>
            <a:endParaRPr lang="en-US" sz="4800" b="1" dirty="0">
              <a:solidFill>
                <a:srgbClr val="080808"/>
              </a:solidFill>
              <a:latin typeface="思源黑体 2 Heavy" panose="02010600030101010101"/>
              <a:ea typeface="思源黑体 2 Heavy" panose="02010600030101010101"/>
              <a:cs typeface="思源黑体 2 Heavy" panose="02010600030101010101"/>
              <a:sym typeface="思源黑体 2 Heavy" panose="02010600030101010101"/>
            </a:endParaRPr>
          </a:p>
        </p:txBody>
      </p:sp>
      <p:sp>
        <p:nvSpPr>
          <p:cNvPr id="20" name="Freeform 19"/>
          <p:cNvSpPr/>
          <p:nvPr/>
        </p:nvSpPr>
        <p:spPr>
          <a:xfrm>
            <a:off x="107843" y="2688026"/>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
        <p:nvSpPr>
          <p:cNvPr id="21" name="Freeform 19"/>
          <p:cNvSpPr/>
          <p:nvPr/>
        </p:nvSpPr>
        <p:spPr>
          <a:xfrm>
            <a:off x="10762265" y="2723652"/>
            <a:ext cx="1429735" cy="1478109"/>
          </a:xfrm>
          <a:custGeom>
            <a:avLst/>
            <a:gdLst/>
            <a:ahLst/>
            <a:cxnLst/>
            <a:rect l="l" t="t" r="r" b="b"/>
            <a:pathLst>
              <a:path w="2144602" h="2217164">
                <a:moveTo>
                  <a:pt x="0" y="0"/>
                </a:moveTo>
                <a:lnTo>
                  <a:pt x="2144602" y="0"/>
                </a:lnTo>
                <a:lnTo>
                  <a:pt x="2144602" y="2217164"/>
                </a:lnTo>
                <a:lnTo>
                  <a:pt x="0" y="2217164"/>
                </a:lnTo>
                <a:lnTo>
                  <a:pt x="0" y="0"/>
                </a:lnTo>
                <a:close/>
              </a:path>
            </a:pathLst>
          </a:custGeom>
          <a:blipFill>
            <a:blip/>
            <a:stretch>
              <a:fillRect/>
            </a:stretch>
          </a:blipFill>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p:cNvSpPr txBox="1"/>
          <p:nvPr/>
        </p:nvSpPr>
        <p:spPr>
          <a:xfrm>
            <a:off x="6588765" y="1938592"/>
            <a:ext cx="3546203" cy="2745979"/>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 name="Group 5"/>
          <p:cNvGrpSpPr/>
          <p:nvPr/>
        </p:nvGrpSpPr>
        <p:grpSpPr>
          <a:xfrm>
            <a:off x="739096" y="864452"/>
            <a:ext cx="5086441" cy="5270323"/>
            <a:chOff x="0" y="0"/>
            <a:chExt cx="1452262" cy="1973161"/>
          </a:xfrm>
        </p:grpSpPr>
        <p:sp>
          <p:nvSpPr>
            <p:cNvPr id="3"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4"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rtl="0" eaLnBrk="1" fontAlgn="auto" latinLnBrk="0" hangingPunct="1">
                <a:lnSpc>
                  <a:spcPts val="3355"/>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8"/>
          <p:cNvGrpSpPr/>
          <p:nvPr/>
        </p:nvGrpSpPr>
        <p:grpSpPr>
          <a:xfrm>
            <a:off x="1461887" y="2009843"/>
            <a:ext cx="3546203" cy="2674728"/>
            <a:chOff x="0" y="0"/>
            <a:chExt cx="1807641" cy="1787815"/>
          </a:xfrm>
        </p:grpSpPr>
        <p:sp>
          <p:nvSpPr>
            <p:cNvPr id="6"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7"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 name="TextBox 11"/>
          <p:cNvSpPr txBox="1"/>
          <p:nvPr/>
        </p:nvSpPr>
        <p:spPr>
          <a:xfrm>
            <a:off x="1531480" y="2222275"/>
            <a:ext cx="3476610" cy="1846659"/>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Basic</a:t>
            </a:r>
            <a:endPar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rPr>
              <a:t>elements</a:t>
            </a:r>
            <a:endParaRPr kumimoji="0" lang="en-US" sz="6000" b="1" i="0" u="none" strike="noStrike" kern="1200" cap="none" spc="0" normalizeH="0" baseline="0" noProof="0" dirty="0">
              <a:ln>
                <a:noFill/>
              </a:ln>
              <a:solidFill>
                <a:srgbClr val="FFFFFF"/>
              </a:solidFill>
              <a:effectLst/>
              <a:uLnTx/>
              <a:uFillTx/>
              <a:latin typeface="Calibri" panose="020F0502020204030204"/>
              <a:ea typeface="29LT Bukra Wide Heavy" panose="02010600030101010101"/>
              <a:cs typeface="29LT Bukra Wide Heavy" panose="02010600030101010101"/>
              <a:sym typeface="29LT Bukra Wide Heavy" panose="02010600030101010101"/>
            </a:endParaRPr>
          </a:p>
        </p:txBody>
      </p:sp>
      <p:sp>
        <p:nvSpPr>
          <p:cNvPr id="20" name="文本框 19"/>
          <p:cNvSpPr txBox="1"/>
          <p:nvPr/>
        </p:nvSpPr>
        <p:spPr>
          <a:xfrm>
            <a:off x="5895130" y="901530"/>
            <a:ext cx="5501189" cy="5196166"/>
          </a:xfrm>
          <a:prstGeom prst="rect">
            <a:avLst/>
          </a:prstGeom>
          <a:solidFill>
            <a:schemeClr val="bg1">
              <a:lumMod val="95000"/>
            </a:schemeClr>
          </a:solidFill>
        </p:spPr>
        <p:txBody>
          <a:bodyPr wrap="square">
            <a:spAutoFit/>
          </a:bodyPr>
          <a:lstStyle/>
          <a:p>
            <a:pPr>
              <a:lnSpc>
                <a:spcPct val="150000"/>
              </a:lnSpc>
            </a:pPr>
            <a:r>
              <a:rPr lang="zh-CN" altLang="en-US" sz="2800" b="1" i="0" u="sng" dirty="0">
                <a:effectLst/>
                <a:latin typeface="ui-sans-serif"/>
              </a:rPr>
              <a:t>定人称、时态、语气、体裁，规范表达形式 </a:t>
            </a:r>
            <a:endParaRPr lang="en-US" altLang="zh-CN" sz="2800" b="1" i="0" u="sng" dirty="0">
              <a:effectLst/>
              <a:latin typeface="ui-sans-serif"/>
            </a:endParaRPr>
          </a:p>
          <a:p>
            <a:pPr>
              <a:lnSpc>
                <a:spcPct val="200000"/>
              </a:lnSpc>
            </a:pPr>
            <a:r>
              <a:rPr lang="zh-CN" altLang="en-US" sz="2800" b="1" i="0" dirty="0">
                <a:effectLst/>
                <a:latin typeface="ui-sans-serif"/>
              </a:rPr>
              <a:t>人称</a:t>
            </a:r>
            <a:r>
              <a:rPr lang="zh-CN" altLang="en-US" sz="2800" b="0" i="0" dirty="0">
                <a:effectLst/>
                <a:latin typeface="ui-sans-serif"/>
              </a:rPr>
              <a:t>：</a:t>
            </a:r>
            <a:r>
              <a:rPr lang="en-US" altLang="zh-CN" sz="2800" b="0" i="0" dirty="0">
                <a:effectLst/>
                <a:latin typeface="ui-sans-serif"/>
              </a:rPr>
              <a:t>I/you/we/they </a:t>
            </a:r>
            <a:r>
              <a:rPr lang="zh-CN" altLang="en-US" sz="2800" b="0" i="0" dirty="0">
                <a:effectLst/>
                <a:latin typeface="ui-sans-serif"/>
              </a:rPr>
              <a:t>不混用 </a:t>
            </a:r>
            <a:endParaRPr lang="en-US" altLang="zh-CN" sz="2800" b="0" i="0" dirty="0">
              <a:effectLst/>
              <a:latin typeface="ui-sans-serif"/>
            </a:endParaRPr>
          </a:p>
          <a:p>
            <a:pPr>
              <a:lnSpc>
                <a:spcPct val="200000"/>
              </a:lnSpc>
            </a:pPr>
            <a:r>
              <a:rPr lang="zh-CN" altLang="en-US" sz="2800" b="1" i="0" dirty="0">
                <a:effectLst/>
                <a:latin typeface="ui-sans-serif"/>
              </a:rPr>
              <a:t>时态</a:t>
            </a:r>
            <a:r>
              <a:rPr lang="zh-CN" altLang="en-US" sz="2800" b="0" i="0" dirty="0">
                <a:effectLst/>
                <a:latin typeface="ui-sans-serif"/>
              </a:rPr>
              <a:t>：现在 </a:t>
            </a:r>
            <a:r>
              <a:rPr lang="en-US" altLang="zh-CN" sz="2800" b="0" i="0" dirty="0">
                <a:effectLst/>
                <a:latin typeface="ui-sans-serif"/>
              </a:rPr>
              <a:t>/ </a:t>
            </a:r>
            <a:r>
              <a:rPr lang="zh-CN" altLang="en-US" sz="2800" b="0" i="0" dirty="0">
                <a:effectLst/>
                <a:latin typeface="ui-sans-serif"/>
              </a:rPr>
              <a:t>过去 </a:t>
            </a:r>
            <a:r>
              <a:rPr lang="en-US" altLang="zh-CN" sz="2800" b="0" i="0" dirty="0">
                <a:effectLst/>
                <a:latin typeface="ui-sans-serif"/>
              </a:rPr>
              <a:t>/ </a:t>
            </a:r>
            <a:r>
              <a:rPr lang="zh-CN" altLang="en-US" sz="2800" b="0" i="0" dirty="0">
                <a:effectLst/>
                <a:latin typeface="ui-sans-serif"/>
              </a:rPr>
              <a:t>将来不乱用 </a:t>
            </a:r>
            <a:endParaRPr lang="en-US" altLang="zh-CN" sz="2800" b="0" i="0" dirty="0">
              <a:effectLst/>
              <a:latin typeface="ui-sans-serif"/>
            </a:endParaRPr>
          </a:p>
          <a:p>
            <a:pPr>
              <a:lnSpc>
                <a:spcPct val="200000"/>
              </a:lnSpc>
            </a:pPr>
            <a:r>
              <a:rPr lang="zh-CN" altLang="en-US" sz="2800" b="1" i="0" dirty="0">
                <a:effectLst/>
                <a:latin typeface="ui-sans-serif"/>
              </a:rPr>
              <a:t>语气</a:t>
            </a:r>
            <a:r>
              <a:rPr lang="zh-CN" altLang="en-US" sz="2800" b="0" i="0" dirty="0">
                <a:effectLst/>
                <a:latin typeface="ui-sans-serif"/>
              </a:rPr>
              <a:t>：礼貌 </a:t>
            </a:r>
            <a:r>
              <a:rPr lang="en-US" altLang="zh-CN" sz="2800" b="0" i="0" dirty="0">
                <a:effectLst/>
                <a:latin typeface="ui-sans-serif"/>
              </a:rPr>
              <a:t>/ </a:t>
            </a:r>
            <a:r>
              <a:rPr lang="zh-CN" altLang="en-US" sz="2800" b="0" i="0" dirty="0">
                <a:effectLst/>
                <a:latin typeface="ui-sans-serif"/>
              </a:rPr>
              <a:t>正式 </a:t>
            </a:r>
            <a:r>
              <a:rPr lang="en-US" altLang="zh-CN" sz="2800" b="0" i="0" dirty="0">
                <a:effectLst/>
                <a:latin typeface="ui-sans-serif"/>
              </a:rPr>
              <a:t>/ </a:t>
            </a:r>
            <a:r>
              <a:rPr lang="zh-CN" altLang="en-US" sz="2800" b="0" i="0" dirty="0">
                <a:effectLst/>
                <a:latin typeface="ui-sans-serif"/>
              </a:rPr>
              <a:t>亲切看对象 </a:t>
            </a:r>
            <a:endParaRPr lang="en-US" altLang="zh-CN" sz="2800" b="0" i="0" dirty="0">
              <a:effectLst/>
              <a:latin typeface="ui-sans-serif"/>
            </a:endParaRPr>
          </a:p>
          <a:p>
            <a:pPr>
              <a:lnSpc>
                <a:spcPct val="150000"/>
              </a:lnSpc>
            </a:pPr>
            <a:r>
              <a:rPr lang="zh-CN" altLang="en-US" sz="2800" b="1" i="0" dirty="0">
                <a:effectLst/>
                <a:latin typeface="ui-sans-serif"/>
              </a:rPr>
              <a:t>体裁</a:t>
            </a:r>
            <a:r>
              <a:rPr lang="zh-CN" altLang="en-US" sz="2800" b="0" i="0" dirty="0">
                <a:effectLst/>
                <a:latin typeface="ui-sans-serif"/>
              </a:rPr>
              <a:t>：格式正确，开头结尾规范</a:t>
            </a:r>
            <a:endParaRPr lang="en-US" altLang="zh-CN" sz="2800" dirty="0">
              <a:latin typeface="ui-sans-serif"/>
            </a:endParaRPr>
          </a:p>
          <a:p>
            <a:pPr>
              <a:lnSpc>
                <a:spcPct val="150000"/>
              </a:lnSpc>
            </a:pPr>
            <a:r>
              <a:rPr lang="en-US" altLang="zh-CN" sz="2800" b="0" i="0" dirty="0">
                <a:solidFill>
                  <a:srgbClr val="F2F2F2"/>
                </a:solidFill>
                <a:effectLst/>
                <a:latin typeface="ui-sans-serif"/>
              </a:rPr>
              <a:t>.</a:t>
            </a:r>
            <a:endParaRPr lang="en-US" altLang="zh-CN" sz="2800" b="0" i="0" dirty="0">
              <a:solidFill>
                <a:srgbClr val="F2F2F2"/>
              </a:solidFill>
              <a:effectLst/>
              <a:latin typeface="ui-sans-serif"/>
            </a:endParaRPr>
          </a:p>
        </p:txBody>
      </p:sp>
      <p:grpSp>
        <p:nvGrpSpPr>
          <p:cNvPr id="9" name="Group 14"/>
          <p:cNvGrpSpPr/>
          <p:nvPr/>
        </p:nvGrpSpPr>
        <p:grpSpPr>
          <a:xfrm>
            <a:off x="5609872" y="3198097"/>
            <a:ext cx="431329" cy="413778"/>
            <a:chOff x="0" y="0"/>
            <a:chExt cx="812800" cy="812800"/>
          </a:xfrm>
        </p:grpSpPr>
        <p:sp>
          <p:nvSpPr>
            <p:cNvPr id="10"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9C59">
                    <a:alpha val="100000"/>
                  </a:srgbClr>
                </a:gs>
                <a:gs pos="100000">
                  <a:srgbClr val="FB6A08">
                    <a:alpha val="100000"/>
                  </a:srgbClr>
                </a:gs>
              </a:gsLst>
              <a:lin ang="5400000"/>
            </a:gradFill>
            <a:ln w="38100" cap="sq">
              <a:solidFill>
                <a:srgbClr val="FFFFFF"/>
              </a:solidFill>
              <a:prstDash val="solid"/>
              <a:miter/>
            </a:ln>
          </p:spPr>
          <p:txBody>
            <a:bodyPr/>
            <a:lstStyle/>
            <a:p>
              <a:endParaRPr lang="zh-CN" altLang="en-US"/>
            </a:p>
          </p:txBody>
        </p:sp>
        <p:sp>
          <p:nvSpPr>
            <p:cNvPr id="11" name="TextBox 16"/>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1588" y="750283"/>
            <a:ext cx="12192000" cy="0"/>
          </a:xfrm>
          <a:prstGeom prst="line">
            <a:avLst/>
          </a:prstGeom>
          <a:noFill/>
          <a:ln w="12700" cap="flat" cmpd="sng" algn="ctr">
            <a:solidFill>
              <a:srgbClr val="002060"/>
            </a:solidFill>
            <a:prstDash val="solid"/>
            <a:miter lim="800000"/>
          </a:ln>
          <a:effectLst/>
        </p:spPr>
      </p:cxnSp>
      <p:sp>
        <p:nvSpPr>
          <p:cNvPr id="5" name="任意多边形: 形状 4"/>
          <p:cNvSpPr/>
          <p:nvPr/>
        </p:nvSpPr>
        <p:spPr>
          <a:xfrm rot="262073">
            <a:off x="30287" y="-1"/>
            <a:ext cx="1873250" cy="866775"/>
          </a:xfrm>
          <a:custGeom>
            <a:avLst/>
            <a:gdLst>
              <a:gd name="connsiteX0" fmla="*/ 762504 w 7545383"/>
              <a:gd name="connsiteY0" fmla="*/ 3053848 h 3100024"/>
              <a:gd name="connsiteX1" fmla="*/ 3905754 w 7545383"/>
              <a:gd name="connsiteY1" fmla="*/ 2844298 h 3100024"/>
              <a:gd name="connsiteX2" fmla="*/ 6420354 w 7545383"/>
              <a:gd name="connsiteY2" fmla="*/ 2545848 h 3100024"/>
              <a:gd name="connsiteX3" fmla="*/ 7296654 w 7545383"/>
              <a:gd name="connsiteY3" fmla="*/ 2463298 h 3100024"/>
              <a:gd name="connsiteX4" fmla="*/ 7391904 w 7545383"/>
              <a:gd name="connsiteY4" fmla="*/ 901198 h 3100024"/>
              <a:gd name="connsiteX5" fmla="*/ 5867904 w 7545383"/>
              <a:gd name="connsiteY5" fmla="*/ 5848 h 3100024"/>
              <a:gd name="connsiteX6" fmla="*/ 1848354 w 7545383"/>
              <a:gd name="connsiteY6" fmla="*/ 539248 h 3100024"/>
              <a:gd name="connsiteX7" fmla="*/ 838704 w 7545383"/>
              <a:gd name="connsiteY7" fmla="*/ 1034548 h 3100024"/>
              <a:gd name="connsiteX8" fmla="*/ 504 w 7545383"/>
              <a:gd name="connsiteY8" fmla="*/ 1910848 h 3100024"/>
              <a:gd name="connsiteX9" fmla="*/ 762504 w 7545383"/>
              <a:gd name="connsiteY9" fmla="*/ 3053848 h 310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5383" h="3100024">
                <a:moveTo>
                  <a:pt x="762504" y="3053848"/>
                </a:moveTo>
                <a:cubicBezTo>
                  <a:pt x="1413379" y="3209423"/>
                  <a:pt x="2962779" y="2928965"/>
                  <a:pt x="3905754" y="2844298"/>
                </a:cubicBezTo>
                <a:cubicBezTo>
                  <a:pt x="4848729" y="2759631"/>
                  <a:pt x="5855204" y="2609348"/>
                  <a:pt x="6420354" y="2545848"/>
                </a:cubicBezTo>
                <a:cubicBezTo>
                  <a:pt x="6985504" y="2482348"/>
                  <a:pt x="7007729" y="2546906"/>
                  <a:pt x="7296654" y="2463298"/>
                </a:cubicBezTo>
                <a:cubicBezTo>
                  <a:pt x="7585579" y="2379690"/>
                  <a:pt x="7630029" y="1310773"/>
                  <a:pt x="7391904" y="901198"/>
                </a:cubicBezTo>
                <a:cubicBezTo>
                  <a:pt x="7153779" y="491623"/>
                  <a:pt x="6791829" y="66173"/>
                  <a:pt x="5867904" y="5848"/>
                </a:cubicBezTo>
                <a:cubicBezTo>
                  <a:pt x="4943979" y="-54477"/>
                  <a:pt x="2686554" y="367798"/>
                  <a:pt x="1848354" y="539248"/>
                </a:cubicBezTo>
                <a:cubicBezTo>
                  <a:pt x="1010154" y="710698"/>
                  <a:pt x="1146679" y="805948"/>
                  <a:pt x="838704" y="1034548"/>
                </a:cubicBezTo>
                <a:cubicBezTo>
                  <a:pt x="530729" y="1263148"/>
                  <a:pt x="10029" y="1567948"/>
                  <a:pt x="504" y="1910848"/>
                </a:cubicBezTo>
                <a:cubicBezTo>
                  <a:pt x="-9021" y="2253748"/>
                  <a:pt x="111629" y="2898273"/>
                  <a:pt x="762504" y="3053848"/>
                </a:cubicBezTo>
                <a:close/>
              </a:path>
            </a:pathLst>
          </a:custGeom>
          <a:blipFill dpi="0" rotWithShape="1">
            <a:blip r:embed="rId1"/>
            <a:stretch>
              <a:fillRect l="8000" t="22000" b="-12000"/>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2" name="TextBox 38"/>
          <p:cNvSpPr txBox="1"/>
          <p:nvPr/>
        </p:nvSpPr>
        <p:spPr>
          <a:xfrm>
            <a:off x="-1907762" y="379413"/>
            <a:ext cx="10399204" cy="458523"/>
          </a:xfrm>
          <a:prstGeom prst="rect">
            <a:avLst/>
          </a:prstGeom>
        </p:spPr>
        <p:txBody>
          <a:bodyPr lIns="0" tIns="0" rIns="0" bIns="0" rtlCol="0" anchor="t">
            <a:spAutoFit/>
          </a:bodyPr>
          <a:lstStyle/>
          <a:p>
            <a:pPr algn="ctr">
              <a:lnSpc>
                <a:spcPts val="3500"/>
              </a:lnSpc>
            </a:pPr>
            <a:r>
              <a:rPr lang="en-US" sz="3600" b="1" dirty="0">
                <a:solidFill>
                  <a:srgbClr val="080808"/>
                </a:solidFill>
                <a:ea typeface="思源黑体 2 Heavy" panose="02010600030101010101"/>
                <a:cs typeface="思源黑体 2 Heavy" panose="02010600030101010101"/>
                <a:sym typeface="思源黑体 2 Heavy" panose="02010600030101010101"/>
              </a:rPr>
              <a:t>Basic elements</a:t>
            </a:r>
            <a:endParaRPr lang="en-US" sz="3600" b="1" dirty="0">
              <a:solidFill>
                <a:srgbClr val="080808"/>
              </a:solidFill>
              <a:ea typeface="思源黑体 2 Heavy" panose="02010600030101010101"/>
              <a:cs typeface="思源黑体 2 Heavy" panose="02010600030101010101"/>
              <a:sym typeface="思源黑体 2 Heavy" panose="02010600030101010101"/>
            </a:endParaRPr>
          </a:p>
        </p:txBody>
      </p:sp>
      <p:graphicFrame>
        <p:nvGraphicFramePr>
          <p:cNvPr id="10" name="表格 9"/>
          <p:cNvGraphicFramePr>
            <a:graphicFrameLocks noGrp="1"/>
          </p:cNvGraphicFramePr>
          <p:nvPr/>
        </p:nvGraphicFramePr>
        <p:xfrm>
          <a:off x="494633" y="1211066"/>
          <a:ext cx="5945203" cy="5119440"/>
        </p:xfrm>
        <a:graphic>
          <a:graphicData uri="http://schemas.openxmlformats.org/drawingml/2006/table">
            <a:tbl>
              <a:tblPr>
                <a:tableStyleId>{5A111915-BE36-4E01-A7E5-04B1672EAD32}</a:tableStyleId>
              </a:tblPr>
              <a:tblGrid>
                <a:gridCol w="798140"/>
                <a:gridCol w="952112"/>
                <a:gridCol w="1451736"/>
                <a:gridCol w="2743215"/>
              </a:tblGrid>
              <a:tr h="214387">
                <a:tc>
                  <a:txBody>
                    <a:bodyPr/>
                    <a:lstStyle/>
                    <a:p>
                      <a:pPr algn="ctr">
                        <a:buNone/>
                      </a:pPr>
                      <a:r>
                        <a:rPr lang="zh-CN" altLang="en-US" sz="1800" b="1" dirty="0">
                          <a:effectLst/>
                          <a:latin typeface="宋体" panose="02010600030101010101" pitchFamily="2" charset="-122"/>
                          <a:ea typeface="宋体" panose="02010600030101010101" pitchFamily="2" charset="-122"/>
                        </a:rPr>
                        <a:t>书信</a:t>
                      </a:r>
                      <a:endParaRPr lang="zh-CN" altLang="en-US" sz="1800" b="1" dirty="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solidFill>
                      <a:schemeClr val="bg1">
                        <a:lumMod val="95000"/>
                      </a:schemeClr>
                    </a:solidFill>
                  </a:tcPr>
                </a:tc>
                <a:tc>
                  <a:txBody>
                    <a:bodyPr/>
                    <a:lstStyle/>
                    <a:p>
                      <a:pPr algn="ctr">
                        <a:buNone/>
                      </a:pPr>
                      <a:r>
                        <a:rPr lang="zh-CN" altLang="en-US" sz="1800" b="1">
                          <a:effectLst/>
                          <a:latin typeface="宋体" panose="02010600030101010101" pitchFamily="2" charset="-122"/>
                          <a:ea typeface="宋体" panose="02010600030101010101" pitchFamily="2" charset="-122"/>
                        </a:rPr>
                        <a:t>常用时态</a:t>
                      </a:r>
                      <a:endParaRPr lang="zh-CN" altLang="en-US" sz="1800" b="1">
                        <a:effectLst/>
                        <a:latin typeface="宋体" panose="02010600030101010101" pitchFamily="2" charset="-122"/>
                        <a:ea typeface="宋体" panose="02010600030101010101" pitchFamily="2" charset="-122"/>
                      </a:endParaRPr>
                    </a:p>
                  </a:txBody>
                  <a:tcPr marL="9084" marR="9084" marT="9084" marB="9084" anchor="ctr">
                    <a:lnL>
                      <a:noFill/>
                    </a:lnL>
                    <a:lnR>
                      <a:noFill/>
                    </a:lnR>
                    <a:lnT w="6350" cap="flat" cmpd="sng" algn="ctr">
                      <a:noFill/>
                      <a:prstDash val="solid"/>
                      <a:miter lim="800000"/>
                    </a:lnT>
                    <a:lnB>
                      <a:noFill/>
                    </a:lnB>
                    <a:lnTlToBr w="12700" cmpd="sng">
                      <a:noFill/>
                      <a:prstDash val="solid"/>
                    </a:lnTlToBr>
                    <a:lnBlToTr w="12700" cmpd="sng">
                      <a:noFill/>
                      <a:prstDash val="solid"/>
                    </a:lnBlToTr>
                    <a:solidFill>
                      <a:schemeClr val="bg1">
                        <a:lumMod val="95000"/>
                      </a:schemeClr>
                    </a:solidFill>
                  </a:tcPr>
                </a:tc>
                <a:tc>
                  <a:txBody>
                    <a:bodyPr/>
                    <a:lstStyle/>
                    <a:p>
                      <a:pPr algn="ctr">
                        <a:buNone/>
                      </a:pPr>
                      <a:r>
                        <a:rPr lang="zh-CN" altLang="en-US" sz="1800" b="1">
                          <a:effectLst/>
                          <a:latin typeface="宋体" panose="02010600030101010101" pitchFamily="2" charset="-122"/>
                          <a:ea typeface="宋体" panose="02010600030101010101" pitchFamily="2" charset="-122"/>
                        </a:rPr>
                        <a:t>语气</a:t>
                      </a:r>
                      <a:endParaRPr lang="zh-CN" altLang="en-US" sz="1800" b="1">
                        <a:effectLst/>
                        <a:latin typeface="宋体" panose="02010600030101010101" pitchFamily="2" charset="-122"/>
                        <a:ea typeface="宋体" panose="02010600030101010101" pitchFamily="2" charset="-122"/>
                      </a:endParaRPr>
                    </a:p>
                  </a:txBody>
                  <a:tcPr marL="9084" marR="9084" marT="9084" marB="9084" anchor="ctr">
                    <a:lnL>
                      <a:noFill/>
                    </a:lnL>
                    <a:lnR>
                      <a:noFill/>
                    </a:lnR>
                    <a:lnT w="6350" cap="flat" cmpd="sng" algn="ctr">
                      <a:noFill/>
                      <a:prstDash val="solid"/>
                      <a:miter lim="800000"/>
                    </a:lnT>
                    <a:lnB>
                      <a:noFill/>
                    </a:lnB>
                    <a:lnTlToBr w="12700" cmpd="sng">
                      <a:noFill/>
                      <a:prstDash val="solid"/>
                    </a:lnTlToBr>
                    <a:lnBlToTr w="12700" cmpd="sng">
                      <a:noFill/>
                      <a:prstDash val="solid"/>
                    </a:lnBlToTr>
                    <a:solidFill>
                      <a:schemeClr val="bg1">
                        <a:lumMod val="95000"/>
                      </a:schemeClr>
                    </a:solidFill>
                  </a:tcPr>
                </a:tc>
                <a:tc>
                  <a:txBody>
                    <a:bodyPr/>
                    <a:lstStyle/>
                    <a:p>
                      <a:pPr algn="ctr">
                        <a:buNone/>
                      </a:pPr>
                      <a:r>
                        <a:rPr lang="zh-CN" altLang="en-US" sz="1800" b="1" dirty="0">
                          <a:effectLst/>
                          <a:latin typeface="宋体" panose="02010600030101010101" pitchFamily="2" charset="-122"/>
                          <a:ea typeface="宋体" panose="02010600030101010101" pitchFamily="2" charset="-122"/>
                        </a:rPr>
                        <a:t>格式要点</a:t>
                      </a:r>
                      <a:endParaRPr lang="zh-CN" altLang="en-US" sz="1800" b="1" dirty="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solidFill>
                      <a:schemeClr val="bg1">
                        <a:lumMod val="95000"/>
                      </a:schemeClr>
                    </a:solidFill>
                  </a:tcPr>
                </a:tc>
              </a:tr>
              <a:tr h="293290">
                <a:tc>
                  <a:txBody>
                    <a:bodyPr/>
                    <a:lstStyle/>
                    <a:p>
                      <a:pPr algn="l">
                        <a:buNone/>
                      </a:pPr>
                      <a:r>
                        <a:rPr lang="zh-CN" altLang="en-US" sz="1800">
                          <a:effectLst/>
                          <a:latin typeface="宋体" panose="02010600030101010101" pitchFamily="2" charset="-122"/>
                          <a:ea typeface="宋体" panose="02010600030101010101" pitchFamily="2" charset="-122"/>
                        </a:rPr>
                        <a:t>建议信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现在时</a:t>
                      </a:r>
                      <a:r>
                        <a:rPr lang="en-US" altLang="zh-CN" sz="1800" dirty="0">
                          <a:effectLst/>
                          <a:latin typeface="宋体" panose="02010600030101010101" pitchFamily="2" charset="-122"/>
                          <a:ea typeface="宋体" panose="02010600030101010101" pitchFamily="2" charset="-122"/>
                        </a:rPr>
                        <a:t>+ </a:t>
                      </a:r>
                      <a:r>
                        <a:rPr lang="zh-CN" altLang="en-US" sz="1800" dirty="0">
                          <a:effectLst/>
                          <a:latin typeface="宋体" panose="02010600030101010101" pitchFamily="2" charset="-122"/>
                          <a:ea typeface="宋体" panose="02010600030101010101" pitchFamily="2" charset="-122"/>
                        </a:rPr>
                        <a:t>将来时</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礼貌委婉</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称呼</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正文</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期待</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174337">
                <a:tc>
                  <a:txBody>
                    <a:bodyPr/>
                    <a:lstStyle/>
                    <a:p>
                      <a:pPr algn="l">
                        <a:buNone/>
                      </a:pPr>
                      <a:r>
                        <a:rPr lang="zh-CN" altLang="en-US" sz="1800">
                          <a:effectLst/>
                          <a:latin typeface="宋体" panose="02010600030101010101" pitchFamily="2" charset="-122"/>
                          <a:ea typeface="宋体" panose="02010600030101010101" pitchFamily="2" charset="-122"/>
                        </a:rPr>
                        <a:t>投诉信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现在时</a:t>
                      </a:r>
                      <a:r>
                        <a:rPr lang="en-US" altLang="zh-CN" sz="1800" dirty="0">
                          <a:effectLst/>
                          <a:latin typeface="宋体" panose="02010600030101010101" pitchFamily="2" charset="-122"/>
                          <a:ea typeface="宋体" panose="02010600030101010101" pitchFamily="2" charset="-122"/>
                        </a:rPr>
                        <a:t>+ </a:t>
                      </a:r>
                      <a:r>
                        <a:rPr lang="zh-CN" altLang="en-US" sz="1800" dirty="0">
                          <a:effectLst/>
                          <a:latin typeface="宋体" panose="02010600030101010101" pitchFamily="2" charset="-122"/>
                          <a:ea typeface="宋体" panose="02010600030101010101" pitchFamily="2" charset="-122"/>
                        </a:rPr>
                        <a:t>过去时</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正式、理性、克制</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先陈述事实，再提要求</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318716">
                <a:tc>
                  <a:txBody>
                    <a:bodyPr/>
                    <a:lstStyle/>
                    <a:p>
                      <a:pPr algn="l">
                        <a:buNone/>
                      </a:pPr>
                      <a:r>
                        <a:rPr lang="zh-CN" altLang="en-US" sz="1800">
                          <a:effectLst/>
                          <a:latin typeface="宋体" panose="02010600030101010101" pitchFamily="2" charset="-122"/>
                          <a:ea typeface="宋体" panose="02010600030101010101" pitchFamily="2" charset="-122"/>
                        </a:rPr>
                        <a:t>道歉信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过去时</a:t>
                      </a:r>
                      <a:r>
                        <a:rPr lang="en-US" altLang="zh-CN" sz="1800" dirty="0">
                          <a:effectLst/>
                          <a:latin typeface="宋体" panose="02010600030101010101" pitchFamily="2" charset="-122"/>
                          <a:ea typeface="宋体" panose="02010600030101010101" pitchFamily="2" charset="-122"/>
                        </a:rPr>
                        <a:t>+ </a:t>
                      </a:r>
                      <a:r>
                        <a:rPr lang="zh-CN" altLang="en-US" sz="1800" dirty="0">
                          <a:effectLst/>
                          <a:latin typeface="宋体" panose="02010600030101010101" pitchFamily="2" charset="-122"/>
                          <a:ea typeface="宋体" panose="02010600030101010101" pitchFamily="2" charset="-122"/>
                        </a:rPr>
                        <a:t>将来时</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诚恳、礼貌</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先道歉，再解释，再补救</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269508">
                <a:tc>
                  <a:txBody>
                    <a:bodyPr/>
                    <a:lstStyle/>
                    <a:p>
                      <a:pPr algn="l">
                        <a:buNone/>
                      </a:pPr>
                      <a:r>
                        <a:rPr lang="zh-CN" altLang="en-US" sz="1800">
                          <a:effectLst/>
                          <a:latin typeface="宋体" panose="02010600030101010101" pitchFamily="2" charset="-122"/>
                          <a:ea typeface="宋体" panose="02010600030101010101" pitchFamily="2" charset="-122"/>
                        </a:rPr>
                        <a:t>感谢信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过去时</a:t>
                      </a:r>
                      <a:r>
                        <a:rPr lang="en-US" altLang="zh-CN" sz="1800" dirty="0">
                          <a:effectLst/>
                          <a:latin typeface="宋体" panose="02010600030101010101" pitchFamily="2" charset="-122"/>
                          <a:ea typeface="宋体" panose="02010600030101010101" pitchFamily="2" charset="-122"/>
                        </a:rPr>
                        <a:t>+ </a:t>
                      </a:r>
                      <a:r>
                        <a:rPr lang="zh-CN" altLang="en-US" sz="1800" dirty="0">
                          <a:effectLst/>
                          <a:latin typeface="宋体" panose="02010600030101010101" pitchFamily="2" charset="-122"/>
                          <a:ea typeface="宋体" panose="02010600030101010101" pitchFamily="2" charset="-122"/>
                        </a:rPr>
                        <a:t>现在时</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真诚、热情</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点明感谢事由</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317633">
                <a:tc>
                  <a:txBody>
                    <a:bodyPr/>
                    <a:lstStyle/>
                    <a:p>
                      <a:pPr algn="l">
                        <a:buNone/>
                      </a:pPr>
                      <a:r>
                        <a:rPr lang="zh-CN" altLang="en-US" sz="1800">
                          <a:effectLst/>
                          <a:latin typeface="宋体" panose="02010600030101010101" pitchFamily="2" charset="-122"/>
                          <a:ea typeface="宋体" panose="02010600030101010101" pitchFamily="2" charset="-122"/>
                        </a:rPr>
                        <a:t>邀请信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将来时</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为主</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正式 </a:t>
                      </a:r>
                      <a:r>
                        <a:rPr lang="en-US" altLang="zh-CN" sz="1800">
                          <a:effectLst/>
                          <a:latin typeface="宋体" panose="02010600030101010101" pitchFamily="2" charset="-122"/>
                          <a:ea typeface="宋体" panose="02010600030101010101" pitchFamily="2" charset="-122"/>
                        </a:rPr>
                        <a:t>/ </a:t>
                      </a:r>
                      <a:r>
                        <a:rPr lang="zh-CN" altLang="en-US" sz="1800">
                          <a:effectLst/>
                          <a:latin typeface="宋体" panose="02010600030101010101" pitchFamily="2" charset="-122"/>
                          <a:ea typeface="宋体" panose="02010600030101010101" pitchFamily="2" charset="-122"/>
                        </a:rPr>
                        <a:t>友好</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时间、地点、活动写清</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288758">
                <a:tc>
                  <a:txBody>
                    <a:bodyPr/>
                    <a:lstStyle/>
                    <a:p>
                      <a:pPr algn="l">
                        <a:buNone/>
                      </a:pPr>
                      <a:r>
                        <a:rPr lang="zh-CN" altLang="en-US" sz="1800">
                          <a:effectLst/>
                          <a:latin typeface="宋体" panose="02010600030101010101" pitchFamily="2" charset="-122"/>
                          <a:ea typeface="宋体" panose="02010600030101010101" pitchFamily="2" charset="-122"/>
                        </a:rPr>
                        <a:t>申请信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现在时</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为主</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正式、谦逊、自信</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自我介绍</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优势</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意愿</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308009">
                <a:tc>
                  <a:txBody>
                    <a:bodyPr/>
                    <a:lstStyle/>
                    <a:p>
                      <a:pPr algn="l">
                        <a:buNone/>
                      </a:pPr>
                      <a:r>
                        <a:rPr lang="zh-CN" altLang="en-US" sz="1800">
                          <a:effectLst/>
                          <a:latin typeface="宋体" panose="02010600030101010101" pitchFamily="2" charset="-122"/>
                          <a:ea typeface="宋体" panose="02010600030101010101" pitchFamily="2" charset="-122"/>
                        </a:rPr>
                        <a:t>咨询信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现在时</a:t>
                      </a:r>
                      <a:r>
                        <a:rPr lang="en-US" altLang="zh-CN" sz="1800" dirty="0">
                          <a:effectLst/>
                          <a:latin typeface="宋体" panose="02010600030101010101" pitchFamily="2" charset="-122"/>
                          <a:ea typeface="宋体" panose="02010600030101010101" pitchFamily="2" charset="-122"/>
                        </a:rPr>
                        <a:t>+ </a:t>
                      </a:r>
                      <a:r>
                        <a:rPr lang="zh-CN" altLang="en-US" sz="1800" dirty="0">
                          <a:effectLst/>
                          <a:latin typeface="宋体" panose="02010600030101010101" pitchFamily="2" charset="-122"/>
                          <a:ea typeface="宋体" panose="02010600030101010101" pitchFamily="2" charset="-122"/>
                        </a:rPr>
                        <a:t>将来时</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礼貌、客气</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问题清晰、条理分明</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0">
                <a:tc>
                  <a:txBody>
                    <a:bodyPr/>
                    <a:lstStyle/>
                    <a:p>
                      <a:pPr algn="l">
                        <a:buNone/>
                      </a:pPr>
                      <a:r>
                        <a:rPr lang="zh-CN" altLang="en-US" sz="1800">
                          <a:effectLst/>
                          <a:latin typeface="宋体" panose="02010600030101010101" pitchFamily="2" charset="-122"/>
                          <a:ea typeface="宋体" panose="02010600030101010101" pitchFamily="2" charset="-122"/>
                        </a:rPr>
                        <a:t>告知信</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将来时</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为主</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清晰、正式 </a:t>
                      </a:r>
                      <a:r>
                        <a:rPr lang="en-US" altLang="zh-CN" sz="1800">
                          <a:effectLst/>
                          <a:latin typeface="宋体" panose="02010600030101010101" pitchFamily="2" charset="-122"/>
                          <a:ea typeface="宋体" panose="02010600030101010101" pitchFamily="2" charset="-122"/>
                        </a:rPr>
                        <a:t>/ </a:t>
                      </a:r>
                      <a:r>
                        <a:rPr lang="zh-CN" altLang="en-US" sz="1800">
                          <a:effectLst/>
                          <a:latin typeface="宋体" panose="02010600030101010101" pitchFamily="2" charset="-122"/>
                          <a:ea typeface="宋体" panose="02010600030101010101" pitchFamily="2" charset="-122"/>
                        </a:rPr>
                        <a:t>友好</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信息准确、无歧义</a:t>
                      </a:r>
                      <a:endParaRPr lang="zh-CN" altLang="en-US" sz="1800">
                        <a:effectLst/>
                        <a:latin typeface="宋体" panose="02010600030101010101" pitchFamily="2" charset="-122"/>
                        <a:ea typeface="宋体" panose="02010600030101010101" pitchFamily="2" charset="-122"/>
                      </a:endParaRPr>
                    </a:p>
                  </a:txBody>
                  <a:tcPr marL="9084" marR="9084" marT="9084" marB="9084" anchor="ctr">
                    <a:lnL>
                      <a:noFill/>
                    </a:lnL>
                    <a:lnR w="6350" cap="flat" cmpd="sng" algn="ctr">
                      <a:noFill/>
                      <a:prstDash val="solid"/>
                      <a:miter lim="800000"/>
                    </a:lnR>
                    <a:lnT>
                      <a:noFill/>
                    </a:lnT>
                    <a:lnB>
                      <a:noFill/>
                    </a:lnB>
                    <a:lnTlToBr w="12700" cmpd="sng">
                      <a:noFill/>
                      <a:prstDash val="solid"/>
                    </a:lnTlToBr>
                    <a:lnBlToTr w="12700" cmpd="sng">
                      <a:noFill/>
                      <a:prstDash val="solid"/>
                    </a:lnBlToTr>
                    <a:solidFill>
                      <a:schemeClr val="bg1">
                        <a:lumMod val="95000"/>
                      </a:schemeClr>
                    </a:solidFill>
                  </a:tcPr>
                </a:tc>
              </a:tr>
              <a:tr h="227108">
                <a:tc gridSpan="4">
                  <a:txBody>
                    <a:bodyPr/>
                    <a:lstStyle/>
                    <a:p>
                      <a:pPr algn="ctr">
                        <a:buNone/>
                      </a:pPr>
                      <a:r>
                        <a:rPr lang="zh-CN" altLang="en-US" sz="1800" dirty="0">
                          <a:effectLst/>
                          <a:latin typeface="宋体" panose="02010600030101010101" pitchFamily="2" charset="-122"/>
                          <a:ea typeface="宋体" panose="02010600030101010101" pitchFamily="2" charset="-122"/>
                        </a:rPr>
                        <a:t>其他</a:t>
                      </a:r>
                      <a:endParaRPr lang="zh-CN" altLang="en-US" sz="1800" dirty="0">
                        <a:effectLst/>
                        <a:latin typeface="宋体" panose="02010600030101010101" pitchFamily="2" charset="-122"/>
                        <a:ea typeface="宋体" panose="02010600030101010101" pitchFamily="2" charset="-122"/>
                      </a:endParaRPr>
                    </a:p>
                  </a:txBody>
                  <a:tcPr marL="9084" marR="9084" marT="9084" marB="9084" anchor="ctr">
                    <a:lnL w="6350" cap="flat" cmpd="sng" algn="ctr">
                      <a:noFill/>
                      <a:prstDash val="solid"/>
                      <a:miter lim="800000"/>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solidFill>
                      <a:schemeClr val="bg1">
                        <a:lumMod val="95000"/>
                      </a:schemeClr>
                    </a:solidFill>
                  </a:tcPr>
                </a:tc>
                <a:tc hMerge="1">
                  <a:tcPr marL="9084" marR="9084" marT="9084" marB="9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hMerge="1">
                  <a:tcPr marL="9084" marR="9084" marT="9084" marB="9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c hMerge="1">
                  <a:tcPr marL="9084" marR="9084" marT="9084" marB="9084"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noFill/>
                  </a:tcPr>
                </a:tc>
              </a:tr>
            </a:tbl>
          </a:graphicData>
        </a:graphic>
      </p:graphicFrame>
      <p:graphicFrame>
        <p:nvGraphicFramePr>
          <p:cNvPr id="11" name="表格 10"/>
          <p:cNvGraphicFramePr>
            <a:graphicFrameLocks noGrp="1"/>
          </p:cNvGraphicFramePr>
          <p:nvPr/>
        </p:nvGraphicFramePr>
        <p:xfrm>
          <a:off x="6574589" y="1211073"/>
          <a:ext cx="4916370" cy="5119433"/>
        </p:xfrm>
        <a:graphic>
          <a:graphicData uri="http://schemas.openxmlformats.org/drawingml/2006/table">
            <a:tbl>
              <a:tblPr/>
              <a:tblGrid>
                <a:gridCol w="1177768"/>
                <a:gridCol w="2099812"/>
                <a:gridCol w="1638790"/>
              </a:tblGrid>
              <a:tr h="330423">
                <a:tc>
                  <a:txBody>
                    <a:bodyPr/>
                    <a:lstStyle/>
                    <a:p>
                      <a:pPr algn="ctr">
                        <a:buNone/>
                      </a:pPr>
                      <a:r>
                        <a:rPr lang="zh-CN" altLang="en-US" sz="1800" b="1" dirty="0">
                          <a:effectLst/>
                          <a:latin typeface="宋体" panose="02010600030101010101" pitchFamily="2" charset="-122"/>
                          <a:ea typeface="宋体" panose="02010600030101010101" pitchFamily="2" charset="-122"/>
                        </a:rPr>
                        <a:t>非书信</a:t>
                      </a:r>
                      <a:endParaRPr lang="zh-CN" altLang="en-US" sz="1800" b="1"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buNone/>
                      </a:pPr>
                      <a:r>
                        <a:rPr lang="zh-CN" altLang="en-US" sz="1800" b="1">
                          <a:effectLst/>
                          <a:latin typeface="宋体" panose="02010600030101010101" pitchFamily="2" charset="-122"/>
                          <a:ea typeface="宋体" panose="02010600030101010101" pitchFamily="2" charset="-122"/>
                        </a:rPr>
                        <a:t>常用时态</a:t>
                      </a:r>
                      <a:endParaRPr lang="zh-CN" altLang="en-US" sz="1800" b="1">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buNone/>
                      </a:pPr>
                      <a:r>
                        <a:rPr lang="zh-CN" altLang="en-US" sz="1800" b="1" dirty="0">
                          <a:effectLst/>
                          <a:latin typeface="宋体" panose="02010600030101010101" pitchFamily="2" charset="-122"/>
                          <a:ea typeface="宋体" panose="02010600030101010101" pitchFamily="2" charset="-122"/>
                        </a:rPr>
                        <a:t>语气</a:t>
                      </a:r>
                      <a:endParaRPr lang="zh-CN" altLang="en-US" sz="1800" b="1"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b="0">
                          <a:effectLst/>
                          <a:latin typeface="宋体" panose="02010600030101010101" pitchFamily="2" charset="-122"/>
                          <a:ea typeface="宋体" panose="02010600030101010101" pitchFamily="2" charset="-122"/>
                        </a:rPr>
                        <a:t>倡议书</a:t>
                      </a:r>
                      <a:endParaRPr lang="zh-CN" altLang="en-US" sz="1800" b="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b="0" dirty="0">
                          <a:effectLst/>
                          <a:latin typeface="宋体" panose="02010600030101010101" pitchFamily="2" charset="-122"/>
                          <a:ea typeface="宋体" panose="02010600030101010101" pitchFamily="2" charset="-122"/>
                        </a:rPr>
                        <a:t>一般现在时</a:t>
                      </a:r>
                      <a:r>
                        <a:rPr lang="en-US" altLang="zh-CN" sz="1800" b="0" dirty="0">
                          <a:effectLst/>
                          <a:latin typeface="宋体" panose="02010600030101010101" pitchFamily="2" charset="-122"/>
                          <a:ea typeface="宋体" panose="02010600030101010101" pitchFamily="2" charset="-122"/>
                        </a:rPr>
                        <a:t>+</a:t>
                      </a:r>
                      <a:endParaRPr lang="en-US" altLang="zh-CN" sz="1800" b="0" dirty="0">
                        <a:effectLst/>
                        <a:latin typeface="宋体" panose="02010600030101010101" pitchFamily="2" charset="-122"/>
                        <a:ea typeface="宋体" panose="02010600030101010101" pitchFamily="2" charset="-122"/>
                      </a:endParaRPr>
                    </a:p>
                    <a:p>
                      <a:pPr algn="l">
                        <a:buNone/>
                      </a:pPr>
                      <a:r>
                        <a:rPr lang="zh-CN" altLang="en-US" sz="1800" b="0" dirty="0">
                          <a:effectLst/>
                          <a:latin typeface="宋体" panose="02010600030101010101" pitchFamily="2" charset="-122"/>
                          <a:ea typeface="宋体" panose="02010600030101010101" pitchFamily="2" charset="-122"/>
                        </a:rPr>
                        <a:t>一般将来时</a:t>
                      </a:r>
                      <a:endParaRPr lang="zh-CN" altLang="en-US" sz="1800" b="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b="0" dirty="0">
                          <a:effectLst/>
                          <a:latin typeface="宋体" panose="02010600030101010101" pitchFamily="2" charset="-122"/>
                          <a:ea typeface="宋体" panose="02010600030101010101" pitchFamily="2" charset="-122"/>
                        </a:rPr>
                        <a:t>正式、号召、</a:t>
                      </a:r>
                      <a:endParaRPr lang="en-US" altLang="zh-CN" sz="1800" b="0" dirty="0">
                        <a:effectLst/>
                        <a:latin typeface="宋体" panose="02010600030101010101" pitchFamily="2" charset="-122"/>
                        <a:ea typeface="宋体" panose="02010600030101010101" pitchFamily="2" charset="-122"/>
                      </a:endParaRPr>
                    </a:p>
                    <a:p>
                      <a:pPr algn="l">
                        <a:buNone/>
                      </a:pPr>
                      <a:r>
                        <a:rPr lang="zh-CN" altLang="en-US" sz="1800" b="0" dirty="0">
                          <a:effectLst/>
                          <a:latin typeface="宋体" panose="02010600030101010101" pitchFamily="2" charset="-122"/>
                          <a:ea typeface="宋体" panose="02010600030101010101" pitchFamily="2" charset="-122"/>
                        </a:rPr>
                        <a:t>有力、正能量</a:t>
                      </a:r>
                      <a:endParaRPr lang="zh-CN" altLang="en-US" sz="1800" b="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a:effectLst/>
                          <a:latin typeface="宋体" panose="02010600030101010101" pitchFamily="2" charset="-122"/>
                          <a:ea typeface="宋体" panose="02010600030101010101" pitchFamily="2" charset="-122"/>
                        </a:rPr>
                        <a:t>演讲稿</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现在时</a:t>
                      </a:r>
                      <a:r>
                        <a:rPr lang="en-US" altLang="zh-CN" sz="1800" dirty="0">
                          <a:effectLst/>
                          <a:latin typeface="宋体" panose="02010600030101010101" pitchFamily="2" charset="-122"/>
                          <a:ea typeface="宋体" panose="02010600030101010101" pitchFamily="2" charset="-122"/>
                        </a:rPr>
                        <a:t>+</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将来时</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正式、自信、</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有感染力</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330423">
                <a:tc>
                  <a:txBody>
                    <a:bodyPr/>
                    <a:lstStyle/>
                    <a:p>
                      <a:pPr algn="l">
                        <a:buNone/>
                      </a:pPr>
                      <a:r>
                        <a:rPr lang="zh-CN" altLang="en-US" sz="1800">
                          <a:effectLst/>
                          <a:latin typeface="宋体" panose="02010600030101010101" pitchFamily="2" charset="-122"/>
                          <a:ea typeface="宋体" panose="02010600030101010101" pitchFamily="2" charset="-122"/>
                        </a:rPr>
                        <a:t>发言稿</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一般现在时</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自然、口语化</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dirty="0">
                          <a:effectLst/>
                          <a:latin typeface="宋体" panose="02010600030101010101" pitchFamily="2" charset="-122"/>
                          <a:ea typeface="宋体" panose="02010600030101010101" pitchFamily="2" charset="-122"/>
                        </a:rPr>
                        <a:t>通知、启示</a:t>
                      </a:r>
                      <a:endParaRPr 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一般将来时</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过去</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正式、客观、</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简洁</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dirty="0">
                          <a:effectLst/>
                          <a:latin typeface="宋体" panose="02010600030101010101" pitchFamily="2" charset="-122"/>
                          <a:ea typeface="宋体" panose="02010600030101010101" pitchFamily="2" charset="-122"/>
                        </a:rPr>
                        <a:t>留言条 </a:t>
                      </a:r>
                      <a:endParaRPr 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过去</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将来时</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简洁、随意</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dirty="0">
                          <a:effectLst/>
                          <a:latin typeface="宋体" panose="02010600030101010101" pitchFamily="2" charset="-122"/>
                          <a:ea typeface="宋体" panose="02010600030101010101" pitchFamily="2" charset="-122"/>
                        </a:rPr>
                        <a:t>论坛留言</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帖子</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一般现在时</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友好、理性、</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得体</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dirty="0">
                          <a:effectLst/>
                          <a:latin typeface="宋体" panose="02010600030101010101" pitchFamily="2" charset="-122"/>
                          <a:ea typeface="宋体" panose="02010600030101010101" pitchFamily="2" charset="-122"/>
                        </a:rPr>
                        <a:t>征文</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短文</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现在</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过去</a:t>
                      </a:r>
                      <a:r>
                        <a:rPr lang="en-US" altLang="zh-CN" sz="1800" dirty="0">
                          <a:effectLst/>
                          <a:latin typeface="宋体" panose="02010600030101010101" pitchFamily="2" charset="-122"/>
                          <a:ea typeface="宋体" panose="02010600030101010101" pitchFamily="2" charset="-122"/>
                        </a:rPr>
                        <a:t>/</a:t>
                      </a:r>
                      <a:r>
                        <a:rPr lang="zh-CN" altLang="en-US" sz="1800" dirty="0">
                          <a:effectLst/>
                          <a:latin typeface="宋体" panose="02010600030101010101" pitchFamily="2" charset="-122"/>
                          <a:ea typeface="宋体" panose="02010600030101010101" pitchFamily="2" charset="-122"/>
                        </a:rPr>
                        <a:t>将来</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正式、流畅、</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有升华</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636941">
                <a:tc>
                  <a:txBody>
                    <a:bodyPr/>
                    <a:lstStyle/>
                    <a:p>
                      <a:pPr algn="l">
                        <a:buNone/>
                      </a:pPr>
                      <a:r>
                        <a:rPr lang="zh-CN" altLang="en-US" sz="1800" dirty="0">
                          <a:effectLst/>
                          <a:latin typeface="宋体" panose="02010600030101010101" pitchFamily="2" charset="-122"/>
                          <a:ea typeface="宋体" panose="02010600030101010101" pitchFamily="2" charset="-122"/>
                        </a:rPr>
                        <a:t>海报</a:t>
                      </a:r>
                      <a:endParaRPr 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a:effectLst/>
                          <a:latin typeface="宋体" panose="02010600030101010101" pitchFamily="2" charset="-122"/>
                          <a:ea typeface="宋体" panose="02010600030101010101" pitchFamily="2" charset="-122"/>
                        </a:rPr>
                        <a:t>一般将来时</a:t>
                      </a:r>
                      <a:endParaRPr lang="zh-CN" altLang="en-US" sz="180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buNone/>
                      </a:pPr>
                      <a:r>
                        <a:rPr lang="zh-CN" altLang="en-US" sz="1800" dirty="0">
                          <a:effectLst/>
                          <a:latin typeface="宋体" panose="02010600030101010101" pitchFamily="2" charset="-122"/>
                          <a:ea typeface="宋体" panose="02010600030101010101" pitchFamily="2" charset="-122"/>
                        </a:rPr>
                        <a:t>吸引、简洁、</a:t>
                      </a:r>
                      <a:endParaRPr lang="en-US" altLang="zh-CN" sz="1800" dirty="0">
                        <a:effectLst/>
                        <a:latin typeface="宋体" panose="02010600030101010101" pitchFamily="2" charset="-122"/>
                        <a:ea typeface="宋体" panose="02010600030101010101" pitchFamily="2" charset="-122"/>
                      </a:endParaRPr>
                    </a:p>
                    <a:p>
                      <a:pPr algn="l">
                        <a:buNone/>
                      </a:pPr>
                      <a:r>
                        <a:rPr lang="zh-CN" altLang="en-US" sz="1800" dirty="0">
                          <a:effectLst/>
                          <a:latin typeface="宋体" panose="02010600030101010101" pitchFamily="2" charset="-122"/>
                          <a:ea typeface="宋体" panose="02010600030101010101" pitchFamily="2" charset="-122"/>
                        </a:rPr>
                        <a:t>号召</a:t>
                      </a:r>
                      <a:endParaRPr lang="zh-CN" altLang="en-US" sz="1800" dirty="0">
                        <a:effectLst/>
                        <a:latin typeface="宋体" panose="02010600030101010101" pitchFamily="2" charset="-122"/>
                        <a:ea typeface="宋体" panose="02010600030101010101" pitchFamily="2" charset="-122"/>
                      </a:endParaRPr>
                    </a:p>
                  </a:txBody>
                  <a:tcPr marL="10697" marR="10697" marT="10697" marB="10697"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bl>
          </a:graphicData>
        </a:graphic>
      </p:graphicFrame>
      <p:grpSp>
        <p:nvGrpSpPr>
          <p:cNvPr id="3" name="Group 14"/>
          <p:cNvGrpSpPr/>
          <p:nvPr/>
        </p:nvGrpSpPr>
        <p:grpSpPr>
          <a:xfrm>
            <a:off x="6291548" y="1024501"/>
            <a:ext cx="431329" cy="413778"/>
            <a:chOff x="0" y="0"/>
            <a:chExt cx="812800" cy="812800"/>
          </a:xfrm>
        </p:grpSpPr>
        <p:sp>
          <p:nvSpPr>
            <p:cNvPr id="4"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9C59">
                    <a:alpha val="100000"/>
                  </a:srgbClr>
                </a:gs>
                <a:gs pos="100000">
                  <a:srgbClr val="FB6A08">
                    <a:alpha val="100000"/>
                  </a:srgbClr>
                </a:gs>
              </a:gsLst>
              <a:lin ang="5400000"/>
            </a:gradFill>
            <a:ln w="38100" cap="sq">
              <a:solidFill>
                <a:srgbClr val="FFFFFF"/>
              </a:solidFill>
              <a:prstDash val="solid"/>
              <a:miter/>
            </a:ln>
          </p:spPr>
          <p:txBody>
            <a:bodyPr/>
            <a:lstStyle/>
            <a:p>
              <a:endParaRPr lang="zh-CN" altLang="en-US"/>
            </a:p>
          </p:txBody>
        </p:sp>
        <p:sp>
          <p:nvSpPr>
            <p:cNvPr id="6" name="TextBox 16"/>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 name="Group 14"/>
          <p:cNvGrpSpPr/>
          <p:nvPr/>
        </p:nvGrpSpPr>
        <p:grpSpPr>
          <a:xfrm>
            <a:off x="6251111" y="6103293"/>
            <a:ext cx="431329" cy="413778"/>
            <a:chOff x="0" y="0"/>
            <a:chExt cx="812800" cy="812800"/>
          </a:xfrm>
        </p:grpSpPr>
        <p:sp>
          <p:nvSpPr>
            <p:cNvPr id="8"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9C59">
                    <a:alpha val="100000"/>
                  </a:srgbClr>
                </a:gs>
                <a:gs pos="100000">
                  <a:srgbClr val="FB6A08">
                    <a:alpha val="100000"/>
                  </a:srgbClr>
                </a:gs>
              </a:gsLst>
              <a:lin ang="5400000"/>
            </a:gradFill>
            <a:ln w="38100" cap="sq">
              <a:solidFill>
                <a:srgbClr val="FFFFFF"/>
              </a:solidFill>
              <a:prstDash val="solid"/>
              <a:miter/>
            </a:ln>
          </p:spPr>
          <p:txBody>
            <a:bodyPr/>
            <a:lstStyle/>
            <a:p>
              <a:endParaRPr lang="zh-CN" altLang="en-US"/>
            </a:p>
          </p:txBody>
        </p:sp>
        <p:sp>
          <p:nvSpPr>
            <p:cNvPr id="9" name="TextBox 16"/>
            <p:cNvSpPr txBox="1"/>
            <p:nvPr/>
          </p:nvSpPr>
          <p:spPr>
            <a:xfrm>
              <a:off x="76200" y="38100"/>
              <a:ext cx="660400" cy="698500"/>
            </a:xfrm>
            <a:prstGeom prst="rect">
              <a:avLst/>
            </a:prstGeom>
          </p:spPr>
          <p:txBody>
            <a:bodyPr lIns="50800" tIns="50800" rIns="50800" bIns="50800" rtlCol="0" anchor="ctr"/>
            <a:lstStyle/>
            <a:p>
              <a:pPr marL="0" marR="0" lvl="0" indent="0" algn="ctr" defTabSz="914400" rtl="0" eaLnBrk="1" fontAlgn="auto" latinLnBrk="0" hangingPunct="1">
                <a:lnSpc>
                  <a:spcPts val="266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4360" y="1513372"/>
          <a:ext cx="5747960" cy="3929908"/>
        </p:xfrm>
        <a:graphic>
          <a:graphicData uri="http://schemas.openxmlformats.org/drawingml/2006/table">
            <a:tbl>
              <a:tblPr/>
              <a:tblGrid>
                <a:gridCol w="1013400"/>
                <a:gridCol w="4734560"/>
              </a:tblGrid>
              <a:tr h="462868">
                <a:tc>
                  <a:txBody>
                    <a:bodyPr/>
                    <a:lstStyle/>
                    <a:p>
                      <a:pPr algn="ctr">
                        <a:buNone/>
                      </a:pPr>
                      <a:r>
                        <a:rPr lang="zh-CN" altLang="en-US" sz="1800" b="1">
                          <a:effectLst/>
                          <a:latin typeface="+mn-lt"/>
                          <a:ea typeface="华文中宋" panose="02010600040101010101" pitchFamily="2" charset="-122"/>
                        </a:rPr>
                        <a:t>书信类</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ctr">
                        <a:buNone/>
                      </a:pPr>
                      <a:r>
                        <a:rPr lang="zh-CN" altLang="en-US" sz="1800" dirty="0">
                          <a:effectLst/>
                          <a:latin typeface="+mn-lt"/>
                          <a:ea typeface="华文中宋" panose="02010600040101010101" pitchFamily="2" charset="-122"/>
                        </a:rPr>
                        <a:t>体裁核心词汇</a:t>
                      </a:r>
                      <a:endParaRPr lang="zh-CN" alt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219114">
                <a:tc>
                  <a:txBody>
                    <a:bodyPr/>
                    <a:lstStyle/>
                    <a:p>
                      <a:pPr algn="ctr">
                        <a:buNone/>
                      </a:pPr>
                      <a:r>
                        <a:rPr lang="zh-CN" altLang="en-US" sz="1800">
                          <a:effectLst/>
                          <a:latin typeface="+mn-lt"/>
                          <a:ea typeface="华文中宋" panose="02010600040101010101" pitchFamily="2" charset="-122"/>
                        </a:rPr>
                        <a:t>建议信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a:effectLst/>
                          <a:latin typeface="+mn-lt"/>
                          <a:ea typeface="华文中宋" panose="02010600040101010101" pitchFamily="2" charset="-122"/>
                        </a:rPr>
                        <a:t>suggest, recommend, put forward</a:t>
                      </a:r>
                      <a:endParaRPr 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619760">
                <a:tc>
                  <a:txBody>
                    <a:bodyPr/>
                    <a:lstStyle/>
                    <a:p>
                      <a:pPr algn="ctr">
                        <a:buNone/>
                      </a:pPr>
                      <a:r>
                        <a:rPr lang="zh-CN" altLang="en-US" sz="1800">
                          <a:effectLst/>
                          <a:latin typeface="+mn-lt"/>
                          <a:ea typeface="华文中宋" panose="02010600040101010101" pitchFamily="2" charset="-122"/>
                        </a:rPr>
                        <a:t>投诉信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complain about, express dissatisfaction, </a:t>
                      </a:r>
                      <a:endParaRPr lang="en-US" sz="1800" dirty="0">
                        <a:effectLst/>
                        <a:latin typeface="+mn-lt"/>
                        <a:ea typeface="华文中宋" panose="02010600040101010101" pitchFamily="2" charset="-122"/>
                      </a:endParaRPr>
                    </a:p>
                    <a:p>
                      <a:pPr algn="l">
                        <a:buNone/>
                      </a:pPr>
                      <a:r>
                        <a:rPr lang="en-US" sz="1800" dirty="0">
                          <a:effectLst/>
                          <a:latin typeface="+mn-lt"/>
                          <a:ea typeface="华文中宋" panose="02010600040101010101" pitchFamily="2" charset="-122"/>
                        </a:rPr>
                        <a:t>demand a refund</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457200">
                <a:tc>
                  <a:txBody>
                    <a:bodyPr/>
                    <a:lstStyle/>
                    <a:p>
                      <a:pPr algn="ctr">
                        <a:buNone/>
                      </a:pPr>
                      <a:r>
                        <a:rPr lang="zh-CN" altLang="en-US" sz="1800">
                          <a:effectLst/>
                          <a:latin typeface="+mn-lt"/>
                          <a:ea typeface="华文中宋" panose="02010600040101010101" pitchFamily="2" charset="-122"/>
                        </a:rPr>
                        <a:t>道歉信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apologize to sb for, make an apology</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375920">
                <a:tc>
                  <a:txBody>
                    <a:bodyPr/>
                    <a:lstStyle/>
                    <a:p>
                      <a:pPr algn="ctr">
                        <a:buNone/>
                      </a:pPr>
                      <a:r>
                        <a:rPr lang="zh-CN" altLang="en-US" sz="1800">
                          <a:effectLst/>
                          <a:latin typeface="+mn-lt"/>
                          <a:ea typeface="华文中宋" panose="02010600040101010101" pitchFamily="2" charset="-122"/>
                        </a:rPr>
                        <a:t>感谢信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express gratitude to sb for, thank sb for</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518160">
                <a:tc>
                  <a:txBody>
                    <a:bodyPr/>
                    <a:lstStyle/>
                    <a:p>
                      <a:pPr algn="ctr">
                        <a:buNone/>
                      </a:pPr>
                      <a:r>
                        <a:rPr lang="zh-CN" altLang="en-US" sz="1800">
                          <a:effectLst/>
                          <a:latin typeface="+mn-lt"/>
                          <a:ea typeface="华文中宋" panose="02010600040101010101" pitchFamily="2" charset="-122"/>
                        </a:rPr>
                        <a:t>邀请信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invite sb to attend, extend an invitation</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447040">
                <a:tc>
                  <a:txBody>
                    <a:bodyPr/>
                    <a:lstStyle/>
                    <a:p>
                      <a:pPr algn="ctr">
                        <a:buNone/>
                      </a:pPr>
                      <a:r>
                        <a:rPr lang="zh-CN" altLang="en-US" sz="1800">
                          <a:effectLst/>
                          <a:latin typeface="+mn-lt"/>
                          <a:ea typeface="华文中宋" panose="02010600040101010101" pitchFamily="2" charset="-122"/>
                        </a:rPr>
                        <a:t>申请信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apply for, be qualified for, meet the requirements</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325120">
                <a:tc>
                  <a:txBody>
                    <a:bodyPr/>
                    <a:lstStyle/>
                    <a:p>
                      <a:pPr algn="ctr">
                        <a:buNone/>
                      </a:pPr>
                      <a:r>
                        <a:rPr lang="zh-CN" altLang="en-US" sz="1800">
                          <a:effectLst/>
                          <a:latin typeface="+mn-lt"/>
                          <a:ea typeface="华文中宋" panose="02010600040101010101" pitchFamily="2" charset="-122"/>
                        </a:rPr>
                        <a:t>咨询信</a:t>
                      </a:r>
                      <a:endParaRPr lang="zh-CN" altLang="en-US" sz="180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inquire about, ask for information, clarify doubts</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r h="447040">
                <a:tc>
                  <a:txBody>
                    <a:bodyPr/>
                    <a:lstStyle/>
                    <a:p>
                      <a:pPr algn="ctr">
                        <a:buNone/>
                      </a:pPr>
                      <a:r>
                        <a:rPr lang="zh-CN" altLang="en-US" sz="1800" dirty="0">
                          <a:effectLst/>
                          <a:latin typeface="+mn-lt"/>
                          <a:ea typeface="华文中宋" panose="02010600040101010101" pitchFamily="2" charset="-122"/>
                        </a:rPr>
                        <a:t>告知信</a:t>
                      </a:r>
                      <a:endParaRPr lang="zh-CN" alt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c>
                  <a:txBody>
                    <a:bodyPr/>
                    <a:lstStyle/>
                    <a:p>
                      <a:pPr algn="l">
                        <a:buNone/>
                      </a:pPr>
                      <a:r>
                        <a:rPr lang="en-US" sz="1800" dirty="0">
                          <a:effectLst/>
                          <a:latin typeface="+mn-lt"/>
                          <a:ea typeface="华文中宋" panose="02010600040101010101" pitchFamily="2" charset="-122"/>
                        </a:rPr>
                        <a:t>inform sb of </a:t>
                      </a:r>
                      <a:r>
                        <a:rPr lang="en-US" sz="1800" dirty="0" err="1">
                          <a:effectLst/>
                          <a:latin typeface="+mn-lt"/>
                          <a:ea typeface="华文中宋" panose="02010600040101010101" pitchFamily="2" charset="-122"/>
                        </a:rPr>
                        <a:t>sth</a:t>
                      </a:r>
                      <a:r>
                        <a:rPr lang="en-US" sz="1800" dirty="0">
                          <a:effectLst/>
                          <a:latin typeface="+mn-lt"/>
                          <a:ea typeface="华文中宋" panose="02010600040101010101" pitchFamily="2" charset="-122"/>
                        </a:rPr>
                        <a:t>, notify, remind sb of </a:t>
                      </a:r>
                      <a:r>
                        <a:rPr lang="en-US" sz="1800" dirty="0" err="1">
                          <a:effectLst/>
                          <a:latin typeface="+mn-lt"/>
                          <a:ea typeface="华文中宋" panose="02010600040101010101" pitchFamily="2" charset="-122"/>
                        </a:rPr>
                        <a:t>sth</a:t>
                      </a:r>
                      <a:r>
                        <a:rPr lang="en-US" sz="1800" dirty="0">
                          <a:effectLst/>
                          <a:latin typeface="+mn-lt"/>
                          <a:ea typeface="华文中宋" panose="02010600040101010101" pitchFamily="2" charset="-122"/>
                        </a:rPr>
                        <a:t>, share</a:t>
                      </a:r>
                      <a:endParaRPr lang="en-US" sz="1800" dirty="0">
                        <a:effectLst/>
                        <a:latin typeface="+mn-lt"/>
                        <a:ea typeface="华文中宋" panose="02010600040101010101" pitchFamily="2" charset="-122"/>
                      </a:endParaRPr>
                    </a:p>
                  </a:txBody>
                  <a:tcPr marL="1240" marR="1240" marT="1240" marB="124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chemeClr val="bg1">
                        <a:lumMod val="95000"/>
                      </a:schemeClr>
                    </a:solidFill>
                  </a:tcPr>
                </a:tc>
              </a:tr>
            </a:tbl>
          </a:graphicData>
        </a:graphic>
      </p:graphicFrame>
      <p:cxnSp>
        <p:nvCxnSpPr>
          <p:cNvPr id="5" name="直接连接符 4"/>
          <p:cNvCxnSpPr/>
          <p:nvPr/>
        </p:nvCxnSpPr>
        <p:spPr>
          <a:xfrm>
            <a:off x="1588" y="750283"/>
            <a:ext cx="12192000" cy="0"/>
          </a:xfrm>
          <a:prstGeom prst="line">
            <a:avLst/>
          </a:prstGeom>
          <a:noFill/>
          <a:ln w="12700" cap="flat" cmpd="sng" algn="ctr">
            <a:solidFill>
              <a:srgbClr val="002060"/>
            </a:solidFill>
            <a:prstDash val="solid"/>
            <a:miter lim="800000"/>
          </a:ln>
          <a:effectLst/>
        </p:spPr>
      </p:cxnSp>
      <p:sp>
        <p:nvSpPr>
          <p:cNvPr id="6" name="任意多边形: 形状 5"/>
          <p:cNvSpPr/>
          <p:nvPr/>
        </p:nvSpPr>
        <p:spPr>
          <a:xfrm rot="262073">
            <a:off x="30287" y="-1"/>
            <a:ext cx="1873250" cy="866775"/>
          </a:xfrm>
          <a:custGeom>
            <a:avLst/>
            <a:gdLst>
              <a:gd name="connsiteX0" fmla="*/ 762504 w 7545383"/>
              <a:gd name="connsiteY0" fmla="*/ 3053848 h 3100024"/>
              <a:gd name="connsiteX1" fmla="*/ 3905754 w 7545383"/>
              <a:gd name="connsiteY1" fmla="*/ 2844298 h 3100024"/>
              <a:gd name="connsiteX2" fmla="*/ 6420354 w 7545383"/>
              <a:gd name="connsiteY2" fmla="*/ 2545848 h 3100024"/>
              <a:gd name="connsiteX3" fmla="*/ 7296654 w 7545383"/>
              <a:gd name="connsiteY3" fmla="*/ 2463298 h 3100024"/>
              <a:gd name="connsiteX4" fmla="*/ 7391904 w 7545383"/>
              <a:gd name="connsiteY4" fmla="*/ 901198 h 3100024"/>
              <a:gd name="connsiteX5" fmla="*/ 5867904 w 7545383"/>
              <a:gd name="connsiteY5" fmla="*/ 5848 h 3100024"/>
              <a:gd name="connsiteX6" fmla="*/ 1848354 w 7545383"/>
              <a:gd name="connsiteY6" fmla="*/ 539248 h 3100024"/>
              <a:gd name="connsiteX7" fmla="*/ 838704 w 7545383"/>
              <a:gd name="connsiteY7" fmla="*/ 1034548 h 3100024"/>
              <a:gd name="connsiteX8" fmla="*/ 504 w 7545383"/>
              <a:gd name="connsiteY8" fmla="*/ 1910848 h 3100024"/>
              <a:gd name="connsiteX9" fmla="*/ 762504 w 7545383"/>
              <a:gd name="connsiteY9" fmla="*/ 3053848 h 310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5383" h="3100024">
                <a:moveTo>
                  <a:pt x="762504" y="3053848"/>
                </a:moveTo>
                <a:cubicBezTo>
                  <a:pt x="1413379" y="3209423"/>
                  <a:pt x="2962779" y="2928965"/>
                  <a:pt x="3905754" y="2844298"/>
                </a:cubicBezTo>
                <a:cubicBezTo>
                  <a:pt x="4848729" y="2759631"/>
                  <a:pt x="5855204" y="2609348"/>
                  <a:pt x="6420354" y="2545848"/>
                </a:cubicBezTo>
                <a:cubicBezTo>
                  <a:pt x="6985504" y="2482348"/>
                  <a:pt x="7007729" y="2546906"/>
                  <a:pt x="7296654" y="2463298"/>
                </a:cubicBezTo>
                <a:cubicBezTo>
                  <a:pt x="7585579" y="2379690"/>
                  <a:pt x="7630029" y="1310773"/>
                  <a:pt x="7391904" y="901198"/>
                </a:cubicBezTo>
                <a:cubicBezTo>
                  <a:pt x="7153779" y="491623"/>
                  <a:pt x="6791829" y="66173"/>
                  <a:pt x="5867904" y="5848"/>
                </a:cubicBezTo>
                <a:cubicBezTo>
                  <a:pt x="4943979" y="-54477"/>
                  <a:pt x="2686554" y="367798"/>
                  <a:pt x="1848354" y="539248"/>
                </a:cubicBezTo>
                <a:cubicBezTo>
                  <a:pt x="1010154" y="710698"/>
                  <a:pt x="1146679" y="805948"/>
                  <a:pt x="838704" y="1034548"/>
                </a:cubicBezTo>
                <a:cubicBezTo>
                  <a:pt x="530729" y="1263148"/>
                  <a:pt x="10029" y="1567948"/>
                  <a:pt x="504" y="1910848"/>
                </a:cubicBezTo>
                <a:cubicBezTo>
                  <a:pt x="-9021" y="2253748"/>
                  <a:pt x="111629" y="2898273"/>
                  <a:pt x="762504" y="3053848"/>
                </a:cubicBezTo>
                <a:close/>
              </a:path>
            </a:pathLst>
          </a:custGeom>
          <a:blipFill dpi="0" rotWithShape="1">
            <a:blip r:embed="rId1"/>
            <a:stretch>
              <a:fillRect l="8000" t="22000" b="-12000"/>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endParaRPr>
          </a:p>
        </p:txBody>
      </p:sp>
      <p:sp>
        <p:nvSpPr>
          <p:cNvPr id="7" name="TextBox 38"/>
          <p:cNvSpPr txBox="1"/>
          <p:nvPr/>
        </p:nvSpPr>
        <p:spPr>
          <a:xfrm>
            <a:off x="-1907762" y="379413"/>
            <a:ext cx="10399204" cy="458523"/>
          </a:xfrm>
          <a:prstGeom prst="rect">
            <a:avLst/>
          </a:prstGeom>
        </p:spPr>
        <p:txBody>
          <a:bodyPr lIns="0" tIns="0" rIns="0" bIns="0" rtlCol="0" anchor="t">
            <a:spAutoFit/>
          </a:bodyPr>
          <a:lstStyle/>
          <a:p>
            <a:pPr algn="ctr">
              <a:lnSpc>
                <a:spcPts val="3500"/>
              </a:lnSpc>
            </a:pPr>
            <a:r>
              <a:rPr lang="en-US" sz="3600" b="1" dirty="0">
                <a:solidFill>
                  <a:srgbClr val="080808"/>
                </a:solidFill>
                <a:ea typeface="思源黑体 2 Heavy" panose="02010600030101010101"/>
                <a:cs typeface="思源黑体 2 Heavy" panose="02010600030101010101"/>
                <a:sym typeface="思源黑体 2 Heavy" panose="02010600030101010101"/>
              </a:rPr>
              <a:t>Basic elements</a:t>
            </a:r>
            <a:endParaRPr lang="en-US" sz="3600" b="1" dirty="0">
              <a:solidFill>
                <a:srgbClr val="080808"/>
              </a:solidFill>
              <a:ea typeface="思源黑体 2 Heavy" panose="02010600030101010101"/>
              <a:cs typeface="思源黑体 2 Heavy" panose="02010600030101010101"/>
              <a:sym typeface="思源黑体 2 Heavy" panose="02010600030101010101"/>
            </a:endParaRPr>
          </a:p>
        </p:txBody>
      </p:sp>
      <p:graphicFrame>
        <p:nvGraphicFramePr>
          <p:cNvPr id="8" name="表格 7"/>
          <p:cNvGraphicFramePr>
            <a:graphicFrameLocks noGrp="1"/>
          </p:cNvGraphicFramePr>
          <p:nvPr/>
        </p:nvGraphicFramePr>
        <p:xfrm>
          <a:off x="6096000" y="1541205"/>
          <a:ext cx="5872478" cy="3902075"/>
        </p:xfrm>
        <a:graphic>
          <a:graphicData uri="http://schemas.openxmlformats.org/drawingml/2006/table">
            <a:tbl>
              <a:tblPr/>
              <a:tblGrid>
                <a:gridCol w="1137920"/>
                <a:gridCol w="4734558"/>
              </a:tblGrid>
              <a:tr h="0">
                <a:tc>
                  <a:txBody>
                    <a:bodyPr/>
                    <a:lstStyle/>
                    <a:p>
                      <a:pPr algn="l">
                        <a:lnSpc>
                          <a:spcPts val="1800"/>
                        </a:lnSpc>
                        <a:buNone/>
                      </a:pPr>
                      <a:r>
                        <a:rPr lang="zh-CN" altLang="en-US" b="0">
                          <a:solidFill>
                            <a:srgbClr val="000000"/>
                          </a:solidFill>
                          <a:effectLst/>
                          <a:latin typeface="+mn-lt"/>
                          <a:ea typeface="华文中宋" panose="02010600040101010101" pitchFamily="2" charset="-122"/>
                        </a:rPr>
                        <a:t>非书信类</a:t>
                      </a:r>
                      <a:endParaRPr lang="zh-CN" alt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solidFill>
                          <a:effectLst/>
                          <a:uLnTx/>
                          <a:uFillTx/>
                          <a:latin typeface="+mn-lt"/>
                          <a:ea typeface="华文中宋" panose="02010600040101010101" pitchFamily="2" charset="-122"/>
                          <a:cs typeface="+mn-cs"/>
                        </a:rPr>
                        <a:t>体裁核心词汇</a:t>
                      </a:r>
                      <a:endParaRPr kumimoji="0" lang="zh-CN" altLang="en-US" sz="1800" b="0" i="0" u="none" strike="noStrike" kern="1200" cap="none" spc="0" normalizeH="0" baseline="0" noProof="0" dirty="0">
                        <a:ln>
                          <a:noFill/>
                        </a:ln>
                        <a:solidFill>
                          <a:prstClr val="black"/>
                        </a:solidFill>
                        <a:effectLst/>
                        <a:uLnTx/>
                        <a:uFillTx/>
                        <a:latin typeface="+mn-lt"/>
                        <a:ea typeface="华文中宋" panose="02010600040101010101" pitchFamily="2" charset="-122"/>
                        <a:cs typeface="+mn-cs"/>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ts val="1800"/>
                        </a:lnSpc>
                        <a:buNone/>
                      </a:pPr>
                      <a:r>
                        <a:rPr lang="zh-CN" altLang="en-US" b="0">
                          <a:solidFill>
                            <a:srgbClr val="000000"/>
                          </a:solidFill>
                          <a:effectLst/>
                          <a:latin typeface="+mn-lt"/>
                          <a:ea typeface="华文中宋" panose="02010600040101010101" pitchFamily="2" charset="-122"/>
                        </a:rPr>
                        <a:t>倡议书</a:t>
                      </a:r>
                      <a:endParaRPr lang="zh-CN" alt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call on sb to do, appeal to, advocate doing</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ts val="1800"/>
                        </a:lnSpc>
                        <a:buNone/>
                      </a:pPr>
                      <a:r>
                        <a:rPr lang="zh-CN" altLang="en-US" b="0">
                          <a:solidFill>
                            <a:srgbClr val="000000"/>
                          </a:solidFill>
                          <a:effectLst/>
                          <a:latin typeface="+mn-lt"/>
                          <a:ea typeface="华文中宋" panose="02010600040101010101" pitchFamily="2" charset="-122"/>
                        </a:rPr>
                        <a:t>演讲稿</a:t>
                      </a:r>
                      <a:endParaRPr lang="zh-CN" alt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a:solidFill>
                            <a:srgbClr val="000000"/>
                          </a:solidFill>
                          <a:effectLst/>
                          <a:latin typeface="+mn-lt"/>
                          <a:ea typeface="华文中宋" panose="02010600040101010101" pitchFamily="2" charset="-122"/>
                        </a:rPr>
                        <a:t>address, emphasize, inspire</a:t>
                      </a:r>
                      <a:endParaRPr 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ts val="1800"/>
                        </a:lnSpc>
                        <a:buNone/>
                      </a:pPr>
                      <a:r>
                        <a:rPr lang="zh-CN" altLang="en-US" b="0">
                          <a:solidFill>
                            <a:srgbClr val="000000"/>
                          </a:solidFill>
                          <a:effectLst/>
                          <a:latin typeface="+mn-lt"/>
                          <a:ea typeface="华文中宋" panose="02010600040101010101" pitchFamily="2" charset="-122"/>
                        </a:rPr>
                        <a:t>发言稿</a:t>
                      </a:r>
                      <a:endParaRPr lang="zh-CN" alt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share views, express opinions, present</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215354">
                <a:tc>
                  <a:txBody>
                    <a:bodyPr/>
                    <a:lstStyle/>
                    <a:p>
                      <a:pPr algn="ctr">
                        <a:lnSpc>
                          <a:spcPct val="100000"/>
                        </a:lnSpc>
                        <a:buNone/>
                      </a:pPr>
                      <a:r>
                        <a:rPr lang="zh-CN" altLang="en-US" b="0" dirty="0">
                          <a:solidFill>
                            <a:srgbClr val="000000"/>
                          </a:solidFill>
                          <a:effectLst/>
                          <a:latin typeface="+mn-lt"/>
                          <a:ea typeface="华文中宋" panose="02010600040101010101" pitchFamily="2" charset="-122"/>
                        </a:rPr>
                        <a:t>通知 </a:t>
                      </a:r>
                      <a:r>
                        <a:rPr lang="en-US" altLang="zh-CN" b="0" dirty="0">
                          <a:solidFill>
                            <a:srgbClr val="000000"/>
                          </a:solidFill>
                          <a:effectLst/>
                          <a:latin typeface="+mn-lt"/>
                          <a:ea typeface="华文中宋" panose="02010600040101010101" pitchFamily="2" charset="-122"/>
                        </a:rPr>
                        <a:t>/ </a:t>
                      </a:r>
                      <a:endParaRPr lang="en-US" altLang="zh-CN" b="0" dirty="0">
                        <a:solidFill>
                          <a:srgbClr val="000000"/>
                        </a:solidFill>
                        <a:effectLst/>
                        <a:latin typeface="+mn-lt"/>
                        <a:ea typeface="华文中宋" panose="02010600040101010101" pitchFamily="2" charset="-122"/>
                      </a:endParaRPr>
                    </a:p>
                    <a:p>
                      <a:pPr algn="ctr">
                        <a:lnSpc>
                          <a:spcPct val="100000"/>
                        </a:lnSpc>
                        <a:buNone/>
                      </a:pPr>
                      <a:r>
                        <a:rPr lang="zh-CN" altLang="en-US" b="0" dirty="0">
                          <a:solidFill>
                            <a:srgbClr val="000000"/>
                          </a:solidFill>
                          <a:effectLst/>
                          <a:latin typeface="+mn-lt"/>
                          <a:ea typeface="华文中宋" panose="02010600040101010101" pitchFamily="2" charset="-122"/>
                        </a:rPr>
                        <a:t>启示</a:t>
                      </a:r>
                      <a:endParaRPr lang="zh-CN" alt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announce, be scheduled to, recruit</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ts val="1800"/>
                        </a:lnSpc>
                        <a:buNone/>
                      </a:pPr>
                      <a:r>
                        <a:rPr lang="zh-CN" altLang="en-US" b="0">
                          <a:solidFill>
                            <a:srgbClr val="000000"/>
                          </a:solidFill>
                          <a:effectLst/>
                          <a:latin typeface="+mn-lt"/>
                          <a:ea typeface="华文中宋" panose="02010600040101010101" pitchFamily="2" charset="-122"/>
                        </a:rPr>
                        <a:t>留言条</a:t>
                      </a:r>
                      <a:endParaRPr lang="zh-CN" alt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leave a message, remind sb to do, </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ct val="100000"/>
                        </a:lnSpc>
                        <a:buNone/>
                      </a:pPr>
                      <a:r>
                        <a:rPr lang="zh-CN" altLang="en-US" b="0" dirty="0">
                          <a:solidFill>
                            <a:srgbClr val="000000"/>
                          </a:solidFill>
                          <a:effectLst/>
                          <a:latin typeface="+mn-lt"/>
                          <a:ea typeface="华文中宋" panose="02010600040101010101" pitchFamily="2" charset="-122"/>
                        </a:rPr>
                        <a:t>论坛留言 </a:t>
                      </a:r>
                      <a:r>
                        <a:rPr lang="en-US" altLang="zh-CN" b="0" dirty="0">
                          <a:solidFill>
                            <a:srgbClr val="000000"/>
                          </a:solidFill>
                          <a:effectLst/>
                          <a:latin typeface="+mn-lt"/>
                          <a:ea typeface="华文中宋" panose="02010600040101010101" pitchFamily="2" charset="-122"/>
                        </a:rPr>
                        <a:t>/ </a:t>
                      </a:r>
                      <a:r>
                        <a:rPr lang="zh-CN" altLang="en-US" b="0" dirty="0">
                          <a:solidFill>
                            <a:srgbClr val="000000"/>
                          </a:solidFill>
                          <a:effectLst/>
                          <a:latin typeface="+mn-lt"/>
                          <a:ea typeface="华文中宋" panose="02010600040101010101" pitchFamily="2" charset="-122"/>
                        </a:rPr>
                        <a:t>帖子</a:t>
                      </a:r>
                      <a:endParaRPr lang="zh-CN" alt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a:solidFill>
                            <a:srgbClr val="000000"/>
                          </a:solidFill>
                          <a:effectLst/>
                          <a:latin typeface="+mn-lt"/>
                          <a:ea typeface="华文中宋" panose="02010600040101010101" pitchFamily="2" charset="-122"/>
                        </a:rPr>
                        <a:t>comment on, share views, respond to</a:t>
                      </a:r>
                      <a:endParaRPr lang="en-US" b="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ct val="100000"/>
                        </a:lnSpc>
                        <a:buNone/>
                      </a:pPr>
                      <a:r>
                        <a:rPr lang="zh-CN" altLang="en-US" b="0" dirty="0">
                          <a:solidFill>
                            <a:srgbClr val="000000"/>
                          </a:solidFill>
                          <a:effectLst/>
                          <a:latin typeface="+mn-lt"/>
                          <a:ea typeface="华文中宋" panose="02010600040101010101" pitchFamily="2" charset="-122"/>
                        </a:rPr>
                        <a:t>征文 </a:t>
                      </a:r>
                      <a:r>
                        <a:rPr lang="en-US" altLang="zh-CN" b="0" dirty="0">
                          <a:solidFill>
                            <a:srgbClr val="000000"/>
                          </a:solidFill>
                          <a:effectLst/>
                          <a:latin typeface="+mn-lt"/>
                          <a:ea typeface="华文中宋" panose="02010600040101010101" pitchFamily="2" charset="-122"/>
                        </a:rPr>
                        <a:t>/</a:t>
                      </a:r>
                      <a:endParaRPr lang="en-US" altLang="zh-CN" b="0" dirty="0">
                        <a:solidFill>
                          <a:srgbClr val="000000"/>
                        </a:solidFill>
                        <a:effectLst/>
                        <a:latin typeface="+mn-lt"/>
                        <a:ea typeface="华文中宋" panose="02010600040101010101" pitchFamily="2" charset="-122"/>
                      </a:endParaRPr>
                    </a:p>
                    <a:p>
                      <a:pPr algn="ctr">
                        <a:lnSpc>
                          <a:spcPct val="100000"/>
                        </a:lnSpc>
                        <a:buNone/>
                      </a:pPr>
                      <a:r>
                        <a:rPr lang="en-US" altLang="zh-CN" b="0" dirty="0">
                          <a:solidFill>
                            <a:srgbClr val="000000"/>
                          </a:solidFill>
                          <a:effectLst/>
                          <a:latin typeface="+mn-lt"/>
                          <a:ea typeface="华文中宋" panose="02010600040101010101" pitchFamily="2" charset="-122"/>
                        </a:rPr>
                        <a:t> </a:t>
                      </a:r>
                      <a:r>
                        <a:rPr lang="zh-CN" altLang="en-US" b="0" dirty="0">
                          <a:solidFill>
                            <a:srgbClr val="000000"/>
                          </a:solidFill>
                          <a:effectLst/>
                          <a:latin typeface="+mn-lt"/>
                          <a:ea typeface="华文中宋" panose="02010600040101010101" pitchFamily="2" charset="-122"/>
                        </a:rPr>
                        <a:t>短文</a:t>
                      </a:r>
                      <a:endParaRPr lang="zh-CN" alt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reflect on, share, express one’s opinion</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r h="0">
                <a:tc>
                  <a:txBody>
                    <a:bodyPr/>
                    <a:lstStyle/>
                    <a:p>
                      <a:pPr algn="ctr">
                        <a:lnSpc>
                          <a:spcPts val="1800"/>
                        </a:lnSpc>
                        <a:buNone/>
                      </a:pPr>
                      <a:r>
                        <a:rPr lang="zh-CN" altLang="en-US" b="0" dirty="0">
                          <a:solidFill>
                            <a:srgbClr val="000000"/>
                          </a:solidFill>
                          <a:effectLst/>
                          <a:latin typeface="+mn-lt"/>
                          <a:ea typeface="华文中宋" panose="02010600040101010101" pitchFamily="2" charset="-122"/>
                        </a:rPr>
                        <a:t>海报</a:t>
                      </a:r>
                      <a:endParaRPr lang="zh-CN" alt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c>
                  <a:txBody>
                    <a:bodyPr/>
                    <a:lstStyle/>
                    <a:p>
                      <a:pPr algn="l">
                        <a:lnSpc>
                          <a:spcPts val="1800"/>
                        </a:lnSpc>
                        <a:buNone/>
                      </a:pPr>
                      <a:r>
                        <a:rPr lang="en-US" b="0" dirty="0">
                          <a:solidFill>
                            <a:srgbClr val="000000"/>
                          </a:solidFill>
                          <a:effectLst/>
                          <a:latin typeface="+mn-lt"/>
                          <a:ea typeface="华文中宋" panose="02010600040101010101" pitchFamily="2" charset="-122"/>
                        </a:rPr>
                        <a:t>promote, attract attention, call for participation</a:t>
                      </a:r>
                      <a:endParaRPr lang="en-US" b="0" dirty="0">
                        <a:solidFill>
                          <a:srgbClr val="000000"/>
                        </a:solidFill>
                        <a:effectLst/>
                        <a:latin typeface="+mn-lt"/>
                        <a:ea typeface="华文中宋" panose="02010600040101010101" pitchFamily="2" charset="-122"/>
                      </a:endParaRPr>
                    </a:p>
                  </a:txBody>
                  <a:tcPr anchor="ctr">
                    <a:lnL>
                      <a:noFill/>
                    </a:lnL>
                    <a:lnR>
                      <a:noFill/>
                    </a:lnR>
                    <a:lnT>
                      <a:noFill/>
                    </a:lnT>
                    <a:lnB>
                      <a:noFill/>
                    </a:lnB>
                    <a:solidFill>
                      <a:schemeClr val="accent6">
                        <a:lumMod val="40000"/>
                        <a:lumOff val="60000"/>
                      </a:schemeClr>
                    </a:solidFill>
                  </a:tcPr>
                </a:tc>
              </a:tr>
            </a:tbl>
          </a:graphicData>
        </a:graphic>
      </p:graphicFrame>
      <p:grpSp>
        <p:nvGrpSpPr>
          <p:cNvPr id="10" name="Group 66"/>
          <p:cNvGrpSpPr/>
          <p:nvPr/>
        </p:nvGrpSpPr>
        <p:grpSpPr>
          <a:xfrm>
            <a:off x="6250022" y="1628856"/>
            <a:ext cx="5718456" cy="3814423"/>
            <a:chOff x="0" y="0"/>
            <a:chExt cx="6643225" cy="3653774"/>
          </a:xfrm>
        </p:grpSpPr>
        <p:sp>
          <p:nvSpPr>
            <p:cNvPr id="11" name="Freeform 67"/>
            <p:cNvSpPr/>
            <p:nvPr/>
          </p:nvSpPr>
          <p:spPr>
            <a:xfrm>
              <a:off x="0" y="0"/>
              <a:ext cx="6643225" cy="3653774"/>
            </a:xfrm>
            <a:custGeom>
              <a:avLst/>
              <a:gdLst/>
              <a:ahLst/>
              <a:cxnLst/>
              <a:rect l="l" t="t" r="r" b="b"/>
              <a:pathLst>
                <a:path w="6643225" h="3653774">
                  <a:moveTo>
                    <a:pt x="0" y="0"/>
                  </a:moveTo>
                  <a:lnTo>
                    <a:pt x="6643225" y="0"/>
                  </a:lnTo>
                  <a:lnTo>
                    <a:pt x="6643225" y="3653774"/>
                  </a:lnTo>
                  <a:lnTo>
                    <a:pt x="0" y="3653774"/>
                  </a:lnTo>
                  <a:lnTo>
                    <a:pt x="0" y="0"/>
                  </a:lnTo>
                  <a:close/>
                </a:path>
              </a:pathLst>
            </a:custGeom>
            <a:blipFill>
              <a:blip/>
              <a:stretch>
                <a:fillRect/>
              </a:stretch>
            </a:blipFill>
          </p:spPr>
          <p:txBody>
            <a:bodyPr/>
            <a:lstStyle/>
            <a:p>
              <a:endParaRPr lang="zh-CN" altLang="en-US"/>
            </a:p>
          </p:txBody>
        </p:sp>
        <p:grpSp>
          <p:nvGrpSpPr>
            <p:cNvPr id="12" name="Group 68"/>
            <p:cNvGrpSpPr/>
            <p:nvPr/>
          </p:nvGrpSpPr>
          <p:grpSpPr>
            <a:xfrm>
              <a:off x="207218" y="928430"/>
              <a:ext cx="6228790" cy="2349721"/>
              <a:chOff x="0" y="0"/>
              <a:chExt cx="1230378" cy="464142"/>
            </a:xfrm>
          </p:grpSpPr>
          <p:sp>
            <p:nvSpPr>
              <p:cNvPr id="13" name="Freeform 69"/>
              <p:cNvSpPr/>
              <p:nvPr/>
            </p:nvSpPr>
            <p:spPr>
              <a:xfrm>
                <a:off x="0" y="0"/>
                <a:ext cx="1230378" cy="464142"/>
              </a:xfrm>
              <a:custGeom>
                <a:avLst/>
                <a:gdLst/>
                <a:ahLst/>
                <a:cxnLst/>
                <a:rect l="l" t="t" r="r" b="b"/>
                <a:pathLst>
                  <a:path w="1230378" h="464142">
                    <a:moveTo>
                      <a:pt x="0" y="0"/>
                    </a:moveTo>
                    <a:lnTo>
                      <a:pt x="1230378" y="0"/>
                    </a:lnTo>
                    <a:lnTo>
                      <a:pt x="1230378" y="464142"/>
                    </a:lnTo>
                    <a:lnTo>
                      <a:pt x="0" y="464142"/>
                    </a:lnTo>
                    <a:close/>
                  </a:path>
                </a:pathLst>
              </a:custGeom>
              <a:solidFill>
                <a:srgbClr val="FFFFFF"/>
              </a:solidFill>
            </p:spPr>
            <p:txBody>
              <a:bodyPr/>
              <a:lstStyle/>
              <a:p>
                <a:endParaRPr lang="zh-CN" altLang="en-US"/>
              </a:p>
            </p:txBody>
          </p:sp>
          <p:sp>
            <p:nvSpPr>
              <p:cNvPr id="14" name="TextBox 70"/>
              <p:cNvSpPr txBox="1"/>
              <p:nvPr/>
            </p:nvSpPr>
            <p:spPr>
              <a:xfrm>
                <a:off x="0" y="-28575"/>
                <a:ext cx="1230378" cy="492717"/>
              </a:xfrm>
              <a:prstGeom prst="rect">
                <a:avLst/>
              </a:prstGeom>
            </p:spPr>
            <p:txBody>
              <a:bodyPr lIns="50800" tIns="50800" rIns="50800" bIns="50800" rtlCol="0" anchor="ctr"/>
              <a:lstStyle/>
              <a:p>
                <a:pPr marL="0" marR="0" lvl="0" indent="0" algn="ctr" defTabSz="914400" eaLnBrk="1" fontAlgn="auto" latinLnBrk="0" hangingPunct="1">
                  <a:lnSpc>
                    <a:spcPts val="28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endParaRPr>
              </a:p>
            </p:txBody>
          </p:sp>
        </p:grpSp>
      </p:grpSp>
      <p:sp>
        <p:nvSpPr>
          <p:cNvPr id="9" name="Rectangle 1"/>
          <p:cNvSpPr>
            <a:spLocks noChangeArrowheads="1"/>
          </p:cNvSpPr>
          <p:nvPr/>
        </p:nvSpPr>
        <p:spPr bwMode="auto">
          <a:xfrm>
            <a:off x="6505732" y="2520710"/>
            <a:ext cx="5641118"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l"/>
            </a:pPr>
            <a:r>
              <a:rPr kumimoji="0" lang="zh-CN" altLang="zh-CN" sz="3200" b="0" i="0" u="none" strike="noStrike" cap="none" normalizeH="0" baseline="0" dirty="0">
                <a:ln>
                  <a:noFill/>
                </a:ln>
                <a:solidFill>
                  <a:srgbClr val="000000"/>
                </a:solidFill>
                <a:effectLst/>
                <a:latin typeface="Arial" panose="020B0604020202020204" pitchFamily="34" charset="0"/>
                <a:ea typeface="ui-sans-serif"/>
              </a:rPr>
              <a:t>Identify genre and layout</a:t>
            </a:r>
            <a:r>
              <a:rPr kumimoji="0" lang="zh-CN" altLang="zh-CN" sz="3200" b="0" i="0" u="none" strike="noStrike" cap="none" normalizeH="0" baseline="0" dirty="0">
                <a:ln>
                  <a:noFill/>
                </a:ln>
                <a:solidFill>
                  <a:schemeClr val="tx1"/>
                </a:solidFill>
                <a:effectLst/>
                <a:latin typeface="Arial" panose="020B0604020202020204" pitchFamily="34" charset="0"/>
              </a:rPr>
              <a:t> </a:t>
            </a:r>
            <a:endParaRPr kumimoji="0" lang="zh-CN" altLang="zh-CN" sz="3200" b="0" i="0" u="none" strike="noStrike" cap="none" normalizeH="0" baseline="0" dirty="0">
              <a:ln>
                <a:noFill/>
              </a:ln>
              <a:solidFill>
                <a:srgbClr val="000000"/>
              </a:solidFill>
              <a:effectLst/>
              <a:latin typeface="Arial" panose="020B0604020202020204" pitchFamily="34" charset="0"/>
              <a:ea typeface="ui-sans-serif"/>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l"/>
            </a:pPr>
            <a:r>
              <a:rPr kumimoji="0" lang="zh-CN" altLang="zh-CN" sz="3200" b="0" i="0" u="none" strike="noStrike" cap="none" normalizeH="0" baseline="0" dirty="0">
                <a:ln>
                  <a:noFill/>
                </a:ln>
                <a:solidFill>
                  <a:srgbClr val="000000"/>
                </a:solidFill>
                <a:effectLst/>
                <a:latin typeface="Arial" panose="020B0604020202020204" pitchFamily="34" charset="0"/>
                <a:ea typeface="ui-sans-serif"/>
              </a:rPr>
              <a:t>Define purpose and conclusion</a:t>
            </a:r>
            <a:r>
              <a:rPr kumimoji="0" lang="zh-CN" altLang="zh-CN" sz="3200" b="0" i="0" u="none" strike="noStrike" cap="none" normalizeH="0" baseline="0" dirty="0">
                <a:ln>
                  <a:noFill/>
                </a:ln>
                <a:solidFill>
                  <a:schemeClr val="tx1"/>
                </a:solidFill>
                <a:effectLst/>
                <a:latin typeface="Arial" panose="020B0604020202020204" pitchFamily="34" charset="0"/>
              </a:rPr>
              <a:t> </a:t>
            </a:r>
            <a:endParaRPr kumimoji="0" lang="zh-CN" altLang="zh-CN" sz="3200" b="0" i="0" u="none" strike="noStrike" cap="none" normalizeH="0" baseline="0" dirty="0">
              <a:ln>
                <a:noFill/>
              </a:ln>
              <a:solidFill>
                <a:srgbClr val="000000"/>
              </a:solidFill>
              <a:effectLst/>
              <a:latin typeface="Arial" panose="020B0604020202020204" pitchFamily="34" charset="0"/>
              <a:ea typeface="ui-sans-serif"/>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l"/>
            </a:pPr>
            <a:r>
              <a:rPr kumimoji="0" lang="zh-CN" altLang="zh-CN" sz="3200" b="0" i="0" u="none" strike="noStrike" cap="none" normalizeH="0" baseline="0" dirty="0">
                <a:ln>
                  <a:noFill/>
                </a:ln>
                <a:solidFill>
                  <a:srgbClr val="000000"/>
                </a:solidFill>
                <a:effectLst/>
                <a:latin typeface="Arial" panose="020B0604020202020204" pitchFamily="34" charset="0"/>
                <a:ea typeface="ui-sans-serif"/>
              </a:rPr>
              <a:t>Manage tense, tone and readers</a:t>
            </a:r>
            <a:r>
              <a:rPr kumimoji="0" lang="zh-CN" altLang="zh-CN" sz="3200" b="0" i="0" u="none" strike="noStrike" cap="none" normalizeH="0" baseline="0" dirty="0">
                <a:ln>
                  <a:noFill/>
                </a:ln>
                <a:solidFill>
                  <a:schemeClr val="tx1"/>
                </a:solidFill>
                <a:effectLst/>
                <a:latin typeface="Arial" panose="020B0604020202020204" pitchFamily="34" charset="0"/>
              </a:rPr>
              <a:t> </a:t>
            </a:r>
            <a:endParaRPr kumimoji="0" lang="zh-CN" altLang="zh-CN" sz="3200" b="0" i="0" u="none" strike="noStrike" cap="none" normalizeH="0" baseline="0" dirty="0">
              <a:ln>
                <a:noFill/>
              </a:ln>
              <a:solidFill>
                <a:schemeClr val="tx1"/>
              </a:solidFill>
              <a:effectLst/>
              <a:latin typeface="Arial" panose="020B0604020202020204" pitchFamily="34" charset="0"/>
            </a:endParaRPr>
          </a:p>
        </p:txBody>
      </p:sp>
      <p:sp>
        <p:nvSpPr>
          <p:cNvPr id="16" name="文本框 15"/>
          <p:cNvSpPr txBox="1"/>
          <p:nvPr/>
        </p:nvSpPr>
        <p:spPr>
          <a:xfrm>
            <a:off x="8059420" y="1677119"/>
            <a:ext cx="7056120"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rPr>
              <a:t>Checklist</a:t>
            </a:r>
            <a:endParaRPr kumimoji="0" lang="en-US" altLang="zh-CN" sz="32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702379" y="1002615"/>
            <a:ext cx="5086441" cy="5270323"/>
            <a:chOff x="6122942" y="975509"/>
            <a:chExt cx="5086441" cy="5270323"/>
          </a:xfrm>
        </p:grpSpPr>
        <p:grpSp>
          <p:nvGrpSpPr>
            <p:cNvPr id="4" name="Group 5"/>
            <p:cNvGrpSpPr/>
            <p:nvPr/>
          </p:nvGrpSpPr>
          <p:grpSpPr>
            <a:xfrm>
              <a:off x="6122942" y="975509"/>
              <a:ext cx="5086441" cy="5270323"/>
              <a:chOff x="0" y="0"/>
              <a:chExt cx="1452262" cy="1973161"/>
            </a:xfrm>
          </p:grpSpPr>
          <p:sp>
            <p:nvSpPr>
              <p:cNvPr id="5" name="Freeform 6"/>
              <p:cNvSpPr/>
              <p:nvPr/>
            </p:nvSpPr>
            <p:spPr>
              <a:xfrm>
                <a:off x="0" y="0"/>
                <a:ext cx="1452262" cy="1973161"/>
              </a:xfrm>
              <a:custGeom>
                <a:avLst/>
                <a:gdLst/>
                <a:ahLst/>
                <a:cxnLst/>
                <a:rect l="l" t="t" r="r" b="b"/>
                <a:pathLst>
                  <a:path w="1452262" h="1973161">
                    <a:moveTo>
                      <a:pt x="0" y="0"/>
                    </a:moveTo>
                    <a:lnTo>
                      <a:pt x="1452262" y="0"/>
                    </a:lnTo>
                    <a:lnTo>
                      <a:pt x="1452262" y="1973161"/>
                    </a:lnTo>
                    <a:lnTo>
                      <a:pt x="0" y="1973161"/>
                    </a:lnTo>
                    <a:close/>
                  </a:path>
                </a:pathLst>
              </a:custGeom>
              <a:solidFill>
                <a:srgbClr val="5271FF"/>
              </a:solidFill>
            </p:spPr>
            <p:txBody>
              <a:bodyPr/>
              <a:lstStyle/>
              <a:p>
                <a:endParaRPr lang="zh-CN" altLang="en-US"/>
              </a:p>
            </p:txBody>
          </p:sp>
          <p:sp>
            <p:nvSpPr>
              <p:cNvPr id="6" name="TextBox 7"/>
              <p:cNvSpPr txBox="1"/>
              <p:nvPr/>
            </p:nvSpPr>
            <p:spPr>
              <a:xfrm>
                <a:off x="0" y="-57150"/>
                <a:ext cx="1452262" cy="2030311"/>
              </a:xfrm>
              <a:prstGeom prst="rect">
                <a:avLst/>
              </a:prstGeom>
            </p:spPr>
            <p:txBody>
              <a:bodyPr lIns="50800" tIns="50800" rIns="50800" bIns="50800" rtlCol="0" anchor="ctr"/>
              <a:lstStyle/>
              <a:p>
                <a:pPr marL="0" marR="0" lvl="0" indent="0" algn="ctr" defTabSz="914400" eaLnBrk="1" fontAlgn="auto" latinLnBrk="0" hangingPunct="1">
                  <a:lnSpc>
                    <a:spcPts val="3355"/>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endParaRPr>
              </a:p>
            </p:txBody>
          </p:sp>
        </p:grpSp>
        <p:grpSp>
          <p:nvGrpSpPr>
            <p:cNvPr id="7" name="Group 8"/>
            <p:cNvGrpSpPr/>
            <p:nvPr/>
          </p:nvGrpSpPr>
          <p:grpSpPr>
            <a:xfrm>
              <a:off x="6858265" y="2125343"/>
              <a:ext cx="3546203" cy="2674728"/>
              <a:chOff x="0" y="0"/>
              <a:chExt cx="1807641" cy="1787815"/>
            </a:xfrm>
          </p:grpSpPr>
          <p:sp>
            <p:nvSpPr>
              <p:cNvPr id="8" name="Freeform 9"/>
              <p:cNvSpPr/>
              <p:nvPr/>
            </p:nvSpPr>
            <p:spPr>
              <a:xfrm>
                <a:off x="0" y="0"/>
                <a:ext cx="1807641" cy="1787815"/>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9"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endParaRPr>
              </a:p>
            </p:txBody>
          </p:sp>
        </p:grpSp>
        <p:sp>
          <p:nvSpPr>
            <p:cNvPr id="10" name="TextBox 11"/>
            <p:cNvSpPr txBox="1"/>
            <p:nvPr/>
          </p:nvSpPr>
          <p:spPr>
            <a:xfrm>
              <a:off x="6927858" y="2337775"/>
              <a:ext cx="3476610" cy="1846659"/>
            </a:xfrm>
            <a:prstGeom prst="rect">
              <a:avLst/>
            </a:prstGeom>
          </p:spPr>
          <p:txBody>
            <a:bodyPr wrap="square" lIns="0" tIns="0" rIns="0" bIns="0" rtlCol="0" anchor="t">
              <a:spAutoFit/>
            </a:bodyPr>
            <a:lstStyle/>
            <a:p>
              <a:pPr algn="ctr"/>
              <a:r>
                <a:rPr lang="en-US" altLang="zh-CN" sz="6000" b="1" dirty="0">
                  <a:solidFill>
                    <a:srgbClr val="FFFFFF"/>
                  </a:solidFill>
                  <a:ea typeface="29LT Bukra Wide Heavy" panose="02010600030101010101"/>
                  <a:cs typeface="29LT Bukra Wide Heavy" panose="02010600030101010101"/>
                  <a:sym typeface="29LT Bukra Wide Heavy" panose="02010600030101010101"/>
                </a:rPr>
                <a:t>Key mindset</a:t>
              </a:r>
              <a:endParaRPr lang="en-US" sz="6000" b="1" dirty="0">
                <a:solidFill>
                  <a:srgbClr val="FFFFFF"/>
                </a:solidFill>
                <a:ea typeface="29LT Bukra Wide Heavy" panose="02010600030101010101"/>
                <a:cs typeface="29LT Bukra Wide Heavy" panose="02010600030101010101"/>
                <a:sym typeface="29LT Bukra Wide Heavy" panose="02010600030101010101"/>
              </a:endParaRPr>
            </a:p>
          </p:txBody>
        </p:sp>
      </p:grpSp>
      <p:sp>
        <p:nvSpPr>
          <p:cNvPr id="12" name="文本框 11"/>
          <p:cNvSpPr txBox="1"/>
          <p:nvPr/>
        </p:nvSpPr>
        <p:spPr>
          <a:xfrm>
            <a:off x="906830" y="176296"/>
            <a:ext cx="9499600" cy="584775"/>
          </a:xfrm>
          <a:prstGeom prst="rect">
            <a:avLst/>
          </a:prstGeom>
          <a:noFill/>
        </p:spPr>
        <p:txBody>
          <a:bodyPr wrap="square">
            <a:spAutoFit/>
          </a:bodyPr>
          <a:lstStyle/>
          <a:p>
            <a:r>
              <a:rPr kumimoji="0" lang="en-US" altLang="zh-CN" sz="3200" b="0" i="0" u="none" strike="noStrike" kern="1200" cap="none" spc="0" normalizeH="0" baseline="0" noProof="0" dirty="0">
                <a:ln>
                  <a:noFill/>
                </a:ln>
                <a:solidFill>
                  <a:prstClr val="black"/>
                </a:solidFill>
                <a:effectLst/>
                <a:uLnTx/>
                <a:uFillTx/>
                <a:latin typeface="Calibri" panose="020F0502020204030204"/>
                <a:ea typeface="等线" panose="02010600030101010101" charset="-122"/>
                <a:cs typeface="+mn-cs"/>
              </a:rPr>
              <a:t>Main &amp; Supporting Points of Opinion-based</a:t>
            </a:r>
            <a:r>
              <a:rPr kumimoji="0" lang="en-US" altLang="zh-CN" sz="3200" b="0" i="0" u="none" strike="noStrike" kern="1200" cap="none" spc="0" normalizeH="0" noProof="0" dirty="0">
                <a:ln>
                  <a:noFill/>
                </a:ln>
                <a:solidFill>
                  <a:prstClr val="black"/>
                </a:solidFill>
                <a:effectLst/>
                <a:uLnTx/>
                <a:uFillTx/>
                <a:latin typeface="Calibri" panose="020F0502020204030204"/>
                <a:ea typeface="等线" panose="02010600030101010101" charset="-122"/>
                <a:cs typeface="+mn-cs"/>
              </a:rPr>
              <a:t> Writing</a:t>
            </a:r>
            <a:endParaRPr lang="zh-CN" altLang="en-US" dirty="0"/>
          </a:p>
        </p:txBody>
      </p:sp>
      <p:sp>
        <p:nvSpPr>
          <p:cNvPr id="3" name="文本框 2"/>
          <p:cNvSpPr txBox="1"/>
          <p:nvPr/>
        </p:nvSpPr>
        <p:spPr>
          <a:xfrm>
            <a:off x="215839" y="1869627"/>
            <a:ext cx="7447016" cy="4093428"/>
          </a:xfrm>
          <a:prstGeom prst="rect">
            <a:avLst/>
          </a:prstGeom>
          <a:noFill/>
        </p:spPr>
        <p:txBody>
          <a:bodyPr wrap="square">
            <a:spAutoFit/>
          </a:bodyPr>
          <a:lstStyle/>
          <a:p>
            <a:pPr algn="l">
              <a:buFont typeface="+mj-lt"/>
              <a:buAutoNum type="arabicPeriod"/>
            </a:pPr>
            <a:r>
              <a:rPr lang="zh-CN" altLang="en-US" sz="2000" b="0" dirty="0">
                <a:solidFill>
                  <a:srgbClr val="000000"/>
                </a:solidFill>
                <a:effectLst/>
                <a:ea typeface="华文中宋" panose="02010600040101010101" pitchFamily="2" charset="-122"/>
              </a:rPr>
              <a:t>话题导入 </a:t>
            </a:r>
            <a:r>
              <a:rPr lang="en-US" altLang="zh-CN" sz="2000" b="0" dirty="0">
                <a:solidFill>
                  <a:srgbClr val="000000"/>
                </a:solidFill>
                <a:effectLst/>
                <a:ea typeface="华文中宋" panose="02010600040101010101" pitchFamily="2" charset="-122"/>
              </a:rPr>
              <a:t>background </a:t>
            </a:r>
            <a:endParaRPr lang="zh-CN" altLang="en-US" sz="2000" b="0" dirty="0">
              <a:solidFill>
                <a:srgbClr val="000000"/>
              </a:solidFill>
              <a:effectLst/>
              <a:ea typeface="华文中宋" panose="02010600040101010101" pitchFamily="2" charset="-122"/>
            </a:endParaRPr>
          </a:p>
          <a:p>
            <a:pPr algn="l">
              <a:buFont typeface="+mj-lt"/>
              <a:buAutoNum type="arabicPeriod"/>
            </a:pPr>
            <a:r>
              <a:rPr kumimoji="0" lang="zh-CN" altLang="en-US" sz="2000" b="0" i="0" u="none" strike="noStrike" kern="1200" cap="none" spc="0" normalizeH="0" baseline="0" noProof="0" dirty="0">
                <a:ln>
                  <a:noFill/>
                </a:ln>
                <a:solidFill>
                  <a:srgbClr val="000000"/>
                </a:solidFill>
                <a:effectLst/>
                <a:uLnTx/>
                <a:uFillTx/>
                <a:ea typeface="华文中宋" panose="02010600040101010101" pitchFamily="2" charset="-122"/>
              </a:rPr>
              <a:t>定义阐释 </a:t>
            </a:r>
            <a:r>
              <a:rPr lang="en-US" altLang="zh-CN" sz="2000" b="0" dirty="0">
                <a:solidFill>
                  <a:srgbClr val="000000"/>
                </a:solidFill>
                <a:effectLst/>
                <a:ea typeface="华文中宋" panose="02010600040101010101" pitchFamily="2" charset="-122"/>
              </a:rPr>
              <a:t>definition</a:t>
            </a:r>
            <a:endParaRPr lang="zh-CN" altLang="en-US"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具体表现、举例、细节补充</a:t>
            </a:r>
            <a:r>
              <a:rPr lang="en-US" altLang="zh-CN" sz="2000" b="0" dirty="0">
                <a:solidFill>
                  <a:srgbClr val="000000"/>
                </a:solidFill>
                <a:effectLst/>
                <a:ea typeface="华文中宋" panose="02010600040101010101" pitchFamily="2" charset="-122"/>
              </a:rPr>
              <a:t>details </a:t>
            </a:r>
            <a:endParaRPr lang="zh-CN" altLang="en-US"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评估评价 </a:t>
            </a:r>
            <a:r>
              <a:rPr lang="en-US" altLang="zh-CN" sz="2000" b="0" dirty="0">
                <a:solidFill>
                  <a:srgbClr val="000000"/>
                </a:solidFill>
                <a:effectLst/>
                <a:ea typeface="华文中宋" panose="02010600040101010101" pitchFamily="2" charset="-122"/>
              </a:rPr>
              <a:t>evaluation</a:t>
            </a:r>
            <a:endParaRPr lang="en-US" altLang="zh-CN"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因果影响：</a:t>
            </a:r>
            <a:r>
              <a:rPr lang="en-US" altLang="zh-CN" sz="2000" b="0" dirty="0">
                <a:solidFill>
                  <a:srgbClr val="000000"/>
                </a:solidFill>
                <a:effectLst/>
                <a:ea typeface="华文中宋" panose="02010600040101010101" pitchFamily="2" charset="-122"/>
              </a:rPr>
              <a:t>cause </a:t>
            </a:r>
            <a:r>
              <a:rPr lang="zh-CN" altLang="en-US" sz="2000" b="0" dirty="0">
                <a:solidFill>
                  <a:srgbClr val="000000"/>
                </a:solidFill>
                <a:effectLst/>
                <a:ea typeface="华文中宋" panose="02010600040101010101" pitchFamily="2" charset="-122"/>
              </a:rPr>
              <a:t>原因 → </a:t>
            </a:r>
            <a:r>
              <a:rPr lang="en-US" altLang="zh-CN" sz="2000" b="0" dirty="0">
                <a:solidFill>
                  <a:srgbClr val="000000"/>
                </a:solidFill>
                <a:effectLst/>
                <a:ea typeface="华文中宋" panose="02010600040101010101" pitchFamily="2" charset="-122"/>
              </a:rPr>
              <a:t>influence </a:t>
            </a:r>
            <a:r>
              <a:rPr lang="zh-CN" altLang="en-US" sz="2000" b="0" dirty="0">
                <a:solidFill>
                  <a:srgbClr val="000000"/>
                </a:solidFill>
                <a:effectLst/>
                <a:ea typeface="华文中宋" panose="02010600040101010101" pitchFamily="2" charset="-122"/>
              </a:rPr>
              <a:t>影响                                   （</a:t>
            </a:r>
            <a:r>
              <a:rPr kumimoji="0" lang="en-US" altLang="zh-CN" sz="2000" b="0" i="0" u="none" strike="noStrike" kern="1200" cap="none" spc="0" normalizeH="0" baseline="0" noProof="0" dirty="0">
                <a:ln>
                  <a:noFill/>
                </a:ln>
                <a:solidFill>
                  <a:srgbClr val="000000"/>
                </a:solidFill>
                <a:effectLst/>
                <a:uLnTx/>
                <a:uFillTx/>
                <a:ea typeface="华文中宋" panose="02010600040101010101" pitchFamily="2" charset="-122"/>
              </a:rPr>
              <a:t> Hidden problems </a:t>
            </a:r>
            <a:r>
              <a:rPr kumimoji="0" lang="zh-CN" altLang="en-US" sz="2000" b="0" i="0" u="none" strike="noStrike" kern="1200" cap="none" spc="0" normalizeH="0" baseline="0" noProof="0" dirty="0">
                <a:ln>
                  <a:noFill/>
                </a:ln>
                <a:solidFill>
                  <a:srgbClr val="000000"/>
                </a:solidFill>
                <a:effectLst/>
                <a:uLnTx/>
                <a:uFillTx/>
                <a:ea typeface="华文中宋" panose="02010600040101010101" pitchFamily="2" charset="-122"/>
              </a:rPr>
              <a:t>问题、隐患；</a:t>
            </a:r>
            <a:r>
              <a:rPr kumimoji="0" lang="en-US" altLang="zh-CN" sz="2000" b="0" i="0" u="none" strike="noStrike" kern="1200" cap="none" spc="0" normalizeH="0" baseline="0" noProof="0" dirty="0">
                <a:ln>
                  <a:noFill/>
                </a:ln>
                <a:solidFill>
                  <a:srgbClr val="000000"/>
                </a:solidFill>
                <a:effectLst/>
                <a:uLnTx/>
                <a:uFillTx/>
                <a:ea typeface="华文中宋" panose="02010600040101010101" pitchFamily="2" charset="-122"/>
              </a:rPr>
              <a:t>significance </a:t>
            </a:r>
            <a:r>
              <a:rPr kumimoji="0" lang="zh-CN" altLang="en-US" sz="2000" b="0" i="0" u="none" strike="noStrike" kern="1200" cap="none" spc="0" normalizeH="0" baseline="0" noProof="0" dirty="0">
                <a:ln>
                  <a:noFill/>
                </a:ln>
                <a:solidFill>
                  <a:srgbClr val="000000"/>
                </a:solidFill>
                <a:effectLst/>
                <a:uLnTx/>
                <a:uFillTx/>
                <a:ea typeface="华文中宋" panose="02010600040101010101" pitchFamily="2" charset="-122"/>
              </a:rPr>
              <a:t>意义、价值</a:t>
            </a:r>
            <a:r>
              <a:rPr lang="zh-CN" altLang="en-US" sz="2000" b="0" dirty="0">
                <a:solidFill>
                  <a:srgbClr val="000000"/>
                </a:solidFill>
                <a:effectLst/>
                <a:ea typeface="华文中宋" panose="02010600040101010101" pitchFamily="2" charset="-122"/>
              </a:rPr>
              <a:t>）</a:t>
            </a:r>
            <a:endParaRPr lang="zh-CN" altLang="en-US"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个人观点 </a:t>
            </a:r>
            <a:r>
              <a:rPr lang="en-US" altLang="zh-CN" sz="2000" b="0" dirty="0">
                <a:solidFill>
                  <a:srgbClr val="000000"/>
                </a:solidFill>
                <a:effectLst/>
                <a:ea typeface="华文中宋" panose="02010600040101010101" pitchFamily="2" charset="-122"/>
              </a:rPr>
              <a:t>opinion</a:t>
            </a:r>
            <a:endParaRPr lang="en-US" altLang="zh-CN"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立场态度：中立 </a:t>
            </a:r>
            <a:r>
              <a:rPr lang="en-US" altLang="zh-CN" sz="2000" b="0" dirty="0">
                <a:solidFill>
                  <a:srgbClr val="000000"/>
                </a:solidFill>
                <a:effectLst/>
                <a:ea typeface="华文中宋" panose="02010600040101010101" pitchFamily="2" charset="-122"/>
              </a:rPr>
              <a:t>objective / </a:t>
            </a:r>
            <a:r>
              <a:rPr lang="zh-CN" altLang="en-US" sz="2000" b="0" dirty="0">
                <a:solidFill>
                  <a:srgbClr val="000000"/>
                </a:solidFill>
                <a:effectLst/>
                <a:ea typeface="华文中宋" panose="02010600040101010101" pitchFamily="2" charset="-122"/>
              </a:rPr>
              <a:t>支持 </a:t>
            </a:r>
            <a:r>
              <a:rPr lang="en-US" altLang="zh-CN" sz="2000" b="0" dirty="0">
                <a:solidFill>
                  <a:srgbClr val="000000"/>
                </a:solidFill>
                <a:effectLst/>
                <a:ea typeface="华文中宋" panose="02010600040101010101" pitchFamily="2" charset="-122"/>
              </a:rPr>
              <a:t>positive / </a:t>
            </a:r>
            <a:r>
              <a:rPr lang="zh-CN" altLang="en-US" sz="2000" b="0" dirty="0">
                <a:solidFill>
                  <a:srgbClr val="000000"/>
                </a:solidFill>
                <a:effectLst/>
                <a:ea typeface="华文中宋" panose="02010600040101010101" pitchFamily="2" charset="-122"/>
              </a:rPr>
              <a:t>反对 </a:t>
            </a:r>
            <a:r>
              <a:rPr lang="en-US" altLang="zh-CN" sz="2000" b="0" dirty="0">
                <a:solidFill>
                  <a:srgbClr val="000000"/>
                </a:solidFill>
                <a:effectLst/>
                <a:ea typeface="华文中宋" panose="02010600040101010101" pitchFamily="2" charset="-122"/>
              </a:rPr>
              <a:t>negative</a:t>
            </a:r>
            <a:endParaRPr lang="en-US" altLang="zh-CN"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配套支撑：</a:t>
            </a:r>
            <a:r>
              <a:rPr lang="en-US" altLang="zh-CN" sz="2000" b="0" dirty="0">
                <a:solidFill>
                  <a:srgbClr val="000000"/>
                </a:solidFill>
                <a:effectLst/>
                <a:ea typeface="华文中宋" panose="02010600040101010101" pitchFamily="2" charset="-122"/>
              </a:rPr>
              <a:t>reasons </a:t>
            </a:r>
            <a:r>
              <a:rPr lang="zh-CN" altLang="en-US" sz="2000" b="0" dirty="0">
                <a:solidFill>
                  <a:srgbClr val="000000"/>
                </a:solidFill>
                <a:effectLst/>
                <a:ea typeface="华文中宋" panose="02010600040101010101" pitchFamily="2" charset="-122"/>
              </a:rPr>
              <a:t>理由依据</a:t>
            </a:r>
            <a:endParaRPr lang="zh-CN" altLang="en-US"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行动建议 </a:t>
            </a:r>
            <a:r>
              <a:rPr lang="en-US" altLang="zh-CN" sz="2000" b="0" dirty="0">
                <a:solidFill>
                  <a:srgbClr val="000000"/>
                </a:solidFill>
                <a:effectLst/>
                <a:ea typeface="华文中宋" panose="02010600040101010101" pitchFamily="2" charset="-122"/>
              </a:rPr>
              <a:t>advice</a:t>
            </a:r>
            <a:endParaRPr lang="en-US" altLang="zh-CN" sz="2000" dirty="0">
              <a:solidFill>
                <a:srgbClr val="000000"/>
              </a:solidFill>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建议理由 </a:t>
            </a:r>
            <a:r>
              <a:rPr lang="en-US" altLang="zh-CN" sz="2000" b="0" dirty="0">
                <a:solidFill>
                  <a:srgbClr val="000000"/>
                </a:solidFill>
                <a:effectLst/>
                <a:ea typeface="华文中宋" panose="02010600040101010101" pitchFamily="2" charset="-122"/>
              </a:rPr>
              <a:t>reasons</a:t>
            </a:r>
            <a:endParaRPr lang="en-US" altLang="zh-CN"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个人感悟、收获、启示（总结升华）</a:t>
            </a:r>
            <a:endParaRPr lang="zh-CN" altLang="en-US" sz="2000" b="0" dirty="0">
              <a:solidFill>
                <a:srgbClr val="000000"/>
              </a:solidFill>
              <a:effectLst/>
              <a:ea typeface="华文中宋" panose="02010600040101010101" pitchFamily="2" charset="-122"/>
            </a:endParaRPr>
          </a:p>
          <a:p>
            <a:pPr algn="l">
              <a:buFont typeface="+mj-lt"/>
              <a:buAutoNum type="arabicPeriod"/>
            </a:pPr>
            <a:r>
              <a:rPr lang="zh-CN" altLang="en-US" sz="2000" b="0" dirty="0">
                <a:solidFill>
                  <a:srgbClr val="000000"/>
                </a:solidFill>
                <a:effectLst/>
                <a:ea typeface="华文中宋" panose="02010600040101010101" pitchFamily="2" charset="-122"/>
              </a:rPr>
              <a:t>结尾呼吁、美好期待、情感升华（拔高全文价值）</a:t>
            </a:r>
            <a:endParaRPr lang="zh-CN" altLang="en-US" sz="2000" b="0" dirty="0">
              <a:solidFill>
                <a:srgbClr val="000000"/>
              </a:solidFill>
              <a:effectLst/>
              <a:ea typeface="华文中宋" panose="02010600040101010101" pitchFamily="2" charset="-122"/>
            </a:endParaRPr>
          </a:p>
        </p:txBody>
      </p:sp>
      <p:grpSp>
        <p:nvGrpSpPr>
          <p:cNvPr id="11" name="Group 8"/>
          <p:cNvGrpSpPr/>
          <p:nvPr/>
        </p:nvGrpSpPr>
        <p:grpSpPr>
          <a:xfrm>
            <a:off x="233945" y="1230010"/>
            <a:ext cx="3546203" cy="519599"/>
            <a:chOff x="0" y="-47625"/>
            <a:chExt cx="1807641" cy="2448136"/>
          </a:xfrm>
        </p:grpSpPr>
        <p:sp>
          <p:nvSpPr>
            <p:cNvPr id="13" name="Freeform 9"/>
            <p:cNvSpPr/>
            <p:nvPr/>
          </p:nvSpPr>
          <p:spPr>
            <a:xfrm>
              <a:off x="0" y="4"/>
              <a:ext cx="1807641" cy="2400507"/>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pPr algn="ctr"/>
              <a:r>
                <a:rPr lang="zh-CN" altLang="en-US" sz="2400" dirty="0">
                  <a:latin typeface="华文中宋" panose="02010600040101010101" pitchFamily="2" charset="-122"/>
                  <a:ea typeface="华文中宋" panose="02010600040101010101" pitchFamily="2" charset="-122"/>
                </a:rPr>
                <a:t>思辨观点类审题层级</a:t>
              </a:r>
              <a:endParaRPr lang="zh-CN" altLang="en-US" sz="2400" dirty="0">
                <a:latin typeface="华文中宋" panose="02010600040101010101" pitchFamily="2" charset="-122"/>
                <a:ea typeface="华文中宋" panose="02010600040101010101" pitchFamily="2" charset="-122"/>
              </a:endParaRPr>
            </a:p>
          </p:txBody>
        </p:sp>
        <p:sp>
          <p:nvSpPr>
            <p:cNvPr id="14" name="TextBox 10"/>
            <p:cNvSpPr txBox="1"/>
            <p:nvPr/>
          </p:nvSpPr>
          <p:spPr>
            <a:xfrm>
              <a:off x="0" y="-47625"/>
              <a:ext cx="1807641" cy="1835440"/>
            </a:xfrm>
            <a:prstGeom prst="rect">
              <a:avLst/>
            </a:prstGeom>
          </p:spPr>
          <p:txBody>
            <a:bodyPr lIns="133545" tIns="133545" rIns="133545" bIns="133545" rtlCol="0" anchor="ctr"/>
            <a:lstStyle/>
            <a:p>
              <a:pPr marL="0" marR="0" lvl="0" indent="0" algn="ctr" defTabSz="914400" eaLnBrk="1" fontAlgn="auto" latinLnBrk="0" hangingPunct="1">
                <a:lnSpc>
                  <a:spcPts val="266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endParaRPr>
            </a:p>
          </p:txBody>
        </p:sp>
      </p:grpSp>
      <p:sp>
        <p:nvSpPr>
          <p:cNvPr id="17" name="文本框 16"/>
          <p:cNvSpPr txBox="1"/>
          <p:nvPr/>
        </p:nvSpPr>
        <p:spPr>
          <a:xfrm>
            <a:off x="6759868" y="1070954"/>
            <a:ext cx="4971461" cy="1477328"/>
          </a:xfrm>
          <a:prstGeom prst="rect">
            <a:avLst/>
          </a:prstGeom>
          <a:solidFill>
            <a:srgbClr val="5271FF"/>
          </a:solidFill>
        </p:spPr>
        <p:txBody>
          <a:bodyPr wrap="square">
            <a:spAutoFit/>
          </a:bodyPr>
          <a:lstStyle/>
          <a:p>
            <a:pPr algn="l">
              <a:buNone/>
            </a:pPr>
            <a:r>
              <a:rPr lang="en-US" altLang="zh-CN" b="1" i="0" dirty="0">
                <a:effectLst/>
                <a:latin typeface="宋体" panose="02010600030101010101" pitchFamily="2" charset="-122"/>
                <a:ea typeface="宋体" panose="02010600030101010101" pitchFamily="2" charset="-122"/>
              </a:rPr>
              <a:t>【</a:t>
            </a:r>
            <a:r>
              <a:rPr lang="zh-CN" altLang="en-US" b="1" i="0" dirty="0">
                <a:effectLst/>
                <a:latin typeface="宋体" panose="02010600030101010101" pitchFamily="2" charset="-122"/>
                <a:ea typeface="宋体" panose="02010600030101010101" pitchFamily="2" charset="-122"/>
              </a:rPr>
              <a:t>浙江</a:t>
            </a:r>
            <a:r>
              <a:rPr lang="en-US" altLang="zh-CN" b="1" i="0" dirty="0">
                <a:effectLst/>
                <a:latin typeface="宋体" panose="02010600030101010101" pitchFamily="2" charset="-122"/>
                <a:ea typeface="宋体" panose="02010600030101010101" pitchFamily="2" charset="-122"/>
              </a:rPr>
              <a:t>1</a:t>
            </a:r>
            <a:r>
              <a:rPr lang="zh-CN" altLang="en-US" b="1" i="0" dirty="0">
                <a:effectLst/>
                <a:latin typeface="宋体" panose="02010600030101010101" pitchFamily="2" charset="-122"/>
                <a:ea typeface="宋体" panose="02010600030101010101" pitchFamily="2" charset="-122"/>
              </a:rPr>
              <a:t>月首考</a:t>
            </a:r>
            <a:r>
              <a:rPr lang="en-US" altLang="zh-CN" b="1" i="0" dirty="0">
                <a:effectLst/>
                <a:latin typeface="宋体" panose="02010600030101010101" pitchFamily="2" charset="-122"/>
                <a:ea typeface="宋体" panose="02010600030101010101" pitchFamily="2" charset="-122"/>
              </a:rPr>
              <a:t>】</a:t>
            </a:r>
            <a:r>
              <a:rPr lang="zh-CN" altLang="en-US" b="1" i="0" dirty="0">
                <a:solidFill>
                  <a:schemeClr val="bg1"/>
                </a:solidFill>
                <a:effectLst/>
                <a:latin typeface="宋体" panose="02010600030101010101" pitchFamily="2" charset="-122"/>
                <a:ea typeface="宋体" panose="02010600030101010101" pitchFamily="2" charset="-122"/>
              </a:rPr>
              <a:t>你发现你校图书馆的藏书存在被勾画涂改的现象。为此，请你向校英文报投稿，写一篇文章，内容包括：</a:t>
            </a:r>
            <a:endParaRPr lang="zh-CN" altLang="en-US" b="1" i="0" dirty="0">
              <a:solidFill>
                <a:schemeClr val="bg1"/>
              </a:solidFill>
              <a:effectLst/>
              <a:latin typeface="宋体" panose="02010600030101010101" pitchFamily="2" charset="-122"/>
              <a:ea typeface="宋体" panose="02010600030101010101" pitchFamily="2" charset="-122"/>
            </a:endParaRPr>
          </a:p>
          <a:p>
            <a:pPr algn="l">
              <a:buFont typeface="+mj-lt"/>
              <a:buAutoNum type="arabicPeriod"/>
            </a:pPr>
            <a:r>
              <a:rPr lang="zh-CN" altLang="en-US" b="1" i="0" dirty="0">
                <a:solidFill>
                  <a:schemeClr val="bg1"/>
                </a:solidFill>
                <a:effectLst/>
                <a:latin typeface="宋体" panose="02010600030101010101" pitchFamily="2" charset="-122"/>
                <a:ea typeface="宋体" panose="02010600030101010101" pitchFamily="2" charset="-122"/>
              </a:rPr>
              <a:t>说明具体情况；</a:t>
            </a:r>
            <a:endParaRPr lang="zh-CN" altLang="en-US" b="1" i="0" dirty="0">
              <a:solidFill>
                <a:schemeClr val="bg1"/>
              </a:solidFill>
              <a:effectLst/>
              <a:latin typeface="宋体" panose="02010600030101010101" pitchFamily="2" charset="-122"/>
              <a:ea typeface="宋体" panose="02010600030101010101" pitchFamily="2" charset="-122"/>
            </a:endParaRPr>
          </a:p>
          <a:p>
            <a:pPr algn="l">
              <a:buFont typeface="+mj-lt"/>
              <a:buAutoNum type="arabicPeriod"/>
            </a:pPr>
            <a:r>
              <a:rPr lang="zh-CN" altLang="en-US" b="1" i="0" dirty="0">
                <a:solidFill>
                  <a:schemeClr val="bg1"/>
                </a:solidFill>
                <a:effectLst/>
                <a:latin typeface="宋体" panose="02010600030101010101" pitchFamily="2" charset="-122"/>
                <a:ea typeface="宋体" panose="02010600030101010101" pitchFamily="2" charset="-122"/>
              </a:rPr>
              <a:t>呼吁爱护书籍。</a:t>
            </a:r>
            <a:endParaRPr lang="zh-CN" altLang="en-US" b="1" i="0" dirty="0">
              <a:solidFill>
                <a:schemeClr val="bg1"/>
              </a:solidFill>
              <a:effectLst/>
              <a:latin typeface="宋体" panose="02010600030101010101" pitchFamily="2" charset="-122"/>
              <a:ea typeface="宋体" panose="02010600030101010101" pitchFamily="2" charset="-122"/>
            </a:endParaRPr>
          </a:p>
        </p:txBody>
      </p:sp>
      <p:sp>
        <p:nvSpPr>
          <p:cNvPr id="18" name="Freeform 9"/>
          <p:cNvSpPr/>
          <p:nvPr/>
        </p:nvSpPr>
        <p:spPr>
          <a:xfrm>
            <a:off x="6871973" y="2616621"/>
            <a:ext cx="4751067" cy="3346434"/>
          </a:xfrm>
          <a:custGeom>
            <a:avLst/>
            <a:gdLst/>
            <a:ahLst/>
            <a:cxnLst/>
            <a:rect l="l" t="t" r="r" b="b"/>
            <a:pathLst>
              <a:path w="1807641" h="1787815">
                <a:moveTo>
                  <a:pt x="102707" y="0"/>
                </a:moveTo>
                <a:lnTo>
                  <a:pt x="1704935" y="0"/>
                </a:lnTo>
                <a:cubicBezTo>
                  <a:pt x="1732174" y="0"/>
                  <a:pt x="1758298" y="10821"/>
                  <a:pt x="1777559" y="30082"/>
                </a:cubicBezTo>
                <a:cubicBezTo>
                  <a:pt x="1796820" y="49343"/>
                  <a:pt x="1807641" y="75467"/>
                  <a:pt x="1807641" y="102707"/>
                </a:cubicBezTo>
                <a:lnTo>
                  <a:pt x="1807641" y="1685108"/>
                </a:lnTo>
                <a:cubicBezTo>
                  <a:pt x="1807641" y="1712348"/>
                  <a:pt x="1796820" y="1738472"/>
                  <a:pt x="1777559" y="1757733"/>
                </a:cubicBezTo>
                <a:cubicBezTo>
                  <a:pt x="1758298" y="1776994"/>
                  <a:pt x="1732174" y="1787815"/>
                  <a:pt x="1704935" y="1787815"/>
                </a:cubicBezTo>
                <a:lnTo>
                  <a:pt x="102707" y="1787815"/>
                </a:lnTo>
                <a:cubicBezTo>
                  <a:pt x="75467" y="1787815"/>
                  <a:pt x="49343" y="1776994"/>
                  <a:pt x="30082" y="1757733"/>
                </a:cubicBezTo>
                <a:cubicBezTo>
                  <a:pt x="10821" y="1738472"/>
                  <a:pt x="0" y="1712348"/>
                  <a:pt x="0" y="1685108"/>
                </a:cubicBezTo>
                <a:lnTo>
                  <a:pt x="0" y="102707"/>
                </a:lnTo>
                <a:cubicBezTo>
                  <a:pt x="0" y="75467"/>
                  <a:pt x="10821" y="49343"/>
                  <a:pt x="30082" y="30082"/>
                </a:cubicBezTo>
                <a:cubicBezTo>
                  <a:pt x="49343" y="10821"/>
                  <a:pt x="75467" y="0"/>
                  <a:pt x="102707" y="0"/>
                </a:cubicBezTo>
                <a:close/>
              </a:path>
            </a:pathLst>
          </a:custGeom>
          <a:gradFill rotWithShape="1">
            <a:gsLst>
              <a:gs pos="0">
                <a:srgbClr val="FF9C59">
                  <a:alpha val="100000"/>
                </a:srgbClr>
              </a:gs>
              <a:gs pos="100000">
                <a:srgbClr val="FB6A08">
                  <a:alpha val="100000"/>
                </a:srgbClr>
              </a:gs>
            </a:gsLst>
            <a:lin ang="5400000"/>
          </a:gradFill>
          <a:ln w="123825" cap="rnd">
            <a:solidFill>
              <a:srgbClr val="F8FAFF"/>
            </a:solidFill>
            <a:prstDash val="solid"/>
            <a:round/>
          </a:ln>
        </p:spPr>
        <p:txBody>
          <a:bodyPr/>
          <a:lstStyle/>
          <a:p>
            <a:endParaRPr lang="zh-CN" altLang="en-US"/>
          </a:p>
        </p:txBody>
      </p:sp>
      <p:sp>
        <p:nvSpPr>
          <p:cNvPr id="20" name="文本框 19"/>
          <p:cNvSpPr txBox="1"/>
          <p:nvPr/>
        </p:nvSpPr>
        <p:spPr>
          <a:xfrm>
            <a:off x="7076118" y="2718823"/>
            <a:ext cx="4546922" cy="2985433"/>
          </a:xfrm>
          <a:prstGeom prst="rect">
            <a:avLst/>
          </a:prstGeom>
          <a:noFill/>
        </p:spPr>
        <p:txBody>
          <a:bodyPr wrap="square">
            <a:spAutoFit/>
          </a:bodyPr>
          <a:lstStyle/>
          <a:p>
            <a:pPr algn="ctr"/>
            <a:r>
              <a:rPr lang="en-US" altLang="zh-CN" sz="2800" b="1" dirty="0"/>
              <a:t>POINTS</a:t>
            </a:r>
            <a:endParaRPr lang="en-US" altLang="zh-CN" sz="2800" b="1" dirty="0"/>
          </a:p>
          <a:p>
            <a:pPr marL="285750" indent="-285750">
              <a:buFont typeface="Wingdings" panose="05000000000000000000" pitchFamily="2" charset="2"/>
              <a:buChar char="l"/>
            </a:pPr>
            <a:r>
              <a:rPr lang="zh-CN" altLang="en-US" sz="2000" dirty="0"/>
              <a:t>话题导入（</a:t>
            </a:r>
            <a:r>
              <a:rPr lang="en-US" altLang="zh-CN" sz="2000" dirty="0"/>
              <a:t>Background</a:t>
            </a:r>
            <a:r>
              <a:rPr lang="zh-CN" altLang="en-US" sz="2000" dirty="0"/>
              <a:t>）</a:t>
            </a:r>
            <a:r>
              <a:rPr lang="en-US" altLang="zh-CN" sz="2000" dirty="0"/>
              <a:t>-- </a:t>
            </a:r>
            <a:r>
              <a:rPr lang="zh-CN" altLang="en-US" sz="2000" dirty="0"/>
              <a:t>次要点</a:t>
            </a:r>
            <a:endParaRPr lang="en-US" altLang="zh-CN" sz="2000" dirty="0"/>
          </a:p>
          <a:p>
            <a:pPr marL="285750" indent="-285750">
              <a:buFont typeface="Wingdings" panose="05000000000000000000" pitchFamily="2" charset="2"/>
              <a:buChar char="l"/>
            </a:pPr>
            <a:r>
              <a:rPr lang="zh-CN" altLang="en-US" sz="2000" dirty="0">
                <a:highlight>
                  <a:srgbClr val="FFFF00"/>
                </a:highlight>
              </a:rPr>
              <a:t>具体细节 （</a:t>
            </a:r>
            <a:r>
              <a:rPr lang="en-US" altLang="zh-CN" sz="2000" dirty="0">
                <a:highlight>
                  <a:srgbClr val="FFFF00"/>
                </a:highlight>
              </a:rPr>
              <a:t>details</a:t>
            </a:r>
            <a:r>
              <a:rPr lang="zh-CN" altLang="en-US" sz="2000" dirty="0">
                <a:highlight>
                  <a:srgbClr val="FFFF00"/>
                </a:highlight>
              </a:rPr>
              <a:t>）</a:t>
            </a:r>
            <a:r>
              <a:rPr lang="en-US" altLang="zh-CN" sz="2000" dirty="0">
                <a:highlight>
                  <a:srgbClr val="FFFF00"/>
                </a:highlight>
              </a:rPr>
              <a:t>	     -- </a:t>
            </a:r>
            <a:r>
              <a:rPr lang="zh-CN" altLang="en-US" sz="2000" dirty="0">
                <a:highlight>
                  <a:srgbClr val="FFFF00"/>
                </a:highlight>
              </a:rPr>
              <a:t>主要点</a:t>
            </a:r>
            <a:endParaRPr lang="en-US" altLang="zh-CN" sz="2000" dirty="0">
              <a:highlight>
                <a:srgbClr val="FFFF00"/>
              </a:highlight>
            </a:endParaRPr>
          </a:p>
          <a:p>
            <a:pPr marL="285750" indent="-285750">
              <a:buFont typeface="Wingdings" panose="05000000000000000000" pitchFamily="2" charset="2"/>
              <a:buChar char="l"/>
            </a:pPr>
            <a:endParaRPr lang="en-US" altLang="zh-CN" sz="2000" dirty="0"/>
          </a:p>
          <a:p>
            <a:pPr marL="285750" indent="-285750">
              <a:buFont typeface="Wingdings" panose="05000000000000000000" pitchFamily="2" charset="2"/>
              <a:buChar char="l"/>
            </a:pPr>
            <a:r>
              <a:rPr lang="zh-CN" altLang="en-US" sz="2000" dirty="0"/>
              <a:t>因果影响（</a:t>
            </a:r>
            <a:r>
              <a:rPr lang="en-US" altLang="zh-CN" sz="2000" dirty="0"/>
              <a:t>influence</a:t>
            </a:r>
            <a:r>
              <a:rPr lang="zh-CN" altLang="en-US" sz="2000" dirty="0"/>
              <a:t>）</a:t>
            </a:r>
            <a:r>
              <a:rPr lang="en-US" altLang="zh-CN" sz="2000" dirty="0"/>
              <a:t>    -- </a:t>
            </a:r>
            <a:r>
              <a:rPr lang="zh-CN" altLang="en-US" sz="2000" dirty="0"/>
              <a:t>次要点</a:t>
            </a:r>
            <a:endParaRPr lang="en-US" altLang="zh-CN" sz="2000" dirty="0"/>
          </a:p>
          <a:p>
            <a:pPr marL="285750" indent="-285750">
              <a:buFont typeface="Wingdings" panose="05000000000000000000" pitchFamily="2" charset="2"/>
              <a:buChar char="l"/>
            </a:pPr>
            <a:r>
              <a:rPr lang="zh-CN" altLang="en-US" sz="2000" dirty="0"/>
              <a:t>立场态度 （</a:t>
            </a:r>
            <a:r>
              <a:rPr lang="en-US" altLang="zh-CN" sz="2000" dirty="0"/>
              <a:t>attitude</a:t>
            </a:r>
            <a:r>
              <a:rPr lang="zh-CN" altLang="en-US" sz="2000" dirty="0"/>
              <a:t>）</a:t>
            </a:r>
            <a:r>
              <a:rPr lang="en-US" altLang="zh-CN" sz="2000" dirty="0"/>
              <a:t>	     -- </a:t>
            </a:r>
            <a:r>
              <a:rPr lang="zh-CN" altLang="en-US" sz="2000" dirty="0"/>
              <a:t>次要点</a:t>
            </a:r>
            <a:endParaRPr lang="en-US" altLang="zh-CN" sz="2000" dirty="0"/>
          </a:p>
          <a:p>
            <a:pPr marL="285750" indent="-285750">
              <a:buFont typeface="Wingdings" panose="05000000000000000000" pitchFamily="2" charset="2"/>
              <a:buChar char="l"/>
            </a:pPr>
            <a:r>
              <a:rPr lang="zh-CN" altLang="en-US" sz="2000" dirty="0">
                <a:highlight>
                  <a:srgbClr val="FFFF00"/>
                </a:highlight>
              </a:rPr>
              <a:t>发出呼吁 （</a:t>
            </a:r>
            <a:r>
              <a:rPr lang="en-US" altLang="zh-CN" sz="2000" dirty="0">
                <a:highlight>
                  <a:srgbClr val="FFFF00"/>
                </a:highlight>
              </a:rPr>
              <a:t>appeal  </a:t>
            </a:r>
            <a:r>
              <a:rPr lang="zh-CN" altLang="en-US" sz="2000" dirty="0">
                <a:highlight>
                  <a:srgbClr val="FFFF00"/>
                </a:highlight>
              </a:rPr>
              <a:t>）</a:t>
            </a:r>
            <a:r>
              <a:rPr lang="en-US" altLang="zh-CN" sz="2000" dirty="0">
                <a:highlight>
                  <a:srgbClr val="FFFF00"/>
                </a:highlight>
              </a:rPr>
              <a:t>	     -- </a:t>
            </a:r>
            <a:r>
              <a:rPr lang="zh-CN" altLang="en-US" sz="2000" dirty="0">
                <a:highlight>
                  <a:srgbClr val="FFFF00"/>
                </a:highlight>
              </a:rPr>
              <a:t>主要点</a:t>
            </a:r>
            <a:endParaRPr lang="en-US" altLang="zh-CN" sz="2000" dirty="0">
              <a:highlight>
                <a:srgbClr val="FFFF00"/>
              </a:highlight>
            </a:endParaRPr>
          </a:p>
          <a:p>
            <a:pPr marL="285750" indent="-285750">
              <a:buFont typeface="Wingdings" panose="05000000000000000000" pitchFamily="2" charset="2"/>
              <a:buChar char="l"/>
            </a:pPr>
            <a:r>
              <a:rPr lang="zh-CN" altLang="en-US" sz="2000" dirty="0"/>
              <a:t>补充建议 （</a:t>
            </a:r>
            <a:r>
              <a:rPr lang="en-US" altLang="zh-CN" sz="2000" dirty="0"/>
              <a:t>advice  </a:t>
            </a:r>
            <a:r>
              <a:rPr lang="zh-CN" altLang="en-US" sz="2000" dirty="0"/>
              <a:t>）</a:t>
            </a:r>
            <a:r>
              <a:rPr lang="en-US" altLang="zh-CN" sz="2000" dirty="0"/>
              <a:t>	     -- </a:t>
            </a:r>
            <a:r>
              <a:rPr lang="zh-CN" altLang="en-US" sz="2000" dirty="0"/>
              <a:t>次要点</a:t>
            </a:r>
            <a:endParaRPr lang="en-US" altLang="zh-CN" sz="2000" dirty="0"/>
          </a:p>
          <a:p>
            <a:pPr marL="285750" indent="-285750">
              <a:buFont typeface="Wingdings" panose="05000000000000000000" pitchFamily="2" charset="2"/>
              <a:buChar char="l"/>
            </a:pPr>
            <a:r>
              <a:rPr lang="zh-CN" altLang="en-US" sz="2000" dirty="0"/>
              <a:t>总结升华</a:t>
            </a:r>
            <a:endParaRPr lang="zh-CN" altLang="en-US" sz="2000" dirty="0"/>
          </a:p>
        </p:txBody>
      </p:sp>
      <p:sp>
        <p:nvSpPr>
          <p:cNvPr id="21" name="等腰三角形 20"/>
          <p:cNvSpPr/>
          <p:nvPr/>
        </p:nvSpPr>
        <p:spPr>
          <a:xfrm rot="5400000">
            <a:off x="-185481" y="158553"/>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160014" y="1481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66"/>
          <p:cNvGrpSpPr/>
          <p:nvPr/>
        </p:nvGrpSpPr>
        <p:grpSpPr>
          <a:xfrm>
            <a:off x="6702379" y="2526854"/>
            <a:ext cx="5086441" cy="3814423"/>
            <a:chOff x="0" y="0"/>
            <a:chExt cx="6643225" cy="3653774"/>
          </a:xfrm>
        </p:grpSpPr>
        <p:sp>
          <p:nvSpPr>
            <p:cNvPr id="26" name="Freeform 67"/>
            <p:cNvSpPr/>
            <p:nvPr/>
          </p:nvSpPr>
          <p:spPr>
            <a:xfrm>
              <a:off x="0" y="0"/>
              <a:ext cx="6643225" cy="3653774"/>
            </a:xfrm>
            <a:custGeom>
              <a:avLst/>
              <a:gdLst/>
              <a:ahLst/>
              <a:cxnLst/>
              <a:rect l="l" t="t" r="r" b="b"/>
              <a:pathLst>
                <a:path w="6643225" h="3653774">
                  <a:moveTo>
                    <a:pt x="0" y="0"/>
                  </a:moveTo>
                  <a:lnTo>
                    <a:pt x="6643225" y="0"/>
                  </a:lnTo>
                  <a:lnTo>
                    <a:pt x="6643225" y="3653774"/>
                  </a:lnTo>
                  <a:lnTo>
                    <a:pt x="0" y="3653774"/>
                  </a:lnTo>
                  <a:lnTo>
                    <a:pt x="0" y="0"/>
                  </a:lnTo>
                  <a:close/>
                </a:path>
              </a:pathLst>
            </a:custGeom>
            <a:blipFill>
              <a:blip/>
              <a:stretch>
                <a:fillRect/>
              </a:stretch>
            </a:blipFill>
          </p:spPr>
          <p:txBody>
            <a:bodyPr/>
            <a:lstStyle/>
            <a:p>
              <a:endParaRPr lang="zh-CN" altLang="en-US"/>
            </a:p>
          </p:txBody>
        </p:sp>
        <p:grpSp>
          <p:nvGrpSpPr>
            <p:cNvPr id="27" name="Group 68"/>
            <p:cNvGrpSpPr/>
            <p:nvPr/>
          </p:nvGrpSpPr>
          <p:grpSpPr>
            <a:xfrm>
              <a:off x="207218" y="928430"/>
              <a:ext cx="6228790" cy="2349721"/>
              <a:chOff x="0" y="0"/>
              <a:chExt cx="1230378" cy="464142"/>
            </a:xfrm>
          </p:grpSpPr>
          <p:sp>
            <p:nvSpPr>
              <p:cNvPr id="28" name="Freeform 69"/>
              <p:cNvSpPr/>
              <p:nvPr/>
            </p:nvSpPr>
            <p:spPr>
              <a:xfrm>
                <a:off x="0" y="0"/>
                <a:ext cx="1230378" cy="464142"/>
              </a:xfrm>
              <a:custGeom>
                <a:avLst/>
                <a:gdLst/>
                <a:ahLst/>
                <a:cxnLst/>
                <a:rect l="l" t="t" r="r" b="b"/>
                <a:pathLst>
                  <a:path w="1230378" h="464142">
                    <a:moveTo>
                      <a:pt x="0" y="0"/>
                    </a:moveTo>
                    <a:lnTo>
                      <a:pt x="1230378" y="0"/>
                    </a:lnTo>
                    <a:lnTo>
                      <a:pt x="1230378" y="464142"/>
                    </a:lnTo>
                    <a:lnTo>
                      <a:pt x="0" y="464142"/>
                    </a:lnTo>
                    <a:close/>
                  </a:path>
                </a:pathLst>
              </a:custGeom>
              <a:solidFill>
                <a:srgbClr val="FFFFFF"/>
              </a:solidFill>
            </p:spPr>
            <p:txBody>
              <a:bodyPr/>
              <a:lstStyle/>
              <a:p>
                <a:endParaRPr lang="zh-CN" altLang="en-US"/>
              </a:p>
            </p:txBody>
          </p:sp>
          <p:sp>
            <p:nvSpPr>
              <p:cNvPr id="29" name="TextBox 70"/>
              <p:cNvSpPr txBox="1"/>
              <p:nvPr/>
            </p:nvSpPr>
            <p:spPr>
              <a:xfrm>
                <a:off x="0" y="-28575"/>
                <a:ext cx="1230378" cy="492717"/>
              </a:xfrm>
              <a:prstGeom prst="rect">
                <a:avLst/>
              </a:prstGeom>
            </p:spPr>
            <p:txBody>
              <a:bodyPr lIns="50800" tIns="50800" rIns="50800" bIns="50800" rtlCol="0" anchor="ctr"/>
              <a:lstStyle/>
              <a:p>
                <a:pPr marL="0" marR="0" lvl="0" indent="0" algn="ctr" defTabSz="914400" eaLnBrk="1" fontAlgn="auto" latinLnBrk="0" hangingPunct="1">
                  <a:lnSpc>
                    <a:spcPts val="2800"/>
                  </a:lnSpc>
                  <a:spcBef>
                    <a:spcPts val="0"/>
                  </a:spcBef>
                  <a:spcAft>
                    <a:spcPts val="0"/>
                  </a:spcAft>
                  <a:buClrTx/>
                  <a:buSzTx/>
                  <a:buFontTx/>
                  <a:buNone/>
                  <a:defRPr/>
                </a:pPr>
                <a:endParaRPr kumimoji="0" sz="1800" b="0" i="0" u="none" strike="noStrike" kern="0" cap="none" spc="0" normalizeH="0" baseline="0" noProof="0">
                  <a:ln>
                    <a:noFill/>
                  </a:ln>
                  <a:solidFill>
                    <a:prstClr val="black"/>
                  </a:solidFill>
                  <a:effectLst/>
                  <a:uLnTx/>
                  <a:uFillTx/>
                </a:endParaRPr>
              </a:p>
            </p:txBody>
          </p:sp>
        </p:grpSp>
      </p:grpSp>
      <p:sp>
        <p:nvSpPr>
          <p:cNvPr id="30" name="Rectangle 1"/>
          <p:cNvSpPr>
            <a:spLocks noChangeArrowheads="1"/>
          </p:cNvSpPr>
          <p:nvPr/>
        </p:nvSpPr>
        <p:spPr bwMode="auto">
          <a:xfrm>
            <a:off x="6540529" y="3419481"/>
            <a:ext cx="4971461"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342900" lvl="0" indent="-342900" eaLnBrk="0" fontAlgn="base" hangingPunct="0">
              <a:spcBef>
                <a:spcPct val="0"/>
              </a:spcBef>
              <a:spcAft>
                <a:spcPct val="0"/>
              </a:spcAft>
              <a:buFont typeface="Wingdings" panose="05000000000000000000" pitchFamily="2" charset="2"/>
              <a:buChar char="l"/>
            </a:pPr>
            <a:r>
              <a:rPr lang="en-US" altLang="zh-CN" sz="3200" dirty="0">
                <a:solidFill>
                  <a:srgbClr val="000000"/>
                </a:solidFill>
                <a:latin typeface="Arial" panose="020B0604020202020204" pitchFamily="34" charset="0"/>
                <a:ea typeface="ui-sans-serif"/>
              </a:rPr>
              <a:t>Keep a proper proportion between main points and minor points. Do not overemphasize minor details.</a:t>
            </a:r>
            <a:endParaRPr lang="en-US" altLang="zh-CN" sz="3200" dirty="0">
              <a:solidFill>
                <a:srgbClr val="000000"/>
              </a:solidFill>
              <a:latin typeface="Arial" panose="020B0604020202020204" pitchFamily="34" charset="0"/>
              <a:ea typeface="ui-sans-serif"/>
            </a:endParaRPr>
          </a:p>
        </p:txBody>
      </p:sp>
      <p:sp>
        <p:nvSpPr>
          <p:cNvPr id="31" name="文本框 30"/>
          <p:cNvSpPr txBox="1"/>
          <p:nvPr/>
        </p:nvSpPr>
        <p:spPr>
          <a:xfrm>
            <a:off x="8094217" y="2575890"/>
            <a:ext cx="3671909"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rPr>
              <a:t>Reminder </a:t>
            </a:r>
            <a:endParaRPr kumimoji="0" lang="en-US" altLang="zh-CN" sz="3200" b="1" i="0" u="none" strike="noStrike" kern="1200" cap="none" spc="0" normalizeH="0" baseline="0" noProof="0" dirty="0">
              <a:ln>
                <a:noFill/>
              </a:ln>
              <a:solidFill>
                <a:srgbClr val="000000"/>
              </a:solidFill>
              <a:effectLst/>
              <a:uLnTx/>
              <a:uFillTx/>
              <a:latin typeface="Arial" panose="020B0604020202020204" pitchFamily="34" charset="0"/>
              <a:ea typeface="ui-sans-serif"/>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barn(inVertical)">
                                      <p:cBhvr>
                                        <p:cTn id="20" dur="500"/>
                                        <p:tgtEl>
                                          <p:spTgt spid="17">
                                            <p:txEl>
                                              <p:pRg st="0" end="0"/>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barn(inVertical)">
                                      <p:cBhvr>
                                        <p:cTn id="23" dur="500"/>
                                        <p:tgtEl>
                                          <p:spTgt spid="17">
                                            <p:txEl>
                                              <p:pRg st="1" end="1"/>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17">
                                            <p:txEl>
                                              <p:pRg st="2" end="2"/>
                                            </p:txEl>
                                          </p:spTgt>
                                        </p:tgtEl>
                                        <p:attrNameLst>
                                          <p:attrName>style.visibility</p:attrName>
                                        </p:attrNameLst>
                                      </p:cBhvr>
                                      <p:to>
                                        <p:strVal val="visible"/>
                                      </p:to>
                                    </p:set>
                                    <p:animEffect transition="in" filter="barn(inVertical)">
                                      <p:cBhvr>
                                        <p:cTn id="26" dur="500"/>
                                        <p:tgtEl>
                                          <p:spTgt spid="1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00"/>
                                        <p:tgtEl>
                                          <p:spTgt spid="31"/>
                                        </p:tgtEl>
                                      </p:cBhvr>
                                    </p:animEffect>
                                  </p:childTnLst>
                                </p:cTn>
                              </p:par>
                              <p:par>
                                <p:cTn id="40" presetID="22" presetClass="entr" presetSubtype="4"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down)">
                                      <p:cBhvr>
                                        <p:cTn id="42" dur="500"/>
                                        <p:tgtEl>
                                          <p:spTgt spid="2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0"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5400000">
            <a:off x="-215906" y="249730"/>
            <a:ext cx="802640" cy="690991"/>
          </a:xfrm>
          <a:prstGeom prst="triangle">
            <a:avLst/>
          </a:prstGeom>
          <a:solidFill>
            <a:srgbClr val="5271FF"/>
          </a:solidFill>
          <a:ln>
            <a:solidFill>
              <a:srgbClr val="5271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0910" y="302837"/>
            <a:ext cx="10513010" cy="584775"/>
          </a:xfrm>
          <a:prstGeom prst="rect">
            <a:avLst/>
          </a:prstGeom>
          <a:noFill/>
        </p:spPr>
        <p:txBody>
          <a:bodyPr wrap="square">
            <a:spAutoFit/>
          </a:bodyPr>
          <a:lstStyle/>
          <a:p>
            <a:r>
              <a:rPr lang="en-US" altLang="zh-CN" sz="3200" dirty="0"/>
              <a:t>Examples of Transition Words &amp; Phrases for Logical Flow</a:t>
            </a:r>
            <a:endParaRPr lang="zh-CN" altLang="en-US" sz="3200" dirty="0"/>
          </a:p>
        </p:txBody>
      </p:sp>
      <p:sp>
        <p:nvSpPr>
          <p:cNvPr id="8" name="文本框 7"/>
          <p:cNvSpPr txBox="1"/>
          <p:nvPr/>
        </p:nvSpPr>
        <p:spPr>
          <a:xfrm>
            <a:off x="358190" y="887612"/>
            <a:ext cx="11661090" cy="5940088"/>
          </a:xfrm>
          <a:prstGeom prst="rect">
            <a:avLst/>
          </a:prstGeom>
          <a:noFill/>
        </p:spPr>
        <p:txBody>
          <a:bodyPr wrap="square">
            <a:spAutoFit/>
          </a:bodyPr>
          <a:lstStyle/>
          <a:p>
            <a:pPr algn="l">
              <a:lnSpc>
                <a:spcPts val="1900"/>
              </a:lnSpc>
              <a:buNone/>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1.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话题导入 → 具体细节（说明情况）</a:t>
            </a:r>
            <a:endPar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Recently</a:t>
            </a:r>
            <a:r>
              <a:rPr lang="en-US" altLang="zh-CN" sz="1900" b="0" dirty="0">
                <a:solidFill>
                  <a:srgbClr val="000000"/>
                </a:solidFill>
                <a:effectLst/>
                <a:latin typeface="Times New Roman" panose="02020603050405020304" pitchFamily="18" charset="0"/>
                <a:cs typeface="Times New Roman" panose="02020603050405020304" pitchFamily="18" charset="0"/>
              </a:rPr>
              <a:t>, I have noticed a serious problem in our school library...</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0" dirty="0">
                <a:solidFill>
                  <a:srgbClr val="000000"/>
                </a:solidFill>
                <a:effectLst/>
                <a:latin typeface="Times New Roman" panose="02020603050405020304" pitchFamily="18" charset="0"/>
                <a:cs typeface="Times New Roman" panose="02020603050405020304" pitchFamily="18" charset="0"/>
              </a:rPr>
              <a:t>What surprises me most is that many library books have been scribbled on and marked with notes.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For example/To be specific</a:t>
            </a:r>
            <a:r>
              <a:rPr lang="en-US" altLang="zh-CN" sz="1900" b="0" dirty="0">
                <a:solidFill>
                  <a:srgbClr val="000000"/>
                </a:solidFill>
                <a:effectLst/>
                <a:latin typeface="Times New Roman" panose="02020603050405020304" pitchFamily="18" charset="0"/>
                <a:cs typeface="Times New Roman" panose="02020603050405020304" pitchFamily="18" charset="0"/>
              </a:rPr>
              <a:t>, some books have pages torn, and others are covered with colorful graffiti.</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None/>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2.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具体细节 → 因果影响（分析问题</a:t>
            </a:r>
            <a:r>
              <a:rPr lang="zh-CN" altLang="en-US" sz="1900" b="1" dirty="0">
                <a:solidFill>
                  <a:srgbClr val="000000"/>
                </a:solidFill>
                <a:effectLst/>
                <a:highlight>
                  <a:srgbClr val="5271FF"/>
                </a:highlight>
                <a:latin typeface="Times New Roman" panose="02020603050405020304" pitchFamily="18" charset="0"/>
                <a:cs typeface="Times New Roman" panose="02020603050405020304" pitchFamily="18" charset="0"/>
              </a:rPr>
              <a:t>）</a:t>
            </a:r>
            <a:endParaRPr lang="zh-CN" altLang="en-US" sz="1900" b="1" dirty="0">
              <a:solidFill>
                <a:srgbClr val="000000"/>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0" dirty="0">
                <a:solidFill>
                  <a:srgbClr val="000000"/>
                </a:solidFill>
                <a:effectLst/>
                <a:latin typeface="Times New Roman" panose="02020603050405020304" pitchFamily="18" charset="0"/>
                <a:cs typeface="Times New Roman" panose="02020603050405020304" pitchFamily="18" charset="0"/>
              </a:rPr>
              <a:t>This behavior, </a:t>
            </a:r>
            <a:r>
              <a:rPr lang="en-US" altLang="zh-CN" sz="1900" b="1" dirty="0">
                <a:solidFill>
                  <a:srgbClr val="000000"/>
                </a:solidFill>
                <a:effectLst/>
                <a:latin typeface="Times New Roman" panose="02020603050405020304" pitchFamily="18" charset="0"/>
                <a:cs typeface="Times New Roman" panose="02020603050405020304" pitchFamily="18" charset="0"/>
              </a:rPr>
              <a:t>though</a:t>
            </a:r>
            <a:r>
              <a:rPr lang="en-US" altLang="zh-CN" sz="1900" b="0" dirty="0">
                <a:solidFill>
                  <a:srgbClr val="000000"/>
                </a:solidFill>
                <a:effectLst/>
                <a:latin typeface="Times New Roman" panose="02020603050405020304" pitchFamily="18" charset="0"/>
                <a:cs typeface="Times New Roman" panose="02020603050405020304" pitchFamily="18" charset="0"/>
              </a:rPr>
              <a:t> seemingly small, has caused many negative effects.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As a result/Consequently</a:t>
            </a:r>
            <a:r>
              <a:rPr lang="en-US" altLang="zh-CN" sz="1900" b="0" dirty="0">
                <a:solidFill>
                  <a:srgbClr val="000000"/>
                </a:solidFill>
                <a:effectLst/>
                <a:latin typeface="Times New Roman" panose="02020603050405020304" pitchFamily="18" charset="0"/>
                <a:cs typeface="Times New Roman" panose="02020603050405020304" pitchFamily="18" charset="0"/>
              </a:rPr>
              <a:t>, the books become unreadable for the next readers.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Worse still</a:t>
            </a:r>
            <a:r>
              <a:rPr lang="en-US" altLang="zh-CN" sz="1900" b="0" dirty="0">
                <a:solidFill>
                  <a:srgbClr val="000000"/>
                </a:solidFill>
                <a:effectLst/>
                <a:latin typeface="Times New Roman" panose="02020603050405020304" pitchFamily="18" charset="0"/>
                <a:cs typeface="Times New Roman" panose="02020603050405020304" pitchFamily="18" charset="0"/>
              </a:rPr>
              <a:t>, it shows a lack of respect for public resources and the hard work of others.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None/>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3.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因果影响 → 立场态度（亮明观点）</a:t>
            </a:r>
            <a:endPar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From my point of view, this kind of behavior </a:t>
            </a:r>
            <a:r>
              <a:rPr lang="en-US" altLang="zh-CN" sz="1900" b="0" dirty="0">
                <a:solidFill>
                  <a:srgbClr val="000000"/>
                </a:solidFill>
                <a:effectLst/>
                <a:latin typeface="Times New Roman" panose="02020603050405020304" pitchFamily="18" charset="0"/>
                <a:cs typeface="Times New Roman" panose="02020603050405020304" pitchFamily="18" charset="0"/>
              </a:rPr>
              <a:t>is completely unacceptable.</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I firmly believe that </a:t>
            </a:r>
            <a:r>
              <a:rPr lang="en-US" altLang="zh-CN" sz="1900" b="0" dirty="0">
                <a:solidFill>
                  <a:srgbClr val="000000"/>
                </a:solidFill>
                <a:effectLst/>
                <a:latin typeface="Times New Roman" panose="02020603050405020304" pitchFamily="18" charset="0"/>
                <a:cs typeface="Times New Roman" panose="02020603050405020304" pitchFamily="18" charset="0"/>
              </a:rPr>
              <a:t>every student has the responsibility to protect our library books.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The pros and cons of this issue… / Every coin has two sides.</a:t>
            </a:r>
            <a:endParaRPr lang="en-US" altLang="zh-CN" sz="1900" b="1"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4.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立场态度 → 发出呼吁（核心诉求）</a:t>
            </a:r>
            <a:endPar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Therefore, I am writing to </a:t>
            </a:r>
            <a:r>
              <a:rPr lang="en-US" altLang="zh-CN" sz="1900" b="0" dirty="0">
                <a:solidFill>
                  <a:srgbClr val="000000"/>
                </a:solidFill>
                <a:effectLst/>
                <a:latin typeface="Times New Roman" panose="02020603050405020304" pitchFamily="18" charset="0"/>
                <a:cs typeface="Times New Roman" panose="02020603050405020304" pitchFamily="18" charset="0"/>
              </a:rPr>
              <a:t>appeal to all my fellow students to...</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It is high time that </a:t>
            </a:r>
            <a:r>
              <a:rPr lang="en-US" altLang="zh-CN" sz="1900" b="0" dirty="0">
                <a:solidFill>
                  <a:srgbClr val="000000"/>
                </a:solidFill>
                <a:effectLst/>
                <a:latin typeface="Times New Roman" panose="02020603050405020304" pitchFamily="18" charset="0"/>
                <a:cs typeface="Times New Roman" panose="02020603050405020304" pitchFamily="18" charset="0"/>
              </a:rPr>
              <a:t>we took action to protect our library books.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That’s why I hope we can all work together to improve the situation.</a:t>
            </a:r>
            <a:endParaRPr lang="en-US" altLang="zh-CN" sz="1900" b="1" dirty="0">
              <a:solidFill>
                <a:srgbClr val="000000"/>
              </a:solidFill>
              <a:effectLst/>
              <a:latin typeface="Times New Roman" panose="02020603050405020304" pitchFamily="18" charset="0"/>
              <a:cs typeface="Times New Roman" panose="02020603050405020304" pitchFamily="18" charset="0"/>
            </a:endParaRPr>
          </a:p>
          <a:p>
            <a:pPr algn="l">
              <a:lnSpc>
                <a:spcPts val="1900"/>
              </a:lnSpc>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5.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发出呼吁 → 补充建议（支撑呼吁）</a:t>
            </a:r>
            <a:endPar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0" dirty="0">
                <a:solidFill>
                  <a:srgbClr val="000000"/>
                </a:solidFill>
                <a:effectLst/>
                <a:latin typeface="Times New Roman" panose="02020603050405020304" pitchFamily="18" charset="0"/>
                <a:cs typeface="Times New Roman" panose="02020603050405020304" pitchFamily="18" charset="0"/>
              </a:rPr>
              <a:t>I</a:t>
            </a:r>
            <a:r>
              <a:rPr lang="en-US" altLang="zh-CN" sz="1900" b="1" dirty="0">
                <a:solidFill>
                  <a:srgbClr val="000000"/>
                </a:solidFill>
                <a:effectLst/>
                <a:latin typeface="Times New Roman" panose="02020603050405020304" pitchFamily="18" charset="0"/>
                <a:cs typeface="Times New Roman" panose="02020603050405020304" pitchFamily="18" charset="0"/>
              </a:rPr>
              <a:t>n order to change the present situation</a:t>
            </a:r>
            <a:r>
              <a:rPr lang="en-US" altLang="zh-CN" sz="1900" b="0" dirty="0">
                <a:solidFill>
                  <a:srgbClr val="000000"/>
                </a:solidFill>
                <a:effectLst/>
                <a:latin typeface="Times New Roman" panose="02020603050405020304" pitchFamily="18" charset="0"/>
                <a:cs typeface="Times New Roman" panose="02020603050405020304" pitchFamily="18" charset="0"/>
              </a:rPr>
              <a:t>, …/</a:t>
            </a:r>
            <a:r>
              <a:rPr lang="en-US" altLang="zh-CN" sz="1900" b="1" dirty="0">
                <a:solidFill>
                  <a:srgbClr val="000000"/>
                </a:solidFill>
                <a:effectLst/>
                <a:latin typeface="Times New Roman" panose="02020603050405020304" pitchFamily="18" charset="0"/>
                <a:cs typeface="Times New Roman" panose="02020603050405020304" pitchFamily="18" charset="0"/>
              </a:rPr>
              <a:t>Faced with this problem </a:t>
            </a:r>
            <a:r>
              <a:rPr lang="en-US" altLang="zh-CN" sz="1900" b="0" dirty="0">
                <a:solidFill>
                  <a:srgbClr val="000000"/>
                </a:solidFill>
                <a:effectLst/>
                <a:latin typeface="Times New Roman" panose="02020603050405020304" pitchFamily="18" charset="0"/>
                <a:cs typeface="Times New Roman" panose="02020603050405020304" pitchFamily="18" charset="0"/>
              </a:rPr>
              <a:t>,…</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Instead of </a:t>
            </a:r>
            <a:r>
              <a:rPr lang="en-US" altLang="zh-CN" sz="1900" b="0" dirty="0">
                <a:solidFill>
                  <a:srgbClr val="000000"/>
                </a:solidFill>
                <a:effectLst/>
                <a:latin typeface="Times New Roman" panose="02020603050405020304" pitchFamily="18" charset="0"/>
                <a:cs typeface="Times New Roman" panose="02020603050405020304" pitchFamily="18" charset="0"/>
              </a:rPr>
              <a:t>making marks, use bookmarks to record your reading progress.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Given the bad effects it brings </a:t>
            </a:r>
            <a:r>
              <a:rPr lang="en-US" altLang="zh-CN" sz="1900" b="0" dirty="0">
                <a:solidFill>
                  <a:srgbClr val="000000"/>
                </a:solidFill>
                <a:effectLst/>
                <a:latin typeface="Times New Roman" panose="02020603050405020304" pitchFamily="18" charset="0"/>
                <a:cs typeface="Times New Roman" panose="02020603050405020304" pitchFamily="18" charset="0"/>
              </a:rPr>
              <a:t>, we should…</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chemeClr val="bg1"/>
                </a:solidFill>
                <a:effectLst/>
                <a:highlight>
                  <a:srgbClr val="5271FF"/>
                </a:highlight>
                <a:latin typeface="Times New Roman" panose="02020603050405020304" pitchFamily="18" charset="0"/>
                <a:cs typeface="Times New Roman" panose="02020603050405020304" pitchFamily="18" charset="0"/>
              </a:rPr>
              <a:t>6. </a:t>
            </a:r>
            <a:r>
              <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rPr>
              <a:t>补充建议 → 总结升华（拔高立意）</a:t>
            </a:r>
            <a:endParaRPr lang="zh-CN" altLang="en-US" sz="1900" b="1" dirty="0">
              <a:solidFill>
                <a:schemeClr val="bg1"/>
              </a:solidFill>
              <a:effectLst/>
              <a:highlight>
                <a:srgbClr val="5271FF"/>
              </a:highligh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0" dirty="0">
                <a:solidFill>
                  <a:srgbClr val="000000"/>
                </a:solidFill>
                <a:effectLst/>
                <a:latin typeface="Times New Roman" panose="02020603050405020304" pitchFamily="18" charset="0"/>
                <a:cs typeface="Times New Roman" panose="02020603050405020304" pitchFamily="18" charset="0"/>
              </a:rPr>
              <a:t>Protecting books is </a:t>
            </a:r>
            <a:r>
              <a:rPr lang="en-US" altLang="zh-CN" sz="1900" b="1" dirty="0">
                <a:solidFill>
                  <a:srgbClr val="000000"/>
                </a:solidFill>
                <a:effectLst/>
                <a:latin typeface="Times New Roman" panose="02020603050405020304" pitchFamily="18" charset="0"/>
                <a:cs typeface="Times New Roman" panose="02020603050405020304" pitchFamily="18" charset="0"/>
              </a:rPr>
              <a:t>not only </a:t>
            </a:r>
            <a:r>
              <a:rPr lang="en-US" altLang="zh-CN" sz="1900" b="0" dirty="0">
                <a:solidFill>
                  <a:srgbClr val="000000"/>
                </a:solidFill>
                <a:effectLst/>
                <a:latin typeface="Times New Roman" panose="02020603050405020304" pitchFamily="18" charset="0"/>
                <a:cs typeface="Times New Roman" panose="02020603050405020304" pitchFamily="18" charset="0"/>
              </a:rPr>
              <a:t>about keeping them clean, </a:t>
            </a:r>
            <a:r>
              <a:rPr lang="en-US" altLang="zh-CN" sz="1900" b="1" dirty="0">
                <a:solidFill>
                  <a:srgbClr val="000000"/>
                </a:solidFill>
                <a:effectLst/>
                <a:latin typeface="Times New Roman" panose="02020603050405020304" pitchFamily="18" charset="0"/>
                <a:cs typeface="Times New Roman" panose="02020603050405020304" pitchFamily="18" charset="0"/>
              </a:rPr>
              <a:t>but also </a:t>
            </a:r>
            <a:r>
              <a:rPr lang="en-US" altLang="zh-CN" sz="1900" b="0" dirty="0">
                <a:solidFill>
                  <a:srgbClr val="000000"/>
                </a:solidFill>
                <a:effectLst/>
                <a:latin typeface="Times New Roman" panose="02020603050405020304" pitchFamily="18" charset="0"/>
                <a:cs typeface="Times New Roman" panose="02020603050405020304" pitchFamily="18" charset="0"/>
              </a:rPr>
              <a:t>about respecting knowledge and sharing resources.</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0" dirty="0">
                <a:solidFill>
                  <a:srgbClr val="000000"/>
                </a:solidFill>
                <a:effectLst/>
                <a:latin typeface="Times New Roman" panose="02020603050405020304" pitchFamily="18" charset="0"/>
                <a:cs typeface="Times New Roman" panose="02020603050405020304" pitchFamily="18" charset="0"/>
              </a:rPr>
              <a:t>A well-kept library benefits every student, </a:t>
            </a:r>
            <a:r>
              <a:rPr lang="en-US" altLang="zh-CN" sz="1900" b="1" dirty="0">
                <a:solidFill>
                  <a:srgbClr val="000000"/>
                </a:solidFill>
                <a:effectLst/>
                <a:latin typeface="Times New Roman" panose="02020603050405020304" pitchFamily="18" charset="0"/>
                <a:cs typeface="Times New Roman" panose="02020603050405020304" pitchFamily="18" charset="0"/>
              </a:rPr>
              <a:t>so</a:t>
            </a:r>
            <a:r>
              <a:rPr lang="en-US" altLang="zh-CN" sz="1900" b="0" dirty="0">
                <a:solidFill>
                  <a:srgbClr val="000000"/>
                </a:solidFill>
                <a:effectLst/>
                <a:latin typeface="Times New Roman" panose="02020603050405020304" pitchFamily="18" charset="0"/>
                <a:cs typeface="Times New Roman" panose="02020603050405020304" pitchFamily="18" charset="0"/>
              </a:rPr>
              <a:t> let’s work together to make it a better place.</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a:p>
            <a:pPr algn="l">
              <a:lnSpc>
                <a:spcPts val="1900"/>
              </a:lnSpc>
              <a:buFont typeface="Arial" panose="020B0604020202020204" pitchFamily="34" charset="0"/>
              <a:buChar char="•"/>
            </a:pPr>
            <a:r>
              <a:rPr lang="en-US" altLang="zh-CN" sz="1900" b="1" dirty="0">
                <a:solidFill>
                  <a:srgbClr val="000000"/>
                </a:solidFill>
                <a:effectLst/>
                <a:latin typeface="Times New Roman" panose="02020603050405020304" pitchFamily="18" charset="0"/>
                <a:cs typeface="Times New Roman" panose="02020603050405020304" pitchFamily="18" charset="0"/>
              </a:rPr>
              <a:t>With our joint efforts/By doing so</a:t>
            </a:r>
            <a:r>
              <a:rPr lang="en-US" altLang="zh-CN" sz="1900" b="0" dirty="0">
                <a:solidFill>
                  <a:srgbClr val="000000"/>
                </a:solidFill>
                <a:effectLst/>
                <a:latin typeface="Times New Roman" panose="02020603050405020304" pitchFamily="18" charset="0"/>
                <a:cs typeface="Times New Roman" panose="02020603050405020304" pitchFamily="18" charset="0"/>
              </a:rPr>
              <a:t>, I believe our library will remain a quiet and wonderful place for learning.</a:t>
            </a:r>
            <a:endParaRPr lang="en-US" altLang="zh-CN" sz="1900" b="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20994</Words>
  <Application>WPS 演示</Application>
  <PresentationFormat>宽屏</PresentationFormat>
  <Paragraphs>773</Paragraphs>
  <Slides>21</Slides>
  <Notes>1</Notes>
  <HiddenSlides>0</HiddenSlides>
  <MMClips>0</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21</vt:i4>
      </vt:variant>
    </vt:vector>
  </HeadingPairs>
  <TitlesOfParts>
    <vt:vector size="50" baseType="lpstr">
      <vt:lpstr>Arial</vt:lpstr>
      <vt:lpstr>宋体</vt:lpstr>
      <vt:lpstr>Wingdings</vt:lpstr>
      <vt:lpstr>思源黑体 Normal</vt:lpstr>
      <vt:lpstr>等线</vt:lpstr>
      <vt:lpstr>Calibri</vt:lpstr>
      <vt:lpstr>微软雅黑</vt:lpstr>
      <vt:lpstr>Calibri Light</vt:lpstr>
      <vt:lpstr>Lato Light</vt:lpstr>
      <vt:lpstr>思源黑体 CN Normal</vt:lpstr>
      <vt:lpstr>HelveticaNeue</vt:lpstr>
      <vt:lpstr>华文新魏</vt:lpstr>
      <vt:lpstr>Wingdings</vt:lpstr>
      <vt:lpstr>字由点字像素之城</vt:lpstr>
      <vt:lpstr>思源黑体 2 Heavy</vt:lpstr>
      <vt:lpstr>29LT Bukra Wide Heavy</vt:lpstr>
      <vt:lpstr>Calibri</vt:lpstr>
      <vt:lpstr>ui-sans-serif</vt:lpstr>
      <vt:lpstr>华文中宋</vt:lpstr>
      <vt:lpstr>Times New Roman</vt:lpstr>
      <vt:lpstr>Segoe Print</vt:lpstr>
      <vt:lpstr>Arial Unicode MS</vt:lpstr>
      <vt:lpstr>黑体</vt:lpstr>
      <vt:lpstr>PingFang SC</vt:lpstr>
      <vt:lpstr>等线 Light</vt:lpstr>
      <vt:lpstr>Malgun Gothic</vt:lpstr>
      <vt:lpstr>Office 主题</vt:lpstr>
      <vt:lpstr>1_Office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《钢铁是怎样炼成的》 </dc:title>
  <dc:creator>Think</dc:creator>
  <cp:lastModifiedBy>Wiesen</cp:lastModifiedBy>
  <cp:revision>556</cp:revision>
  <dcterms:created xsi:type="dcterms:W3CDTF">2023-03-24T05:52:00Z</dcterms:created>
  <dcterms:modified xsi:type="dcterms:W3CDTF">2026-05-28T11:55:37Z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91669AA71E96452D98624AA72B7C8922_12</vt:lpwstr>
  </property>
</Properties>
</file>