
<file path=[Content_Types].xml><?xml version="1.0" encoding="utf-8"?>
<Types xmlns="http://schemas.openxmlformats.org/package/2006/content-types">
  <Default Extension="jpeg" ContentType="image/jpeg"/>
  <Default Extension="png" ContentType="image/png"/>
  <Default Extension="mp4" ContentType="video/mp4"/>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337" r:id="rId3"/>
    <p:sldId id="316" r:id="rId4"/>
    <p:sldId id="263" r:id="rId6"/>
    <p:sldId id="306" r:id="rId7"/>
    <p:sldId id="307" r:id="rId8"/>
    <p:sldId id="300" r:id="rId9"/>
    <p:sldId id="308" r:id="rId10"/>
    <p:sldId id="309" r:id="rId11"/>
    <p:sldId id="266" r:id="rId12"/>
    <p:sldId id="284" r:id="rId13"/>
    <p:sldId id="285" r:id="rId14"/>
    <p:sldId id="282" r:id="rId15"/>
    <p:sldId id="286" r:id="rId16"/>
    <p:sldId id="295" r:id="rId17"/>
    <p:sldId id="290" r:id="rId18"/>
    <p:sldId id="296" r:id="rId19"/>
    <p:sldId id="297" r:id="rId20"/>
    <p:sldId id="294" r:id="rId21"/>
    <p:sldId id="314" r:id="rId22"/>
    <p:sldId id="302" r:id="rId23"/>
    <p:sldId id="313" r:id="rId24"/>
    <p:sldId id="278"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7" d="100"/>
          <a:sy n="87" d="100"/>
        </p:scale>
        <p:origin x="66" y="321"/>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 Type="http://schemas.openxmlformats.org/officeDocument/2006/relationships/slide" Target="slides/slide1.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5C39EB9-2299-4EB8-B901-EC2C4491E041}"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5FD85ED-33D6-4452-A9E8-C09469A59EE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0CB19100-FDB3-47ED-8172-1B7C055215B8}"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69D64AAF-B845-4CB0-877D-7601B713694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1D0638E-4785-4D82-8CDE-16857A60D10A}"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69D64AAF-B845-4CB0-877D-7601B713694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1D0638E-4785-4D82-8CDE-16857A60D10A}"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69D64AAF-B845-4CB0-877D-7601B713694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1D0638E-4785-4D82-8CDE-16857A60D10A}"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69D64AAF-B845-4CB0-877D-7601B713694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1D0638E-4785-4D82-8CDE-16857A60D10A}"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69D64AAF-B845-4CB0-877D-7601B713694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1D0638E-4785-4D82-8CDE-16857A60D10A}"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69D64AAF-B845-4CB0-877D-7601B713694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1D0638E-4785-4D82-8CDE-16857A60D10A}"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69D64AAF-B845-4CB0-877D-7601B713694B}"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1D0638E-4785-4D82-8CDE-16857A60D10A}"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69D64AAF-B845-4CB0-877D-7601B713694B}"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1D0638E-4785-4D82-8CDE-16857A60D10A}"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9D64AAF-B845-4CB0-877D-7601B713694B}"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1D0638E-4785-4D82-8CDE-16857A60D10A}"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69D64AAF-B845-4CB0-877D-7601B713694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1D0638E-4785-4D82-8CDE-16857A60D10A}"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69D64AAF-B845-4CB0-877D-7601B713694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1D0638E-4785-4D82-8CDE-16857A60D10A}"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9D64AAF-B845-4CB0-877D-7601B713694B}"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1D0638E-4785-4D82-8CDE-16857A60D10A}" type="slidenum">
              <a:rPr lang="zh-CN" altLang="en-US" smtClean="0"/>
            </a:fld>
            <a:endParaRPr lang="zh-CN" altLang="en-US"/>
          </a:p>
        </p:txBody>
      </p:sp>
      <p:pic>
        <p:nvPicPr>
          <p:cNvPr id="5124" name="图片 6" descr="logo横版 png"/>
          <p:cNvPicPr>
            <a:picLocks noChangeAspect="1"/>
          </p:cNvPicPr>
          <p:nvPr userDrawn="1"/>
        </p:nvPicPr>
        <p:blipFill>
          <a:blip r:embed="rId12"/>
          <a:stretch>
            <a:fillRect/>
          </a:stretch>
        </p:blipFill>
        <p:spPr>
          <a:xfrm>
            <a:off x="11477625" y="82550"/>
            <a:ext cx="608013" cy="642938"/>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6.png"/><Relationship Id="rId2" Type="http://schemas.microsoft.com/office/2007/relationships/media" Target="../media/media2.mp4"/><Relationship Id="rId1" Type="http://schemas.openxmlformats.org/officeDocument/2006/relationships/video" Target="../media/media2.mp4"/></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8.png"/><Relationship Id="rId2" Type="http://schemas.microsoft.com/office/2007/relationships/media" Target="../media/media4.mp4"/><Relationship Id="rId1" Type="http://schemas.openxmlformats.org/officeDocument/2006/relationships/video" Target="../media/media4.mp4"/></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7.png"/><Relationship Id="rId2" Type="http://schemas.microsoft.com/office/2007/relationships/media" Target="../media/media3.mp4"/><Relationship Id="rId1" Type="http://schemas.openxmlformats.org/officeDocument/2006/relationships/video" Target="../media/media3.mp4"/></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9.png"/><Relationship Id="rId2" Type="http://schemas.microsoft.com/office/2007/relationships/media" Target="../media/media5.mp3"/><Relationship Id="rId1" Type="http://schemas.openxmlformats.org/officeDocument/2006/relationships/audio" Target="../media/media5.mp3"/></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9" Type="http://schemas.openxmlformats.org/officeDocument/2006/relationships/image" Target="../media/image7.png"/><Relationship Id="rId8" Type="http://schemas.microsoft.com/office/2007/relationships/media" Target="../media/media3.mp4"/><Relationship Id="rId7" Type="http://schemas.openxmlformats.org/officeDocument/2006/relationships/video" Target="../media/media3.mp4"/><Relationship Id="rId6" Type="http://schemas.openxmlformats.org/officeDocument/2006/relationships/image" Target="../media/image6.png"/><Relationship Id="rId5" Type="http://schemas.microsoft.com/office/2007/relationships/media" Target="../media/media2.mp4"/><Relationship Id="rId4" Type="http://schemas.openxmlformats.org/officeDocument/2006/relationships/video" Target="../media/media2.mp4"/><Relationship Id="rId3" Type="http://schemas.openxmlformats.org/officeDocument/2006/relationships/image" Target="../media/image5.png"/><Relationship Id="rId2" Type="http://schemas.microsoft.com/office/2007/relationships/media" Target="../media/media1.mp4"/><Relationship Id="rId10" Type="http://schemas.openxmlformats.org/officeDocument/2006/relationships/slideLayout" Target="../slideLayouts/slideLayout2.xml"/><Relationship Id="rId1" Type="http://schemas.openxmlformats.org/officeDocument/2006/relationships/video" Target="../media/media1.mp4"/></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762000" y="1246188"/>
            <a:ext cx="6538913" cy="5016500"/>
          </a:xfrm>
          <a:prstGeom prst="rect">
            <a:avLst/>
          </a:prstGeom>
          <a:noFill/>
          <a:ln w="9525">
            <a:noFill/>
          </a:ln>
        </p:spPr>
        <p:txBody>
          <a:bodyPr wrap="square" anchor="t">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835900" y="2009775"/>
            <a:ext cx="3603625" cy="708025"/>
          </a:xfrm>
          <a:prstGeom prst="rect">
            <a:avLst/>
          </a:prstGeom>
          <a:noFill/>
          <a:ln w="9525">
            <a:noFill/>
          </a:ln>
        </p:spPr>
        <p:txBody>
          <a:bodyPr wrap="square" anchor="t">
            <a:spAutoFit/>
          </a:bodyPr>
          <a:p>
            <a:r>
              <a:rPr lang="zh-CN" altLang="en-US" sz="4000" b="1">
                <a:latin typeface="华文新魏" pitchFamily="2" charset="-122"/>
                <a:ea typeface="宋体" panose="02010600030101010101" pitchFamily="2" charset="-122"/>
              </a:rPr>
              <a:t>知识产权声明</a:t>
            </a:r>
            <a:endParaRPr lang="zh-CN" altLang="en-US" sz="4000" b="1">
              <a:latin typeface="华文新魏" pitchFamily="2"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7186613" y="63500"/>
            <a:ext cx="4902200" cy="1587500"/>
          </a:xfrm>
          <a:prstGeom prst="rect">
            <a:avLst/>
          </a:prstGeom>
          <a:noFill/>
          <a:ln w="9525">
            <a:noFill/>
          </a:ln>
        </p:spPr>
      </p:pic>
      <p:pic>
        <p:nvPicPr>
          <p:cNvPr id="5125" name="图片 1" descr="qrcode_for_gh_3a435f224ccf_1280"/>
          <p:cNvPicPr>
            <a:picLocks noChangeAspect="1"/>
          </p:cNvPicPr>
          <p:nvPr/>
        </p:nvPicPr>
        <p:blipFill>
          <a:blip r:embed="rId2"/>
          <a:stretch>
            <a:fillRect/>
          </a:stretch>
        </p:blipFill>
        <p:spPr>
          <a:xfrm>
            <a:off x="7927975" y="2717800"/>
            <a:ext cx="3109913" cy="3108325"/>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02591" y="251871"/>
            <a:ext cx="7599923" cy="5979190"/>
          </a:xfrm>
        </p:spPr>
        <p:txBody>
          <a:bodyPr>
            <a:normAutofit/>
          </a:bodyPr>
          <a:lstStyle/>
          <a:p>
            <a:r>
              <a:rPr lang="zh-CN" altLang="en-US" dirty="0">
                <a:highlight>
                  <a:srgbClr val="FFFF00"/>
                </a:highlight>
                <a:latin typeface="Times New Roman" panose="02020603050405020304" pitchFamily="18" charset="0"/>
                <a:cs typeface="Times New Roman" panose="02020603050405020304" pitchFamily="18" charset="0"/>
              </a:rPr>
              <a:t>版本</a:t>
            </a:r>
            <a:r>
              <a:rPr lang="en-US" altLang="zh-CN" dirty="0">
                <a:highlight>
                  <a:srgbClr val="FFFF00"/>
                </a:highlight>
                <a:latin typeface="Times New Roman" panose="02020603050405020304" pitchFamily="18" charset="0"/>
                <a:cs typeface="Times New Roman" panose="02020603050405020304" pitchFamily="18" charset="0"/>
              </a:rPr>
              <a:t>1</a:t>
            </a:r>
            <a:r>
              <a:rPr lang="zh-CN" altLang="en-US" dirty="0">
                <a:highlight>
                  <a:srgbClr val="FFFF00"/>
                </a:highlight>
                <a:latin typeface="Times New Roman" panose="02020603050405020304" pitchFamily="18" charset="0"/>
                <a:cs typeface="Times New Roman" panose="02020603050405020304" pitchFamily="18" charset="0"/>
              </a:rPr>
              <a:t>：疾跑拽拉式</a:t>
            </a:r>
            <a:endParaRPr lang="en-US" altLang="zh-CN" dirty="0">
              <a:highlight>
                <a:srgbClr val="FFFF00"/>
              </a:highlight>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尽管年事已高，他立刻行动，加快步伐飞速向前冲刺。</a:t>
            </a:r>
            <a:endParaRPr lang="zh-CN" altLang="en-US"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Despite his advanced age, he </a:t>
            </a:r>
            <a:r>
              <a:rPr lang="en-US" altLang="zh-CN" dirty="0">
                <a:solidFill>
                  <a:srgbClr val="FF0000"/>
                </a:solidFill>
                <a:latin typeface="Times New Roman" panose="02020603050405020304" pitchFamily="18" charset="0"/>
                <a:cs typeface="Times New Roman" panose="02020603050405020304" pitchFamily="18" charset="0"/>
              </a:rPr>
              <a:t>sprang into action </a:t>
            </a:r>
            <a:r>
              <a:rPr lang="en-US" altLang="zh-CN" dirty="0">
                <a:latin typeface="Times New Roman" panose="02020603050405020304" pitchFamily="18" charset="0"/>
                <a:cs typeface="Times New Roman" panose="02020603050405020304" pitchFamily="18" charset="0"/>
              </a:rPr>
              <a:t>immediately, </a:t>
            </a:r>
            <a:r>
              <a:rPr lang="en-US" altLang="zh-CN" dirty="0">
                <a:solidFill>
                  <a:srgbClr val="FF0000"/>
                </a:solidFill>
                <a:latin typeface="Times New Roman" panose="02020603050405020304" pitchFamily="18" charset="0"/>
                <a:cs typeface="Times New Roman" panose="02020603050405020304" pitchFamily="18" charset="0"/>
              </a:rPr>
              <a:t>quickening his pace to rush forward</a:t>
            </a:r>
            <a:r>
              <a:rPr lang="en-US" altLang="zh-CN" dirty="0">
                <a:latin typeface="Times New Roman" panose="02020603050405020304" pitchFamily="18" charset="0"/>
                <a:cs typeface="Times New Roman" panose="02020603050405020304" pitchFamily="18" charset="0"/>
              </a:rPr>
              <a:t>.</a:t>
            </a:r>
            <a:endParaRPr lang="en-US" altLang="zh-CN" dirty="0">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他伸出粗糙的双手，牢牢攥住男孩的手臂，用力向后拉扯。</a:t>
            </a:r>
            <a:endParaRPr lang="zh-CN" altLang="en-US"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He </a:t>
            </a:r>
            <a:r>
              <a:rPr lang="en-US" altLang="zh-CN" dirty="0">
                <a:solidFill>
                  <a:srgbClr val="FF0000"/>
                </a:solidFill>
                <a:latin typeface="Times New Roman" panose="02020603050405020304" pitchFamily="18" charset="0"/>
                <a:cs typeface="Times New Roman" panose="02020603050405020304" pitchFamily="18" charset="0"/>
              </a:rPr>
              <a:t>stretched out </a:t>
            </a:r>
            <a:r>
              <a:rPr lang="en-US" altLang="zh-CN" dirty="0">
                <a:latin typeface="Times New Roman" panose="02020603050405020304" pitchFamily="18" charset="0"/>
                <a:cs typeface="Times New Roman" panose="02020603050405020304" pitchFamily="18" charset="0"/>
              </a:rPr>
              <a:t>his rough hands, firmly </a:t>
            </a:r>
            <a:r>
              <a:rPr lang="en-US" altLang="zh-CN" dirty="0">
                <a:solidFill>
                  <a:srgbClr val="FF0000"/>
                </a:solidFill>
                <a:latin typeface="Times New Roman" panose="02020603050405020304" pitchFamily="18" charset="0"/>
                <a:cs typeface="Times New Roman" panose="02020603050405020304" pitchFamily="18" charset="0"/>
              </a:rPr>
              <a:t>seized the boy’s arm and pulled him backward </a:t>
            </a:r>
            <a:r>
              <a:rPr lang="en-US" altLang="zh-CN" dirty="0">
                <a:latin typeface="Times New Roman" panose="02020603050405020304" pitchFamily="18" charset="0"/>
                <a:cs typeface="Times New Roman" panose="02020603050405020304" pitchFamily="18" charset="0"/>
              </a:rPr>
              <a:t>violently</a:t>
            </a:r>
            <a:r>
              <a:rPr lang="zh-CN" altLang="en-US" dirty="0">
                <a:latin typeface="Times New Roman" panose="02020603050405020304" pitchFamily="18" charset="0"/>
                <a:cs typeface="Times New Roman" panose="02020603050405020304" pitchFamily="18" charset="0"/>
              </a:rPr>
              <a:t>，</a:t>
            </a:r>
            <a:endParaRPr lang="en-US" altLang="zh-CN" dirty="0">
              <a:latin typeface="Times New Roman" panose="02020603050405020304" pitchFamily="18" charset="0"/>
              <a:cs typeface="Times New Roman" panose="02020603050405020304" pitchFamily="18" charset="0"/>
            </a:endParaRPr>
          </a:p>
          <a:p>
            <a:pPr marL="0" indent="0">
              <a:buNone/>
            </a:pPr>
            <a:r>
              <a:rPr lang="en-US" altLang="zh-CN" dirty="0">
                <a:latin typeface="Times New Roman" panose="02020603050405020304" pitchFamily="18" charset="0"/>
                <a:cs typeface="Times New Roman" panose="02020603050405020304" pitchFamily="18" charset="0"/>
              </a:rPr>
              <a:t>    successfully dragging the boy back to safety.</a:t>
            </a:r>
            <a:endParaRPr lang="en-US" altLang="zh-CN" dirty="0">
              <a:latin typeface="Times New Roman" panose="02020603050405020304" pitchFamily="18" charset="0"/>
              <a:cs typeface="Times New Roman" panose="02020603050405020304" pitchFamily="18" charset="0"/>
            </a:endParaRPr>
          </a:p>
          <a:p>
            <a:endParaRPr lang="zh-CN" altLang="en-US" dirty="0"/>
          </a:p>
          <a:p>
            <a:endParaRPr lang="zh-CN" altLang="en-US" dirty="0"/>
          </a:p>
        </p:txBody>
      </p:sp>
      <p:pic>
        <p:nvPicPr>
          <p:cNvPr id="2" name="52c5649fbbe90a361d9885426e6e53c6">
            <a:hlinkClick r:id="" action="ppaction://media"/>
          </p:cNvPr>
          <p:cNvPicPr>
            <a:picLocks noChangeAspect="1"/>
          </p:cNvPicPr>
          <p:nvPr>
            <a:videoFile r:link="rId1"/>
            <p:extLst>
              <p:ext uri="{DAA4B4D4-6D71-4841-9C94-3DE7FCFB9230}">
                <p14:media xmlns:p14="http://schemas.microsoft.com/office/powerpoint/2010/main" r:embed="rId2"/>
              </p:ext>
            </p:extLst>
          </p:nvPr>
        </p:nvPicPr>
        <p:blipFill>
          <a:blip r:embed="rId3"/>
          <a:stretch>
            <a:fillRect/>
          </a:stretch>
        </p:blipFill>
        <p:spPr>
          <a:xfrm>
            <a:off x="8344585" y="581182"/>
            <a:ext cx="2885922" cy="513052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04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1" restart="whenNotActive" fill="hold" evtFilter="cancelBubble" nodeType="interactiveSeq">
                <p:stCondLst>
                  <p:cond evt="onClick" delay="0">
                    <p:tgtEl>
                      <p:spTgt spid="2"/>
                    </p:tgtEl>
                  </p:cond>
                </p:stCondLst>
                <p:endSync evt="end" delay="0">
                  <p:rtn val="all"/>
                </p:endSync>
                <p:childTnLst>
                  <p:par>
                    <p:cTn id="32" fill="hold">
                      <p:stCondLst>
                        <p:cond delay="0"/>
                      </p:stCondLst>
                      <p:childTnLst>
                        <p:par>
                          <p:cTn id="33" fill="hold">
                            <p:stCondLst>
                              <p:cond delay="0"/>
                            </p:stCondLst>
                            <p:childTnLst>
                              <p:par>
                                <p:cTn id="34" presetID="2" presetClass="mediacall" presetSubtype="0" fill="hold" nodeType="clickEffect">
                                  <p:stCondLst>
                                    <p:cond delay="0"/>
                                  </p:stCondLst>
                                  <p:childTnLst>
                                    <p:cmd type="call" cmd="togglePause">
                                      <p:cBhvr>
                                        <p:cTn id="35" dur="1" fill="hold"/>
                                        <p:tgtEl>
                                          <p:spTgt spid="2"/>
                                        </p:tgtEl>
                                      </p:cBhvr>
                                    </p:cmd>
                                  </p:childTnLst>
                                </p:cTn>
                              </p:par>
                            </p:childTnLst>
                          </p:cTn>
                        </p:par>
                      </p:childTnLst>
                    </p:cTn>
                  </p:par>
                </p:childTnLst>
              </p:cTn>
              <p:nextCondLst>
                <p:cond evt="onClick" delay="0">
                  <p:tgtEl>
                    <p:spTgt spid="2"/>
                  </p:tgtEl>
                </p:cond>
              </p:nextCondLst>
            </p:seq>
            <p:video>
              <p:cMediaNode vol="80000">
                <p:cTn id="36" fill="hold" display="0">
                  <p:stCondLst>
                    <p:cond delay="indefinite"/>
                  </p:stCondLst>
                </p:cTn>
                <p:tgtEl>
                  <p:spTgt spid="2"/>
                </p:tgtEl>
              </p:cMediaNode>
            </p:video>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6"/>
            <a:ext cx="10515600" cy="719014"/>
          </a:xfrm>
        </p:spPr>
        <p:txBody>
          <a:bodyPr/>
          <a:lstStyle/>
          <a:p>
            <a:r>
              <a:rPr lang="zh-CN" altLang="en-US" dirty="0"/>
              <a:t>飞扑抱拦式</a:t>
            </a:r>
            <a:endParaRPr lang="zh-CN" altLang="en-US" dirty="0"/>
          </a:p>
        </p:txBody>
      </p:sp>
      <p:pic>
        <p:nvPicPr>
          <p:cNvPr id="4" name="20c89ceca19e1ec58096d155201e946e">
            <a:hlinkClick r:id="" action="ppaction://media"/>
          </p:cNvPr>
          <p:cNvPicPr>
            <a:picLocks noGrp="1" noChangeAspect="1"/>
          </p:cNvPicPr>
          <p:nvPr>
            <p:ph idx="1"/>
            <a:videoFile r:link="rId1"/>
            <p:extLst>
              <p:ext uri="{DAA4B4D4-6D71-4841-9C94-3DE7FCFB9230}">
                <p14:media xmlns:p14="http://schemas.microsoft.com/office/powerpoint/2010/main" r:embed="rId2"/>
              </p:ext>
            </p:extLst>
          </p:nvPr>
        </p:nvPicPr>
        <p:blipFill>
          <a:blip r:embed="rId3"/>
          <a:stretch>
            <a:fillRect/>
          </a:stretch>
        </p:blipFill>
        <p:spPr>
          <a:xfrm>
            <a:off x="1363728" y="1212375"/>
            <a:ext cx="9198413" cy="5173990"/>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04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9018" y="503741"/>
            <a:ext cx="11266193" cy="6072929"/>
          </a:xfrm>
        </p:spPr>
        <p:txBody>
          <a:bodyPr>
            <a:normAutofit/>
          </a:bodyPr>
          <a:lstStyle/>
          <a:p>
            <a:r>
              <a:rPr lang="zh-CN" altLang="en-US" dirty="0">
                <a:highlight>
                  <a:srgbClr val="FFFF00"/>
                </a:highlight>
                <a:latin typeface="Times New Roman" panose="02020603050405020304" pitchFamily="18" charset="0"/>
                <a:cs typeface="Times New Roman" panose="02020603050405020304" pitchFamily="18" charset="0"/>
              </a:rPr>
              <a:t>版本</a:t>
            </a:r>
            <a:r>
              <a:rPr lang="en-US" altLang="zh-CN" dirty="0">
                <a:highlight>
                  <a:srgbClr val="FFFF00"/>
                </a:highlight>
                <a:latin typeface="Times New Roman" panose="02020603050405020304" pitchFamily="18" charset="0"/>
                <a:cs typeface="Times New Roman" panose="02020603050405020304" pitchFamily="18" charset="0"/>
              </a:rPr>
              <a:t>2</a:t>
            </a:r>
            <a:r>
              <a:rPr lang="zh-CN" altLang="en-US" dirty="0">
                <a:highlight>
                  <a:srgbClr val="FFFF00"/>
                </a:highlight>
                <a:latin typeface="Times New Roman" panose="02020603050405020304" pitchFamily="18" charset="0"/>
                <a:cs typeface="Times New Roman" panose="02020603050405020304" pitchFamily="18" charset="0"/>
              </a:rPr>
              <a:t>：飞扑抱拦式</a:t>
            </a:r>
            <a:endParaRPr lang="en-US" altLang="zh-CN" dirty="0">
              <a:highlight>
                <a:srgbClr val="FFFF00"/>
              </a:highlight>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明明年岁已高，他却丝毫没有迟疑，双脚猛地蹬地，整个人前倾飞扑出去。</a:t>
            </a:r>
            <a:endParaRPr lang="zh-CN" altLang="en-US"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Though advanced in years, he did not hesitate at all. </a:t>
            </a:r>
            <a:r>
              <a:rPr lang="en-US" altLang="zh-CN" dirty="0">
                <a:solidFill>
                  <a:srgbClr val="FF0000"/>
                </a:solidFill>
                <a:latin typeface="Times New Roman" panose="02020603050405020304" pitchFamily="18" charset="0"/>
                <a:cs typeface="Times New Roman" panose="02020603050405020304" pitchFamily="18" charset="0"/>
              </a:rPr>
              <a:t>He pushed off the ground fiercely and threw his body forward.</a:t>
            </a:r>
            <a:endParaRPr lang="en-US" altLang="zh-CN" dirty="0">
              <a:solidFill>
                <a:srgbClr val="FF0000"/>
              </a:solidFill>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他大步腾空冲刺，张开双臂，精准地将懵懂的孩子紧紧搂入怀中。</a:t>
            </a:r>
            <a:endParaRPr lang="zh-CN" altLang="en-US"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He </a:t>
            </a:r>
            <a:r>
              <a:rPr lang="en-US" altLang="zh-CN" dirty="0">
                <a:solidFill>
                  <a:srgbClr val="FF0000"/>
                </a:solidFill>
                <a:latin typeface="Times New Roman" panose="02020603050405020304" pitchFamily="18" charset="0"/>
                <a:cs typeface="Times New Roman" panose="02020603050405020304" pitchFamily="18" charset="0"/>
              </a:rPr>
              <a:t>dashed forward with all his strength</a:t>
            </a:r>
            <a:r>
              <a:rPr lang="en-US" altLang="zh-CN" dirty="0">
                <a:latin typeface="Times New Roman" panose="02020603050405020304" pitchFamily="18" charset="0"/>
                <a:cs typeface="Times New Roman" panose="02020603050405020304" pitchFamily="18" charset="0"/>
              </a:rPr>
              <a:t>, </a:t>
            </a:r>
            <a:r>
              <a:rPr lang="en-US" altLang="zh-CN" dirty="0">
                <a:solidFill>
                  <a:srgbClr val="FF0000"/>
                </a:solidFill>
                <a:latin typeface="Times New Roman" panose="02020603050405020304" pitchFamily="18" charset="0"/>
                <a:cs typeface="Times New Roman" panose="02020603050405020304" pitchFamily="18" charset="0"/>
              </a:rPr>
              <a:t>spread his arms wide and hugged </a:t>
            </a:r>
            <a:r>
              <a:rPr lang="en-US" altLang="zh-CN" dirty="0">
                <a:latin typeface="Times New Roman" panose="02020603050405020304" pitchFamily="18" charset="0"/>
                <a:cs typeface="Times New Roman" panose="02020603050405020304" pitchFamily="18" charset="0"/>
              </a:rPr>
              <a:t>the frightened boy tightly.</a:t>
            </a:r>
            <a:endParaRPr lang="en-US"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a:t>
            </a:r>
            <a:r>
              <a:rPr lang="zh-CN" altLang="en-US" dirty="0">
                <a:latin typeface="Times New Roman" panose="02020603050405020304" pitchFamily="18" charset="0"/>
                <a:cs typeface="Times New Roman" panose="02020603050405020304" pitchFamily="18" charset="0"/>
              </a:rPr>
              <a:t>他顺势侧身翻滚，带着孩子重重退回到安全的人行道。</a:t>
            </a:r>
            <a:endParaRPr lang="zh-CN" altLang="en-US"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He </a:t>
            </a:r>
            <a:r>
              <a:rPr lang="en-US" altLang="zh-CN" dirty="0">
                <a:solidFill>
                  <a:srgbClr val="FF0000"/>
                </a:solidFill>
                <a:latin typeface="Times New Roman" panose="02020603050405020304" pitchFamily="18" charset="0"/>
                <a:cs typeface="Times New Roman" panose="02020603050405020304" pitchFamily="18" charset="0"/>
              </a:rPr>
              <a:t>rolled sideways </a:t>
            </a:r>
            <a:r>
              <a:rPr lang="en-US" altLang="zh-CN" dirty="0">
                <a:latin typeface="Times New Roman" panose="02020603050405020304" pitchFamily="18" charset="0"/>
                <a:cs typeface="Times New Roman" panose="02020603050405020304" pitchFamily="18" charset="0"/>
              </a:rPr>
              <a:t>and </a:t>
            </a:r>
            <a:r>
              <a:rPr lang="en-US" altLang="zh-CN" dirty="0">
                <a:solidFill>
                  <a:srgbClr val="FF0000"/>
                </a:solidFill>
                <a:latin typeface="Times New Roman" panose="02020603050405020304" pitchFamily="18" charset="0"/>
                <a:cs typeface="Times New Roman" panose="02020603050405020304" pitchFamily="18" charset="0"/>
              </a:rPr>
              <a:t>dragged the boy back </a:t>
            </a:r>
            <a:r>
              <a:rPr lang="en-US" altLang="zh-CN" dirty="0">
                <a:latin typeface="Times New Roman" panose="02020603050405020304" pitchFamily="18" charset="0"/>
                <a:cs typeface="Times New Roman" panose="02020603050405020304" pitchFamily="18" charset="0"/>
              </a:rPr>
              <a:t>firmly to the safe sidewalk.</a:t>
            </a:r>
            <a:endParaRPr lang="en-US" altLang="zh-CN" dirty="0">
              <a:latin typeface="Times New Roman" panose="02020603050405020304" pitchFamily="18" charset="0"/>
              <a:cs typeface="Times New Roman" panose="02020603050405020304" pitchFamily="18" charset="0"/>
            </a:endParaRPr>
          </a:p>
          <a:p>
            <a:pPr marL="0" indent="0">
              <a:buNone/>
            </a:pP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1c28a0a3ab8f53bbb74cbcedb722ab4">
            <a:hlinkClick r:id="" action="ppaction://media"/>
          </p:cNvPr>
          <p:cNvPicPr>
            <a:picLocks noGrp="1" noChangeAspect="1"/>
          </p:cNvPicPr>
          <p:nvPr>
            <p:ph idx="1"/>
            <a:videoFile r:link="rId1"/>
            <p:extLst>
              <p:ext uri="{DAA4B4D4-6D71-4841-9C94-3DE7FCFB9230}">
                <p14:media xmlns:p14="http://schemas.microsoft.com/office/powerpoint/2010/main" r:embed="rId2"/>
              </p:ext>
            </p:extLst>
          </p:nvPr>
        </p:nvPicPr>
        <p:blipFill>
          <a:blip r:embed="rId3"/>
          <a:stretch>
            <a:fillRect/>
          </a:stretch>
        </p:blipFill>
        <p:spPr>
          <a:xfrm>
            <a:off x="8079140" y="71761"/>
            <a:ext cx="3605013" cy="6407163"/>
          </a:xfrm>
        </p:spPr>
      </p:pic>
      <p:sp>
        <p:nvSpPr>
          <p:cNvPr id="5" name="文本框 4"/>
          <p:cNvSpPr txBox="1"/>
          <p:nvPr/>
        </p:nvSpPr>
        <p:spPr>
          <a:xfrm>
            <a:off x="507847" y="496371"/>
            <a:ext cx="6096912" cy="369332"/>
          </a:xfrm>
          <a:prstGeom prst="rect">
            <a:avLst/>
          </a:prstGeom>
          <a:noFill/>
        </p:spPr>
        <p:txBody>
          <a:bodyPr wrap="square">
            <a:spAutoFit/>
          </a:bodyPr>
          <a:lstStyle/>
          <a:p>
            <a:r>
              <a:rPr lang="zh-CN" altLang="en-US" b="1" dirty="0">
                <a:highlight>
                  <a:srgbClr val="FFFF00"/>
                </a:highlight>
              </a:rPr>
              <a:t>版本</a:t>
            </a:r>
            <a:r>
              <a:rPr lang="en-US" altLang="zh-CN" b="1" dirty="0">
                <a:highlight>
                  <a:srgbClr val="FFFF00"/>
                </a:highlight>
              </a:rPr>
              <a:t>3</a:t>
            </a:r>
            <a:r>
              <a:rPr lang="zh-CN" altLang="en-US" b="1" dirty="0">
                <a:highlight>
                  <a:srgbClr val="FFFF00"/>
                </a:highlight>
              </a:rPr>
              <a:t>：侧身挡护式（沉稳老练、老者专属温柔稳重）</a:t>
            </a:r>
            <a:endParaRPr lang="zh-CN" altLang="en-US" b="1" dirty="0">
              <a:highlight>
                <a:srgbClr val="FFFF00"/>
              </a:highlight>
            </a:endParaRPr>
          </a:p>
        </p:txBody>
      </p:sp>
      <p:sp>
        <p:nvSpPr>
          <p:cNvPr id="2" name="内容占位符 2"/>
          <p:cNvSpPr txBox="1"/>
          <p:nvPr/>
        </p:nvSpPr>
        <p:spPr>
          <a:xfrm>
            <a:off x="131411" y="398209"/>
            <a:ext cx="7709432" cy="596342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zh-CN" altLang="en-US" b="1" dirty="0">
              <a:highlight>
                <a:srgbClr val="FFFF00"/>
              </a:highlight>
            </a:endParaRPr>
          </a:p>
          <a:p>
            <a:pPr indent="0">
              <a:lnSpc>
                <a:spcPct val="120000"/>
              </a:lnSpc>
              <a:spcBef>
                <a:spcPts val="0"/>
              </a:spcBef>
            </a:pPr>
            <a:r>
              <a:rPr lang="zh-CN" altLang="en-US" dirty="0">
                <a:latin typeface="Times New Roman" panose="02020603050405020304" pitchFamily="18" charset="0"/>
                <a:cs typeface="Times New Roman" panose="02020603050405020304" pitchFamily="18" charset="0"/>
              </a:rPr>
              <a:t>他不顾路面湿滑结冰，快速小步疾跑，精准卡位到孩子与车流之间。</a:t>
            </a:r>
            <a:endParaRPr lang="zh-CN" altLang="en-US" dirty="0">
              <a:latin typeface="Times New Roman" panose="02020603050405020304" pitchFamily="18" charset="0"/>
              <a:cs typeface="Times New Roman" panose="02020603050405020304" pitchFamily="18" charset="0"/>
            </a:endParaRPr>
          </a:p>
          <a:p>
            <a:pPr indent="0">
              <a:lnSpc>
                <a:spcPct val="120000"/>
              </a:lnSpc>
              <a:spcBef>
                <a:spcPts val="0"/>
              </a:spcBef>
            </a:pPr>
            <a:r>
              <a:rPr lang="en-US" altLang="zh-CN" dirty="0">
                <a:solidFill>
                  <a:srgbClr val="FF0000"/>
                </a:solidFill>
                <a:latin typeface="Times New Roman" panose="02020603050405020304" pitchFamily="18" charset="0"/>
                <a:cs typeface="Times New Roman" panose="02020603050405020304" pitchFamily="18" charset="0"/>
              </a:rPr>
              <a:t>Ignoring</a:t>
            </a:r>
            <a:r>
              <a:rPr lang="en-US" altLang="zh-CN" dirty="0">
                <a:latin typeface="Times New Roman" panose="02020603050405020304" pitchFamily="18" charset="0"/>
                <a:cs typeface="Times New Roman" panose="02020603050405020304" pitchFamily="18" charset="0"/>
              </a:rPr>
              <a:t> the icy slippery road, </a:t>
            </a:r>
            <a:r>
              <a:rPr lang="en-US" altLang="zh-CN" dirty="0">
                <a:solidFill>
                  <a:srgbClr val="FF0000"/>
                </a:solidFill>
                <a:latin typeface="Times New Roman" panose="02020603050405020304" pitchFamily="18" charset="0"/>
                <a:cs typeface="Times New Roman" panose="02020603050405020304" pitchFamily="18" charset="0"/>
              </a:rPr>
              <a:t>he trotted quickly and positioned </a:t>
            </a:r>
            <a:r>
              <a:rPr lang="en-US" altLang="zh-CN" dirty="0">
                <a:latin typeface="Times New Roman" panose="02020603050405020304" pitchFamily="18" charset="0"/>
                <a:cs typeface="Times New Roman" panose="02020603050405020304" pitchFamily="18" charset="0"/>
              </a:rPr>
              <a:t>himself perfectly between the boy and the traffic.</a:t>
            </a:r>
            <a:endParaRPr lang="en-US" altLang="zh-CN" dirty="0">
              <a:latin typeface="Times New Roman" panose="02020603050405020304" pitchFamily="18" charset="0"/>
              <a:cs typeface="Times New Roman" panose="02020603050405020304" pitchFamily="18" charset="0"/>
            </a:endParaRPr>
          </a:p>
          <a:p>
            <a:pPr indent="0">
              <a:lnSpc>
                <a:spcPct val="120000"/>
              </a:lnSpc>
              <a:spcBef>
                <a:spcPts val="0"/>
              </a:spcBef>
            </a:pPr>
            <a:r>
              <a:rPr lang="zh-CN" altLang="en-US" dirty="0">
                <a:latin typeface="Times New Roman" panose="02020603050405020304" pitchFamily="18" charset="0"/>
                <a:cs typeface="Times New Roman" panose="02020603050405020304" pitchFamily="18" charset="0"/>
              </a:rPr>
              <a:t>他侧身站立，一手护住孩子身体，一手稳稳抬起示意车辆停下。</a:t>
            </a:r>
            <a:endParaRPr lang="zh-CN" altLang="en-US" dirty="0">
              <a:latin typeface="Times New Roman" panose="02020603050405020304" pitchFamily="18" charset="0"/>
              <a:cs typeface="Times New Roman" panose="02020603050405020304" pitchFamily="18" charset="0"/>
            </a:endParaRPr>
          </a:p>
          <a:p>
            <a:pPr indent="0">
              <a:lnSpc>
                <a:spcPct val="120000"/>
              </a:lnSpc>
              <a:spcBef>
                <a:spcPts val="0"/>
              </a:spcBef>
            </a:pPr>
            <a:r>
              <a:rPr lang="en-US" altLang="zh-CN" dirty="0">
                <a:latin typeface="Times New Roman" panose="02020603050405020304" pitchFamily="18" charset="0"/>
                <a:cs typeface="Times New Roman" panose="02020603050405020304" pitchFamily="18" charset="0"/>
              </a:rPr>
              <a:t>He </a:t>
            </a:r>
            <a:r>
              <a:rPr lang="en-US" altLang="zh-CN" dirty="0">
                <a:solidFill>
                  <a:srgbClr val="FF0000"/>
                </a:solidFill>
                <a:latin typeface="Times New Roman" panose="02020603050405020304" pitchFamily="18" charset="0"/>
                <a:cs typeface="Times New Roman" panose="02020603050405020304" pitchFamily="18" charset="0"/>
              </a:rPr>
              <a:t>stood sideways</a:t>
            </a:r>
            <a:r>
              <a:rPr lang="en-US" altLang="zh-CN" dirty="0">
                <a:latin typeface="Times New Roman" panose="02020603050405020304" pitchFamily="18" charset="0"/>
                <a:cs typeface="Times New Roman" panose="02020603050405020304" pitchFamily="18" charset="0"/>
              </a:rPr>
              <a:t>, </a:t>
            </a:r>
            <a:r>
              <a:rPr lang="en-US" altLang="zh-CN" dirty="0">
                <a:solidFill>
                  <a:srgbClr val="FF0000"/>
                </a:solidFill>
                <a:latin typeface="Times New Roman" panose="02020603050405020304" pitchFamily="18" charset="0"/>
                <a:cs typeface="Times New Roman" panose="02020603050405020304" pitchFamily="18" charset="0"/>
              </a:rPr>
              <a:t>shielding</a:t>
            </a:r>
            <a:r>
              <a:rPr lang="en-US" altLang="zh-CN" dirty="0">
                <a:latin typeface="Times New Roman" panose="02020603050405020304" pitchFamily="18" charset="0"/>
                <a:cs typeface="Times New Roman" panose="02020603050405020304" pitchFamily="18" charset="0"/>
              </a:rPr>
              <a:t> the boy with one arm and </a:t>
            </a:r>
            <a:r>
              <a:rPr lang="en-US" altLang="zh-CN" dirty="0">
                <a:solidFill>
                  <a:srgbClr val="FF0000"/>
                </a:solidFill>
                <a:latin typeface="Times New Roman" panose="02020603050405020304" pitchFamily="18" charset="0"/>
                <a:cs typeface="Times New Roman" panose="02020603050405020304" pitchFamily="18" charset="0"/>
              </a:rPr>
              <a:t>signaling</a:t>
            </a:r>
            <a:r>
              <a:rPr lang="en-US" altLang="zh-CN" dirty="0">
                <a:latin typeface="Times New Roman" panose="02020603050405020304" pitchFamily="18" charset="0"/>
                <a:cs typeface="Times New Roman" panose="02020603050405020304" pitchFamily="18" charset="0"/>
              </a:rPr>
              <a:t> the car to stop with the other.</a:t>
            </a:r>
            <a:endParaRPr lang="en-US" altLang="zh-CN" dirty="0">
              <a:latin typeface="Times New Roman" panose="02020603050405020304" pitchFamily="18" charset="0"/>
              <a:cs typeface="Times New Roman" panose="02020603050405020304" pitchFamily="18" charset="0"/>
            </a:endParaRP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04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71588" y="148328"/>
            <a:ext cx="9326058" cy="369332"/>
          </a:xfrm>
          <a:prstGeom prst="rect">
            <a:avLst/>
          </a:prstGeom>
          <a:solidFill>
            <a:schemeClr val="accent1">
              <a:lumMod val="20000"/>
              <a:lumOff val="80000"/>
            </a:schemeClr>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P1</a:t>
            </a:r>
            <a:r>
              <a:rPr kumimoji="0" lang="zh-CN" altLang="en-US" sz="1800" b="0"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a:t>
            </a:r>
            <a:r>
              <a:rPr kumimoji="0" lang="en-US" altLang="zh-CN" sz="1800" b="0"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But one morning, a boy ran into the traffic without noticing an oncoming speeding car.</a:t>
            </a:r>
            <a:endParaRPr kumimoji="0" lang="zh-CN" altLang="en-US" sz="1800" b="0"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endParaRPr>
          </a:p>
        </p:txBody>
      </p:sp>
      <p:sp>
        <p:nvSpPr>
          <p:cNvPr id="8" name="文本框 7"/>
          <p:cNvSpPr txBox="1"/>
          <p:nvPr/>
        </p:nvSpPr>
        <p:spPr>
          <a:xfrm>
            <a:off x="678956" y="574173"/>
            <a:ext cx="6077747"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prstClr val="black"/>
                </a:solidFill>
                <a:effectLst/>
                <a:highlight>
                  <a:srgbClr val="FFFF00"/>
                </a:highlight>
                <a:uLnTx/>
                <a:uFillTx/>
                <a:latin typeface="等线" panose="02010600030101010101" charset="-122"/>
                <a:ea typeface="等线" panose="02010600030101010101" charset="-122"/>
                <a:cs typeface="+mn-cs"/>
              </a:rPr>
              <a:t>微技能：侧面烘托   </a:t>
            </a:r>
            <a:r>
              <a:rPr kumimoji="0" lang="zh-CN" altLang="en-US" sz="2800" b="0" i="0" u="none" strike="noStrike" kern="1200" cap="none" spc="0" normalizeH="0" baseline="0" noProof="0" dirty="0">
                <a:ln>
                  <a:noFill/>
                </a:ln>
                <a:solidFill>
                  <a:srgbClr val="FF0000"/>
                </a:solidFill>
                <a:effectLst/>
                <a:uLnTx/>
                <a:uFillTx/>
                <a:latin typeface="等线" panose="02010600030101010101" charset="-122"/>
                <a:ea typeface="等线" panose="02010600030101010101" charset="-122"/>
                <a:cs typeface="+mn-cs"/>
              </a:rPr>
              <a:t>现场大家的反映</a:t>
            </a:r>
            <a:r>
              <a:rPr kumimoji="0" lang="zh-CN" altLang="en-US" sz="2800" b="0"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a:t>
            </a:r>
            <a:endParaRPr kumimoji="0" lang="en-US" altLang="zh-CN" sz="2800" b="0"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endParaRPr>
          </a:p>
        </p:txBody>
      </p:sp>
      <p:sp>
        <p:nvSpPr>
          <p:cNvPr id="5" name="文本框 4"/>
          <p:cNvSpPr txBox="1"/>
          <p:nvPr/>
        </p:nvSpPr>
        <p:spPr>
          <a:xfrm>
            <a:off x="491420" y="1278169"/>
            <a:ext cx="9955736" cy="4893647"/>
          </a:xfrm>
          <a:prstGeom prst="rect">
            <a:avLst/>
          </a:prstGeom>
          <a:noFill/>
        </p:spPr>
        <p:txBody>
          <a:bodyPr wrap="square">
            <a:spAutoFit/>
          </a:bodyPr>
          <a:lstStyle/>
          <a:p>
            <a:r>
              <a:rPr lang="zh-CN" altLang="en-US" sz="2400" dirty="0">
                <a:solidFill>
                  <a:srgbClr val="000000"/>
                </a:solidFill>
                <a:highlight>
                  <a:srgbClr val="00FFFF"/>
                </a:highlight>
                <a:latin typeface="Times New Roman" panose="02020603050405020304" pitchFamily="18" charset="0"/>
                <a:ea typeface="等线" panose="02010600030101010101" charset="-122"/>
                <a:cs typeface="Times New Roman" panose="02020603050405020304" pitchFamily="18" charset="0"/>
              </a:rPr>
              <a:t>（一）第一阶段：惊讶、慌张（险情发生时）</a:t>
            </a:r>
            <a:endParaRPr lang="zh-CN" altLang="en-US" sz="2400" dirty="0">
              <a:solidFill>
                <a:srgbClr val="000000"/>
              </a:solidFill>
              <a:highlight>
                <a:srgbClr val="00FFFF"/>
              </a:highlight>
              <a:latin typeface="Times New Roman" panose="02020603050405020304" pitchFamily="18" charset="0"/>
              <a:ea typeface="等线" panose="02010600030101010101" charset="-122"/>
              <a:cs typeface="Times New Roman" panose="02020603050405020304" pitchFamily="18" charset="0"/>
            </a:endParaRPr>
          </a:p>
          <a:p>
            <a:pPr>
              <a:buFont typeface="+mj-lt"/>
              <a:buAutoNum type="arabicPeriod"/>
            </a:pPr>
            <a:r>
              <a:rPr lang="en-US" altLang="zh-CN" sz="2400" dirty="0">
                <a:solidFill>
                  <a:srgbClr val="000000"/>
                </a:solidFill>
                <a:latin typeface="Times New Roman" panose="02020603050405020304" pitchFamily="18" charset="0"/>
                <a:ea typeface="等线" panose="02010600030101010101" charset="-122"/>
                <a:cs typeface="Times New Roman" panose="02020603050405020304" pitchFamily="18" charset="0"/>
              </a:rPr>
              <a:t>hold one's breath </a:t>
            </a:r>
            <a:r>
              <a:rPr lang="zh-CN" altLang="en-US" sz="2400" dirty="0">
                <a:solidFill>
                  <a:srgbClr val="000000"/>
                </a:solidFill>
                <a:latin typeface="Times New Roman" panose="02020603050405020304" pitchFamily="18" charset="0"/>
                <a:ea typeface="等线" panose="02010600030101010101" charset="-122"/>
                <a:cs typeface="Times New Roman" panose="02020603050405020304" pitchFamily="18" charset="0"/>
              </a:rPr>
              <a:t>屏住呼吸（高频）</a:t>
            </a:r>
            <a:endParaRPr lang="zh-CN" altLang="en-US" sz="2400" dirty="0">
              <a:solidFill>
                <a:srgbClr val="000000"/>
              </a:solidFill>
              <a:latin typeface="Times New Roman" panose="02020603050405020304" pitchFamily="18" charset="0"/>
              <a:ea typeface="等线" panose="02010600030101010101" charset="-122"/>
              <a:cs typeface="Times New Roman" panose="02020603050405020304" pitchFamily="18" charset="0"/>
            </a:endParaRPr>
          </a:p>
          <a:p>
            <a:pPr>
              <a:buFont typeface="+mj-lt"/>
              <a:buAutoNum type="arabicPeriod"/>
            </a:pPr>
            <a:r>
              <a:rPr lang="en-US" altLang="zh-CN" sz="2400" dirty="0">
                <a:solidFill>
                  <a:srgbClr val="000000"/>
                </a:solidFill>
                <a:latin typeface="Times New Roman" panose="02020603050405020304" pitchFamily="18" charset="0"/>
                <a:ea typeface="等线" panose="02010600030101010101" charset="-122"/>
                <a:cs typeface="Times New Roman" panose="02020603050405020304" pitchFamily="18" charset="0"/>
              </a:rPr>
              <a:t>be shocked / surprised </a:t>
            </a:r>
            <a:r>
              <a:rPr lang="zh-CN" altLang="en-US" sz="2400" dirty="0">
                <a:solidFill>
                  <a:srgbClr val="000000"/>
                </a:solidFill>
                <a:latin typeface="Times New Roman" panose="02020603050405020304" pitchFamily="18" charset="0"/>
                <a:ea typeface="等线" panose="02010600030101010101" charset="-122"/>
                <a:cs typeface="Times New Roman" panose="02020603050405020304" pitchFamily="18" charset="0"/>
              </a:rPr>
              <a:t>感到震惊 </a:t>
            </a:r>
            <a:r>
              <a:rPr lang="en-US" altLang="zh-CN" sz="2400" dirty="0">
                <a:solidFill>
                  <a:srgbClr val="000000"/>
                </a:solidFill>
                <a:latin typeface="Times New Roman" panose="02020603050405020304" pitchFamily="18" charset="0"/>
                <a:ea typeface="等线" panose="02010600030101010101" charset="-122"/>
                <a:cs typeface="Times New Roman" panose="02020603050405020304" pitchFamily="18" charset="0"/>
              </a:rPr>
              <a:t>/ </a:t>
            </a:r>
            <a:r>
              <a:rPr lang="zh-CN" altLang="en-US" sz="2400" dirty="0">
                <a:solidFill>
                  <a:srgbClr val="000000"/>
                </a:solidFill>
                <a:latin typeface="Times New Roman" panose="02020603050405020304" pitchFamily="18" charset="0"/>
                <a:ea typeface="等线" panose="02010600030101010101" charset="-122"/>
                <a:cs typeface="Times New Roman" panose="02020603050405020304" pitchFamily="18" charset="0"/>
              </a:rPr>
              <a:t>吃惊</a:t>
            </a:r>
            <a:endParaRPr lang="zh-CN" altLang="en-US" sz="2400" dirty="0">
              <a:solidFill>
                <a:srgbClr val="000000"/>
              </a:solidFill>
              <a:latin typeface="Times New Roman" panose="02020603050405020304" pitchFamily="18" charset="0"/>
              <a:ea typeface="等线" panose="02010600030101010101" charset="-122"/>
              <a:cs typeface="Times New Roman" panose="02020603050405020304" pitchFamily="18" charset="0"/>
            </a:endParaRPr>
          </a:p>
          <a:p>
            <a:pPr>
              <a:buFont typeface="+mj-lt"/>
              <a:buAutoNum type="arabicPeriod"/>
            </a:pPr>
            <a:r>
              <a:rPr lang="en-US" altLang="zh-CN" sz="2400" dirty="0">
                <a:solidFill>
                  <a:srgbClr val="000000"/>
                </a:solidFill>
                <a:latin typeface="Times New Roman" panose="02020603050405020304" pitchFamily="18" charset="0"/>
                <a:ea typeface="等线" panose="02010600030101010101" charset="-122"/>
                <a:cs typeface="Times New Roman" panose="02020603050405020304" pitchFamily="18" charset="0"/>
              </a:rPr>
              <a:t>let out a cry / gasp </a:t>
            </a:r>
            <a:r>
              <a:rPr lang="zh-CN" altLang="en-US" sz="2400" dirty="0">
                <a:solidFill>
                  <a:srgbClr val="000000"/>
                </a:solidFill>
                <a:latin typeface="Times New Roman" panose="02020603050405020304" pitchFamily="18" charset="0"/>
                <a:ea typeface="等线" panose="02010600030101010101" charset="-122"/>
                <a:cs typeface="Times New Roman" panose="02020603050405020304" pitchFamily="18" charset="0"/>
              </a:rPr>
              <a:t>惊呼一声、倒吸一口气</a:t>
            </a:r>
            <a:endParaRPr lang="zh-CN" altLang="en-US" sz="2400" dirty="0">
              <a:solidFill>
                <a:srgbClr val="000000"/>
              </a:solidFill>
              <a:latin typeface="Times New Roman" panose="02020603050405020304" pitchFamily="18" charset="0"/>
              <a:ea typeface="等线" panose="02010600030101010101" charset="-122"/>
              <a:cs typeface="Times New Roman" panose="02020603050405020304" pitchFamily="18" charset="0"/>
            </a:endParaRPr>
          </a:p>
          <a:p>
            <a:pPr>
              <a:buFont typeface="+mj-lt"/>
              <a:buAutoNum type="arabicPeriod"/>
            </a:pPr>
            <a:r>
              <a:rPr lang="en-US" altLang="zh-CN" sz="2400" dirty="0">
                <a:solidFill>
                  <a:srgbClr val="000000"/>
                </a:solidFill>
                <a:latin typeface="Times New Roman" panose="02020603050405020304" pitchFamily="18" charset="0"/>
                <a:ea typeface="等线" panose="02010600030101010101" charset="-122"/>
                <a:cs typeface="Times New Roman" panose="02020603050405020304" pitchFamily="18" charset="0"/>
              </a:rPr>
              <a:t>fix one's eyes on... </a:t>
            </a:r>
            <a:r>
              <a:rPr lang="zh-CN" altLang="en-US" sz="2400" dirty="0">
                <a:solidFill>
                  <a:srgbClr val="000000"/>
                </a:solidFill>
                <a:latin typeface="Times New Roman" panose="02020603050405020304" pitchFamily="18" charset="0"/>
                <a:ea typeface="等线" panose="02010600030101010101" charset="-122"/>
                <a:cs typeface="Times New Roman" panose="02020603050405020304" pitchFamily="18" charset="0"/>
              </a:rPr>
              <a:t>目光紧紧盯着</a:t>
            </a:r>
            <a:r>
              <a:rPr lang="en-US" altLang="zh-CN" sz="2400" dirty="0">
                <a:solidFill>
                  <a:srgbClr val="000000"/>
                </a:solidFill>
                <a:latin typeface="Times New Roman" panose="02020603050405020304" pitchFamily="18" charset="0"/>
                <a:ea typeface="等线" panose="02010600030101010101" charset="-122"/>
                <a:cs typeface="Times New Roman" panose="02020603050405020304" pitchFamily="18" charset="0"/>
              </a:rPr>
              <a:t>……</a:t>
            </a:r>
            <a:endParaRPr lang="en-US" altLang="zh-CN" sz="2400" dirty="0">
              <a:solidFill>
                <a:srgbClr val="000000"/>
              </a:solidFill>
              <a:latin typeface="Times New Roman" panose="02020603050405020304" pitchFamily="18" charset="0"/>
              <a:ea typeface="等线" panose="02010600030101010101" charset="-122"/>
              <a:cs typeface="Times New Roman" panose="02020603050405020304" pitchFamily="18" charset="0"/>
            </a:endParaRPr>
          </a:p>
          <a:p>
            <a:pPr>
              <a:buFont typeface="+mj-lt"/>
              <a:buAutoNum type="arabicPeriod"/>
            </a:pPr>
            <a:r>
              <a:rPr lang="en-US" altLang="zh-CN" sz="2400" dirty="0">
                <a:solidFill>
                  <a:srgbClr val="000000"/>
                </a:solidFill>
                <a:latin typeface="Times New Roman" panose="02020603050405020304" pitchFamily="18" charset="0"/>
                <a:ea typeface="等线" panose="02010600030101010101" charset="-122"/>
                <a:cs typeface="Times New Roman" panose="02020603050405020304" pitchFamily="18" charset="0"/>
              </a:rPr>
              <a:t>panic n./v. </a:t>
            </a:r>
            <a:r>
              <a:rPr lang="zh-CN" altLang="en-US" sz="2400" dirty="0">
                <a:solidFill>
                  <a:srgbClr val="000000"/>
                </a:solidFill>
                <a:latin typeface="Times New Roman" panose="02020603050405020304" pitchFamily="18" charset="0"/>
                <a:ea typeface="等线" panose="02010600030101010101" charset="-122"/>
                <a:cs typeface="Times New Roman" panose="02020603050405020304" pitchFamily="18" charset="0"/>
              </a:rPr>
              <a:t>恐慌，慌乱</a:t>
            </a:r>
            <a:endParaRPr lang="zh-CN" altLang="en-US" sz="2400" dirty="0">
              <a:solidFill>
                <a:srgbClr val="000000"/>
              </a:solidFill>
              <a:latin typeface="Times New Roman" panose="02020603050405020304" pitchFamily="18" charset="0"/>
              <a:ea typeface="等线" panose="02010600030101010101" charset="-122"/>
              <a:cs typeface="Times New Roman" panose="02020603050405020304" pitchFamily="18" charset="0"/>
            </a:endParaRPr>
          </a:p>
          <a:p>
            <a:pPr>
              <a:buFont typeface="+mj-lt"/>
              <a:buAutoNum type="arabicPeriod"/>
            </a:pPr>
            <a:r>
              <a:rPr lang="en-US" altLang="zh-CN" sz="2400" dirty="0">
                <a:solidFill>
                  <a:srgbClr val="000000"/>
                </a:solidFill>
                <a:latin typeface="Times New Roman" panose="02020603050405020304" pitchFamily="18" charset="0"/>
                <a:ea typeface="等线" panose="02010600030101010101" charset="-122"/>
                <a:cs typeface="Times New Roman" panose="02020603050405020304" pitchFamily="18" charset="0"/>
              </a:rPr>
              <a:t>freeze v. </a:t>
            </a:r>
            <a:r>
              <a:rPr lang="zh-CN" altLang="en-US" sz="2400" dirty="0">
                <a:solidFill>
                  <a:srgbClr val="000000"/>
                </a:solidFill>
                <a:latin typeface="Times New Roman" panose="02020603050405020304" pitchFamily="18" charset="0"/>
                <a:ea typeface="等线" panose="02010600030101010101" charset="-122"/>
                <a:cs typeface="Times New Roman" panose="02020603050405020304" pitchFamily="18" charset="0"/>
              </a:rPr>
              <a:t>僵住，呆住</a:t>
            </a:r>
            <a:endParaRPr lang="zh-CN" altLang="en-US" sz="2400" dirty="0">
              <a:solidFill>
                <a:srgbClr val="000000"/>
              </a:solidFill>
              <a:latin typeface="Times New Roman" panose="02020603050405020304" pitchFamily="18" charset="0"/>
              <a:ea typeface="等线" panose="02010600030101010101" charset="-122"/>
              <a:cs typeface="Times New Roman" panose="02020603050405020304" pitchFamily="18" charset="0"/>
            </a:endParaRPr>
          </a:p>
          <a:p>
            <a:r>
              <a:rPr lang="zh-CN" altLang="en-US" sz="2400" dirty="0">
                <a:solidFill>
                  <a:srgbClr val="000000"/>
                </a:solidFill>
                <a:highlight>
                  <a:srgbClr val="00FFFF"/>
                </a:highlight>
                <a:latin typeface="Times New Roman" panose="02020603050405020304" pitchFamily="18" charset="0"/>
                <a:ea typeface="等线" panose="02010600030101010101" charset="-122"/>
                <a:cs typeface="Times New Roman" panose="02020603050405020304" pitchFamily="18" charset="0"/>
              </a:rPr>
              <a:t>（二）第二阶段：担忧、揪心（营救过程中）</a:t>
            </a:r>
            <a:endParaRPr lang="zh-CN" altLang="en-US" sz="2400" dirty="0">
              <a:solidFill>
                <a:srgbClr val="000000"/>
              </a:solidFill>
              <a:highlight>
                <a:srgbClr val="00FFFF"/>
              </a:highlight>
              <a:latin typeface="Times New Roman" panose="02020603050405020304" pitchFamily="18" charset="0"/>
              <a:ea typeface="等线" panose="02010600030101010101" charset="-122"/>
              <a:cs typeface="Times New Roman" panose="02020603050405020304" pitchFamily="18" charset="0"/>
            </a:endParaRPr>
          </a:p>
          <a:p>
            <a:pPr>
              <a:buFont typeface="+mj-lt"/>
              <a:buAutoNum type="arabicPeriod"/>
            </a:pPr>
            <a:r>
              <a:rPr lang="en-US" altLang="zh-CN" sz="2400" dirty="0">
                <a:solidFill>
                  <a:srgbClr val="000000"/>
                </a:solidFill>
                <a:latin typeface="Times New Roman" panose="02020603050405020304" pitchFamily="18" charset="0"/>
                <a:ea typeface="等线" panose="02010600030101010101" charset="-122"/>
                <a:cs typeface="Times New Roman" panose="02020603050405020304" pitchFamily="18" charset="0"/>
              </a:rPr>
              <a:t>be worried / anxious </a:t>
            </a:r>
            <a:r>
              <a:rPr lang="zh-CN" altLang="en-US" sz="2400" dirty="0">
                <a:solidFill>
                  <a:srgbClr val="000000"/>
                </a:solidFill>
                <a:latin typeface="Times New Roman" panose="02020603050405020304" pitchFamily="18" charset="0"/>
                <a:ea typeface="等线" panose="02010600030101010101" charset="-122"/>
                <a:cs typeface="Times New Roman" panose="02020603050405020304" pitchFamily="18" charset="0"/>
              </a:rPr>
              <a:t>忧心忡忡的</a:t>
            </a:r>
            <a:endParaRPr lang="zh-CN" altLang="en-US" sz="2400" dirty="0">
              <a:solidFill>
                <a:srgbClr val="000000"/>
              </a:solidFill>
              <a:latin typeface="Times New Roman" panose="02020603050405020304" pitchFamily="18" charset="0"/>
              <a:ea typeface="等线" panose="02010600030101010101" charset="-122"/>
              <a:cs typeface="Times New Roman" panose="02020603050405020304" pitchFamily="18" charset="0"/>
            </a:endParaRPr>
          </a:p>
          <a:p>
            <a:pPr>
              <a:buFont typeface="+mj-lt"/>
              <a:buAutoNum type="arabicPeriod"/>
            </a:pPr>
            <a:r>
              <a:rPr lang="en-US" altLang="zh-CN" sz="2400" dirty="0">
                <a:solidFill>
                  <a:srgbClr val="000000"/>
                </a:solidFill>
                <a:latin typeface="Times New Roman" panose="02020603050405020304" pitchFamily="18" charset="0"/>
                <a:ea typeface="等线" panose="02010600030101010101" charset="-122"/>
                <a:cs typeface="Times New Roman" panose="02020603050405020304" pitchFamily="18" charset="0"/>
              </a:rPr>
              <a:t>one's heart sinks </a:t>
            </a:r>
            <a:r>
              <a:rPr lang="zh-CN" altLang="en-US" sz="2400" dirty="0">
                <a:solidFill>
                  <a:srgbClr val="000000"/>
                </a:solidFill>
                <a:latin typeface="Times New Roman" panose="02020603050405020304" pitchFamily="18" charset="0"/>
                <a:ea typeface="等线" panose="02010600030101010101" charset="-122"/>
                <a:cs typeface="Times New Roman" panose="02020603050405020304" pitchFamily="18" charset="0"/>
              </a:rPr>
              <a:t>心一下子沉了下去</a:t>
            </a:r>
            <a:endParaRPr lang="zh-CN" altLang="en-US" sz="2400" dirty="0">
              <a:solidFill>
                <a:srgbClr val="000000"/>
              </a:solidFill>
              <a:latin typeface="Times New Roman" panose="02020603050405020304" pitchFamily="18" charset="0"/>
              <a:ea typeface="等线" panose="02010600030101010101" charset="-122"/>
              <a:cs typeface="Times New Roman" panose="02020603050405020304" pitchFamily="18" charset="0"/>
            </a:endParaRPr>
          </a:p>
          <a:p>
            <a:pPr>
              <a:buFont typeface="+mj-lt"/>
              <a:buAutoNum type="arabicPeriod"/>
            </a:pPr>
            <a:r>
              <a:rPr lang="en-US" altLang="zh-CN" sz="2400" dirty="0">
                <a:solidFill>
                  <a:srgbClr val="000000"/>
                </a:solidFill>
                <a:latin typeface="Times New Roman" panose="02020603050405020304" pitchFamily="18" charset="0"/>
                <a:ea typeface="等线" panose="02010600030101010101" charset="-122"/>
                <a:cs typeface="Times New Roman" panose="02020603050405020304" pitchFamily="18" charset="0"/>
              </a:rPr>
              <a:t>hold tight </a:t>
            </a:r>
            <a:r>
              <a:rPr lang="zh-CN" altLang="en-US" sz="2400" dirty="0">
                <a:solidFill>
                  <a:srgbClr val="000000"/>
                </a:solidFill>
                <a:latin typeface="Times New Roman" panose="02020603050405020304" pitchFamily="18" charset="0"/>
                <a:ea typeface="等线" panose="02010600030101010101" charset="-122"/>
                <a:cs typeface="Times New Roman" panose="02020603050405020304" pitchFamily="18" charset="0"/>
              </a:rPr>
              <a:t>（心）揪紧</a:t>
            </a:r>
            <a:endParaRPr lang="zh-CN" altLang="en-US" sz="2400" dirty="0">
              <a:solidFill>
                <a:srgbClr val="000000"/>
              </a:solidFill>
              <a:latin typeface="Times New Roman" panose="02020603050405020304" pitchFamily="18" charset="0"/>
              <a:ea typeface="等线" panose="02010600030101010101" charset="-122"/>
              <a:cs typeface="Times New Roman" panose="02020603050405020304" pitchFamily="18" charset="0"/>
            </a:endParaRPr>
          </a:p>
          <a:p>
            <a:pPr>
              <a:buFont typeface="+mj-lt"/>
              <a:buAutoNum type="arabicPeriod"/>
            </a:pPr>
            <a:r>
              <a:rPr lang="en-US" altLang="zh-CN" sz="2400" dirty="0">
                <a:solidFill>
                  <a:srgbClr val="000000"/>
                </a:solidFill>
                <a:latin typeface="Times New Roman" panose="02020603050405020304" pitchFamily="18" charset="0"/>
                <a:ea typeface="等线" panose="02010600030101010101" charset="-122"/>
                <a:cs typeface="Times New Roman" panose="02020603050405020304" pitchFamily="18" charset="0"/>
              </a:rPr>
              <a:t>fear for sb. </a:t>
            </a:r>
            <a:r>
              <a:rPr lang="zh-CN" altLang="en-US" sz="2400" dirty="0">
                <a:solidFill>
                  <a:srgbClr val="000000"/>
                </a:solidFill>
                <a:latin typeface="Times New Roman" panose="02020603050405020304" pitchFamily="18" charset="0"/>
                <a:ea typeface="等线" panose="02010600030101010101" charset="-122"/>
                <a:cs typeface="Times New Roman" panose="02020603050405020304" pitchFamily="18" charset="0"/>
              </a:rPr>
              <a:t>为某人捏一把汗</a:t>
            </a:r>
            <a:endParaRPr lang="zh-CN" altLang="en-US" sz="2400" dirty="0">
              <a:solidFill>
                <a:srgbClr val="000000"/>
              </a:solidFill>
              <a:latin typeface="Times New Roman" panose="02020603050405020304" pitchFamily="18" charset="0"/>
              <a:ea typeface="等线" panose="02010600030101010101" charset="-122"/>
              <a:cs typeface="Times New Roman" panose="02020603050405020304" pitchFamily="18" charset="0"/>
            </a:endParaRPr>
          </a:p>
          <a:p>
            <a:pPr>
              <a:buFont typeface="+mj-lt"/>
              <a:buAutoNum type="arabicPeriod"/>
            </a:pPr>
            <a:r>
              <a:rPr lang="en-US" altLang="zh-CN" sz="2400" dirty="0">
                <a:solidFill>
                  <a:srgbClr val="000000"/>
                </a:solidFill>
                <a:latin typeface="Times New Roman" panose="02020603050405020304" pitchFamily="18" charset="0"/>
                <a:ea typeface="等线" panose="02010600030101010101" charset="-122"/>
                <a:cs typeface="Times New Roman" panose="02020603050405020304" pitchFamily="18" charset="0"/>
              </a:rPr>
              <a:t>nervous adj. </a:t>
            </a:r>
            <a:r>
              <a:rPr lang="zh-CN" altLang="en-US" sz="2400" dirty="0">
                <a:solidFill>
                  <a:srgbClr val="000000"/>
                </a:solidFill>
                <a:latin typeface="Times New Roman" panose="02020603050405020304" pitchFamily="18" charset="0"/>
                <a:ea typeface="等线" panose="02010600030101010101" charset="-122"/>
                <a:cs typeface="Times New Roman" panose="02020603050405020304" pitchFamily="18" charset="0"/>
              </a:rPr>
              <a:t>紧张的</a:t>
            </a:r>
            <a:endParaRPr lang="zh-CN" altLang="en-US" sz="2400" dirty="0">
              <a:solidFill>
                <a:srgbClr val="000000"/>
              </a:solidFill>
              <a:latin typeface="Times New Roman" panose="02020603050405020304" pitchFamily="18" charset="0"/>
              <a:ea typeface="等线" panose="02010600030101010101" charset="-122"/>
              <a:cs typeface="Times New Roman" panose="02020603050405020304" pitchFamily="18"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71588" y="148328"/>
            <a:ext cx="9326058" cy="369332"/>
          </a:xfrm>
          <a:prstGeom prst="rect">
            <a:avLst/>
          </a:prstGeom>
          <a:solidFill>
            <a:schemeClr val="accent1">
              <a:lumMod val="20000"/>
              <a:lumOff val="80000"/>
            </a:schemeClr>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P1</a:t>
            </a:r>
            <a:r>
              <a:rPr kumimoji="0" lang="zh-CN" altLang="en-US" sz="1800" b="0"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a:t>
            </a:r>
            <a:r>
              <a:rPr kumimoji="0" lang="en-US" altLang="zh-CN" sz="1800" b="0"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But one morning, a boy ran into the traffic without noticing an oncoming speeding car.</a:t>
            </a:r>
            <a:endParaRPr kumimoji="0" lang="zh-CN" altLang="en-US" sz="1800" b="0"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endParaRPr>
          </a:p>
        </p:txBody>
      </p:sp>
      <p:sp>
        <p:nvSpPr>
          <p:cNvPr id="8" name="文本框 7"/>
          <p:cNvSpPr txBox="1"/>
          <p:nvPr/>
        </p:nvSpPr>
        <p:spPr>
          <a:xfrm>
            <a:off x="661161" y="636286"/>
            <a:ext cx="3531664"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rgbClr val="FF0000"/>
                </a:solidFill>
                <a:effectLst/>
                <a:uLnTx/>
                <a:uFillTx/>
                <a:latin typeface="等线" panose="02010600030101010101" charset="-122"/>
                <a:ea typeface="等线" panose="02010600030101010101" charset="-122"/>
                <a:cs typeface="+mn-cs"/>
              </a:rPr>
              <a:t>现场大家的反映</a:t>
            </a:r>
            <a:r>
              <a:rPr kumimoji="0" lang="zh-CN" altLang="en-US" sz="2800" b="0"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a:t>
            </a:r>
            <a:endParaRPr kumimoji="0" lang="en-US" altLang="zh-CN" sz="2800" b="0"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endParaRPr>
          </a:p>
        </p:txBody>
      </p:sp>
      <p:sp>
        <p:nvSpPr>
          <p:cNvPr id="9" name="文本框 8"/>
          <p:cNvSpPr txBox="1"/>
          <p:nvPr/>
        </p:nvSpPr>
        <p:spPr>
          <a:xfrm>
            <a:off x="661161" y="1278132"/>
            <a:ext cx="9665536" cy="4524315"/>
          </a:xfrm>
          <a:prstGeom prst="rect">
            <a:avLst/>
          </a:prstGeom>
          <a:noFill/>
        </p:spPr>
        <p:txBody>
          <a:bodyPr wrap="square">
            <a:spAutoFit/>
          </a:bodyPr>
          <a:lstStyle/>
          <a:p>
            <a:pPr indent="-342900">
              <a:buFont typeface="+mj-lt"/>
              <a:buAutoNum type="arabicPeriod"/>
            </a:pPr>
            <a:r>
              <a:rPr lang="zh-CN" altLang="en-US" sz="2400" dirty="0">
                <a:solidFill>
                  <a:srgbClr val="000000"/>
                </a:solidFill>
                <a:highlight>
                  <a:srgbClr val="00FFFF"/>
                </a:highlight>
                <a:latin typeface="Times New Roman" panose="02020603050405020304" pitchFamily="18" charset="0"/>
                <a:ea typeface="等线" panose="02010600030101010101" charset="-122"/>
                <a:cs typeface="Times New Roman" panose="02020603050405020304" pitchFamily="18" charset="0"/>
              </a:rPr>
              <a:t>第三阶段：放松、释然（营救成功后）</a:t>
            </a:r>
            <a:endParaRPr lang="zh-CN" altLang="en-US" sz="2400" dirty="0">
              <a:solidFill>
                <a:srgbClr val="000000"/>
              </a:solidFill>
              <a:highlight>
                <a:srgbClr val="00FFFF"/>
              </a:highlight>
              <a:latin typeface="Times New Roman" panose="02020603050405020304" pitchFamily="18" charset="0"/>
              <a:ea typeface="等线" panose="02010600030101010101" charset="-122"/>
              <a:cs typeface="Times New Roman" panose="02020603050405020304" pitchFamily="18" charset="0"/>
            </a:endParaRPr>
          </a:p>
          <a:p>
            <a:pPr indent="-342900">
              <a:buFont typeface="+mj-lt"/>
              <a:buAutoNum type="arabicPeriod"/>
            </a:pPr>
            <a:r>
              <a:rPr lang="en-US" altLang="zh-CN" sz="2400" dirty="0">
                <a:solidFill>
                  <a:srgbClr val="000000"/>
                </a:solidFill>
                <a:latin typeface="Times New Roman" panose="02020603050405020304" pitchFamily="18" charset="0"/>
                <a:ea typeface="等线" panose="02010600030101010101" charset="-122"/>
                <a:cs typeface="Times New Roman" panose="02020603050405020304" pitchFamily="18" charset="0"/>
              </a:rPr>
              <a:t>relax / calm down </a:t>
            </a:r>
            <a:r>
              <a:rPr lang="zh-CN" altLang="en-US" sz="2400" dirty="0">
                <a:solidFill>
                  <a:srgbClr val="000000"/>
                </a:solidFill>
                <a:latin typeface="Times New Roman" panose="02020603050405020304" pitchFamily="18" charset="0"/>
                <a:ea typeface="等线" panose="02010600030101010101" charset="-122"/>
                <a:cs typeface="Times New Roman" panose="02020603050405020304" pitchFamily="18" charset="0"/>
              </a:rPr>
              <a:t>放松下来、平复心情</a:t>
            </a:r>
            <a:endParaRPr lang="zh-CN" altLang="en-US" sz="2400" dirty="0">
              <a:solidFill>
                <a:srgbClr val="000000"/>
              </a:solidFill>
              <a:latin typeface="Times New Roman" panose="02020603050405020304" pitchFamily="18" charset="0"/>
              <a:ea typeface="等线" panose="02010600030101010101" charset="-122"/>
              <a:cs typeface="Times New Roman" panose="02020603050405020304" pitchFamily="18" charset="0"/>
            </a:endParaRPr>
          </a:p>
          <a:p>
            <a:pPr indent="-342900">
              <a:buFont typeface="+mj-lt"/>
              <a:buAutoNum type="arabicPeriod"/>
            </a:pPr>
            <a:r>
              <a:rPr lang="en-US" altLang="zh-CN" sz="2400" dirty="0">
                <a:solidFill>
                  <a:srgbClr val="000000"/>
                </a:solidFill>
                <a:latin typeface="Times New Roman" panose="02020603050405020304" pitchFamily="18" charset="0"/>
                <a:ea typeface="等线" panose="02010600030101010101" charset="-122"/>
                <a:cs typeface="Times New Roman" panose="02020603050405020304" pitchFamily="18" charset="0"/>
              </a:rPr>
              <a:t>sigh with relief </a:t>
            </a:r>
            <a:r>
              <a:rPr lang="zh-CN" altLang="en-US" sz="2400" dirty="0">
                <a:solidFill>
                  <a:srgbClr val="000000"/>
                </a:solidFill>
                <a:latin typeface="Times New Roman" panose="02020603050405020304" pitchFamily="18" charset="0"/>
                <a:ea typeface="等线" panose="02010600030101010101" charset="-122"/>
                <a:cs typeface="Times New Roman" panose="02020603050405020304" pitchFamily="18" charset="0"/>
              </a:rPr>
              <a:t>松了一口气（满分短语）</a:t>
            </a:r>
            <a:endParaRPr lang="zh-CN" altLang="en-US" sz="2400" dirty="0">
              <a:solidFill>
                <a:srgbClr val="000000"/>
              </a:solidFill>
              <a:latin typeface="Times New Roman" panose="02020603050405020304" pitchFamily="18" charset="0"/>
              <a:ea typeface="等线" panose="02010600030101010101" charset="-122"/>
              <a:cs typeface="Times New Roman" panose="02020603050405020304" pitchFamily="18" charset="0"/>
            </a:endParaRPr>
          </a:p>
          <a:p>
            <a:pPr indent="-342900">
              <a:buFont typeface="+mj-lt"/>
              <a:buAutoNum type="arabicPeriod"/>
            </a:pPr>
            <a:r>
              <a:rPr lang="en-US" altLang="zh-CN" sz="2400" dirty="0">
                <a:solidFill>
                  <a:srgbClr val="000000"/>
                </a:solidFill>
                <a:latin typeface="Times New Roman" panose="02020603050405020304" pitchFamily="18" charset="0"/>
                <a:ea typeface="等线" panose="02010600030101010101" charset="-122"/>
                <a:cs typeface="Times New Roman" panose="02020603050405020304" pitchFamily="18" charset="0"/>
              </a:rPr>
              <a:t>safe and sound </a:t>
            </a:r>
            <a:r>
              <a:rPr lang="zh-CN" altLang="en-US" sz="2400" dirty="0">
                <a:solidFill>
                  <a:srgbClr val="000000"/>
                </a:solidFill>
                <a:latin typeface="Times New Roman" panose="02020603050405020304" pitchFamily="18" charset="0"/>
                <a:ea typeface="等线" panose="02010600030101010101" charset="-122"/>
                <a:cs typeface="Times New Roman" panose="02020603050405020304" pitchFamily="18" charset="0"/>
              </a:rPr>
              <a:t>安然无恙（固定搭配）</a:t>
            </a:r>
            <a:endParaRPr lang="zh-CN" altLang="en-US" sz="2400" dirty="0">
              <a:solidFill>
                <a:srgbClr val="000000"/>
              </a:solidFill>
              <a:latin typeface="Times New Roman" panose="02020603050405020304" pitchFamily="18" charset="0"/>
              <a:ea typeface="等线" panose="02010600030101010101" charset="-122"/>
              <a:cs typeface="Times New Roman" panose="02020603050405020304" pitchFamily="18" charset="0"/>
            </a:endParaRPr>
          </a:p>
          <a:p>
            <a:pPr indent="-342900">
              <a:buFont typeface="+mj-lt"/>
              <a:buAutoNum type="arabicPeriod"/>
            </a:pPr>
            <a:r>
              <a:rPr lang="en-US" altLang="zh-CN" sz="2400" dirty="0">
                <a:solidFill>
                  <a:srgbClr val="000000"/>
                </a:solidFill>
                <a:latin typeface="Times New Roman" panose="02020603050405020304" pitchFamily="18" charset="0"/>
                <a:ea typeface="等线" panose="02010600030101010101" charset="-122"/>
                <a:cs typeface="Times New Roman" panose="02020603050405020304" pitchFamily="18" charset="0"/>
              </a:rPr>
              <a:t>feel relieved </a:t>
            </a:r>
            <a:r>
              <a:rPr lang="zh-CN" altLang="en-US" sz="2400" dirty="0">
                <a:solidFill>
                  <a:srgbClr val="000000"/>
                </a:solidFill>
                <a:latin typeface="Times New Roman" panose="02020603050405020304" pitchFamily="18" charset="0"/>
                <a:ea typeface="等线" panose="02010600030101010101" charset="-122"/>
                <a:cs typeface="Times New Roman" panose="02020603050405020304" pitchFamily="18" charset="0"/>
              </a:rPr>
              <a:t>感到释然</a:t>
            </a:r>
            <a:endParaRPr lang="zh-CN" altLang="en-US" sz="2400" dirty="0">
              <a:solidFill>
                <a:srgbClr val="000000"/>
              </a:solidFill>
              <a:latin typeface="Times New Roman" panose="02020603050405020304" pitchFamily="18" charset="0"/>
              <a:ea typeface="等线" panose="02010600030101010101" charset="-122"/>
              <a:cs typeface="Times New Roman" panose="02020603050405020304" pitchFamily="18" charset="0"/>
            </a:endParaRPr>
          </a:p>
          <a:p>
            <a:r>
              <a:rPr lang="zh-CN" altLang="en-US" sz="2400" dirty="0">
                <a:solidFill>
                  <a:srgbClr val="000000"/>
                </a:solidFill>
                <a:highlight>
                  <a:srgbClr val="00FFFF"/>
                </a:highlight>
                <a:latin typeface="Times New Roman" panose="02020603050405020304" pitchFamily="18" charset="0"/>
                <a:ea typeface="等线" panose="02010600030101010101" charset="-122"/>
                <a:cs typeface="Times New Roman" panose="02020603050405020304" pitchFamily="18" charset="0"/>
              </a:rPr>
              <a:t>（四）第四阶段：赞美、感谢（危机解除后）</a:t>
            </a:r>
            <a:endParaRPr lang="zh-CN" altLang="en-US" sz="2400" dirty="0">
              <a:solidFill>
                <a:srgbClr val="000000"/>
              </a:solidFill>
              <a:highlight>
                <a:srgbClr val="00FFFF"/>
              </a:highlight>
              <a:latin typeface="Times New Roman" panose="02020603050405020304" pitchFamily="18" charset="0"/>
              <a:ea typeface="等线" panose="02010600030101010101" charset="-122"/>
              <a:cs typeface="Times New Roman" panose="02020603050405020304" pitchFamily="18" charset="0"/>
            </a:endParaRPr>
          </a:p>
          <a:p>
            <a:r>
              <a:rPr lang="en-US" altLang="zh-CN" sz="2400" dirty="0">
                <a:solidFill>
                  <a:srgbClr val="000000"/>
                </a:solidFill>
                <a:latin typeface="Times New Roman" panose="02020603050405020304" pitchFamily="18" charset="0"/>
                <a:ea typeface="等线" panose="02010600030101010101" charset="-122"/>
                <a:cs typeface="Times New Roman" panose="02020603050405020304" pitchFamily="18" charset="0"/>
              </a:rPr>
              <a:t>   cheer / clap </a:t>
            </a:r>
            <a:r>
              <a:rPr lang="zh-CN" altLang="en-US" sz="2400" dirty="0">
                <a:solidFill>
                  <a:srgbClr val="000000"/>
                </a:solidFill>
                <a:latin typeface="Times New Roman" panose="02020603050405020304" pitchFamily="18" charset="0"/>
                <a:ea typeface="等线" panose="02010600030101010101" charset="-122"/>
                <a:cs typeface="Times New Roman" panose="02020603050405020304" pitchFamily="18" charset="0"/>
              </a:rPr>
              <a:t>欢呼、鼓掌</a:t>
            </a:r>
            <a:endParaRPr lang="zh-CN" altLang="en-US" sz="2400" dirty="0">
              <a:solidFill>
                <a:srgbClr val="000000"/>
              </a:solidFill>
              <a:latin typeface="Times New Roman" panose="02020603050405020304" pitchFamily="18" charset="0"/>
              <a:ea typeface="等线" panose="02010600030101010101" charset="-122"/>
              <a:cs typeface="Times New Roman" panose="02020603050405020304" pitchFamily="18" charset="0"/>
            </a:endParaRPr>
          </a:p>
          <a:p>
            <a:pPr indent="-342900">
              <a:buFont typeface="+mj-lt"/>
              <a:buAutoNum type="arabicPeriod"/>
            </a:pPr>
            <a:r>
              <a:rPr lang="en-US" altLang="zh-CN" sz="2400" dirty="0">
                <a:solidFill>
                  <a:srgbClr val="000000"/>
                </a:solidFill>
                <a:latin typeface="Times New Roman" panose="02020603050405020304" pitchFamily="18" charset="0"/>
                <a:ea typeface="等线" panose="02010600030101010101" charset="-122"/>
                <a:cs typeface="Times New Roman" panose="02020603050405020304" pitchFamily="18" charset="0"/>
              </a:rPr>
              <a:t>praise / admire </a:t>
            </a:r>
            <a:r>
              <a:rPr lang="zh-CN" altLang="en-US" sz="2400" dirty="0">
                <a:solidFill>
                  <a:srgbClr val="000000"/>
                </a:solidFill>
                <a:latin typeface="Times New Roman" panose="02020603050405020304" pitchFamily="18" charset="0"/>
                <a:ea typeface="等线" panose="02010600030101010101" charset="-122"/>
                <a:cs typeface="Times New Roman" panose="02020603050405020304" pitchFamily="18" charset="0"/>
              </a:rPr>
              <a:t>称赞、敬佩</a:t>
            </a:r>
            <a:endParaRPr lang="zh-CN" altLang="en-US" sz="2400" dirty="0">
              <a:solidFill>
                <a:srgbClr val="000000"/>
              </a:solidFill>
              <a:latin typeface="Times New Roman" panose="02020603050405020304" pitchFamily="18" charset="0"/>
              <a:ea typeface="等线" panose="02010600030101010101" charset="-122"/>
              <a:cs typeface="Times New Roman" panose="02020603050405020304" pitchFamily="18" charset="0"/>
            </a:endParaRPr>
          </a:p>
          <a:p>
            <a:pPr indent="-342900">
              <a:buFont typeface="+mj-lt"/>
              <a:buAutoNum type="arabicPeriod"/>
            </a:pPr>
            <a:r>
              <a:rPr lang="en-US" altLang="zh-CN" sz="2400" dirty="0">
                <a:solidFill>
                  <a:srgbClr val="000000"/>
                </a:solidFill>
                <a:latin typeface="Times New Roman" panose="02020603050405020304" pitchFamily="18" charset="0"/>
                <a:ea typeface="等线" panose="02010600030101010101" charset="-122"/>
                <a:cs typeface="Times New Roman" panose="02020603050405020304" pitchFamily="18" charset="0"/>
              </a:rPr>
              <a:t>express thanks </a:t>
            </a:r>
            <a:r>
              <a:rPr lang="zh-CN" altLang="en-US" sz="2400" dirty="0">
                <a:solidFill>
                  <a:srgbClr val="000000"/>
                </a:solidFill>
                <a:latin typeface="Times New Roman" panose="02020603050405020304" pitchFamily="18" charset="0"/>
                <a:ea typeface="等线" panose="02010600030101010101" charset="-122"/>
                <a:cs typeface="Times New Roman" panose="02020603050405020304" pitchFamily="18" charset="0"/>
              </a:rPr>
              <a:t>表达谢意</a:t>
            </a:r>
            <a:endParaRPr lang="zh-CN" altLang="en-US" sz="2400" dirty="0">
              <a:solidFill>
                <a:srgbClr val="000000"/>
              </a:solidFill>
              <a:latin typeface="Times New Roman" panose="02020603050405020304" pitchFamily="18" charset="0"/>
              <a:ea typeface="等线" panose="02010600030101010101" charset="-122"/>
              <a:cs typeface="Times New Roman" panose="02020603050405020304" pitchFamily="18" charset="0"/>
            </a:endParaRPr>
          </a:p>
          <a:p>
            <a:pPr indent="-342900">
              <a:buFont typeface="+mj-lt"/>
              <a:buAutoNum type="arabicPeriod"/>
            </a:pPr>
            <a:r>
              <a:rPr lang="en-US" altLang="zh-CN" sz="2400" dirty="0">
                <a:solidFill>
                  <a:srgbClr val="000000"/>
                </a:solidFill>
                <a:latin typeface="Times New Roman" panose="02020603050405020304" pitchFamily="18" charset="0"/>
                <a:ea typeface="等线" panose="02010600030101010101" charset="-122"/>
                <a:cs typeface="Times New Roman" panose="02020603050405020304" pitchFamily="18" charset="0"/>
              </a:rPr>
              <a:t>brave / heroic adj. </a:t>
            </a:r>
            <a:r>
              <a:rPr lang="zh-CN" altLang="en-US" sz="2400" dirty="0">
                <a:solidFill>
                  <a:srgbClr val="000000"/>
                </a:solidFill>
                <a:latin typeface="Times New Roman" panose="02020603050405020304" pitchFamily="18" charset="0"/>
                <a:ea typeface="等线" panose="02010600030101010101" charset="-122"/>
                <a:cs typeface="Times New Roman" panose="02020603050405020304" pitchFamily="18" charset="0"/>
              </a:rPr>
              <a:t>勇敢的、英勇的</a:t>
            </a:r>
            <a:endParaRPr lang="zh-CN" altLang="en-US" sz="2400" dirty="0">
              <a:solidFill>
                <a:srgbClr val="000000"/>
              </a:solidFill>
              <a:latin typeface="Times New Roman" panose="02020603050405020304" pitchFamily="18" charset="0"/>
              <a:ea typeface="等线" panose="02010600030101010101" charset="-122"/>
              <a:cs typeface="Times New Roman" panose="02020603050405020304" pitchFamily="18" charset="0"/>
            </a:endParaRPr>
          </a:p>
          <a:p>
            <a:pPr indent="-342900">
              <a:buFont typeface="+mj-lt"/>
              <a:buAutoNum type="arabicPeriod"/>
            </a:pPr>
            <a:r>
              <a:rPr lang="en-US" altLang="zh-CN" sz="2400" dirty="0">
                <a:solidFill>
                  <a:srgbClr val="000000"/>
                </a:solidFill>
                <a:latin typeface="Times New Roman" panose="02020603050405020304" pitchFamily="18" charset="0"/>
                <a:ea typeface="等线" panose="02010600030101010101" charset="-122"/>
                <a:cs typeface="Times New Roman" panose="02020603050405020304" pitchFamily="18" charset="0"/>
              </a:rPr>
              <a:t>warm-hearted / kind adj. </a:t>
            </a:r>
            <a:r>
              <a:rPr lang="zh-CN" altLang="en-US" sz="2400" dirty="0">
                <a:solidFill>
                  <a:srgbClr val="000000"/>
                </a:solidFill>
                <a:latin typeface="Times New Roman" panose="02020603050405020304" pitchFamily="18" charset="0"/>
                <a:ea typeface="等线" panose="02010600030101010101" charset="-122"/>
                <a:cs typeface="Times New Roman" panose="02020603050405020304" pitchFamily="18" charset="0"/>
              </a:rPr>
              <a:t>热心的、善良的</a:t>
            </a:r>
            <a:endParaRPr lang="zh-CN" altLang="en-US" sz="2400" dirty="0">
              <a:solidFill>
                <a:srgbClr val="000000"/>
              </a:solidFill>
              <a:latin typeface="Times New Roman" panose="02020603050405020304" pitchFamily="18" charset="0"/>
              <a:ea typeface="等线" panose="02010600030101010101" charset="-122"/>
              <a:cs typeface="Times New Roman" panose="02020603050405020304" pitchFamily="18" charset="0"/>
            </a:endParaRPr>
          </a:p>
          <a:p>
            <a:pPr indent="-342900">
              <a:buFont typeface="+mj-lt"/>
              <a:buAutoNum type="arabicPeriod"/>
            </a:pPr>
            <a:r>
              <a:rPr lang="en-US" altLang="zh-CN" sz="2400" dirty="0">
                <a:solidFill>
                  <a:srgbClr val="000000"/>
                </a:solidFill>
                <a:latin typeface="Times New Roman" panose="02020603050405020304" pitchFamily="18" charset="0"/>
                <a:ea typeface="等线" panose="02010600030101010101" charset="-122"/>
                <a:cs typeface="Times New Roman" panose="02020603050405020304" pitchFamily="18" charset="0"/>
              </a:rPr>
              <a:t>speak highly of sb. </a:t>
            </a:r>
            <a:r>
              <a:rPr lang="zh-CN" altLang="en-US" sz="2400" dirty="0">
                <a:solidFill>
                  <a:srgbClr val="000000"/>
                </a:solidFill>
                <a:latin typeface="Times New Roman" panose="02020603050405020304" pitchFamily="18" charset="0"/>
                <a:ea typeface="等线" panose="02010600030101010101" charset="-122"/>
                <a:cs typeface="Times New Roman" panose="02020603050405020304" pitchFamily="18" charset="0"/>
              </a:rPr>
              <a:t>高度赞扬某人</a:t>
            </a:r>
            <a:endParaRPr lang="zh-CN" altLang="en-US" sz="2400" dirty="0">
              <a:solidFill>
                <a:srgbClr val="000000"/>
              </a:solidFill>
              <a:latin typeface="Times New Roman" panose="02020603050405020304" pitchFamily="18" charset="0"/>
              <a:ea typeface="等线" panose="02010600030101010101" charset="-122"/>
              <a:cs typeface="Times New Roman" panose="02020603050405020304" pitchFamily="18"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06625" y="120460"/>
            <a:ext cx="11047175" cy="6056503"/>
          </a:xfrm>
        </p:spPr>
        <p:txBody>
          <a:bodyPr>
            <a:normAutofit fontScale="62500" lnSpcReduction="20000"/>
          </a:bodyPr>
          <a:lstStyle/>
          <a:p>
            <a:pPr algn="l">
              <a:lnSpc>
                <a:spcPct val="150000"/>
              </a:lnSpc>
              <a:spcBef>
                <a:spcPts val="0"/>
              </a:spcBef>
              <a:buNone/>
            </a:pPr>
            <a:r>
              <a:rPr lang="en-US" altLang="zh-CN" b="0" dirty="0">
                <a:solidFill>
                  <a:srgbClr val="000000"/>
                </a:solidFill>
                <a:effectLst/>
                <a:latin typeface="ui-sans-serif"/>
              </a:rPr>
              <a:t> </a:t>
            </a:r>
            <a:r>
              <a:rPr lang="zh-CN" altLang="en-US" sz="3400" b="0" dirty="0">
                <a:solidFill>
                  <a:srgbClr val="000000"/>
                </a:solidFill>
                <a:effectLst/>
                <a:highlight>
                  <a:srgbClr val="00FFFF"/>
                </a:highlight>
                <a:latin typeface="Times New Roman" panose="02020603050405020304" pitchFamily="18" charset="0"/>
                <a:cs typeface="Times New Roman" panose="02020603050405020304" pitchFamily="18" charset="0"/>
              </a:rPr>
              <a:t>描写</a:t>
            </a:r>
            <a:r>
              <a:rPr lang="en-US" altLang="zh-CN" sz="3400" b="0" dirty="0">
                <a:solidFill>
                  <a:srgbClr val="000000"/>
                </a:solidFill>
                <a:effectLst/>
                <a:highlight>
                  <a:srgbClr val="00FFFF"/>
                </a:highlight>
                <a:latin typeface="Times New Roman" panose="02020603050405020304" pitchFamily="18" charset="0"/>
                <a:cs typeface="Times New Roman" panose="02020603050405020304" pitchFamily="18" charset="0"/>
              </a:rPr>
              <a:t>【</a:t>
            </a:r>
            <a:r>
              <a:rPr lang="zh-CN" altLang="en-US" sz="3400" b="0" dirty="0">
                <a:solidFill>
                  <a:srgbClr val="000000"/>
                </a:solidFill>
                <a:effectLst/>
                <a:highlight>
                  <a:srgbClr val="00FFFF"/>
                </a:highlight>
                <a:latin typeface="Times New Roman" panose="02020603050405020304" pitchFamily="18" charset="0"/>
                <a:cs typeface="Times New Roman" panose="02020603050405020304" pitchFamily="18" charset="0"/>
              </a:rPr>
              <a:t>惊讶</a:t>
            </a:r>
            <a:r>
              <a:rPr lang="en-US" altLang="zh-CN" sz="3400" b="0" dirty="0">
                <a:solidFill>
                  <a:srgbClr val="000000"/>
                </a:solidFill>
                <a:effectLst/>
                <a:highlight>
                  <a:srgbClr val="00FFFF"/>
                </a:highlight>
                <a:latin typeface="Times New Roman" panose="02020603050405020304" pitchFamily="18" charset="0"/>
                <a:cs typeface="Times New Roman" panose="02020603050405020304" pitchFamily="18" charset="0"/>
              </a:rPr>
              <a:t>】</a:t>
            </a:r>
            <a:endParaRPr lang="en-US" altLang="zh-CN" sz="3400" b="0" dirty="0">
              <a:solidFill>
                <a:srgbClr val="000000"/>
              </a:solidFill>
              <a:effectLst/>
              <a:highlight>
                <a:srgbClr val="00FFFF"/>
              </a:highlight>
              <a:latin typeface="Times New Roman" panose="02020603050405020304" pitchFamily="18" charset="0"/>
              <a:cs typeface="Times New Roman" panose="02020603050405020304" pitchFamily="18" charset="0"/>
            </a:endParaRPr>
          </a:p>
          <a:p>
            <a:pPr algn="l">
              <a:lnSpc>
                <a:spcPct val="150000"/>
              </a:lnSpc>
              <a:spcBef>
                <a:spcPts val="0"/>
              </a:spcBef>
              <a:buFont typeface="+mj-lt"/>
              <a:buAutoNum type="arabicPeriod"/>
            </a:pPr>
            <a:r>
              <a:rPr lang="zh-CN" altLang="en-US" sz="3400" b="0" dirty="0">
                <a:solidFill>
                  <a:srgbClr val="000000"/>
                </a:solidFill>
                <a:effectLst/>
                <a:latin typeface="Times New Roman" panose="02020603050405020304" pitchFamily="18" charset="0"/>
                <a:cs typeface="Times New Roman" panose="02020603050405020304" pitchFamily="18" charset="0"/>
              </a:rPr>
              <a:t>看到这惊险的一幕，所有人都屏住了呼吸。</a:t>
            </a:r>
            <a:endParaRPr lang="zh-CN" altLang="en-US" sz="3400" b="0" dirty="0">
              <a:solidFill>
                <a:srgbClr val="000000"/>
              </a:solidFill>
              <a:effectLst/>
              <a:latin typeface="Times New Roman" panose="02020603050405020304" pitchFamily="18" charset="0"/>
              <a:cs typeface="Times New Roman" panose="02020603050405020304" pitchFamily="18" charset="0"/>
            </a:endParaRPr>
          </a:p>
          <a:p>
            <a:pPr algn="l">
              <a:lnSpc>
                <a:spcPct val="150000"/>
              </a:lnSpc>
              <a:spcBef>
                <a:spcPts val="0"/>
              </a:spcBef>
              <a:buFont typeface="+mj-lt"/>
              <a:buAutoNum type="arabicPeriod"/>
            </a:pPr>
            <a:r>
              <a:rPr lang="en-US" altLang="zh-CN" sz="3400" b="0" dirty="0">
                <a:solidFill>
                  <a:srgbClr val="000000"/>
                </a:solidFill>
                <a:effectLst/>
                <a:latin typeface="Times New Roman" panose="02020603050405020304" pitchFamily="18" charset="0"/>
                <a:cs typeface="Times New Roman" panose="02020603050405020304" pitchFamily="18" charset="0"/>
              </a:rPr>
              <a:t>Everyone held their breath at the frightening sight.</a:t>
            </a:r>
            <a:endParaRPr lang="en-US" altLang="zh-CN" sz="3400" b="0" dirty="0">
              <a:solidFill>
                <a:srgbClr val="000000"/>
              </a:solidFill>
              <a:effectLst/>
              <a:latin typeface="Times New Roman" panose="02020603050405020304" pitchFamily="18" charset="0"/>
              <a:cs typeface="Times New Roman" panose="02020603050405020304" pitchFamily="18" charset="0"/>
            </a:endParaRPr>
          </a:p>
          <a:p>
            <a:pPr algn="l">
              <a:lnSpc>
                <a:spcPct val="150000"/>
              </a:lnSpc>
              <a:spcBef>
                <a:spcPts val="0"/>
              </a:spcBef>
              <a:buFont typeface="+mj-lt"/>
              <a:buAutoNum type="arabicPeriod"/>
            </a:pPr>
            <a:r>
              <a:rPr lang="zh-CN" altLang="en-US" sz="3400" b="0" dirty="0">
                <a:solidFill>
                  <a:srgbClr val="000000"/>
                </a:solidFill>
                <a:effectLst/>
                <a:latin typeface="Times New Roman" panose="02020603050405020304" pitchFamily="18" charset="0"/>
                <a:cs typeface="Times New Roman" panose="02020603050405020304" pitchFamily="18" charset="0"/>
              </a:rPr>
              <a:t>路人纷纷惊呼，目光牢牢锁定在马路中央。</a:t>
            </a:r>
            <a:endParaRPr lang="zh-CN" altLang="en-US" sz="3400" b="0" dirty="0">
              <a:solidFill>
                <a:srgbClr val="000000"/>
              </a:solidFill>
              <a:effectLst/>
              <a:latin typeface="Times New Roman" panose="02020603050405020304" pitchFamily="18" charset="0"/>
              <a:cs typeface="Times New Roman" panose="02020603050405020304" pitchFamily="18" charset="0"/>
            </a:endParaRPr>
          </a:p>
          <a:p>
            <a:pPr algn="l">
              <a:lnSpc>
                <a:spcPct val="150000"/>
              </a:lnSpc>
              <a:spcBef>
                <a:spcPts val="0"/>
              </a:spcBef>
              <a:buFont typeface="+mj-lt"/>
              <a:buAutoNum type="arabicPeriod"/>
            </a:pPr>
            <a:r>
              <a:rPr lang="en-US" altLang="zh-CN" sz="3400" b="0" dirty="0">
                <a:solidFill>
                  <a:srgbClr val="000000"/>
                </a:solidFill>
                <a:effectLst/>
                <a:latin typeface="Times New Roman" panose="02020603050405020304" pitchFamily="18" charset="0"/>
                <a:cs typeface="Times New Roman" panose="02020603050405020304" pitchFamily="18" charset="0"/>
              </a:rPr>
              <a:t>Passers-by let out cries and fixed their eyes on the middle of the road.</a:t>
            </a:r>
            <a:endParaRPr lang="en-US" altLang="zh-CN" sz="3400" b="0" dirty="0">
              <a:solidFill>
                <a:srgbClr val="000000"/>
              </a:solidFill>
              <a:effectLst/>
              <a:latin typeface="Times New Roman" panose="02020603050405020304" pitchFamily="18" charset="0"/>
              <a:cs typeface="Times New Roman" panose="02020603050405020304" pitchFamily="18" charset="0"/>
            </a:endParaRPr>
          </a:p>
          <a:p>
            <a:pPr algn="l">
              <a:lnSpc>
                <a:spcPct val="150000"/>
              </a:lnSpc>
              <a:spcBef>
                <a:spcPts val="0"/>
              </a:spcBef>
              <a:buFont typeface="+mj-lt"/>
              <a:buAutoNum type="arabicPeriod"/>
            </a:pPr>
            <a:r>
              <a:rPr lang="zh-CN" altLang="en-US" sz="3400" b="0" dirty="0">
                <a:solidFill>
                  <a:srgbClr val="000000"/>
                </a:solidFill>
                <a:effectLst/>
                <a:latin typeface="Times New Roman" panose="02020603050405020304" pitchFamily="18" charset="0"/>
                <a:cs typeface="Times New Roman" panose="02020603050405020304" pitchFamily="18" charset="0"/>
              </a:rPr>
              <a:t>在场的每个人都瞬间呆住了。</a:t>
            </a:r>
            <a:endParaRPr lang="zh-CN" altLang="en-US" sz="3400" b="0" dirty="0">
              <a:solidFill>
                <a:srgbClr val="000000"/>
              </a:solidFill>
              <a:effectLst/>
              <a:latin typeface="Times New Roman" panose="02020603050405020304" pitchFamily="18" charset="0"/>
              <a:cs typeface="Times New Roman" panose="02020603050405020304" pitchFamily="18" charset="0"/>
            </a:endParaRPr>
          </a:p>
          <a:p>
            <a:pPr algn="l">
              <a:lnSpc>
                <a:spcPct val="150000"/>
              </a:lnSpc>
              <a:spcBef>
                <a:spcPts val="0"/>
              </a:spcBef>
              <a:buFont typeface="+mj-lt"/>
              <a:buAutoNum type="arabicPeriod"/>
            </a:pPr>
            <a:r>
              <a:rPr lang="en-US" altLang="zh-CN" sz="3400" b="0" dirty="0">
                <a:solidFill>
                  <a:srgbClr val="000000"/>
                </a:solidFill>
                <a:effectLst/>
                <a:latin typeface="Times New Roman" panose="02020603050405020304" pitchFamily="18" charset="0"/>
                <a:cs typeface="Times New Roman" panose="02020603050405020304" pitchFamily="18" charset="0"/>
              </a:rPr>
              <a:t>Everyone present froze at once.</a:t>
            </a:r>
            <a:endParaRPr lang="en-US" altLang="zh-CN" sz="3400" b="0" dirty="0">
              <a:solidFill>
                <a:srgbClr val="000000"/>
              </a:solidFill>
              <a:effectLst/>
              <a:latin typeface="Times New Roman" panose="02020603050405020304" pitchFamily="18" charset="0"/>
              <a:cs typeface="Times New Roman" panose="02020603050405020304" pitchFamily="18" charset="0"/>
            </a:endParaRPr>
          </a:p>
          <a:p>
            <a:pPr algn="l">
              <a:lnSpc>
                <a:spcPct val="150000"/>
              </a:lnSpc>
              <a:spcBef>
                <a:spcPts val="0"/>
              </a:spcBef>
              <a:buNone/>
            </a:pPr>
            <a:r>
              <a:rPr lang="zh-CN" altLang="en-US" sz="3400" b="0" dirty="0">
                <a:solidFill>
                  <a:srgbClr val="000000"/>
                </a:solidFill>
                <a:effectLst/>
                <a:highlight>
                  <a:srgbClr val="00FFFF"/>
                </a:highlight>
                <a:latin typeface="Times New Roman" panose="02020603050405020304" pitchFamily="18" charset="0"/>
                <a:cs typeface="Times New Roman" panose="02020603050405020304" pitchFamily="18" charset="0"/>
              </a:rPr>
              <a:t>描写</a:t>
            </a:r>
            <a:r>
              <a:rPr lang="en-US" altLang="zh-CN" sz="3400" b="0" dirty="0">
                <a:solidFill>
                  <a:srgbClr val="000000"/>
                </a:solidFill>
                <a:effectLst/>
                <a:highlight>
                  <a:srgbClr val="00FFFF"/>
                </a:highlight>
                <a:latin typeface="Times New Roman" panose="02020603050405020304" pitchFamily="18" charset="0"/>
                <a:cs typeface="Times New Roman" panose="02020603050405020304" pitchFamily="18" charset="0"/>
              </a:rPr>
              <a:t>【</a:t>
            </a:r>
            <a:r>
              <a:rPr lang="zh-CN" altLang="en-US" sz="3400" b="0" dirty="0">
                <a:solidFill>
                  <a:srgbClr val="000000"/>
                </a:solidFill>
                <a:effectLst/>
                <a:highlight>
                  <a:srgbClr val="00FFFF"/>
                </a:highlight>
                <a:latin typeface="Times New Roman" panose="02020603050405020304" pitchFamily="18" charset="0"/>
                <a:cs typeface="Times New Roman" panose="02020603050405020304" pitchFamily="18" charset="0"/>
              </a:rPr>
              <a:t>担忧</a:t>
            </a:r>
            <a:r>
              <a:rPr lang="en-US" altLang="zh-CN" sz="3400" b="0" dirty="0">
                <a:solidFill>
                  <a:srgbClr val="000000"/>
                </a:solidFill>
                <a:effectLst/>
                <a:highlight>
                  <a:srgbClr val="00FFFF"/>
                </a:highlight>
                <a:latin typeface="Times New Roman" panose="02020603050405020304" pitchFamily="18" charset="0"/>
                <a:cs typeface="Times New Roman" panose="02020603050405020304" pitchFamily="18" charset="0"/>
              </a:rPr>
              <a:t>】</a:t>
            </a:r>
            <a:endParaRPr lang="en-US" altLang="zh-CN" sz="3400" b="0" dirty="0">
              <a:solidFill>
                <a:srgbClr val="000000"/>
              </a:solidFill>
              <a:effectLst/>
              <a:highlight>
                <a:srgbClr val="00FFFF"/>
              </a:highlight>
              <a:latin typeface="Times New Roman" panose="02020603050405020304" pitchFamily="18" charset="0"/>
              <a:cs typeface="Times New Roman" panose="02020603050405020304" pitchFamily="18" charset="0"/>
            </a:endParaRPr>
          </a:p>
          <a:p>
            <a:pPr algn="l">
              <a:lnSpc>
                <a:spcPct val="150000"/>
              </a:lnSpc>
              <a:spcBef>
                <a:spcPts val="0"/>
              </a:spcBef>
              <a:buFont typeface="+mj-lt"/>
              <a:buAutoNum type="arabicPeriod"/>
            </a:pPr>
            <a:r>
              <a:rPr lang="zh-CN" altLang="en-US" sz="3400" b="0" dirty="0">
                <a:solidFill>
                  <a:srgbClr val="000000"/>
                </a:solidFill>
                <a:effectLst/>
                <a:latin typeface="Times New Roman" panose="02020603050405020304" pitchFamily="18" charset="0"/>
                <a:cs typeface="Times New Roman" panose="02020603050405020304" pitchFamily="18" charset="0"/>
              </a:rPr>
              <a:t>大家都为男孩和保安捏了一把汗。</a:t>
            </a:r>
            <a:endParaRPr lang="zh-CN" altLang="en-US" sz="3400" b="0" dirty="0">
              <a:solidFill>
                <a:srgbClr val="000000"/>
              </a:solidFill>
              <a:effectLst/>
              <a:latin typeface="Times New Roman" panose="02020603050405020304" pitchFamily="18" charset="0"/>
              <a:cs typeface="Times New Roman" panose="02020603050405020304" pitchFamily="18" charset="0"/>
            </a:endParaRPr>
          </a:p>
          <a:p>
            <a:pPr algn="l">
              <a:lnSpc>
                <a:spcPct val="150000"/>
              </a:lnSpc>
              <a:spcBef>
                <a:spcPts val="0"/>
              </a:spcBef>
              <a:buFont typeface="+mj-lt"/>
              <a:buAutoNum type="arabicPeriod"/>
            </a:pPr>
            <a:r>
              <a:rPr lang="en-US" altLang="zh-CN" sz="3400" b="0" dirty="0">
                <a:solidFill>
                  <a:srgbClr val="000000"/>
                </a:solidFill>
                <a:effectLst/>
                <a:latin typeface="Times New Roman" panose="02020603050405020304" pitchFamily="18" charset="0"/>
                <a:cs typeface="Times New Roman" panose="02020603050405020304" pitchFamily="18" charset="0"/>
              </a:rPr>
              <a:t>People feared for the boy and the guard.</a:t>
            </a:r>
            <a:endParaRPr lang="en-US" altLang="zh-CN" sz="3400" b="0" dirty="0">
              <a:solidFill>
                <a:srgbClr val="000000"/>
              </a:solidFill>
              <a:effectLst/>
              <a:latin typeface="Times New Roman" panose="02020603050405020304" pitchFamily="18" charset="0"/>
              <a:cs typeface="Times New Roman" panose="02020603050405020304" pitchFamily="18" charset="0"/>
            </a:endParaRPr>
          </a:p>
          <a:p>
            <a:pPr algn="l">
              <a:lnSpc>
                <a:spcPct val="150000"/>
              </a:lnSpc>
              <a:spcBef>
                <a:spcPts val="0"/>
              </a:spcBef>
              <a:buFont typeface="+mj-lt"/>
              <a:buAutoNum type="arabicPeriod"/>
            </a:pPr>
            <a:r>
              <a:rPr lang="zh-CN" altLang="en-US" sz="3400" b="0" dirty="0">
                <a:solidFill>
                  <a:srgbClr val="000000"/>
                </a:solidFill>
                <a:effectLst/>
                <a:latin typeface="Times New Roman" panose="02020603050405020304" pitchFamily="18" charset="0"/>
                <a:cs typeface="Times New Roman" panose="02020603050405020304" pitchFamily="18" charset="0"/>
              </a:rPr>
              <a:t>所有人都紧张不已，心里满是担忧。</a:t>
            </a:r>
            <a:endParaRPr lang="zh-CN" altLang="en-US" sz="3400" b="0" dirty="0">
              <a:solidFill>
                <a:srgbClr val="000000"/>
              </a:solidFill>
              <a:effectLst/>
              <a:latin typeface="Times New Roman" panose="02020603050405020304" pitchFamily="18" charset="0"/>
              <a:cs typeface="Times New Roman" panose="02020603050405020304" pitchFamily="18" charset="0"/>
            </a:endParaRPr>
          </a:p>
          <a:p>
            <a:pPr algn="l">
              <a:lnSpc>
                <a:spcPct val="150000"/>
              </a:lnSpc>
              <a:spcBef>
                <a:spcPts val="0"/>
              </a:spcBef>
              <a:buFont typeface="+mj-lt"/>
              <a:buAutoNum type="arabicPeriod"/>
            </a:pPr>
            <a:r>
              <a:rPr lang="en-US" altLang="zh-CN" sz="3400" b="0" dirty="0">
                <a:solidFill>
                  <a:srgbClr val="000000"/>
                </a:solidFill>
                <a:effectLst/>
                <a:latin typeface="Times New Roman" panose="02020603050405020304" pitchFamily="18" charset="0"/>
                <a:cs typeface="Times New Roman" panose="02020603050405020304" pitchFamily="18" charset="0"/>
              </a:rPr>
              <a:t>All people felt nervous and worried.</a:t>
            </a:r>
            <a:endParaRPr lang="en-US" altLang="zh-CN" sz="3400" b="0" dirty="0">
              <a:solidFill>
                <a:srgbClr val="000000"/>
              </a:solidFill>
              <a:effectLst/>
              <a:latin typeface="Times New Roman" panose="02020603050405020304" pitchFamily="18" charset="0"/>
              <a:cs typeface="Times New Roman" panose="02020603050405020304" pitchFamily="18" charset="0"/>
            </a:endParaRPr>
          </a:p>
          <a:p>
            <a:pPr algn="l">
              <a:lnSpc>
                <a:spcPct val="150000"/>
              </a:lnSpc>
              <a:spcBef>
                <a:spcPts val="0"/>
              </a:spcBef>
              <a:buFont typeface="+mj-lt"/>
              <a:buAutoNum type="arabicPeriod"/>
            </a:pPr>
            <a:r>
              <a:rPr lang="zh-CN" altLang="en-US" sz="3400" b="0" dirty="0">
                <a:solidFill>
                  <a:srgbClr val="000000"/>
                </a:solidFill>
                <a:effectLst/>
                <a:latin typeface="Times New Roman" panose="02020603050405020304" pitchFamily="18" charset="0"/>
                <a:cs typeface="Times New Roman" panose="02020603050405020304" pitchFamily="18" charset="0"/>
              </a:rPr>
              <a:t>我们的心都揪了起来，生怕意外发生。</a:t>
            </a:r>
            <a:endParaRPr lang="zh-CN" altLang="en-US" sz="3400" b="0" dirty="0">
              <a:solidFill>
                <a:srgbClr val="000000"/>
              </a:solidFill>
              <a:effectLst/>
              <a:latin typeface="Times New Roman" panose="02020603050405020304" pitchFamily="18" charset="0"/>
              <a:cs typeface="Times New Roman" panose="02020603050405020304" pitchFamily="18" charset="0"/>
            </a:endParaRPr>
          </a:p>
          <a:p>
            <a:pPr algn="l">
              <a:lnSpc>
                <a:spcPct val="150000"/>
              </a:lnSpc>
              <a:spcBef>
                <a:spcPts val="0"/>
              </a:spcBef>
              <a:buFont typeface="+mj-lt"/>
              <a:buAutoNum type="arabicPeriod"/>
            </a:pPr>
            <a:r>
              <a:rPr lang="en-US" altLang="zh-CN" sz="3400" b="0" dirty="0">
                <a:solidFill>
                  <a:srgbClr val="000000"/>
                </a:solidFill>
                <a:effectLst/>
                <a:latin typeface="Times New Roman" panose="02020603050405020304" pitchFamily="18" charset="0"/>
                <a:cs typeface="Times New Roman" panose="02020603050405020304" pitchFamily="18" charset="0"/>
              </a:rPr>
              <a:t>Our hearts tightened, afraid that an accident would happen.</a:t>
            </a:r>
            <a:endParaRPr lang="en-US" altLang="zh-CN" sz="3400" b="0" dirty="0">
              <a:solidFill>
                <a:srgbClr val="000000"/>
              </a:solidFill>
              <a:effectLst/>
              <a:latin typeface="Times New Roman" panose="02020603050405020304" pitchFamily="18" charset="0"/>
              <a:cs typeface="Times New Roman" panose="02020603050405020304" pitchFamily="18" charset="0"/>
            </a:endParaRPr>
          </a:p>
          <a:p>
            <a:pPr algn="l">
              <a:lnSpc>
                <a:spcPts val="1800"/>
              </a:lnSpc>
              <a:buNone/>
            </a:pPr>
            <a:endParaRPr lang="zh-CN" alt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4002" y="377806"/>
            <a:ext cx="11019798" cy="5799157"/>
          </a:xfrm>
        </p:spPr>
        <p:txBody>
          <a:bodyPr>
            <a:normAutofit lnSpcReduction="10000"/>
          </a:bodyPr>
          <a:lstStyle/>
          <a:p>
            <a:r>
              <a:rPr lang="en-US" altLang="zh-CN" dirty="0">
                <a:highlight>
                  <a:srgbClr val="00FFFF"/>
                </a:highlight>
                <a:latin typeface="Times New Roman" panose="02020603050405020304" pitchFamily="18" charset="0"/>
                <a:cs typeface="Times New Roman" panose="02020603050405020304" pitchFamily="18" charset="0"/>
              </a:rPr>
              <a:t>3. </a:t>
            </a:r>
            <a:r>
              <a:rPr lang="zh-CN" altLang="en-US" dirty="0">
                <a:highlight>
                  <a:srgbClr val="00FFFF"/>
                </a:highlight>
                <a:latin typeface="Times New Roman" panose="02020603050405020304" pitchFamily="18" charset="0"/>
                <a:cs typeface="Times New Roman" panose="02020603050405020304" pitchFamily="18" charset="0"/>
              </a:rPr>
              <a:t>描写</a:t>
            </a:r>
            <a:r>
              <a:rPr lang="en-US" altLang="zh-CN" dirty="0">
                <a:highlight>
                  <a:srgbClr val="00FFFF"/>
                </a:highlight>
                <a:latin typeface="Times New Roman" panose="02020603050405020304" pitchFamily="18" charset="0"/>
                <a:cs typeface="Times New Roman" panose="02020603050405020304" pitchFamily="18" charset="0"/>
              </a:rPr>
              <a:t>【</a:t>
            </a:r>
            <a:r>
              <a:rPr lang="zh-CN" altLang="en-US" dirty="0">
                <a:highlight>
                  <a:srgbClr val="00FFFF"/>
                </a:highlight>
                <a:latin typeface="Times New Roman" panose="02020603050405020304" pitchFamily="18" charset="0"/>
                <a:cs typeface="Times New Roman" panose="02020603050405020304" pitchFamily="18" charset="0"/>
              </a:rPr>
              <a:t>释然</a:t>
            </a:r>
            <a:r>
              <a:rPr lang="en-US" altLang="zh-CN" dirty="0">
                <a:highlight>
                  <a:srgbClr val="00FFFF"/>
                </a:highlight>
                <a:latin typeface="Times New Roman" panose="02020603050405020304" pitchFamily="18" charset="0"/>
                <a:cs typeface="Times New Roman" panose="02020603050405020304" pitchFamily="18" charset="0"/>
              </a:rPr>
              <a:t>】</a:t>
            </a:r>
            <a:endParaRPr lang="en-US" altLang="zh-CN" dirty="0">
              <a:highlight>
                <a:srgbClr val="00FFFF"/>
              </a:highlight>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看到孩子平安无事，大家终于松了一口气。</a:t>
            </a:r>
            <a:endParaRPr lang="zh-CN" altLang="en-US"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Seeing the boy safe and sound, people finally sighed with relief.</a:t>
            </a:r>
            <a:endParaRPr lang="en-US" altLang="zh-CN" dirty="0">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危险散去后，众人慢慢放松下来。</a:t>
            </a:r>
            <a:endParaRPr lang="zh-CN" altLang="en-US"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After the danger passed, people relaxed little by little.</a:t>
            </a:r>
            <a:endParaRPr lang="en-US" altLang="zh-CN" dirty="0">
              <a:latin typeface="Times New Roman" panose="02020603050405020304" pitchFamily="18" charset="0"/>
              <a:cs typeface="Times New Roman" panose="02020603050405020304" pitchFamily="18" charset="0"/>
            </a:endParaRPr>
          </a:p>
          <a:p>
            <a:r>
              <a:rPr lang="en-US" altLang="zh-CN" dirty="0">
                <a:highlight>
                  <a:srgbClr val="00FFFF"/>
                </a:highlight>
                <a:latin typeface="Times New Roman" panose="02020603050405020304" pitchFamily="18" charset="0"/>
                <a:cs typeface="Times New Roman" panose="02020603050405020304" pitchFamily="18" charset="0"/>
              </a:rPr>
              <a:t>4. </a:t>
            </a:r>
            <a:r>
              <a:rPr lang="zh-CN" altLang="en-US" dirty="0">
                <a:highlight>
                  <a:srgbClr val="00FFFF"/>
                </a:highlight>
                <a:latin typeface="Times New Roman" panose="02020603050405020304" pitchFamily="18" charset="0"/>
                <a:cs typeface="Times New Roman" panose="02020603050405020304" pitchFamily="18" charset="0"/>
              </a:rPr>
              <a:t>描写</a:t>
            </a:r>
            <a:r>
              <a:rPr lang="en-US" altLang="zh-CN" dirty="0">
                <a:highlight>
                  <a:srgbClr val="00FFFF"/>
                </a:highlight>
                <a:latin typeface="Times New Roman" panose="02020603050405020304" pitchFamily="18" charset="0"/>
                <a:cs typeface="Times New Roman" panose="02020603050405020304" pitchFamily="18" charset="0"/>
              </a:rPr>
              <a:t>【</a:t>
            </a:r>
            <a:r>
              <a:rPr lang="zh-CN" altLang="en-US" dirty="0">
                <a:highlight>
                  <a:srgbClr val="00FFFF"/>
                </a:highlight>
                <a:latin typeface="Times New Roman" panose="02020603050405020304" pitchFamily="18" charset="0"/>
                <a:cs typeface="Times New Roman" panose="02020603050405020304" pitchFamily="18" charset="0"/>
              </a:rPr>
              <a:t>赞美</a:t>
            </a:r>
            <a:r>
              <a:rPr lang="en-US" altLang="zh-CN" dirty="0">
                <a:highlight>
                  <a:srgbClr val="00FFFF"/>
                </a:highlight>
                <a:latin typeface="Times New Roman" panose="02020603050405020304" pitchFamily="18" charset="0"/>
                <a:cs typeface="Times New Roman" panose="02020603050405020304" pitchFamily="18" charset="0"/>
              </a:rPr>
              <a:t>】</a:t>
            </a:r>
            <a:endParaRPr lang="en-US" altLang="zh-CN" dirty="0">
              <a:highlight>
                <a:srgbClr val="00FFFF"/>
              </a:highlight>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人群中立刻响起热烈的掌声与欢呼声。</a:t>
            </a:r>
            <a:endParaRPr lang="zh-CN" altLang="en-US"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Warm cheers and claps rose from the crowd right away.</a:t>
            </a:r>
            <a:endParaRPr lang="en-US" altLang="zh-CN" dirty="0">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大家纷纷走上前，向这位勇敢的人表达感谢。</a:t>
            </a:r>
            <a:endParaRPr lang="zh-CN" altLang="en-US"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People stepped forward to thank the brave man.</a:t>
            </a:r>
            <a:endParaRPr lang="en-US" altLang="zh-CN" dirty="0">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所有人都十分敬佩他的举动。</a:t>
            </a:r>
            <a:endParaRPr lang="zh-CN" altLang="en-US"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Everyone admired what he had done.</a:t>
            </a:r>
            <a:endParaRPr lang="en-US" altLang="zh-CN" dirty="0">
              <a:latin typeface="Times New Roman" panose="02020603050405020304" pitchFamily="18" charset="0"/>
              <a:cs typeface="Times New Roman" panose="02020603050405020304" pitchFamily="18" charset="0"/>
            </a:endParaRPr>
          </a:p>
          <a:p>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98266" y="662529"/>
            <a:ext cx="10855534" cy="5514434"/>
          </a:xfrm>
        </p:spPr>
        <p:txBody>
          <a:bodyPr>
            <a:normAutofit/>
          </a:bodyPr>
          <a:lstStyle/>
          <a:p>
            <a:r>
              <a:rPr lang="zh-CN" altLang="en-US" dirty="0">
                <a:highlight>
                  <a:srgbClr val="FFFF00"/>
                </a:highlight>
                <a:latin typeface="Times New Roman" panose="02020603050405020304" pitchFamily="18" charset="0"/>
                <a:cs typeface="Times New Roman" panose="02020603050405020304" pitchFamily="18" charset="0"/>
              </a:rPr>
              <a:t>坐在车里的我</a:t>
            </a:r>
            <a:endParaRPr lang="zh-CN" altLang="en-US" dirty="0">
              <a:highlight>
                <a:srgbClr val="FFFF00"/>
              </a:highlight>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我靠在座椅上，心脏还在怦怦直跳，久久无法平静。</a:t>
            </a:r>
            <a:endParaRPr lang="zh-CN" altLang="en-US"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I sat in my seat, with my heart beating fast for a long time.</a:t>
            </a:r>
            <a:endParaRPr lang="en-US" altLang="zh-CN" dirty="0">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我静静望着窗外，心里对这位平凡的老人多了一份敬意。</a:t>
            </a:r>
            <a:endParaRPr lang="zh-CN" altLang="en-US"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I looked out of the window quietly and respected this ordinary old man deeply.</a:t>
            </a:r>
            <a:endParaRPr lang="en-US" altLang="zh-CN" dirty="0">
              <a:latin typeface="Times New Roman" panose="02020603050405020304" pitchFamily="18" charset="0"/>
              <a:cs typeface="Times New Roman" panose="02020603050405020304" pitchFamily="18" charset="0"/>
            </a:endParaRPr>
          </a:p>
          <a:p>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76365" y="1584883"/>
            <a:ext cx="10975994" cy="3559042"/>
          </a:xfrm>
        </p:spPr>
        <p:txBody>
          <a:bodyPr/>
          <a:lstStyle/>
          <a:p>
            <a:r>
              <a:rPr lang="en-US" altLang="zh-CN" dirty="0">
                <a:latin typeface="Times New Roman" panose="02020603050405020304" pitchFamily="18" charset="0"/>
                <a:cs typeface="Times New Roman" panose="02020603050405020304" pitchFamily="18" charset="0"/>
              </a:rPr>
              <a:t>The boy dashed into the busy street, unaware of a speeding car approaching fast. </a:t>
            </a:r>
            <a:r>
              <a:rPr lang="en-US" altLang="zh-CN" dirty="0">
                <a:solidFill>
                  <a:srgbClr val="FF0000"/>
                </a:solidFill>
                <a:latin typeface="Times New Roman" panose="02020603050405020304" pitchFamily="18" charset="0"/>
                <a:cs typeface="Times New Roman" panose="02020603050405020304" pitchFamily="18" charset="0"/>
              </a:rPr>
              <a:t>Ignoring the bitter cold, the elderly guard rushed forward, grabbed the boy’s arm and pulled him back tightly. The car screeched to a halt inches away. </a:t>
            </a:r>
            <a:r>
              <a:rPr lang="en-US" altLang="zh-CN" dirty="0">
                <a:latin typeface="Times New Roman" panose="02020603050405020304" pitchFamily="18" charset="0"/>
                <a:cs typeface="Times New Roman" panose="02020603050405020304" pitchFamily="18" charset="0"/>
              </a:rPr>
              <a:t>Passers-by held their breath and gasped in shock. Everyone’s heart tightened, fearing the worst. People sighed with relief when the boy was safe. Warm cheers and claps broke out, praising his courage. </a:t>
            </a:r>
            <a:r>
              <a:rPr lang="en-US" altLang="zh-CN" dirty="0">
                <a:highlight>
                  <a:srgbClr val="FFFF00"/>
                </a:highlight>
                <a:latin typeface="Times New Roman" panose="02020603050405020304" pitchFamily="18" charset="0"/>
                <a:cs typeface="Times New Roman" panose="02020603050405020304" pitchFamily="18" charset="0"/>
              </a:rPr>
              <a:t>Seated in the warm car, I was shocked, then filled with guilt and deep admiration. His selflessness touched my cold heart.</a:t>
            </a:r>
            <a:endParaRPr lang="zh-CN" altLang="en-US" dirty="0">
              <a:highlight>
                <a:srgbClr val="FFFF00"/>
              </a:highlight>
              <a:latin typeface="Times New Roman" panose="02020603050405020304" pitchFamily="18" charset="0"/>
              <a:cs typeface="Times New Roman" panose="02020603050405020304" pitchFamily="18" charset="0"/>
            </a:endParaRPr>
          </a:p>
        </p:txBody>
      </p:sp>
      <p:sp>
        <p:nvSpPr>
          <p:cNvPr id="4" name="文本框 3"/>
          <p:cNvSpPr txBox="1"/>
          <p:nvPr/>
        </p:nvSpPr>
        <p:spPr>
          <a:xfrm>
            <a:off x="643918" y="701349"/>
            <a:ext cx="9326058" cy="369332"/>
          </a:xfrm>
          <a:prstGeom prst="rect">
            <a:avLst/>
          </a:prstGeom>
          <a:solidFill>
            <a:schemeClr val="accent1">
              <a:lumMod val="20000"/>
              <a:lumOff val="80000"/>
            </a:schemeClr>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P1</a:t>
            </a:r>
            <a:r>
              <a:rPr kumimoji="0" lang="zh-CN" altLang="en-US" sz="1800" b="0"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a:t>
            </a:r>
            <a:r>
              <a:rPr kumimoji="0" lang="en-US" altLang="zh-CN" sz="1800" b="0"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But one morning, a boy ran into the traffic without noticing an oncoming speeding car.</a:t>
            </a:r>
            <a:endParaRPr kumimoji="0" lang="zh-CN" altLang="en-US" sz="1800" b="0"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endParaRPr>
          </a:p>
        </p:txBody>
      </p:sp>
      <p:sp>
        <p:nvSpPr>
          <p:cNvPr id="7" name="文本框 6"/>
          <p:cNvSpPr txBox="1"/>
          <p:nvPr/>
        </p:nvSpPr>
        <p:spPr>
          <a:xfrm>
            <a:off x="3930003" y="5037935"/>
            <a:ext cx="3155228" cy="954107"/>
          </a:xfrm>
          <a:prstGeom prst="rect">
            <a:avLst/>
          </a:prstGeom>
          <a:solidFill>
            <a:schemeClr val="accent2">
              <a:lumMod val="40000"/>
              <a:lumOff val="60000"/>
            </a:schemeClr>
          </a:solidFill>
        </p:spPr>
        <p:txBody>
          <a:bodyPr wrap="square">
            <a:spAutoFit/>
          </a:bodyPr>
          <a:lstStyle/>
          <a:p>
            <a:r>
              <a:rPr lang="zh-CN" altLang="en-US" sz="2800" b="1" dirty="0">
                <a:solidFill>
                  <a:srgbClr val="7030A0"/>
                </a:solidFill>
                <a:effectLst/>
                <a:latin typeface="Times New Roman" panose="02020603050405020304" pitchFamily="18" charset="0"/>
                <a:cs typeface="Times New Roman" panose="02020603050405020304" pitchFamily="18" charset="0"/>
              </a:rPr>
              <a:t>救人现场：</a:t>
            </a:r>
            <a:endParaRPr lang="en-US" altLang="zh-CN" sz="2800" b="1" dirty="0">
              <a:solidFill>
                <a:srgbClr val="7030A0"/>
              </a:solidFill>
              <a:effectLst/>
              <a:latin typeface="Times New Roman" panose="02020603050405020304" pitchFamily="18" charset="0"/>
              <a:cs typeface="Times New Roman" panose="02020603050405020304" pitchFamily="18" charset="0"/>
            </a:endParaRPr>
          </a:p>
          <a:p>
            <a:r>
              <a:rPr lang="zh-CN" altLang="en-US" sz="2800" b="1" dirty="0">
                <a:solidFill>
                  <a:srgbClr val="7030A0"/>
                </a:solidFill>
                <a:latin typeface="Times New Roman" panose="02020603050405020304" pitchFamily="18" charset="0"/>
                <a:cs typeface="Times New Roman" panose="02020603050405020304" pitchFamily="18" charset="0"/>
              </a:rPr>
              <a:t>        细节刻画</a:t>
            </a:r>
            <a:endParaRPr lang="zh-CN" altLang="en-US" sz="2800" b="1" dirty="0">
              <a:solidFill>
                <a:srgbClr val="7030A0"/>
              </a:solidFill>
            </a:endParaRPr>
          </a:p>
        </p:txBody>
      </p:sp>
      <p:cxnSp>
        <p:nvCxnSpPr>
          <p:cNvPr id="8" name="直接箭头连接符 7"/>
          <p:cNvCxnSpPr/>
          <p:nvPr/>
        </p:nvCxnSpPr>
        <p:spPr>
          <a:xfrm>
            <a:off x="3723305" y="3148383"/>
            <a:ext cx="739186" cy="1713816"/>
          </a:xfrm>
          <a:prstGeom prst="straightConnector1">
            <a:avLst/>
          </a:prstGeom>
          <a:ln w="57150">
            <a:solidFill>
              <a:srgbClr val="7030A0"/>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5291566" y="1692046"/>
            <a:ext cx="6325970" cy="2513100"/>
          </a:xfrm>
        </p:spPr>
        <p:txBody>
          <a:bodyPr>
            <a:normAutofit fontScale="85000" lnSpcReduction="10000"/>
          </a:bodyPr>
          <a:lstStyle/>
          <a:p>
            <a:pPr algn="l"/>
            <a:r>
              <a:rPr lang="ja-JP" altLang="en-US" sz="6000" dirty="0">
                <a:solidFill>
                  <a:schemeClr val="accent2">
                    <a:lumMod val="75000"/>
                  </a:schemeClr>
                </a:solidFill>
                <a:latin typeface="隶书" panose="02010509060101010101" pitchFamily="49" charset="-122"/>
                <a:ea typeface="隶书" panose="02010509060101010101" pitchFamily="49" charset="-122"/>
              </a:rPr>
              <a:t> ・</a:t>
            </a:r>
            <a:r>
              <a:rPr lang="zh-CN" altLang="en-US" sz="6000" dirty="0">
                <a:solidFill>
                  <a:schemeClr val="accent2">
                    <a:lumMod val="75000"/>
                  </a:schemeClr>
                </a:solidFill>
                <a:latin typeface="隶书" panose="02010509060101010101" pitchFamily="49" charset="-122"/>
                <a:ea typeface="隶书" panose="02010509060101010101" pitchFamily="49" charset="-122"/>
              </a:rPr>
              <a:t>抓准伏笔，</a:t>
            </a:r>
            <a:endParaRPr lang="en-US" altLang="zh-CN" sz="6000" dirty="0">
              <a:solidFill>
                <a:schemeClr val="accent2">
                  <a:lumMod val="75000"/>
                </a:schemeClr>
              </a:solidFill>
              <a:latin typeface="隶书" panose="02010509060101010101" pitchFamily="49" charset="-122"/>
              <a:ea typeface="隶书" panose="02010509060101010101" pitchFamily="49" charset="-122"/>
            </a:endParaRPr>
          </a:p>
          <a:p>
            <a:pPr algn="l"/>
            <a:r>
              <a:rPr lang="zh-CN" altLang="en-US" sz="6000" dirty="0">
                <a:solidFill>
                  <a:schemeClr val="accent2">
                    <a:lumMod val="75000"/>
                  </a:schemeClr>
                </a:solidFill>
                <a:latin typeface="隶书" panose="02010509060101010101" pitchFamily="49" charset="-122"/>
                <a:ea typeface="隶书" panose="02010509060101010101" pitchFamily="49" charset="-122"/>
              </a:rPr>
              <a:t>       紧扣主题，</a:t>
            </a:r>
            <a:endParaRPr lang="en-US" altLang="zh-CN" sz="6000" dirty="0">
              <a:solidFill>
                <a:schemeClr val="accent2">
                  <a:lumMod val="75000"/>
                </a:schemeClr>
              </a:solidFill>
              <a:latin typeface="隶书" panose="02010509060101010101" pitchFamily="49" charset="-122"/>
              <a:ea typeface="隶书" panose="02010509060101010101" pitchFamily="49" charset="-122"/>
            </a:endParaRPr>
          </a:p>
          <a:p>
            <a:pPr algn="l"/>
            <a:r>
              <a:rPr lang="zh-CN" altLang="en-US" sz="6000" dirty="0">
                <a:solidFill>
                  <a:schemeClr val="accent2">
                    <a:lumMod val="75000"/>
                  </a:schemeClr>
                </a:solidFill>
                <a:latin typeface="隶书" panose="02010509060101010101" pitchFamily="49" charset="-122"/>
                <a:ea typeface="隶书" panose="02010509060101010101" pitchFamily="49" charset="-122"/>
              </a:rPr>
              <a:t>          精准续写</a:t>
            </a:r>
            <a:endParaRPr lang="zh-CN" altLang="en-US" sz="6000" dirty="0">
              <a:solidFill>
                <a:schemeClr val="accent2">
                  <a:lumMod val="75000"/>
                </a:schemeClr>
              </a:solidFill>
              <a:latin typeface="隶书" panose="02010509060101010101" pitchFamily="49" charset="-122"/>
              <a:ea typeface="隶书" panose="02010509060101010101" pitchFamily="49" charset="-122"/>
            </a:endParaRPr>
          </a:p>
        </p:txBody>
      </p:sp>
      <p:sp>
        <p:nvSpPr>
          <p:cNvPr id="5" name="文本框 4"/>
          <p:cNvSpPr txBox="1"/>
          <p:nvPr/>
        </p:nvSpPr>
        <p:spPr>
          <a:xfrm>
            <a:off x="672111" y="420371"/>
            <a:ext cx="9178222" cy="521970"/>
          </a:xfrm>
          <a:prstGeom prst="rect">
            <a:avLst/>
          </a:prstGeom>
          <a:solidFill>
            <a:schemeClr val="bg2"/>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ja-JP" sz="2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2026</a:t>
            </a:r>
            <a:r>
              <a:rPr kumimoji="0" lang="zh-CN" altLang="en-US" sz="2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年</a:t>
            </a:r>
            <a:r>
              <a:rPr kumimoji="0" lang="en-US" altLang="zh-CN" sz="2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5</a:t>
            </a:r>
            <a:r>
              <a:rPr kumimoji="0" lang="zh-CN" altLang="en-US" sz="2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月强基联盟读后续写：</a:t>
            </a:r>
            <a:r>
              <a:rPr kumimoji="0" lang="zh-CN" altLang="en-US" sz="28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动作链 </a:t>
            </a:r>
            <a:r>
              <a:rPr kumimoji="0" lang="en-US" altLang="zh-CN" sz="28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 </a:t>
            </a:r>
            <a:r>
              <a:rPr kumimoji="0" lang="zh-CN" altLang="en-US" sz="28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情绪线 </a:t>
            </a:r>
            <a:r>
              <a:rPr kumimoji="0" lang="en-US" altLang="zh-CN" sz="28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 </a:t>
            </a:r>
            <a:r>
              <a:rPr kumimoji="0" lang="zh-CN" altLang="en-US" sz="28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主题</a:t>
            </a:r>
            <a:endParaRPr kumimoji="0" lang="zh-CN" altLang="en-US" sz="28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sp>
        <p:nvSpPr>
          <p:cNvPr id="8" name="标题 1"/>
          <p:cNvSpPr txBox="1"/>
          <p:nvPr/>
        </p:nvSpPr>
        <p:spPr>
          <a:xfrm>
            <a:off x="8722391" y="4660483"/>
            <a:ext cx="2677495" cy="801146"/>
          </a:xfrm>
          <a:prstGeom prst="rect">
            <a:avLst/>
          </a:prstGeom>
          <a:solidFill>
            <a:schemeClr val="accent6">
              <a:lumMod val="20000"/>
              <a:lumOff val="80000"/>
            </a:schemeClr>
          </a:solidFill>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defRPr/>
            </a:pPr>
            <a:r>
              <a:rPr kumimoji="0" lang="zh-CN" altLang="en-US" sz="3200" b="1" i="0" u="none" strike="noStrike" kern="1200" cap="none" spc="0" normalizeH="0" baseline="0" noProof="0" dirty="0">
                <a:ln>
                  <a:noFill/>
                </a:ln>
                <a:solidFill>
                  <a:prstClr val="black"/>
                </a:solidFill>
                <a:effectLst/>
                <a:uLnTx/>
                <a:uFillTx/>
                <a:latin typeface="等线 Light" panose="02010600030101010101" charset="-122"/>
                <a:ea typeface="等线 Light" panose="02010600030101010101" charset="-122"/>
                <a:cs typeface="+mj-cs"/>
              </a:rPr>
              <a:t>刘艳</a:t>
            </a:r>
            <a:endParaRPr kumimoji="0" lang="zh-CN" altLang="en-US" sz="3200" b="1" i="0" u="none" strike="noStrike" kern="1200" cap="none" spc="0" normalizeH="0" baseline="0" noProof="0" dirty="0">
              <a:ln>
                <a:noFill/>
              </a:ln>
              <a:solidFill>
                <a:prstClr val="black"/>
              </a:solidFill>
              <a:effectLst/>
              <a:uLnTx/>
              <a:uFillTx/>
              <a:latin typeface="等线 Light" panose="02010600030101010101" charset="-122"/>
              <a:ea typeface="等线 Light" panose="02010600030101010101" charset="-122"/>
              <a:cs typeface="+mj-cs"/>
            </a:endParaRPr>
          </a:p>
        </p:txBody>
      </p:sp>
      <p:pic>
        <p:nvPicPr>
          <p:cNvPr id="4" name="图片 3"/>
          <p:cNvPicPr>
            <a:picLocks noChangeAspect="1"/>
          </p:cNvPicPr>
          <p:nvPr/>
        </p:nvPicPr>
        <p:blipFill>
          <a:blip r:embed="rId1"/>
          <a:srcRect b="6051"/>
          <a:stretch>
            <a:fillRect/>
          </a:stretch>
        </p:blipFill>
        <p:spPr>
          <a:xfrm>
            <a:off x="1018432" y="2481654"/>
            <a:ext cx="5205327" cy="2745901"/>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311188" y="753735"/>
          <a:ext cx="11569624" cy="5536699"/>
        </p:xfrm>
        <a:graphic>
          <a:graphicData uri="http://schemas.openxmlformats.org/drawingml/2006/table">
            <a:tbl>
              <a:tblPr/>
              <a:tblGrid>
                <a:gridCol w="756525"/>
                <a:gridCol w="5135971"/>
                <a:gridCol w="5677128"/>
              </a:tblGrid>
              <a:tr h="254828">
                <a:tc>
                  <a:txBody>
                    <a:bodyPr/>
                    <a:lstStyle/>
                    <a:p>
                      <a:pPr algn="l">
                        <a:buNone/>
                      </a:pPr>
                      <a:r>
                        <a:rPr lang="zh-CN" altLang="en-US" sz="1600" dirty="0">
                          <a:effectLst/>
                        </a:rPr>
                        <a:t>维度</a:t>
                      </a:r>
                      <a:endParaRPr lang="zh-CN" altLang="en-US" sz="1600" dirty="0">
                        <a:effectLst/>
                      </a:endParaRPr>
                    </a:p>
                  </a:txBody>
                  <a:tcPr marL="504" marR="504" marT="504" marB="5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zh-CN" altLang="en-US" sz="1600">
                          <a:effectLst/>
                        </a:rPr>
                        <a:t>写法 </a:t>
                      </a:r>
                      <a:r>
                        <a:rPr lang="en-US" altLang="zh-CN" sz="1600">
                          <a:effectLst/>
                        </a:rPr>
                        <a:t>A</a:t>
                      </a:r>
                      <a:r>
                        <a:rPr lang="zh-CN" altLang="en-US" sz="1600">
                          <a:effectLst/>
                        </a:rPr>
                        <a:t>：停留在事发现场（场景延续版）</a:t>
                      </a:r>
                      <a:endParaRPr lang="zh-CN" altLang="en-US" sz="1600">
                        <a:effectLst/>
                      </a:endParaRPr>
                    </a:p>
                  </a:txBody>
                  <a:tcPr marL="504" marR="504" marT="504" marB="5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zh-CN" altLang="en-US" sz="1600">
                          <a:effectLst/>
                        </a:rPr>
                        <a:t>写法 </a:t>
                      </a:r>
                      <a:r>
                        <a:rPr lang="en-US" altLang="zh-CN" sz="1600">
                          <a:effectLst/>
                        </a:rPr>
                        <a:t>B</a:t>
                      </a:r>
                      <a:r>
                        <a:rPr lang="zh-CN" altLang="en-US" sz="1600">
                          <a:effectLst/>
                        </a:rPr>
                        <a:t>：拉长时间线 </a:t>
                      </a:r>
                      <a:r>
                        <a:rPr lang="en-US" altLang="zh-CN" sz="1600">
                          <a:effectLst/>
                        </a:rPr>
                        <a:t>+ </a:t>
                      </a:r>
                      <a:r>
                        <a:rPr lang="zh-CN" altLang="en-US" sz="1600">
                          <a:effectLst/>
                        </a:rPr>
                        <a:t>评价升华版</a:t>
                      </a:r>
                      <a:endParaRPr lang="zh-CN" altLang="en-US" sz="1600">
                        <a:effectLst/>
                      </a:endParaRPr>
                    </a:p>
                  </a:txBody>
                  <a:tcPr marL="504" marR="504" marT="504" marB="5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08457">
                <a:tc>
                  <a:txBody>
                    <a:bodyPr/>
                    <a:lstStyle/>
                    <a:p>
                      <a:pPr algn="l">
                        <a:buNone/>
                      </a:pPr>
                      <a:r>
                        <a:rPr lang="zh-CN" altLang="en-US" sz="1600" b="1" dirty="0">
                          <a:effectLst/>
                        </a:rPr>
                        <a:t>定位</a:t>
                      </a:r>
                      <a:endParaRPr lang="zh-CN" altLang="en-US" sz="1600" dirty="0">
                        <a:effectLst/>
                      </a:endParaRPr>
                    </a:p>
                  </a:txBody>
                  <a:tcPr marL="504" marR="504" marT="504" marB="5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zh-CN" altLang="en-US" sz="1600" dirty="0">
                          <a:effectLst/>
                        </a:rPr>
                        <a:t>当下场景的细节延伸，承接第一段救人结尾，继续描写事发现场的即时画面、人物互动、情绪氛围，</a:t>
                      </a:r>
                      <a:r>
                        <a:rPr lang="zh-CN" altLang="en-US" sz="1600" b="1" dirty="0">
                          <a:effectLst/>
                        </a:rPr>
                        <a:t>不跳转时间线</a:t>
                      </a:r>
                      <a:endParaRPr lang="zh-CN" altLang="en-US" sz="1600" dirty="0">
                        <a:effectLst/>
                      </a:endParaRPr>
                    </a:p>
                  </a:txBody>
                  <a:tcPr marL="504" marR="504" marT="504" marB="5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zh-CN" altLang="en-US" sz="1600">
                          <a:effectLst/>
                        </a:rPr>
                        <a:t>以当日事件为契机，跳出当下瞬间，拉长时间线，描写事发后的长期变化、人物成长、主题评价与升华，</a:t>
                      </a:r>
                      <a:r>
                        <a:rPr lang="zh-CN" altLang="en-US" sz="1600" b="1">
                          <a:effectLst/>
                        </a:rPr>
                        <a:t>完成故事闭环</a:t>
                      </a:r>
                      <a:endParaRPr lang="zh-CN" altLang="en-US" sz="1600">
                        <a:effectLst/>
                      </a:endParaRPr>
                    </a:p>
                  </a:txBody>
                  <a:tcPr marL="504" marR="504" marT="504" marB="5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015715">
                <a:tc>
                  <a:txBody>
                    <a:bodyPr/>
                    <a:lstStyle/>
                    <a:p>
                      <a:pPr algn="l">
                        <a:buNone/>
                      </a:pPr>
                      <a:r>
                        <a:rPr lang="zh-CN" altLang="en-US" sz="1600" b="1" dirty="0">
                          <a:effectLst/>
                        </a:rPr>
                        <a:t>优势</a:t>
                      </a:r>
                      <a:endParaRPr lang="zh-CN" altLang="en-US" sz="1600" dirty="0">
                        <a:effectLst/>
                      </a:endParaRPr>
                    </a:p>
                  </a:txBody>
                  <a:tcPr marL="504" marR="504" marT="504" marB="5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en-US" altLang="zh-CN" sz="1600" dirty="0">
                          <a:effectLst/>
                        </a:rPr>
                        <a:t>1. </a:t>
                      </a:r>
                      <a:r>
                        <a:rPr lang="zh-CN" altLang="en-US" sz="1600" dirty="0">
                          <a:effectLst/>
                        </a:rPr>
                        <a:t>情节衔接丝滑，和第一段救人场景无缝对接，无逻辑断层</a:t>
                      </a:r>
                      <a:endParaRPr lang="zh-CN" altLang="en-US" sz="1600" dirty="0">
                        <a:effectLst/>
                      </a:endParaRPr>
                    </a:p>
                    <a:p>
                      <a:pPr algn="l">
                        <a:buNone/>
                      </a:pPr>
                      <a:r>
                        <a:rPr lang="en-US" altLang="zh-CN" sz="1600" dirty="0">
                          <a:effectLst/>
                        </a:rPr>
                        <a:t>2. </a:t>
                      </a:r>
                      <a:r>
                        <a:rPr lang="zh-CN" altLang="en-US" sz="1600" dirty="0">
                          <a:effectLst/>
                        </a:rPr>
                        <a:t>画面感拉满，适合擅长动作、神态、环境描写的学生</a:t>
                      </a:r>
                      <a:endParaRPr lang="zh-CN" altLang="en-US" sz="1600" dirty="0">
                        <a:effectLst/>
                      </a:endParaRPr>
                    </a:p>
                    <a:p>
                      <a:pPr algn="l">
                        <a:buNone/>
                      </a:pPr>
                      <a:endParaRPr lang="zh-CN" altLang="en-US" sz="1600" dirty="0">
                        <a:effectLst/>
                      </a:endParaRPr>
                    </a:p>
                  </a:txBody>
                  <a:tcPr marL="504" marR="504" marT="504" marB="5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en-US" altLang="zh-CN" sz="1600">
                          <a:effectLst/>
                        </a:rPr>
                        <a:t>1. </a:t>
                      </a:r>
                      <a:r>
                        <a:rPr lang="zh-CN" altLang="en-US" sz="1600">
                          <a:effectLst/>
                        </a:rPr>
                        <a:t>完美呼应原文核心伏笔，完成第一视角人物的成长闭环，契合高考读后续写「叙事 </a:t>
                      </a:r>
                      <a:r>
                        <a:rPr lang="en-US" altLang="zh-CN" sz="1600">
                          <a:effectLst/>
                        </a:rPr>
                        <a:t>+ </a:t>
                      </a:r>
                      <a:r>
                        <a:rPr lang="zh-CN" altLang="en-US" sz="1600">
                          <a:effectLst/>
                        </a:rPr>
                        <a:t>感悟」的核心评分导向</a:t>
                      </a:r>
                      <a:endParaRPr lang="zh-CN" altLang="en-US" sz="1600">
                        <a:effectLst/>
                      </a:endParaRPr>
                    </a:p>
                    <a:p>
                      <a:pPr algn="l">
                        <a:buNone/>
                      </a:pPr>
                      <a:r>
                        <a:rPr lang="en-US" altLang="zh-CN" sz="1600">
                          <a:effectLst/>
                        </a:rPr>
                        <a:t>2. </a:t>
                      </a:r>
                      <a:r>
                        <a:rPr lang="zh-CN" altLang="en-US" sz="1600">
                          <a:effectLst/>
                        </a:rPr>
                        <a:t>立意深刻，主题升华自然，更容易冲刺高分</a:t>
                      </a:r>
                      <a:endParaRPr lang="zh-CN" altLang="en-US" sz="1600">
                        <a:effectLst/>
                      </a:endParaRPr>
                    </a:p>
                    <a:p>
                      <a:pPr algn="l">
                        <a:buNone/>
                      </a:pPr>
                      <a:r>
                        <a:rPr lang="en-US" altLang="zh-CN" sz="1600">
                          <a:effectLst/>
                        </a:rPr>
                        <a:t>3. </a:t>
                      </a:r>
                      <a:r>
                        <a:rPr lang="zh-CN" altLang="en-US" sz="1600">
                          <a:effectLst/>
                        </a:rPr>
                        <a:t>可发挥空间大，能体现学生的逻辑思维和主旨把控能力</a:t>
                      </a:r>
                      <a:endParaRPr lang="zh-CN" altLang="en-US" sz="1600">
                        <a:effectLst/>
                      </a:endParaRPr>
                    </a:p>
                  </a:txBody>
                  <a:tcPr marL="504" marR="504" marT="504" marB="5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015715">
                <a:tc>
                  <a:txBody>
                    <a:bodyPr/>
                    <a:lstStyle/>
                    <a:p>
                      <a:pPr algn="l">
                        <a:buNone/>
                      </a:pPr>
                      <a:r>
                        <a:rPr lang="zh-CN" altLang="en-US" sz="1600" b="1" dirty="0">
                          <a:effectLst/>
                        </a:rPr>
                        <a:t>短板</a:t>
                      </a:r>
                      <a:endParaRPr lang="zh-CN" altLang="en-US" sz="1600" dirty="0">
                        <a:effectLst/>
                      </a:endParaRPr>
                    </a:p>
                  </a:txBody>
                  <a:tcPr marL="504" marR="504" marT="504" marB="5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en-US" altLang="zh-CN" sz="1600">
                          <a:effectLst/>
                        </a:rPr>
                        <a:t>1. </a:t>
                      </a:r>
                      <a:r>
                        <a:rPr lang="zh-CN" altLang="en-US" sz="1600">
                          <a:effectLst/>
                        </a:rPr>
                        <a:t>难以拔高主题，容易停留在「看热闹」的表层描写，无法体现深度思考</a:t>
                      </a:r>
                      <a:endParaRPr lang="zh-CN" altLang="en-US" sz="1600">
                        <a:effectLst/>
                      </a:endParaRPr>
                    </a:p>
                    <a:p>
                      <a:pPr algn="l">
                        <a:buNone/>
                      </a:pPr>
                      <a:r>
                        <a:rPr lang="en-US" altLang="zh-CN" sz="1600">
                          <a:effectLst/>
                        </a:rPr>
                        <a:t>2. </a:t>
                      </a:r>
                      <a:r>
                        <a:rPr lang="zh-CN" altLang="en-US" sz="1600">
                          <a:effectLst/>
                        </a:rPr>
                        <a:t>容易写得啰嗦冗余，堆砌无关细节，偏离核心人物线</a:t>
                      </a:r>
                      <a:endParaRPr lang="zh-CN" altLang="en-US" sz="1600">
                        <a:effectLst/>
                      </a:endParaRPr>
                    </a:p>
                    <a:p>
                      <a:pPr algn="l">
                        <a:buNone/>
                      </a:pPr>
                      <a:r>
                        <a:rPr lang="en-US" altLang="zh-CN" sz="1600">
                          <a:effectLst/>
                        </a:rPr>
                        <a:t>3. </a:t>
                      </a:r>
                      <a:r>
                        <a:rPr lang="zh-CN" altLang="en-US" sz="1600">
                          <a:effectLst/>
                        </a:rPr>
                        <a:t>无法完成原文伏笔的闭环，难以体现第一视角的内心变化</a:t>
                      </a:r>
                      <a:endParaRPr lang="zh-CN" altLang="en-US" sz="1600">
                        <a:effectLst/>
                      </a:endParaRPr>
                    </a:p>
                  </a:txBody>
                  <a:tcPr marL="504" marR="504" marT="504" marB="5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en-US" altLang="zh-CN" sz="1600" dirty="0">
                          <a:effectLst/>
                        </a:rPr>
                        <a:t>1. </a:t>
                      </a:r>
                      <a:r>
                        <a:rPr lang="zh-CN" altLang="en-US" sz="1600" dirty="0">
                          <a:effectLst/>
                        </a:rPr>
                        <a:t>写作门槛较高，对学生的逻辑衔接、主旨把控能力有要求</a:t>
                      </a:r>
                      <a:endParaRPr lang="zh-CN" altLang="en-US" sz="1600" dirty="0">
                        <a:effectLst/>
                      </a:endParaRPr>
                    </a:p>
                    <a:p>
                      <a:pPr algn="l">
                        <a:buNone/>
                      </a:pPr>
                      <a:r>
                        <a:rPr lang="en-US" altLang="zh-CN" sz="1600" dirty="0">
                          <a:effectLst/>
                        </a:rPr>
                        <a:t>2. </a:t>
                      </a:r>
                      <a:r>
                        <a:rPr lang="zh-CN" altLang="en-US" sz="1600" dirty="0">
                          <a:effectLst/>
                        </a:rPr>
                        <a:t>容易写得空洞抒情，无具体行为支撑，变成喊口号</a:t>
                      </a:r>
                      <a:endParaRPr lang="zh-CN" altLang="en-US" sz="1600" dirty="0">
                        <a:effectLst/>
                      </a:endParaRPr>
                    </a:p>
                    <a:p>
                      <a:pPr algn="l">
                        <a:buNone/>
                      </a:pPr>
                      <a:r>
                        <a:rPr lang="en-US" altLang="zh-CN" sz="1600" dirty="0">
                          <a:effectLst/>
                        </a:rPr>
                        <a:t>3. </a:t>
                      </a:r>
                      <a:r>
                        <a:rPr lang="zh-CN" altLang="en-US" sz="1600" dirty="0">
                          <a:effectLst/>
                        </a:rPr>
                        <a:t>若时间线跳转生硬，会出现情节断层，和第一段衔接不畅</a:t>
                      </a:r>
                      <a:endParaRPr lang="zh-CN" altLang="en-US" sz="1600" dirty="0">
                        <a:effectLst/>
                      </a:endParaRPr>
                    </a:p>
                  </a:txBody>
                  <a:tcPr marL="504" marR="504" marT="504" marB="5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537491">
                <a:tc>
                  <a:txBody>
                    <a:bodyPr/>
                    <a:lstStyle/>
                    <a:p>
                      <a:pPr algn="l">
                        <a:buNone/>
                      </a:pPr>
                      <a:r>
                        <a:rPr lang="zh-CN" altLang="en-US" sz="1600" b="1" dirty="0">
                          <a:effectLst/>
                        </a:rPr>
                        <a:t>分步写作法</a:t>
                      </a:r>
                      <a:endParaRPr lang="zh-CN" altLang="en-US" sz="1600" dirty="0">
                        <a:effectLst/>
                      </a:endParaRPr>
                    </a:p>
                  </a:txBody>
                  <a:tcPr marL="504" marR="504" marT="504" marB="5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en-US" altLang="zh-CN" sz="1600" dirty="0">
                          <a:effectLst/>
                        </a:rPr>
                        <a:t>【4 </a:t>
                      </a:r>
                      <a:r>
                        <a:rPr lang="zh-CN" altLang="en-US" sz="1600" dirty="0">
                          <a:effectLst/>
                        </a:rPr>
                        <a:t>步固定拓展法，可直接套用</a:t>
                      </a:r>
                      <a:r>
                        <a:rPr lang="en-US" altLang="zh-CN" sz="1600" dirty="0">
                          <a:effectLst/>
                        </a:rPr>
                        <a:t>】</a:t>
                      </a:r>
                      <a:endParaRPr lang="en-US" altLang="zh-CN" sz="1600" dirty="0">
                        <a:effectLst/>
                      </a:endParaRPr>
                    </a:p>
                    <a:p>
                      <a:pPr algn="l">
                        <a:buNone/>
                      </a:pPr>
                      <a:r>
                        <a:rPr lang="en-US" altLang="zh-CN" sz="1600" dirty="0">
                          <a:effectLst/>
                        </a:rPr>
                        <a:t>1. </a:t>
                      </a:r>
                      <a:r>
                        <a:rPr lang="zh-CN" altLang="en-US" sz="1600" dirty="0">
                          <a:effectLst/>
                        </a:rPr>
                        <a:t>承接救人结尾：先写被救孩子的即时反应（受惊、道谢）</a:t>
                      </a:r>
                      <a:endParaRPr lang="zh-CN" altLang="en-US" sz="1600" dirty="0">
                        <a:effectLst/>
                      </a:endParaRPr>
                    </a:p>
                    <a:p>
                      <a:pPr algn="l">
                        <a:buNone/>
                      </a:pPr>
                      <a:r>
                        <a:rPr lang="en-US" altLang="zh-CN" sz="1600" dirty="0">
                          <a:effectLst/>
                        </a:rPr>
                        <a:t>2. </a:t>
                      </a:r>
                      <a:r>
                        <a:rPr lang="zh-CN" altLang="en-US" sz="1600" dirty="0">
                          <a:effectLst/>
                        </a:rPr>
                        <a:t>再写核心人物互动：保安的神态、动作、回应，体现人物性格</a:t>
                      </a:r>
                      <a:endParaRPr lang="zh-CN" altLang="en-US" sz="1600" dirty="0">
                        <a:effectLst/>
                      </a:endParaRPr>
                    </a:p>
                    <a:p>
                      <a:pPr algn="l">
                        <a:buNone/>
                      </a:pPr>
                      <a:r>
                        <a:rPr lang="en-US" altLang="zh-CN" sz="1600" dirty="0">
                          <a:effectLst/>
                        </a:rPr>
                        <a:t>3.</a:t>
                      </a:r>
                      <a:r>
                        <a:rPr lang="zh-CN" altLang="en-US" sz="1600" dirty="0">
                          <a:effectLst/>
                        </a:rPr>
                        <a:t>补充现场氛围：结合环境描写（寒风、亮黄外套），强化冷暖对比</a:t>
                      </a:r>
                      <a:endParaRPr lang="zh-CN" altLang="en-US" sz="1600" dirty="0">
                        <a:effectLst/>
                      </a:endParaRPr>
                    </a:p>
                    <a:p>
                      <a:pPr algn="l">
                        <a:buNone/>
                      </a:pPr>
                      <a:r>
                        <a:rPr lang="en-US" altLang="zh-CN" sz="1600" dirty="0">
                          <a:effectLst/>
                        </a:rPr>
                        <a:t>4. </a:t>
                      </a:r>
                      <a:r>
                        <a:rPr lang="zh-CN" altLang="en-US" sz="1600" dirty="0">
                          <a:effectLst/>
                        </a:rPr>
                        <a:t>落脚第一视角：写「我」当下的心理触动、愧疚、敬佩，为后续变化做铺垫</a:t>
                      </a:r>
                      <a:endParaRPr lang="zh-CN" altLang="en-US" sz="1600" dirty="0">
                        <a:effectLst/>
                      </a:endParaRPr>
                    </a:p>
                  </a:txBody>
                  <a:tcPr marL="504" marR="504" marT="504" marB="5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en-US" altLang="zh-CN" sz="1600" dirty="0">
                          <a:effectLst/>
                        </a:rPr>
                        <a:t>【5 </a:t>
                      </a:r>
                      <a:r>
                        <a:rPr lang="zh-CN" altLang="en-US" sz="1600" dirty="0">
                          <a:effectLst/>
                        </a:rPr>
                        <a:t>步闭环拓展法，可直接套用</a:t>
                      </a:r>
                      <a:r>
                        <a:rPr lang="en-US" altLang="zh-CN" sz="1600" dirty="0">
                          <a:effectLst/>
                        </a:rPr>
                        <a:t>】</a:t>
                      </a:r>
                      <a:endParaRPr lang="en-US" altLang="zh-CN" sz="1600" dirty="0">
                        <a:effectLst/>
                      </a:endParaRPr>
                    </a:p>
                    <a:p>
                      <a:pPr algn="l">
                        <a:buNone/>
                      </a:pPr>
                      <a:r>
                        <a:rPr lang="en-US" altLang="zh-CN" sz="1600" dirty="0">
                          <a:effectLst/>
                        </a:rPr>
                        <a:t>1. </a:t>
                      </a:r>
                      <a:r>
                        <a:rPr lang="zh-CN" altLang="en-US" sz="1600" dirty="0">
                          <a:effectLst/>
                        </a:rPr>
                        <a:t>事件定性：先给本次救人事件下定义（转折点、触动点）</a:t>
                      </a:r>
                      <a:endParaRPr lang="zh-CN" altLang="en-US" sz="1600" dirty="0">
                        <a:effectLst/>
                      </a:endParaRPr>
                    </a:p>
                    <a:p>
                      <a:pPr algn="l">
                        <a:buNone/>
                      </a:pPr>
                      <a:r>
                        <a:rPr lang="en-US" altLang="zh-CN" sz="1600" dirty="0">
                          <a:effectLst/>
                        </a:rPr>
                        <a:t>2. </a:t>
                      </a:r>
                      <a:r>
                        <a:rPr lang="zh-CN" altLang="en-US" sz="1600" dirty="0">
                          <a:effectLst/>
                        </a:rPr>
                        <a:t>行为转变 </a:t>
                      </a:r>
                      <a:r>
                        <a:rPr lang="en-US" altLang="zh-CN" sz="1600" dirty="0">
                          <a:effectLst/>
                        </a:rPr>
                        <a:t>1</a:t>
                      </a:r>
                      <a:r>
                        <a:rPr lang="zh-CN" altLang="en-US" sz="1600" dirty="0">
                          <a:effectLst/>
                        </a:rPr>
                        <a:t>：紧扣原文伏笔，写「我」对保安的态度变化（回避对视→主动问好）</a:t>
                      </a:r>
                      <a:endParaRPr lang="zh-CN" altLang="en-US" sz="1600" dirty="0">
                        <a:effectLst/>
                      </a:endParaRPr>
                    </a:p>
                    <a:p>
                      <a:pPr algn="l">
                        <a:buNone/>
                      </a:pPr>
                      <a:r>
                        <a:rPr lang="en-US" altLang="zh-CN" sz="1600" dirty="0">
                          <a:effectLst/>
                        </a:rPr>
                        <a:t>3. </a:t>
                      </a:r>
                      <a:r>
                        <a:rPr lang="zh-CN" altLang="en-US" sz="1600" dirty="0">
                          <a:effectLst/>
                        </a:rPr>
                        <a:t>行为转变 </a:t>
                      </a:r>
                      <a:r>
                        <a:rPr lang="en-US" altLang="zh-CN" sz="1600" dirty="0">
                          <a:effectLst/>
                        </a:rPr>
                        <a:t>2</a:t>
                      </a:r>
                      <a:r>
                        <a:rPr lang="zh-CN" altLang="en-US" sz="1600" dirty="0">
                          <a:effectLst/>
                        </a:rPr>
                        <a:t>：写「我」的社交态度变化（拒绝陌生人交流→主动沟通）</a:t>
                      </a:r>
                      <a:endParaRPr lang="zh-CN" altLang="en-US" sz="1600" dirty="0">
                        <a:effectLst/>
                      </a:endParaRPr>
                    </a:p>
                    <a:p>
                      <a:pPr algn="l">
                        <a:buNone/>
                      </a:pPr>
                      <a:r>
                        <a:rPr lang="en-US" altLang="zh-CN" sz="1600" dirty="0">
                          <a:effectLst/>
                        </a:rPr>
                        <a:t>4. </a:t>
                      </a:r>
                      <a:r>
                        <a:rPr lang="zh-CN" altLang="en-US" sz="1600" dirty="0">
                          <a:effectLst/>
                        </a:rPr>
                        <a:t>行为转变 </a:t>
                      </a:r>
                      <a:r>
                        <a:rPr lang="en-US" altLang="zh-CN" sz="1600" dirty="0">
                          <a:effectLst/>
                        </a:rPr>
                        <a:t>3</a:t>
                      </a:r>
                      <a:r>
                        <a:rPr lang="zh-CN" altLang="en-US" sz="1600" dirty="0">
                          <a:effectLst/>
                        </a:rPr>
                        <a:t>：写「我」的生活习惯变化（开车代步→步行送孩子）</a:t>
                      </a:r>
                      <a:endParaRPr lang="zh-CN" altLang="en-US" sz="1600" dirty="0">
                        <a:effectLst/>
                      </a:endParaRPr>
                    </a:p>
                    <a:p>
                      <a:pPr algn="l">
                        <a:buNone/>
                      </a:pPr>
                      <a:r>
                        <a:rPr lang="en-US" altLang="zh-CN" sz="1600" dirty="0">
                          <a:effectLst/>
                        </a:rPr>
                        <a:t>5. </a:t>
                      </a:r>
                      <a:r>
                        <a:rPr lang="zh-CN" altLang="en-US" sz="1600" dirty="0">
                          <a:effectLst/>
                        </a:rPr>
                        <a:t>主题升华：总结事件的长期影响，升华「平凡善意、温暖城市」的核心主旨</a:t>
                      </a:r>
                      <a:endParaRPr lang="zh-CN" altLang="en-US" sz="1600" dirty="0">
                        <a:effectLst/>
                      </a:endParaRPr>
                    </a:p>
                  </a:txBody>
                  <a:tcPr marL="504" marR="504" marT="504" marB="5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5" name="文本框 4"/>
          <p:cNvSpPr txBox="1"/>
          <p:nvPr/>
        </p:nvSpPr>
        <p:spPr>
          <a:xfrm>
            <a:off x="360011" y="227118"/>
            <a:ext cx="10640166" cy="369332"/>
          </a:xfrm>
          <a:prstGeom prst="rect">
            <a:avLst/>
          </a:prstGeom>
          <a:solidFill>
            <a:schemeClr val="accent1">
              <a:lumMod val="20000"/>
              <a:lumOff val="80000"/>
            </a:schemeClr>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P2</a:t>
            </a:r>
            <a:r>
              <a:rPr kumimoji="0" lang="zh-CN" altLang="en-US" sz="1800" b="0"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a:t>
            </a:r>
            <a:r>
              <a:rPr kumimoji="0" lang="en-US" altLang="zh-CN" sz="1800" b="0"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Beyond safety, he turned the crossing into a warm place despite busy traffic and the cold.</a:t>
            </a:r>
            <a:endParaRPr kumimoji="0" lang="en-US" altLang="zh-CN" sz="1800" b="0"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endParaRPr>
          </a:p>
        </p:txBody>
      </p:sp>
      <p:sp>
        <p:nvSpPr>
          <p:cNvPr id="2" name="矩形: 圆角 1"/>
          <p:cNvSpPr/>
          <p:nvPr/>
        </p:nvSpPr>
        <p:spPr>
          <a:xfrm>
            <a:off x="5990141" y="520168"/>
            <a:ext cx="6017519" cy="5726261"/>
          </a:xfrm>
          <a:prstGeom prst="roundRect">
            <a:avLst/>
          </a:prstGeom>
          <a:noFill/>
          <a:ln w="57150">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9937" y="1538601"/>
            <a:ext cx="10970519" cy="3027924"/>
          </a:xfrm>
        </p:spPr>
        <p:txBody>
          <a:bodyPr/>
          <a:lstStyle/>
          <a:p>
            <a:r>
              <a:rPr lang="en-US" altLang="zh-CN" dirty="0">
                <a:latin typeface="Times New Roman" panose="02020603050405020304" pitchFamily="18" charset="0"/>
                <a:cs typeface="Times New Roman" panose="02020603050405020304" pitchFamily="18" charset="0"/>
              </a:rPr>
              <a:t>From that day on, I slowly changed. </a:t>
            </a:r>
            <a:r>
              <a:rPr lang="en-US" altLang="zh-CN" dirty="0">
                <a:highlight>
                  <a:srgbClr val="FFFF00"/>
                </a:highlight>
                <a:latin typeface="Times New Roman" panose="02020603050405020304" pitchFamily="18" charset="0"/>
                <a:cs typeface="Times New Roman" panose="02020603050405020304" pitchFamily="18" charset="0"/>
              </a:rPr>
              <a:t>I no longer hid in my warm car or avoided his eyes. Instead, I chose to walk my child across the street every morning. I smiled at him and said hello, just like he greeted everyone around. His kindness was like a soft light, which broke the cold wall in my heart. In the fast-paced city, small warmth can connect people closely</a:t>
            </a:r>
            <a:r>
              <a:rPr lang="en-US" altLang="zh-CN" dirty="0">
                <a:latin typeface="Times New Roman" panose="02020603050405020304" pitchFamily="18" charset="0"/>
                <a:cs typeface="Times New Roman" panose="02020603050405020304" pitchFamily="18" charset="0"/>
              </a:rPr>
              <a:t>. I finally understood that true warmth comes from opening our hearts to others.</a:t>
            </a:r>
            <a:endParaRPr lang="zh-CN" altLang="en-US" dirty="0">
              <a:latin typeface="Times New Roman" panose="02020603050405020304" pitchFamily="18" charset="0"/>
              <a:cs typeface="Times New Roman" panose="02020603050405020304" pitchFamily="18" charset="0"/>
            </a:endParaRPr>
          </a:p>
        </p:txBody>
      </p:sp>
      <p:sp>
        <p:nvSpPr>
          <p:cNvPr id="4" name="文本框 3"/>
          <p:cNvSpPr txBox="1"/>
          <p:nvPr/>
        </p:nvSpPr>
        <p:spPr>
          <a:xfrm>
            <a:off x="558495" y="668005"/>
            <a:ext cx="10616896" cy="369332"/>
          </a:xfrm>
          <a:prstGeom prst="rect">
            <a:avLst/>
          </a:prstGeom>
          <a:solidFill>
            <a:schemeClr val="accent1">
              <a:lumMod val="20000"/>
              <a:lumOff val="80000"/>
            </a:schemeClr>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P2</a:t>
            </a:r>
            <a:r>
              <a:rPr kumimoji="0" lang="zh-CN" altLang="en-US" sz="1800" b="0"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a:t>
            </a:r>
            <a:r>
              <a:rPr kumimoji="0" lang="en-US" altLang="zh-CN" sz="1800" b="0"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Beyond safety, he turned the crossing into a warm place despite busy traffic and the cold.</a:t>
            </a:r>
            <a:endParaRPr kumimoji="0" lang="en-US" altLang="zh-CN" sz="1800" b="0"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endParaRPr>
          </a:p>
        </p:txBody>
      </p:sp>
      <p:sp>
        <p:nvSpPr>
          <p:cNvPr id="5" name="文本框 4"/>
          <p:cNvSpPr txBox="1"/>
          <p:nvPr/>
        </p:nvSpPr>
        <p:spPr>
          <a:xfrm>
            <a:off x="3897150" y="4698457"/>
            <a:ext cx="3155228" cy="954107"/>
          </a:xfrm>
          <a:prstGeom prst="rect">
            <a:avLst/>
          </a:prstGeom>
          <a:solidFill>
            <a:schemeClr val="accent2">
              <a:lumMod val="40000"/>
              <a:lumOff val="60000"/>
            </a:schemeClr>
          </a:solidFill>
        </p:spPr>
        <p:txBody>
          <a:bodyPr wrap="square">
            <a:spAutoFit/>
          </a:bodyPr>
          <a:lstStyle/>
          <a:p>
            <a:r>
              <a:rPr lang="zh-CN" altLang="en-US" sz="2800" b="1" dirty="0">
                <a:solidFill>
                  <a:srgbClr val="7030A0"/>
                </a:solidFill>
                <a:effectLst/>
                <a:latin typeface="Times New Roman" panose="02020603050405020304" pitchFamily="18" charset="0"/>
                <a:cs typeface="Times New Roman" panose="02020603050405020304" pitchFamily="18" charset="0"/>
              </a:rPr>
              <a:t>父亲的转变：</a:t>
            </a:r>
            <a:endParaRPr lang="en-US" altLang="zh-CN" sz="2800" b="1" dirty="0">
              <a:solidFill>
                <a:srgbClr val="7030A0"/>
              </a:solidFill>
              <a:effectLst/>
              <a:latin typeface="Times New Roman" panose="02020603050405020304" pitchFamily="18" charset="0"/>
              <a:cs typeface="Times New Roman" panose="02020603050405020304" pitchFamily="18" charset="0"/>
            </a:endParaRPr>
          </a:p>
          <a:p>
            <a:r>
              <a:rPr lang="en-US" altLang="zh-CN" sz="2800" b="1" dirty="0">
                <a:solidFill>
                  <a:srgbClr val="7030A0"/>
                </a:solidFill>
                <a:latin typeface="Times New Roman" panose="02020603050405020304" pitchFamily="18" charset="0"/>
                <a:cs typeface="Times New Roman" panose="02020603050405020304" pitchFamily="18" charset="0"/>
              </a:rPr>
              <a:t>    </a:t>
            </a:r>
            <a:r>
              <a:rPr lang="zh-CN" altLang="en-US" sz="2800" b="1" dirty="0">
                <a:solidFill>
                  <a:srgbClr val="7030A0"/>
                </a:solidFill>
                <a:effectLst/>
                <a:latin typeface="Times New Roman" panose="02020603050405020304" pitchFamily="18" charset="0"/>
                <a:cs typeface="Times New Roman" panose="02020603050405020304" pitchFamily="18" charset="0"/>
              </a:rPr>
              <a:t>主题，伏笔回应 </a:t>
            </a:r>
            <a:endParaRPr lang="zh-CN" altLang="en-US" sz="2800" b="1" dirty="0">
              <a:solidFill>
                <a:srgbClr val="7030A0"/>
              </a:solidFill>
            </a:endParaRPr>
          </a:p>
        </p:txBody>
      </p:sp>
      <p:cxnSp>
        <p:nvCxnSpPr>
          <p:cNvPr id="6" name="直接箭头连接符 5"/>
          <p:cNvCxnSpPr/>
          <p:nvPr/>
        </p:nvCxnSpPr>
        <p:spPr>
          <a:xfrm>
            <a:off x="3756158" y="3619272"/>
            <a:ext cx="739185" cy="1079185"/>
          </a:xfrm>
          <a:prstGeom prst="straightConnector1">
            <a:avLst/>
          </a:prstGeom>
          <a:ln w="57150">
            <a:solidFill>
              <a:srgbClr val="7030A0"/>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08450" y="514691"/>
            <a:ext cx="11794117" cy="6493883"/>
          </a:xfrm>
        </p:spPr>
        <p:txBody>
          <a:bodyPr>
            <a:normAutofit fontScale="77500" lnSpcReduction="20000"/>
          </a:bodyPr>
          <a:lstStyle/>
          <a:p>
            <a:pPr indent="0">
              <a:lnSpc>
                <a:spcPct val="120000"/>
              </a:lnSpc>
              <a:spcBef>
                <a:spcPts val="0"/>
              </a:spcBef>
            </a:pPr>
            <a:r>
              <a:rPr lang="en-US" altLang="zh-CN" dirty="0">
                <a:latin typeface="Times New Roman" panose="02020603050405020304" pitchFamily="18" charset="0"/>
                <a:cs typeface="Times New Roman" panose="02020603050405020304" pitchFamily="18" charset="0"/>
              </a:rPr>
              <a:t>But one morning, a boy ran into the traffic without noticing an oncoming speeding car. My heart skipped a beat, and I gripped the steering wheel, frozen in shock. Suddenly, that familiar sharp whistle tore through the freezing air. </a:t>
            </a:r>
            <a:r>
              <a:rPr lang="en-US" altLang="zh-CN" b="1" dirty="0">
                <a:solidFill>
                  <a:srgbClr val="C00000"/>
                </a:solidFill>
                <a:latin typeface="Times New Roman" panose="02020603050405020304" pitchFamily="18" charset="0"/>
                <a:cs typeface="Times New Roman" panose="02020603050405020304" pitchFamily="18" charset="0"/>
              </a:rPr>
              <a:t>In a flash, our guard lunged into the lane, his neon yellow vest flashing like a warning light. He thrust his stop sign high, forcing the car to screech to a halt inches away. My racing heart finally settled. After pulling the trembling boy back, he knelt down, whispered a familiar name, and gently straightened his backpack. A fatherly smile bloomed on his frost-bitten face, instantly calming the frighted kid. Then, holding his hand, he guided the boy across the street with a reassuring pat on the shoulder before returning to his post.</a:t>
            </a:r>
            <a:endParaRPr lang="en-US" altLang="zh-CN" b="1" dirty="0">
              <a:solidFill>
                <a:srgbClr val="C00000"/>
              </a:solidFill>
              <a:latin typeface="Times New Roman" panose="02020603050405020304" pitchFamily="18" charset="0"/>
              <a:cs typeface="Times New Roman" panose="02020603050405020304" pitchFamily="18" charset="0"/>
            </a:endParaRPr>
          </a:p>
          <a:p>
            <a:pPr indent="0">
              <a:lnSpc>
                <a:spcPct val="120000"/>
              </a:lnSpc>
              <a:spcBef>
                <a:spcPts val="0"/>
              </a:spcBef>
            </a:pPr>
            <a:r>
              <a:rPr lang="en-US" altLang="zh-CN" dirty="0">
                <a:latin typeface="Times New Roman" panose="02020603050405020304" pitchFamily="18" charset="0"/>
                <a:cs typeface="Times New Roman" panose="02020603050405020304" pitchFamily="18" charset="0"/>
              </a:rPr>
              <a:t>Beyond safety, he turned the crossing into a warm place despite busy traffic. Mornings and afternoons here were never calm-drivers honked impatiently, and people hurried past. But he stood firm, guiding kids safely and greeting everyone with a smile. He would offer a joyous wave to a passing bus or share a quick joke with a shivering parent. People would intentionally slow down, not just to cross, but to share a laugh or a quick update with him. Neighbors began to stop and chat for a minute, sharing small talk about their days. Parents would exchange greetings while waiting for their kids. </a:t>
            </a:r>
            <a:r>
              <a:rPr lang="en-US" altLang="zh-CN" b="1" dirty="0">
                <a:solidFill>
                  <a:srgbClr val="7030A0"/>
                </a:solidFill>
                <a:latin typeface="Times New Roman" panose="02020603050405020304" pitchFamily="18" charset="0"/>
                <a:cs typeface="Times New Roman" panose="02020603050405020304" pitchFamily="18" charset="0"/>
              </a:rPr>
              <a:t>Inspired by his warmth, I lowered my window, letting the biting air rush in, and waved back with a genuine smile. I was no longer hiding in my icy world; I had finally stepped out to embrace the world.</a:t>
            </a:r>
            <a:endParaRPr lang="en-US" altLang="zh-CN" b="1" dirty="0">
              <a:solidFill>
                <a:srgbClr val="7030A0"/>
              </a:solidFill>
              <a:latin typeface="Times New Roman" panose="02020603050405020304" pitchFamily="18" charset="0"/>
              <a:cs typeface="Times New Roman" panose="02020603050405020304" pitchFamily="18" charset="0"/>
            </a:endParaRPr>
          </a:p>
          <a:p>
            <a:endParaRPr lang="zh-CN" altLang="en-US" dirty="0"/>
          </a:p>
        </p:txBody>
      </p:sp>
      <p:pic>
        <p:nvPicPr>
          <p:cNvPr id="2" name="Butonemorningab_1780031538282 (1)">
            <a:hlinkClick r:id="" action="ppaction://media"/>
          </p:cNvPr>
          <p:cNvPicPr>
            <a:picLocks noChangeAspect="1"/>
          </p:cNvPicPr>
          <p:nvPr>
            <a:audioFile r:link="rId1"/>
            <p:extLst>
              <p:ext uri="{DAA4B4D4-6D71-4841-9C94-3DE7FCFB9230}">
                <p14:media xmlns:p14="http://schemas.microsoft.com/office/powerpoint/2010/main" r:embed="rId2"/>
              </p:ext>
            </p:extLst>
          </p:nvPr>
        </p:nvPicPr>
        <p:blipFill>
          <a:blip r:embed="rId3"/>
          <a:stretch>
            <a:fillRect/>
          </a:stretch>
        </p:blipFill>
        <p:spPr>
          <a:xfrm>
            <a:off x="10834905" y="5857722"/>
            <a:ext cx="866129" cy="866129"/>
          </a:xfrm>
          <a:prstGeom prst="rect">
            <a:avLst/>
          </a:prstGeom>
        </p:spPr>
      </p:pic>
      <p:sp>
        <p:nvSpPr>
          <p:cNvPr id="4" name="文本框 3"/>
          <p:cNvSpPr txBox="1"/>
          <p:nvPr/>
        </p:nvSpPr>
        <p:spPr>
          <a:xfrm>
            <a:off x="448987" y="54754"/>
            <a:ext cx="1407192" cy="369332"/>
          </a:xfrm>
          <a:prstGeom prst="rect">
            <a:avLst/>
          </a:prstGeom>
          <a:solidFill>
            <a:schemeClr val="accent1">
              <a:lumMod val="20000"/>
              <a:lumOff val="80000"/>
            </a:schemeClr>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参考范文</a:t>
            </a:r>
            <a:endParaRPr kumimoji="0" lang="en-US" altLang="zh-CN" sz="1800" b="0"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732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871" y="208066"/>
            <a:ext cx="11826970" cy="6296768"/>
          </a:xfrm>
          <a:solidFill>
            <a:schemeClr val="accent3">
              <a:lumMod val="20000"/>
              <a:lumOff val="80000"/>
            </a:schemeClr>
          </a:solidFill>
        </p:spPr>
        <p:txBody>
          <a:bodyPr>
            <a:normAutofit fontScale="62500" lnSpcReduction="20000"/>
          </a:bodyPr>
          <a:lstStyle/>
          <a:p>
            <a:pPr indent="0">
              <a:lnSpc>
                <a:spcPct val="120000"/>
              </a:lnSpc>
              <a:spcBef>
                <a:spcPts val="0"/>
              </a:spcBef>
            </a:pPr>
            <a:r>
              <a:rPr lang="en-US" altLang="zh-CN" sz="3200" dirty="0">
                <a:latin typeface="Times New Roman" panose="02020603050405020304" pitchFamily="18" charset="0"/>
                <a:cs typeface="Times New Roman" panose="02020603050405020304" pitchFamily="18" charset="0"/>
              </a:rPr>
              <a:t>As I drove through the busy intersection where our crossing guard stood, I tried not to make eye contact with him. It was a freezing -20°C morning, but it felt even colder because of the wind. I was sitting in my car, seat warmer, with the heater on high, hoping the high part of my coat protected me from his view. I was driving my child to school because neither of us could bear another minute of the freezing cold.</a:t>
            </a:r>
            <a:endParaRPr lang="en-US" altLang="zh-CN" sz="3200" dirty="0">
              <a:latin typeface="Times New Roman" panose="02020603050405020304" pitchFamily="18" charset="0"/>
              <a:cs typeface="Times New Roman" panose="02020603050405020304" pitchFamily="18" charset="0"/>
            </a:endParaRPr>
          </a:p>
          <a:p>
            <a:pPr indent="0">
              <a:lnSpc>
                <a:spcPct val="120000"/>
              </a:lnSpc>
              <a:spcBef>
                <a:spcPts val="0"/>
              </a:spcBef>
            </a:pPr>
            <a:r>
              <a:rPr lang="en-US" altLang="zh-CN" sz="3200" dirty="0">
                <a:latin typeface="Times New Roman" panose="02020603050405020304" pitchFamily="18" charset="0"/>
                <a:cs typeface="Times New Roman" panose="02020603050405020304" pitchFamily="18" charset="0"/>
              </a:rPr>
              <a:t>But he was there, as he always was, standing in his bright yellow jacket. His scarf was hard because of ice, his white hair hidden under a cap, his eyes sharp and fully watchful. I felt sorry for our crossing guard—two or three decades older than me—was standing in the cutting wind, while my child and I stayed comfortable in the warm car. He was there for the only purpose of keeping my child and his fellow classmates safe, yet I felt bad that I chose driving over walking, refusing him the simple joy of watching us cross safely.</a:t>
            </a:r>
            <a:endParaRPr lang="en-US" altLang="zh-CN" sz="3200" dirty="0">
              <a:latin typeface="Times New Roman" panose="02020603050405020304" pitchFamily="18" charset="0"/>
              <a:cs typeface="Times New Roman" panose="02020603050405020304" pitchFamily="18" charset="0"/>
            </a:endParaRPr>
          </a:p>
          <a:p>
            <a:pPr indent="0">
              <a:lnSpc>
                <a:spcPct val="120000"/>
              </a:lnSpc>
              <a:spcBef>
                <a:spcPts val="0"/>
              </a:spcBef>
            </a:pPr>
            <a:r>
              <a:rPr lang="en-US" altLang="zh-CN" sz="3200" dirty="0">
                <a:latin typeface="Times New Roman" panose="02020603050405020304" pitchFamily="18" charset="0"/>
                <a:cs typeface="Times New Roman" panose="02020603050405020304" pitchFamily="18" charset="0"/>
              </a:rPr>
              <a:t>He has been the crossing guard at this intersection for three years. The first morning we met, I was surprised by his friendliness—by his desire to talk to us. Before him, I only gave crossing guards a quick thank-you. Living in a fast-paced city, I rarely spoke to strangers, but he broke that distance. He asked my kids' names and grades, chatting with them daily about pizza days or holiday plans, treating us as people, not passersby. I was impressed by his relaxed and by how naturally he treated us as friends rather than just people passing by.</a:t>
            </a:r>
            <a:endParaRPr lang="en-US" altLang="zh-CN" sz="3200" dirty="0">
              <a:latin typeface="Times New Roman" panose="02020603050405020304" pitchFamily="18" charset="0"/>
              <a:cs typeface="Times New Roman" panose="02020603050405020304" pitchFamily="18" charset="0"/>
            </a:endParaRPr>
          </a:p>
          <a:p>
            <a:pPr indent="0">
              <a:lnSpc>
                <a:spcPct val="120000"/>
              </a:lnSpc>
              <a:spcBef>
                <a:spcPts val="0"/>
              </a:spcBef>
            </a:pPr>
            <a:r>
              <a:rPr lang="en-US" altLang="zh-CN" sz="3200" dirty="0">
                <a:latin typeface="Times New Roman" panose="02020603050405020304" pitchFamily="18" charset="0"/>
                <a:cs typeface="Times New Roman" panose="02020603050405020304" pitchFamily="18" charset="0"/>
              </a:rPr>
              <a:t>Over time, I began to realize our crossing guard knew everyone who passed his corner—children, parents, regular dog walkers alike. He not only remembered names but also every little detail, which child had a math test, who lost a tooth, and when kids were absent or had events. Each morning, he called out to greetings in every direction.</a:t>
            </a:r>
            <a:endParaRPr lang="en-US" altLang="zh-CN" sz="3200" dirty="0">
              <a:latin typeface="Times New Roman" panose="02020603050405020304" pitchFamily="18" charset="0"/>
              <a:cs typeface="Times New Roman" panose="02020603050405020304" pitchFamily="18" charset="0"/>
            </a:endParaRPr>
          </a:p>
          <a:p>
            <a:pPr indent="0">
              <a:lnSpc>
                <a:spcPct val="120000"/>
              </a:lnSpc>
              <a:spcBef>
                <a:spcPts val="0"/>
              </a:spcBef>
            </a:pPr>
            <a:r>
              <a:rPr lang="en-US" altLang="zh-CN" sz="3400" dirty="0">
                <a:latin typeface="Times New Roman" panose="02020603050405020304" pitchFamily="18" charset="0"/>
                <a:cs typeface="Times New Roman" panose="02020603050405020304" pitchFamily="18" charset="0"/>
              </a:rPr>
              <a:t>P1</a:t>
            </a:r>
            <a:r>
              <a:rPr lang="zh-CN" altLang="en-US" sz="3400" dirty="0">
                <a:latin typeface="Times New Roman" panose="02020603050405020304" pitchFamily="18" charset="0"/>
                <a:cs typeface="Times New Roman" panose="02020603050405020304" pitchFamily="18" charset="0"/>
              </a:rPr>
              <a:t>：</a:t>
            </a:r>
            <a:r>
              <a:rPr lang="en-US" altLang="zh-CN" sz="3400" dirty="0">
                <a:latin typeface="Times New Roman" panose="02020603050405020304" pitchFamily="18" charset="0"/>
                <a:cs typeface="Times New Roman" panose="02020603050405020304" pitchFamily="18" charset="0"/>
              </a:rPr>
              <a:t>But one morning, a boy ran into the traffic without noticing an oncoming speeding car.</a:t>
            </a:r>
            <a:endParaRPr lang="en-US" altLang="zh-CN" sz="3400" dirty="0">
              <a:latin typeface="Times New Roman" panose="02020603050405020304" pitchFamily="18" charset="0"/>
              <a:cs typeface="Times New Roman" panose="02020603050405020304" pitchFamily="18" charset="0"/>
            </a:endParaRPr>
          </a:p>
          <a:p>
            <a:pPr indent="0">
              <a:lnSpc>
                <a:spcPct val="120000"/>
              </a:lnSpc>
              <a:spcBef>
                <a:spcPts val="0"/>
              </a:spcBef>
            </a:pPr>
            <a:r>
              <a:rPr lang="en-US" altLang="zh-CN" sz="3400" dirty="0">
                <a:latin typeface="Times New Roman" panose="02020603050405020304" pitchFamily="18" charset="0"/>
                <a:cs typeface="Times New Roman" panose="02020603050405020304" pitchFamily="18" charset="0"/>
              </a:rPr>
              <a:t>P2</a:t>
            </a:r>
            <a:r>
              <a:rPr lang="zh-CN" altLang="en-US" sz="3400" dirty="0">
                <a:latin typeface="Times New Roman" panose="02020603050405020304" pitchFamily="18" charset="0"/>
                <a:cs typeface="Times New Roman" panose="02020603050405020304" pitchFamily="18" charset="0"/>
              </a:rPr>
              <a:t>：</a:t>
            </a:r>
            <a:r>
              <a:rPr lang="en-US" altLang="zh-CN" sz="3400" dirty="0">
                <a:latin typeface="Times New Roman" panose="02020603050405020304" pitchFamily="18" charset="0"/>
                <a:cs typeface="Times New Roman" panose="02020603050405020304" pitchFamily="18" charset="0"/>
              </a:rPr>
              <a:t>Beyond safety, he turned the crossing into a warm place despite busy traffic and the cold.</a:t>
            </a:r>
            <a:endParaRPr lang="en-US" altLang="zh-CN" sz="3400" dirty="0">
              <a:latin typeface="Times New Roman" panose="02020603050405020304" pitchFamily="18" charset="0"/>
              <a:cs typeface="Times New Roman" panose="02020603050405020304" pitchFamily="18" charset="0"/>
            </a:endParaRPr>
          </a:p>
          <a:p>
            <a:pPr indent="0">
              <a:lnSpc>
                <a:spcPct val="120000"/>
              </a:lnSpc>
              <a:spcBef>
                <a:spcPts val="0"/>
              </a:spcBef>
            </a:pPr>
            <a:endParaRPr lang="en-US" altLang="zh-CN" sz="3400" dirty="0">
              <a:latin typeface="Times New Roman" panose="02020603050405020304" pitchFamily="18" charset="0"/>
              <a:cs typeface="Times New Roman" panose="02020603050405020304" pitchFamily="18" charset="0"/>
            </a:endParaRPr>
          </a:p>
          <a:p>
            <a:pPr indent="0">
              <a:lnSpc>
                <a:spcPct val="120000"/>
              </a:lnSpc>
              <a:spcBef>
                <a:spcPts val="0"/>
              </a:spcBef>
            </a:pPr>
            <a:endParaRPr lang="en-US" altLang="zh-CN" sz="3400" dirty="0">
              <a:latin typeface="Times New Roman" panose="02020603050405020304" pitchFamily="18" charset="0"/>
              <a:cs typeface="Times New Roman" panose="02020603050405020304" pitchFamily="18" charset="0"/>
            </a:endParaRPr>
          </a:p>
          <a:p>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20532" y="754195"/>
            <a:ext cx="11750936" cy="5488474"/>
          </a:xfrm>
          <a:solidFill>
            <a:schemeClr val="bg2"/>
          </a:solidFill>
        </p:spPr>
        <p:txBody>
          <a:bodyPr>
            <a:normAutofit fontScale="92500" lnSpcReduction="10000"/>
          </a:bodyPr>
          <a:lstStyle/>
          <a:p>
            <a:r>
              <a:rPr lang="en-US" altLang="zh-CN" dirty="0">
                <a:highlight>
                  <a:srgbClr val="FFFF00"/>
                </a:highlight>
              </a:rPr>
              <a:t>1. </a:t>
            </a:r>
            <a:r>
              <a:rPr lang="zh-CN" altLang="en-US" dirty="0">
                <a:highlight>
                  <a:srgbClr val="FFFF00"/>
                </a:highlight>
              </a:rPr>
              <a:t>父亲的核心人设（全文最关键伏笔）</a:t>
            </a:r>
            <a:endParaRPr lang="zh-CN" altLang="en-US" dirty="0">
              <a:highlight>
                <a:srgbClr val="FFFF00"/>
              </a:highlight>
            </a:endParaRPr>
          </a:p>
          <a:p>
            <a:r>
              <a:rPr lang="en-US" altLang="zh-CN" dirty="0"/>
              <a:t>tried not to make eye contact</a:t>
            </a:r>
            <a:r>
              <a:rPr lang="zh-CN" altLang="en-US" dirty="0"/>
              <a:t>（刻意回避眼神）</a:t>
            </a:r>
            <a:endParaRPr lang="zh-CN" altLang="en-US" dirty="0"/>
          </a:p>
          <a:p>
            <a:r>
              <a:rPr lang="en-US" altLang="zh-CN" dirty="0"/>
              <a:t>hoping the high part of my coat protected me from his view</a:t>
            </a:r>
            <a:r>
              <a:rPr lang="zh-CN" altLang="en-US" dirty="0"/>
              <a:t>（躲在车里、躲人）</a:t>
            </a:r>
            <a:endParaRPr lang="zh-CN" altLang="en-US" dirty="0"/>
          </a:p>
          <a:p>
            <a:r>
              <a:rPr lang="en-US" altLang="zh-CN" dirty="0"/>
              <a:t>rarely spoke to strangers</a:t>
            </a:r>
            <a:r>
              <a:rPr lang="zh-CN" altLang="en-US" dirty="0"/>
              <a:t>（不跟陌生人说话、社交隔离）</a:t>
            </a:r>
            <a:endParaRPr lang="zh-CN" altLang="en-US" dirty="0"/>
          </a:p>
          <a:p>
            <a:r>
              <a:rPr lang="en-US" altLang="zh-CN" dirty="0"/>
              <a:t>fast-paced city → </a:t>
            </a:r>
            <a:r>
              <a:rPr lang="zh-CN" altLang="en-US" dirty="0"/>
              <a:t>人与人疏离</a:t>
            </a:r>
            <a:endParaRPr lang="zh-CN" altLang="en-US" dirty="0"/>
          </a:p>
          <a:p>
            <a:r>
              <a:rPr lang="en-US" altLang="zh-CN" dirty="0"/>
              <a:t>chose driving over walking</a:t>
            </a:r>
            <a:r>
              <a:rPr lang="zh-CN" altLang="en-US" dirty="0"/>
              <a:t>（宁愿开车躲在车里，不愿走过去交流）</a:t>
            </a:r>
            <a:endParaRPr lang="zh-CN" altLang="en-US" dirty="0"/>
          </a:p>
          <a:p>
            <a:r>
              <a:rPr lang="zh-CN" altLang="en-US" dirty="0"/>
              <a:t>总结伏笔：父亲长期封闭、冷漠、回避社交、不敢对视、不愿靠近他人。</a:t>
            </a:r>
            <a:endParaRPr lang="zh-CN" altLang="en-US" dirty="0"/>
          </a:p>
          <a:p>
            <a:r>
              <a:rPr lang="en-US" altLang="zh-CN" dirty="0">
                <a:highlight>
                  <a:srgbClr val="FFFF00"/>
                </a:highlight>
              </a:rPr>
              <a:t>2. </a:t>
            </a:r>
            <a:r>
              <a:rPr lang="zh-CN" altLang="en-US" dirty="0">
                <a:highlight>
                  <a:srgbClr val="FFFF00"/>
                </a:highlight>
              </a:rPr>
              <a:t>保安的人设（是 “催化剂”，不是主角）</a:t>
            </a:r>
            <a:endParaRPr lang="zh-CN" altLang="en-US" dirty="0">
              <a:highlight>
                <a:srgbClr val="FFFF00"/>
              </a:highlight>
            </a:endParaRPr>
          </a:p>
          <a:p>
            <a:r>
              <a:rPr lang="zh-CN" altLang="en-US" dirty="0"/>
              <a:t>常年坚守、寒风中站岗</a:t>
            </a:r>
            <a:endParaRPr lang="zh-CN" altLang="en-US" dirty="0"/>
          </a:p>
          <a:p>
            <a:r>
              <a:rPr lang="zh-CN" altLang="en-US" dirty="0"/>
              <a:t>主动聊天、记细节、待人温暖</a:t>
            </a:r>
            <a:endParaRPr lang="zh-CN" altLang="en-US" dirty="0"/>
          </a:p>
          <a:p>
            <a:r>
              <a:rPr lang="zh-CN" altLang="en-US" dirty="0"/>
              <a:t>打破距离（</a:t>
            </a:r>
            <a:r>
              <a:rPr lang="en-US" altLang="zh-CN" dirty="0"/>
              <a:t>broke that distance</a:t>
            </a:r>
            <a:r>
              <a:rPr lang="zh-CN" altLang="en-US" dirty="0"/>
              <a:t>）</a:t>
            </a:r>
            <a:endParaRPr lang="en-US" altLang="zh-CN" dirty="0"/>
          </a:p>
          <a:p>
            <a:r>
              <a:rPr lang="zh-CN" altLang="en-US" dirty="0"/>
              <a:t>保安是 “温暖的力量”，用来融化父亲的冷漠。</a:t>
            </a:r>
            <a:endParaRPr lang="zh-CN" altLang="en-US" dirty="0"/>
          </a:p>
          <a:p>
            <a:endParaRPr lang="zh-CN" altLang="en-US" dirty="0"/>
          </a:p>
        </p:txBody>
      </p:sp>
      <p:sp>
        <p:nvSpPr>
          <p:cNvPr id="5" name="文本框 4"/>
          <p:cNvSpPr txBox="1"/>
          <p:nvPr/>
        </p:nvSpPr>
        <p:spPr>
          <a:xfrm>
            <a:off x="692524" y="119237"/>
            <a:ext cx="3802820" cy="461665"/>
          </a:xfrm>
          <a:prstGeom prst="rect">
            <a:avLst/>
          </a:prstGeom>
          <a:solidFill>
            <a:schemeClr val="accent2">
              <a:lumMod val="40000"/>
              <a:lumOff val="60000"/>
            </a:schemeClr>
          </a:solidFill>
        </p:spPr>
        <p:txBody>
          <a:bodyPr wrap="square">
            <a:spAutoFit/>
          </a:bodyPr>
          <a:lstStyle/>
          <a:p>
            <a:r>
              <a:rPr lang="zh-CN" altLang="en-US" sz="2400" b="1" dirty="0"/>
              <a:t>问题</a:t>
            </a:r>
            <a:r>
              <a:rPr lang="en-US" altLang="zh-CN" sz="2400" b="1" dirty="0"/>
              <a:t>1 </a:t>
            </a:r>
            <a:r>
              <a:rPr lang="zh-CN" altLang="en-US" sz="2400" b="1" dirty="0"/>
              <a:t>找到真正伏笔，主题</a:t>
            </a:r>
            <a:endParaRPr lang="zh-CN" altLang="en-US" sz="2400" b="1"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472751" y="872613"/>
          <a:ext cx="11246498" cy="5339702"/>
        </p:xfrm>
        <a:graphic>
          <a:graphicData uri="http://schemas.openxmlformats.org/drawingml/2006/table">
            <a:tbl>
              <a:tblPr/>
              <a:tblGrid>
                <a:gridCol w="2146713"/>
                <a:gridCol w="4426408"/>
                <a:gridCol w="4673377"/>
              </a:tblGrid>
              <a:tr h="472865">
                <a:tc>
                  <a:txBody>
                    <a:bodyPr/>
                    <a:lstStyle/>
                    <a:p>
                      <a:pPr algn="l">
                        <a:buNone/>
                      </a:pPr>
                      <a:r>
                        <a:rPr lang="zh-CN" altLang="en-US" sz="1800">
                          <a:effectLst/>
                        </a:rPr>
                        <a:t>类型</a:t>
                      </a:r>
                      <a:endParaRPr lang="zh-CN" altLang="en-US" sz="1800">
                        <a:effectLst/>
                      </a:endParaRPr>
                    </a:p>
                  </a:txBody>
                  <a:tcPr marL="6336" marR="6336" marT="6336" marB="633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zh-CN" altLang="en-US" sz="1800">
                          <a:effectLst/>
                        </a:rPr>
                        <a:t>主题内容</a:t>
                      </a:r>
                      <a:endParaRPr lang="zh-CN" altLang="en-US" sz="1800">
                        <a:effectLst/>
                      </a:endParaRPr>
                    </a:p>
                  </a:txBody>
                  <a:tcPr marL="6336" marR="6336" marT="6336" marB="633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zh-CN" altLang="en-US" sz="1800">
                          <a:effectLst/>
                        </a:rPr>
                        <a:t>为什么对 </a:t>
                      </a:r>
                      <a:r>
                        <a:rPr lang="en-US" altLang="zh-CN" sz="1800">
                          <a:effectLst/>
                        </a:rPr>
                        <a:t>/ </a:t>
                      </a:r>
                      <a:r>
                        <a:rPr lang="zh-CN" altLang="en-US" sz="1800">
                          <a:effectLst/>
                        </a:rPr>
                        <a:t>错</a:t>
                      </a:r>
                      <a:endParaRPr lang="zh-CN" altLang="en-US" sz="1800">
                        <a:effectLst/>
                      </a:endParaRPr>
                    </a:p>
                  </a:txBody>
                  <a:tcPr marL="6336" marR="6336" marT="6336" marB="633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16286">
                <a:tc>
                  <a:txBody>
                    <a:bodyPr/>
                    <a:lstStyle/>
                    <a:p>
                      <a:pPr algn="l">
                        <a:buNone/>
                      </a:pPr>
                      <a:r>
                        <a:rPr lang="zh-CN" altLang="en-US" sz="2400" dirty="0">
                          <a:effectLst/>
                        </a:rPr>
                        <a:t>✅ </a:t>
                      </a:r>
                      <a:r>
                        <a:rPr lang="zh-CN" altLang="en-US" sz="2400" b="1" dirty="0">
                          <a:effectLst/>
                        </a:rPr>
                        <a:t>正确主题</a:t>
                      </a:r>
                      <a:endParaRPr lang="zh-CN" altLang="en-US" sz="2400" dirty="0">
                        <a:effectLst/>
                      </a:endParaRPr>
                    </a:p>
                  </a:txBody>
                  <a:tcPr marL="6336" marR="6336" marT="6336" marB="633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zh-CN" altLang="en-US" sz="2400" dirty="0">
                          <a:effectLst/>
                        </a:rPr>
                        <a:t>冷漠疏离、回避社交的父亲，被保安的善意和救人举动触动，</a:t>
                      </a:r>
                      <a:r>
                        <a:rPr lang="zh-CN" altLang="en-US" sz="2400" b="1" dirty="0">
                          <a:effectLst/>
                        </a:rPr>
                        <a:t>打破隔阂、走出封闭、愿意主动与人交流</a:t>
                      </a:r>
                      <a:endParaRPr lang="zh-CN" altLang="en-US" sz="2400" dirty="0">
                        <a:effectLst/>
                      </a:endParaRPr>
                    </a:p>
                  </a:txBody>
                  <a:tcPr marL="6336" marR="6336" marT="6336" marB="633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zh-CN" altLang="en-US" sz="2400">
                          <a:effectLst/>
                        </a:rPr>
                        <a:t>紧扣前文所有伏笔（回避眼神、躲车里、不跟陌生人说话）</a:t>
                      </a:r>
                      <a:endParaRPr lang="zh-CN" altLang="en-US" sz="2400">
                        <a:effectLst/>
                      </a:endParaRPr>
                    </a:p>
                  </a:txBody>
                  <a:tcPr marL="6336" marR="6336" marT="6336" marB="633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849854">
                <a:tc>
                  <a:txBody>
                    <a:bodyPr/>
                    <a:lstStyle/>
                    <a:p>
                      <a:pPr algn="l">
                        <a:buNone/>
                      </a:pPr>
                      <a:r>
                        <a:rPr lang="zh-CN" altLang="en-US" sz="2400">
                          <a:effectLst/>
                        </a:rPr>
                        <a:t>❌ </a:t>
                      </a:r>
                      <a:r>
                        <a:rPr lang="zh-CN" altLang="en-US" sz="2400" b="1">
                          <a:effectLst/>
                        </a:rPr>
                        <a:t>错误主题</a:t>
                      </a:r>
                      <a:endParaRPr lang="zh-CN" altLang="en-US" sz="2400">
                        <a:effectLst/>
                      </a:endParaRPr>
                    </a:p>
                  </a:txBody>
                  <a:tcPr marL="6336" marR="6336" marT="6336" marB="633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zh-CN" altLang="en-US" sz="2400" dirty="0">
                          <a:effectLst/>
                        </a:rPr>
                        <a:t>保安勇敢救人，平凡英雄了不起</a:t>
                      </a:r>
                      <a:endParaRPr lang="zh-CN" altLang="en-US" sz="2400" dirty="0">
                        <a:effectLst/>
                      </a:endParaRPr>
                    </a:p>
                  </a:txBody>
                  <a:tcPr marL="6336" marR="6336" marT="6336" marB="633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zh-CN" altLang="en-US" sz="2400">
                          <a:effectLst/>
                        </a:rPr>
                        <a:t>只抓表面事件，</a:t>
                      </a:r>
                      <a:r>
                        <a:rPr lang="zh-CN" altLang="en-US" sz="2400" b="1">
                          <a:effectLst/>
                        </a:rPr>
                        <a:t>无视父亲成长主线</a:t>
                      </a:r>
                      <a:endParaRPr lang="zh-CN" altLang="en-US" sz="2400">
                        <a:effectLst/>
                      </a:endParaRPr>
                    </a:p>
                  </a:txBody>
                  <a:tcPr marL="6336" marR="6336" marT="6336" marB="633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849855">
                <a:tc>
                  <a:txBody>
                    <a:bodyPr/>
                    <a:lstStyle/>
                    <a:p>
                      <a:pPr algn="l">
                        <a:buNone/>
                      </a:pPr>
                      <a:r>
                        <a:rPr lang="zh-CN" altLang="en-US" sz="2400">
                          <a:effectLst/>
                        </a:rPr>
                        <a:t>❌ </a:t>
                      </a:r>
                      <a:r>
                        <a:rPr lang="zh-CN" altLang="en-US" sz="2400" b="1">
                          <a:effectLst/>
                        </a:rPr>
                        <a:t>错误主题</a:t>
                      </a:r>
                      <a:endParaRPr lang="zh-CN" altLang="en-US" sz="2400">
                        <a:effectLst/>
                      </a:endParaRPr>
                    </a:p>
                  </a:txBody>
                  <a:tcPr marL="6336" marR="6336" marT="6336" marB="633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zh-CN" altLang="en-US" sz="2400">
                          <a:effectLst/>
                        </a:rPr>
                        <a:t>世界充满温暖，善意无处不在</a:t>
                      </a:r>
                      <a:endParaRPr lang="zh-CN" altLang="en-US" sz="2400">
                        <a:effectLst/>
                      </a:endParaRPr>
                    </a:p>
                  </a:txBody>
                  <a:tcPr marL="6336" marR="6336" marT="6336" marB="633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zh-CN" altLang="en-US" sz="2400">
                          <a:effectLst/>
                        </a:rPr>
                        <a:t>太泛，</a:t>
                      </a:r>
                      <a:r>
                        <a:rPr lang="zh-CN" altLang="en-US" sz="2400" b="1">
                          <a:effectLst/>
                        </a:rPr>
                        <a:t>没有父亲的变化 </a:t>
                      </a:r>
                      <a:r>
                        <a:rPr lang="en-US" altLang="zh-CN" sz="2400" b="1">
                          <a:effectLst/>
                        </a:rPr>
                        <a:t>= </a:t>
                      </a:r>
                      <a:r>
                        <a:rPr lang="zh-CN" altLang="en-US" sz="2400" b="1">
                          <a:effectLst/>
                        </a:rPr>
                        <a:t>跑题</a:t>
                      </a:r>
                      <a:endParaRPr lang="zh-CN" altLang="en-US" sz="2400">
                        <a:effectLst/>
                      </a:endParaRPr>
                    </a:p>
                  </a:txBody>
                  <a:tcPr marL="6336" marR="6336" marT="6336" marB="633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150842">
                <a:tc>
                  <a:txBody>
                    <a:bodyPr/>
                    <a:lstStyle/>
                    <a:p>
                      <a:pPr algn="l">
                        <a:buNone/>
                      </a:pPr>
                      <a:r>
                        <a:rPr lang="zh-CN" altLang="en-US" sz="2400" dirty="0">
                          <a:effectLst/>
                        </a:rPr>
                        <a:t>❌ </a:t>
                      </a:r>
                      <a:r>
                        <a:rPr lang="zh-CN" altLang="en-US" sz="2400" b="1" dirty="0">
                          <a:effectLst/>
                        </a:rPr>
                        <a:t>错误主题</a:t>
                      </a:r>
                      <a:endParaRPr lang="zh-CN" altLang="en-US" sz="2400" dirty="0">
                        <a:effectLst/>
                      </a:endParaRPr>
                    </a:p>
                  </a:txBody>
                  <a:tcPr marL="6336" marR="6336" marT="6336" marB="633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zh-CN" altLang="en-US" sz="2400">
                          <a:effectLst/>
                        </a:rPr>
                        <a:t>人与人要互相帮助、传递温暖</a:t>
                      </a:r>
                      <a:endParaRPr lang="zh-CN" altLang="en-US" sz="2400">
                        <a:effectLst/>
                      </a:endParaRPr>
                    </a:p>
                  </a:txBody>
                  <a:tcPr marL="6336" marR="6336" marT="6336" marB="633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zh-CN" altLang="en-US" sz="2400" dirty="0">
                          <a:effectLst/>
                        </a:rPr>
                        <a:t>空洞，</a:t>
                      </a:r>
                      <a:r>
                        <a:rPr lang="zh-CN" altLang="en-US" sz="2400" b="1" dirty="0">
                          <a:effectLst/>
                        </a:rPr>
                        <a:t>没扣 “父亲从冷漠到温暖”</a:t>
                      </a:r>
                      <a:endParaRPr lang="zh-CN" altLang="en-US" sz="2400" dirty="0">
                        <a:effectLst/>
                      </a:endParaRPr>
                    </a:p>
                  </a:txBody>
                  <a:tcPr marL="6336" marR="6336" marT="6336" marB="633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6" name="文本框 5"/>
          <p:cNvSpPr txBox="1"/>
          <p:nvPr/>
        </p:nvSpPr>
        <p:spPr>
          <a:xfrm>
            <a:off x="671008" y="210677"/>
            <a:ext cx="2760681" cy="369332"/>
          </a:xfrm>
          <a:prstGeom prst="rect">
            <a:avLst/>
          </a:prstGeom>
          <a:solidFill>
            <a:schemeClr val="accent2">
              <a:lumMod val="60000"/>
              <a:lumOff val="40000"/>
            </a:schemeClr>
          </a:solidFill>
        </p:spPr>
        <p:txBody>
          <a:bodyPr wrap="square">
            <a:spAutoFit/>
          </a:bodyPr>
          <a:lstStyle/>
          <a:p>
            <a:r>
              <a:rPr lang="zh-CN" altLang="en-US" b="1" dirty="0"/>
              <a:t>正确主题 </a:t>
            </a:r>
            <a:r>
              <a:rPr lang="en-US" altLang="zh-CN" b="1" dirty="0"/>
              <a:t>vs </a:t>
            </a:r>
            <a:r>
              <a:rPr lang="zh-CN" altLang="en-US" b="1" dirty="0"/>
              <a:t>错误主题</a:t>
            </a:r>
            <a:endParaRPr lang="zh-CN" altLang="en-US" b="1"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nvPr>
        </p:nvGraphicFramePr>
        <p:xfrm>
          <a:off x="448987" y="646104"/>
          <a:ext cx="11460114" cy="5307317"/>
        </p:xfrm>
        <a:graphic>
          <a:graphicData uri="http://schemas.openxmlformats.org/drawingml/2006/table">
            <a:tbl>
              <a:tblPr/>
              <a:tblGrid>
                <a:gridCol w="1894506"/>
                <a:gridCol w="2414673"/>
                <a:gridCol w="7150935"/>
              </a:tblGrid>
              <a:tr h="354561">
                <a:tc>
                  <a:txBody>
                    <a:bodyPr/>
                    <a:lstStyle/>
                    <a:p>
                      <a:pPr algn="l">
                        <a:buNone/>
                      </a:pPr>
                      <a:r>
                        <a:rPr lang="zh-CN" altLang="en-US" sz="2000">
                          <a:effectLst/>
                        </a:rPr>
                        <a:t>错误情节</a:t>
                      </a:r>
                      <a:endParaRPr lang="zh-CN" altLang="en-US" sz="2000">
                        <a:effectLst/>
                      </a:endParaRPr>
                    </a:p>
                  </a:txBody>
                  <a:tcPr marL="2900" marR="2900" marT="2900" marB="29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zh-CN" altLang="en-US" sz="2000">
                          <a:effectLst/>
                        </a:rPr>
                        <a:t>具体表现</a:t>
                      </a:r>
                      <a:endParaRPr lang="zh-CN" altLang="en-US" sz="2000">
                        <a:effectLst/>
                      </a:endParaRPr>
                    </a:p>
                  </a:txBody>
                  <a:tcPr marL="2900" marR="2900" marT="2900" marB="29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zh-CN" altLang="en-US" sz="2000">
                          <a:effectLst/>
                        </a:rPr>
                        <a:t>不合理原因</a:t>
                      </a:r>
                      <a:endParaRPr lang="zh-CN" altLang="en-US" sz="2000">
                        <a:effectLst/>
                      </a:endParaRPr>
                    </a:p>
                  </a:txBody>
                  <a:tcPr marL="2900" marR="2900" marT="2900" marB="29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627550">
                <a:tc>
                  <a:txBody>
                    <a:bodyPr/>
                    <a:lstStyle/>
                    <a:p>
                      <a:pPr algn="l">
                        <a:buNone/>
                      </a:pPr>
                      <a:r>
                        <a:rPr lang="zh-CN" altLang="en-US" sz="2000" dirty="0">
                          <a:effectLst/>
                        </a:rPr>
                        <a:t>① 肢体重伤（断手、断腿、骨折）</a:t>
                      </a:r>
                      <a:endParaRPr lang="zh-CN" altLang="en-US" sz="2000" dirty="0">
                        <a:effectLst/>
                      </a:endParaRPr>
                    </a:p>
                  </a:txBody>
                  <a:tcPr marL="2900" marR="2900" marT="2900" marB="29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zh-CN" altLang="en-US" sz="2000" dirty="0">
                          <a:effectLst/>
                        </a:rPr>
                        <a:t>救人时被车撞倒，落下终身残疾</a:t>
                      </a:r>
                      <a:endParaRPr lang="zh-CN" altLang="en-US" sz="2000" dirty="0">
                        <a:effectLst/>
                      </a:endParaRPr>
                    </a:p>
                  </a:txBody>
                  <a:tcPr marL="2900" marR="2900" marT="2900" marB="29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en-US" altLang="zh-CN" sz="2000" dirty="0">
                          <a:effectLst/>
                        </a:rPr>
                        <a:t>1. </a:t>
                      </a:r>
                      <a:r>
                        <a:rPr lang="zh-CN" altLang="en-US" sz="2000" dirty="0">
                          <a:effectLst/>
                        </a:rPr>
                        <a:t>情节极端，校园路口日常场景极少出现这类惨烈事故，脱离现实；</a:t>
                      </a:r>
                      <a:endParaRPr lang="zh-CN" altLang="en-US" sz="2000" dirty="0">
                        <a:effectLst/>
                      </a:endParaRPr>
                    </a:p>
                    <a:p>
                      <a:pPr algn="l">
                        <a:buNone/>
                      </a:pPr>
                      <a:r>
                        <a:rPr lang="en-US" altLang="zh-CN" sz="2000" dirty="0">
                          <a:effectLst/>
                        </a:rPr>
                        <a:t>2. </a:t>
                      </a:r>
                      <a:r>
                        <a:rPr lang="zh-CN" altLang="en-US" sz="2000" dirty="0">
                          <a:effectLst/>
                        </a:rPr>
                        <a:t>转向悲剧叙事，完全偏离 “温暖、善意、成长” 的原文主旨；</a:t>
                      </a:r>
                      <a:endParaRPr lang="zh-CN" altLang="en-US" sz="2000" dirty="0">
                        <a:effectLst/>
                      </a:endParaRPr>
                    </a:p>
                    <a:p>
                      <a:pPr algn="l">
                        <a:buNone/>
                      </a:pPr>
                      <a:r>
                        <a:rPr lang="en-US" altLang="zh-CN" sz="2000" dirty="0">
                          <a:effectLst/>
                        </a:rPr>
                        <a:t>3. </a:t>
                      </a:r>
                      <a:r>
                        <a:rPr lang="zh-CN" altLang="en-US" sz="2000" dirty="0">
                          <a:effectLst/>
                        </a:rPr>
                        <a:t>无原文伏笔支撑，属于强行加戏</a:t>
                      </a:r>
                      <a:endParaRPr lang="zh-CN" altLang="en-US" sz="2000" dirty="0">
                        <a:effectLst/>
                      </a:endParaRPr>
                    </a:p>
                  </a:txBody>
                  <a:tcPr marL="2900" marR="2900" marT="2900" marB="29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963703">
                <a:tc>
                  <a:txBody>
                    <a:bodyPr/>
                    <a:lstStyle/>
                    <a:p>
                      <a:pPr algn="l">
                        <a:buNone/>
                      </a:pPr>
                      <a:r>
                        <a:rPr lang="zh-CN" altLang="en-US" sz="2000">
                          <a:effectLst/>
                        </a:rPr>
                        <a:t>② 牺牲 </a:t>
                      </a:r>
                      <a:r>
                        <a:rPr lang="en-US" altLang="zh-CN" sz="2000">
                          <a:effectLst/>
                        </a:rPr>
                        <a:t>/ </a:t>
                      </a:r>
                      <a:r>
                        <a:rPr lang="zh-CN" altLang="en-US" sz="2000">
                          <a:effectLst/>
                        </a:rPr>
                        <a:t>身亡</a:t>
                      </a:r>
                      <a:endParaRPr lang="zh-CN" altLang="en-US" sz="2000">
                        <a:effectLst/>
                      </a:endParaRPr>
                    </a:p>
                  </a:txBody>
                  <a:tcPr marL="2900" marR="2900" marT="2900" marB="29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zh-CN" altLang="en-US" sz="2000" dirty="0">
                          <a:effectLst/>
                        </a:rPr>
                        <a:t>保安为救人不幸离世</a:t>
                      </a:r>
                      <a:endParaRPr lang="zh-CN" altLang="en-US" sz="2000" dirty="0">
                        <a:effectLst/>
                      </a:endParaRPr>
                    </a:p>
                  </a:txBody>
                  <a:tcPr marL="2900" marR="2900" marT="2900" marB="29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zh-CN" altLang="en-US" sz="2000" dirty="0">
                          <a:effectLst/>
                        </a:rPr>
                        <a:t>考场大忌！过度渲染悲情，立意阴暗，和原文温情基调完全相悖，严重跑偏</a:t>
                      </a:r>
                      <a:endParaRPr lang="zh-CN" altLang="en-US" sz="2000" dirty="0">
                        <a:effectLst/>
                      </a:endParaRPr>
                    </a:p>
                  </a:txBody>
                  <a:tcPr marL="2900" marR="2900" marT="2900" marB="29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368839">
                <a:tc>
                  <a:txBody>
                    <a:bodyPr/>
                    <a:lstStyle/>
                    <a:p>
                      <a:pPr algn="l">
                        <a:buNone/>
                      </a:pPr>
                      <a:r>
                        <a:rPr lang="zh-CN" altLang="en-US" sz="2000" dirty="0">
                          <a:effectLst/>
                        </a:rPr>
                        <a:t>③ 丧失工作、</a:t>
                      </a:r>
                      <a:endParaRPr lang="en-US" altLang="zh-CN" sz="2000" dirty="0">
                        <a:effectLst/>
                      </a:endParaRPr>
                    </a:p>
                    <a:p>
                      <a:pPr algn="l">
                        <a:buNone/>
                      </a:pPr>
                      <a:r>
                        <a:rPr lang="zh-CN" altLang="en-US" sz="2000" dirty="0">
                          <a:effectLst/>
                        </a:rPr>
                        <a:t>被迫离职</a:t>
                      </a:r>
                      <a:endParaRPr lang="zh-CN" altLang="en-US" sz="2000" dirty="0">
                        <a:effectLst/>
                      </a:endParaRPr>
                    </a:p>
                  </a:txBody>
                  <a:tcPr marL="2900" marR="2900" marT="2900" marB="29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zh-CN" altLang="en-US" sz="2000">
                          <a:effectLst/>
                        </a:rPr>
                        <a:t>因受伤无法继续担任保安，离开路口</a:t>
                      </a:r>
                      <a:endParaRPr lang="zh-CN" altLang="en-US" sz="2000">
                        <a:effectLst/>
                      </a:endParaRPr>
                    </a:p>
                  </a:txBody>
                  <a:tcPr marL="2900" marR="2900" marT="2900" marB="29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en-US" altLang="zh-CN" sz="2000">
                          <a:effectLst/>
                        </a:rPr>
                        <a:t>1. </a:t>
                      </a:r>
                      <a:r>
                        <a:rPr lang="zh-CN" altLang="en-US" sz="2000">
                          <a:effectLst/>
                        </a:rPr>
                        <a:t>原文重点是 “他常年在此坚守”，写离职打断原有人物线；</a:t>
                      </a:r>
                      <a:endParaRPr lang="zh-CN" altLang="en-US" sz="2000">
                        <a:effectLst/>
                      </a:endParaRPr>
                    </a:p>
                    <a:p>
                      <a:pPr algn="l">
                        <a:buNone/>
                      </a:pPr>
                      <a:r>
                        <a:rPr lang="en-US" altLang="zh-CN" sz="2000">
                          <a:effectLst/>
                        </a:rPr>
                        <a:t>2. </a:t>
                      </a:r>
                      <a:r>
                        <a:rPr lang="zh-CN" altLang="en-US" sz="2000">
                          <a:effectLst/>
                        </a:rPr>
                        <a:t>后续无法衔接 “我每日和他打招呼、互动” 的成长情节，闭环断裂</a:t>
                      </a:r>
                      <a:endParaRPr lang="zh-CN" altLang="en-US" sz="2000">
                        <a:effectLst/>
                      </a:endParaRPr>
                    </a:p>
                  </a:txBody>
                  <a:tcPr marL="2900" marR="2900" marT="2900" marB="29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992664">
                <a:tc>
                  <a:txBody>
                    <a:bodyPr/>
                    <a:lstStyle/>
                    <a:p>
                      <a:pPr algn="l">
                        <a:buNone/>
                      </a:pPr>
                      <a:r>
                        <a:rPr lang="zh-CN" altLang="en-US" sz="2000">
                          <a:effectLst/>
                        </a:rPr>
                        <a:t>④ 重点描写受伤疼痛、救治过程</a:t>
                      </a:r>
                      <a:endParaRPr lang="zh-CN" altLang="en-US" sz="2000">
                        <a:effectLst/>
                      </a:endParaRPr>
                    </a:p>
                  </a:txBody>
                  <a:tcPr marL="2900" marR="2900" marT="2900" marB="29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zh-CN" altLang="en-US" sz="2000">
                          <a:effectLst/>
                        </a:rPr>
                        <a:t>大篇幅写流血、送医、包扎</a:t>
                      </a:r>
                      <a:endParaRPr lang="zh-CN" altLang="en-US" sz="2000">
                        <a:effectLst/>
                      </a:endParaRPr>
                    </a:p>
                  </a:txBody>
                  <a:tcPr marL="2900" marR="2900" marT="2900" marB="29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zh-CN" altLang="en-US" sz="2000" dirty="0">
                          <a:effectLst/>
                        </a:rPr>
                        <a:t>喧宾夺主，占用篇幅，弱化 “路人反应、自我反思、人际改变” 等核心写作点</a:t>
                      </a:r>
                      <a:endParaRPr lang="zh-CN" altLang="en-US" sz="2000" dirty="0">
                        <a:effectLst/>
                      </a:endParaRPr>
                    </a:p>
                  </a:txBody>
                  <a:tcPr marL="2900" marR="2900" marT="2900" marB="29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6" name="文本框 5"/>
          <p:cNvSpPr txBox="1"/>
          <p:nvPr/>
        </p:nvSpPr>
        <p:spPr>
          <a:xfrm>
            <a:off x="633783" y="168500"/>
            <a:ext cx="5367309" cy="369332"/>
          </a:xfrm>
          <a:prstGeom prst="rect">
            <a:avLst/>
          </a:prstGeom>
          <a:solidFill>
            <a:schemeClr val="accent2">
              <a:lumMod val="40000"/>
              <a:lumOff val="60000"/>
            </a:schemeClr>
          </a:solidFill>
        </p:spPr>
        <p:txBody>
          <a:bodyPr wrap="square">
            <a:spAutoFit/>
          </a:bodyPr>
          <a:lstStyle/>
          <a:p>
            <a:r>
              <a:rPr lang="zh-CN" altLang="en-US" b="1" dirty="0"/>
              <a:t>问题</a:t>
            </a:r>
            <a:r>
              <a:rPr lang="en-US" altLang="zh-CN" b="1" dirty="0"/>
              <a:t>2 </a:t>
            </a:r>
            <a:r>
              <a:rPr lang="zh-CN" altLang="en-US" b="1" dirty="0"/>
              <a:t>：情节设置跑偏      </a:t>
            </a:r>
            <a:r>
              <a:rPr lang="zh-CN" altLang="en-US" b="1" dirty="0">
                <a:highlight>
                  <a:srgbClr val="FFFF00"/>
                </a:highlight>
              </a:rPr>
              <a:t>错误写法 </a:t>
            </a:r>
            <a:r>
              <a:rPr lang="en-US" altLang="zh-CN" b="1" dirty="0">
                <a:highlight>
                  <a:srgbClr val="FFFF00"/>
                </a:highlight>
              </a:rPr>
              <a:t>+ </a:t>
            </a:r>
            <a:r>
              <a:rPr lang="zh-CN" altLang="en-US" b="1" dirty="0">
                <a:highlight>
                  <a:srgbClr val="FFFF00"/>
                </a:highlight>
              </a:rPr>
              <a:t>问题解读</a:t>
            </a:r>
            <a:endParaRPr lang="zh-CN" altLang="en-US" b="1" dirty="0">
              <a:highlight>
                <a:srgbClr val="FFFF00"/>
              </a:highlight>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398031" y="591670"/>
          <a:ext cx="11575230" cy="6004745"/>
        </p:xfrm>
        <a:graphic>
          <a:graphicData uri="http://schemas.openxmlformats.org/drawingml/2006/table">
            <a:tbl>
              <a:tblPr/>
              <a:tblGrid>
                <a:gridCol w="2237592"/>
                <a:gridCol w="2888428"/>
                <a:gridCol w="6449210"/>
              </a:tblGrid>
              <a:tr h="148086">
                <a:tc>
                  <a:txBody>
                    <a:bodyPr/>
                    <a:lstStyle/>
                    <a:p>
                      <a:pPr algn="l">
                        <a:buNone/>
                      </a:pPr>
                      <a:r>
                        <a:rPr lang="zh-CN" altLang="en-US" sz="1600">
                          <a:effectLst/>
                        </a:rPr>
                        <a:t>内容模块</a:t>
                      </a:r>
                      <a:endParaRPr lang="zh-CN" altLang="en-US" sz="1600">
                        <a:effectLst/>
                      </a:endParaRPr>
                    </a:p>
                  </a:txBody>
                  <a:tcPr marL="1266" marR="1266" marT="1266" marB="12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zh-CN" altLang="en-US" sz="1600" dirty="0">
                          <a:effectLst/>
                        </a:rPr>
                        <a:t>写作要点</a:t>
                      </a:r>
                      <a:endParaRPr lang="zh-CN" altLang="en-US" sz="1600" dirty="0">
                        <a:effectLst/>
                      </a:endParaRPr>
                    </a:p>
                  </a:txBody>
                  <a:tcPr marL="1266" marR="1266" marT="1266" marB="12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zh-CN" altLang="en-US" sz="1600" dirty="0">
                          <a:effectLst/>
                        </a:rPr>
                        <a:t>英文</a:t>
                      </a:r>
                      <a:endParaRPr lang="zh-CN" altLang="en-US" sz="1600" dirty="0">
                        <a:effectLst/>
                      </a:endParaRPr>
                    </a:p>
                  </a:txBody>
                  <a:tcPr marL="1266" marR="1266" marT="1266" marB="12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883413">
                <a:tc>
                  <a:txBody>
                    <a:bodyPr/>
                    <a:lstStyle/>
                    <a:p>
                      <a:pPr algn="l">
                        <a:buNone/>
                      </a:pPr>
                      <a:r>
                        <a:rPr lang="en-US" altLang="zh-CN" sz="2000">
                          <a:effectLst/>
                        </a:rPr>
                        <a:t>1. </a:t>
                      </a:r>
                      <a:r>
                        <a:rPr lang="zh-CN" altLang="en-US" sz="2000">
                          <a:effectLst/>
                        </a:rPr>
                        <a:t>险情瞬间</a:t>
                      </a:r>
                      <a:endParaRPr lang="zh-CN" altLang="en-US" sz="2000">
                        <a:effectLst/>
                      </a:endParaRPr>
                    </a:p>
                  </a:txBody>
                  <a:tcPr marL="1266" marR="1266" marT="1266" marB="12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zh-CN" altLang="en-US" sz="2000">
                          <a:effectLst/>
                        </a:rPr>
                        <a:t>男孩冲入车流，快车逼近，场面惊险</a:t>
                      </a:r>
                      <a:endParaRPr lang="zh-CN" altLang="en-US" sz="2000">
                        <a:effectLst/>
                      </a:endParaRPr>
                    </a:p>
                  </a:txBody>
                  <a:tcPr marL="1266" marR="1266" marT="1266" marB="12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en-US" sz="2000">
                          <a:effectLst/>
                          <a:latin typeface="Times New Roman" panose="02020603050405020304" pitchFamily="18" charset="0"/>
                          <a:cs typeface="Times New Roman" panose="02020603050405020304" pitchFamily="18" charset="0"/>
                        </a:rPr>
                        <a:t>The boy dashed into the busy street, unaware of a speeding car approaching fast.</a:t>
                      </a:r>
                      <a:endParaRPr lang="en-US" sz="2000">
                        <a:effectLst/>
                        <a:latin typeface="Times New Roman" panose="02020603050405020304" pitchFamily="18" charset="0"/>
                        <a:cs typeface="Times New Roman" panose="02020603050405020304" pitchFamily="18" charset="0"/>
                      </a:endParaRPr>
                    </a:p>
                  </a:txBody>
                  <a:tcPr marL="1266" marR="1266" marT="1266" marB="12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371369">
                <a:tc>
                  <a:txBody>
                    <a:bodyPr/>
                    <a:lstStyle/>
                    <a:p>
                      <a:pPr algn="l">
                        <a:buNone/>
                      </a:pPr>
                      <a:r>
                        <a:rPr lang="en-US" altLang="zh-CN" sz="2000">
                          <a:effectLst/>
                        </a:rPr>
                        <a:t>2. </a:t>
                      </a:r>
                      <a:r>
                        <a:rPr lang="zh-CN" altLang="en-US" sz="2000">
                          <a:effectLst/>
                        </a:rPr>
                        <a:t>保安救人动作链</a:t>
                      </a:r>
                      <a:endParaRPr lang="zh-CN" altLang="en-US" sz="2000">
                        <a:effectLst/>
                      </a:endParaRPr>
                    </a:p>
                  </a:txBody>
                  <a:tcPr marL="1266" marR="1266" marT="1266" marB="12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zh-CN" altLang="en-US" sz="2000">
                          <a:effectLst/>
                        </a:rPr>
                        <a:t>不顾严寒 </a:t>
                      </a:r>
                      <a:r>
                        <a:rPr lang="en-US" altLang="zh-CN" sz="2000">
                          <a:effectLst/>
                        </a:rPr>
                        <a:t>/ </a:t>
                      </a:r>
                      <a:r>
                        <a:rPr lang="zh-CN" altLang="en-US" sz="2000">
                          <a:effectLst/>
                        </a:rPr>
                        <a:t>年迈→冲上前→卡位 </a:t>
                      </a:r>
                      <a:r>
                        <a:rPr lang="en-US" altLang="zh-CN" sz="2000">
                          <a:effectLst/>
                        </a:rPr>
                        <a:t>/ </a:t>
                      </a:r>
                      <a:r>
                        <a:rPr lang="zh-CN" altLang="en-US" sz="2000">
                          <a:effectLst/>
                        </a:rPr>
                        <a:t>拉拽→护住孩子→车急刹</a:t>
                      </a:r>
                      <a:endParaRPr lang="zh-CN" altLang="en-US" sz="2000">
                        <a:effectLst/>
                      </a:endParaRPr>
                    </a:p>
                  </a:txBody>
                  <a:tcPr marL="1266" marR="1266" marT="1266" marB="12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en-US" sz="2000" dirty="0">
                          <a:effectLst/>
                          <a:latin typeface="Times New Roman" panose="02020603050405020304" pitchFamily="18" charset="0"/>
                          <a:cs typeface="Times New Roman" panose="02020603050405020304" pitchFamily="18" charset="0"/>
                        </a:rPr>
                        <a:t>Ignoring the bitter cold, the elderly guard rushed forward, grabbed the boy’s arm and pulled him back tightly. The car screeched to a halt inches away.</a:t>
                      </a:r>
                      <a:endParaRPr lang="en-US" sz="2000" dirty="0">
                        <a:effectLst/>
                        <a:latin typeface="Times New Roman" panose="02020603050405020304" pitchFamily="18" charset="0"/>
                        <a:cs typeface="Times New Roman" panose="02020603050405020304" pitchFamily="18" charset="0"/>
                      </a:endParaRPr>
                    </a:p>
                  </a:txBody>
                  <a:tcPr marL="1266" marR="1266" marT="1266" marB="12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55143">
                <a:tc>
                  <a:txBody>
                    <a:bodyPr/>
                    <a:lstStyle/>
                    <a:p>
                      <a:pPr algn="l">
                        <a:buNone/>
                      </a:pPr>
                      <a:r>
                        <a:rPr lang="en-US" altLang="zh-CN" sz="2000">
                          <a:effectLst/>
                        </a:rPr>
                        <a:t>3. </a:t>
                      </a:r>
                      <a:r>
                        <a:rPr lang="zh-CN" altLang="en-US" sz="2000">
                          <a:effectLst/>
                        </a:rPr>
                        <a:t>路人情绪：惊讶</a:t>
                      </a:r>
                      <a:endParaRPr lang="zh-CN" altLang="en-US" sz="2000">
                        <a:effectLst/>
                      </a:endParaRPr>
                    </a:p>
                  </a:txBody>
                  <a:tcPr marL="1266" marR="1266" marT="1266" marB="12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l">
                        <a:buNone/>
                      </a:pPr>
                      <a:r>
                        <a:rPr lang="zh-CN" altLang="en-US" sz="2000">
                          <a:effectLst/>
                        </a:rPr>
                        <a:t>路人屏住呼吸、惊呼、僵住</a:t>
                      </a:r>
                      <a:endParaRPr lang="zh-CN" altLang="en-US" sz="2000">
                        <a:effectLst/>
                      </a:endParaRPr>
                    </a:p>
                  </a:txBody>
                  <a:tcPr marL="1266" marR="1266" marT="1266" marB="12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l">
                        <a:buNone/>
                      </a:pPr>
                      <a:r>
                        <a:rPr lang="en-US" sz="2000">
                          <a:effectLst/>
                          <a:latin typeface="Times New Roman" panose="02020603050405020304" pitchFamily="18" charset="0"/>
                          <a:cs typeface="Times New Roman" panose="02020603050405020304" pitchFamily="18" charset="0"/>
                        </a:rPr>
                        <a:t>Passers-by held their breath and gasped in shock.</a:t>
                      </a:r>
                      <a:endParaRPr lang="en-US" sz="2000">
                        <a:effectLst/>
                        <a:latin typeface="Times New Roman" panose="02020603050405020304" pitchFamily="18" charset="0"/>
                        <a:cs typeface="Times New Roman" panose="02020603050405020304" pitchFamily="18" charset="0"/>
                      </a:endParaRPr>
                    </a:p>
                  </a:txBody>
                  <a:tcPr marL="1266" marR="1266" marT="1266" marB="12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r>
              <a:tr h="542013">
                <a:tc>
                  <a:txBody>
                    <a:bodyPr/>
                    <a:lstStyle/>
                    <a:p>
                      <a:pPr algn="l">
                        <a:buNone/>
                      </a:pPr>
                      <a:r>
                        <a:rPr lang="en-US" altLang="zh-CN" sz="2000">
                          <a:effectLst/>
                        </a:rPr>
                        <a:t>4. </a:t>
                      </a:r>
                      <a:r>
                        <a:rPr lang="zh-CN" altLang="en-US" sz="2000">
                          <a:effectLst/>
                        </a:rPr>
                        <a:t>路人情绪：担心</a:t>
                      </a:r>
                      <a:endParaRPr lang="zh-CN" altLang="en-US" sz="2000">
                        <a:effectLst/>
                      </a:endParaRPr>
                    </a:p>
                  </a:txBody>
                  <a:tcPr marL="1266" marR="1266" marT="1266" marB="12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l">
                        <a:buNone/>
                      </a:pPr>
                      <a:r>
                        <a:rPr lang="zh-CN" altLang="en-US" sz="2000">
                          <a:effectLst/>
                        </a:rPr>
                        <a:t>心揪紧、紧张注视、捏一把汗</a:t>
                      </a:r>
                      <a:endParaRPr lang="zh-CN" altLang="en-US" sz="2000">
                        <a:effectLst/>
                      </a:endParaRPr>
                    </a:p>
                  </a:txBody>
                  <a:tcPr marL="1266" marR="1266" marT="1266" marB="12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l">
                        <a:buNone/>
                      </a:pPr>
                      <a:r>
                        <a:rPr lang="en-US" sz="2000">
                          <a:effectLst/>
                          <a:latin typeface="Times New Roman" panose="02020603050405020304" pitchFamily="18" charset="0"/>
                          <a:cs typeface="Times New Roman" panose="02020603050405020304" pitchFamily="18" charset="0"/>
                        </a:rPr>
                        <a:t>Everyone’s heart tightened, fearing the worst.</a:t>
                      </a:r>
                      <a:endParaRPr lang="en-US" sz="2000">
                        <a:effectLst/>
                        <a:latin typeface="Times New Roman" panose="02020603050405020304" pitchFamily="18" charset="0"/>
                        <a:cs typeface="Times New Roman" panose="02020603050405020304" pitchFamily="18" charset="0"/>
                      </a:endParaRPr>
                    </a:p>
                  </a:txBody>
                  <a:tcPr marL="1266" marR="1266" marT="1266" marB="12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r>
              <a:tr h="528881">
                <a:tc>
                  <a:txBody>
                    <a:bodyPr/>
                    <a:lstStyle/>
                    <a:p>
                      <a:pPr algn="l">
                        <a:buNone/>
                      </a:pPr>
                      <a:r>
                        <a:rPr lang="en-US" altLang="zh-CN" sz="2000">
                          <a:effectLst/>
                        </a:rPr>
                        <a:t>5. </a:t>
                      </a:r>
                      <a:r>
                        <a:rPr lang="zh-CN" altLang="en-US" sz="2000">
                          <a:effectLst/>
                        </a:rPr>
                        <a:t>路人情绪：宽慰</a:t>
                      </a:r>
                      <a:endParaRPr lang="zh-CN" altLang="en-US" sz="2000">
                        <a:effectLst/>
                      </a:endParaRPr>
                    </a:p>
                  </a:txBody>
                  <a:tcPr marL="1266" marR="1266" marT="1266" marB="12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l">
                        <a:buNone/>
                      </a:pPr>
                      <a:r>
                        <a:rPr lang="zh-CN" altLang="en-US" sz="2000">
                          <a:effectLst/>
                        </a:rPr>
                        <a:t>松一口气、如释重负</a:t>
                      </a:r>
                      <a:endParaRPr lang="zh-CN" altLang="en-US" sz="2000">
                        <a:effectLst/>
                      </a:endParaRPr>
                    </a:p>
                  </a:txBody>
                  <a:tcPr marL="1266" marR="1266" marT="1266" marB="12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l">
                        <a:buNone/>
                      </a:pPr>
                      <a:r>
                        <a:rPr lang="en-US" sz="2000">
                          <a:effectLst/>
                          <a:latin typeface="Times New Roman" panose="02020603050405020304" pitchFamily="18" charset="0"/>
                          <a:cs typeface="Times New Roman" panose="02020603050405020304" pitchFamily="18" charset="0"/>
                        </a:rPr>
                        <a:t>People sighed with relief when the boy was safe.</a:t>
                      </a:r>
                      <a:endParaRPr lang="en-US" sz="2000">
                        <a:effectLst/>
                        <a:latin typeface="Times New Roman" panose="02020603050405020304" pitchFamily="18" charset="0"/>
                        <a:cs typeface="Times New Roman" panose="02020603050405020304" pitchFamily="18" charset="0"/>
                      </a:endParaRPr>
                    </a:p>
                  </a:txBody>
                  <a:tcPr marL="1266" marR="1266" marT="1266" marB="12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r>
              <a:tr h="407453">
                <a:tc>
                  <a:txBody>
                    <a:bodyPr/>
                    <a:lstStyle/>
                    <a:p>
                      <a:pPr algn="l">
                        <a:buNone/>
                      </a:pPr>
                      <a:r>
                        <a:rPr lang="en-US" altLang="zh-CN" sz="2000">
                          <a:effectLst/>
                        </a:rPr>
                        <a:t>6. </a:t>
                      </a:r>
                      <a:r>
                        <a:rPr lang="zh-CN" altLang="en-US" sz="2000">
                          <a:effectLst/>
                        </a:rPr>
                        <a:t>路人情绪：赞许</a:t>
                      </a:r>
                      <a:endParaRPr lang="zh-CN" altLang="en-US" sz="2000">
                        <a:effectLst/>
                      </a:endParaRPr>
                    </a:p>
                  </a:txBody>
                  <a:tcPr marL="1266" marR="1266" marT="1266" marB="12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l">
                        <a:buNone/>
                      </a:pPr>
                      <a:r>
                        <a:rPr lang="zh-CN" altLang="en-US" sz="2000">
                          <a:effectLst/>
                        </a:rPr>
                        <a:t>鼓掌、欢呼、竖大拇指</a:t>
                      </a:r>
                      <a:endParaRPr lang="zh-CN" altLang="en-US" sz="2000">
                        <a:effectLst/>
                      </a:endParaRPr>
                    </a:p>
                  </a:txBody>
                  <a:tcPr marL="1266" marR="1266" marT="1266" marB="12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l">
                        <a:buNone/>
                      </a:pPr>
                      <a:r>
                        <a:rPr lang="en-US" sz="2000" dirty="0">
                          <a:effectLst/>
                          <a:latin typeface="Times New Roman" panose="02020603050405020304" pitchFamily="18" charset="0"/>
                          <a:cs typeface="Times New Roman" panose="02020603050405020304" pitchFamily="18" charset="0"/>
                        </a:rPr>
                        <a:t>Warm cheers and claps broke out, praising his courage.</a:t>
                      </a:r>
                      <a:endParaRPr lang="en-US" sz="2000" dirty="0">
                        <a:effectLst/>
                        <a:latin typeface="Times New Roman" panose="02020603050405020304" pitchFamily="18" charset="0"/>
                        <a:cs typeface="Times New Roman" panose="02020603050405020304" pitchFamily="18" charset="0"/>
                      </a:endParaRPr>
                    </a:p>
                  </a:txBody>
                  <a:tcPr marL="1266" marR="1266" marT="1266" marB="12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r>
              <a:tr h="1342993">
                <a:tc>
                  <a:txBody>
                    <a:bodyPr/>
                    <a:lstStyle/>
                    <a:p>
                      <a:pPr algn="l">
                        <a:buNone/>
                      </a:pPr>
                      <a:r>
                        <a:rPr lang="en-US" altLang="zh-CN" sz="2000">
                          <a:effectLst/>
                        </a:rPr>
                        <a:t>7. </a:t>
                      </a:r>
                      <a:r>
                        <a:rPr lang="zh-CN" altLang="en-US" sz="2000">
                          <a:effectLst/>
                        </a:rPr>
                        <a:t>车内 “我” 的感受（关键伏笔）</a:t>
                      </a:r>
                      <a:endParaRPr lang="zh-CN" altLang="en-US" sz="2000">
                        <a:effectLst/>
                      </a:endParaRPr>
                    </a:p>
                  </a:txBody>
                  <a:tcPr marL="1266" marR="1266" marT="1266" marB="12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zh-CN" altLang="en-US" sz="2000" dirty="0">
                          <a:effectLst/>
                        </a:rPr>
                        <a:t>震惊→愧疚→敬佩，内心触动、打破冷漠</a:t>
                      </a:r>
                      <a:endParaRPr lang="zh-CN" altLang="en-US" sz="2000" dirty="0">
                        <a:effectLst/>
                      </a:endParaRPr>
                    </a:p>
                  </a:txBody>
                  <a:tcPr marL="1266" marR="1266" marT="1266" marB="12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en-US" sz="2000" dirty="0">
                          <a:effectLst/>
                          <a:latin typeface="Times New Roman" panose="02020603050405020304" pitchFamily="18" charset="0"/>
                          <a:cs typeface="Times New Roman" panose="02020603050405020304" pitchFamily="18" charset="0"/>
                        </a:rPr>
                        <a:t>Seated in the warm car, I was shocked, then filled with guilt and deep admiration. His selflessness touched my cold heart.</a:t>
                      </a:r>
                      <a:endParaRPr lang="en-US" sz="2000" dirty="0">
                        <a:effectLst/>
                        <a:latin typeface="Times New Roman" panose="02020603050405020304" pitchFamily="18" charset="0"/>
                        <a:cs typeface="Times New Roman" panose="02020603050405020304" pitchFamily="18" charset="0"/>
                      </a:endParaRPr>
                    </a:p>
                  </a:txBody>
                  <a:tcPr marL="1266" marR="1266" marT="1266" marB="12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5" name="文本框 4"/>
          <p:cNvSpPr txBox="1"/>
          <p:nvPr/>
        </p:nvSpPr>
        <p:spPr>
          <a:xfrm>
            <a:off x="271588" y="148328"/>
            <a:ext cx="9326058" cy="369332"/>
          </a:xfrm>
          <a:prstGeom prst="rect">
            <a:avLst/>
          </a:prstGeom>
          <a:solidFill>
            <a:schemeClr val="accent1">
              <a:lumMod val="20000"/>
              <a:lumOff val="80000"/>
            </a:schemeClr>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P1</a:t>
            </a:r>
            <a:r>
              <a:rPr kumimoji="0" lang="zh-CN" altLang="en-US" sz="1800" b="0"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a:t>
            </a:r>
            <a:r>
              <a:rPr kumimoji="0" lang="en-US" altLang="zh-CN" sz="1800" b="0"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But one morning, a boy ran into the traffic without noticing an oncoming speeding car.</a:t>
            </a:r>
            <a:endParaRPr kumimoji="0" lang="zh-CN" altLang="en-US" sz="1800" b="0"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403411" y="613186"/>
          <a:ext cx="11349317" cy="6067314"/>
        </p:xfrm>
        <a:graphic>
          <a:graphicData uri="http://schemas.openxmlformats.org/drawingml/2006/table">
            <a:tbl>
              <a:tblPr/>
              <a:tblGrid>
                <a:gridCol w="2253650"/>
                <a:gridCol w="2583321"/>
                <a:gridCol w="6512346"/>
              </a:tblGrid>
              <a:tr h="338662">
                <a:tc>
                  <a:txBody>
                    <a:bodyPr/>
                    <a:lstStyle/>
                    <a:p>
                      <a:pPr algn="l">
                        <a:buNone/>
                      </a:pPr>
                      <a:r>
                        <a:rPr lang="zh-CN" altLang="en-US" sz="1800" dirty="0">
                          <a:effectLst/>
                          <a:latin typeface="Times New Roman" panose="02020603050405020304" pitchFamily="18" charset="0"/>
                          <a:cs typeface="Times New Roman" panose="02020603050405020304" pitchFamily="18" charset="0"/>
                        </a:rPr>
                        <a:t>内容模块</a:t>
                      </a:r>
                      <a:endParaRPr lang="zh-CN" altLang="en-US" sz="1800" dirty="0">
                        <a:effectLst/>
                        <a:latin typeface="Times New Roman" panose="02020603050405020304" pitchFamily="18" charset="0"/>
                        <a:cs typeface="Times New Roman" panose="02020603050405020304" pitchFamily="18" charset="0"/>
                      </a:endParaRPr>
                    </a:p>
                  </a:txBody>
                  <a:tcPr marL="1496" marR="1496" marT="1496" marB="14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zh-CN" altLang="en-US" sz="1800" dirty="0">
                          <a:effectLst/>
                          <a:latin typeface="Times New Roman" panose="02020603050405020304" pitchFamily="18" charset="0"/>
                          <a:cs typeface="Times New Roman" panose="02020603050405020304" pitchFamily="18" charset="0"/>
                        </a:rPr>
                        <a:t>写作要点</a:t>
                      </a:r>
                      <a:endParaRPr lang="zh-CN" altLang="en-US" sz="1800" dirty="0">
                        <a:effectLst/>
                        <a:latin typeface="Times New Roman" panose="02020603050405020304" pitchFamily="18" charset="0"/>
                        <a:cs typeface="Times New Roman" panose="02020603050405020304" pitchFamily="18" charset="0"/>
                      </a:endParaRPr>
                    </a:p>
                  </a:txBody>
                  <a:tcPr marL="1496" marR="1496" marT="1496" marB="14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zh-CN" altLang="en-US" sz="1800" dirty="0">
                          <a:effectLst/>
                          <a:latin typeface="Times New Roman" panose="02020603050405020304" pitchFamily="18" charset="0"/>
                          <a:cs typeface="Times New Roman" panose="02020603050405020304" pitchFamily="18" charset="0"/>
                        </a:rPr>
                        <a:t>英文</a:t>
                      </a:r>
                      <a:endParaRPr lang="zh-CN" altLang="en-US" sz="1800" dirty="0">
                        <a:effectLst/>
                        <a:latin typeface="Times New Roman" panose="02020603050405020304" pitchFamily="18" charset="0"/>
                        <a:cs typeface="Times New Roman" panose="02020603050405020304" pitchFamily="18" charset="0"/>
                      </a:endParaRPr>
                    </a:p>
                  </a:txBody>
                  <a:tcPr marL="1496" marR="1496" marT="1496" marB="14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286942">
                <a:tc>
                  <a:txBody>
                    <a:bodyPr/>
                    <a:lstStyle/>
                    <a:p>
                      <a:pPr algn="l">
                        <a:buNone/>
                      </a:pPr>
                      <a:r>
                        <a:rPr lang="en-US" altLang="zh-CN" sz="1800">
                          <a:effectLst/>
                          <a:latin typeface="Times New Roman" panose="02020603050405020304" pitchFamily="18" charset="0"/>
                          <a:cs typeface="Times New Roman" panose="02020603050405020304" pitchFamily="18" charset="0"/>
                        </a:rPr>
                        <a:t>1. </a:t>
                      </a:r>
                      <a:r>
                        <a:rPr lang="zh-CN" altLang="en-US" sz="1800">
                          <a:effectLst/>
                          <a:latin typeface="Times New Roman" panose="02020603050405020304" pitchFamily="18" charset="0"/>
                          <a:cs typeface="Times New Roman" panose="02020603050405020304" pitchFamily="18" charset="0"/>
                        </a:rPr>
                        <a:t>承接段首句</a:t>
                      </a:r>
                      <a:endParaRPr lang="zh-CN" altLang="en-US" sz="1800">
                        <a:effectLst/>
                        <a:latin typeface="Times New Roman" panose="02020603050405020304" pitchFamily="18" charset="0"/>
                        <a:cs typeface="Times New Roman" panose="02020603050405020304" pitchFamily="18" charset="0"/>
                      </a:endParaRPr>
                    </a:p>
                  </a:txBody>
                  <a:tcPr marL="1496" marR="1496" marT="1496" marB="14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zh-CN" altLang="en-US" sz="1800" dirty="0">
                          <a:effectLst/>
                          <a:latin typeface="Times New Roman" panose="02020603050405020304" pitchFamily="18" charset="0"/>
                          <a:cs typeface="Times New Roman" panose="02020603050405020304" pitchFamily="18" charset="0"/>
                        </a:rPr>
                        <a:t>保安不仅守护安全，更用善意温暖街头（过渡）</a:t>
                      </a:r>
                      <a:endParaRPr lang="zh-CN" altLang="en-US" sz="1800" dirty="0">
                        <a:effectLst/>
                        <a:latin typeface="Times New Roman" panose="02020603050405020304" pitchFamily="18" charset="0"/>
                        <a:cs typeface="Times New Roman" panose="02020603050405020304" pitchFamily="18" charset="0"/>
                      </a:endParaRPr>
                    </a:p>
                  </a:txBody>
                  <a:tcPr marL="1496" marR="1496" marT="1496" marB="14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en-US" sz="2400">
                          <a:effectLst/>
                          <a:latin typeface="Times New Roman" panose="02020603050405020304" pitchFamily="18" charset="0"/>
                          <a:cs typeface="Times New Roman" panose="02020603050405020304" pitchFamily="18" charset="0"/>
                        </a:rPr>
                        <a:t>Beyond safety, he turned the busy crossing into a warm spot with his constant kindness.</a:t>
                      </a:r>
                      <a:endParaRPr lang="en-US" sz="2400">
                        <a:effectLst/>
                        <a:latin typeface="Times New Roman" panose="02020603050405020304" pitchFamily="18" charset="0"/>
                        <a:cs typeface="Times New Roman" panose="02020603050405020304" pitchFamily="18" charset="0"/>
                      </a:endParaRPr>
                    </a:p>
                  </a:txBody>
                  <a:tcPr marL="1496" marR="1496" marT="1496" marB="14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897008">
                <a:tc>
                  <a:txBody>
                    <a:bodyPr/>
                    <a:lstStyle/>
                    <a:p>
                      <a:pPr algn="l">
                        <a:buNone/>
                      </a:pPr>
                      <a:r>
                        <a:rPr lang="en-US" altLang="zh-CN" sz="1800" dirty="0">
                          <a:effectLst/>
                          <a:latin typeface="Times New Roman" panose="02020603050405020304" pitchFamily="18" charset="0"/>
                          <a:cs typeface="Times New Roman" panose="02020603050405020304" pitchFamily="18" charset="0"/>
                        </a:rPr>
                        <a:t>2. </a:t>
                      </a:r>
                      <a:r>
                        <a:rPr lang="zh-CN" altLang="en-US" sz="1800" dirty="0">
                          <a:effectLst/>
                          <a:latin typeface="Times New Roman" panose="02020603050405020304" pitchFamily="18" charset="0"/>
                          <a:cs typeface="Times New Roman" panose="02020603050405020304" pitchFamily="18" charset="0"/>
                        </a:rPr>
                        <a:t>父亲的转变 </a:t>
                      </a:r>
                      <a:r>
                        <a:rPr lang="en-US" altLang="zh-CN" sz="1800" dirty="0">
                          <a:effectLst/>
                          <a:latin typeface="Times New Roman" panose="02020603050405020304" pitchFamily="18" charset="0"/>
                          <a:cs typeface="Times New Roman" panose="02020603050405020304" pitchFamily="18" charset="0"/>
                        </a:rPr>
                        <a:t>1</a:t>
                      </a:r>
                      <a:r>
                        <a:rPr lang="zh-CN" altLang="en-US" sz="1800" dirty="0">
                          <a:effectLst/>
                          <a:latin typeface="Times New Roman" panose="02020603050405020304" pitchFamily="18" charset="0"/>
                          <a:cs typeface="Times New Roman" panose="02020603050405020304" pitchFamily="18" charset="0"/>
                        </a:rPr>
                        <a:t>：不再回避眼神（核心伏笔）</a:t>
                      </a:r>
                      <a:endParaRPr lang="zh-CN" altLang="en-US" sz="1800" dirty="0">
                        <a:effectLst/>
                        <a:latin typeface="Times New Roman" panose="02020603050405020304" pitchFamily="18" charset="0"/>
                        <a:cs typeface="Times New Roman" panose="02020603050405020304" pitchFamily="18" charset="0"/>
                      </a:endParaRPr>
                    </a:p>
                  </a:txBody>
                  <a:tcPr marL="1496" marR="1496" marT="1496" marB="14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l">
                        <a:buNone/>
                      </a:pPr>
                      <a:r>
                        <a:rPr lang="zh-CN" altLang="en-US" sz="1800">
                          <a:effectLst/>
                          <a:latin typeface="Times New Roman" panose="02020603050405020304" pitchFamily="18" charset="0"/>
                          <a:cs typeface="Times New Roman" panose="02020603050405020304" pitchFamily="18" charset="0"/>
                        </a:rPr>
                        <a:t>不再躲闪、主动对视、放下戒备</a:t>
                      </a:r>
                      <a:endParaRPr lang="zh-CN" altLang="en-US" sz="1800">
                        <a:effectLst/>
                        <a:latin typeface="Times New Roman" panose="02020603050405020304" pitchFamily="18" charset="0"/>
                        <a:cs typeface="Times New Roman" panose="02020603050405020304" pitchFamily="18" charset="0"/>
                      </a:endParaRPr>
                    </a:p>
                  </a:txBody>
                  <a:tcPr marL="1496" marR="1496" marT="1496" marB="14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l">
                        <a:buNone/>
                      </a:pPr>
                      <a:r>
                        <a:rPr lang="en-US" sz="2400" dirty="0">
                          <a:effectLst/>
                          <a:latin typeface="Times New Roman" panose="02020603050405020304" pitchFamily="18" charset="0"/>
                          <a:cs typeface="Times New Roman" panose="02020603050405020304" pitchFamily="18" charset="0"/>
                        </a:rPr>
                        <a:t>From that day on, I no longer avoided eye contact with him.</a:t>
                      </a:r>
                      <a:endParaRPr lang="en-US" sz="2400" dirty="0">
                        <a:effectLst/>
                        <a:latin typeface="Times New Roman" panose="02020603050405020304" pitchFamily="18" charset="0"/>
                        <a:cs typeface="Times New Roman" panose="02020603050405020304" pitchFamily="18" charset="0"/>
                      </a:endParaRPr>
                    </a:p>
                  </a:txBody>
                  <a:tcPr marL="1496" marR="1496" marT="1496" marB="14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r>
              <a:tr h="1058629">
                <a:tc>
                  <a:txBody>
                    <a:bodyPr/>
                    <a:lstStyle/>
                    <a:p>
                      <a:pPr algn="l">
                        <a:buNone/>
                      </a:pPr>
                      <a:r>
                        <a:rPr lang="en-US" altLang="zh-CN" sz="1800">
                          <a:effectLst/>
                          <a:latin typeface="Times New Roman" panose="02020603050405020304" pitchFamily="18" charset="0"/>
                          <a:cs typeface="Times New Roman" panose="02020603050405020304" pitchFamily="18" charset="0"/>
                        </a:rPr>
                        <a:t>3. </a:t>
                      </a:r>
                      <a:r>
                        <a:rPr lang="zh-CN" altLang="en-US" sz="1800">
                          <a:effectLst/>
                          <a:latin typeface="Times New Roman" panose="02020603050405020304" pitchFamily="18" charset="0"/>
                          <a:cs typeface="Times New Roman" panose="02020603050405020304" pitchFamily="18" charset="0"/>
                        </a:rPr>
                        <a:t>父亲的转变 </a:t>
                      </a:r>
                      <a:r>
                        <a:rPr lang="en-US" altLang="zh-CN" sz="1800">
                          <a:effectLst/>
                          <a:latin typeface="Times New Roman" panose="02020603050405020304" pitchFamily="18" charset="0"/>
                          <a:cs typeface="Times New Roman" panose="02020603050405020304" pitchFamily="18" charset="0"/>
                        </a:rPr>
                        <a:t>2</a:t>
                      </a:r>
                      <a:r>
                        <a:rPr lang="zh-CN" altLang="en-US" sz="1800">
                          <a:effectLst/>
                          <a:latin typeface="Times New Roman" panose="02020603050405020304" pitchFamily="18" charset="0"/>
                          <a:cs typeface="Times New Roman" panose="02020603050405020304" pitchFamily="18" charset="0"/>
                        </a:rPr>
                        <a:t>：走出舒适区（呼应开车 </a:t>
                      </a:r>
                      <a:r>
                        <a:rPr lang="en-US" altLang="zh-CN" sz="1800">
                          <a:effectLst/>
                          <a:latin typeface="Times New Roman" panose="02020603050405020304" pitchFamily="18" charset="0"/>
                          <a:cs typeface="Times New Roman" panose="02020603050405020304" pitchFamily="18" charset="0"/>
                        </a:rPr>
                        <a:t>/ </a:t>
                      </a:r>
                      <a:r>
                        <a:rPr lang="zh-CN" altLang="en-US" sz="1800">
                          <a:effectLst/>
                          <a:latin typeface="Times New Roman" panose="02020603050405020304" pitchFamily="18" charset="0"/>
                          <a:cs typeface="Times New Roman" panose="02020603050405020304" pitchFamily="18" charset="0"/>
                        </a:rPr>
                        <a:t>躲车里）</a:t>
                      </a:r>
                      <a:endParaRPr lang="zh-CN" altLang="en-US" sz="1800">
                        <a:effectLst/>
                        <a:latin typeface="Times New Roman" panose="02020603050405020304" pitchFamily="18" charset="0"/>
                        <a:cs typeface="Times New Roman" panose="02020603050405020304" pitchFamily="18" charset="0"/>
                      </a:endParaRPr>
                    </a:p>
                  </a:txBody>
                  <a:tcPr marL="1496" marR="1496" marT="1496" marB="14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l">
                        <a:buNone/>
                      </a:pPr>
                      <a:r>
                        <a:rPr lang="zh-CN" altLang="en-US" sz="1800">
                          <a:effectLst/>
                          <a:latin typeface="Times New Roman" panose="02020603050405020304" pitchFamily="18" charset="0"/>
                          <a:cs typeface="Times New Roman" panose="02020603050405020304" pitchFamily="18" charset="0"/>
                        </a:rPr>
                        <a:t>不再全程开车、改为步行送孩子、主动靠近</a:t>
                      </a:r>
                      <a:endParaRPr lang="zh-CN" altLang="en-US" sz="1800">
                        <a:effectLst/>
                        <a:latin typeface="Times New Roman" panose="02020603050405020304" pitchFamily="18" charset="0"/>
                        <a:cs typeface="Times New Roman" panose="02020603050405020304" pitchFamily="18" charset="0"/>
                      </a:endParaRPr>
                    </a:p>
                  </a:txBody>
                  <a:tcPr marL="1496" marR="1496" marT="1496" marB="14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l">
                        <a:buNone/>
                      </a:pPr>
                      <a:r>
                        <a:rPr lang="en-US" sz="2400">
                          <a:effectLst/>
                          <a:latin typeface="Times New Roman" panose="02020603050405020304" pitchFamily="18" charset="0"/>
                          <a:cs typeface="Times New Roman" panose="02020603050405020304" pitchFamily="18" charset="0"/>
                        </a:rPr>
                        <a:t>I stopped driving my child to school and chose to walk across the street.</a:t>
                      </a:r>
                      <a:endParaRPr lang="en-US" sz="2400">
                        <a:effectLst/>
                        <a:latin typeface="Times New Roman" panose="02020603050405020304" pitchFamily="18" charset="0"/>
                        <a:cs typeface="Times New Roman" panose="02020603050405020304" pitchFamily="18" charset="0"/>
                      </a:endParaRPr>
                    </a:p>
                  </a:txBody>
                  <a:tcPr marL="1496" marR="1496" marT="1496" marB="14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r>
              <a:tr h="1041067">
                <a:tc>
                  <a:txBody>
                    <a:bodyPr/>
                    <a:lstStyle/>
                    <a:p>
                      <a:pPr algn="l">
                        <a:buNone/>
                      </a:pPr>
                      <a:r>
                        <a:rPr lang="en-US" altLang="zh-CN" sz="1800">
                          <a:effectLst/>
                          <a:latin typeface="Times New Roman" panose="02020603050405020304" pitchFamily="18" charset="0"/>
                          <a:cs typeface="Times New Roman" panose="02020603050405020304" pitchFamily="18" charset="0"/>
                        </a:rPr>
                        <a:t>4. </a:t>
                      </a:r>
                      <a:r>
                        <a:rPr lang="zh-CN" altLang="en-US" sz="1800">
                          <a:effectLst/>
                          <a:latin typeface="Times New Roman" panose="02020603050405020304" pitchFamily="18" charset="0"/>
                          <a:cs typeface="Times New Roman" panose="02020603050405020304" pitchFamily="18" charset="0"/>
                        </a:rPr>
                        <a:t>父亲的转变 </a:t>
                      </a:r>
                      <a:r>
                        <a:rPr lang="en-US" altLang="zh-CN" sz="1800">
                          <a:effectLst/>
                          <a:latin typeface="Times New Roman" panose="02020603050405020304" pitchFamily="18" charset="0"/>
                          <a:cs typeface="Times New Roman" panose="02020603050405020304" pitchFamily="18" charset="0"/>
                        </a:rPr>
                        <a:t>3</a:t>
                      </a:r>
                      <a:r>
                        <a:rPr lang="zh-CN" altLang="en-US" sz="1800">
                          <a:effectLst/>
                          <a:latin typeface="Times New Roman" panose="02020603050405020304" pitchFamily="18" charset="0"/>
                          <a:cs typeface="Times New Roman" panose="02020603050405020304" pitchFamily="18" charset="0"/>
                        </a:rPr>
                        <a:t>：主动社交（呼应不跟陌生人说话）</a:t>
                      </a:r>
                      <a:endParaRPr lang="zh-CN" altLang="en-US" sz="1800">
                        <a:effectLst/>
                        <a:latin typeface="Times New Roman" panose="02020603050405020304" pitchFamily="18" charset="0"/>
                        <a:cs typeface="Times New Roman" panose="02020603050405020304" pitchFamily="18" charset="0"/>
                      </a:endParaRPr>
                    </a:p>
                  </a:txBody>
                  <a:tcPr marL="1496" marR="1496" marT="1496" marB="14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l">
                        <a:buNone/>
                      </a:pPr>
                      <a:r>
                        <a:rPr lang="zh-CN" altLang="en-US" sz="1800">
                          <a:effectLst/>
                          <a:latin typeface="Times New Roman" panose="02020603050405020304" pitchFamily="18" charset="0"/>
                          <a:cs typeface="Times New Roman" panose="02020603050405020304" pitchFamily="18" charset="0"/>
                        </a:rPr>
                        <a:t>主动问好、聊天、打破疏离</a:t>
                      </a:r>
                      <a:endParaRPr lang="zh-CN" altLang="en-US" sz="1800">
                        <a:effectLst/>
                        <a:latin typeface="Times New Roman" panose="02020603050405020304" pitchFamily="18" charset="0"/>
                        <a:cs typeface="Times New Roman" panose="02020603050405020304" pitchFamily="18" charset="0"/>
                      </a:endParaRPr>
                    </a:p>
                  </a:txBody>
                  <a:tcPr marL="1496" marR="1496" marT="1496" marB="14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l">
                        <a:buNone/>
                      </a:pPr>
                      <a:r>
                        <a:rPr lang="en-US" sz="2400" dirty="0">
                          <a:effectLst/>
                          <a:latin typeface="Times New Roman" panose="02020603050405020304" pitchFamily="18" charset="0"/>
                          <a:cs typeface="Times New Roman" panose="02020603050405020304" pitchFamily="18" charset="0"/>
                        </a:rPr>
                        <a:t>I greeted him warmly and chatted with him, just like he did with others.</a:t>
                      </a:r>
                      <a:endParaRPr lang="en-US" sz="2400" dirty="0">
                        <a:effectLst/>
                        <a:latin typeface="Times New Roman" panose="02020603050405020304" pitchFamily="18" charset="0"/>
                        <a:cs typeface="Times New Roman" panose="02020603050405020304" pitchFamily="18" charset="0"/>
                      </a:endParaRPr>
                    </a:p>
                  </a:txBody>
                  <a:tcPr marL="1496" marR="1496" marT="1496" marB="14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r>
              <a:tr h="1445006">
                <a:tc>
                  <a:txBody>
                    <a:bodyPr/>
                    <a:lstStyle/>
                    <a:p>
                      <a:pPr algn="l">
                        <a:buNone/>
                      </a:pPr>
                      <a:r>
                        <a:rPr lang="en-US" altLang="zh-CN" sz="1800">
                          <a:effectLst/>
                          <a:latin typeface="Times New Roman" panose="02020603050405020304" pitchFamily="18" charset="0"/>
                          <a:cs typeface="Times New Roman" panose="02020603050405020304" pitchFamily="18" charset="0"/>
                        </a:rPr>
                        <a:t>5. </a:t>
                      </a:r>
                      <a:r>
                        <a:rPr lang="zh-CN" altLang="en-US" sz="1800">
                          <a:effectLst/>
                          <a:latin typeface="Times New Roman" panose="02020603050405020304" pitchFamily="18" charset="0"/>
                          <a:cs typeface="Times New Roman" panose="02020603050405020304" pitchFamily="18" charset="0"/>
                        </a:rPr>
                        <a:t>升华：善意融化冷漠（扣主题）</a:t>
                      </a:r>
                      <a:endParaRPr lang="zh-CN" altLang="en-US" sz="1800">
                        <a:effectLst/>
                        <a:latin typeface="Times New Roman" panose="02020603050405020304" pitchFamily="18" charset="0"/>
                        <a:cs typeface="Times New Roman" panose="02020603050405020304" pitchFamily="18" charset="0"/>
                      </a:endParaRPr>
                    </a:p>
                  </a:txBody>
                  <a:tcPr marL="1496" marR="1496" marT="1496" marB="14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zh-CN" altLang="en-US" sz="1800">
                          <a:effectLst/>
                          <a:latin typeface="Times New Roman" panose="02020603050405020304" pitchFamily="18" charset="0"/>
                          <a:cs typeface="Times New Roman" panose="02020603050405020304" pitchFamily="18" charset="0"/>
                        </a:rPr>
                        <a:t>保安的善意融化自己内心的隔阂，城市不再冰冷</a:t>
                      </a:r>
                      <a:endParaRPr lang="zh-CN" altLang="en-US" sz="1800">
                        <a:effectLst/>
                        <a:latin typeface="Times New Roman" panose="02020603050405020304" pitchFamily="18" charset="0"/>
                        <a:cs typeface="Times New Roman" panose="02020603050405020304" pitchFamily="18" charset="0"/>
                      </a:endParaRPr>
                    </a:p>
                  </a:txBody>
                  <a:tcPr marL="1496" marR="1496" marT="1496" marB="14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en-US" sz="2400" dirty="0">
                          <a:effectLst/>
                          <a:latin typeface="Times New Roman" panose="02020603050405020304" pitchFamily="18" charset="0"/>
                          <a:cs typeface="Times New Roman" panose="02020603050405020304" pitchFamily="18" charset="0"/>
                        </a:rPr>
                        <a:t>His kindness melted the cold wall I had built around myself, making the fast-paced city feel warm.</a:t>
                      </a:r>
                      <a:endParaRPr lang="en-US" sz="2400" dirty="0">
                        <a:effectLst/>
                        <a:latin typeface="Times New Roman" panose="02020603050405020304" pitchFamily="18" charset="0"/>
                        <a:cs typeface="Times New Roman" panose="02020603050405020304" pitchFamily="18" charset="0"/>
                      </a:endParaRPr>
                    </a:p>
                  </a:txBody>
                  <a:tcPr marL="1496" marR="1496" marT="1496" marB="14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5" name="文本框 4"/>
          <p:cNvSpPr txBox="1"/>
          <p:nvPr/>
        </p:nvSpPr>
        <p:spPr>
          <a:xfrm>
            <a:off x="403411" y="103405"/>
            <a:ext cx="10640166" cy="369332"/>
          </a:xfrm>
          <a:prstGeom prst="rect">
            <a:avLst/>
          </a:prstGeom>
          <a:solidFill>
            <a:schemeClr val="accent1">
              <a:lumMod val="20000"/>
              <a:lumOff val="80000"/>
            </a:schemeClr>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P2</a:t>
            </a:r>
            <a:r>
              <a:rPr kumimoji="0" lang="zh-CN" altLang="en-US" sz="1800" b="0"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a:t>
            </a:r>
            <a:r>
              <a:rPr kumimoji="0" lang="en-US" altLang="zh-CN" sz="1800" b="0"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Beyond safety, he turned the crossing into a warm place despite busy traffic and the cold.</a:t>
            </a:r>
            <a:endParaRPr kumimoji="0" lang="en-US" altLang="zh-CN" sz="1800" b="0"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8153d667697cc3a3c375a5b5de8e8b3">
            <a:hlinkClick r:id="" action="ppaction://media"/>
          </p:cNvPr>
          <p:cNvPicPr>
            <a:picLocks noChangeAspect="1"/>
          </p:cNvPicPr>
          <p:nvPr>
            <a:videoFile r:link="rId1"/>
            <p:extLst>
              <p:ext uri="{DAA4B4D4-6D71-4841-9C94-3DE7FCFB9230}">
                <p14:media xmlns:p14="http://schemas.microsoft.com/office/powerpoint/2010/main" r:embed="rId2"/>
              </p:ext>
            </p:extLst>
          </p:nvPr>
        </p:nvPicPr>
        <p:blipFill>
          <a:blip r:embed="rId3"/>
          <a:stretch>
            <a:fillRect/>
          </a:stretch>
        </p:blipFill>
        <p:spPr>
          <a:xfrm>
            <a:off x="8812832" y="1137605"/>
            <a:ext cx="2885922" cy="5130528"/>
          </a:xfrm>
          <a:prstGeom prst="rect">
            <a:avLst/>
          </a:prstGeom>
        </p:spPr>
      </p:pic>
      <p:pic>
        <p:nvPicPr>
          <p:cNvPr id="5" name="52c5649fbbe90a361d9885426e6e53c6">
            <a:hlinkClick r:id="" action="ppaction://media"/>
          </p:cNvPr>
          <p:cNvPicPr>
            <a:picLocks noChangeAspect="1"/>
          </p:cNvPicPr>
          <p:nvPr>
            <a:videoFile r:link="rId4"/>
            <p:extLst>
              <p:ext uri="{DAA4B4D4-6D71-4841-9C94-3DE7FCFB9230}">
                <p14:media xmlns:p14="http://schemas.microsoft.com/office/powerpoint/2010/main" r:embed="rId5"/>
              </p:ext>
            </p:extLst>
          </p:nvPr>
        </p:nvPicPr>
        <p:blipFill>
          <a:blip r:embed="rId6"/>
          <a:stretch>
            <a:fillRect/>
          </a:stretch>
        </p:blipFill>
        <p:spPr>
          <a:xfrm>
            <a:off x="4934617" y="1234330"/>
            <a:ext cx="2885922" cy="5130528"/>
          </a:xfrm>
          <a:prstGeom prst="rect">
            <a:avLst/>
          </a:prstGeom>
        </p:spPr>
      </p:pic>
      <p:sp>
        <p:nvSpPr>
          <p:cNvPr id="6" name="文本框 5"/>
          <p:cNvSpPr txBox="1"/>
          <p:nvPr/>
        </p:nvSpPr>
        <p:spPr>
          <a:xfrm>
            <a:off x="419425" y="220535"/>
            <a:ext cx="9326058" cy="369332"/>
          </a:xfrm>
          <a:prstGeom prst="rect">
            <a:avLst/>
          </a:prstGeom>
          <a:solidFill>
            <a:schemeClr val="accent1">
              <a:lumMod val="20000"/>
              <a:lumOff val="80000"/>
            </a:schemeClr>
          </a:solidFill>
        </p:spPr>
        <p:txBody>
          <a:bodyPr wrap="square">
            <a:spAutoFit/>
          </a:bodyPr>
          <a:lstStyle/>
          <a:p>
            <a:r>
              <a:rPr lang="en-US" altLang="zh-CN" dirty="0"/>
              <a:t>P1</a:t>
            </a:r>
            <a:r>
              <a:rPr lang="zh-CN" altLang="en-US" dirty="0"/>
              <a:t>：</a:t>
            </a:r>
            <a:r>
              <a:rPr lang="en-US" altLang="zh-CN" dirty="0"/>
              <a:t>But one morning, a boy ran into the traffic without noticing an oncoming speeding car.</a:t>
            </a:r>
            <a:endParaRPr lang="zh-CN" altLang="en-US" dirty="0"/>
          </a:p>
        </p:txBody>
      </p:sp>
      <p:sp>
        <p:nvSpPr>
          <p:cNvPr id="8" name="文本框 7"/>
          <p:cNvSpPr txBox="1"/>
          <p:nvPr/>
        </p:nvSpPr>
        <p:spPr>
          <a:xfrm>
            <a:off x="553021" y="614385"/>
            <a:ext cx="5480924" cy="523220"/>
          </a:xfrm>
          <a:prstGeom prst="rect">
            <a:avLst/>
          </a:prstGeom>
          <a:noFill/>
        </p:spPr>
        <p:txBody>
          <a:bodyPr wrap="square">
            <a:spAutoFit/>
          </a:bodyPr>
          <a:lstStyle/>
          <a:p>
            <a:r>
              <a:rPr lang="zh-CN" altLang="en-US" sz="2800" dirty="0">
                <a:highlight>
                  <a:srgbClr val="FFFF00"/>
                </a:highlight>
              </a:rPr>
              <a:t>微技能：动作链：救人（详细</a:t>
            </a:r>
            <a:r>
              <a:rPr lang="zh-CN" altLang="en-US" dirty="0">
                <a:highlight>
                  <a:srgbClr val="FFFF00"/>
                </a:highlight>
              </a:rPr>
              <a:t>）</a:t>
            </a:r>
            <a:endParaRPr lang="en-US" altLang="zh-CN" dirty="0">
              <a:highlight>
                <a:srgbClr val="FFFF00"/>
              </a:highlight>
            </a:endParaRPr>
          </a:p>
        </p:txBody>
      </p:sp>
      <p:pic>
        <p:nvPicPr>
          <p:cNvPr id="9" name="c1c28a0a3ab8f53bbb74cbcedb722ab4">
            <a:hlinkClick r:id="" action="ppaction://media"/>
          </p:cNvPr>
          <p:cNvPicPr>
            <a:picLocks noChangeAspect="1"/>
          </p:cNvPicPr>
          <p:nvPr>
            <a:videoFile r:link="rId7"/>
            <p:extLst>
              <p:ext uri="{DAA4B4D4-6D71-4841-9C94-3DE7FCFB9230}">
                <p14:media xmlns:p14="http://schemas.microsoft.com/office/powerpoint/2010/main" r:embed="rId8"/>
              </p:ext>
            </p:extLst>
          </p:nvPr>
        </p:nvPicPr>
        <p:blipFill>
          <a:blip r:embed="rId9"/>
          <a:stretch>
            <a:fillRect/>
          </a:stretch>
        </p:blipFill>
        <p:spPr>
          <a:xfrm>
            <a:off x="1104915" y="1234330"/>
            <a:ext cx="2837409" cy="504428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04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10041" fill="hold"/>
                                        <p:tgtEl>
                                          <p:spTgt spid="5"/>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1004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5" fill="hold" display="0">
                  <p:stCondLst>
                    <p:cond delay="indefinite"/>
                  </p:stCondLst>
                </p:cTn>
                <p:tgtEl>
                  <p:spTgt spid="4"/>
                </p:tgtEl>
              </p:cMediaNode>
            </p:video>
            <p:seq concurrent="1" nextAc="seek">
              <p:cTn id="16" restart="whenNotActive" fill="hold" evtFilter="cancelBubble" nodeType="interactiveSeq">
                <p:stCondLst>
                  <p:cond evt="onClick" delay="0">
                    <p:tgtEl>
                      <p:spTgt spid="4"/>
                    </p:tgtEl>
                  </p:cond>
                </p:stCondLst>
                <p:endSync evt="end" delay="0">
                  <p:rtn val="all"/>
                </p:endSync>
                <p:childTnLst>
                  <p:par>
                    <p:cTn id="17" fill="hold">
                      <p:stCondLst>
                        <p:cond delay="0"/>
                      </p:stCondLst>
                      <p:childTnLst>
                        <p:par>
                          <p:cTn id="18" fill="hold">
                            <p:stCondLst>
                              <p:cond delay="0"/>
                            </p:stCondLst>
                            <p:childTnLst>
                              <p:par>
                                <p:cTn id="19" presetID="2" presetClass="mediacall" presetSubtype="0" fill="hold" nodeType="clickEffect">
                                  <p:stCondLst>
                                    <p:cond delay="0"/>
                                  </p:stCondLst>
                                  <p:childTnLst>
                                    <p:cmd type="call" cmd="togglePause">
                                      <p:cBhvr>
                                        <p:cTn id="20" dur="1" fill="hold"/>
                                        <p:tgtEl>
                                          <p:spTgt spid="4"/>
                                        </p:tgtEl>
                                      </p:cBhvr>
                                    </p:cmd>
                                  </p:childTnLst>
                                </p:cTn>
                              </p:par>
                            </p:childTnLst>
                          </p:cTn>
                        </p:par>
                      </p:childTnLst>
                    </p:cTn>
                  </p:par>
                </p:childTnLst>
              </p:cTn>
              <p:nextCondLst>
                <p:cond evt="onClick" delay="0">
                  <p:tgtEl>
                    <p:spTgt spid="4"/>
                  </p:tgtEl>
                </p:cond>
              </p:nextCondLst>
            </p:seq>
            <p:video>
              <p:cMediaNode vol="80000">
                <p:cTn id="21" fill="hold" display="0">
                  <p:stCondLst>
                    <p:cond delay="indefinite"/>
                  </p:stCondLst>
                </p:cTn>
                <p:tgtEl>
                  <p:spTgt spid="5"/>
                </p:tgtEl>
              </p:cMediaNode>
            </p:video>
            <p:seq concurrent="1" nextAc="seek">
              <p:cTn id="22" restart="whenNotActive" fill="hold" evtFilter="cancelBubble" nodeType="interactiveSeq">
                <p:stCondLst>
                  <p:cond evt="onClick" delay="0">
                    <p:tgtEl>
                      <p:spTgt spid="5"/>
                    </p:tgtEl>
                  </p:cond>
                </p:stCondLst>
                <p:endSync evt="end" delay="0">
                  <p:rtn val="all"/>
                </p:endSync>
                <p:childTnLst>
                  <p:par>
                    <p:cTn id="23" fill="hold">
                      <p:stCondLst>
                        <p:cond delay="0"/>
                      </p:stCondLst>
                      <p:childTnLst>
                        <p:par>
                          <p:cTn id="24" fill="hold">
                            <p:stCondLst>
                              <p:cond delay="0"/>
                            </p:stCondLst>
                            <p:childTnLst>
                              <p:par>
                                <p:cTn id="25" presetID="2" presetClass="mediacall" presetSubtype="0" fill="hold" nodeType="clickEffect">
                                  <p:stCondLst>
                                    <p:cond delay="0"/>
                                  </p:stCondLst>
                                  <p:childTnLst>
                                    <p:cmd type="call" cmd="togglePause">
                                      <p:cBhvr>
                                        <p:cTn id="26" dur="1" fill="hold"/>
                                        <p:tgtEl>
                                          <p:spTgt spid="5"/>
                                        </p:tgtEl>
                                      </p:cBhvr>
                                    </p:cmd>
                                  </p:childTnLst>
                                </p:cTn>
                              </p:par>
                            </p:childTnLst>
                          </p:cTn>
                        </p:par>
                      </p:childTnLst>
                    </p:cTn>
                  </p:par>
                </p:childTnLst>
              </p:cTn>
              <p:nextCondLst>
                <p:cond evt="onClick" delay="0">
                  <p:tgtEl>
                    <p:spTgt spid="5"/>
                  </p:tgtEl>
                </p:cond>
              </p:nextCondLst>
            </p:seq>
            <p:video>
              <p:cMediaNode vol="80000">
                <p:cTn id="27" fill="hold" display="0">
                  <p:stCondLst>
                    <p:cond delay="indefinite"/>
                  </p:stCondLst>
                </p:cTn>
                <p:tgtEl>
                  <p:spTgt spid="9"/>
                </p:tgtEl>
              </p:cMediaNode>
            </p:video>
            <p:seq concurrent="1" nextAc="seek">
              <p:cTn id="28" restart="whenNotActive" fill="hold" evtFilter="cancelBubble" nodeType="interactiveSeq">
                <p:stCondLst>
                  <p:cond evt="onClick" delay="0">
                    <p:tgtEl>
                      <p:spTgt spid="9"/>
                    </p:tgtEl>
                  </p:cond>
                </p:stCondLst>
                <p:endSync evt="end" delay="0">
                  <p:rtn val="all"/>
                </p:endSync>
                <p:childTnLst>
                  <p:par>
                    <p:cTn id="29" fill="hold">
                      <p:stCondLst>
                        <p:cond delay="0"/>
                      </p:stCondLst>
                      <p:childTnLst>
                        <p:par>
                          <p:cTn id="30" fill="hold">
                            <p:stCondLst>
                              <p:cond delay="0"/>
                            </p:stCondLst>
                            <p:childTnLst>
                              <p:par>
                                <p:cTn id="31" presetID="2" presetClass="mediacall" presetSubtype="0" fill="hold" nodeType="clickEffect">
                                  <p:stCondLst>
                                    <p:cond delay="0"/>
                                  </p:stCondLst>
                                  <p:childTnLst>
                                    <p:cmd type="call" cmd="togglePause">
                                      <p:cBhvr>
                                        <p:cTn id="32" dur="1" fill="hold"/>
                                        <p:tgtEl>
                                          <p:spTgt spid="9"/>
                                        </p:tgtEl>
                                      </p:cBhvr>
                                    </p:cmd>
                                  </p:childTnLst>
                                </p:cTn>
                              </p:par>
                            </p:childTnLst>
                          </p:cTn>
                        </p:par>
                      </p:childTnLst>
                    </p:cTn>
                  </p:par>
                </p:childTnLst>
              </p:cTn>
              <p:nextCondLst>
                <p:cond evt="onClick" delay="0">
                  <p:tgtEl>
                    <p:spTgt spid="9"/>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11114</Words>
  <Application>WPS 演示</Application>
  <PresentationFormat>宽屏</PresentationFormat>
  <Paragraphs>370</Paragraphs>
  <Slides>22</Slides>
  <Notes>1</Notes>
  <HiddenSlides>0</HiddenSlides>
  <MMClips>7</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22</vt:i4>
      </vt:variant>
    </vt:vector>
  </HeadingPairs>
  <TitlesOfParts>
    <vt:vector size="37" baseType="lpstr">
      <vt:lpstr>Arial</vt:lpstr>
      <vt:lpstr>宋体</vt:lpstr>
      <vt:lpstr>Wingdings</vt:lpstr>
      <vt:lpstr>隶书</vt:lpstr>
      <vt:lpstr>楷体</vt:lpstr>
      <vt:lpstr>等线 Light</vt:lpstr>
      <vt:lpstr>等线</vt:lpstr>
      <vt:lpstr>Times New Roman</vt:lpstr>
      <vt:lpstr>微软雅黑</vt:lpstr>
      <vt:lpstr>Arial Unicode MS</vt:lpstr>
      <vt:lpstr>ui-sans-serif</vt:lpstr>
      <vt:lpstr>HelveticaNeue</vt:lpstr>
      <vt:lpstr>华文新魏</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飞扑抱拦式</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艳 刘</dc:creator>
  <cp:lastModifiedBy>Administrator</cp:lastModifiedBy>
  <cp:revision>17</cp:revision>
  <dcterms:created xsi:type="dcterms:W3CDTF">2026-05-28T08:40:00Z</dcterms:created>
  <dcterms:modified xsi:type="dcterms:W3CDTF">2026-05-29T08:33:18Z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2052-11.8.2.7978</vt:lpwstr>
  </property>
</Properties>
</file>