
<file path=[Content_Types].xml><?xml version="1.0" encoding="utf-8"?>
<Types xmlns="http://schemas.openxmlformats.org/package/2006/content-types">
  <Default Extension="jpeg" ContentType="image/jpe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
  </p:notesMasterIdLst>
  <p:sldIdLst>
    <p:sldId id="374" r:id="rId3"/>
    <p:sldId id="302" r:id="rId4"/>
    <p:sldId id="303" r:id="rId6"/>
    <p:sldId id="329" r:id="rId7"/>
    <p:sldId id="330" r:id="rId8"/>
    <p:sldId id="306" r:id="rId9"/>
    <p:sldId id="334" r:id="rId10"/>
    <p:sldId id="338" r:id="rId11"/>
    <p:sldId id="339" r:id="rId12"/>
    <p:sldId id="340" r:id="rId13"/>
    <p:sldId id="341" r:id="rId14"/>
    <p:sldId id="342" r:id="rId15"/>
    <p:sldId id="343" r:id="rId16"/>
    <p:sldId id="344" r:id="rId17"/>
    <p:sldId id="345" r:id="rId18"/>
    <p:sldId id="346" r:id="rId19"/>
    <p:sldId id="349" r:id="rId20"/>
    <p:sldId id="352" r:id="rId21"/>
    <p:sldId id="354" r:id="rId22"/>
    <p:sldId id="355" r:id="rId23"/>
    <p:sldId id="356" r:id="rId24"/>
    <p:sldId id="359" r:id="rId25"/>
    <p:sldId id="360" r:id="rId26"/>
    <p:sldId id="362" r:id="rId27"/>
    <p:sldId id="361" r:id="rId28"/>
    <p:sldId id="320" r:id="rId29"/>
    <p:sldId id="363" r:id="rId30"/>
    <p:sldId id="364" r:id="rId31"/>
    <p:sldId id="365" r:id="rId32"/>
    <p:sldId id="366" r:id="rId33"/>
    <p:sldId id="367" r:id="rId34"/>
    <p:sldId id="368" r:id="rId35"/>
    <p:sldId id="323" r:id="rId36"/>
    <p:sldId id="325" r:id="rId37"/>
    <p:sldId id="327" r:id="rId38"/>
  </p:sldIdLst>
  <p:sldSz cx="12192000" cy="6858000"/>
  <p:notesSz cx="6858000" cy="9144000"/>
  <p:defaultTex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457200"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914400"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371600"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1828800"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286000"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2743200"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200400"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3657600"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0945A5"/>
    <a:srgbClr val="98200F"/>
    <a:srgbClr val="F43308"/>
    <a:srgbClr val="F0A240"/>
    <a:srgbClr val="D8D0F3"/>
    <a:srgbClr val="C4B7EA"/>
    <a:srgbClr val="B19DE1"/>
    <a:srgbClr val="FF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63"/>
        <p:guide pos="2914"/>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大家好，欢迎来到今天的高考英语语法填空冲刺复习课。今天我们将一起攻克语法填空这个关键题型，希望能为大家的考前冲刺助力。让我们一起踏上这条通往成功的道路！</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现在我们进入第一部分：题型思路与技巧回顾。在这一部分，我们将重新审视语法填空的本质，学习一套行之有效的解题步骤，并详细拆解有提示词和无提示词两种题型的应对策略。这是我们攻克语法填空的基础。</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本次复习课将分为四个部分。首先，我们会系统梳理语法填空的整体思路和解题技巧。接着，深入分析近三年的高频考点。然后，通过最新的高考真题进行实战演练。最后，为大家提供考前冲刺的锦囊妙计。希望通过这四个环节，大家能对语法填空有更深刻的理解和把握。</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现在我们进入第一部分：题型思路与技巧回顾。在这一部分，我们将重新审视语法填空的本质，学习一套行之有效的解题步骤，并详细拆解有提示词和无提示词两种题型的应对策略。这是我们攻克语法填空的基础。</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现在我们进入第一部分：题型思路与技巧回顾。在这一部分，我们将重新审视语法填空的本质，学习一套行之有效的解题步骤，并详细拆解有提示词和无提示词两种题型的应对策略。这是我们攻克语法填空的基础。</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这是2025年全国一卷的真题，主题是关于围棋艺术展。请大家用我们刚才学到的方法，尝试完成这10个空。给大家5分钟时间。（5分钟后）时间到，我们一起来对答案。</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做完题之后，反思比做题更重要。我给大家准备了一张错题归因卡。希望大家课后能认真填写，分析自己到底是哪个考点出了问题。是时态没掌握好，还是词性转换不熟练？只有找到问题所在，我们的复习才能更有针对性。</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展望2026年，我们预测语法填空的命题将更加灵活，句子结构会更复杂，主题会更贴近新时代。但无论如何变化，核心的语法规则是不变的。我们要做的就是打好基础，提升分析长难句和理解语境的能力。</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今天的语法填空专题复习到此结束。希望这次课程能帮助大家理清思路，充满信心地迎接高考。记住，语法填空不仅是考语法，更是考阅读和逻辑。祝愿每一位同学都能在考场上发挥出自己的最佳水平，取得理想的成绩！谢谢大家！</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首先，我们来明确语法填空的基本情况。它共15分，10个空，分为有提示词和无提示词两类。文章体裁多样，话题广泛。近几年的趋势是越来越注重语境和综合能力，特别是对长难句的分析。但大家放心，核心考点是相对稳定的，这也是我们复习的重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面对语法填空，我们要有一个稳定的解题流程，我称之为“三步走”。第一步，通读全文，抓住文章的主旨和情感基调。第二步，仔细分析每个空格所在的句子，逐空突破。第三步，填完答案后一定要回读检查。记住这个口诀：“一通读，二逐空，三复核”，养成这个习惯，能大大提高准确率。</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endParaRPr lang="cs-CZ" smtClean="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marL="0" indent="0" algn="l">
              <a:lnSpc>
                <a:spcPct val="100000"/>
              </a:lnSpc>
            </a:pPr>
            <a:r>
              <a:rPr lang="en-US" sz="1400" b="0" i="0" u="none" strike="noStrike">
                <a:solidFill>
                  <a:srgbClr val="000000"/>
                </a:solidFill>
              </a:rPr>
              <a:t>对于有提示词的题目，我们可以像这样用“决策树”的思路来分析。看到动词，先判断是不是谓语；看到名词，考虑单复数和词性转换；看到形容词或副词，考虑比较等级和词性转换。这个思路能帮助我们系统地思考，避免遗漏考点。</a:t>
            </a:r>
            <a:endParaRPr lang="en-US" sz="1400" b="0" i="0" u="none" strike="noStrike">
              <a:solidFill>
                <a:srgbClr val="000000"/>
              </a:solidFill>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5" name="Shape 5"/>
        <p:cNvGrpSpPr/>
        <p:nvPr/>
      </p:nvGrpSpPr>
      <p:grpSpPr>
        <a:xfrm>
          <a:off x="0" y="0"/>
          <a:ext cx="0" cy="0"/>
          <a:chOff x="0" y="0"/>
          <a:chExt cx="0" cy="0"/>
        </a:xfrm>
      </p:grpSpPr>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1.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notesSlide" Target="../notesSlides/notesSlide19.xml"/><Relationship Id="rId1" Type="http://schemas.openxmlformats.org/officeDocument/2006/relationships/tags" Target="../tags/tag6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0" Type="http://schemas.openxmlformats.org/officeDocument/2006/relationships/notesSlide" Target="../notesSlides/notesSlide2.xml"/><Relationship Id="rId2" Type="http://schemas.openxmlformats.org/officeDocument/2006/relationships/image" Target="../media/image9.png"/><Relationship Id="rId19" Type="http://schemas.openxmlformats.org/officeDocument/2006/relationships/slideLayout" Target="../slideLayouts/slideLayout1.xml"/><Relationship Id="rId18" Type="http://schemas.openxmlformats.org/officeDocument/2006/relationships/image" Target="../media/image10.GIF"/><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10.GIF"/><Relationship Id="rId1"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image" Target="../media/image13.png"/><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12.png"/><Relationship Id="rId27" Type="http://schemas.openxmlformats.org/officeDocument/2006/relationships/notesSlide" Target="../notesSlides/notesSlide33.xml"/><Relationship Id="rId26" Type="http://schemas.openxmlformats.org/officeDocument/2006/relationships/slideLayout" Target="../slideLayouts/slideLayout1.xml"/><Relationship Id="rId25" Type="http://schemas.openxmlformats.org/officeDocument/2006/relationships/tags" Target="../tags/tag100.xml"/><Relationship Id="rId24" Type="http://schemas.openxmlformats.org/officeDocument/2006/relationships/tags" Target="../tags/tag99.xml"/><Relationship Id="rId23" Type="http://schemas.openxmlformats.org/officeDocument/2006/relationships/image" Target="../media/image16.png"/><Relationship Id="rId22" Type="http://schemas.openxmlformats.org/officeDocument/2006/relationships/tags" Target="../tags/tag98.xml"/><Relationship Id="rId21" Type="http://schemas.openxmlformats.org/officeDocument/2006/relationships/tags" Target="../tags/tag97.xml"/><Relationship Id="rId20" Type="http://schemas.openxmlformats.org/officeDocument/2006/relationships/tags" Target="../tags/tag96.xml"/><Relationship Id="rId2" Type="http://schemas.openxmlformats.org/officeDocument/2006/relationships/tags" Target="../tags/tag82.xml"/><Relationship Id="rId19" Type="http://schemas.openxmlformats.org/officeDocument/2006/relationships/tags" Target="../tags/tag95.xml"/><Relationship Id="rId18" Type="http://schemas.openxmlformats.org/officeDocument/2006/relationships/image" Target="../media/image15.png"/><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image" Target="../media/image14.png"/><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81.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image" Target="../media/image19.GIF"/><Relationship Id="rId3" Type="http://schemas.openxmlformats.org/officeDocument/2006/relationships/image" Target="../media/image6.GIF"/><Relationship Id="rId2" Type="http://schemas.openxmlformats.org/officeDocument/2006/relationships/image" Target="../media/image18.GIF"/><Relationship Id="rId1"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1" Type="http://schemas.openxmlformats.org/officeDocument/2006/relationships/notesSlide" Target="../notesSlides/notesSlide5.xml"/><Relationship Id="rId10" Type="http://schemas.openxmlformats.org/officeDocument/2006/relationships/slideLayout" Target="../slideLayouts/slideLayout1.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tags" Target="../tags/tag27.xml"/><Relationship Id="rId1" Type="http://schemas.openxmlformats.org/officeDocument/2006/relationships/tags" Target="../tags/tag2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5" name="AutoShape 3"/>
          <p:cNvSpPr/>
          <p:nvPr/>
        </p:nvSpPr>
        <p:spPr>
          <a:xfrm>
            <a:off x="91440" y="0"/>
            <a:ext cx="277876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2. </a:t>
            </a:r>
            <a:r>
              <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提示词为名词</a:t>
            </a:r>
            <a:endPar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4989195" y="367030"/>
            <a:ext cx="7122795" cy="6000750"/>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defTabSz="266700"/>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They also need to be ready to give ____________ (interview) in English with international journalists.</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These plants included modern Western______________(favourite) such as rosemary, lavender and fennel.</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I have been helping the panda keepers at the zoo to feel more comfortable and   _____________(confidence) speaking English. </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The hutongs they formed were orderly, lined by ___________ (space)homes and walled gardens. </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Tu says that the balance between the black and white pieces, the beauty in the ____________ (strategy) placement of the pieces, </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nvSpPr>
        <p:spPr>
          <a:xfrm>
            <a:off x="5142865" y="1029335"/>
            <a:ext cx="1886585" cy="521970"/>
          </a:xfrm>
          <a:prstGeom prst="rect">
            <a:avLst/>
          </a:prstGeom>
          <a:noFill/>
        </p:spPr>
        <p:txBody>
          <a:bodyPr wrap="square" rtlCol="0">
            <a:spAutoFit/>
          </a:bodyPr>
          <a:p>
            <a:r>
              <a:rPr lang="en-US" altLang="zh-CN" sz="2800">
                <a:solidFill>
                  <a:srgbClr val="FF0000"/>
                </a:solidFill>
              </a:rPr>
              <a:t>interviews</a:t>
            </a:r>
            <a:endParaRPr lang="en-US" altLang="zh-CN" sz="2800">
              <a:solidFill>
                <a:srgbClr val="FF0000"/>
              </a:solidFill>
            </a:endParaRPr>
          </a:p>
        </p:txBody>
      </p:sp>
      <p:sp>
        <p:nvSpPr>
          <p:cNvPr id="27" name="文本框 26"/>
          <p:cNvSpPr txBox="1"/>
          <p:nvPr/>
        </p:nvSpPr>
        <p:spPr>
          <a:xfrm>
            <a:off x="6259195" y="2153920"/>
            <a:ext cx="1928495" cy="521970"/>
          </a:xfrm>
          <a:prstGeom prst="rect">
            <a:avLst/>
          </a:prstGeom>
          <a:noFill/>
        </p:spPr>
        <p:txBody>
          <a:bodyPr wrap="square" rtlCol="0">
            <a:spAutoFit/>
          </a:bodyPr>
          <a:p>
            <a:r>
              <a:rPr lang="en-US" altLang="zh-CN" sz="2800">
                <a:solidFill>
                  <a:srgbClr val="FF0000"/>
                </a:solidFill>
              </a:rPr>
              <a:t>favourites</a:t>
            </a:r>
            <a:endParaRPr lang="en-US" altLang="zh-CN" sz="2800">
              <a:solidFill>
                <a:srgbClr val="FF0000"/>
              </a:solidFill>
            </a:endParaRPr>
          </a:p>
        </p:txBody>
      </p:sp>
      <p:sp>
        <p:nvSpPr>
          <p:cNvPr id="28" name="文本框 27"/>
          <p:cNvSpPr txBox="1"/>
          <p:nvPr/>
        </p:nvSpPr>
        <p:spPr>
          <a:xfrm>
            <a:off x="5198745" y="3629660"/>
            <a:ext cx="1830705" cy="521970"/>
          </a:xfrm>
          <a:prstGeom prst="rect">
            <a:avLst/>
          </a:prstGeom>
          <a:noFill/>
        </p:spPr>
        <p:txBody>
          <a:bodyPr wrap="square" rtlCol="0">
            <a:spAutoFit/>
          </a:bodyPr>
          <a:p>
            <a:r>
              <a:rPr lang="en-US" altLang="zh-CN" sz="2800">
                <a:solidFill>
                  <a:srgbClr val="FF0000"/>
                </a:solidFill>
              </a:rPr>
              <a:t>confident</a:t>
            </a:r>
            <a:endParaRPr lang="en-US" altLang="zh-CN" sz="2800">
              <a:solidFill>
                <a:srgbClr val="FF0000"/>
              </a:solidFill>
            </a:endParaRPr>
          </a:p>
        </p:txBody>
      </p:sp>
      <p:sp>
        <p:nvSpPr>
          <p:cNvPr id="29" name="文本框 28"/>
          <p:cNvSpPr txBox="1"/>
          <p:nvPr/>
        </p:nvSpPr>
        <p:spPr>
          <a:xfrm>
            <a:off x="7190105" y="4377690"/>
            <a:ext cx="2316480" cy="425450"/>
          </a:xfrm>
          <a:prstGeom prst="rect">
            <a:avLst/>
          </a:prstGeom>
          <a:noFill/>
        </p:spPr>
        <p:txBody>
          <a:bodyPr wrap="square" rtlCol="0">
            <a:noAutofit/>
          </a:bodyPr>
          <a:p>
            <a:r>
              <a:rPr lang="en-US" altLang="zh-CN" sz="2800">
                <a:solidFill>
                  <a:srgbClr val="FF0000"/>
                </a:solidFill>
              </a:rPr>
              <a:t>spacious</a:t>
            </a:r>
            <a:endParaRPr lang="en-US" altLang="zh-CN" sz="2800">
              <a:solidFill>
                <a:srgbClr val="FF0000"/>
              </a:solidFill>
            </a:endParaRPr>
          </a:p>
        </p:txBody>
      </p:sp>
      <p:sp>
        <p:nvSpPr>
          <p:cNvPr id="8" name="AutoShape 8"/>
          <p:cNvSpPr/>
          <p:nvPr/>
        </p:nvSpPr>
        <p:spPr>
          <a:xfrm>
            <a:off x="286385" y="1210945"/>
            <a:ext cx="4419600" cy="4674235"/>
          </a:xfrm>
          <a:prstGeom prst="rect">
            <a:avLst/>
          </a:prstGeom>
          <a:solidFill>
            <a:schemeClr val="accent6">
              <a:lumMod val="20000"/>
              <a:lumOff val="80000"/>
            </a:schemeClr>
          </a:solid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考查重点</a:t>
            </a:r>
            <a:endParaRPr lang="en-US" sz="1800">
              <a:solidFill>
                <a:schemeClr val="tx1"/>
              </a:solidFill>
            </a:endParaRPr>
          </a:p>
          <a:p>
            <a:pPr marL="0" indent="0" algn="l">
              <a:lnSpc>
                <a:spcPct val="117000"/>
              </a:lnSpc>
            </a:pP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1.</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名词单复数</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与</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所有格形式</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的正确变化。</a:t>
            </a:r>
            <a:endParaRPr lang="zh-CN" alt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altLang="zh-CN"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2. </a:t>
            </a:r>
            <a:r>
              <a:rPr lang="zh-CN" alt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词性转换</a:t>
            </a:r>
            <a:r>
              <a:rPr lang="en-US" altLang="zh-CN"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名词变形容词。</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spcBef>
                <a:spcPts val="1200"/>
              </a:spcBef>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判断依据</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zh-CN" alt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如果缺名词：</a:t>
            </a:r>
            <a:endParaRPr lang="zh-CN" alt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单复数：</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关注修饰词 (many, few, several) 或上下文语境提示。</a:t>
            </a:r>
            <a:br>
              <a:rPr lang="en-US" sz="28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所有格：</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表达所属关系时使用 (如: the boy's book)。</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zh-CN" alt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如果需要修饰词，考虑</a:t>
            </a:r>
            <a:r>
              <a:rPr lang="zh-CN" alt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名词变换形容词</a:t>
            </a:r>
            <a:endParaRPr lang="zh-CN" alt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 name="文本框 1"/>
          <p:cNvSpPr txBox="1"/>
          <p:nvPr/>
        </p:nvSpPr>
        <p:spPr>
          <a:xfrm>
            <a:off x="10086975" y="5445760"/>
            <a:ext cx="2316480" cy="425450"/>
          </a:xfrm>
          <a:prstGeom prst="rect">
            <a:avLst/>
          </a:prstGeom>
          <a:noFill/>
        </p:spPr>
        <p:txBody>
          <a:bodyPr wrap="square" rtlCol="0">
            <a:noAutofit/>
          </a:bodyPr>
          <a:p>
            <a:r>
              <a:rPr lang="en-US" altLang="zh-CN" sz="2800">
                <a:solidFill>
                  <a:srgbClr val="FF0000"/>
                </a:solidFill>
              </a:rPr>
              <a:t>strategic </a:t>
            </a:r>
            <a:endParaRPr lang="en-US" altLang="zh-CN"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2" grpId="0"/>
      <p:bldP spid="15" grpId="0"/>
      <p:bldP spid="8"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5" name="AutoShape 3"/>
          <p:cNvSpPr/>
          <p:nvPr/>
        </p:nvSpPr>
        <p:spPr>
          <a:xfrm>
            <a:off x="82550" y="101600"/>
            <a:ext cx="384175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3. </a:t>
            </a:r>
            <a:r>
              <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提示词为形容词</a:t>
            </a:r>
            <a:r>
              <a:rPr lang="en-US" altLang="zh-CN"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副词</a:t>
            </a:r>
            <a:endPar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5068570" y="318770"/>
            <a:ext cx="7122795" cy="5631180"/>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defTabSz="266700"/>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No matter where I buy them, one steamer is ____________(rare) enough, yet two seems greedy</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So, what are they learning? _____________(basic), how to describe a panda’s life.</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the Silk Route</a:t>
            </a:r>
            <a:r>
              <a:rPr lang="en-US" altLang="zh-CN" sz="2400" u="sng">
                <a:solidFill>
                  <a:srgbClr val="000000"/>
                </a:solidFill>
                <a:latin typeface="Times New Roman" panose="02020603050405020304"/>
                <a:ea typeface="Times New Roman" panose="02020603050405020304"/>
              </a:rPr>
              <a:t> that </a:t>
            </a:r>
            <a:r>
              <a:rPr lang="en-US" altLang="zh-CN" sz="2400">
                <a:solidFill>
                  <a:srgbClr val="000000"/>
                </a:solidFill>
                <a:latin typeface="Times New Roman" panose="02020603050405020304"/>
                <a:ea typeface="Times New Roman" panose="02020603050405020304"/>
              </a:rPr>
              <a:t>brought the plants from their native habitat in Asia to come to define much of the ___________(rich) of gardening in England.</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Those cultural elements have increased Stratford’s international __________ (visible), said Edmondson,</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浙江首考</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0000"/>
                </a:solidFill>
                <a:latin typeface="Times New Roman" panose="02020603050405020304"/>
                <a:ea typeface="Times New Roman" panose="02020603050405020304"/>
              </a:rPr>
              <a:t>Their siheyuan were far smaller in scale and ___________ (simple)in design and decoration, and the hutongs were narrower. </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nvSpPr>
        <p:spPr>
          <a:xfrm>
            <a:off x="6479540" y="981075"/>
            <a:ext cx="1886585" cy="521970"/>
          </a:xfrm>
          <a:prstGeom prst="rect">
            <a:avLst/>
          </a:prstGeom>
          <a:noFill/>
        </p:spPr>
        <p:txBody>
          <a:bodyPr wrap="square" rtlCol="0">
            <a:spAutoFit/>
          </a:bodyPr>
          <a:p>
            <a:r>
              <a:rPr lang="en-US" altLang="zh-CN" sz="2800">
                <a:solidFill>
                  <a:srgbClr val="FF0000"/>
                </a:solidFill>
              </a:rPr>
              <a:t>rarely</a:t>
            </a:r>
            <a:endParaRPr lang="en-US" altLang="zh-CN" sz="2800">
              <a:solidFill>
                <a:srgbClr val="FF0000"/>
              </a:solidFill>
            </a:endParaRPr>
          </a:p>
        </p:txBody>
      </p:sp>
      <p:sp>
        <p:nvSpPr>
          <p:cNvPr id="27" name="文本框 26"/>
          <p:cNvSpPr txBox="1"/>
          <p:nvPr/>
        </p:nvSpPr>
        <p:spPr>
          <a:xfrm>
            <a:off x="5180330" y="2103755"/>
            <a:ext cx="1928495" cy="521970"/>
          </a:xfrm>
          <a:prstGeom prst="rect">
            <a:avLst/>
          </a:prstGeom>
          <a:noFill/>
        </p:spPr>
        <p:txBody>
          <a:bodyPr wrap="square" rtlCol="0">
            <a:spAutoFit/>
          </a:bodyPr>
          <a:p>
            <a:r>
              <a:rPr lang="en-US" altLang="zh-CN" sz="2800">
                <a:solidFill>
                  <a:srgbClr val="FF0000"/>
                </a:solidFill>
              </a:rPr>
              <a:t>Basically</a:t>
            </a:r>
            <a:endParaRPr lang="en-US" altLang="zh-CN" sz="2800">
              <a:solidFill>
                <a:srgbClr val="FF0000"/>
              </a:solidFill>
            </a:endParaRPr>
          </a:p>
        </p:txBody>
      </p:sp>
      <p:sp>
        <p:nvSpPr>
          <p:cNvPr id="28" name="文本框 27"/>
          <p:cNvSpPr txBox="1"/>
          <p:nvPr/>
        </p:nvSpPr>
        <p:spPr>
          <a:xfrm>
            <a:off x="5946140" y="3216275"/>
            <a:ext cx="1830705" cy="521970"/>
          </a:xfrm>
          <a:prstGeom prst="rect">
            <a:avLst/>
          </a:prstGeom>
          <a:noFill/>
        </p:spPr>
        <p:txBody>
          <a:bodyPr wrap="square" rtlCol="0">
            <a:spAutoFit/>
          </a:bodyPr>
          <a:p>
            <a:r>
              <a:rPr lang="en-US" altLang="zh-CN" sz="2800">
                <a:solidFill>
                  <a:srgbClr val="FF0000"/>
                </a:solidFill>
              </a:rPr>
              <a:t>richness</a:t>
            </a:r>
            <a:endParaRPr lang="en-US" altLang="zh-CN" sz="2800">
              <a:solidFill>
                <a:srgbClr val="FF0000"/>
              </a:solidFill>
            </a:endParaRPr>
          </a:p>
        </p:txBody>
      </p:sp>
      <p:sp>
        <p:nvSpPr>
          <p:cNvPr id="29" name="文本框 28"/>
          <p:cNvSpPr txBox="1"/>
          <p:nvPr/>
        </p:nvSpPr>
        <p:spPr>
          <a:xfrm>
            <a:off x="9352915" y="3960495"/>
            <a:ext cx="2316480" cy="425450"/>
          </a:xfrm>
          <a:prstGeom prst="rect">
            <a:avLst/>
          </a:prstGeom>
          <a:noFill/>
        </p:spPr>
        <p:txBody>
          <a:bodyPr wrap="square" rtlCol="0">
            <a:noAutofit/>
          </a:bodyPr>
          <a:p>
            <a:r>
              <a:rPr lang="en-US" altLang="zh-CN" sz="2800">
                <a:solidFill>
                  <a:srgbClr val="FF0000"/>
                </a:solidFill>
              </a:rPr>
              <a:t>visibility</a:t>
            </a:r>
            <a:endParaRPr lang="en-US" altLang="zh-CN" sz="2800">
              <a:solidFill>
                <a:srgbClr val="FF0000"/>
              </a:solidFill>
            </a:endParaRPr>
          </a:p>
        </p:txBody>
      </p:sp>
      <p:sp>
        <p:nvSpPr>
          <p:cNvPr id="2" name="文本框 1"/>
          <p:cNvSpPr txBox="1"/>
          <p:nvPr/>
        </p:nvSpPr>
        <p:spPr>
          <a:xfrm>
            <a:off x="6479540" y="5036820"/>
            <a:ext cx="1605280" cy="425450"/>
          </a:xfrm>
          <a:prstGeom prst="rect">
            <a:avLst/>
          </a:prstGeom>
          <a:noFill/>
        </p:spPr>
        <p:txBody>
          <a:bodyPr wrap="square" rtlCol="0">
            <a:noAutofit/>
          </a:bodyPr>
          <a:p>
            <a:r>
              <a:rPr lang="en-US" altLang="zh-CN" sz="2800">
                <a:solidFill>
                  <a:srgbClr val="FF0000"/>
                </a:solidFill>
              </a:rPr>
              <a:t>simpler</a:t>
            </a:r>
            <a:endParaRPr lang="en-US" altLang="zh-CN" sz="2800">
              <a:solidFill>
                <a:srgbClr val="FF0000"/>
              </a:solidFill>
            </a:endParaRPr>
          </a:p>
        </p:txBody>
      </p:sp>
      <p:sp>
        <p:nvSpPr>
          <p:cNvPr id="13" name="AutoShape 13"/>
          <p:cNvSpPr/>
          <p:nvPr/>
        </p:nvSpPr>
        <p:spPr>
          <a:xfrm>
            <a:off x="153035" y="1468755"/>
            <a:ext cx="4664075" cy="4366260"/>
          </a:xfrm>
          <a:prstGeom prst="rect">
            <a:avLst/>
          </a:prstGeom>
          <a:solidFill>
            <a:schemeClr val="accent2">
              <a:lumMod val="20000"/>
              <a:lumOff val="80000"/>
            </a:schemeClr>
          </a:solid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考查重点</a:t>
            </a:r>
            <a:endParaRPr lang="en-US" sz="2000">
              <a:solidFill>
                <a:schemeClr val="tx1"/>
              </a:solidFill>
            </a:endParaRPr>
          </a:p>
          <a:p>
            <a:pPr marL="0" indent="0" algn="l">
              <a:lnSpc>
                <a:spcPct val="117000"/>
              </a:lnSpc>
            </a:pP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1.</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词性转换：</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形容词变副词 (修饰动词/整句)；副词变形容词 (修饰名词)。</a:t>
            </a:r>
            <a:br>
              <a:rPr lang="en-US" sz="32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比较等级：</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原级 / 比较级 (-er/more) / 最高级 (-est/most)。</a:t>
            </a:r>
            <a:endPar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spcBef>
                <a:spcPts val="1200"/>
              </a:spcBef>
            </a:pP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标志词</a:t>
            </a:r>
            <a:endPar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比较级：than, much, even</a:t>
            </a:r>
            <a:br>
              <a:rPr lang="en-US" sz="32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最高级：the, of all, in the world</a:t>
            </a:r>
            <a:endPar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2" grpId="0"/>
      <p:bldP spid="15" grpId="0"/>
      <p:bldP spid="1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5" name="AutoShape 3"/>
          <p:cNvSpPr/>
          <p:nvPr/>
        </p:nvSpPr>
        <p:spPr>
          <a:xfrm>
            <a:off x="153035" y="542925"/>
            <a:ext cx="384175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4. </a:t>
            </a:r>
            <a:r>
              <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提示词为</a:t>
            </a:r>
            <a:r>
              <a:rPr lang="zh-CN"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代词</a:t>
            </a:r>
            <a:endParaRPr lang="zh-CN"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5068570" y="612775"/>
            <a:ext cx="7122795" cy="6000750"/>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defTabSz="266700"/>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Nanxiang aside, the best Xiao long bao have a fine skin, allowing them</a:t>
            </a:r>
            <a:r>
              <a:rPr lang="en-US" altLang="zh-CN" sz="2400" u="sng">
                <a:solidFill>
                  <a:srgbClr val="000000"/>
                </a:solidFill>
                <a:latin typeface="Times New Roman" panose="02020603050405020304"/>
                <a:ea typeface="Times New Roman" panose="02020603050405020304"/>
              </a:rPr>
              <a:t> to be lifted </a:t>
            </a:r>
            <a:r>
              <a:rPr lang="en-US" altLang="zh-CN" sz="2400">
                <a:solidFill>
                  <a:srgbClr val="000000"/>
                </a:solidFill>
                <a:latin typeface="Times New Roman" panose="02020603050405020304"/>
                <a:ea typeface="Times New Roman" panose="02020603050405020304"/>
              </a:rPr>
              <a:t>out of the steamer basket without allowing them tearing or spilling any of ___________(they) contents. </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年全国甲卷】</a:t>
            </a:r>
            <a:r>
              <a:rPr lang="en-US" altLang="zh-CN" sz="2400">
                <a:solidFill>
                  <a:srgbClr val="000000"/>
                </a:solidFill>
                <a:latin typeface="Times New Roman" panose="02020603050405020304"/>
                <a:ea typeface="Times New Roman" panose="02020603050405020304"/>
              </a:rPr>
              <a:t>This area, with ________（it）unique and breathtaking natural beauty, must be well preserved...</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Who knows, perhaps some of the more forward-looking ________ (one) may yet come out with a whole range of “just for you” pack sizes with special offers as well.</a:t>
            </a:r>
            <a:endParaRPr lang="en-US" altLang="zh-CN" sz="2400">
              <a:solidFill>
                <a:srgbClr val="000000"/>
              </a:solidFill>
              <a:latin typeface="Times New Roman" panose="02020603050405020304"/>
              <a:ea typeface="Times New Roman" panose="02020603050405020304"/>
            </a:endParaRPr>
          </a:p>
          <a:p>
            <a:pPr defTabSz="266700"/>
            <a:r>
              <a:rPr lang="en-US" altLang="zh-CN" sz="2400">
                <a:solidFill>
                  <a:srgbClr val="000000"/>
                </a:solidFill>
                <a:latin typeface="Times New Roman" panose="02020603050405020304"/>
                <a:ea typeface="Times New Roman" panose="02020603050405020304"/>
              </a:rPr>
              <a:t> </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Over time, I’ve found _________ (I) feeling extremely at home here. </a:t>
            </a:r>
            <a:endParaRPr lang="en-US" altLang="zh-CN" sz="2400">
              <a:solidFill>
                <a:srgbClr val="000000"/>
              </a:solidFill>
              <a:latin typeface="Times New Roman" panose="02020603050405020304"/>
              <a:ea typeface="Times New Roman" panose="02020603050405020304"/>
            </a:endParaRPr>
          </a:p>
          <a:p>
            <a:pPr defTabSz="266700"/>
            <a:endParaRPr lang="en-US" altLang="zh-CN" sz="2400">
              <a:solidFill>
                <a:srgbClr val="000000"/>
              </a:solidFill>
              <a:latin typeface="Times New Roman" panose="02020603050405020304"/>
              <a:ea typeface="Times New Roman" panose="02020603050405020304"/>
            </a:endParaRPr>
          </a:p>
          <a:p>
            <a:pPr defTabSz="266700"/>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nvSpPr>
        <p:spPr>
          <a:xfrm>
            <a:off x="7108825" y="2028825"/>
            <a:ext cx="1886585" cy="521970"/>
          </a:xfrm>
          <a:prstGeom prst="rect">
            <a:avLst/>
          </a:prstGeom>
          <a:noFill/>
        </p:spPr>
        <p:txBody>
          <a:bodyPr wrap="square" rtlCol="0">
            <a:spAutoFit/>
          </a:bodyPr>
          <a:p>
            <a:r>
              <a:rPr lang="en-US" altLang="zh-CN" sz="2800">
                <a:solidFill>
                  <a:srgbClr val="FF0000"/>
                </a:solidFill>
              </a:rPr>
              <a:t>their</a:t>
            </a:r>
            <a:endParaRPr lang="en-US" altLang="zh-CN" sz="2800">
              <a:solidFill>
                <a:srgbClr val="FF0000"/>
              </a:solidFill>
            </a:endParaRPr>
          </a:p>
        </p:txBody>
      </p:sp>
      <p:sp>
        <p:nvSpPr>
          <p:cNvPr id="27" name="文本框 26"/>
          <p:cNvSpPr txBox="1"/>
          <p:nvPr/>
        </p:nvSpPr>
        <p:spPr>
          <a:xfrm>
            <a:off x="9682480" y="2397760"/>
            <a:ext cx="1066800" cy="521970"/>
          </a:xfrm>
          <a:prstGeom prst="rect">
            <a:avLst/>
          </a:prstGeom>
          <a:noFill/>
        </p:spPr>
        <p:txBody>
          <a:bodyPr wrap="square" rtlCol="0">
            <a:spAutoFit/>
          </a:bodyPr>
          <a:p>
            <a:r>
              <a:rPr lang="en-US" altLang="zh-CN" sz="2800">
                <a:solidFill>
                  <a:srgbClr val="FF0000"/>
                </a:solidFill>
              </a:rPr>
              <a:t>its</a:t>
            </a:r>
            <a:endParaRPr lang="en-US" altLang="zh-CN" sz="2800">
              <a:solidFill>
                <a:srgbClr val="FF0000"/>
              </a:solidFill>
            </a:endParaRPr>
          </a:p>
        </p:txBody>
      </p:sp>
      <p:sp>
        <p:nvSpPr>
          <p:cNvPr id="28" name="文本框 27"/>
          <p:cNvSpPr txBox="1"/>
          <p:nvPr/>
        </p:nvSpPr>
        <p:spPr>
          <a:xfrm>
            <a:off x="7851775" y="3864610"/>
            <a:ext cx="1830705" cy="521970"/>
          </a:xfrm>
          <a:prstGeom prst="rect">
            <a:avLst/>
          </a:prstGeom>
          <a:noFill/>
        </p:spPr>
        <p:txBody>
          <a:bodyPr wrap="square" rtlCol="0">
            <a:spAutoFit/>
          </a:bodyPr>
          <a:p>
            <a:r>
              <a:rPr lang="en-US" altLang="zh-CN" sz="2800">
                <a:solidFill>
                  <a:srgbClr val="FF0000"/>
                </a:solidFill>
              </a:rPr>
              <a:t>ones</a:t>
            </a:r>
            <a:endParaRPr lang="en-US" altLang="zh-CN" sz="2800">
              <a:solidFill>
                <a:srgbClr val="FF0000"/>
              </a:solidFill>
            </a:endParaRPr>
          </a:p>
        </p:txBody>
      </p:sp>
      <p:sp>
        <p:nvSpPr>
          <p:cNvPr id="29" name="文本框 28"/>
          <p:cNvSpPr txBox="1"/>
          <p:nvPr/>
        </p:nvSpPr>
        <p:spPr>
          <a:xfrm>
            <a:off x="10271760" y="4976495"/>
            <a:ext cx="1481455" cy="425450"/>
          </a:xfrm>
          <a:prstGeom prst="rect">
            <a:avLst/>
          </a:prstGeom>
          <a:noFill/>
        </p:spPr>
        <p:txBody>
          <a:bodyPr wrap="square" rtlCol="0">
            <a:noAutofit/>
          </a:bodyPr>
          <a:p>
            <a:r>
              <a:rPr lang="en-US" altLang="zh-CN" sz="2800">
                <a:solidFill>
                  <a:srgbClr val="FF0000"/>
                </a:solidFill>
              </a:rPr>
              <a:t>myself</a:t>
            </a:r>
            <a:endParaRPr lang="en-US" altLang="zh-CN" sz="2800">
              <a:solidFill>
                <a:srgbClr val="FF0000"/>
              </a:solidFill>
            </a:endParaRPr>
          </a:p>
        </p:txBody>
      </p:sp>
      <p:sp>
        <p:nvSpPr>
          <p:cNvPr id="18" name="AutoShape 18"/>
          <p:cNvSpPr/>
          <p:nvPr/>
        </p:nvSpPr>
        <p:spPr>
          <a:xfrm>
            <a:off x="286385" y="1482725"/>
            <a:ext cx="4622165" cy="3610610"/>
          </a:xfrm>
          <a:prstGeom prst="rect">
            <a:avLst/>
          </a:prstGeom>
          <a:solidFill>
            <a:schemeClr val="accent4">
              <a:lumMod val="40000"/>
              <a:lumOff val="60000"/>
            </a:schemeClr>
          </a:solid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考查重点</a:t>
            </a:r>
            <a:endParaRPr lang="en-US" sz="1800">
              <a:solidFill>
                <a:schemeClr val="tx1"/>
              </a:solidFill>
            </a:endParaRPr>
          </a:p>
          <a:p>
            <a:pPr marL="0" indent="0" algn="l">
              <a:lnSpc>
                <a:spcPct val="117000"/>
              </a:lnSpc>
            </a:pP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人称代词、物主代词与反身代词之间的灵活转换。</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spcBef>
                <a:spcPts val="1200"/>
              </a:spcBef>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核心规则</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修饰名词：</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形容词性物主代词 (my/his)</a:t>
            </a:r>
            <a:br>
              <a:rPr lang="en-US" sz="28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句子成分：</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主语用主格(I/he)，宾语用宾格(me/him)</a:t>
            </a:r>
            <a:br>
              <a:rPr lang="en-US" sz="28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强调自身：</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主宾同体时用反身代词(myself)</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15" grpId="0"/>
      <p:bldP spid="18"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3" name="AutoShape 3"/>
          <p:cNvSpPr/>
          <p:nvPr/>
        </p:nvSpPr>
        <p:spPr>
          <a:xfrm>
            <a:off x="3642995" y="0"/>
            <a:ext cx="435229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F25720"/>
                </a:solidFill>
                <a:latin typeface="Noto Sans SC" panose="020B0200000000000000" charset="-122"/>
                <a:ea typeface="Noto Sans SC" panose="020B0200000000000000" charset="-122"/>
                <a:cs typeface="Noto Sans SC" panose="020B0200000000000000" charset="-122"/>
                <a:sym typeface="Noto Sans SC" panose="020B0200000000000000" charset="-122"/>
              </a:rPr>
              <a:t>分项技巧：</a:t>
            </a:r>
            <a:r>
              <a:rPr lang="zh-CN" altLang="en-US" sz="3200" b="1" i="0" u="none" strike="noStrike">
                <a:solidFill>
                  <a:srgbClr val="F25720"/>
                </a:solidFill>
                <a:latin typeface="Noto Sans SC" panose="020B0200000000000000" charset="-122"/>
                <a:ea typeface="Noto Sans SC" panose="020B0200000000000000" charset="-122"/>
                <a:cs typeface="Noto Sans SC" panose="020B0200000000000000" charset="-122"/>
                <a:sym typeface="Noto Sans SC" panose="020B0200000000000000" charset="-122"/>
              </a:rPr>
              <a:t>无</a:t>
            </a:r>
            <a:r>
              <a:rPr lang="en-US" sz="3200" b="1" i="0" u="none" strike="noStrike">
                <a:solidFill>
                  <a:srgbClr val="F25720"/>
                </a:solidFill>
                <a:latin typeface="Noto Sans SC" panose="020B0200000000000000" charset="-122"/>
                <a:ea typeface="Noto Sans SC" panose="020B0200000000000000" charset="-122"/>
                <a:cs typeface="Noto Sans SC" panose="020B0200000000000000" charset="-122"/>
                <a:sym typeface="Noto Sans SC" panose="020B0200000000000000" charset="-122"/>
              </a:rPr>
              <a:t>提示词类</a:t>
            </a:r>
            <a:endParaRPr lang="en-US" sz="3200" b="1" i="0" u="none" strike="noStrike">
              <a:solidFill>
                <a:srgbClr val="F2572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4" name="Connector 4"/>
          <p:cNvCxnSpPr/>
          <p:nvPr/>
        </p:nvCxnSpPr>
        <p:spPr>
          <a:xfrm rot="-3580">
            <a:off x="3" y="676275"/>
            <a:ext cx="12192000" cy="12700"/>
          </a:xfrm>
          <a:prstGeom prst="straightConnector1">
            <a:avLst/>
          </a:prstGeom>
          <a:solidFill>
            <a:srgbClr val="DEE0E3">
              <a:alpha val="100000"/>
            </a:srgbClr>
          </a:solidFill>
          <a:ln w="25400" cap="flat" cmpd="sng">
            <a:solidFill>
              <a:srgbClr val="002060">
                <a:alpha val="100000"/>
              </a:srgbClr>
            </a:solidFill>
            <a:prstDash val="solid"/>
            <a:round/>
            <a:headEnd type="none" w="lg" len="lg"/>
            <a:tailEnd type="none" w="lg" len="lg"/>
          </a:ln>
        </p:spPr>
      </p:cxnSp>
      <p:sp>
        <p:nvSpPr>
          <p:cNvPr id="18" name="AutoShape 6"/>
          <p:cNvSpPr/>
          <p:nvPr>
            <p:custDataLst>
              <p:tags r:id="rId1"/>
            </p:custDataLst>
          </p:nvPr>
        </p:nvSpPr>
        <p:spPr>
          <a:xfrm>
            <a:off x="176530" y="806450"/>
            <a:ext cx="1376680" cy="570230"/>
          </a:xfrm>
          <a:prstGeom prst="roundRect">
            <a:avLst>
              <a:gd name="adj" fmla="val 15625"/>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8"/>
          <p:cNvSpPr/>
          <p:nvPr>
            <p:custDataLst>
              <p:tags r:id="rId2"/>
            </p:custDataLst>
          </p:nvPr>
        </p:nvSpPr>
        <p:spPr>
          <a:xfrm>
            <a:off x="238760" y="806450"/>
            <a:ext cx="241300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01 </a:t>
            </a:r>
            <a:r>
              <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冠词</a:t>
            </a:r>
            <a:endPar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4857750" y="806450"/>
            <a:ext cx="7020560" cy="6369685"/>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defTabSz="266700"/>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The meat should be fresh with   ___________ touch of sweetness and the soup hot, clear and delicious.</a:t>
            </a:r>
            <a:endParaRPr lang="en-US" altLang="zh-CN" sz="2400">
              <a:solidFill>
                <a:srgbClr val="000000"/>
              </a:solidFill>
              <a:latin typeface="Times New Roman" panose="02020603050405020304"/>
              <a:ea typeface="Times New Roman" panose="02020603050405020304"/>
            </a:endParaRPr>
          </a:p>
          <a:p>
            <a:pPr defTabSz="266700"/>
            <a:r>
              <a:rPr lang="en-US" altLang="zh-CN" sz="2400">
                <a:solidFill>
                  <a:srgbClr val="000000"/>
                </a:solidFill>
                <a:latin typeface="Times New Roman" panose="02020603050405020304"/>
                <a:ea typeface="Times New Roman" panose="02020603050405020304"/>
              </a:rPr>
              <a:t> </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the Summer Palace, and the Temple of Heaven, the hutongs reflect __________ culture of grassroots Beijingers.</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silk as well as many plant species came to Britain for___________ first time.</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Then, when you use one section, ________ other stays fresh. </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Go is one of _______ earliest binary-based games. </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26</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I remember being pushed in a supermarket trolley (</a:t>
            </a:r>
            <a:r>
              <a:rPr lang="zh-CN" altLang="en-US" sz="2400">
                <a:solidFill>
                  <a:srgbClr val="000000"/>
                </a:solidFill>
                <a:latin typeface="Times New Roman" panose="02020603050405020304"/>
                <a:ea typeface="Times New Roman" panose="02020603050405020304"/>
              </a:rPr>
              <a:t>手推车) </a:t>
            </a:r>
            <a:r>
              <a:rPr lang="en-US" altLang="zh-CN" sz="2400">
                <a:solidFill>
                  <a:srgbClr val="000000"/>
                </a:solidFill>
                <a:latin typeface="Times New Roman" panose="02020603050405020304"/>
                <a:ea typeface="Times New Roman" panose="02020603050405020304"/>
              </a:rPr>
              <a:t>over _________ uneven car park ground like riding a rollercoaster.</a:t>
            </a:r>
            <a:endParaRPr lang="en-US" altLang="zh-CN" sz="2400">
              <a:solidFill>
                <a:srgbClr val="000000"/>
              </a:solidFill>
              <a:latin typeface="Times New Roman" panose="02020603050405020304"/>
              <a:ea typeface="Times New Roman" panose="02020603050405020304"/>
            </a:endParaRPr>
          </a:p>
          <a:p>
            <a:pPr defTabSz="266700"/>
            <a:endParaRPr lang="zh-CN" altLang="en-US" sz="2400">
              <a:solidFill>
                <a:srgbClr val="000000"/>
              </a:solidFill>
              <a:latin typeface="Times New Roman" panose="02020603050405020304"/>
              <a:ea typeface="Times New Roman" panose="02020603050405020304"/>
            </a:endParaRPr>
          </a:p>
        </p:txBody>
      </p:sp>
      <p:sp>
        <p:nvSpPr>
          <p:cNvPr id="25" name="文本框 24"/>
          <p:cNvSpPr txBox="1"/>
          <p:nvPr/>
        </p:nvSpPr>
        <p:spPr>
          <a:xfrm>
            <a:off x="5776595" y="1498600"/>
            <a:ext cx="1464945" cy="521970"/>
          </a:xfrm>
          <a:prstGeom prst="rect">
            <a:avLst/>
          </a:prstGeom>
          <a:noFill/>
        </p:spPr>
        <p:txBody>
          <a:bodyPr wrap="square" rtlCol="0">
            <a:spAutoFit/>
          </a:bodyPr>
          <a:p>
            <a:r>
              <a:rPr lang="en-US" altLang="zh-CN" sz="2800">
                <a:solidFill>
                  <a:srgbClr val="FF0000"/>
                </a:solidFill>
              </a:rPr>
              <a:t>a</a:t>
            </a:r>
            <a:endParaRPr lang="en-US" altLang="zh-CN" sz="2800">
              <a:solidFill>
                <a:srgbClr val="FF0000"/>
              </a:solidFill>
            </a:endParaRPr>
          </a:p>
        </p:txBody>
      </p:sp>
      <p:sp>
        <p:nvSpPr>
          <p:cNvPr id="27" name="文本框 26"/>
          <p:cNvSpPr txBox="1"/>
          <p:nvPr/>
        </p:nvSpPr>
        <p:spPr>
          <a:xfrm>
            <a:off x="8818245" y="2640965"/>
            <a:ext cx="1656715" cy="521970"/>
          </a:xfrm>
          <a:prstGeom prst="rect">
            <a:avLst/>
          </a:prstGeom>
          <a:noFill/>
        </p:spPr>
        <p:txBody>
          <a:bodyPr wrap="square" rtlCol="0">
            <a:spAutoFit/>
          </a:bodyPr>
          <a:p>
            <a:r>
              <a:rPr lang="en-US" altLang="zh-CN" sz="2800">
                <a:solidFill>
                  <a:srgbClr val="FF0000"/>
                </a:solidFill>
              </a:rPr>
              <a:t>the</a:t>
            </a:r>
            <a:endParaRPr lang="en-US" altLang="zh-CN" sz="2800">
              <a:solidFill>
                <a:srgbClr val="FF0000"/>
              </a:solidFill>
            </a:endParaRPr>
          </a:p>
        </p:txBody>
      </p:sp>
      <p:sp>
        <p:nvSpPr>
          <p:cNvPr id="28" name="文本框 27"/>
          <p:cNvSpPr txBox="1"/>
          <p:nvPr/>
        </p:nvSpPr>
        <p:spPr>
          <a:xfrm>
            <a:off x="5380990" y="4387850"/>
            <a:ext cx="875665" cy="521970"/>
          </a:xfrm>
          <a:prstGeom prst="rect">
            <a:avLst/>
          </a:prstGeom>
          <a:noFill/>
        </p:spPr>
        <p:txBody>
          <a:bodyPr wrap="square" rtlCol="0">
            <a:spAutoFit/>
          </a:bodyPr>
          <a:p>
            <a:r>
              <a:rPr lang="en-US" altLang="zh-CN" sz="2800">
                <a:solidFill>
                  <a:srgbClr val="FF0000"/>
                </a:solidFill>
              </a:rPr>
              <a:t>the</a:t>
            </a:r>
            <a:endParaRPr lang="en-US" altLang="zh-CN" sz="2800">
              <a:solidFill>
                <a:srgbClr val="FF0000"/>
              </a:solidFill>
            </a:endParaRPr>
          </a:p>
        </p:txBody>
      </p:sp>
      <p:sp>
        <p:nvSpPr>
          <p:cNvPr id="29" name="文本框 28"/>
          <p:cNvSpPr txBox="1"/>
          <p:nvPr/>
        </p:nvSpPr>
        <p:spPr>
          <a:xfrm>
            <a:off x="7646035" y="3700780"/>
            <a:ext cx="2316480" cy="425450"/>
          </a:xfrm>
          <a:prstGeom prst="rect">
            <a:avLst/>
          </a:prstGeom>
          <a:noFill/>
        </p:spPr>
        <p:txBody>
          <a:bodyPr wrap="square" rtlCol="0">
            <a:noAutofit/>
          </a:bodyPr>
          <a:p>
            <a:r>
              <a:rPr lang="en-US" altLang="zh-CN" sz="2800">
                <a:solidFill>
                  <a:srgbClr val="FF0000"/>
                </a:solidFill>
              </a:rPr>
              <a:t>the</a:t>
            </a:r>
            <a:endParaRPr lang="en-US" altLang="zh-CN" sz="2800">
              <a:solidFill>
                <a:srgbClr val="FF0000"/>
              </a:solidFill>
            </a:endParaRPr>
          </a:p>
        </p:txBody>
      </p:sp>
      <p:sp>
        <p:nvSpPr>
          <p:cNvPr id="7" name="AutoShape 7"/>
          <p:cNvSpPr/>
          <p:nvPr>
            <p:custDataLst>
              <p:tags r:id="rId3"/>
            </p:custDataLst>
          </p:nvPr>
        </p:nvSpPr>
        <p:spPr>
          <a:xfrm>
            <a:off x="405130" y="1967230"/>
            <a:ext cx="3980815" cy="3627120"/>
          </a:xfrm>
          <a:prstGeom prst="rect">
            <a:avLst/>
          </a:prstGeom>
          <a:noFill/>
          <a:ln w="38100" cap="flat" cmpd="sng">
            <a:solidFill>
              <a:srgbClr val="7030A0"/>
            </a:solidFill>
            <a:prstDash val="solid"/>
            <a:round/>
          </a:ln>
        </p:spPr>
        <p:txBody>
          <a:bodyPr vert="horz" wrap="square" lIns="0" tIns="0" rIns="0" bIns="0" rtlCol="0" anchor="t" anchorCtr="0"/>
          <a:lstStyle/>
          <a:p>
            <a:pPr marL="0" indent="0" algn="l">
              <a:lnSpc>
                <a:spcPct val="100000"/>
              </a:lnSpc>
              <a:defRPr/>
            </a:pPr>
            <a:r>
              <a:rPr lang="en-US" sz="28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试填冠词 (a, an, the)</a:t>
            </a:r>
            <a:endParaRPr lang="en-US" sz="1600">
              <a:solidFill>
                <a:schemeClr val="tx1"/>
              </a:solidFill>
            </a:endParaRPr>
          </a:p>
          <a:p>
            <a:pPr marL="0" indent="0" algn="l">
              <a:lnSpc>
                <a:spcPct val="117000"/>
              </a:lnSpc>
              <a:spcBef>
                <a:spcPts val="1000"/>
              </a:spcBef>
            </a:pP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当名词前缺少限定词时优先考虑。</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a/an</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用于表泛指，</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用于表特指。</a:t>
            </a:r>
            <a:endPar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spcBef>
                <a:spcPts val="600"/>
              </a:spcBef>
            </a:pP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留意含冠词的固定搭配，</a:t>
            </a:r>
            <a:endPar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spcBef>
                <a:spcPts val="600"/>
              </a:spcBef>
            </a:pP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如</a:t>
            </a:r>
            <a:r>
              <a:rPr lang="en-US" sz="2400" b="0" i="1"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all of a sudden</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400" b="0" i="1"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on the other hand</a:t>
            </a:r>
            <a:endParaRPr lang="en-US" sz="2400" b="0" i="1"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 name="文本框 1"/>
          <p:cNvSpPr txBox="1"/>
          <p:nvPr/>
        </p:nvSpPr>
        <p:spPr>
          <a:xfrm>
            <a:off x="8905240" y="4726305"/>
            <a:ext cx="875665" cy="521970"/>
          </a:xfrm>
          <a:prstGeom prst="rect">
            <a:avLst/>
          </a:prstGeom>
          <a:noFill/>
        </p:spPr>
        <p:txBody>
          <a:bodyPr wrap="square" rtlCol="0">
            <a:spAutoFit/>
          </a:bodyPr>
          <a:p>
            <a:r>
              <a:rPr lang="en-US" altLang="zh-CN" sz="2800">
                <a:solidFill>
                  <a:srgbClr val="FF0000"/>
                </a:solidFill>
              </a:rPr>
              <a:t>the</a:t>
            </a:r>
            <a:endParaRPr lang="en-US" altLang="zh-CN" sz="2800">
              <a:solidFill>
                <a:srgbClr val="FF0000"/>
              </a:solidFill>
            </a:endParaRPr>
          </a:p>
        </p:txBody>
      </p:sp>
      <p:sp>
        <p:nvSpPr>
          <p:cNvPr id="5" name="文本框 4"/>
          <p:cNvSpPr txBox="1"/>
          <p:nvPr/>
        </p:nvSpPr>
        <p:spPr>
          <a:xfrm>
            <a:off x="9524365" y="5909945"/>
            <a:ext cx="875665" cy="521970"/>
          </a:xfrm>
          <a:prstGeom prst="rect">
            <a:avLst/>
          </a:prstGeom>
          <a:noFill/>
        </p:spPr>
        <p:txBody>
          <a:bodyPr wrap="square" rtlCol="0">
            <a:spAutoFit/>
          </a:bodyPr>
          <a:p>
            <a:r>
              <a:rPr lang="en-US" altLang="zh-CN" sz="2800">
                <a:solidFill>
                  <a:srgbClr val="FF0000"/>
                </a:solidFill>
              </a:rPr>
              <a:t>the</a:t>
            </a:r>
            <a:endParaRPr lang="en-US" altLang="zh-CN" sz="2800">
              <a:solidFill>
                <a:srgbClr val="FF0000"/>
              </a:solidFill>
            </a:endParaRPr>
          </a:p>
        </p:txBody>
      </p:sp>
      <p:pic>
        <p:nvPicPr>
          <p:cNvPr id="6" name="Picture 2"/>
          <p:cNvPicPr>
            <a:picLocks noChangeAspect="1"/>
          </p:cNvPicPr>
          <p:nvPr/>
        </p:nvPicPr>
        <p:blipFill>
          <a:blip r:embed="rId4"/>
          <a:srcRect t="1121" b="1121"/>
          <a:stretch>
            <a:fillRect/>
          </a:stretch>
        </p:blipFill>
        <p:spPr>
          <a:xfrm>
            <a:off x="-114300" y="-193675"/>
            <a:ext cx="1879600" cy="863600"/>
          </a:xfrm>
          <a:prstGeom prst="rect">
            <a:avLst/>
          </a:prstGeom>
          <a:noFill/>
          <a:ln w="25400" cap="flat" cmpd="sng">
            <a:noFill/>
            <a:prstDash val="solid"/>
            <a:rou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2" grpId="0"/>
      <p:bldP spid="5" grpId="0"/>
      <p:bldP spid="3" grpId="0"/>
      <p:bldP spid="19" grpId="0"/>
      <p:bldP spid="7"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8" name="AutoShape 6"/>
          <p:cNvSpPr/>
          <p:nvPr>
            <p:custDataLst>
              <p:tags r:id="rId1"/>
            </p:custDataLst>
          </p:nvPr>
        </p:nvSpPr>
        <p:spPr>
          <a:xfrm>
            <a:off x="176530" y="806450"/>
            <a:ext cx="1376680" cy="570230"/>
          </a:xfrm>
          <a:prstGeom prst="roundRect">
            <a:avLst>
              <a:gd name="adj" fmla="val 15625"/>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8"/>
          <p:cNvSpPr/>
          <p:nvPr>
            <p:custDataLst>
              <p:tags r:id="rId2"/>
            </p:custDataLst>
          </p:nvPr>
        </p:nvSpPr>
        <p:spPr>
          <a:xfrm>
            <a:off x="238760" y="806450"/>
            <a:ext cx="241300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02 </a:t>
            </a:r>
            <a:r>
              <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介词</a:t>
            </a:r>
            <a:endPar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4769485" y="0"/>
            <a:ext cx="7020560" cy="6369685"/>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defTabSz="266700"/>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a:t>
            </a:r>
            <a:r>
              <a:rPr lang="zh-CN" sz="2400">
                <a:solidFill>
                  <a:srgbClr val="0070C0"/>
                </a:solidFill>
                <a:latin typeface="Times New Roman" panose="02020603050405020304"/>
                <a:ea typeface="宋体" panose="02010600030101010101" pitchFamily="2" charset="-122"/>
              </a:rPr>
              <a:t>浙江</a:t>
            </a:r>
            <a:r>
              <a:rPr lang="en-US" altLang="zh-CN" sz="2400">
                <a:solidFill>
                  <a:srgbClr val="0070C0"/>
                </a:solidFill>
                <a:latin typeface="Times New Roman" panose="02020603050405020304"/>
                <a:ea typeface="宋体" panose="02010600030101010101" pitchFamily="2" charset="-122"/>
              </a:rPr>
              <a:t>1</a:t>
            </a:r>
            <a:r>
              <a:rPr lang="zh-CN" altLang="en-US" sz="2400">
                <a:solidFill>
                  <a:srgbClr val="0070C0"/>
                </a:solidFill>
                <a:latin typeface="Times New Roman" panose="02020603050405020304"/>
                <a:ea typeface="宋体" panose="02010600030101010101" pitchFamily="2" charset="-122"/>
              </a:rPr>
              <a:t>月】</a:t>
            </a:r>
            <a:r>
              <a:rPr lang="en-US" altLang="zh-CN" sz="2400">
                <a:solidFill>
                  <a:srgbClr val="000000"/>
                </a:solidFill>
                <a:latin typeface="Times New Roman" panose="02020603050405020304"/>
                <a:ea typeface="Times New Roman" panose="02020603050405020304"/>
              </a:rPr>
              <a:t>Thanks to Beijing’s long history ________ capital of China, almost every hutong has its stories,</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年全国甲卷】</a:t>
            </a:r>
            <a:r>
              <a:rPr lang="en-US" altLang="zh-CN" sz="2400">
                <a:solidFill>
                  <a:srgbClr val="000000"/>
                </a:solidFill>
                <a:latin typeface="Times New Roman" panose="02020603050405020304"/>
                <a:ea typeface="Times New Roman" panose="02020603050405020304"/>
              </a:rPr>
              <a:t>and she teaches that people must take responsibility__________saving their environment.</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“A decent winner always tries to beat the opponent ________ no more than one or two points as a gesture of respect for the other side.”</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Nothing in my life before prepared me ________ this one-and to be sure, the first time I came here I never imagined I would ever feel comfortable in this area.</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20</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The far side of the moon is of particular interest to scientists because it has a lot of deep craters (</a:t>
            </a:r>
            <a:r>
              <a:rPr lang="zh-CN" altLang="en-US" sz="2400">
                <a:solidFill>
                  <a:srgbClr val="000000"/>
                </a:solidFill>
                <a:latin typeface="Times New Roman" panose="02020603050405020304"/>
                <a:ea typeface="Times New Roman" panose="02020603050405020304"/>
              </a:rPr>
              <a:t>环形山)， </a:t>
            </a:r>
            <a:r>
              <a:rPr lang="en-US" altLang="zh-CN" sz="2400">
                <a:solidFill>
                  <a:srgbClr val="000000"/>
                </a:solidFill>
                <a:latin typeface="Times New Roman" panose="02020603050405020304"/>
                <a:ea typeface="Times New Roman" panose="02020603050405020304"/>
              </a:rPr>
              <a:t>more so__________the familiar near side.</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nvSpPr>
        <p:spPr>
          <a:xfrm>
            <a:off x="5021580" y="714375"/>
            <a:ext cx="1464945" cy="521970"/>
          </a:xfrm>
          <a:prstGeom prst="rect">
            <a:avLst/>
          </a:prstGeom>
          <a:noFill/>
        </p:spPr>
        <p:txBody>
          <a:bodyPr wrap="square" rtlCol="0">
            <a:spAutoFit/>
          </a:bodyPr>
          <a:p>
            <a:r>
              <a:rPr lang="en-US" altLang="zh-CN" sz="2800">
                <a:solidFill>
                  <a:srgbClr val="FF0000"/>
                </a:solidFill>
              </a:rPr>
              <a:t>as</a:t>
            </a:r>
            <a:endParaRPr lang="en-US" altLang="zh-CN" sz="2800">
              <a:solidFill>
                <a:srgbClr val="FF0000"/>
              </a:solidFill>
            </a:endParaRPr>
          </a:p>
        </p:txBody>
      </p:sp>
      <p:sp>
        <p:nvSpPr>
          <p:cNvPr id="28" name="文本框 27"/>
          <p:cNvSpPr txBox="1"/>
          <p:nvPr/>
        </p:nvSpPr>
        <p:spPr>
          <a:xfrm>
            <a:off x="6899910" y="2451735"/>
            <a:ext cx="647065" cy="521970"/>
          </a:xfrm>
          <a:prstGeom prst="rect">
            <a:avLst/>
          </a:prstGeom>
          <a:noFill/>
        </p:spPr>
        <p:txBody>
          <a:bodyPr wrap="square" rtlCol="0">
            <a:spAutoFit/>
          </a:bodyPr>
          <a:p>
            <a:r>
              <a:rPr lang="en-US" altLang="zh-CN" sz="2800">
                <a:solidFill>
                  <a:srgbClr val="FF0000"/>
                </a:solidFill>
              </a:rPr>
              <a:t>by</a:t>
            </a:r>
            <a:endParaRPr lang="en-US" altLang="zh-CN" sz="2800">
              <a:solidFill>
                <a:srgbClr val="FF0000"/>
              </a:solidFill>
            </a:endParaRPr>
          </a:p>
        </p:txBody>
      </p:sp>
      <p:sp>
        <p:nvSpPr>
          <p:cNvPr id="29" name="文本框 28"/>
          <p:cNvSpPr txBox="1"/>
          <p:nvPr/>
        </p:nvSpPr>
        <p:spPr>
          <a:xfrm>
            <a:off x="7392035" y="1798320"/>
            <a:ext cx="2316480" cy="425450"/>
          </a:xfrm>
          <a:prstGeom prst="rect">
            <a:avLst/>
          </a:prstGeom>
          <a:noFill/>
        </p:spPr>
        <p:txBody>
          <a:bodyPr wrap="square" rtlCol="0">
            <a:noAutofit/>
          </a:bodyPr>
          <a:p>
            <a:r>
              <a:rPr lang="en-US" altLang="zh-CN" sz="2800">
                <a:solidFill>
                  <a:srgbClr val="FF0000"/>
                </a:solidFill>
              </a:rPr>
              <a:t>for</a:t>
            </a:r>
            <a:endParaRPr lang="en-US" altLang="zh-CN" sz="2800">
              <a:solidFill>
                <a:srgbClr val="FF0000"/>
              </a:solidFill>
            </a:endParaRPr>
          </a:p>
        </p:txBody>
      </p:sp>
      <p:sp>
        <p:nvSpPr>
          <p:cNvPr id="2" name="文本框 1"/>
          <p:cNvSpPr txBox="1"/>
          <p:nvPr/>
        </p:nvSpPr>
        <p:spPr>
          <a:xfrm>
            <a:off x="5610860" y="3648710"/>
            <a:ext cx="875665" cy="521970"/>
          </a:xfrm>
          <a:prstGeom prst="rect">
            <a:avLst/>
          </a:prstGeom>
          <a:noFill/>
        </p:spPr>
        <p:txBody>
          <a:bodyPr wrap="square" rtlCol="0">
            <a:spAutoFit/>
          </a:bodyPr>
          <a:p>
            <a:r>
              <a:rPr lang="en-US" altLang="zh-CN" sz="2800">
                <a:solidFill>
                  <a:srgbClr val="FF0000"/>
                </a:solidFill>
              </a:rPr>
              <a:t>for</a:t>
            </a:r>
            <a:endParaRPr lang="en-US" altLang="zh-CN" sz="2800">
              <a:solidFill>
                <a:srgbClr val="FF0000"/>
              </a:solidFill>
            </a:endParaRPr>
          </a:p>
        </p:txBody>
      </p:sp>
      <p:sp>
        <p:nvSpPr>
          <p:cNvPr id="5" name="文本框 4"/>
          <p:cNvSpPr txBox="1"/>
          <p:nvPr/>
        </p:nvSpPr>
        <p:spPr>
          <a:xfrm>
            <a:off x="9105265" y="5411470"/>
            <a:ext cx="875665" cy="521970"/>
          </a:xfrm>
          <a:prstGeom prst="rect">
            <a:avLst/>
          </a:prstGeom>
          <a:noFill/>
        </p:spPr>
        <p:txBody>
          <a:bodyPr wrap="square" rtlCol="0">
            <a:spAutoFit/>
          </a:bodyPr>
          <a:p>
            <a:r>
              <a:rPr lang="en-US" altLang="zh-CN" sz="2800">
                <a:solidFill>
                  <a:srgbClr val="FF0000"/>
                </a:solidFill>
              </a:rPr>
              <a:t>than</a:t>
            </a:r>
            <a:endParaRPr lang="en-US" altLang="zh-CN" sz="2800">
              <a:solidFill>
                <a:srgbClr val="FF0000"/>
              </a:solidFill>
            </a:endParaRPr>
          </a:p>
        </p:txBody>
      </p:sp>
      <p:sp>
        <p:nvSpPr>
          <p:cNvPr id="8" name="AutoShape 11"/>
          <p:cNvSpPr/>
          <p:nvPr>
            <p:custDataLst>
              <p:tags r:id="rId3"/>
            </p:custDataLst>
          </p:nvPr>
        </p:nvSpPr>
        <p:spPr>
          <a:xfrm>
            <a:off x="433070" y="2020570"/>
            <a:ext cx="3876040" cy="3778250"/>
          </a:xfrm>
          <a:prstGeom prst="rect">
            <a:avLst/>
          </a:prstGeom>
          <a:noFill/>
          <a:ln w="57150" cap="flat" cmpd="sng">
            <a:solidFill>
              <a:srgbClr val="0070C0"/>
            </a:solidFill>
            <a:prstDash val="solid"/>
            <a:round/>
          </a:ln>
        </p:spPr>
        <p:txBody>
          <a:bodyPr vert="horz" wrap="square" lIns="0" tIns="0" rIns="0" bIns="0" rtlCol="0" anchor="t" anchorCtr="0"/>
          <a:lstStyle/>
          <a:p>
            <a:pPr marL="0" indent="0" algn="l">
              <a:lnSpc>
                <a:spcPct val="100000"/>
              </a:lnSpc>
              <a:defRPr/>
            </a:pPr>
            <a:r>
              <a:rPr lang="en-US" sz="28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试填介词</a:t>
            </a:r>
            <a:endParaRPr lang="en-US" sz="1600"/>
          </a:p>
          <a:p>
            <a:pPr marL="0" indent="0" algn="l">
              <a:lnSpc>
                <a:spcPct val="117000"/>
              </a:lnSpc>
              <a:spcBef>
                <a:spcPts val="1000"/>
              </a:spcBef>
            </a:pP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 若名词或代词不作主语、表语或宾语时，其前面通常需要填介词。</a:t>
            </a:r>
            <a:endPar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spcBef>
                <a:spcPts val="600"/>
              </a:spcBef>
            </a:pP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 重点考察动词与名词、形容词与名词等的</a:t>
            </a:r>
            <a:r>
              <a:rPr lang="en-US" sz="24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固定搭配</a:t>
            </a: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，如</a:t>
            </a:r>
            <a:r>
              <a:rPr lang="en-US" sz="2400" b="0" i="1"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be responsible for, take care of</a:t>
            </a:r>
            <a:r>
              <a:rPr lang="zh-CN" altLang="en-US" sz="2400" b="0" i="1"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等</a:t>
            </a:r>
            <a:endParaRPr lang="zh-CN" altLang="en-US" sz="2400" b="0" i="1"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2" grpId="0"/>
      <p:bldP spid="5" grpId="0"/>
      <p:bldP spid="18" grpId="0" animBg="1"/>
      <p:bldP spid="8"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8" name="AutoShape 6"/>
          <p:cNvSpPr/>
          <p:nvPr>
            <p:custDataLst>
              <p:tags r:id="rId1"/>
            </p:custDataLst>
          </p:nvPr>
        </p:nvSpPr>
        <p:spPr>
          <a:xfrm>
            <a:off x="176530" y="806450"/>
            <a:ext cx="1376680" cy="570230"/>
          </a:xfrm>
          <a:prstGeom prst="roundRect">
            <a:avLst>
              <a:gd name="adj" fmla="val 15625"/>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8"/>
          <p:cNvSpPr/>
          <p:nvPr>
            <p:custDataLst>
              <p:tags r:id="rId2"/>
            </p:custDataLst>
          </p:nvPr>
        </p:nvSpPr>
        <p:spPr>
          <a:xfrm>
            <a:off x="238760" y="806450"/>
            <a:ext cx="241300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03 </a:t>
            </a:r>
            <a:r>
              <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连词</a:t>
            </a:r>
            <a:endPar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4033520" y="0"/>
            <a:ext cx="8085455" cy="6423025"/>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25</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But it’s amazing how you can adapt ________ learn in a new environment.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Either your shopping is then too heavy to carry home ________ you can’t use what you’ve bought while it’s still fresh.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“It was very exciting to hear the Chinese language _______ see how Tang’s play was being performed.”</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22</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北京卷</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0000"/>
                </a:solidFill>
                <a:latin typeface="Times New Roman" panose="02020603050405020304"/>
                <a:ea typeface="Times New Roman" panose="02020603050405020304"/>
              </a:rPr>
              <a:t>It’s easy to explain how we determine ________ smells are dangerous or not: we learn.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II</a:t>
            </a:r>
            <a:r>
              <a:rPr lang="zh-CN" sz="2400">
                <a:solidFill>
                  <a:srgbClr val="0070C0"/>
                </a:solidFill>
                <a:latin typeface="Times New Roman" panose="02020603050405020304"/>
                <a:ea typeface="宋体" panose="02010600030101010101" pitchFamily="2" charset="-122"/>
                <a:sym typeface="+mn-ea"/>
              </a:rPr>
              <a:t>卷</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0000"/>
                </a:solidFill>
                <a:latin typeface="Times New Roman" panose="02020603050405020304"/>
                <a:ea typeface="Times New Roman" panose="02020603050405020304"/>
              </a:rPr>
              <a:t>This is_________they need an English trainer.</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zh-CN" altLang="en-US" sz="2400">
                <a:solidFill>
                  <a:srgbClr val="0070C0"/>
                </a:solidFill>
                <a:latin typeface="Times New Roman" panose="02020603050405020304"/>
                <a:ea typeface="宋体" panose="02010600030101010101" pitchFamily="2" charset="-122"/>
                <a:sym typeface="+mn-ea"/>
              </a:rPr>
              <a:t>甲</a:t>
            </a:r>
            <a:r>
              <a:rPr lang="zh-CN" sz="2400">
                <a:solidFill>
                  <a:srgbClr val="0070C0"/>
                </a:solidFill>
                <a:latin typeface="Times New Roman" panose="02020603050405020304"/>
                <a:ea typeface="宋体" panose="02010600030101010101" pitchFamily="2" charset="-122"/>
                <a:sym typeface="+mn-ea"/>
              </a:rPr>
              <a:t>卷</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0000"/>
                </a:solidFill>
                <a:latin typeface="Times New Roman" panose="02020603050405020304"/>
                <a:ea typeface="Times New Roman" panose="02020603050405020304"/>
              </a:rPr>
              <a:t>Yet, the form of the fable still has values today,__________Rachel Carson says it in “A Fable for Tomorrow.”</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II</a:t>
            </a:r>
            <a:r>
              <a:rPr lang="zh-CN" sz="2400">
                <a:solidFill>
                  <a:srgbClr val="0070C0"/>
                </a:solidFill>
                <a:latin typeface="Times New Roman" panose="02020603050405020304"/>
                <a:ea typeface="宋体" panose="02010600030101010101" pitchFamily="2" charset="-122"/>
                <a:sym typeface="+mn-ea"/>
              </a:rPr>
              <a:t>卷</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0000"/>
                </a:solidFill>
                <a:latin typeface="Times New Roman" panose="02020603050405020304"/>
                <a:ea typeface="Times New Roman" panose="02020603050405020304"/>
              </a:rPr>
              <a:t>I live in the countryside of Zhejiang, China with my Chinese husband and his family, _______ bamboo and tea bushes (</a:t>
            </a:r>
            <a:r>
              <a:rPr lang="zh-CN" altLang="en-US" sz="2400">
                <a:solidFill>
                  <a:srgbClr val="000000"/>
                </a:solidFill>
                <a:latin typeface="Times New Roman" panose="02020603050405020304"/>
                <a:ea typeface="Times New Roman" panose="02020603050405020304"/>
              </a:rPr>
              <a:t>灌木) </a:t>
            </a:r>
            <a:r>
              <a:rPr lang="en-US" altLang="zh-CN" sz="2400">
                <a:solidFill>
                  <a:srgbClr val="000000"/>
                </a:solidFill>
                <a:latin typeface="Times New Roman" panose="02020603050405020304"/>
                <a:ea typeface="Times New Roman" panose="02020603050405020304"/>
              </a:rPr>
              <a:t>grow wild in the mountains, </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nvSpPr>
        <p:spPr>
          <a:xfrm>
            <a:off x="4474845" y="676910"/>
            <a:ext cx="908685" cy="521970"/>
          </a:xfrm>
          <a:prstGeom prst="rect">
            <a:avLst/>
          </a:prstGeom>
          <a:noFill/>
        </p:spPr>
        <p:txBody>
          <a:bodyPr wrap="square" rtlCol="0">
            <a:spAutoFit/>
          </a:bodyPr>
          <a:p>
            <a:r>
              <a:rPr lang="en-US" altLang="zh-CN" sz="2800">
                <a:solidFill>
                  <a:srgbClr val="FF0000"/>
                </a:solidFill>
              </a:rPr>
              <a:t>and</a:t>
            </a:r>
            <a:endParaRPr lang="en-US" altLang="zh-CN" sz="2800">
              <a:solidFill>
                <a:srgbClr val="FF0000"/>
              </a:solidFill>
            </a:endParaRPr>
          </a:p>
        </p:txBody>
      </p:sp>
      <p:sp>
        <p:nvSpPr>
          <p:cNvPr id="27" name="文本框 26"/>
          <p:cNvSpPr txBox="1"/>
          <p:nvPr/>
        </p:nvSpPr>
        <p:spPr>
          <a:xfrm>
            <a:off x="5812155" y="1365250"/>
            <a:ext cx="930910" cy="521970"/>
          </a:xfrm>
          <a:prstGeom prst="rect">
            <a:avLst/>
          </a:prstGeom>
          <a:noFill/>
        </p:spPr>
        <p:txBody>
          <a:bodyPr wrap="square" rtlCol="0">
            <a:spAutoFit/>
          </a:bodyPr>
          <a:p>
            <a:r>
              <a:rPr lang="en-US" altLang="zh-CN" sz="2800">
                <a:solidFill>
                  <a:srgbClr val="FF0000"/>
                </a:solidFill>
              </a:rPr>
              <a:t>or</a:t>
            </a:r>
            <a:endParaRPr lang="en-US" altLang="zh-CN" sz="2800">
              <a:solidFill>
                <a:srgbClr val="FF0000"/>
              </a:solidFill>
            </a:endParaRPr>
          </a:p>
        </p:txBody>
      </p:sp>
      <p:sp>
        <p:nvSpPr>
          <p:cNvPr id="28" name="文本框 27"/>
          <p:cNvSpPr txBox="1"/>
          <p:nvPr/>
        </p:nvSpPr>
        <p:spPr>
          <a:xfrm>
            <a:off x="4033520" y="3050540"/>
            <a:ext cx="1538605" cy="521970"/>
          </a:xfrm>
          <a:prstGeom prst="rect">
            <a:avLst/>
          </a:prstGeom>
          <a:noFill/>
        </p:spPr>
        <p:txBody>
          <a:bodyPr wrap="square" rtlCol="0">
            <a:spAutoFit/>
          </a:bodyPr>
          <a:p>
            <a:r>
              <a:rPr lang="en-US" altLang="zh-CN" sz="2800">
                <a:solidFill>
                  <a:srgbClr val="FF0000"/>
                </a:solidFill>
              </a:rPr>
              <a:t>whether</a:t>
            </a:r>
            <a:endParaRPr lang="en-US" altLang="zh-CN" sz="2800">
              <a:solidFill>
                <a:srgbClr val="FF0000"/>
              </a:solidFill>
            </a:endParaRPr>
          </a:p>
        </p:txBody>
      </p:sp>
      <p:sp>
        <p:nvSpPr>
          <p:cNvPr id="29" name="文本框 28"/>
          <p:cNvSpPr txBox="1"/>
          <p:nvPr/>
        </p:nvSpPr>
        <p:spPr>
          <a:xfrm>
            <a:off x="5383530" y="2412365"/>
            <a:ext cx="2578100" cy="425450"/>
          </a:xfrm>
          <a:prstGeom prst="rect">
            <a:avLst/>
          </a:prstGeom>
          <a:noFill/>
        </p:spPr>
        <p:txBody>
          <a:bodyPr wrap="square" rtlCol="0">
            <a:noAutofit/>
          </a:bodyPr>
          <a:p>
            <a:r>
              <a:rPr lang="en-US" altLang="zh-CN" sz="2800">
                <a:solidFill>
                  <a:srgbClr val="FF0000"/>
                </a:solidFill>
              </a:rPr>
              <a:t>and</a:t>
            </a:r>
            <a:endParaRPr lang="en-US" altLang="zh-CN" sz="2800">
              <a:solidFill>
                <a:srgbClr val="FF0000"/>
              </a:solidFill>
            </a:endParaRPr>
          </a:p>
        </p:txBody>
      </p:sp>
      <p:sp>
        <p:nvSpPr>
          <p:cNvPr id="2" name="文本框 1"/>
          <p:cNvSpPr txBox="1"/>
          <p:nvPr/>
        </p:nvSpPr>
        <p:spPr>
          <a:xfrm>
            <a:off x="7418070" y="3409950"/>
            <a:ext cx="875665" cy="521970"/>
          </a:xfrm>
          <a:prstGeom prst="rect">
            <a:avLst/>
          </a:prstGeom>
          <a:noFill/>
        </p:spPr>
        <p:txBody>
          <a:bodyPr wrap="square" rtlCol="0">
            <a:spAutoFit/>
          </a:bodyPr>
          <a:p>
            <a:r>
              <a:rPr lang="en-US" altLang="zh-CN" sz="2800">
                <a:solidFill>
                  <a:srgbClr val="FF0000"/>
                </a:solidFill>
              </a:rPr>
              <a:t>why</a:t>
            </a:r>
            <a:endParaRPr lang="en-US" altLang="zh-CN" sz="2800">
              <a:solidFill>
                <a:srgbClr val="FF0000"/>
              </a:solidFill>
            </a:endParaRPr>
          </a:p>
        </p:txBody>
      </p:sp>
      <p:sp>
        <p:nvSpPr>
          <p:cNvPr id="5" name="文本框 4"/>
          <p:cNvSpPr txBox="1"/>
          <p:nvPr/>
        </p:nvSpPr>
        <p:spPr>
          <a:xfrm>
            <a:off x="5220335" y="4472940"/>
            <a:ext cx="875665" cy="521970"/>
          </a:xfrm>
          <a:prstGeom prst="rect">
            <a:avLst/>
          </a:prstGeom>
          <a:noFill/>
        </p:spPr>
        <p:txBody>
          <a:bodyPr wrap="square" rtlCol="0">
            <a:spAutoFit/>
          </a:bodyPr>
          <a:p>
            <a:r>
              <a:rPr lang="en-US" altLang="zh-CN" sz="2800">
                <a:solidFill>
                  <a:srgbClr val="FF0000"/>
                </a:solidFill>
              </a:rPr>
              <a:t>as</a:t>
            </a:r>
            <a:endParaRPr lang="en-US" altLang="zh-CN" sz="2800">
              <a:solidFill>
                <a:srgbClr val="FF0000"/>
              </a:solidFill>
            </a:endParaRPr>
          </a:p>
        </p:txBody>
      </p:sp>
      <p:sp>
        <p:nvSpPr>
          <p:cNvPr id="15" name="AutoShape 15"/>
          <p:cNvSpPr/>
          <p:nvPr>
            <p:custDataLst>
              <p:tags r:id="rId3"/>
            </p:custDataLst>
          </p:nvPr>
        </p:nvSpPr>
        <p:spPr>
          <a:xfrm>
            <a:off x="238760" y="1710055"/>
            <a:ext cx="3648075" cy="4665345"/>
          </a:xfrm>
          <a:prstGeom prst="rect">
            <a:avLst/>
          </a:prstGeom>
          <a:noFill/>
          <a:ln w="57150" cap="flat" cmpd="sng">
            <a:solidFill>
              <a:schemeClr val="tx1">
                <a:lumMod val="65000"/>
                <a:lumOff val="35000"/>
              </a:schemeClr>
            </a:solidFill>
            <a:prstDash val="solid"/>
            <a:round/>
          </a:ln>
        </p:spPr>
        <p:txBody>
          <a:bodyPr vert="horz" wrap="square" lIns="0" tIns="0" rIns="0" bIns="0" rtlCol="0" anchor="t" anchorCtr="0"/>
          <a:lstStyle/>
          <a:p>
            <a:pPr indent="0" algn="l" eaLnBrk="1" fontAlgn="auto" latinLnBrk="0" hangingPunct="1">
              <a:lnSpc>
                <a:spcPct val="130000"/>
              </a:lnSpc>
              <a:defRPr/>
            </a:pPr>
            <a:r>
              <a:rPr lang="en-US" sz="28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试填连词</a:t>
            </a:r>
            <a:endParaRPr lang="en-US" sz="1600"/>
          </a:p>
          <a:p>
            <a:pPr indent="0" algn="l" eaLnBrk="1" fontAlgn="auto" latinLnBrk="0" hangingPunct="1">
              <a:lnSpc>
                <a:spcPct val="130000"/>
              </a:lnSpc>
              <a:spcBef>
                <a:spcPts val="1000"/>
              </a:spcBef>
            </a:pP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400" b="1"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并列连词</a:t>
            </a: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(and, but, or, so): 判断前后分句逻辑关系（并列、转折、选择、因果）</a:t>
            </a:r>
            <a:endPar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indent="0" algn="l" eaLnBrk="1" fontAlgn="auto" latinLnBrk="0" hangingPunct="1">
              <a:lnSpc>
                <a:spcPct val="130000"/>
              </a:lnSpc>
              <a:spcBef>
                <a:spcPts val="600"/>
              </a:spcBef>
            </a:pP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2400" b="1"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从句引导词</a:t>
            </a:r>
            <a:r>
              <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 根据从句类型(定/名/状)和成分，选择 who/which/that/where/what/if 等</a:t>
            </a:r>
            <a:endParaRPr lang="en-US" sz="24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文本框 2"/>
          <p:cNvSpPr txBox="1"/>
          <p:nvPr/>
        </p:nvSpPr>
        <p:spPr>
          <a:xfrm>
            <a:off x="9227820" y="5550535"/>
            <a:ext cx="1175385" cy="521970"/>
          </a:xfrm>
          <a:prstGeom prst="rect">
            <a:avLst/>
          </a:prstGeom>
          <a:noFill/>
        </p:spPr>
        <p:txBody>
          <a:bodyPr wrap="square" rtlCol="0">
            <a:spAutoFit/>
          </a:bodyPr>
          <a:p>
            <a:r>
              <a:rPr lang="en-US" altLang="zh-CN" sz="2800">
                <a:solidFill>
                  <a:srgbClr val="FF0000"/>
                </a:solidFill>
              </a:rPr>
              <a:t>where</a:t>
            </a:r>
            <a:endParaRPr lang="en-US" altLang="zh-CN"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2" grpId="0"/>
      <p:bldP spid="5" grpId="0"/>
      <p:bldP spid="3" grpId="0"/>
      <p:bldP spid="19" grpId="0"/>
      <p:bldP spid="15"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0" y="114300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PART 02</a:t>
            </a:r>
            <a:endParaRPr lang="en-US" sz="1100"/>
          </a:p>
        </p:txBody>
      </p:sp>
      <p:sp>
        <p:nvSpPr>
          <p:cNvPr id="4" name="AutoShape 4"/>
          <p:cNvSpPr/>
          <p:nvPr/>
        </p:nvSpPr>
        <p:spPr>
          <a:xfrm>
            <a:off x="0" y="2794000"/>
            <a:ext cx="1219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高频考点总结</a:t>
            </a:r>
            <a:endParaRPr lang="zh-CN" altLang="en-US"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5" name="AutoShape 5"/>
          <p:cNvSpPr/>
          <p:nvPr/>
        </p:nvSpPr>
        <p:spPr>
          <a:xfrm>
            <a:off x="5588000" y="4318000"/>
            <a:ext cx="1016000" cy="76200"/>
          </a:xfrm>
          <a:prstGeom prst="roundRect">
            <a:avLst>
              <a:gd name="adj" fmla="val 0"/>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0" y="5080000"/>
            <a:ext cx="12192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a:solidFill>
                  <a:srgbClr val="666666"/>
                </a:solidFill>
                <a:latin typeface="Noto Sans SC" panose="020B0200000000000000" charset="-122"/>
                <a:ea typeface="Noto Sans SC" panose="020B0200000000000000" charset="-122"/>
                <a:cs typeface="Noto Sans SC" panose="020B0200000000000000" charset="-122"/>
              </a:rPr>
              <a:t>SUMMARY OF THE HIGH-FREQUENCY KEY POINTS</a:t>
            </a:r>
            <a:endParaRPr lang="en-US" sz="1800">
              <a:solidFill>
                <a:srgbClr val="666666"/>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4" name="AutoShape 4"/>
          <p:cNvSpPr/>
          <p:nvPr/>
        </p:nvSpPr>
        <p:spPr>
          <a:xfrm>
            <a:off x="2921000" y="203200"/>
            <a:ext cx="6350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三个高频考点</a:t>
            </a:r>
            <a:endPar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5" name="Connector 5"/>
          <p:cNvCxnSpPr/>
          <p:nvPr/>
        </p:nvCxnSpPr>
        <p:spPr>
          <a:xfrm rot="-3580">
            <a:off x="3" y="882650"/>
            <a:ext cx="12192000" cy="12700"/>
          </a:xfrm>
          <a:prstGeom prst="straightConnector1">
            <a:avLst/>
          </a:prstGeom>
          <a:solidFill>
            <a:srgbClr val="DEE0E3">
              <a:alpha val="100000"/>
            </a:srgbClr>
          </a:solidFill>
          <a:ln w="25400" cap="flat" cmpd="sng">
            <a:solidFill>
              <a:srgbClr val="002060">
                <a:alpha val="100000"/>
              </a:srgbClr>
            </a:solidFill>
            <a:prstDash val="solid"/>
            <a:round/>
            <a:headEnd type="none" w="lg" len="lg"/>
            <a:tailEnd type="none" w="lg" len="lg"/>
          </a:ln>
        </p:spPr>
      </p:cxnSp>
      <p:sp>
        <p:nvSpPr>
          <p:cNvPr id="8" name="AutoShape 8"/>
          <p:cNvSpPr/>
          <p:nvPr>
            <p:custDataLst>
              <p:tags r:id="rId1"/>
            </p:custDataLst>
          </p:nvPr>
        </p:nvSpPr>
        <p:spPr>
          <a:xfrm>
            <a:off x="508000" y="1024255"/>
            <a:ext cx="3556000" cy="5325745"/>
          </a:xfrm>
          <a:prstGeom prst="roundRect">
            <a:avLst>
              <a:gd name="adj" fmla="val 4285"/>
            </a:avLst>
          </a:prstGeom>
          <a:solidFill>
            <a:srgbClr val="EFF6FF">
              <a:alpha val="100000"/>
            </a:srgbClr>
          </a:solidFill>
          <a:ln w="25400" cap="flat" cmpd="sng">
            <a:solidFill>
              <a:srgbClr val="2563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0" name="AutoShape 10"/>
          <p:cNvSpPr/>
          <p:nvPr>
            <p:custDataLst>
              <p:tags r:id="rId2"/>
            </p:custDataLst>
          </p:nvPr>
        </p:nvSpPr>
        <p:spPr>
          <a:xfrm>
            <a:off x="1064260" y="1066800"/>
            <a:ext cx="2413000" cy="571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平行结构</a:t>
            </a:r>
            <a:endPar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698500" y="2562225"/>
            <a:ext cx="3175000" cy="277114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必然涉及长句子</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2.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平行结构通常关键词相隔较远，如</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Whether to do......or to do; The fact that......and that...</a:t>
            </a:r>
            <a:endPar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vary from......to...</a:t>
            </a:r>
            <a:endPar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平行结构中形式均前后一致</a:t>
            </a:r>
            <a:endPar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custDataLst>
              <p:tags r:id="rId3"/>
            </p:custDataLst>
          </p:nvPr>
        </p:nvSpPr>
        <p:spPr>
          <a:xfrm>
            <a:off x="4318000" y="1028065"/>
            <a:ext cx="3556000" cy="5321935"/>
          </a:xfrm>
          <a:prstGeom prst="roundRect">
            <a:avLst>
              <a:gd name="adj" fmla="val 4285"/>
            </a:avLst>
          </a:prstGeom>
          <a:solidFill>
            <a:srgbClr val="FFF7ED">
              <a:alpha val="100000"/>
            </a:srgbClr>
          </a:solidFill>
          <a:ln w="25400" cap="flat" cmpd="sng">
            <a:solidFill>
              <a:srgbClr val="F97316">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6" name="AutoShape 16"/>
          <p:cNvSpPr/>
          <p:nvPr>
            <p:custDataLst>
              <p:tags r:id="rId4"/>
            </p:custDataLst>
          </p:nvPr>
        </p:nvSpPr>
        <p:spPr>
          <a:xfrm>
            <a:off x="5397500" y="1017905"/>
            <a:ext cx="1396365"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3200" b="1" i="0" u="none" strike="noStrike">
                <a:solidFill>
                  <a:srgbClr val="C2410C"/>
                </a:solidFill>
                <a:latin typeface="微软雅黑" panose="020B0503020204020204" charset="-122"/>
                <a:ea typeface="微软雅黑" panose="020B0503020204020204" charset="-122"/>
                <a:cs typeface="微软雅黑" panose="020B0503020204020204" charset="-122"/>
                <a:sym typeface="微软雅黑" panose="020B0503020204020204" charset="-122"/>
              </a:rPr>
              <a:t>不定式</a:t>
            </a:r>
            <a:endParaRPr lang="zh-CN" altLang="en-US" sz="3200" b="1" i="0" u="none" strike="noStrike">
              <a:solidFill>
                <a:srgbClr val="C2410C"/>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AutoShape 20"/>
          <p:cNvSpPr/>
          <p:nvPr>
            <p:custDataLst>
              <p:tags r:id="rId5"/>
            </p:custDataLst>
          </p:nvPr>
        </p:nvSpPr>
        <p:spPr>
          <a:xfrm>
            <a:off x="8128000" y="1018540"/>
            <a:ext cx="3556000" cy="5237480"/>
          </a:xfrm>
          <a:prstGeom prst="roundRect">
            <a:avLst>
              <a:gd name="adj" fmla="val 4285"/>
            </a:avLst>
          </a:prstGeom>
          <a:solidFill>
            <a:srgbClr val="ECFDF5">
              <a:alpha val="100000"/>
            </a:srgbClr>
          </a:solidFill>
          <a:ln w="25400" cap="flat" cmpd="sng">
            <a:solidFill>
              <a:srgbClr val="10B981">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22" name="AutoShape 22"/>
          <p:cNvSpPr/>
          <p:nvPr>
            <p:custDataLst>
              <p:tags r:id="rId6"/>
            </p:custDataLst>
          </p:nvPr>
        </p:nvSpPr>
        <p:spPr>
          <a:xfrm>
            <a:off x="9542780" y="901700"/>
            <a:ext cx="72644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600" b="1" i="0" u="none" strike="noStrike">
                <a:solidFill>
                  <a:srgbClr val="047857"/>
                </a:solidFill>
                <a:latin typeface="微软雅黑" panose="020B0503020204020204" charset="-122"/>
                <a:ea typeface="微软雅黑" panose="020B0503020204020204" charset="-122"/>
                <a:cs typeface="微软雅黑" panose="020B0503020204020204" charset="-122"/>
                <a:sym typeface="微软雅黑" panose="020B0503020204020204" charset="-122"/>
              </a:rPr>
              <a:t>as</a:t>
            </a:r>
            <a:endParaRPr lang="en-US" sz="3600" b="1" i="0" u="none" strike="noStrike">
              <a:solidFill>
                <a:srgbClr val="0478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AutoShape 11"/>
          <p:cNvSpPr/>
          <p:nvPr/>
        </p:nvSpPr>
        <p:spPr>
          <a:xfrm>
            <a:off x="4508500" y="2303780"/>
            <a:ext cx="3175000" cy="277114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不定式做目的状语、</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做主语、做后置定语等</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2.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不定式的被动</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3.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某些固定搭配，如</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allow sb to do, tend to do</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等</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AutoShape 11"/>
          <p:cNvSpPr/>
          <p:nvPr/>
        </p:nvSpPr>
        <p:spPr>
          <a:xfrm>
            <a:off x="8382000" y="1958340"/>
            <a:ext cx="3175000" cy="277114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定从的关系代词</a:t>
            </a:r>
            <a:endPar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2.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介词搭配</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6" grpId="0"/>
      <p:bldP spid="2" grpId="0"/>
      <p:bldP spid="2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0"/>
          <p:cNvSpPr/>
          <p:nvPr>
            <p:custDataLst>
              <p:tags r:id="rId1"/>
            </p:custDataLst>
          </p:nvPr>
        </p:nvSpPr>
        <p:spPr>
          <a:xfrm>
            <a:off x="4118610" y="-67945"/>
            <a:ext cx="4150360" cy="533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平行结构及句子分析</a:t>
            </a:r>
            <a:endPar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 name="文本框 23"/>
          <p:cNvSpPr txBox="1"/>
          <p:nvPr/>
        </p:nvSpPr>
        <p:spPr>
          <a:xfrm>
            <a:off x="635" y="226695"/>
            <a:ext cx="12192000" cy="6755130"/>
          </a:xfrm>
          <a:prstGeom prst="rect">
            <a:avLst/>
          </a:prstGeom>
        </p:spPr>
        <p:txBody>
          <a:bodyPr wrap="square">
            <a:spAutoFit/>
          </a:bodyPr>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 </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To eat one, you have to decide</a:t>
            </a:r>
            <a:r>
              <a:rPr lang="en-US" altLang="zh-CN" sz="2400">
                <a:solidFill>
                  <a:srgbClr val="1D41D5"/>
                </a:solidFill>
                <a:latin typeface="Times New Roman" panose="02020603050405020304"/>
                <a:ea typeface="Times New Roman" panose="02020603050405020304"/>
              </a:rPr>
              <a:t> </a:t>
            </a:r>
            <a:r>
              <a:rPr lang="en-US" altLang="zh-CN" sz="2400" b="1">
                <a:solidFill>
                  <a:srgbClr val="1D41D5"/>
                </a:solidFill>
                <a:highlight>
                  <a:srgbClr val="FFFF00"/>
                </a:highlight>
                <a:latin typeface="Times New Roman" panose="02020603050405020304"/>
                <a:ea typeface="Times New Roman" panose="02020603050405020304"/>
              </a:rPr>
              <a:t>whether</a:t>
            </a:r>
            <a:r>
              <a:rPr lang="en-US" altLang="zh-CN" sz="2400">
                <a:solidFill>
                  <a:srgbClr val="000000"/>
                </a:solidFill>
                <a:latin typeface="Times New Roman" panose="02020603050405020304"/>
                <a:ea typeface="Times New Roman" panose="02020603050405020304"/>
              </a:rPr>
              <a:t>  37______________(bite) a small hole in it first, releasing the stream and risking a spill (</a:t>
            </a:r>
            <a:r>
              <a:rPr lang="zh-CN" altLang="en-US" sz="2400">
                <a:solidFill>
                  <a:srgbClr val="000000"/>
                </a:solidFill>
                <a:latin typeface="Times New Roman" panose="02020603050405020304"/>
                <a:ea typeface="Times New Roman" panose="02020603050405020304"/>
              </a:rPr>
              <a:t>溢出),   38</a:t>
            </a:r>
            <a:r>
              <a:rPr lang="en-US" altLang="zh-CN" sz="2400">
                <a:solidFill>
                  <a:srgbClr val="000000"/>
                </a:solidFill>
                <a:latin typeface="Times New Roman" panose="02020603050405020304"/>
                <a:ea typeface="Times New Roman" panose="02020603050405020304"/>
              </a:rPr>
              <a:t>____</a:t>
            </a:r>
            <a:r>
              <a:rPr lang="en-US" altLang="zh-CN" sz="2400">
                <a:solidFill>
                  <a:srgbClr val="1D41D5"/>
                </a:solidFill>
                <a:latin typeface="Times New Roman" panose="02020603050405020304"/>
                <a:ea typeface="Times New Roman" panose="02020603050405020304"/>
              </a:rPr>
              <a:t>__</a:t>
            </a:r>
            <a:r>
              <a:rPr lang="en-US" altLang="zh-CN" sz="2400">
                <a:solidFill>
                  <a:srgbClr val="000000"/>
                </a:solidFill>
                <a:latin typeface="Times New Roman" panose="02020603050405020304"/>
                <a:ea typeface="Times New Roman" panose="02020603050405020304"/>
              </a:rPr>
              <a:t>___</a:t>
            </a:r>
            <a:r>
              <a:rPr lang="zh-CN" altLang="en-US" sz="2400">
                <a:solidFill>
                  <a:srgbClr val="000000"/>
                </a:solidFill>
                <a:latin typeface="Times New Roman" panose="02020603050405020304"/>
                <a:ea typeface="Times New Roman" panose="02020603050405020304"/>
              </a:rPr>
              <a:t> </a:t>
            </a:r>
            <a:r>
              <a:rPr lang="en-US" altLang="zh-CN" sz="2400">
                <a:solidFill>
                  <a:srgbClr val="000000"/>
                </a:solidFill>
                <a:highlight>
                  <a:srgbClr val="00FFFF"/>
                </a:highlight>
                <a:latin typeface="Times New Roman" panose="02020603050405020304"/>
                <a:ea typeface="Times New Roman" panose="02020603050405020304"/>
              </a:rPr>
              <a:t>to put </a:t>
            </a:r>
            <a:r>
              <a:rPr lang="en-US" altLang="zh-CN" sz="2400">
                <a:solidFill>
                  <a:srgbClr val="000000"/>
                </a:solidFill>
                <a:latin typeface="Times New Roman" panose="02020603050405020304"/>
                <a:ea typeface="Times New Roman" panose="02020603050405020304"/>
              </a:rPr>
              <a:t>the whole dumpling in your mouth, letting the hot soup explode on your tongue.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highlight>
                  <a:srgbClr val="FFFF00"/>
                </a:highlight>
                <a:latin typeface="Times New Roman" panose="02020603050405020304"/>
                <a:ea typeface="Times New Roman" panose="02020603050405020304"/>
              </a:rPr>
              <a:t>They talk to </a:t>
            </a:r>
            <a:r>
              <a:rPr lang="en-US" altLang="zh-CN" sz="2400">
                <a:solidFill>
                  <a:srgbClr val="000000"/>
                </a:solidFill>
                <a:latin typeface="Times New Roman" panose="02020603050405020304"/>
                <a:ea typeface="Times New Roman" panose="02020603050405020304"/>
              </a:rPr>
              <a:t>t</a:t>
            </a:r>
            <a:r>
              <a:rPr lang="en-US" altLang="zh-CN" sz="2400" u="sng">
                <a:solidFill>
                  <a:srgbClr val="000000"/>
                </a:solidFill>
                <a:latin typeface="Times New Roman" panose="02020603050405020304"/>
                <a:ea typeface="Times New Roman" panose="02020603050405020304"/>
              </a:rPr>
              <a:t>he flood of international tourists</a:t>
            </a:r>
            <a:r>
              <a:rPr lang="en-US" altLang="zh-CN" sz="2400">
                <a:solidFill>
                  <a:srgbClr val="000000"/>
                </a:solidFill>
                <a:latin typeface="Times New Roman" panose="02020603050405020304"/>
                <a:ea typeface="Times New Roman" panose="02020603050405020304"/>
              </a:rPr>
              <a:t> </a:t>
            </a:r>
            <a:r>
              <a:rPr lang="en-US" altLang="zh-CN" sz="2400">
                <a:solidFill>
                  <a:srgbClr val="000000"/>
                </a:solidFill>
                <a:highlight>
                  <a:srgbClr val="FFFF00"/>
                </a:highlight>
                <a:latin typeface="Times New Roman" panose="02020603050405020304"/>
                <a:ea typeface="Times New Roman" panose="02020603050405020304"/>
              </a:rPr>
              <a:t>and to  </a:t>
            </a:r>
            <a:r>
              <a:rPr lang="en-US" altLang="zh-CN" sz="2400">
                <a:solidFill>
                  <a:srgbClr val="000000"/>
                </a:solidFill>
                <a:latin typeface="Times New Roman" panose="02020603050405020304"/>
                <a:ea typeface="Times New Roman" panose="02020603050405020304"/>
              </a:rPr>
              <a:t> 40  ____________ (visit) </a:t>
            </a:r>
            <a:r>
              <a:rPr lang="en-US" altLang="zh-CN" sz="2400" u="sng">
                <a:solidFill>
                  <a:srgbClr val="000000"/>
                </a:solidFill>
                <a:latin typeface="Times New Roman" panose="02020603050405020304"/>
                <a:ea typeface="Times New Roman" panose="02020603050405020304"/>
              </a:rPr>
              <a:t>Chinese zookeepers</a:t>
            </a:r>
            <a:r>
              <a:rPr lang="en-US" altLang="zh-CN" sz="2400">
                <a:solidFill>
                  <a:srgbClr val="000000"/>
                </a:solidFill>
                <a:latin typeface="Times New Roman" panose="02020603050405020304"/>
                <a:ea typeface="Times New Roman" panose="02020603050405020304"/>
              </a:rPr>
              <a:t> who often come to check on the pandas, which are on loan from China.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highlight>
                  <a:srgbClr val="FFFF00"/>
                </a:highlight>
                <a:latin typeface="Times New Roman" panose="02020603050405020304"/>
                <a:ea typeface="Times New Roman" panose="02020603050405020304"/>
              </a:rPr>
              <a:t>It’s been an honor </a:t>
            </a:r>
            <a:r>
              <a:rPr lang="en-US" altLang="zh-CN" sz="2400" u="sng">
                <a:solidFill>
                  <a:srgbClr val="000000"/>
                </a:solidFill>
                <a:highlight>
                  <a:srgbClr val="00FFFF"/>
                </a:highlight>
                <a:latin typeface="Times New Roman" panose="02020603050405020304"/>
                <a:ea typeface="Times New Roman" panose="02020603050405020304"/>
              </a:rPr>
              <a:t>to watch</a:t>
            </a:r>
            <a:r>
              <a:rPr lang="en-US" altLang="zh-CN" sz="2400" u="sng">
                <a:solidFill>
                  <a:srgbClr val="000000"/>
                </a:solidFill>
                <a:latin typeface="Times New Roman" panose="02020603050405020304"/>
                <a:ea typeface="Times New Roman" panose="02020603050405020304"/>
              </a:rPr>
              <a:t> </a:t>
            </a:r>
            <a:r>
              <a:rPr lang="en-US" altLang="zh-CN" sz="2400">
                <a:solidFill>
                  <a:srgbClr val="000000"/>
                </a:solidFill>
                <a:latin typeface="Times New Roman" panose="02020603050405020304"/>
                <a:ea typeface="Times New Roman" panose="02020603050405020304"/>
              </a:rPr>
              <a:t>the panda programme develop  44_________  </a:t>
            </a:r>
            <a:r>
              <a:rPr lang="en-US" altLang="zh-CN" sz="2400" u="sng">
                <a:solidFill>
                  <a:srgbClr val="000000"/>
                </a:solidFill>
                <a:highlight>
                  <a:srgbClr val="00FFFF"/>
                </a:highlight>
                <a:latin typeface="Times New Roman" panose="02020603050405020304"/>
                <a:ea typeface="Times New Roman" panose="02020603050405020304"/>
              </a:rPr>
              <a:t>to see</a:t>
            </a:r>
            <a:r>
              <a:rPr lang="en-US" altLang="zh-CN" sz="2400">
                <a:solidFill>
                  <a:srgbClr val="000000"/>
                </a:solidFill>
                <a:latin typeface="Times New Roman" panose="02020603050405020304"/>
                <a:ea typeface="Times New Roman" panose="02020603050405020304"/>
              </a:rPr>
              <a:t> the pandas settle into their new home.</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浙江首考</a:t>
            </a:r>
            <a:r>
              <a:rPr lang="zh-CN" altLang="en-US" sz="2400">
                <a:solidFill>
                  <a:srgbClr val="0070C0"/>
                </a:solidFill>
                <a:latin typeface="Times New Roman" panose="02020603050405020304"/>
                <a:ea typeface="宋体" panose="02010600030101010101" pitchFamily="2" charset="-122"/>
                <a:sym typeface="+mn-ea"/>
              </a:rPr>
              <a:t>】</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Their siheyuan were far </a:t>
            </a:r>
            <a:r>
              <a:rPr lang="en-US" altLang="zh-CN" sz="2400" u="sng">
                <a:solidFill>
                  <a:srgbClr val="000000"/>
                </a:solidFill>
                <a:highlight>
                  <a:srgbClr val="FFFF00"/>
                </a:highlight>
                <a:latin typeface="Times New Roman" panose="02020603050405020304"/>
                <a:ea typeface="Times New Roman" panose="02020603050405020304"/>
              </a:rPr>
              <a:t>smalle</a:t>
            </a:r>
            <a:r>
              <a:rPr lang="en-US" altLang="zh-CN" sz="2400" u="sng">
                <a:solidFill>
                  <a:srgbClr val="000000"/>
                </a:solidFill>
                <a:highlight>
                  <a:srgbClr val="00FFFF"/>
                </a:highlight>
                <a:latin typeface="Times New Roman" panose="02020603050405020304"/>
                <a:ea typeface="Times New Roman" panose="02020603050405020304"/>
              </a:rPr>
              <a:t>r in scale</a:t>
            </a:r>
            <a:r>
              <a:rPr lang="en-US" altLang="zh-CN" sz="2400">
                <a:solidFill>
                  <a:srgbClr val="000000"/>
                </a:solidFill>
                <a:latin typeface="Times New Roman" panose="02020603050405020304"/>
                <a:ea typeface="Times New Roman" panose="02020603050405020304"/>
              </a:rPr>
              <a:t> </a:t>
            </a:r>
            <a:r>
              <a:rPr lang="en-US" altLang="zh-CN" sz="2400">
                <a:solidFill>
                  <a:srgbClr val="000000"/>
                </a:solidFill>
                <a:highlight>
                  <a:srgbClr val="FFFF00"/>
                </a:highlight>
                <a:latin typeface="Times New Roman" panose="02020603050405020304"/>
                <a:ea typeface="Times New Roman" panose="02020603050405020304"/>
              </a:rPr>
              <a:t>and</a:t>
            </a:r>
            <a:r>
              <a:rPr lang="en-US" altLang="zh-CN" sz="2400">
                <a:solidFill>
                  <a:srgbClr val="000000"/>
                </a:solidFill>
                <a:latin typeface="Times New Roman" panose="02020603050405020304"/>
                <a:ea typeface="Times New Roman" panose="02020603050405020304"/>
              </a:rPr>
              <a:t> </a:t>
            </a:r>
            <a:r>
              <a:rPr lang="en-US" altLang="zh-CN" sz="2400">
                <a:latin typeface="Times New Roman" panose="02020603050405020304"/>
                <a:ea typeface="Times New Roman" panose="02020603050405020304"/>
                <a:sym typeface="+mn-ea"/>
              </a:rPr>
              <a:t>62_</a:t>
            </a:r>
            <a:r>
              <a:rPr lang="en-US" altLang="zh-CN" sz="2400">
                <a:solidFill>
                  <a:srgbClr val="000000"/>
                </a:solidFill>
                <a:latin typeface="Times New Roman" panose="02020603050405020304"/>
                <a:ea typeface="Times New Roman" panose="02020603050405020304"/>
              </a:rPr>
              <a:t>_________</a:t>
            </a:r>
            <a:r>
              <a:rPr lang="en-US" altLang="zh-CN" sz="2400" u="sng">
                <a:solidFill>
                  <a:srgbClr val="000000"/>
                </a:solidFill>
                <a:latin typeface="Times New Roman" panose="02020603050405020304"/>
                <a:ea typeface="Times New Roman" panose="02020603050405020304"/>
              </a:rPr>
              <a:t> (simple)</a:t>
            </a:r>
            <a:r>
              <a:rPr lang="en-US" altLang="zh-CN" sz="2400" u="sng">
                <a:solidFill>
                  <a:srgbClr val="000000"/>
                </a:solidFill>
                <a:highlight>
                  <a:srgbClr val="00FFFF"/>
                </a:highlight>
                <a:latin typeface="Times New Roman" panose="02020603050405020304"/>
                <a:ea typeface="Times New Roman" panose="02020603050405020304"/>
              </a:rPr>
              <a:t>in design</a:t>
            </a:r>
            <a:r>
              <a:rPr lang="en-US" altLang="zh-CN" sz="2400">
                <a:solidFill>
                  <a:srgbClr val="000000"/>
                </a:solidFill>
                <a:highlight>
                  <a:srgbClr val="00FFFF"/>
                </a:highlight>
                <a:latin typeface="Times New Roman" panose="02020603050405020304"/>
                <a:ea typeface="Times New Roman" panose="02020603050405020304"/>
              </a:rPr>
              <a:t> </a:t>
            </a:r>
            <a:r>
              <a:rPr lang="en-US" altLang="zh-CN" sz="2400">
                <a:solidFill>
                  <a:srgbClr val="000000"/>
                </a:solidFill>
                <a:latin typeface="Times New Roman" panose="02020603050405020304"/>
                <a:ea typeface="Times New Roman" panose="02020603050405020304"/>
              </a:rPr>
              <a:t>and decoration, and the hutongs were narrower.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a:t>
            </a:r>
            <a:r>
              <a:rPr lang="en-US" altLang="zh-CN" sz="2400">
                <a:solidFill>
                  <a:srgbClr val="000000"/>
                </a:solidFill>
                <a:highlight>
                  <a:srgbClr val="FFFF00"/>
                </a:highlight>
                <a:latin typeface="Times New Roman" panose="02020603050405020304"/>
                <a:ea typeface="Times New Roman" panose="02020603050405020304"/>
              </a:rPr>
              <a:t>It was very exciting to </a:t>
            </a:r>
            <a:r>
              <a:rPr lang="en-US" altLang="zh-CN" sz="2400" u="sng">
                <a:solidFill>
                  <a:srgbClr val="000000"/>
                </a:solidFill>
                <a:highlight>
                  <a:srgbClr val="00FFFF"/>
                </a:highlight>
                <a:latin typeface="Times New Roman" panose="02020603050405020304"/>
                <a:ea typeface="Times New Roman" panose="02020603050405020304"/>
              </a:rPr>
              <a:t>hear</a:t>
            </a:r>
            <a:r>
              <a:rPr lang="en-US" altLang="zh-CN" sz="2400">
                <a:solidFill>
                  <a:srgbClr val="000000"/>
                </a:solidFill>
                <a:latin typeface="Times New Roman" panose="02020603050405020304"/>
                <a:ea typeface="Times New Roman" panose="02020603050405020304"/>
              </a:rPr>
              <a:t> the Chinese language 65._______ </a:t>
            </a:r>
            <a:r>
              <a:rPr lang="en-US" altLang="zh-CN" sz="2400" u="sng">
                <a:solidFill>
                  <a:srgbClr val="000000"/>
                </a:solidFill>
                <a:highlight>
                  <a:srgbClr val="00FFFF"/>
                </a:highlight>
                <a:latin typeface="Times New Roman" panose="02020603050405020304"/>
                <a:ea typeface="Times New Roman" panose="02020603050405020304"/>
              </a:rPr>
              <a:t>see</a:t>
            </a:r>
            <a:r>
              <a:rPr lang="en-US" altLang="zh-CN" sz="2400" u="sng">
                <a:solidFill>
                  <a:srgbClr val="000000"/>
                </a:solidFill>
                <a:latin typeface="Times New Roman" panose="02020603050405020304"/>
                <a:ea typeface="Times New Roman" panose="02020603050405020304"/>
              </a:rPr>
              <a:t> </a:t>
            </a:r>
            <a:r>
              <a:rPr lang="en-US" altLang="zh-CN" sz="2400">
                <a:solidFill>
                  <a:srgbClr val="000000"/>
                </a:solidFill>
                <a:latin typeface="Times New Roman" panose="02020603050405020304"/>
                <a:ea typeface="Times New Roman" panose="02020603050405020304"/>
              </a:rPr>
              <a:t>how Tang’s play was being performed.”</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custDataLst>
              <p:tags r:id="rId2"/>
            </p:custDataLst>
          </p:nvPr>
        </p:nvSpPr>
        <p:spPr>
          <a:xfrm>
            <a:off x="5795645" y="523875"/>
            <a:ext cx="1470025" cy="530860"/>
          </a:xfrm>
          <a:prstGeom prst="rect">
            <a:avLst/>
          </a:prstGeom>
          <a:noFill/>
        </p:spPr>
        <p:txBody>
          <a:bodyPr wrap="square" rtlCol="0">
            <a:noAutofit/>
          </a:bodyPr>
          <a:p>
            <a:r>
              <a:rPr lang="en-US" altLang="zh-CN" sz="2800" b="1">
                <a:solidFill>
                  <a:srgbClr val="FF0000"/>
                </a:solidFill>
                <a:highlight>
                  <a:srgbClr val="00FFFF"/>
                </a:highlight>
              </a:rPr>
              <a:t>to bite</a:t>
            </a:r>
            <a:endParaRPr lang="en-US" altLang="zh-CN" sz="2800" b="1">
              <a:solidFill>
                <a:srgbClr val="FF0000"/>
              </a:solidFill>
              <a:highlight>
                <a:srgbClr val="00FFFF"/>
              </a:highlight>
            </a:endParaRPr>
          </a:p>
        </p:txBody>
      </p:sp>
      <p:sp>
        <p:nvSpPr>
          <p:cNvPr id="7" name="文本框 6"/>
          <p:cNvSpPr txBox="1"/>
          <p:nvPr>
            <p:custDataLst>
              <p:tags r:id="rId3"/>
            </p:custDataLst>
          </p:nvPr>
        </p:nvSpPr>
        <p:spPr>
          <a:xfrm>
            <a:off x="6840220" y="870585"/>
            <a:ext cx="908685" cy="521970"/>
          </a:xfrm>
          <a:prstGeom prst="rect">
            <a:avLst/>
          </a:prstGeom>
          <a:noFill/>
        </p:spPr>
        <p:txBody>
          <a:bodyPr wrap="square" rtlCol="0">
            <a:spAutoFit/>
          </a:bodyPr>
          <a:p>
            <a:r>
              <a:rPr lang="en-US" altLang="zh-CN" sz="2800" b="1">
                <a:solidFill>
                  <a:srgbClr val="1D41D5"/>
                </a:solidFill>
                <a:highlight>
                  <a:srgbClr val="FFFF00"/>
                </a:highlight>
              </a:rPr>
              <a:t>or</a:t>
            </a:r>
            <a:endParaRPr lang="en-US" altLang="zh-CN" sz="2800" b="1">
              <a:solidFill>
                <a:srgbClr val="1D41D5"/>
              </a:solidFill>
              <a:highlight>
                <a:srgbClr val="FFFF00"/>
              </a:highlight>
            </a:endParaRPr>
          </a:p>
        </p:txBody>
      </p:sp>
      <p:sp>
        <p:nvSpPr>
          <p:cNvPr id="9" name="文本框 8"/>
          <p:cNvSpPr txBox="1"/>
          <p:nvPr>
            <p:custDataLst>
              <p:tags r:id="rId4"/>
            </p:custDataLst>
          </p:nvPr>
        </p:nvSpPr>
        <p:spPr>
          <a:xfrm>
            <a:off x="7425055" y="2200275"/>
            <a:ext cx="1470025" cy="530860"/>
          </a:xfrm>
          <a:prstGeom prst="rect">
            <a:avLst/>
          </a:prstGeom>
          <a:noFill/>
        </p:spPr>
        <p:txBody>
          <a:bodyPr wrap="square" rtlCol="0">
            <a:noAutofit/>
          </a:bodyPr>
          <a:p>
            <a:r>
              <a:rPr lang="en-US" altLang="zh-CN" sz="2800" b="1">
                <a:solidFill>
                  <a:srgbClr val="FF0000"/>
                </a:solidFill>
                <a:highlight>
                  <a:srgbClr val="FFFF00"/>
                </a:highlight>
              </a:rPr>
              <a:t>visiting</a:t>
            </a:r>
            <a:endParaRPr lang="en-US" altLang="zh-CN" sz="2800" b="1">
              <a:solidFill>
                <a:srgbClr val="FF0000"/>
              </a:solidFill>
              <a:highlight>
                <a:srgbClr val="FFFF00"/>
              </a:highlight>
            </a:endParaRPr>
          </a:p>
        </p:txBody>
      </p:sp>
      <p:sp>
        <p:nvSpPr>
          <p:cNvPr id="12" name="文本框 11"/>
          <p:cNvSpPr txBox="1"/>
          <p:nvPr>
            <p:custDataLst>
              <p:tags r:id="rId5"/>
            </p:custDataLst>
          </p:nvPr>
        </p:nvSpPr>
        <p:spPr>
          <a:xfrm>
            <a:off x="7988300" y="3238500"/>
            <a:ext cx="1470025" cy="530860"/>
          </a:xfrm>
          <a:prstGeom prst="rect">
            <a:avLst/>
          </a:prstGeom>
          <a:noFill/>
        </p:spPr>
        <p:txBody>
          <a:bodyPr wrap="square" rtlCol="0">
            <a:noAutofit/>
          </a:bodyPr>
          <a:p>
            <a:r>
              <a:rPr lang="en-US" altLang="zh-CN" sz="2800" b="1">
                <a:solidFill>
                  <a:srgbClr val="FF0000"/>
                </a:solidFill>
                <a:highlight>
                  <a:srgbClr val="FFFF00"/>
                </a:highlight>
              </a:rPr>
              <a:t>and</a:t>
            </a:r>
            <a:endParaRPr lang="en-US" altLang="zh-CN" sz="2800" b="1">
              <a:solidFill>
                <a:srgbClr val="FF0000"/>
              </a:solidFill>
              <a:highlight>
                <a:srgbClr val="FFFF00"/>
              </a:highlight>
            </a:endParaRPr>
          </a:p>
        </p:txBody>
      </p:sp>
      <p:sp>
        <p:nvSpPr>
          <p:cNvPr id="13" name="文本框 12"/>
          <p:cNvSpPr txBox="1"/>
          <p:nvPr>
            <p:custDataLst>
              <p:tags r:id="rId6"/>
            </p:custDataLst>
          </p:nvPr>
        </p:nvSpPr>
        <p:spPr>
          <a:xfrm>
            <a:off x="5955030" y="4633595"/>
            <a:ext cx="1470025" cy="530860"/>
          </a:xfrm>
          <a:prstGeom prst="rect">
            <a:avLst/>
          </a:prstGeom>
          <a:noFill/>
        </p:spPr>
        <p:txBody>
          <a:bodyPr wrap="square" rtlCol="0">
            <a:noAutofit/>
          </a:bodyPr>
          <a:p>
            <a:r>
              <a:rPr lang="en-US" altLang="zh-CN" sz="2800" b="1">
                <a:solidFill>
                  <a:srgbClr val="FF0000"/>
                </a:solidFill>
                <a:highlight>
                  <a:srgbClr val="FFFF00"/>
                </a:highlight>
              </a:rPr>
              <a:t>simpler</a:t>
            </a:r>
            <a:endParaRPr lang="en-US" altLang="zh-CN" sz="2800" b="1">
              <a:solidFill>
                <a:srgbClr val="FF0000"/>
              </a:solidFill>
              <a:highlight>
                <a:srgbClr val="FFFF00"/>
              </a:highlight>
            </a:endParaRPr>
          </a:p>
        </p:txBody>
      </p:sp>
      <p:sp>
        <p:nvSpPr>
          <p:cNvPr id="15" name="文本框 14"/>
          <p:cNvSpPr txBox="1"/>
          <p:nvPr>
            <p:custDataLst>
              <p:tags r:id="rId7"/>
            </p:custDataLst>
          </p:nvPr>
        </p:nvSpPr>
        <p:spPr>
          <a:xfrm>
            <a:off x="6750685" y="6059170"/>
            <a:ext cx="998220" cy="530860"/>
          </a:xfrm>
          <a:prstGeom prst="rect">
            <a:avLst/>
          </a:prstGeom>
          <a:noFill/>
        </p:spPr>
        <p:txBody>
          <a:bodyPr wrap="square" rtlCol="0">
            <a:noAutofit/>
          </a:bodyPr>
          <a:p>
            <a:r>
              <a:rPr lang="en-US" altLang="zh-CN" sz="2800" b="1">
                <a:solidFill>
                  <a:srgbClr val="FF0000"/>
                </a:solidFill>
                <a:highlight>
                  <a:srgbClr val="FFFF00"/>
                </a:highlight>
              </a:rPr>
              <a:t>and</a:t>
            </a:r>
            <a:endParaRPr lang="en-US" altLang="zh-CN" sz="2800" b="1">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9" grpId="0"/>
      <p:bldP spid="12" grpId="0"/>
      <p:bldP spid="13" grpId="0"/>
      <p:bldP spid="15" grpId="0"/>
      <p:bldP spid="10"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635" y="226695"/>
            <a:ext cx="12192000" cy="6404610"/>
          </a:xfrm>
          <a:prstGeom prst="rect">
            <a:avLst/>
          </a:prstGeom>
        </p:spPr>
        <p:txBody>
          <a:bodyPr wrap="square">
            <a:spAutoFit/>
          </a:bodyPr>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 </a:t>
            </a: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5000"/>
              </a:lnSpc>
            </a:pPr>
            <a:r>
              <a:rPr lang="en-US" altLang="zh-CN" sz="2400">
                <a:solidFill>
                  <a:schemeClr val="tx1"/>
                </a:solidFill>
                <a:latin typeface="Times New Roman" panose="02020603050405020304"/>
                <a:ea typeface="宋体" panose="02010600030101010101" pitchFamily="2" charset="-122"/>
                <a:sym typeface="+mn-ea"/>
              </a:rPr>
              <a:t>  </a:t>
            </a:r>
            <a:r>
              <a:rPr lang="en-US" altLang="zh-CN" sz="2400">
                <a:solidFill>
                  <a:schemeClr val="tx1"/>
                </a:solidFill>
                <a:highlight>
                  <a:srgbClr val="FFFF00"/>
                </a:highlight>
                <a:latin typeface="Times New Roman" panose="02020603050405020304"/>
                <a:ea typeface="宋体" panose="02010600030101010101" pitchFamily="2" charset="-122"/>
                <a:sym typeface="+mn-ea"/>
              </a:rPr>
              <a:t>Either</a:t>
            </a:r>
            <a:r>
              <a:rPr lang="en-US" altLang="zh-CN" sz="2400">
                <a:solidFill>
                  <a:schemeClr val="tx1"/>
                </a:solidFill>
                <a:latin typeface="Times New Roman" panose="02020603050405020304"/>
                <a:ea typeface="宋体" panose="02010600030101010101" pitchFamily="2" charset="-122"/>
                <a:sym typeface="+mn-ea"/>
              </a:rPr>
              <a:t> your shopping is then too heavy to carry home ____37____ you can’t use what you’ve bought while it’s still fresh. </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5000"/>
              </a:lnSpc>
            </a:pP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  </a:t>
            </a:r>
            <a:r>
              <a:rPr lang="en-US" altLang="zh-CN" sz="2400">
                <a:solidFill>
                  <a:srgbClr val="000000"/>
                </a:solidFill>
                <a:highlight>
                  <a:srgbClr val="FFFF00"/>
                </a:highlight>
                <a:latin typeface="Times New Roman" panose="02020603050405020304"/>
                <a:ea typeface="Times New Roman" panose="02020603050405020304"/>
              </a:rPr>
              <a:t>Tu says that</a:t>
            </a:r>
            <a:r>
              <a:rPr lang="en-US" altLang="zh-CN" sz="2400">
                <a:solidFill>
                  <a:srgbClr val="000000"/>
                </a:solidFill>
                <a:latin typeface="Times New Roman" panose="02020603050405020304"/>
                <a:ea typeface="Times New Roman" panose="02020603050405020304"/>
              </a:rPr>
              <a:t> </a:t>
            </a:r>
            <a:r>
              <a:rPr lang="en-US" altLang="zh-CN" sz="2400" u="sng">
                <a:solidFill>
                  <a:srgbClr val="000000"/>
                </a:solidFill>
                <a:highlight>
                  <a:srgbClr val="00FFFF"/>
                </a:highlight>
                <a:latin typeface="Times New Roman" panose="02020603050405020304"/>
                <a:ea typeface="Times New Roman" panose="02020603050405020304"/>
              </a:rPr>
              <a:t>the balance between the</a:t>
            </a:r>
            <a:r>
              <a:rPr lang="en-US" altLang="zh-CN" sz="2400">
                <a:solidFill>
                  <a:srgbClr val="000000"/>
                </a:solidFill>
                <a:highlight>
                  <a:srgbClr val="00FFFF"/>
                </a:highlight>
                <a:latin typeface="Times New Roman" panose="02020603050405020304"/>
                <a:ea typeface="Times New Roman" panose="02020603050405020304"/>
              </a:rPr>
              <a:t> </a:t>
            </a:r>
            <a:r>
              <a:rPr lang="en-US" altLang="zh-CN" sz="2400">
                <a:solidFill>
                  <a:srgbClr val="000000"/>
                </a:solidFill>
                <a:latin typeface="Times New Roman" panose="02020603050405020304"/>
                <a:ea typeface="Times New Roman" panose="02020603050405020304"/>
              </a:rPr>
              <a:t>black and white pieces, </a:t>
            </a:r>
            <a:r>
              <a:rPr lang="en-US" altLang="zh-CN" sz="2400" u="sng">
                <a:solidFill>
                  <a:srgbClr val="000000"/>
                </a:solidFill>
                <a:highlight>
                  <a:srgbClr val="00FFFF"/>
                </a:highlight>
                <a:latin typeface="Times New Roman" panose="02020603050405020304"/>
                <a:ea typeface="Times New Roman" panose="02020603050405020304"/>
              </a:rPr>
              <a:t>the beauty in the</a:t>
            </a:r>
            <a:r>
              <a:rPr lang="en-US" altLang="zh-CN" sz="2400">
                <a:solidFill>
                  <a:srgbClr val="000000"/>
                </a:solidFill>
                <a:latin typeface="Times New Roman" panose="02020603050405020304"/>
                <a:ea typeface="Times New Roman" panose="02020603050405020304"/>
              </a:rPr>
              <a:t> 43._______ (strategy) placement of the pieces, 44._______</a:t>
            </a:r>
            <a:r>
              <a:rPr lang="en-US" altLang="zh-CN" sz="2400">
                <a:solidFill>
                  <a:srgbClr val="000000"/>
                </a:solidFill>
                <a:highlight>
                  <a:srgbClr val="00FFFF"/>
                </a:highlight>
                <a:latin typeface="Times New Roman" panose="02020603050405020304"/>
                <a:ea typeface="Times New Roman" panose="02020603050405020304"/>
              </a:rPr>
              <a:t> </a:t>
            </a:r>
            <a:r>
              <a:rPr lang="en-US" altLang="zh-CN" sz="2400" u="sng">
                <a:solidFill>
                  <a:srgbClr val="000000"/>
                </a:solidFill>
                <a:highlight>
                  <a:srgbClr val="00FFFF"/>
                </a:highlight>
                <a:latin typeface="Times New Roman" panose="02020603050405020304"/>
                <a:ea typeface="Times New Roman" panose="02020603050405020304"/>
              </a:rPr>
              <a:t>the energy flow following</a:t>
            </a:r>
            <a:r>
              <a:rPr lang="en-US" altLang="zh-CN" sz="2400">
                <a:solidFill>
                  <a:srgbClr val="000000"/>
                </a:solidFill>
                <a:latin typeface="Times New Roman" panose="02020603050405020304"/>
                <a:ea typeface="Times New Roman" panose="02020603050405020304"/>
              </a:rPr>
              <a:t> each move </a:t>
            </a:r>
            <a:r>
              <a:rPr lang="en-US" altLang="zh-CN" sz="2400">
                <a:solidFill>
                  <a:srgbClr val="000000"/>
                </a:solidFill>
                <a:highlight>
                  <a:srgbClr val="FFFF00"/>
                </a:highlight>
                <a:latin typeface="Times New Roman" panose="02020603050405020304"/>
                <a:ea typeface="Times New Roman" panose="02020603050405020304"/>
              </a:rPr>
              <a:t>inspired</a:t>
            </a:r>
            <a:r>
              <a:rPr lang="en-US" altLang="zh-CN" sz="2400">
                <a:solidFill>
                  <a:srgbClr val="000000"/>
                </a:solidFill>
                <a:latin typeface="Times New Roman" panose="02020603050405020304"/>
                <a:ea typeface="Times New Roman" panose="02020603050405020304"/>
              </a:rPr>
              <a:t> artists to create oil paintings, sculptures, 45.__________ (digital) generated pictures and silk-screen prints for the exhibition.</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  “Customers today look past </a:t>
            </a:r>
            <a:r>
              <a:rPr lang="en-US" altLang="zh-CN" sz="2400" u="sng">
                <a:solidFill>
                  <a:srgbClr val="000000"/>
                </a:solidFill>
                <a:highlight>
                  <a:srgbClr val="00FFFF"/>
                </a:highlight>
                <a:latin typeface="Times New Roman" panose="02020603050405020304"/>
                <a:ea typeface="Times New Roman" panose="02020603050405020304"/>
              </a:rPr>
              <a:t>the fact that</a:t>
            </a:r>
            <a:r>
              <a:rPr lang="en-US" altLang="zh-CN" sz="2400">
                <a:solidFill>
                  <a:srgbClr val="000000"/>
                </a:solidFill>
                <a:latin typeface="Times New Roman" panose="02020603050405020304"/>
                <a:ea typeface="Times New Roman" panose="02020603050405020304"/>
              </a:rPr>
              <a:t> something is secondhand and focus instead ____58____ </a:t>
            </a:r>
            <a:r>
              <a:rPr lang="en-US" altLang="zh-CN" sz="2400" u="sng">
                <a:solidFill>
                  <a:srgbClr val="000000"/>
                </a:solidFill>
                <a:highlight>
                  <a:srgbClr val="00FFFF"/>
                </a:highlight>
                <a:latin typeface="Times New Roman" panose="02020603050405020304"/>
                <a:ea typeface="Times New Roman" panose="02020603050405020304"/>
              </a:rPr>
              <a:t>the fact that</a:t>
            </a:r>
            <a:r>
              <a:rPr lang="en-US" altLang="zh-CN" sz="2400">
                <a:solidFill>
                  <a:srgbClr val="000000"/>
                </a:solidFill>
                <a:latin typeface="Times New Roman" panose="02020603050405020304"/>
                <a:ea typeface="Times New Roman" panose="02020603050405020304"/>
              </a:rPr>
              <a:t> </a:t>
            </a:r>
            <a:r>
              <a:rPr lang="en-US" altLang="zh-CN" sz="2400">
                <a:solidFill>
                  <a:srgbClr val="000000"/>
                </a:solidFill>
                <a:highlight>
                  <a:srgbClr val="FFFF00"/>
                </a:highlight>
                <a:latin typeface="Times New Roman" panose="02020603050405020304"/>
                <a:ea typeface="Times New Roman" panose="02020603050405020304"/>
              </a:rPr>
              <a:t>they</a:t>
            </a:r>
            <a:r>
              <a:rPr lang="en-US" altLang="zh-CN" sz="2400">
                <a:solidFill>
                  <a:srgbClr val="000000"/>
                </a:solidFill>
                <a:latin typeface="Times New Roman" panose="02020603050405020304"/>
                <a:ea typeface="Times New Roman" panose="02020603050405020304"/>
              </a:rPr>
              <a:t> </a:t>
            </a:r>
            <a:r>
              <a:rPr lang="en-US" altLang="zh-CN" sz="2400" u="sng">
                <a:solidFill>
                  <a:srgbClr val="000000"/>
                </a:solidFill>
                <a:latin typeface="Times New Roman" panose="02020603050405020304"/>
                <a:ea typeface="Times New Roman" panose="02020603050405020304"/>
              </a:rPr>
              <a:t>have something </a:t>
            </a:r>
            <a:r>
              <a:rPr lang="en-US" altLang="zh-CN" sz="2400">
                <a:solidFill>
                  <a:srgbClr val="000000"/>
                </a:solidFill>
                <a:latin typeface="Times New Roman" panose="02020603050405020304"/>
                <a:ea typeface="Times New Roman" panose="02020603050405020304"/>
              </a:rPr>
              <a:t>unique to wear ____59____ </a:t>
            </a:r>
            <a:r>
              <a:rPr lang="en-US" altLang="zh-CN" sz="2400" u="sng">
                <a:solidFill>
                  <a:srgbClr val="000000"/>
                </a:solidFill>
                <a:latin typeface="Times New Roman" panose="02020603050405020304"/>
                <a:ea typeface="Times New Roman" panose="02020603050405020304"/>
              </a:rPr>
              <a:t>are not overstuffing</a:t>
            </a:r>
            <a:r>
              <a:rPr lang="en-US" altLang="zh-CN" sz="2400">
                <a:solidFill>
                  <a:srgbClr val="000000"/>
                </a:solidFill>
                <a:latin typeface="Times New Roman" panose="02020603050405020304"/>
                <a:ea typeface="Times New Roman" panose="02020603050405020304"/>
              </a:rPr>
              <a:t> their own wardrobes (</a:t>
            </a:r>
            <a:r>
              <a:rPr lang="zh-CN" altLang="en-US" sz="2400">
                <a:solidFill>
                  <a:srgbClr val="000000"/>
                </a:solidFill>
                <a:latin typeface="Times New Roman" panose="02020603050405020304"/>
                <a:ea typeface="Times New Roman" panose="02020603050405020304"/>
              </a:rPr>
              <a:t>衣柜) </a:t>
            </a:r>
            <a:r>
              <a:rPr lang="en-US" altLang="zh-CN" sz="2400">
                <a:solidFill>
                  <a:srgbClr val="000000"/>
                </a:solidFill>
                <a:latin typeface="Times New Roman" panose="02020603050405020304"/>
                <a:ea typeface="Times New Roman" panose="02020603050405020304"/>
              </a:rPr>
              <a:t>or contributing to landfill.”</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26</a:t>
            </a:r>
            <a:r>
              <a:rPr lang="zh-CN" altLang="en-US" sz="2400">
                <a:solidFill>
                  <a:srgbClr val="0070C0"/>
                </a:solidFill>
                <a:latin typeface="Times New Roman" panose="02020603050405020304"/>
                <a:ea typeface="宋体" panose="02010600030101010101" pitchFamily="2" charset="-122"/>
                <a:sym typeface="+mn-ea"/>
              </a:rPr>
              <a:t>年浙江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en-US" altLang="zh-CN" sz="2400">
                <a:solidFill>
                  <a:srgbClr val="000000"/>
                </a:solidFill>
                <a:latin typeface="Times New Roman" panose="02020603050405020304"/>
                <a:ea typeface="Times New Roman" panose="02020603050405020304"/>
              </a:rPr>
              <a:t>She would speed up, </a:t>
            </a:r>
            <a:r>
              <a:rPr lang="en-US" altLang="zh-CN" sz="2400" u="sng">
                <a:solidFill>
                  <a:srgbClr val="000000"/>
                </a:solidFill>
                <a:latin typeface="Times New Roman" panose="02020603050405020304"/>
                <a:ea typeface="Times New Roman" panose="02020603050405020304"/>
              </a:rPr>
              <a:t>the wind </a:t>
            </a:r>
            <a:r>
              <a:rPr lang="en-US" altLang="zh-CN" sz="2400" u="sng">
                <a:solidFill>
                  <a:srgbClr val="000000"/>
                </a:solidFill>
                <a:highlight>
                  <a:srgbClr val="00FFFF"/>
                </a:highlight>
                <a:latin typeface="Times New Roman" panose="02020603050405020304"/>
                <a:ea typeface="Times New Roman" panose="02020603050405020304"/>
              </a:rPr>
              <a:t>blowing</a:t>
            </a:r>
            <a:r>
              <a:rPr lang="en-US" altLang="zh-CN" sz="2400" u="sng">
                <a:solidFill>
                  <a:srgbClr val="000000"/>
                </a:solidFill>
                <a:latin typeface="Times New Roman" panose="02020603050405020304"/>
                <a:ea typeface="Times New Roman" panose="02020603050405020304"/>
              </a:rPr>
              <a:t> our hair</a:t>
            </a:r>
            <a:r>
              <a:rPr lang="en-US" altLang="zh-CN" sz="2400">
                <a:solidFill>
                  <a:srgbClr val="000000"/>
                </a:solidFill>
                <a:latin typeface="Times New Roman" panose="02020603050405020304"/>
                <a:ea typeface="Times New Roman" panose="02020603050405020304"/>
              </a:rPr>
              <a:t> back 64.______ </a:t>
            </a:r>
            <a:r>
              <a:rPr lang="en-US" altLang="zh-CN" sz="2400" u="sng">
                <a:solidFill>
                  <a:srgbClr val="000000"/>
                </a:solidFill>
                <a:latin typeface="Times New Roman" panose="02020603050405020304"/>
                <a:ea typeface="Times New Roman" panose="02020603050405020304"/>
              </a:rPr>
              <a:t>my tiny voice </a:t>
            </a:r>
            <a:r>
              <a:rPr lang="en-US" altLang="zh-CN" sz="2400" u="sng">
                <a:solidFill>
                  <a:srgbClr val="000000"/>
                </a:solidFill>
                <a:highlight>
                  <a:srgbClr val="00FFFF"/>
                </a:highlight>
                <a:latin typeface="Times New Roman" panose="02020603050405020304"/>
                <a:ea typeface="Times New Roman" panose="02020603050405020304"/>
              </a:rPr>
              <a:t>singing out</a:t>
            </a:r>
            <a:r>
              <a:rPr lang="en-US" altLang="zh-CN" sz="2400">
                <a:solidFill>
                  <a:srgbClr val="000000"/>
                </a:solidFill>
                <a:latin typeface="Times New Roman" panose="02020603050405020304"/>
                <a:ea typeface="Times New Roman" panose="02020603050405020304"/>
              </a:rPr>
              <a:t>, “Weeee-eee-eee!</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custDataLst>
              <p:tags r:id="rId1"/>
            </p:custDataLst>
          </p:nvPr>
        </p:nvSpPr>
        <p:spPr>
          <a:xfrm>
            <a:off x="7203440" y="523875"/>
            <a:ext cx="1470025" cy="530860"/>
          </a:xfrm>
          <a:prstGeom prst="rect">
            <a:avLst/>
          </a:prstGeom>
          <a:noFill/>
        </p:spPr>
        <p:txBody>
          <a:bodyPr wrap="square" rtlCol="0">
            <a:noAutofit/>
          </a:bodyPr>
          <a:p>
            <a:r>
              <a:rPr lang="en-US" altLang="zh-CN" sz="2800" b="1">
                <a:solidFill>
                  <a:srgbClr val="FF0000"/>
                </a:solidFill>
                <a:highlight>
                  <a:srgbClr val="FFFF00"/>
                </a:highlight>
              </a:rPr>
              <a:t>or</a:t>
            </a:r>
            <a:endParaRPr lang="en-US" altLang="zh-CN" sz="2800" b="1">
              <a:solidFill>
                <a:srgbClr val="FF0000"/>
              </a:solidFill>
              <a:highlight>
                <a:srgbClr val="FFFF00"/>
              </a:highlight>
            </a:endParaRPr>
          </a:p>
        </p:txBody>
      </p:sp>
      <p:sp>
        <p:nvSpPr>
          <p:cNvPr id="7" name="文本框 6"/>
          <p:cNvSpPr txBox="1"/>
          <p:nvPr>
            <p:custDataLst>
              <p:tags r:id="rId2"/>
            </p:custDataLst>
          </p:nvPr>
        </p:nvSpPr>
        <p:spPr>
          <a:xfrm>
            <a:off x="9974580" y="1886585"/>
            <a:ext cx="1866900" cy="521970"/>
          </a:xfrm>
          <a:prstGeom prst="rect">
            <a:avLst/>
          </a:prstGeom>
          <a:noFill/>
        </p:spPr>
        <p:txBody>
          <a:bodyPr wrap="square" rtlCol="0">
            <a:spAutoFit/>
          </a:bodyPr>
          <a:p>
            <a:r>
              <a:rPr lang="en-US" altLang="zh-CN" sz="2800">
                <a:solidFill>
                  <a:srgbClr val="FF0000"/>
                </a:solidFill>
              </a:rPr>
              <a:t>strategic</a:t>
            </a:r>
            <a:endParaRPr lang="en-US" altLang="zh-CN" sz="2800">
              <a:solidFill>
                <a:srgbClr val="FF0000"/>
              </a:solidFill>
            </a:endParaRPr>
          </a:p>
        </p:txBody>
      </p:sp>
      <p:sp>
        <p:nvSpPr>
          <p:cNvPr id="9" name="文本框 8"/>
          <p:cNvSpPr txBox="1"/>
          <p:nvPr>
            <p:custDataLst>
              <p:tags r:id="rId3"/>
            </p:custDataLst>
          </p:nvPr>
        </p:nvSpPr>
        <p:spPr>
          <a:xfrm>
            <a:off x="4848860" y="2294890"/>
            <a:ext cx="1470025" cy="530860"/>
          </a:xfrm>
          <a:prstGeom prst="rect">
            <a:avLst/>
          </a:prstGeom>
          <a:noFill/>
        </p:spPr>
        <p:txBody>
          <a:bodyPr wrap="square" rtlCol="0">
            <a:noAutofit/>
          </a:bodyPr>
          <a:p>
            <a:r>
              <a:rPr lang="en-US" altLang="zh-CN" sz="2800" b="1">
                <a:solidFill>
                  <a:srgbClr val="FF0000"/>
                </a:solidFill>
                <a:highlight>
                  <a:srgbClr val="FFFF00"/>
                </a:highlight>
              </a:rPr>
              <a:t>and</a:t>
            </a:r>
            <a:endParaRPr lang="en-US" altLang="zh-CN" sz="2800" b="1">
              <a:solidFill>
                <a:srgbClr val="FF0000"/>
              </a:solidFill>
              <a:highlight>
                <a:srgbClr val="FFFF00"/>
              </a:highlight>
            </a:endParaRPr>
          </a:p>
        </p:txBody>
      </p:sp>
      <p:sp>
        <p:nvSpPr>
          <p:cNvPr id="12" name="文本框 11"/>
          <p:cNvSpPr txBox="1"/>
          <p:nvPr>
            <p:custDataLst>
              <p:tags r:id="rId4"/>
            </p:custDataLst>
          </p:nvPr>
        </p:nvSpPr>
        <p:spPr>
          <a:xfrm>
            <a:off x="5478145" y="2611120"/>
            <a:ext cx="1470025" cy="530860"/>
          </a:xfrm>
          <a:prstGeom prst="rect">
            <a:avLst/>
          </a:prstGeom>
          <a:noFill/>
        </p:spPr>
        <p:txBody>
          <a:bodyPr wrap="square" rtlCol="0">
            <a:noAutofit/>
          </a:bodyPr>
          <a:p>
            <a:r>
              <a:rPr lang="en-US" altLang="zh-CN" sz="2800">
                <a:solidFill>
                  <a:srgbClr val="FF0000"/>
                </a:solidFill>
              </a:rPr>
              <a:t>digitally</a:t>
            </a:r>
            <a:endParaRPr lang="en-US" altLang="zh-CN" sz="2800">
              <a:solidFill>
                <a:srgbClr val="FF0000"/>
              </a:solidFill>
            </a:endParaRPr>
          </a:p>
        </p:txBody>
      </p:sp>
      <p:sp>
        <p:nvSpPr>
          <p:cNvPr id="13" name="文本框 12"/>
          <p:cNvSpPr txBox="1"/>
          <p:nvPr>
            <p:custDataLst>
              <p:tags r:id="rId5"/>
            </p:custDataLst>
          </p:nvPr>
        </p:nvSpPr>
        <p:spPr>
          <a:xfrm>
            <a:off x="10733405" y="3896360"/>
            <a:ext cx="1332865" cy="530860"/>
          </a:xfrm>
          <a:prstGeom prst="rect">
            <a:avLst/>
          </a:prstGeom>
          <a:noFill/>
        </p:spPr>
        <p:txBody>
          <a:bodyPr wrap="square" rtlCol="0">
            <a:noAutofit/>
          </a:bodyPr>
          <a:p>
            <a:r>
              <a:rPr lang="en-US" altLang="zh-CN" sz="2800" b="1">
                <a:solidFill>
                  <a:srgbClr val="FF0000"/>
                </a:solidFill>
              </a:rPr>
              <a:t>of</a:t>
            </a:r>
            <a:endParaRPr lang="en-US" altLang="zh-CN" sz="2800" b="1">
              <a:solidFill>
                <a:srgbClr val="FF0000"/>
              </a:solidFill>
            </a:endParaRPr>
          </a:p>
        </p:txBody>
      </p:sp>
      <p:sp>
        <p:nvSpPr>
          <p:cNvPr id="15" name="文本框 14"/>
          <p:cNvSpPr txBox="1"/>
          <p:nvPr>
            <p:custDataLst>
              <p:tags r:id="rId6"/>
            </p:custDataLst>
          </p:nvPr>
        </p:nvSpPr>
        <p:spPr>
          <a:xfrm>
            <a:off x="6421120" y="4359910"/>
            <a:ext cx="998220" cy="530860"/>
          </a:xfrm>
          <a:prstGeom prst="rect">
            <a:avLst/>
          </a:prstGeom>
          <a:noFill/>
        </p:spPr>
        <p:txBody>
          <a:bodyPr wrap="square" rtlCol="0">
            <a:noAutofit/>
          </a:bodyPr>
          <a:p>
            <a:r>
              <a:rPr lang="en-US" altLang="zh-CN" sz="2800" b="1">
                <a:solidFill>
                  <a:srgbClr val="FF0000"/>
                </a:solidFill>
                <a:highlight>
                  <a:srgbClr val="FFFF00"/>
                </a:highlight>
              </a:rPr>
              <a:t>and</a:t>
            </a:r>
            <a:endParaRPr lang="en-US" altLang="zh-CN" sz="2800" b="1">
              <a:solidFill>
                <a:srgbClr val="FF0000"/>
              </a:solidFill>
              <a:highlight>
                <a:srgbClr val="FFFF00"/>
              </a:highlight>
            </a:endParaRPr>
          </a:p>
        </p:txBody>
      </p:sp>
      <p:sp>
        <p:nvSpPr>
          <p:cNvPr id="2" name="文本框 1"/>
          <p:cNvSpPr txBox="1"/>
          <p:nvPr>
            <p:custDataLst>
              <p:tags r:id="rId7"/>
            </p:custDataLst>
          </p:nvPr>
        </p:nvSpPr>
        <p:spPr>
          <a:xfrm>
            <a:off x="7032625" y="5727065"/>
            <a:ext cx="862965" cy="530860"/>
          </a:xfrm>
          <a:prstGeom prst="rect">
            <a:avLst/>
          </a:prstGeom>
          <a:noFill/>
        </p:spPr>
        <p:txBody>
          <a:bodyPr wrap="square" rtlCol="0">
            <a:noAutofit/>
          </a:bodyPr>
          <a:p>
            <a:r>
              <a:rPr lang="en-US" altLang="zh-CN" sz="2800" b="1">
                <a:solidFill>
                  <a:srgbClr val="FF0000"/>
                </a:solidFill>
                <a:highlight>
                  <a:srgbClr val="FFFF00"/>
                </a:highlight>
              </a:rPr>
              <a:t>and</a:t>
            </a:r>
            <a:endParaRPr lang="en-US" altLang="zh-CN" sz="2800" b="1">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9" grpId="0"/>
      <p:bldP spid="12" grpId="0"/>
      <p:bldP spid="13" grpId="0"/>
      <p:bldP spid="15" grpId="0"/>
      <p:bldP spid="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0" y="0"/>
            <a:ext cx="12192000" cy="6858000"/>
          </a:xfrm>
          <a:prstGeom prst="rect">
            <a:avLst/>
          </a:prstGeom>
          <a:noFill/>
          <a:ln w="25400" cap="flat" cmpd="sng">
            <a:noFill/>
            <a:prstDash val="solid"/>
            <a:round/>
          </a:ln>
        </p:spPr>
      </p:pic>
      <p:sp>
        <p:nvSpPr>
          <p:cNvPr id="3" name="AutoShape 3"/>
          <p:cNvSpPr/>
          <p:nvPr/>
        </p:nvSpPr>
        <p:spPr>
          <a:xfrm>
            <a:off x="3949700" y="419100"/>
            <a:ext cx="7404100" cy="6146800"/>
          </a:xfrm>
          <a:prstGeom prst="roundRect">
            <a:avLst>
              <a:gd name="adj" fmla="val 0"/>
            </a:avLst>
          </a:prstGeom>
          <a:solidFill>
            <a:srgbClr val="74231C">
              <a:alpha val="100000"/>
            </a:srgbClr>
          </a:solidFill>
          <a:ln w="25400" cap="flat" cmpd="sng">
            <a:noFill/>
            <a:prstDash val="solid"/>
            <a:round/>
          </a:ln>
        </p:spPr>
        <p:txBody>
          <a:bodyPr vert="horz" wrap="square" lIns="63500" tIns="63500" rIns="63500" bIns="63500" rtlCol="0" anchor="ctr"/>
          <a:lstStyle/>
          <a:p>
            <a:pPr algn="ctr">
              <a:defRPr/>
            </a:pPr>
          </a:p>
        </p:txBody>
      </p:sp>
      <p:sp>
        <p:nvSpPr>
          <p:cNvPr id="4" name="AutoShape 4"/>
          <p:cNvSpPr/>
          <p:nvPr/>
        </p:nvSpPr>
        <p:spPr>
          <a:xfrm rot="-480000">
            <a:off x="1295400" y="927100"/>
            <a:ext cx="6273800" cy="5207000"/>
          </a:xfrm>
          <a:prstGeom prst="roundRect">
            <a:avLst>
              <a:gd name="adj" fmla="val 0"/>
            </a:avLst>
          </a:prstGeom>
          <a:solidFill>
            <a:srgbClr val="F2DECE">
              <a:alpha val="100000"/>
            </a:srgbClr>
          </a:solidFill>
          <a:ln w="25400" cap="flat" cmpd="sng">
            <a:noFill/>
            <a:prstDash val="solid"/>
            <a:round/>
          </a:ln>
          <a:effectLst>
            <a:outerShdw blurRad="152400" algn="ctr" rotWithShape="0">
              <a:srgbClr val="000000">
                <a:alpha val="28000"/>
              </a:srgbClr>
            </a:outerShdw>
          </a:effectLst>
        </p:spPr>
        <p:txBody>
          <a:bodyPr vert="horz" wrap="square" lIns="63500" tIns="63500" rIns="63500" bIns="63500" rtlCol="0" anchor="ctr"/>
          <a:lstStyle/>
          <a:p>
            <a:pPr algn="ctr">
              <a:defRPr/>
            </a:pPr>
          </a:p>
        </p:txBody>
      </p:sp>
      <p:sp>
        <p:nvSpPr>
          <p:cNvPr id="5" name="AutoShape 5"/>
          <p:cNvSpPr/>
          <p:nvPr/>
        </p:nvSpPr>
        <p:spPr>
          <a:xfrm>
            <a:off x="1257300" y="609600"/>
            <a:ext cx="6756400" cy="5600700"/>
          </a:xfrm>
          <a:prstGeom prst="roundRect">
            <a:avLst>
              <a:gd name="adj" fmla="val 0"/>
            </a:avLst>
          </a:prstGeom>
          <a:solidFill>
            <a:srgbClr val="F2DECE">
              <a:alpha val="100000"/>
            </a:srgbClr>
          </a:solidFill>
          <a:ln w="25400" cap="flat" cmpd="sng">
            <a:noFill/>
            <a:prstDash val="solid"/>
            <a:round/>
          </a:ln>
          <a:effectLst>
            <a:outerShdw blurRad="152400" algn="ctr" rotWithShape="0">
              <a:srgbClr val="000000">
                <a:alpha val="28000"/>
              </a:srgbClr>
            </a:outerShdw>
          </a:effectLst>
        </p:spPr>
        <p:txBody>
          <a:bodyPr vert="horz" wrap="square" lIns="63500" tIns="63500" rIns="63500" bIns="63500" rtlCol="0" anchor="ctr"/>
          <a:lstStyle/>
          <a:p>
            <a:pPr algn="ctr">
              <a:defRPr/>
            </a:pPr>
          </a:p>
        </p:txBody>
      </p:sp>
      <p:pic>
        <p:nvPicPr>
          <p:cNvPr id="6" name="Picture 6"/>
          <p:cNvPicPr>
            <a:picLocks noChangeAspect="1"/>
          </p:cNvPicPr>
          <p:nvPr/>
        </p:nvPicPr>
        <p:blipFill>
          <a:blip r:embed="rId2"/>
          <a:srcRect t="586" b="586"/>
          <a:stretch>
            <a:fillRect/>
          </a:stretch>
        </p:blipFill>
        <p:spPr>
          <a:xfrm rot="-5940000">
            <a:off x="558800" y="800100"/>
            <a:ext cx="5156200" cy="5130800"/>
          </a:xfrm>
          <a:prstGeom prst="rect">
            <a:avLst/>
          </a:prstGeom>
          <a:noFill/>
          <a:ln w="25400" cap="flat" cmpd="sng">
            <a:noFill/>
            <a:prstDash val="solid"/>
            <a:round/>
          </a:ln>
        </p:spPr>
      </p:pic>
      <p:sp>
        <p:nvSpPr>
          <p:cNvPr id="7" name="AutoShape 7"/>
          <p:cNvSpPr/>
          <p:nvPr/>
        </p:nvSpPr>
        <p:spPr>
          <a:xfrm>
            <a:off x="660400" y="838200"/>
            <a:ext cx="5067300" cy="5067300"/>
          </a:xfrm>
          <a:prstGeom prst="ellipse">
            <a:avLst/>
          </a:prstGeom>
          <a:noFill/>
          <a:ln w="127000" cap="flat" cmpd="sng">
            <a:solidFill>
              <a:srgbClr val="E7BA79">
                <a:alpha val="100000"/>
              </a:srgbClr>
            </a:solidFill>
            <a:prstDash val="solid"/>
            <a:miter lim="10000000"/>
          </a:ln>
        </p:spPr>
        <p:txBody>
          <a:bodyPr vert="horz" wrap="square" lIns="63500" tIns="63500" rIns="63500" bIns="63500" rtlCol="0" anchor="ctr"/>
          <a:lstStyle/>
          <a:p>
            <a:pPr algn="ctr">
              <a:defRPr/>
            </a:pPr>
          </a:p>
        </p:txBody>
      </p:sp>
      <p:pic>
        <p:nvPicPr>
          <p:cNvPr id="8" name="Picture 8"/>
          <p:cNvPicPr>
            <a:picLocks noChangeAspect="1"/>
          </p:cNvPicPr>
          <p:nvPr/>
        </p:nvPicPr>
        <p:blipFill>
          <a:blip r:embed="rId1"/>
          <a:srcRect l="1881" t="66323" r="80897" b="3084"/>
          <a:stretch>
            <a:fillRect/>
          </a:stretch>
        </p:blipFill>
        <p:spPr>
          <a:xfrm>
            <a:off x="2298700" y="2654300"/>
            <a:ext cx="1511300" cy="1511300"/>
          </a:xfrm>
          <a:prstGeom prst="rect">
            <a:avLst/>
          </a:prstGeom>
          <a:noFill/>
          <a:ln w="25400" cap="flat" cmpd="sng">
            <a:noFill/>
            <a:prstDash val="solid"/>
            <a:round/>
          </a:ln>
        </p:spPr>
      </p:pic>
      <p:sp>
        <p:nvSpPr>
          <p:cNvPr id="9" name="AutoShape 9"/>
          <p:cNvSpPr/>
          <p:nvPr/>
        </p:nvSpPr>
        <p:spPr>
          <a:xfrm>
            <a:off x="2133600" y="2514600"/>
            <a:ext cx="1892300" cy="1892300"/>
          </a:xfrm>
          <a:prstGeom prst="ellipse">
            <a:avLst/>
          </a:prstGeom>
          <a:noFill/>
          <a:ln w="254000" cap="flat" cmpd="sng">
            <a:solidFill>
              <a:srgbClr val="E7BA79">
                <a:alpha val="100000"/>
              </a:srgbClr>
            </a:solidFill>
            <a:prstDash val="solid"/>
            <a:miter lim="10000000"/>
          </a:ln>
        </p:spPr>
        <p:txBody>
          <a:bodyPr vert="horz" wrap="square" lIns="63500" tIns="63500" rIns="63500" bIns="63500" rtlCol="0" anchor="ctr"/>
          <a:lstStyle/>
          <a:p>
            <a:pPr algn="ctr">
              <a:defRPr/>
            </a:pPr>
          </a:p>
        </p:txBody>
      </p:sp>
      <p:sp>
        <p:nvSpPr>
          <p:cNvPr id="10" name="AutoShape 10"/>
          <p:cNvSpPr/>
          <p:nvPr/>
        </p:nvSpPr>
        <p:spPr>
          <a:xfrm>
            <a:off x="2298700" y="2667000"/>
            <a:ext cx="1562100" cy="1562100"/>
          </a:xfrm>
          <a:prstGeom prst="ellipse">
            <a:avLst/>
          </a:prstGeom>
          <a:noFill/>
          <a:ln w="152400" cap="flat" cmpd="sng">
            <a:solidFill>
              <a:srgbClr val="080804">
                <a:alpha val="100000"/>
              </a:srgbClr>
            </a:solidFill>
            <a:prstDash val="solid"/>
            <a:miter lim="10000000"/>
          </a:ln>
        </p:spPr>
        <p:txBody>
          <a:bodyPr vert="horz" wrap="square" lIns="63500" tIns="63500" rIns="63500" bIns="63500" rtlCol="0" anchor="ctr"/>
          <a:lstStyle/>
          <a:p>
            <a:pPr algn="ctr">
              <a:defRPr/>
            </a:pPr>
          </a:p>
        </p:txBody>
      </p:sp>
      <p:sp>
        <p:nvSpPr>
          <p:cNvPr id="11" name="Freeform 11"/>
          <p:cNvSpPr/>
          <p:nvPr/>
        </p:nvSpPr>
        <p:spPr>
          <a:xfrm>
            <a:off x="4152900" y="431800"/>
            <a:ext cx="7755890" cy="6143625"/>
          </a:xfrm>
          <a:custGeom>
            <a:avLst/>
            <a:gdLst/>
            <a:ahLst/>
            <a:cxnLst/>
            <a:rect l="l" t="t" r="r" b="b"/>
            <a:pathLst>
              <a:path w="7755890" h="6143625">
                <a:moveTo>
                  <a:pt x="0" y="0"/>
                </a:moveTo>
                <a:lnTo>
                  <a:pt x="7755890" y="0"/>
                </a:lnTo>
                <a:lnTo>
                  <a:pt x="7755890" y="6143625"/>
                </a:lnTo>
                <a:lnTo>
                  <a:pt x="0" y="6143625"/>
                </a:lnTo>
                <a:lnTo>
                  <a:pt x="0" y="4408170"/>
                </a:lnTo>
                <a:cubicBezTo>
                  <a:pt x="444885" y="4187190"/>
                  <a:pt x="836569" y="3540760"/>
                  <a:pt x="803319" y="3041015"/>
                </a:cubicBezTo>
                <a:cubicBezTo>
                  <a:pt x="843885" y="2459355"/>
                  <a:pt x="371735" y="1865630"/>
                  <a:pt x="0" y="1673225"/>
                </a:cubicBezTo>
                <a:lnTo>
                  <a:pt x="0" y="0"/>
                </a:lnTo>
                <a:close/>
              </a:path>
            </a:pathLst>
          </a:custGeom>
          <a:solidFill>
            <a:srgbClr val="F1CF94">
              <a:alpha val="100000"/>
            </a:srgbClr>
          </a:solidFill>
          <a:ln w="12700" cap="flat" cmpd="sng">
            <a:solidFill>
              <a:srgbClr val="881C03">
                <a:alpha val="100000"/>
              </a:srgbClr>
            </a:solidFill>
            <a:prstDash val="solid"/>
            <a:miter lim="10000000"/>
          </a:ln>
          <a:effectLst>
            <a:outerShdw blurRad="127000" algn="ctr" rotWithShape="0">
              <a:srgbClr val="595959">
                <a:alpha val="30000"/>
              </a:srgbClr>
            </a:outerShdw>
          </a:effectLst>
        </p:spPr>
        <p:txBody>
          <a:bodyPr vert="horz" wrap="square" lIns="63500" tIns="63500" rIns="63500" bIns="63500" rtlCol="0" anchor="ctr"/>
          <a:lstStyle/>
          <a:p>
            <a:pPr algn="ctr">
              <a:defRPr/>
            </a:pPr>
          </a:p>
        </p:txBody>
      </p:sp>
      <p:sp>
        <p:nvSpPr>
          <p:cNvPr id="12" name="Freeform 12"/>
          <p:cNvSpPr/>
          <p:nvPr/>
        </p:nvSpPr>
        <p:spPr>
          <a:xfrm>
            <a:off x="4292600" y="469900"/>
            <a:ext cx="7510780" cy="5880735"/>
          </a:xfrm>
          <a:custGeom>
            <a:avLst/>
            <a:gdLst/>
            <a:ahLst/>
            <a:cxnLst/>
            <a:rect l="l" t="t" r="r" b="b"/>
            <a:pathLst>
              <a:path w="7510780" h="5880735">
                <a:moveTo>
                  <a:pt x="0" y="0"/>
                </a:moveTo>
                <a:lnTo>
                  <a:pt x="7510780" y="0"/>
                </a:lnTo>
                <a:lnTo>
                  <a:pt x="7510780" y="5880735"/>
                </a:lnTo>
                <a:lnTo>
                  <a:pt x="0" y="5880735"/>
                </a:lnTo>
                <a:lnTo>
                  <a:pt x="0" y="4311800"/>
                </a:lnTo>
                <a:cubicBezTo>
                  <a:pt x="474214" y="4075840"/>
                  <a:pt x="863576" y="3420109"/>
                  <a:pt x="833467" y="2904518"/>
                </a:cubicBezTo>
                <a:cubicBezTo>
                  <a:pt x="870419" y="2304842"/>
                  <a:pt x="398258" y="1702558"/>
                  <a:pt x="0" y="1496582"/>
                </a:cubicBezTo>
                <a:lnTo>
                  <a:pt x="0" y="0"/>
                </a:lnTo>
                <a:close/>
              </a:path>
            </a:pathLst>
          </a:custGeom>
          <a:solidFill>
            <a:srgbClr val="FFF2E2">
              <a:alpha val="100000"/>
            </a:srgbClr>
          </a:solidFill>
          <a:ln w="12700" cap="flat" cmpd="sng">
            <a:solidFill>
              <a:srgbClr val="881C03">
                <a:alpha val="100000"/>
              </a:srgbClr>
            </a:solidFill>
            <a:prstDash val="solid"/>
            <a:miter lim="10000000"/>
          </a:ln>
        </p:spPr>
        <p:txBody>
          <a:bodyPr vert="horz" wrap="square" lIns="63500" tIns="63500" rIns="63500" bIns="63500" rtlCol="0" anchor="ctr"/>
          <a:lstStyle/>
          <a:p>
            <a:pPr algn="ctr">
              <a:defRPr/>
            </a:pPr>
          </a:p>
        </p:txBody>
      </p:sp>
      <p:sp>
        <p:nvSpPr>
          <p:cNvPr id="13" name="AutoShape 13"/>
          <p:cNvSpPr/>
          <p:nvPr/>
        </p:nvSpPr>
        <p:spPr>
          <a:xfrm>
            <a:off x="4330700" y="723900"/>
            <a:ext cx="4076700" cy="368300"/>
          </a:xfrm>
          <a:prstGeom prst="rect">
            <a:avLst/>
          </a:prstGeom>
          <a:noFill/>
          <a:ln w="12700" cap="flat" cmpd="sng">
            <a:noFill/>
            <a:prstDash val="solid"/>
            <a:round/>
          </a:ln>
        </p:spPr>
        <p:txBody>
          <a:bodyPr vert="horz" wrap="square" lIns="88900" tIns="50800" rIns="88900" bIns="50800" rtlCol="0" anchor="t" anchorCtr="0"/>
          <a:lstStyle/>
          <a:p>
            <a:pPr marL="228600" indent="-228600" algn="l">
              <a:lnSpc>
                <a:spcPct val="100000"/>
              </a:lnSpc>
              <a:buClr>
                <a:srgbClr val="C00000"/>
              </a:buClr>
              <a:buFont typeface="Wingdings" panose="05000000000000000000"/>
              <a:buChar char="Ø"/>
              <a:defRPr/>
            </a:pPr>
            <a:r>
              <a:rPr lang="en-US" sz="1800" b="1" i="0" u="none" strike="noStrike">
                <a:solidFill>
                  <a:srgbClr val="C00000"/>
                </a:solidFill>
                <a:latin typeface="Noto Sans SC" panose="020B0200000000000000" charset="-122"/>
                <a:ea typeface="Noto Sans SC" panose="020B0200000000000000" charset="-122"/>
                <a:cs typeface="Noto Sans SC" panose="020B0200000000000000" charset="-122"/>
                <a:sym typeface="Noto Sans SC" panose="020B0200000000000000" charset="-122"/>
              </a:rPr>
              <a:t>2026年6月高考冲刺系列</a:t>
            </a:r>
            <a:endParaRPr lang="en-US" sz="1100"/>
          </a:p>
        </p:txBody>
      </p:sp>
      <p:pic>
        <p:nvPicPr>
          <p:cNvPr id="14" name="Picture 14"/>
          <p:cNvPicPr>
            <a:picLocks noChangeAspect="1"/>
          </p:cNvPicPr>
          <p:nvPr/>
        </p:nvPicPr>
        <p:blipFill>
          <a:blip r:embed="rId3"/>
          <a:srcRect t="16777" b="16777"/>
          <a:stretch>
            <a:fillRect/>
          </a:stretch>
        </p:blipFill>
        <p:spPr>
          <a:xfrm>
            <a:off x="1854200" y="1143000"/>
            <a:ext cx="2387600" cy="876300"/>
          </a:xfrm>
          <a:prstGeom prst="rect">
            <a:avLst/>
          </a:prstGeom>
          <a:noFill/>
          <a:ln w="25400" cap="flat" cmpd="sng">
            <a:noFill/>
            <a:prstDash val="solid"/>
            <a:round/>
          </a:ln>
        </p:spPr>
      </p:pic>
      <p:pic>
        <p:nvPicPr>
          <p:cNvPr id="15" name="Picture 15"/>
          <p:cNvPicPr>
            <a:picLocks noChangeAspect="1"/>
          </p:cNvPicPr>
          <p:nvPr/>
        </p:nvPicPr>
        <p:blipFill>
          <a:blip r:embed="rId4"/>
          <a:srcRect t="10919" b="10919"/>
          <a:stretch>
            <a:fillRect/>
          </a:stretch>
        </p:blipFill>
        <p:spPr>
          <a:xfrm>
            <a:off x="2540000" y="2997200"/>
            <a:ext cx="1104900" cy="863600"/>
          </a:xfrm>
          <a:prstGeom prst="rect">
            <a:avLst/>
          </a:prstGeom>
          <a:noFill/>
          <a:ln w="25400" cap="flat" cmpd="sng">
            <a:noFill/>
            <a:prstDash val="solid"/>
            <a:round/>
          </a:ln>
        </p:spPr>
      </p:pic>
      <p:sp>
        <p:nvSpPr>
          <p:cNvPr id="16" name="AutoShape 16"/>
          <p:cNvSpPr/>
          <p:nvPr/>
        </p:nvSpPr>
        <p:spPr>
          <a:xfrm>
            <a:off x="5181600" y="2540000"/>
            <a:ext cx="6731000" cy="1905000"/>
          </a:xfrm>
          <a:prstGeom prst="rect">
            <a:avLst/>
          </a:prstGeom>
          <a:solidFill>
            <a:srgbClr val="FFF2E2">
              <a:alpha val="100000"/>
            </a:srgbClr>
          </a:solidFill>
          <a:ln w="12700" cap="flat" cmpd="sng">
            <a:noFill/>
            <a:prstDash val="solid"/>
            <a:round/>
          </a:ln>
        </p:spPr>
        <p:txBody>
          <a:bodyPr vert="horz" wrap="square" lIns="88900" tIns="127000" rIns="88900" bIns="127000" rtlCol="0" anchor="ctr" anchorCtr="0"/>
          <a:lstStyle/>
          <a:p>
            <a:pPr marL="0" indent="0" algn="ctr">
              <a:lnSpc>
                <a:spcPct val="92000"/>
              </a:lnSpc>
              <a:defRPr/>
            </a:pPr>
            <a:r>
              <a:rPr lang="en-US" sz="4800" b="1" i="0" u="none" strike="noStrike">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扬驹问鼎</a:t>
            </a:r>
            <a:endParaRPr lang="en-US" sz="4400" b="1" i="0" u="none" strike="noStrike">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indent="0" algn="ctr">
              <a:lnSpc>
                <a:spcPct val="92000"/>
              </a:lnSpc>
              <a:defRPr/>
            </a:pPr>
            <a:endParaRPr lang="en-US" sz="1000"/>
          </a:p>
          <a:p>
            <a:pPr marL="0" indent="0" algn="ctr">
              <a:lnSpc>
                <a:spcPct val="92000"/>
              </a:lnSpc>
              <a:defRPr/>
            </a:pPr>
            <a:endParaRPr lang="en-US" sz="1000"/>
          </a:p>
          <a:p>
            <a:pPr marL="0" indent="0" algn="ctr">
              <a:lnSpc>
                <a:spcPct val="92000"/>
              </a:lnSpc>
            </a:pPr>
            <a:r>
              <a:rPr lang="en-US" sz="4400" b="1" i="0" u="none" strike="noStrike">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语法填空满分冲刺</a:t>
            </a:r>
            <a:endParaRPr lang="en-US" sz="4400" b="1" i="0" u="none" strike="noStrike">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7" name="AutoShape 17"/>
          <p:cNvSpPr/>
          <p:nvPr/>
        </p:nvSpPr>
        <p:spPr>
          <a:xfrm>
            <a:off x="5499100" y="4445000"/>
            <a:ext cx="6096000" cy="1016000"/>
          </a:xfrm>
          <a:prstGeom prst="rect">
            <a:avLst/>
          </a:prstGeom>
          <a:noFill/>
          <a:ln w="12700" cap="flat" cmpd="sng">
            <a:noFill/>
            <a:prstDash val="solid"/>
            <a:round/>
          </a:ln>
        </p:spPr>
        <p:txBody>
          <a:bodyPr vert="horz" wrap="square" lIns="88900" tIns="127000" rIns="88900" bIns="127000" rtlCol="0" anchor="ctr" anchorCtr="0"/>
          <a:lstStyle/>
          <a:p>
            <a:pPr marL="0" indent="0" algn="ctr">
              <a:lnSpc>
                <a:spcPct val="108000"/>
              </a:lnSpc>
              <a:defRPr/>
            </a:pPr>
            <a:r>
              <a:rPr lang="en-US" sz="2800" b="1" i="0" u="none" strike="noStrike">
                <a:solidFill>
                  <a:srgbClr val="000000"/>
                </a:solidFill>
                <a:latin typeface="Noto Sans SC" panose="020B0200000000000000" charset="-122"/>
                <a:ea typeface="Noto Sans SC" panose="020B0200000000000000" charset="-122"/>
                <a:cs typeface="Noto Sans SC" panose="020B0200000000000000" charset="-122"/>
                <a:sym typeface="Noto Sans SC" panose="020B0200000000000000" charset="-122"/>
              </a:rPr>
              <a:t>广东省深圳市育才中学 | 刘彦麟</a:t>
            </a:r>
            <a:endParaRPr lang="en-US" sz="2800" b="1" i="0" u="none" strike="noStrike">
              <a:solidFill>
                <a:srgbClr val="00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8" name="Picture 18"/>
          <p:cNvPicPr>
            <a:picLocks noChangeAspect="1"/>
          </p:cNvPicPr>
          <p:nvPr/>
        </p:nvPicPr>
        <p:blipFill>
          <a:blip r:embed="rId5"/>
          <a:srcRect r="60207"/>
          <a:stretch>
            <a:fillRect/>
          </a:stretch>
        </p:blipFill>
        <p:spPr>
          <a:xfrm>
            <a:off x="7747000" y="1020445"/>
            <a:ext cx="1460500" cy="1308100"/>
          </a:xfrm>
          <a:prstGeom prst="rect">
            <a:avLst/>
          </a:prstGeom>
          <a:noFill/>
          <a:ln w="25400" cap="flat" cmpd="sng">
            <a:noFill/>
            <a:prstDash val="solid"/>
            <a:rou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0"/>
          <p:cNvSpPr/>
          <p:nvPr>
            <p:custDataLst>
              <p:tags r:id="rId1"/>
            </p:custDataLst>
          </p:nvPr>
        </p:nvSpPr>
        <p:spPr>
          <a:xfrm>
            <a:off x="4855210" y="-67945"/>
            <a:ext cx="3198495" cy="533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不定式每年必考</a:t>
            </a:r>
            <a:endPar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 name="文本框 23"/>
          <p:cNvSpPr txBox="1"/>
          <p:nvPr/>
        </p:nvSpPr>
        <p:spPr>
          <a:xfrm>
            <a:off x="635" y="226695"/>
            <a:ext cx="12192000" cy="6402070"/>
          </a:xfrm>
          <a:prstGeom prst="rect">
            <a:avLst/>
          </a:prstGeom>
        </p:spPr>
        <p:txBody>
          <a:bodyPr wrap="square">
            <a:spAutoFit/>
          </a:bodyPr>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en-US" altLang="zh-CN" sz="2400">
                <a:solidFill>
                  <a:srgbClr val="000000"/>
                </a:solidFill>
                <a:latin typeface="Times New Roman" panose="02020603050405020304"/>
                <a:ea typeface="Times New Roman" panose="02020603050405020304"/>
              </a:rPr>
              <a:t> Nanxiang aside, the best Xiao long bao have a fine skin, allowing them 41____________   (lift) out of the steamer basket without allowing them tearing or spilling any of  42_____(they) contents. </a:t>
            </a: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en-US" altLang="zh-CN" sz="2400">
                <a:solidFill>
                  <a:srgbClr val="000000"/>
                </a:solidFill>
                <a:latin typeface="Times New Roman" panose="02020603050405020304"/>
                <a:ea typeface="Times New Roman" panose="02020603050405020304"/>
              </a:rPr>
              <a:t>These sepals open on warm days 58______________(give) the inside plants sunshine and fresh air.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en-US" altLang="zh-CN" sz="2400">
                <a:solidFill>
                  <a:srgbClr val="000000"/>
                </a:solidFill>
                <a:latin typeface="Times New Roman" panose="02020603050405020304"/>
                <a:ea typeface="Times New Roman" panose="02020603050405020304"/>
              </a:rPr>
              <a:t>adding that visitors walking through the Birthplace Garden were often amazed 63._______ (find) the connection between the two great writers.</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en-US" altLang="zh-CN" sz="2400">
                <a:solidFill>
                  <a:srgbClr val="000000"/>
                </a:solidFill>
                <a:latin typeface="Times New Roman" panose="02020603050405020304"/>
                <a:ea typeface="Times New Roman" panose="02020603050405020304"/>
              </a:rPr>
              <a:t>“We hope 38.______________ (present) the rather abstract Go game and AI in a visual context, and initiate dialogues with minimalist art, conceptual art and expressionism.”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en-US" altLang="zh-CN" sz="2400">
                <a:solidFill>
                  <a:srgbClr val="000000"/>
                </a:solidFill>
                <a:latin typeface="Times New Roman" panose="02020603050405020304"/>
                <a:ea typeface="Times New Roman" panose="02020603050405020304"/>
              </a:rPr>
              <a:t>Growing up, my family and our neighbors never used clotheslines to dry clothing. denying me the chance 42_____________ (discover) one of the great wonders of sunshine — the sweet “sunshine scent” after sunning clothes for an entire day.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26</a:t>
            </a:r>
            <a:r>
              <a:rPr lang="zh-CN" altLang="en-US" sz="2400">
                <a:solidFill>
                  <a:srgbClr val="0070C0"/>
                </a:solidFill>
                <a:latin typeface="Times New Roman" panose="02020603050405020304"/>
                <a:ea typeface="宋体" panose="02010600030101010101" pitchFamily="2" charset="-122"/>
                <a:sym typeface="+mn-ea"/>
              </a:rPr>
              <a:t>年浙江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0000"/>
              </a:lnSpc>
            </a:pPr>
            <a:r>
              <a:rPr lang="en-US" altLang="zh-CN" sz="2400">
                <a:solidFill>
                  <a:srgbClr val="000000"/>
                </a:solidFill>
                <a:latin typeface="Times New Roman" panose="02020603050405020304"/>
                <a:ea typeface="Times New Roman" panose="02020603050405020304"/>
              </a:rPr>
              <a:t>There are few people who could find joy in waiting for a microwave ( </a:t>
            </a:r>
            <a:r>
              <a:rPr lang="zh-CN" altLang="en-US" sz="2400">
                <a:solidFill>
                  <a:srgbClr val="000000"/>
                </a:solidFill>
                <a:latin typeface="Times New Roman" panose="02020603050405020304"/>
                <a:ea typeface="Times New Roman" panose="02020603050405020304"/>
              </a:rPr>
              <a:t>微波 炉) 56.______(</a:t>
            </a:r>
            <a:r>
              <a:rPr lang="en-US" altLang="zh-CN" sz="2400">
                <a:solidFill>
                  <a:srgbClr val="000000"/>
                </a:solidFill>
                <a:latin typeface="Times New Roman" panose="02020603050405020304"/>
                <a:ea typeface="Times New Roman" panose="02020603050405020304"/>
              </a:rPr>
              <a:t>finish) heating, but my mum did it.</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custDataLst>
              <p:tags r:id="rId2"/>
            </p:custDataLst>
          </p:nvPr>
        </p:nvSpPr>
        <p:spPr>
          <a:xfrm>
            <a:off x="9364345" y="320040"/>
            <a:ext cx="2042795" cy="530860"/>
          </a:xfrm>
          <a:prstGeom prst="rect">
            <a:avLst/>
          </a:prstGeom>
          <a:noFill/>
        </p:spPr>
        <p:txBody>
          <a:bodyPr wrap="square" rtlCol="0">
            <a:noAutofit/>
          </a:bodyPr>
          <a:p>
            <a:r>
              <a:rPr lang="en-US" altLang="zh-CN" sz="2800" b="1">
                <a:solidFill>
                  <a:srgbClr val="FF0000"/>
                </a:solidFill>
              </a:rPr>
              <a:t>to be lifted</a:t>
            </a:r>
            <a:endParaRPr lang="en-US" altLang="zh-CN" sz="2800" b="1">
              <a:solidFill>
                <a:srgbClr val="FF0000"/>
              </a:solidFill>
            </a:endParaRPr>
          </a:p>
        </p:txBody>
      </p:sp>
      <p:sp>
        <p:nvSpPr>
          <p:cNvPr id="7" name="文本框 6"/>
          <p:cNvSpPr txBox="1"/>
          <p:nvPr>
            <p:custDataLst>
              <p:tags r:id="rId3"/>
            </p:custDataLst>
          </p:nvPr>
        </p:nvSpPr>
        <p:spPr>
          <a:xfrm>
            <a:off x="9458325" y="850900"/>
            <a:ext cx="1217930" cy="521970"/>
          </a:xfrm>
          <a:prstGeom prst="rect">
            <a:avLst/>
          </a:prstGeom>
          <a:noFill/>
        </p:spPr>
        <p:txBody>
          <a:bodyPr wrap="square" rtlCol="0">
            <a:spAutoFit/>
          </a:bodyPr>
          <a:p>
            <a:r>
              <a:rPr lang="en-US" altLang="zh-CN" sz="2800" b="1">
                <a:solidFill>
                  <a:srgbClr val="FF0000"/>
                </a:solidFill>
              </a:rPr>
              <a:t>their</a:t>
            </a:r>
            <a:endParaRPr lang="en-US" altLang="zh-CN" sz="2800" b="1">
              <a:solidFill>
                <a:srgbClr val="FF0000"/>
              </a:solidFill>
            </a:endParaRPr>
          </a:p>
        </p:txBody>
      </p:sp>
      <p:sp>
        <p:nvSpPr>
          <p:cNvPr id="9" name="文本框 8"/>
          <p:cNvSpPr txBox="1"/>
          <p:nvPr>
            <p:custDataLst>
              <p:tags r:id="rId4"/>
            </p:custDataLst>
          </p:nvPr>
        </p:nvSpPr>
        <p:spPr>
          <a:xfrm>
            <a:off x="4625975" y="1511935"/>
            <a:ext cx="1470025" cy="530860"/>
          </a:xfrm>
          <a:prstGeom prst="rect">
            <a:avLst/>
          </a:prstGeom>
          <a:noFill/>
        </p:spPr>
        <p:txBody>
          <a:bodyPr wrap="square" rtlCol="0">
            <a:noAutofit/>
          </a:bodyPr>
          <a:p>
            <a:r>
              <a:rPr lang="en-US" altLang="zh-CN" sz="2800" b="1">
                <a:solidFill>
                  <a:srgbClr val="FF0000"/>
                </a:solidFill>
              </a:rPr>
              <a:t>to give</a:t>
            </a:r>
            <a:endParaRPr lang="en-US" altLang="zh-CN" sz="2800" b="1">
              <a:solidFill>
                <a:srgbClr val="FF0000"/>
              </a:solidFill>
            </a:endParaRPr>
          </a:p>
        </p:txBody>
      </p:sp>
      <p:sp>
        <p:nvSpPr>
          <p:cNvPr id="12" name="文本框 11"/>
          <p:cNvSpPr txBox="1"/>
          <p:nvPr>
            <p:custDataLst>
              <p:tags r:id="rId5"/>
            </p:custDataLst>
          </p:nvPr>
        </p:nvSpPr>
        <p:spPr>
          <a:xfrm>
            <a:off x="10033635" y="2327275"/>
            <a:ext cx="1470025" cy="530860"/>
          </a:xfrm>
          <a:prstGeom prst="rect">
            <a:avLst/>
          </a:prstGeom>
          <a:noFill/>
        </p:spPr>
        <p:txBody>
          <a:bodyPr wrap="square" rtlCol="0">
            <a:noAutofit/>
          </a:bodyPr>
          <a:p>
            <a:r>
              <a:rPr lang="en-US" altLang="zh-CN" sz="2800" b="1">
                <a:solidFill>
                  <a:srgbClr val="FF0000"/>
                </a:solidFill>
              </a:rPr>
              <a:t>to find</a:t>
            </a:r>
            <a:endParaRPr lang="en-US" altLang="zh-CN" sz="2800" b="1">
              <a:solidFill>
                <a:srgbClr val="FF0000"/>
              </a:solidFill>
            </a:endParaRPr>
          </a:p>
        </p:txBody>
      </p:sp>
      <p:sp>
        <p:nvSpPr>
          <p:cNvPr id="13" name="文本框 12"/>
          <p:cNvSpPr txBox="1"/>
          <p:nvPr>
            <p:custDataLst>
              <p:tags r:id="rId6"/>
            </p:custDataLst>
          </p:nvPr>
        </p:nvSpPr>
        <p:spPr>
          <a:xfrm>
            <a:off x="1817370" y="3429000"/>
            <a:ext cx="2051050" cy="530860"/>
          </a:xfrm>
          <a:prstGeom prst="rect">
            <a:avLst/>
          </a:prstGeom>
          <a:noFill/>
        </p:spPr>
        <p:txBody>
          <a:bodyPr wrap="square" rtlCol="0">
            <a:noAutofit/>
          </a:bodyPr>
          <a:p>
            <a:r>
              <a:rPr lang="en-US" altLang="zh-CN" sz="2800" b="1">
                <a:solidFill>
                  <a:srgbClr val="FF0000"/>
                </a:solidFill>
              </a:rPr>
              <a:t>to present</a:t>
            </a:r>
            <a:endParaRPr lang="en-US" altLang="zh-CN" sz="2800" b="1">
              <a:solidFill>
                <a:srgbClr val="FF0000"/>
              </a:solidFill>
            </a:endParaRPr>
          </a:p>
        </p:txBody>
      </p:sp>
      <p:sp>
        <p:nvSpPr>
          <p:cNvPr id="15" name="文本框 14"/>
          <p:cNvSpPr txBox="1"/>
          <p:nvPr>
            <p:custDataLst>
              <p:tags r:id="rId7"/>
            </p:custDataLst>
          </p:nvPr>
        </p:nvSpPr>
        <p:spPr>
          <a:xfrm>
            <a:off x="1410970" y="4766945"/>
            <a:ext cx="2197735" cy="530860"/>
          </a:xfrm>
          <a:prstGeom prst="rect">
            <a:avLst/>
          </a:prstGeom>
          <a:noFill/>
        </p:spPr>
        <p:txBody>
          <a:bodyPr wrap="square" rtlCol="0">
            <a:noAutofit/>
          </a:bodyPr>
          <a:p>
            <a:r>
              <a:rPr lang="en-US" altLang="zh-CN" sz="2800" b="1">
                <a:solidFill>
                  <a:srgbClr val="FF0000"/>
                </a:solidFill>
              </a:rPr>
              <a:t>to discover</a:t>
            </a:r>
            <a:endParaRPr lang="en-US" altLang="zh-CN" sz="2800" b="1">
              <a:solidFill>
                <a:srgbClr val="FF0000"/>
              </a:solidFill>
            </a:endParaRPr>
          </a:p>
        </p:txBody>
      </p:sp>
      <p:sp>
        <p:nvSpPr>
          <p:cNvPr id="2" name="文本框 1"/>
          <p:cNvSpPr txBox="1"/>
          <p:nvPr>
            <p:custDataLst>
              <p:tags r:id="rId8"/>
            </p:custDataLst>
          </p:nvPr>
        </p:nvSpPr>
        <p:spPr>
          <a:xfrm>
            <a:off x="9552940" y="6163310"/>
            <a:ext cx="2197735" cy="530860"/>
          </a:xfrm>
          <a:prstGeom prst="rect">
            <a:avLst/>
          </a:prstGeom>
          <a:noFill/>
        </p:spPr>
        <p:txBody>
          <a:bodyPr wrap="square" rtlCol="0">
            <a:noAutofit/>
          </a:bodyPr>
          <a:p>
            <a:r>
              <a:rPr lang="en-US" altLang="zh-CN" sz="2800" b="1">
                <a:solidFill>
                  <a:srgbClr val="FF0000"/>
                </a:solidFill>
              </a:rPr>
              <a:t>to finish</a:t>
            </a:r>
            <a:endParaRPr lang="en-US" altLang="zh-C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P spid="9" grpId="0"/>
      <p:bldP spid="12" grpId="0"/>
      <p:bldP spid="13" grpId="0"/>
      <p:bldP spid="15" grpId="0"/>
      <p:bldP spid="2" grpId="0"/>
      <p:bldP spid="10"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635" y="465455"/>
            <a:ext cx="12192000" cy="6402070"/>
          </a:xfrm>
          <a:prstGeom prst="rect">
            <a:avLst/>
          </a:prstGeom>
        </p:spPr>
        <p:txBody>
          <a:bodyPr wrap="square">
            <a:spAutoFit/>
          </a:bodyPr>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17</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en-US" altLang="zh-CN" sz="2400">
                <a:solidFill>
                  <a:schemeClr val="tx1"/>
                </a:solidFill>
                <a:latin typeface="Times New Roman" panose="02020603050405020304"/>
                <a:ea typeface="Times New Roman" panose="02020603050405020304"/>
              </a:rPr>
              <a:t> </a:t>
            </a:r>
            <a:r>
              <a:rPr lang="en-US" altLang="zh-CN" sz="2400">
                <a:solidFill>
                  <a:schemeClr val="tx1"/>
                </a:solidFill>
                <a:latin typeface="Times New Roman" panose="02020603050405020304"/>
                <a:ea typeface="宋体" panose="02010600030101010101" pitchFamily="2" charset="-122"/>
                <a:sym typeface="+mn-ea"/>
              </a:rPr>
              <a:t>This trend, which was started by the medical community _____ a method of fighting heart disease…</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22</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en-US" altLang="zh-CN" sz="2400">
                <a:solidFill>
                  <a:schemeClr val="tx1"/>
                </a:solidFill>
                <a:latin typeface="Times New Roman" panose="02020603050405020304"/>
                <a:ea typeface="宋体" panose="02010600030101010101" pitchFamily="2" charset="-122"/>
                <a:sym typeface="+mn-ea"/>
              </a:rPr>
              <a:t>  Giant pandas also serve 64_____ an umbrella species, bringing protection to a host of plants and animals…</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年全国甲卷】</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en-US" altLang="zh-CN" sz="2400">
                <a:solidFill>
                  <a:schemeClr val="tx1"/>
                </a:solidFill>
                <a:latin typeface="Times New Roman" panose="02020603050405020304"/>
                <a:ea typeface="宋体" panose="02010600030101010101" pitchFamily="2" charset="-122"/>
                <a:sym typeface="+mn-ea"/>
              </a:rPr>
              <a:t>Yet, the form of the fable still has values today,   63   Rachel Carson says it in “A Fable for Tomorrow.”</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en-US" altLang="zh-CN" sz="2400">
                <a:solidFill>
                  <a:schemeClr val="tx1"/>
                </a:solidFill>
                <a:latin typeface="Times New Roman" panose="02020603050405020304"/>
                <a:ea typeface="宋体" panose="02010600030101010101" pitchFamily="2" charset="-122"/>
                <a:sym typeface="+mn-ea"/>
              </a:rPr>
              <a:t>Thanks to Beijing’s long history ____63____ capital of China, almost every hutong has its stories,</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endParaRPr lang="zh-CN" altLang="en-US" sz="2400">
              <a:solidFill>
                <a:srgbClr val="0070C0"/>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endParaRPr lang="en-US" altLang="zh-CN" sz="2400">
              <a:solidFill>
                <a:schemeClr val="tx1"/>
              </a:solidFill>
              <a:latin typeface="Times New Roman" panose="02020603050405020304"/>
              <a:ea typeface="宋体" panose="02010600030101010101" pitchFamily="2" charset="-122"/>
              <a:sym typeface="+mn-ea"/>
            </a:endParaRPr>
          </a:p>
          <a:p>
            <a:pPr indent="0" defTabSz="266700" eaLnBrk="1" fontAlgn="auto" latinLnBrk="0" hangingPunct="1">
              <a:lnSpc>
                <a:spcPct val="90000"/>
              </a:lnSpc>
            </a:pPr>
            <a:r>
              <a:rPr lang="en-US" altLang="zh-CN" sz="2400">
                <a:solidFill>
                  <a:schemeClr val="tx1"/>
                </a:solidFill>
                <a:latin typeface="Times New Roman" panose="02020603050405020304"/>
                <a:ea typeface="宋体" panose="02010600030101010101" pitchFamily="2" charset="-122"/>
                <a:sym typeface="+mn-ea"/>
              </a:rPr>
              <a:t> The Glasshouse stands     63     a great achievement in contemporary design, to house the plants of the southwestern part of China at the end of a path retracing (</a:t>
            </a:r>
            <a:r>
              <a:rPr lang="zh-CN" altLang="en-US" sz="2400">
                <a:solidFill>
                  <a:schemeClr val="tx1"/>
                </a:solidFill>
                <a:latin typeface="Times New Roman" panose="02020603050405020304"/>
                <a:ea typeface="宋体" panose="02010600030101010101" pitchFamily="2" charset="-122"/>
                <a:sym typeface="+mn-ea"/>
              </a:rPr>
              <a:t>追溯) </a:t>
            </a:r>
            <a:r>
              <a:rPr lang="en-US" altLang="zh-CN" sz="2400">
                <a:solidFill>
                  <a:schemeClr val="tx1"/>
                </a:solidFill>
                <a:latin typeface="Times New Roman" panose="02020603050405020304"/>
                <a:ea typeface="宋体" panose="02010600030101010101" pitchFamily="2" charset="-122"/>
                <a:sym typeface="+mn-ea"/>
              </a:rPr>
              <a:t>the steps along the Silk Route</a:t>
            </a:r>
            <a:endParaRPr lang="en-US" altLang="zh-CN" sz="2400">
              <a:solidFill>
                <a:schemeClr val="tx1"/>
              </a:solidFill>
              <a:latin typeface="Times New Roman" panose="02020603050405020304"/>
              <a:ea typeface="宋体" panose="02010600030101010101" pitchFamily="2" charset="-122"/>
              <a:sym typeface="+mn-ea"/>
            </a:endParaRPr>
          </a:p>
        </p:txBody>
      </p:sp>
      <p:sp>
        <p:nvSpPr>
          <p:cNvPr id="25" name="文本框 24"/>
          <p:cNvSpPr txBox="1"/>
          <p:nvPr>
            <p:custDataLst>
              <p:tags r:id="rId1"/>
            </p:custDataLst>
          </p:nvPr>
        </p:nvSpPr>
        <p:spPr>
          <a:xfrm>
            <a:off x="7183755" y="621030"/>
            <a:ext cx="793115" cy="530860"/>
          </a:xfrm>
          <a:prstGeom prst="rect">
            <a:avLst/>
          </a:prstGeom>
          <a:noFill/>
        </p:spPr>
        <p:txBody>
          <a:bodyPr wrap="square" rtlCol="0">
            <a:noAutofit/>
          </a:bodyPr>
          <a:p>
            <a:r>
              <a:rPr lang="en-US" altLang="zh-CN" sz="2800" b="1">
                <a:solidFill>
                  <a:srgbClr val="FF0000"/>
                </a:solidFill>
              </a:rPr>
              <a:t>as</a:t>
            </a:r>
            <a:endParaRPr lang="en-US" altLang="zh-CN" sz="2800" b="1">
              <a:solidFill>
                <a:srgbClr val="FF0000"/>
              </a:solidFill>
            </a:endParaRPr>
          </a:p>
        </p:txBody>
      </p:sp>
      <p:sp>
        <p:nvSpPr>
          <p:cNvPr id="3" name="AutoShape 10"/>
          <p:cNvSpPr/>
          <p:nvPr>
            <p:custDataLst>
              <p:tags r:id="rId2"/>
            </p:custDataLst>
          </p:nvPr>
        </p:nvSpPr>
        <p:spPr>
          <a:xfrm>
            <a:off x="3065780" y="-67945"/>
            <a:ext cx="6878320" cy="533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altLang="zh-CN"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as</a:t>
            </a:r>
            <a:r>
              <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频率有点高，还喜欢在</a:t>
            </a:r>
            <a:r>
              <a:rPr lang="en-US" altLang="zh-CN"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63</a:t>
            </a:r>
            <a:r>
              <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题出现</a:t>
            </a:r>
            <a:endPar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p:cNvSpPr txBox="1"/>
          <p:nvPr>
            <p:custDataLst>
              <p:tags r:id="rId3"/>
            </p:custDataLst>
          </p:nvPr>
        </p:nvSpPr>
        <p:spPr>
          <a:xfrm>
            <a:off x="3569335" y="2007870"/>
            <a:ext cx="793115" cy="530860"/>
          </a:xfrm>
          <a:prstGeom prst="rect">
            <a:avLst/>
          </a:prstGeom>
          <a:noFill/>
        </p:spPr>
        <p:txBody>
          <a:bodyPr wrap="square" rtlCol="0">
            <a:noAutofit/>
          </a:bodyPr>
          <a:p>
            <a:r>
              <a:rPr lang="en-US" altLang="zh-CN" sz="2800" b="1">
                <a:solidFill>
                  <a:srgbClr val="FF0000"/>
                </a:solidFill>
              </a:rPr>
              <a:t>as</a:t>
            </a:r>
            <a:endParaRPr lang="en-US" altLang="zh-CN" sz="2800" b="1">
              <a:solidFill>
                <a:srgbClr val="FF0000"/>
              </a:solidFill>
            </a:endParaRPr>
          </a:p>
        </p:txBody>
      </p:sp>
      <p:sp>
        <p:nvSpPr>
          <p:cNvPr id="5" name="文本框 4"/>
          <p:cNvSpPr txBox="1"/>
          <p:nvPr>
            <p:custDataLst>
              <p:tags r:id="rId4"/>
            </p:custDataLst>
          </p:nvPr>
        </p:nvSpPr>
        <p:spPr>
          <a:xfrm>
            <a:off x="5924550" y="3163570"/>
            <a:ext cx="793115" cy="530860"/>
          </a:xfrm>
          <a:prstGeom prst="rect">
            <a:avLst/>
          </a:prstGeom>
          <a:noFill/>
        </p:spPr>
        <p:txBody>
          <a:bodyPr wrap="square" rtlCol="0">
            <a:noAutofit/>
          </a:bodyPr>
          <a:p>
            <a:r>
              <a:rPr lang="en-US" altLang="zh-CN" sz="2800" b="1">
                <a:solidFill>
                  <a:srgbClr val="FF0000"/>
                </a:solidFill>
              </a:rPr>
              <a:t>as</a:t>
            </a:r>
            <a:endParaRPr lang="en-US" altLang="zh-CN" sz="2800" b="1">
              <a:solidFill>
                <a:srgbClr val="FF0000"/>
              </a:solidFill>
            </a:endParaRPr>
          </a:p>
        </p:txBody>
      </p:sp>
      <p:sp>
        <p:nvSpPr>
          <p:cNvPr id="6" name="文本框 5"/>
          <p:cNvSpPr txBox="1"/>
          <p:nvPr>
            <p:custDataLst>
              <p:tags r:id="rId5"/>
            </p:custDataLst>
          </p:nvPr>
        </p:nvSpPr>
        <p:spPr>
          <a:xfrm>
            <a:off x="4257675" y="4595495"/>
            <a:ext cx="793115" cy="530860"/>
          </a:xfrm>
          <a:prstGeom prst="rect">
            <a:avLst/>
          </a:prstGeom>
          <a:noFill/>
        </p:spPr>
        <p:txBody>
          <a:bodyPr wrap="square" rtlCol="0">
            <a:noAutofit/>
          </a:bodyPr>
          <a:p>
            <a:r>
              <a:rPr lang="en-US" altLang="zh-CN" sz="2800" b="1">
                <a:solidFill>
                  <a:srgbClr val="FF0000"/>
                </a:solidFill>
              </a:rPr>
              <a:t>as</a:t>
            </a:r>
            <a:endParaRPr lang="en-US" altLang="zh-CN" sz="2800" b="1">
              <a:solidFill>
                <a:srgbClr val="FF0000"/>
              </a:solidFill>
            </a:endParaRPr>
          </a:p>
        </p:txBody>
      </p:sp>
      <p:sp>
        <p:nvSpPr>
          <p:cNvPr id="8" name="文本框 7"/>
          <p:cNvSpPr txBox="1"/>
          <p:nvPr>
            <p:custDataLst>
              <p:tags r:id="rId6"/>
            </p:custDataLst>
          </p:nvPr>
        </p:nvSpPr>
        <p:spPr>
          <a:xfrm>
            <a:off x="3065780" y="5496560"/>
            <a:ext cx="793115" cy="530860"/>
          </a:xfrm>
          <a:prstGeom prst="rect">
            <a:avLst/>
          </a:prstGeom>
          <a:noFill/>
        </p:spPr>
        <p:txBody>
          <a:bodyPr wrap="square" rtlCol="0">
            <a:noAutofit/>
          </a:bodyPr>
          <a:p>
            <a:r>
              <a:rPr lang="en-US" altLang="zh-CN" sz="2800" b="1">
                <a:solidFill>
                  <a:srgbClr val="FF0000"/>
                </a:solidFill>
              </a:rPr>
              <a:t>as</a:t>
            </a:r>
            <a:endParaRPr lang="en-US" altLang="zh-C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5" grpId="0"/>
      <p:bldP spid="6" grpId="0"/>
      <p:bldP spid="8" grpId="0"/>
      <p:bldP spid="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4" name="AutoShape 4"/>
          <p:cNvSpPr/>
          <p:nvPr/>
        </p:nvSpPr>
        <p:spPr>
          <a:xfrm>
            <a:off x="2921000" y="368300"/>
            <a:ext cx="6350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2800" b="1">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其他不算冷门的冷门</a:t>
            </a:r>
            <a:endPar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0" indent="0" algn="ctr">
              <a:lnSpc>
                <a:spcPct val="125000"/>
              </a:lnSpc>
              <a:defRPr/>
            </a:pPr>
            <a:endPar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5" name="Connector 5"/>
          <p:cNvCxnSpPr/>
          <p:nvPr/>
        </p:nvCxnSpPr>
        <p:spPr>
          <a:xfrm rot="-3580">
            <a:off x="3" y="882650"/>
            <a:ext cx="12192000" cy="12700"/>
          </a:xfrm>
          <a:prstGeom prst="straightConnector1">
            <a:avLst/>
          </a:prstGeom>
          <a:solidFill>
            <a:srgbClr val="DEE0E3">
              <a:alpha val="100000"/>
            </a:srgbClr>
          </a:solidFill>
          <a:ln w="25400" cap="flat" cmpd="sng">
            <a:solidFill>
              <a:srgbClr val="002060">
                <a:alpha val="100000"/>
              </a:srgbClr>
            </a:solidFill>
            <a:prstDash val="solid"/>
            <a:round/>
            <a:headEnd type="none" w="lg" len="lg"/>
            <a:tailEnd type="none" w="lg" len="lg"/>
          </a:ln>
        </p:spPr>
      </p:cxnSp>
      <p:sp>
        <p:nvSpPr>
          <p:cNvPr id="8" name="AutoShape 8"/>
          <p:cNvSpPr/>
          <p:nvPr>
            <p:custDataLst>
              <p:tags r:id="rId1"/>
            </p:custDataLst>
          </p:nvPr>
        </p:nvSpPr>
        <p:spPr>
          <a:xfrm>
            <a:off x="508000" y="1024255"/>
            <a:ext cx="3556000" cy="5325745"/>
          </a:xfrm>
          <a:prstGeom prst="roundRect">
            <a:avLst>
              <a:gd name="adj" fmla="val 4285"/>
            </a:avLst>
          </a:prstGeom>
          <a:solidFill>
            <a:srgbClr val="EFF6FF">
              <a:alpha val="100000"/>
            </a:srgbClr>
          </a:solidFill>
          <a:ln w="25400" cap="flat" cmpd="sng">
            <a:solidFill>
              <a:srgbClr val="2563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0" name="AutoShape 10"/>
          <p:cNvSpPr/>
          <p:nvPr>
            <p:custDataLst>
              <p:tags r:id="rId2"/>
            </p:custDataLst>
          </p:nvPr>
        </p:nvSpPr>
        <p:spPr>
          <a:xfrm>
            <a:off x="682625" y="1066800"/>
            <a:ext cx="3171825" cy="571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三大从句考频</a:t>
            </a:r>
            <a:endParaRPr lang="en-US" altLang="zh-CN" sz="3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 name="AutoShape 11"/>
          <p:cNvSpPr/>
          <p:nvPr/>
        </p:nvSpPr>
        <p:spPr>
          <a:xfrm>
            <a:off x="678815" y="2400935"/>
            <a:ext cx="3175000" cy="277114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定语从句</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&gt;</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名词性从句</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&gt;</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状语从句</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2.</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定从引导词</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which&gt; that &gt;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其它</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(who, where, as)</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名从引导词缺啥补啥基本送分</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custDataLst>
              <p:tags r:id="rId3"/>
            </p:custDataLst>
          </p:nvPr>
        </p:nvSpPr>
        <p:spPr>
          <a:xfrm>
            <a:off x="4318000" y="1028065"/>
            <a:ext cx="3556000" cy="5321935"/>
          </a:xfrm>
          <a:prstGeom prst="roundRect">
            <a:avLst>
              <a:gd name="adj" fmla="val 4285"/>
            </a:avLst>
          </a:prstGeom>
          <a:solidFill>
            <a:srgbClr val="FFF7ED">
              <a:alpha val="100000"/>
            </a:srgbClr>
          </a:solidFill>
          <a:ln w="25400" cap="flat" cmpd="sng">
            <a:solidFill>
              <a:srgbClr val="F97316">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6" name="AutoShape 16"/>
          <p:cNvSpPr/>
          <p:nvPr>
            <p:custDataLst>
              <p:tags r:id="rId4"/>
            </p:custDataLst>
          </p:nvPr>
        </p:nvSpPr>
        <p:spPr>
          <a:xfrm>
            <a:off x="5397500" y="1017905"/>
            <a:ext cx="2035175"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3200" b="1" i="0" u="none" strike="noStrike">
                <a:solidFill>
                  <a:srgbClr val="C2410C"/>
                </a:solidFill>
                <a:latin typeface="微软雅黑" panose="020B0503020204020204" charset="-122"/>
                <a:ea typeface="微软雅黑" panose="020B0503020204020204" charset="-122"/>
                <a:cs typeface="微软雅黑" panose="020B0503020204020204" charset="-122"/>
                <a:sym typeface="微软雅黑" panose="020B0503020204020204" charset="-122"/>
              </a:rPr>
              <a:t>超长句子</a:t>
            </a:r>
            <a:endParaRPr lang="zh-CN" altLang="en-US" sz="3200" b="1" i="0" u="none" strike="noStrike">
              <a:solidFill>
                <a:srgbClr val="C2410C"/>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0" name="AutoShape 20"/>
          <p:cNvSpPr/>
          <p:nvPr>
            <p:custDataLst>
              <p:tags r:id="rId5"/>
            </p:custDataLst>
          </p:nvPr>
        </p:nvSpPr>
        <p:spPr>
          <a:xfrm>
            <a:off x="8128000" y="1018540"/>
            <a:ext cx="3556000" cy="5237480"/>
          </a:xfrm>
          <a:prstGeom prst="roundRect">
            <a:avLst>
              <a:gd name="adj" fmla="val 4285"/>
            </a:avLst>
          </a:prstGeom>
          <a:solidFill>
            <a:srgbClr val="ECFDF5">
              <a:alpha val="100000"/>
            </a:srgbClr>
          </a:solidFill>
          <a:ln w="25400" cap="flat" cmpd="sng">
            <a:solidFill>
              <a:srgbClr val="10B981">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22" name="AutoShape 22"/>
          <p:cNvSpPr/>
          <p:nvPr>
            <p:custDataLst>
              <p:tags r:id="rId6"/>
            </p:custDataLst>
          </p:nvPr>
        </p:nvSpPr>
        <p:spPr>
          <a:xfrm>
            <a:off x="8380095" y="1315720"/>
            <a:ext cx="311912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3200" b="1" i="0" u="none" strike="noStrike">
                <a:solidFill>
                  <a:srgbClr val="047857"/>
                </a:solidFill>
                <a:latin typeface="微软雅黑" panose="020B0503020204020204" charset="-122"/>
                <a:ea typeface="微软雅黑" panose="020B0503020204020204" charset="-122"/>
                <a:cs typeface="微软雅黑" panose="020B0503020204020204" charset="-122"/>
                <a:sym typeface="微软雅黑" panose="020B0503020204020204" charset="-122"/>
              </a:rPr>
              <a:t>固定搭配和词性变化</a:t>
            </a:r>
            <a:endParaRPr lang="zh-CN" altLang="en-US" sz="3200" b="1" i="0" u="none" strike="noStrike">
              <a:solidFill>
                <a:srgbClr val="047857"/>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AutoShape 11"/>
          <p:cNvSpPr/>
          <p:nvPr/>
        </p:nvSpPr>
        <p:spPr>
          <a:xfrm>
            <a:off x="4508500" y="2303780"/>
            <a:ext cx="3175000" cy="277114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超长句子是一定会出现的。非谓语也一定会出现的。</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2.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一个长句子里可能含有</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个空，但不一定考到非谓语。</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3. </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找到主干，耐心划分语块，留心平行结构。</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AutoShape 11"/>
          <p:cNvSpPr/>
          <p:nvPr/>
        </p:nvSpPr>
        <p:spPr>
          <a:xfrm>
            <a:off x="8338185" y="2759710"/>
            <a:ext cx="3175000" cy="277114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介词</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by+</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差额，</a:t>
            </a: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be similar to, take responsibility for,</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这种固定搭配会考介词</a:t>
            </a:r>
            <a:endPar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endParaRPr 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defRPr/>
            </a:pPr>
            <a:r>
              <a:rPr lang="en-US" altLang="zh-CN"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2. seemingly, engineering, spacious</a:t>
            </a:r>
            <a:r>
              <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这样的词是会出现的</a:t>
            </a:r>
            <a:endParaRPr lang="zh-CN" altLang="en-US" sz="24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6" grpId="0"/>
      <p:bldP spid="2" grpId="0"/>
      <p:bldP spid="2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0" y="114300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PART 03</a:t>
            </a:r>
            <a:endParaRPr lang="en-US" sz="1100"/>
          </a:p>
        </p:txBody>
      </p:sp>
      <p:sp>
        <p:nvSpPr>
          <p:cNvPr id="4" name="AutoShape 4"/>
          <p:cNvSpPr/>
          <p:nvPr/>
        </p:nvSpPr>
        <p:spPr>
          <a:xfrm>
            <a:off x="0" y="2794000"/>
            <a:ext cx="1219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zh-CN" altLang="en-US"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真题回顾</a:t>
            </a:r>
            <a:r>
              <a:rPr lang="en-US" altLang="zh-CN"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各地联考题综合演练</a:t>
            </a:r>
            <a:endParaRPr lang="zh-CN" altLang="en-US"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5" name="AutoShape 5"/>
          <p:cNvSpPr/>
          <p:nvPr/>
        </p:nvSpPr>
        <p:spPr>
          <a:xfrm>
            <a:off x="5588000" y="4318000"/>
            <a:ext cx="1016000" cy="76200"/>
          </a:xfrm>
          <a:prstGeom prst="roundRect">
            <a:avLst>
              <a:gd name="adj" fmla="val 0"/>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0" y="5080000"/>
            <a:ext cx="12192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a:solidFill>
                  <a:srgbClr val="666666"/>
                </a:solidFill>
                <a:latin typeface="Noto Sans SC" panose="020B0200000000000000" charset="-122"/>
                <a:ea typeface="Noto Sans SC" panose="020B0200000000000000" charset="-122"/>
                <a:cs typeface="Noto Sans SC" panose="020B0200000000000000" charset="-122"/>
              </a:rPr>
              <a:t>INTEGRATED DRILL</a:t>
            </a:r>
            <a:endParaRPr lang="en-US" altLang="zh-CN" sz="1800">
              <a:solidFill>
                <a:srgbClr val="666666"/>
              </a:solidFill>
              <a:latin typeface="Noto Sans SC" panose="020B0200000000000000" charset="-122"/>
              <a:ea typeface="Noto Sans SC" panose="020B0200000000000000" charset="-122"/>
              <a:cs typeface="Noto Sans SC" panose="020B0200000000000000"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2755900" y="2032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25000"/>
              </a:lnSpc>
              <a:defRPr/>
            </a:pP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2023年全国一卷语法填空真题精练</a:t>
            </a:r>
            <a:endParaRPr lang="en-US" sz="1100"/>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838200"/>
            <a:ext cx="12017375" cy="4826000"/>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Xiao long bao (soup dumplings), those amazing constructions of delicate dumpling wrappers, encasing hot,  </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36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(taste) soup and sweet, fresh meat, are far and away my favorite Chinese street food. The dumplings arrive steaming and dangerously hot. </a:t>
            </a:r>
            <a:endPar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To eat one, you have to decide whether</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37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(bite) a small hole in it first, releasing the stream and risking a spill (</a:t>
            </a:r>
            <a:r>
              <a:rPr lang="zh-CN" altLang="en-US"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溢出), </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38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to put the whole dumpling in your mouth, letting the hot soup explode on your tongue. Shanghai may be the </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39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(recognize) home of the soup dumplings but food historians will actually point you to the neighboring canal town of Nanxiang as Xiao long hao’s birthplace. There you will find them prepared differently- more dumpling and less soup, and the wrappers are pressed</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40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hand rather than rolled. Nanxiang aside, the best Xiao long bao have a fine skin, allowing them </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41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(lift) out of the steamer basket without allowing them tearing or spilling any of</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42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(they) contents. The meat should be fresh wit</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h   43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touch of sweetness and the soup hot, clear and delicious.</a:t>
            </a:r>
            <a:endPar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No matter where I buy them, one steamer is</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44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rare) enough, yet two seems greedy, so I am always lef</a:t>
            </a:r>
            <a:r>
              <a:rPr lang="en-US" altLang="zh-CN" sz="18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   45  </a:t>
            </a:r>
            <a:r>
              <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(want) more next time.</a:t>
            </a:r>
            <a:endPar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8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8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36. tasty 37. to bite 38. or 39. recognized 40. by 41. to be lifted 42. their 43. a 44. rarely 45. wanting</a:t>
            </a:r>
            <a:endParaRPr lang="en-US" altLang="zh-CN" sz="18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endPar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endParaRPr lang="en-US" altLang="zh-CN" sz="18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2755900" y="2032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25000"/>
              </a:lnSpc>
              <a:defRPr/>
            </a:pP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2024年全国一卷语法填空真题精练</a:t>
            </a:r>
            <a:endParaRPr lang="en-US" sz="1100"/>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1168400"/>
            <a:ext cx="12017375" cy="4826000"/>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Heatherwick Studio recently built a greenhouse at the edge of the National Trust’s Woolbeding Gardens. This beautiful structure, named Glasshouse, is at the centre of a new garden that shows how the Silk Road influences English gardens even in modern times.</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latest </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56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(engineer) techniques are applied to create this protective</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57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(function) structure that is also beautiful. The design features ten steel “sepals (</a:t>
            </a:r>
            <a:r>
              <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萼片)”</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made of glass and aluminium (</a:t>
            </a:r>
            <a:r>
              <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铝).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These sepals open on warm days</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58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give) the inside plants sunshine and fresh air. In cold weather, the structure stays </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59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(close) to protect the plants.</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Further, the Silk Route Garden around the greenhouse</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60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(walk) visitors through a journey influenced by the ancient Silk Road, by which silk as well as many plant species came to Britain for  </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61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first time. These plants included modern Western</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62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(favourite) such as rosemary, lavender and fennel. The garden also contains a winding path that guides visitors through the twelve regions of the Silk Road. The path offers over 300 plant species for visitors to see, too.</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Glasshouse stands </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63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 great achievement in contemporary design, to house the plants of the southwestern part of China at the end of a path retracing (</a:t>
            </a:r>
            <a:r>
              <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追溯)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 steps along the Silk Route</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64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brought the plants from their native habitat in Asia to come to define much of the</a:t>
            </a:r>
            <a:r>
              <a:rPr lang="en-US" altLang="zh-CN" sz="1600" b="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65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(rich) of gardening in England.</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56. engineering 57. functional 58. to give 59. closed 60. walks 61. the 62. favorites 63. as 64. which/that   65. richness</a:t>
            </a:r>
            <a:r>
              <a:rPr lang="zh-CN" altLang="en-US"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endParaRPr lang="en-US" altLang="zh-CN"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2755900" y="2032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25000"/>
              </a:lnSpc>
              <a:defRPr/>
            </a:pP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2025年全国一卷语法填空真题精练</a:t>
            </a:r>
            <a:endParaRPr lang="en-US" sz="1100"/>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1028700"/>
            <a:ext cx="12017375" cy="4826000"/>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An exhibition at the Jiushi Art Museum in Shanghai is featuring artwork inspired by Go, or weiqi in Chinese, 36._______ originated in China more than 4,000 years ago.</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Go is one of 37._______ earliest binary-based games. The movements of the black and white pieces reflect the basic ideas of Eastern philosophy, according to Tu Ningning, who is in charge of the exhibition.</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exhibition brings together Go culture, cutting-edge technology and contemporary art,” says Tu. “We hope 38._______ (present) the rather abstract Go game and AI in a visual context, and initiate dialogues with minimalist art, conceptual art and expressionism.”</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“In a Go game, each move should serve a long-term goal. You try to lead the opponent into your trap and force them to follow your ‘39._______ (guide)’ till they lose,” explains Wang Wei, a Go player among the visitors to the exhibition.</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players’ personalities 40._______ (reveal) during the game, and one’s weaknesses are exposed to the opponent,” she adds. “A decent winner always 41._______ (try) to beat the opponent 42._______ no more than one or two points as a gesture of respect for the other side.”</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Tu says that the balance between the black and white pieces, the beauty in the 43._______ (strategy) placement of the pieces, 44._______ the energy flow following each move inspired artists to create oil paintings, sculptures, 45._______ (digital) generated pictures and silk-screen prints for the exhibition.</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36. which 37. the 38. to present 39. guidance 40. are revealed 41. tries 42. by 43. strategic 44. and 45. digitally</a:t>
            </a:r>
            <a:endParaRPr lang="en-US" altLang="zh-CN" sz="1600" b="0"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2755900" y="2032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33000"/>
              </a:lnSpc>
              <a:defRPr/>
            </a:pPr>
            <a:r>
              <a:rPr lang="en-US" altLang="zh-CN" sz="2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sz="2800" b="1">
                <a:solidFill>
                  <a:srgbClr val="F25720"/>
                </a:solidFill>
                <a:latin typeface="微软雅黑" panose="020B0503020204020204" charset="-122"/>
                <a:ea typeface="微软雅黑" panose="020B0503020204020204" charset="-122"/>
                <a:cs typeface="微软雅黑" panose="020B0503020204020204" charset="-122"/>
                <a:sym typeface="Noto Sans SC" panose="020B0200000000000000" charset="-122"/>
              </a:rPr>
              <a:t>2026 届湖北省武汉高三 4 月调考英语试题</a:t>
            </a:r>
            <a:endParaRPr lang="en-US" sz="2800" b="1">
              <a:solidFill>
                <a:srgbClr val="F25720"/>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838200"/>
            <a:ext cx="12017375" cy="5600065"/>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In Gonghe, Qinghai Province, Yehdor the herder (</a:t>
            </a:r>
            <a:r>
              <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牧民)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carries food and water while watching his sheep graze (</a:t>
            </a:r>
            <a:r>
              <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吃草)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across the summer landscape. Making the scene unique is the blue sea of solar panels overhead, as the sheep's grazing grounds 56 ______ (be) a photovoltaic (</a:t>
            </a:r>
            <a:r>
              <a:rPr lang="zh-CN" altLang="en-US"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光伏的) </a:t>
            </a: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industrial park.</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Talatan photovoltaic industrial park covers 609 square kilometers and the flat land here enjoys rich solar energy resources, with 57 ______ average annual sunshine duration of nearly 3,000 hours.</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park's enormous collection of solar panels not only generates electricity for distant provinces 58 ______ acts as both a sunshade and a windbreak for the surrounding land. With average wind speeds 59 ______ (reduce) by half, vegetation coverage in the area has grown to 80 percent.  However, this vegetation growth hasn't been 60 ______ issues. The growing grass can 61 ______ (dramatic) lower panel efficiency and cause fires in the dry winter months. To address this, the park invited villagers to raise their sheep under the solar panels. The sheep fertilize the area, allowing a green ecological chain 62 ______ (form). In addition, herders can sell some of their sheep, 63 ______ (secure) great financial benefits. Last year, 600 sheep 64 ______ (task) with protecting the solar panels in the park.</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photovoltaic industrial park has set an example of 65 ______ industrial development, traditional practices, and environmental protection work hand in hand. The area is able to produce more power while improving the environment and maintaining the locals' traditional way of life. </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are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an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but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reduced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without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dramatically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to form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securing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were tasked  </a:t>
            </a: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how</a:t>
            </a:r>
            <a:endPar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endPar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3309620" y="2286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33000"/>
              </a:lnSpc>
              <a:defRPr/>
            </a:pPr>
            <a:r>
              <a:rPr lang="en-US" altLang="zh-CN" sz="2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2026届4月八省</a:t>
            </a:r>
            <a:r>
              <a:rPr lang="en-US" altLang="zh-CN" sz="2800" b="1">
                <a:solidFill>
                  <a:srgbClr val="F25720"/>
                </a:solidFill>
                <a:latin typeface="微软雅黑" panose="020B0503020204020204" charset="-122"/>
                <a:ea typeface="微软雅黑" panose="020B0503020204020204" charset="-122"/>
                <a:cs typeface="微软雅黑" panose="020B0503020204020204" charset="-122"/>
              </a:rPr>
              <a:t>T8</a:t>
            </a: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联考</a:t>
            </a: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838200"/>
            <a:ext cx="12017375" cy="5600065"/>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This year, I decided to take a course called AP Seminar to improve my research, presentation and teamwork skills. To help us, Ms. Maxson divided us into groups. At first, I thought she would assign them 56 ______ (random), but she used a more creative method.</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First, she gave us a lecture on the Myers-Briggs Type Indicator (MBTI), 57 ______ system that divides people into 16 personality types based on a questionnaire. According to this system, everyone is either introverted (</a:t>
            </a:r>
            <a:r>
              <a:rPr lang="zh-CN" altLang="en-US"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内向的) 58 ______ </a:t>
            </a: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extroverted (</a:t>
            </a:r>
            <a:r>
              <a:rPr lang="zh-CN" altLang="en-US"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外向的); </a:t>
            </a: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intuitive or sensing;   thinking or feeling; and prospecting or judging. Then, we each took the test to discover our type. I turned out to be an INTP—the 59 ______ (logic). This means I have 60 ______ (analyse) and curious mind, often drawn to difficult ideas and theories, 61 ______ I thought was quite accurate.</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However, I noted the test's limitations. While 62 ______ (identify) me as an introvert, I believe my behavior, as well as 63 ______ (my), is context-dependent. Furthermore, the questions seemed transparent and easily manipulated (</a:t>
            </a:r>
            <a:r>
              <a:rPr lang="zh-CN" altLang="en-US"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操控) </a:t>
            </a: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to achieve a desired outcome.</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64 ______ its imperfections, the MBTI offered valuable insights into our collaborative styles. Finally, Ms. Maxson formed groups considering personality compatibility. Since extroverts were the majority, each team 65 ______ (consist) of one introvert and three extroverts. So far, my group has been functioning effectively, and I am optimistic about our project.</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randomly    a    or    logician    analytical    which    identifying    myself    Despite    consisted</a:t>
            </a:r>
            <a:endPar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endPar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3309620" y="2286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33000"/>
              </a:lnSpc>
              <a:defRPr/>
            </a:pP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2026年深圳市高三年级第二次调研考试</a:t>
            </a: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838200"/>
            <a:ext cx="12017375" cy="5600065"/>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Powerful drumbeats filled the theatre as performers firmly 56 ______ (strike) large drums in perfect rhythm. This was the opening scene of Drum Music in Dongcang, a traditional drum performance I experienced in Xi'an this summer, and it 57 ______ (immediate) caught my attention.</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Originating from the drum music of the Tang Dynasty court, the performance told a 58 ______ (remark) story of how this ancient art has survived across centuries. The show kicked off as the history 59 ______ (introduce) by Mr. Zhao, a 70-year-old drum master. His disciples (</a:t>
            </a:r>
            <a:r>
              <a:rPr lang="zh-CN" altLang="en-US"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徒弟) </a:t>
            </a: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then stepped onto the stage, delivering forceful performances with dance and erhu music. The steady rhythm of the drums, 60 ______ (combine) with carefully designed movements, created a strong sense of history and discipline.</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As the performance unfolded, the audience learned that the decline of the Tang Dynasty forced court musicians to leave the palace. They carried the drum music 61 ______ them and brought it into ordinary communities. 62 ______ had once belonged to the court became something people could hear, learn, and pass on. Over generations, the tradition took root in Xi'an. The message was clear and touching: music is meant 63 ______ (share).</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Toward the end, when the performers revealed how many years they had spent practising, the audience was deeply moved and responded with enthusiastic 64 ______ (applaud). Watching Drum Music in Dongcang was 65 ______ experience that left a lasting impression on me.</a:t>
            </a:r>
            <a:endPar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en-US" altLang="zh-CN" sz="1600" b="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struck     immediately     remarkable     was introduced     combined      with      What      to be shared        applause     an</a:t>
            </a:r>
            <a:endPar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21" b="1121"/>
          <a:stretch>
            <a:fillRect/>
          </a:stretch>
        </p:blipFill>
        <p:spPr>
          <a:xfrm>
            <a:off x="0" y="0"/>
            <a:ext cx="1879600" cy="863600"/>
          </a:xfrm>
          <a:prstGeom prst="rect">
            <a:avLst/>
          </a:prstGeom>
          <a:noFill/>
          <a:ln w="25400" cap="flat" cmpd="sng">
            <a:noFill/>
            <a:prstDash val="solid"/>
            <a:round/>
          </a:ln>
        </p:spPr>
      </p:pic>
      <p:sp>
        <p:nvSpPr>
          <p:cNvPr id="3" name="AutoShape 3"/>
          <p:cNvSpPr/>
          <p:nvPr/>
        </p:nvSpPr>
        <p:spPr>
          <a:xfrm>
            <a:off x="2540000" y="254000"/>
            <a:ext cx="711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002060"/>
                </a:solidFill>
                <a:latin typeface="微软雅黑" panose="020B0503020204020204" charset="-122"/>
                <a:ea typeface="微软雅黑" panose="020B0503020204020204" charset="-122"/>
                <a:cs typeface="微软雅黑" panose="020B0503020204020204" charset="-122"/>
                <a:sym typeface="微软雅黑" panose="020B0503020204020204" charset="-122"/>
              </a:rPr>
              <a:t>CONTENTS</a:t>
            </a:r>
            <a:endParaRPr lang="en-US" sz="1100"/>
          </a:p>
        </p:txBody>
      </p:sp>
      <p:cxnSp>
        <p:nvCxnSpPr>
          <p:cNvPr id="4" name="Connector 4"/>
          <p:cNvCxnSpPr/>
          <p:nvPr/>
        </p:nvCxnSpPr>
        <p:spPr>
          <a:xfrm rot="-3906">
            <a:off x="508004" y="1136650"/>
            <a:ext cx="11176000" cy="12700"/>
          </a:xfrm>
          <a:prstGeom prst="line">
            <a:avLst/>
          </a:prstGeom>
          <a:solidFill>
            <a:srgbClr val="DEE0E3">
              <a:alpha val="100000"/>
            </a:srgbClr>
          </a:solidFill>
          <a:ln w="25400" cap="flat" cmpd="sng">
            <a:solidFill>
              <a:srgbClr val="F25720">
                <a:alpha val="100000"/>
              </a:srgbClr>
            </a:solidFill>
            <a:prstDash val="solid"/>
            <a:round/>
            <a:headEnd type="none" w="lg" len="lg"/>
            <a:tailEnd type="none" w="lg" len="lg"/>
          </a:ln>
        </p:spPr>
      </p:cxnSp>
      <p:sp>
        <p:nvSpPr>
          <p:cNvPr id="17" name="AutoShape 4"/>
          <p:cNvSpPr/>
          <p:nvPr>
            <p:custDataLst>
              <p:tags r:id="rId3"/>
            </p:custDataLst>
          </p:nvPr>
        </p:nvSpPr>
        <p:spPr>
          <a:xfrm>
            <a:off x="762000" y="1778000"/>
            <a:ext cx="3302000" cy="4318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8" name="AutoShape 5"/>
          <p:cNvSpPr/>
          <p:nvPr>
            <p:custDataLst>
              <p:tags r:id="rId4"/>
            </p:custDataLst>
          </p:nvPr>
        </p:nvSpPr>
        <p:spPr>
          <a:xfrm>
            <a:off x="1016000" y="20955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60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01</a:t>
            </a:r>
            <a:endParaRPr lang="en-US" sz="1100"/>
          </a:p>
        </p:txBody>
      </p:sp>
      <p:sp>
        <p:nvSpPr>
          <p:cNvPr id="19" name="AutoShape 6"/>
          <p:cNvSpPr/>
          <p:nvPr>
            <p:custDataLst>
              <p:tags r:id="rId5"/>
            </p:custDataLst>
          </p:nvPr>
        </p:nvSpPr>
        <p:spPr>
          <a:xfrm>
            <a:off x="1016000" y="3302000"/>
            <a:ext cx="2794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题型思路与技巧回顾</a:t>
            </a:r>
            <a:endParaRPr lang="en-US" sz="1100"/>
          </a:p>
        </p:txBody>
      </p:sp>
      <p:sp>
        <p:nvSpPr>
          <p:cNvPr id="20" name="AutoShape 7"/>
          <p:cNvSpPr/>
          <p:nvPr>
            <p:custDataLst>
              <p:tags r:id="rId6"/>
            </p:custDataLst>
          </p:nvPr>
        </p:nvSpPr>
        <p:spPr>
          <a:xfrm>
            <a:off x="1016000" y="4064000"/>
            <a:ext cx="635000" cy="50800"/>
          </a:xfrm>
          <a:prstGeom prst="roundRect">
            <a:avLst>
              <a:gd name="adj" fmla="val 0"/>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21" name="AutoShape 8"/>
          <p:cNvSpPr/>
          <p:nvPr>
            <p:custDataLst>
              <p:tags r:id="rId7"/>
            </p:custDataLst>
          </p:nvPr>
        </p:nvSpPr>
        <p:spPr>
          <a:xfrm>
            <a:off x="954405" y="4368800"/>
            <a:ext cx="2794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十年考情探</a:t>
            </a: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命题特点</a:t>
            </a:r>
            <a:b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解题总思路：三步法</a:t>
            </a:r>
            <a:b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•“有提示词”与“无提示词”策略</a:t>
            </a:r>
            <a:endPar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2" name="AutoShape 9"/>
          <p:cNvSpPr/>
          <p:nvPr>
            <p:custDataLst>
              <p:tags r:id="rId8"/>
            </p:custDataLst>
          </p:nvPr>
        </p:nvSpPr>
        <p:spPr>
          <a:xfrm>
            <a:off x="4445000" y="1778000"/>
            <a:ext cx="3302000" cy="4318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23" name="AutoShape 10"/>
          <p:cNvSpPr/>
          <p:nvPr>
            <p:custDataLst>
              <p:tags r:id="rId9"/>
            </p:custDataLst>
          </p:nvPr>
        </p:nvSpPr>
        <p:spPr>
          <a:xfrm>
            <a:off x="4699000" y="20955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60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02</a:t>
            </a:r>
            <a:endParaRPr lang="en-US" sz="1100"/>
          </a:p>
        </p:txBody>
      </p:sp>
      <p:sp>
        <p:nvSpPr>
          <p:cNvPr id="24" name="AutoShape 11"/>
          <p:cNvSpPr/>
          <p:nvPr>
            <p:custDataLst>
              <p:tags r:id="rId10"/>
            </p:custDataLst>
          </p:nvPr>
        </p:nvSpPr>
        <p:spPr>
          <a:xfrm>
            <a:off x="4699000" y="3302000"/>
            <a:ext cx="306578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高频考点总结 (2023-2025)</a:t>
            </a:r>
            <a:endParaRPr lang="en-US" sz="1100"/>
          </a:p>
        </p:txBody>
      </p:sp>
      <p:sp>
        <p:nvSpPr>
          <p:cNvPr id="25" name="AutoShape 12"/>
          <p:cNvSpPr/>
          <p:nvPr>
            <p:custDataLst>
              <p:tags r:id="rId11"/>
            </p:custDataLst>
          </p:nvPr>
        </p:nvSpPr>
        <p:spPr>
          <a:xfrm>
            <a:off x="4699000" y="4064000"/>
            <a:ext cx="635000" cy="50800"/>
          </a:xfrm>
          <a:prstGeom prst="roundRect">
            <a:avLst>
              <a:gd name="adj" fmla="val 0"/>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26" name="AutoShape 13"/>
          <p:cNvSpPr/>
          <p:nvPr>
            <p:custDataLst>
              <p:tags r:id="rId12"/>
            </p:custDataLst>
          </p:nvPr>
        </p:nvSpPr>
        <p:spPr>
          <a:xfrm>
            <a:off x="4699000" y="4368800"/>
            <a:ext cx="2794000" cy="1524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动词的时态与语态</a:t>
            </a:r>
            <a:b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非谓语动词 / 词性转换</a:t>
            </a:r>
            <a:b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定语从句与名词性从句</a:t>
            </a:r>
            <a:endPar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7" name="AutoShape 14"/>
          <p:cNvSpPr/>
          <p:nvPr>
            <p:custDataLst>
              <p:tags r:id="rId13"/>
            </p:custDataLst>
          </p:nvPr>
        </p:nvSpPr>
        <p:spPr>
          <a:xfrm>
            <a:off x="8128000" y="1778000"/>
            <a:ext cx="3302000" cy="4318000"/>
          </a:xfrm>
          <a:prstGeom prst="roundRect">
            <a:avLst>
              <a:gd name="adj" fmla="val 4615"/>
            </a:avLst>
          </a:prstGeom>
          <a:solidFill>
            <a:srgbClr val="FFFFFF">
              <a:alpha val="100000"/>
            </a:srgbClr>
          </a:solidFill>
          <a:ln w="25400" cap="flat" cmpd="sng">
            <a:no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28" name="AutoShape 15"/>
          <p:cNvSpPr/>
          <p:nvPr>
            <p:custDataLst>
              <p:tags r:id="rId14"/>
            </p:custDataLst>
          </p:nvPr>
        </p:nvSpPr>
        <p:spPr>
          <a:xfrm>
            <a:off x="8382000" y="2095500"/>
            <a:ext cx="2794000" cy="1016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60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03</a:t>
            </a:r>
            <a:endParaRPr lang="en-US" sz="1100"/>
          </a:p>
        </p:txBody>
      </p:sp>
      <p:sp>
        <p:nvSpPr>
          <p:cNvPr id="29" name="AutoShape 16"/>
          <p:cNvSpPr/>
          <p:nvPr>
            <p:custDataLst>
              <p:tags r:id="rId15"/>
            </p:custDataLst>
          </p:nvPr>
        </p:nvSpPr>
        <p:spPr>
          <a:xfrm>
            <a:off x="8382000" y="3302000"/>
            <a:ext cx="2794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zh-CN" alt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真题与模拟</a:t>
            </a: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综合练习</a:t>
            </a:r>
            <a:endParaRPr lang="en-US" sz="1100"/>
          </a:p>
        </p:txBody>
      </p:sp>
      <p:sp>
        <p:nvSpPr>
          <p:cNvPr id="30" name="AutoShape 17"/>
          <p:cNvSpPr/>
          <p:nvPr>
            <p:custDataLst>
              <p:tags r:id="rId16"/>
            </p:custDataLst>
          </p:nvPr>
        </p:nvSpPr>
        <p:spPr>
          <a:xfrm>
            <a:off x="8382000" y="4064000"/>
            <a:ext cx="635000" cy="50800"/>
          </a:xfrm>
          <a:prstGeom prst="roundRect">
            <a:avLst>
              <a:gd name="adj" fmla="val 0"/>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31" name="AutoShape 18"/>
          <p:cNvSpPr/>
          <p:nvPr>
            <p:custDataLst>
              <p:tags r:id="rId17"/>
            </p:custDataLst>
          </p:nvPr>
        </p:nvSpPr>
        <p:spPr>
          <a:xfrm>
            <a:off x="8275955" y="4368800"/>
            <a:ext cx="2900680" cy="1524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精选真题改编</a:t>
            </a:r>
            <a:b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 三大主题实战演练：</a:t>
            </a:r>
            <a:b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rPr>
              <a:t>文化传承 | 科技生活 | 国际交流</a:t>
            </a:r>
            <a:endParaRPr lang="en-US" sz="1600" b="0" i="0" u="none" strike="noStrike">
              <a:solidFill>
                <a:srgbClr val="5A5A5A"/>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32" name="Picture 3"/>
          <p:cNvPicPr>
            <a:picLocks noChangeAspect="1"/>
          </p:cNvPicPr>
          <p:nvPr/>
        </p:nvPicPr>
        <p:blipFill>
          <a:blip r:embed="rId18"/>
          <a:srcRect t="2498" b="2498"/>
          <a:stretch>
            <a:fillRect/>
          </a:stretch>
        </p:blipFill>
        <p:spPr>
          <a:xfrm>
            <a:off x="0" y="0"/>
            <a:ext cx="2578100" cy="342900"/>
          </a:xfrm>
          <a:prstGeom prst="rect">
            <a:avLst/>
          </a:prstGeom>
          <a:noFill/>
          <a:ln w="25400" cap="flat" cmpd="sng">
            <a:noFill/>
            <a:prstDash val="solid"/>
            <a:rou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3" grpId="0"/>
      <p:bldP spid="24" grpId="0"/>
      <p:bldP spid="25" grpId="0" animBg="1"/>
      <p:bldP spid="26" grpId="0"/>
      <p:bldP spid="28" grpId="0"/>
      <p:bldP spid="29" grpId="0"/>
      <p:bldP spid="30"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3309620" y="2286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33000"/>
              </a:lnSpc>
              <a:defRPr/>
            </a:pP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2026届 4 月山东潍坊高三二模</a:t>
            </a: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770255"/>
            <a:ext cx="12017375" cy="5600065"/>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In a remote valley in southern Guizhou province </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56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(lie) Huanggang, an 800-year-old village. In recent years, roads</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57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(build) to connect the village, yet the community of nearly 2,000 Dong ethnic people continues to practise a traditional farming lifestyle, rising</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58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 sun and resting at sunset.</a:t>
            </a:r>
            <a:endPar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village is a preserve of the traditional rice-fish-duck farming system. Rice fields provide a habitat for fish, which help condition the soil, </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59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ducks feed on pests, forming a natural cycle. This system has been practised for centuries, enabling the Dong people to live in harmony with the land while maintaining a food system that’s both </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60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(produce) and sustainable.</a:t>
            </a:r>
            <a:endPar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Huanggang has five drum towers, each</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61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(represent) a family. Historically, a drum was placed on the top floor and beaten</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62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(signal) major events or emergencies like fires. Inside one of the village’s drum towers, Dong women gather to sing the grand songs,</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63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choral tradition central to their culture.</a:t>
            </a:r>
            <a:endPar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Here, the Dong people keep their unique culture alive through the power of song. They still perform songs </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64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(inspire) by 800-year-old stories on friendship, nature and love. People there uphold an important local saying: “Rice nourishes the body, while singing nourishes the soul.” This philosophy is</a:t>
            </a:r>
            <a:r>
              <a:rPr lang="en-US" altLang="zh-CN" sz="1800" u="sng">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65   </a:t>
            </a:r>
            <a:r>
              <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has shaped the Dong people’s identity for centuries.</a:t>
            </a:r>
            <a:endParaRPr lang="en-US" altLang="zh-CN" sz="18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800">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800">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b="1">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lies    have been built     with      and/while      productive     representing     to signal    a      inspired     what</a:t>
            </a:r>
            <a:endParaRPr lang="en-US" altLang="zh-CN" sz="18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3162300" y="3937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33000"/>
              </a:lnSpc>
              <a:defRPr/>
            </a:pP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2026 届 5 月湖南雅礼中学高三月考</a:t>
            </a: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a:p>
            <a:pPr marL="0" indent="0" algn="l">
              <a:lnSpc>
                <a:spcPct val="133000"/>
              </a:lnSpc>
              <a:defRPr/>
            </a:pP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838200"/>
            <a:ext cx="12253595" cy="5600065"/>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6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Luosifen, or river snail rice noodles, is an iconic dish with a pungent smell,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56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originate) in Liuzhou, Guangxi. It usually contains pickled bamboo shoots, vegetables and peanuts in a spicy snail soup.</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As global interest in China grows, appreciation for this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57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(rich) flavored cooking creation is being shared by a growing number of foreigners who want to embrace the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58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(complex) of Chinese cuisine. Shawn Christopher from New Zealand used to know only common Chinese dishes. When a new restaurant in Christchurch served Luosifen, he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59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(warn) the smell might be too intense. However, he loved its rich, layered soup and silky noodles.</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Previously popular mainly</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60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overseas Chinese, luosifen now wins more foreign fans. </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Companies like Guangxi Luobawang adjust the flavors—making it less sour and spicy—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61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(suit) international tastes, whose exports have reached nearly $20 million across 30 countries.</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The dish has also become</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62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hit on social media. Liuzhou has implemented over 40 policies since 2016 to promote this local snack globally. Its special smell has spread worldwide, winning the hearts and</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63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(stomach) of more young people. This rise from a street food to a global brand is not</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64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(accident). It shows the unique charm of Chinese cuisine</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65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is being recognized globally.</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originating       richly    complexity     was warned      among/with      to suit     a     stomachs     accidental      that/which</a:t>
            </a:r>
            <a:endPar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121" b="1121"/>
          <a:stretch>
            <a:fillRect/>
          </a:stretch>
        </p:blipFill>
        <p:spPr>
          <a:xfrm>
            <a:off x="-114300" y="0"/>
            <a:ext cx="1879600" cy="863600"/>
          </a:xfrm>
          <a:prstGeom prst="rect">
            <a:avLst/>
          </a:prstGeom>
          <a:noFill/>
          <a:ln w="25400" cap="flat" cmpd="sng">
            <a:noFill/>
            <a:prstDash val="solid"/>
            <a:round/>
          </a:ln>
        </p:spPr>
      </p:pic>
      <p:pic>
        <p:nvPicPr>
          <p:cNvPr id="3" name="Picture 3"/>
          <p:cNvPicPr>
            <a:picLocks noChangeAspect="1"/>
          </p:cNvPicPr>
          <p:nvPr/>
        </p:nvPicPr>
        <p:blipFill>
          <a:blip r:embed="rId2"/>
          <a:srcRect t="2498" b="2498"/>
          <a:stretch>
            <a:fillRect/>
          </a:stretch>
        </p:blipFill>
        <p:spPr>
          <a:xfrm>
            <a:off x="0" y="0"/>
            <a:ext cx="2578100" cy="342900"/>
          </a:xfrm>
          <a:prstGeom prst="rect">
            <a:avLst/>
          </a:prstGeom>
          <a:noFill/>
          <a:ln w="25400" cap="flat" cmpd="sng">
            <a:noFill/>
            <a:prstDash val="solid"/>
            <a:round/>
          </a:ln>
        </p:spPr>
      </p:pic>
      <p:sp>
        <p:nvSpPr>
          <p:cNvPr id="4" name="AutoShape 4"/>
          <p:cNvSpPr/>
          <p:nvPr/>
        </p:nvSpPr>
        <p:spPr>
          <a:xfrm>
            <a:off x="3100705" y="698500"/>
            <a:ext cx="9029700" cy="635000"/>
          </a:xfrm>
          <a:prstGeom prst="rect">
            <a:avLst/>
          </a:prstGeom>
          <a:noFill/>
          <a:ln w="12700" cap="flat" cmpd="sng">
            <a:noFill/>
            <a:prstDash val="solid"/>
            <a:round/>
          </a:ln>
        </p:spPr>
        <p:txBody>
          <a:bodyPr vert="horz" wrap="square" lIns="88900" tIns="0" rIns="88900" bIns="0" rtlCol="0" anchor="ctr" anchorCtr="0"/>
          <a:lstStyle/>
          <a:p>
            <a:pPr marL="0" indent="0" algn="l">
              <a:lnSpc>
                <a:spcPct val="133000"/>
              </a:lnSpc>
              <a:defRPr/>
            </a:pP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2026</a:t>
            </a:r>
            <a:r>
              <a:rPr lang="en-US" altLang="zh-CN" sz="2800" b="1">
                <a:solidFill>
                  <a:srgbClr val="F25720"/>
                </a:solidFill>
                <a:latin typeface="微软雅黑" panose="020B0503020204020204" charset="-122"/>
                <a:ea typeface="微软雅黑" panose="020B0503020204020204" charset="-122"/>
                <a:cs typeface="微软雅黑" panose="020B0503020204020204" charset="-122"/>
              </a:rPr>
              <a:t> Z20⁺</a:t>
            </a: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名校联盟（第三次学情诊断）</a:t>
            </a: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a:p>
            <a:pPr marL="0" indent="0" algn="l">
              <a:lnSpc>
                <a:spcPct val="133000"/>
              </a:lnSpc>
              <a:defRPr/>
            </a:pPr>
            <a:r>
              <a:rPr lang="zh-CN" altLang="en-US" sz="2800" b="1">
                <a:solidFill>
                  <a:srgbClr val="F25720"/>
                </a:solidFill>
                <a:latin typeface="微软雅黑" panose="020B0503020204020204" charset="-122"/>
                <a:ea typeface="微软雅黑" panose="020B0503020204020204" charset="-122"/>
                <a:cs typeface="微软雅黑" panose="020B0503020204020204" charset="-122"/>
              </a:rPr>
              <a:t> </a:t>
            </a: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a:p>
            <a:pPr marL="0" indent="0" algn="l">
              <a:lnSpc>
                <a:spcPct val="133000"/>
              </a:lnSpc>
              <a:defRPr/>
            </a:pPr>
            <a:endParaRPr lang="zh-CN" altLang="en-US" sz="2800" b="1">
              <a:solidFill>
                <a:srgbClr val="F25720"/>
              </a:solidFill>
              <a:latin typeface="微软雅黑" panose="020B0503020204020204" charset="-122"/>
              <a:ea typeface="微软雅黑" panose="020B0503020204020204" charset="-122"/>
              <a:cs typeface="微软雅黑" panose="020B0503020204020204" charset="-122"/>
            </a:endParaRPr>
          </a:p>
        </p:txBody>
      </p:sp>
      <p:cxnSp>
        <p:nvCxnSpPr>
          <p:cNvPr id="5" name="Connector 5"/>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6" name="AutoShape 6"/>
          <p:cNvSpPr/>
          <p:nvPr/>
        </p:nvSpPr>
        <p:spPr>
          <a:xfrm>
            <a:off x="0" y="838200"/>
            <a:ext cx="12253595" cy="5600065"/>
          </a:xfrm>
          <a:prstGeom prst="rect">
            <a:avLst/>
          </a:prstGeom>
          <a:noFill/>
          <a:ln w="12700" cap="flat" cmpd="sng">
            <a:noFill/>
            <a:prstDash val="solid"/>
            <a:round/>
          </a:ln>
        </p:spPr>
        <p:txBody>
          <a:bodyPr vert="horz" wrap="square" lIns="254000" tIns="254000" rIns="254000" bIns="0" rtlCol="0" anchor="t" anchorCtr="0"/>
          <a:lstStyle/>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Modern life moves faster than our minds were designed to handle. In the last twenty years, technology  </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56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(advance) ahead of human evolution. We live in a 24/7 digital world, but our brains still run on ancient “hardware” designed for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57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(survive). This “speed gap” helps explain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58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we often feel overwhelmed. Our ancestors faced short bursts of stress from physical</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59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(threat), but today we face “small alarms” all day. An angry email or a social media notification (</a:t>
            </a:r>
            <a:r>
              <a:rPr lang="zh-CN" altLang="en-US"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通知)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activates the same heart-racing response as a lion. Feeling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60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(stress) today is a natural biological reaction to a nonstop world.</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We are </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61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(constant) in this “high alert” mode for hours. This prevents the body from entering </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the essential “rest and digest” state needed for long-term health,   62   (leave) us feeling permanently “fried.” In fact, much of</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63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mental exhaustion comes from “decision overload.” We make thousands of choices daily, which consumes the brain’s energy. To address this, experts recommend using self-exploration questions to cut through the noise, such as “Is it worth my peace of mind?” By making fewer, more</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64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(intention) decisions, you protect your mental battery and save your precious energy</a:t>
            </a:r>
            <a:r>
              <a:rPr lang="en-US" altLang="zh-CN" sz="1800" u="sng"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65   </a:t>
            </a:r>
            <a:r>
              <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things that truly matter.</a:t>
            </a:r>
            <a:endParaRPr lang="en-US" altLang="zh-CN" sz="180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答案</a:t>
            </a:r>
            <a:endParaRPr lang="zh-CN" altLang="en-US"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33000"/>
              </a:lnSpc>
              <a:defRPr/>
            </a:pPr>
            <a:r>
              <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rPr>
              <a:t>has advanced     survival     why     threats     stressed     constantly     leaving     the     intentional     for</a:t>
            </a:r>
            <a:endParaRPr lang="en-US" altLang="zh-CN" sz="1600" b="1" u="none" strike="noStrike">
              <a:solidFill>
                <a:srgbClr val="FF000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2921000" y="317500"/>
            <a:ext cx="6350000" cy="635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002060"/>
                </a:solidFill>
                <a:latin typeface="微软雅黑" panose="020B0503020204020204" charset="-122"/>
                <a:ea typeface="微软雅黑" panose="020B0503020204020204" charset="-122"/>
                <a:cs typeface="微软雅黑" panose="020B0503020204020204" charset="-122"/>
                <a:sym typeface="微软雅黑" panose="020B0503020204020204" charset="-122"/>
              </a:rPr>
              <a:t>错题归因卡（课后反思工具）</a:t>
            </a:r>
            <a:endParaRPr lang="en-US" sz="1100"/>
          </a:p>
        </p:txBody>
      </p:sp>
      <p:sp>
        <p:nvSpPr>
          <p:cNvPr id="3" name="AutoShape 3"/>
          <p:cNvSpPr/>
          <p:nvPr/>
        </p:nvSpPr>
        <p:spPr>
          <a:xfrm>
            <a:off x="381000" y="1270000"/>
            <a:ext cx="11430000" cy="762000"/>
          </a:xfrm>
          <a:prstGeom prst="roundRect">
            <a:avLst>
              <a:gd name="adj" fmla="val 0"/>
            </a:avLst>
          </a:prstGeom>
          <a:solidFill>
            <a:srgbClr val="002060">
              <a:alpha val="100000"/>
            </a:srgbClr>
          </a:solidFill>
          <a:ln w="25400" cap="flat" cmpd="sng">
            <a:noFill/>
            <a:prstDash val="solid"/>
            <a:round/>
          </a:ln>
        </p:spPr>
        <p:txBody>
          <a:bodyPr vert="horz" wrap="square" lIns="63500" tIns="63500" rIns="63500" bIns="63500" rtlCol="0" anchor="ctr"/>
          <a:lstStyle/>
          <a:p>
            <a:pPr algn="ctr">
              <a:defRPr/>
            </a:pPr>
          </a:p>
        </p:txBody>
      </p:sp>
      <p:sp>
        <p:nvSpPr>
          <p:cNvPr id="4" name="AutoShape 4"/>
          <p:cNvSpPr/>
          <p:nvPr/>
        </p:nvSpPr>
        <p:spPr>
          <a:xfrm>
            <a:off x="381000" y="1270000"/>
            <a:ext cx="1016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题目</a:t>
            </a:r>
            <a:endParaRPr lang="en-US" sz="1100"/>
          </a:p>
        </p:txBody>
      </p:sp>
      <p:sp>
        <p:nvSpPr>
          <p:cNvPr id="5" name="AutoShape 5"/>
          <p:cNvSpPr/>
          <p:nvPr/>
        </p:nvSpPr>
        <p:spPr>
          <a:xfrm>
            <a:off x="1397000" y="1270000"/>
            <a:ext cx="177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我的答案</a:t>
            </a:r>
            <a:endParaRPr lang="en-US" sz="1100"/>
          </a:p>
        </p:txBody>
      </p:sp>
      <p:sp>
        <p:nvSpPr>
          <p:cNvPr id="6" name="AutoShape 6"/>
          <p:cNvSpPr/>
          <p:nvPr/>
        </p:nvSpPr>
        <p:spPr>
          <a:xfrm>
            <a:off x="3175000" y="1270000"/>
            <a:ext cx="177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正确答案</a:t>
            </a:r>
            <a:endParaRPr lang="en-US" sz="1100"/>
          </a:p>
        </p:txBody>
      </p:sp>
      <p:sp>
        <p:nvSpPr>
          <p:cNvPr id="7" name="AutoShape 7"/>
          <p:cNvSpPr/>
          <p:nvPr/>
        </p:nvSpPr>
        <p:spPr>
          <a:xfrm>
            <a:off x="4953000" y="1270000"/>
            <a:ext cx="4318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错误类型（请勾选）：时态 | 语态 | 非谓语 | 词性转换 | 连词 | 冠词 | 介词 | 代词 | 单复数</a:t>
            </a:r>
            <a:endParaRPr lang="en-US" sz="1100"/>
          </a:p>
        </p:txBody>
      </p:sp>
      <p:sp>
        <p:nvSpPr>
          <p:cNvPr id="8" name="AutoShape 8"/>
          <p:cNvSpPr/>
          <p:nvPr/>
        </p:nvSpPr>
        <p:spPr>
          <a:xfrm>
            <a:off x="9271000" y="1270000"/>
            <a:ext cx="2540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6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考点归纳 / 错误原因</a:t>
            </a:r>
            <a:endParaRPr lang="en-US" sz="1100"/>
          </a:p>
        </p:txBody>
      </p:sp>
      <p:sp>
        <p:nvSpPr>
          <p:cNvPr id="9" name="AutoShape 9"/>
          <p:cNvSpPr/>
          <p:nvPr/>
        </p:nvSpPr>
        <p:spPr>
          <a:xfrm>
            <a:off x="381000" y="2159000"/>
            <a:ext cx="11430000" cy="8255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p>
        </p:txBody>
      </p:sp>
      <p:sp>
        <p:nvSpPr>
          <p:cNvPr id="10" name="AutoShape 10"/>
          <p:cNvSpPr/>
          <p:nvPr/>
        </p:nvSpPr>
        <p:spPr>
          <a:xfrm>
            <a:off x="381000" y="2159000"/>
            <a:ext cx="1016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No.56</a:t>
            </a:r>
            <a:endParaRPr lang="en-US" sz="1100"/>
          </a:p>
        </p:txBody>
      </p:sp>
      <p:sp>
        <p:nvSpPr>
          <p:cNvPr id="11" name="AutoShape 11"/>
          <p:cNvSpPr/>
          <p:nvPr/>
        </p:nvSpPr>
        <p:spPr>
          <a:xfrm>
            <a:off x="1397000" y="21590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12" name="AutoShape 12"/>
          <p:cNvSpPr/>
          <p:nvPr/>
        </p:nvSpPr>
        <p:spPr>
          <a:xfrm>
            <a:off x="3175000" y="21590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13" name="AutoShape 13"/>
          <p:cNvSpPr/>
          <p:nvPr/>
        </p:nvSpPr>
        <p:spPr>
          <a:xfrm>
            <a:off x="4953000" y="2159000"/>
            <a:ext cx="431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时态 □ 语态 □ 非谓语 □ 词性转换 □ 连词 □ 冠词 □ 介词 □ 代词 □ 单复数</a:t>
            </a:r>
            <a:endParaRPr lang="en-US" sz="1100"/>
          </a:p>
        </p:txBody>
      </p:sp>
      <p:sp>
        <p:nvSpPr>
          <p:cNvPr id="14" name="AutoShape 14"/>
          <p:cNvSpPr/>
          <p:nvPr/>
        </p:nvSpPr>
        <p:spPr>
          <a:xfrm>
            <a:off x="9271000" y="2159000"/>
            <a:ext cx="2540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________________________________</a:t>
            </a:r>
            <a:endParaRPr lang="en-US" sz="1100"/>
          </a:p>
        </p:txBody>
      </p:sp>
      <p:sp>
        <p:nvSpPr>
          <p:cNvPr id="15" name="AutoShape 15"/>
          <p:cNvSpPr/>
          <p:nvPr/>
        </p:nvSpPr>
        <p:spPr>
          <a:xfrm>
            <a:off x="381000" y="3111500"/>
            <a:ext cx="11430000" cy="825500"/>
          </a:xfrm>
          <a:prstGeom prst="roundRect">
            <a:avLst>
              <a:gd name="adj" fmla="val 0"/>
            </a:avLst>
          </a:prstGeom>
          <a:solidFill>
            <a:srgbClr val="FFFFFF">
              <a:alpha val="100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p>
        </p:txBody>
      </p:sp>
      <p:sp>
        <p:nvSpPr>
          <p:cNvPr id="16" name="AutoShape 16"/>
          <p:cNvSpPr/>
          <p:nvPr/>
        </p:nvSpPr>
        <p:spPr>
          <a:xfrm>
            <a:off x="381000" y="3111500"/>
            <a:ext cx="1016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No.57</a:t>
            </a:r>
            <a:endParaRPr lang="en-US" sz="1100"/>
          </a:p>
        </p:txBody>
      </p:sp>
      <p:sp>
        <p:nvSpPr>
          <p:cNvPr id="17" name="AutoShape 17"/>
          <p:cNvSpPr/>
          <p:nvPr/>
        </p:nvSpPr>
        <p:spPr>
          <a:xfrm>
            <a:off x="1397000" y="31115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18" name="AutoShape 18"/>
          <p:cNvSpPr/>
          <p:nvPr/>
        </p:nvSpPr>
        <p:spPr>
          <a:xfrm>
            <a:off x="3175000" y="31115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19" name="AutoShape 19"/>
          <p:cNvSpPr/>
          <p:nvPr/>
        </p:nvSpPr>
        <p:spPr>
          <a:xfrm>
            <a:off x="4953000" y="3111500"/>
            <a:ext cx="431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时态 □ 语态 □ 非谓语 □ 词性转换 □ 连词 □ 冠词 □ 介词 □ 代词 □ 单复数</a:t>
            </a:r>
            <a:endParaRPr lang="en-US" sz="1100"/>
          </a:p>
        </p:txBody>
      </p:sp>
      <p:sp>
        <p:nvSpPr>
          <p:cNvPr id="20" name="AutoShape 20"/>
          <p:cNvSpPr/>
          <p:nvPr/>
        </p:nvSpPr>
        <p:spPr>
          <a:xfrm>
            <a:off x="9271000" y="3111500"/>
            <a:ext cx="2540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________________________________</a:t>
            </a:r>
            <a:endParaRPr lang="en-US" sz="1100"/>
          </a:p>
        </p:txBody>
      </p:sp>
      <p:sp>
        <p:nvSpPr>
          <p:cNvPr id="21" name="AutoShape 21"/>
          <p:cNvSpPr/>
          <p:nvPr/>
        </p:nvSpPr>
        <p:spPr>
          <a:xfrm>
            <a:off x="381000" y="4064000"/>
            <a:ext cx="11430000" cy="825500"/>
          </a:xfrm>
          <a:prstGeom prst="roundRect">
            <a:avLst>
              <a:gd name="adj" fmla="val 0"/>
            </a:avLst>
          </a:prstGeom>
          <a:solidFill>
            <a:srgbClr val="F3F4F6">
              <a:alpha val="100000"/>
            </a:srgbClr>
          </a:solidFill>
          <a:ln w="25400" cap="flat" cmpd="sng">
            <a:noFill/>
            <a:prstDash val="solid"/>
            <a:round/>
          </a:ln>
        </p:spPr>
        <p:txBody>
          <a:bodyPr vert="horz" wrap="square" lIns="63500" tIns="63500" rIns="63500" bIns="63500" rtlCol="0" anchor="ctr"/>
          <a:lstStyle/>
          <a:p>
            <a:pPr algn="ctr">
              <a:defRPr/>
            </a:pPr>
          </a:p>
        </p:txBody>
      </p:sp>
      <p:sp>
        <p:nvSpPr>
          <p:cNvPr id="22" name="AutoShape 22"/>
          <p:cNvSpPr/>
          <p:nvPr/>
        </p:nvSpPr>
        <p:spPr>
          <a:xfrm>
            <a:off x="381000" y="4064000"/>
            <a:ext cx="1016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No.58</a:t>
            </a:r>
            <a:endParaRPr lang="en-US" sz="1100"/>
          </a:p>
        </p:txBody>
      </p:sp>
      <p:sp>
        <p:nvSpPr>
          <p:cNvPr id="23" name="AutoShape 23"/>
          <p:cNvSpPr/>
          <p:nvPr/>
        </p:nvSpPr>
        <p:spPr>
          <a:xfrm>
            <a:off x="1397000" y="40640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24" name="AutoShape 24"/>
          <p:cNvSpPr/>
          <p:nvPr/>
        </p:nvSpPr>
        <p:spPr>
          <a:xfrm>
            <a:off x="3175000" y="40640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25" name="AutoShape 25"/>
          <p:cNvSpPr/>
          <p:nvPr/>
        </p:nvSpPr>
        <p:spPr>
          <a:xfrm>
            <a:off x="4953000" y="4064000"/>
            <a:ext cx="431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时态 □ 语态 □ 非谓语 □ 词性转换 □ 连词 □ 冠词 □ 介词 □ 代词 □ 单复数</a:t>
            </a:r>
            <a:endParaRPr lang="en-US" sz="1100"/>
          </a:p>
        </p:txBody>
      </p:sp>
      <p:sp>
        <p:nvSpPr>
          <p:cNvPr id="26" name="AutoShape 26"/>
          <p:cNvSpPr/>
          <p:nvPr/>
        </p:nvSpPr>
        <p:spPr>
          <a:xfrm>
            <a:off x="9271000" y="4064000"/>
            <a:ext cx="2540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________________________________</a:t>
            </a:r>
            <a:endParaRPr lang="en-US" sz="1100"/>
          </a:p>
        </p:txBody>
      </p:sp>
      <p:sp>
        <p:nvSpPr>
          <p:cNvPr id="27" name="AutoShape 27"/>
          <p:cNvSpPr/>
          <p:nvPr/>
        </p:nvSpPr>
        <p:spPr>
          <a:xfrm>
            <a:off x="381000" y="5016500"/>
            <a:ext cx="11430000" cy="825500"/>
          </a:xfrm>
          <a:prstGeom prst="roundRect">
            <a:avLst>
              <a:gd name="adj" fmla="val 0"/>
            </a:avLst>
          </a:prstGeom>
          <a:solidFill>
            <a:srgbClr val="FFFFFF">
              <a:alpha val="100000"/>
            </a:srgbClr>
          </a:solidFill>
          <a:ln w="12700" cap="flat" cmpd="sng">
            <a:solidFill>
              <a:srgbClr val="E5E7EB">
                <a:alpha val="100000"/>
              </a:srgbClr>
            </a:solidFill>
            <a:prstDash val="solid"/>
            <a:round/>
          </a:ln>
        </p:spPr>
        <p:txBody>
          <a:bodyPr vert="horz" wrap="square" lIns="63500" tIns="63500" rIns="63500" bIns="63500" rtlCol="0" anchor="ctr"/>
          <a:lstStyle/>
          <a:p>
            <a:pPr algn="ctr">
              <a:defRPr/>
            </a:pPr>
          </a:p>
        </p:txBody>
      </p:sp>
      <p:sp>
        <p:nvSpPr>
          <p:cNvPr id="28" name="AutoShape 28"/>
          <p:cNvSpPr/>
          <p:nvPr/>
        </p:nvSpPr>
        <p:spPr>
          <a:xfrm>
            <a:off x="381000" y="5016500"/>
            <a:ext cx="1016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No.59</a:t>
            </a:r>
            <a:endParaRPr lang="en-US" sz="1100"/>
          </a:p>
        </p:txBody>
      </p:sp>
      <p:sp>
        <p:nvSpPr>
          <p:cNvPr id="29" name="AutoShape 29"/>
          <p:cNvSpPr/>
          <p:nvPr/>
        </p:nvSpPr>
        <p:spPr>
          <a:xfrm>
            <a:off x="1397000" y="50165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30" name="AutoShape 30"/>
          <p:cNvSpPr/>
          <p:nvPr/>
        </p:nvSpPr>
        <p:spPr>
          <a:xfrm>
            <a:off x="3175000" y="5016500"/>
            <a:ext cx="177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4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a:t>
            </a:r>
            <a:endParaRPr lang="en-US" sz="1100"/>
          </a:p>
        </p:txBody>
      </p:sp>
      <p:sp>
        <p:nvSpPr>
          <p:cNvPr id="31" name="AutoShape 31"/>
          <p:cNvSpPr/>
          <p:nvPr/>
        </p:nvSpPr>
        <p:spPr>
          <a:xfrm>
            <a:off x="4953000" y="5016500"/>
            <a:ext cx="4318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 时态 □ 语态 □ 非谓语 □ 词性转换 □ 连词 □ 冠词 □ 介词 □ 代词 □ 单复数</a:t>
            </a:r>
            <a:endParaRPr lang="en-US" sz="1100"/>
          </a:p>
        </p:txBody>
      </p:sp>
      <p:sp>
        <p:nvSpPr>
          <p:cNvPr id="32" name="AutoShape 32"/>
          <p:cNvSpPr/>
          <p:nvPr/>
        </p:nvSpPr>
        <p:spPr>
          <a:xfrm>
            <a:off x="9271000" y="5016500"/>
            <a:ext cx="2540000" cy="8255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300" b="0" i="0" u="none" strike="noStrike">
                <a:solidFill>
                  <a:srgbClr val="6B7280"/>
                </a:solidFill>
                <a:latin typeface="Noto Sans SC" panose="020B0200000000000000" charset="-122"/>
                <a:ea typeface="Noto Sans SC" panose="020B0200000000000000" charset="-122"/>
                <a:cs typeface="Noto Sans SC" panose="020B0200000000000000" charset="-122"/>
                <a:sym typeface="Noto Sans SC" panose="020B0200000000000000" charset="-122"/>
              </a:rPr>
              <a:t>________________________________</a:t>
            </a:r>
            <a:endParaRPr lang="en-US" sz="1100"/>
          </a:p>
        </p:txBody>
      </p:sp>
      <p:sp>
        <p:nvSpPr>
          <p:cNvPr id="33" name="AutoShape 33"/>
          <p:cNvSpPr/>
          <p:nvPr/>
        </p:nvSpPr>
        <p:spPr>
          <a:xfrm>
            <a:off x="381000" y="5969000"/>
            <a:ext cx="11430000" cy="762000"/>
          </a:xfrm>
          <a:prstGeom prst="roundRect">
            <a:avLst>
              <a:gd name="adj" fmla="val 26666"/>
            </a:avLst>
          </a:prstGeom>
          <a:solidFill>
            <a:srgbClr val="FFEDD5">
              <a:alpha val="100000"/>
            </a:srgbClr>
          </a:solidFill>
          <a:ln w="25400" cap="flat" cmpd="sng">
            <a:noFill/>
            <a:prstDash val="solid"/>
            <a:round/>
          </a:ln>
        </p:spPr>
        <p:txBody>
          <a:bodyPr vert="horz" wrap="square" lIns="63500" tIns="63500" rIns="63500" bIns="63500" rtlCol="0" anchor="ctr"/>
          <a:lstStyle/>
          <a:p>
            <a:pPr algn="ctr">
              <a:defRPr/>
            </a:pPr>
          </a:p>
        </p:txBody>
      </p:sp>
      <p:pic>
        <p:nvPicPr>
          <p:cNvPr id="34"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5000" y="6121400"/>
            <a:ext cx="457200" cy="457200"/>
          </a:xfrm>
          <a:prstGeom prst="rect">
            <a:avLst/>
          </a:prstGeom>
        </p:spPr>
      </p:pic>
      <p:sp>
        <p:nvSpPr>
          <p:cNvPr id="35" name="AutoShape 35"/>
          <p:cNvSpPr/>
          <p:nvPr/>
        </p:nvSpPr>
        <p:spPr>
          <a:xfrm>
            <a:off x="1397000" y="5969000"/>
            <a:ext cx="10160000" cy="762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600" b="1" i="0" u="none" strike="noStrike">
                <a:solidFill>
                  <a:srgbClr val="9A3412"/>
                </a:solidFill>
                <a:latin typeface="Noto Sans SC" panose="020B0200000000000000" charset="-122"/>
                <a:ea typeface="Noto Sans SC" panose="020B0200000000000000" charset="-122"/>
                <a:cs typeface="Noto Sans SC" panose="020B0200000000000000" charset="-122"/>
                <a:sym typeface="Noto Sans SC" panose="020B0200000000000000" charset="-122"/>
              </a:rPr>
              <a:t>💡 使用建议：完成真题后，填写此卡，分析自己的错误类型，针对性复习，避免重复犯错。</a:t>
            </a:r>
            <a:endParaRPr lang="en-US"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AutoShape 2"/>
          <p:cNvSpPr/>
          <p:nvPr/>
        </p:nvSpPr>
        <p:spPr>
          <a:xfrm>
            <a:off x="2755900" y="203200"/>
            <a:ext cx="6604000" cy="508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命题趋势与2026年备考方向</a:t>
            </a:r>
            <a:endParaRPr lang="en-US" sz="1100"/>
          </a:p>
        </p:txBody>
      </p:sp>
      <p:cxnSp>
        <p:nvCxnSpPr>
          <p:cNvPr id="3" name="Connector 3"/>
          <p:cNvCxnSpPr/>
          <p:nvPr/>
        </p:nvCxnSpPr>
        <p:spPr>
          <a:xfrm rot="-3580">
            <a:off x="3" y="1009650"/>
            <a:ext cx="12192000" cy="12700"/>
          </a:xfrm>
          <a:prstGeom prst="straightConnector1">
            <a:avLst/>
          </a:prstGeom>
          <a:solidFill>
            <a:srgbClr val="DEE0E3">
              <a:alpha val="100000"/>
            </a:srgbClr>
          </a:solidFill>
          <a:ln w="25400" cap="flat" cmpd="sng">
            <a:solidFill>
              <a:srgbClr val="002060">
                <a:alpha val="100000"/>
              </a:srgbClr>
            </a:solidFill>
            <a:prstDash val="solid"/>
            <a:miter lim="8000000"/>
            <a:headEnd type="none" w="lg" len="lg"/>
            <a:tailEnd type="none" w="lg" len="lg"/>
          </a:ln>
        </p:spPr>
      </p:cxnSp>
      <p:sp>
        <p:nvSpPr>
          <p:cNvPr id="4" name="AutoShape 4"/>
          <p:cNvSpPr/>
          <p:nvPr>
            <p:custDataLst>
              <p:tags r:id="rId1"/>
            </p:custDataLst>
          </p:nvPr>
        </p:nvSpPr>
        <p:spPr>
          <a:xfrm>
            <a:off x="609600" y="1524000"/>
            <a:ext cx="3429000" cy="2159000"/>
          </a:xfrm>
          <a:prstGeom prst="roundRect">
            <a:avLst>
              <a:gd name="adj" fmla="val 5882"/>
            </a:avLst>
          </a:prstGeom>
          <a:solidFill>
            <a:srgbClr val="FFF7ED">
              <a:alpha val="100000"/>
            </a:srgbClr>
          </a:solidFill>
          <a:ln w="12700" cap="flat" cmpd="sng">
            <a:solidFill>
              <a:srgbClr val="FDBA74">
                <a:alpha val="100000"/>
              </a:srgbClr>
            </a:solidFill>
            <a:prstDash val="solid"/>
            <a:round/>
          </a:ln>
        </p:spPr>
        <p:txBody>
          <a:bodyPr vert="horz" wrap="square" lIns="63500" tIns="63500" rIns="63500" bIns="63500" rtlCol="0" anchor="ctr"/>
          <a:lstStyle/>
          <a:p>
            <a:pPr algn="ctr">
              <a:defRPr/>
            </a:pPr>
          </a:p>
        </p:txBody>
      </p:sp>
      <p:pic>
        <p:nvPicPr>
          <p:cNvPr id="5" name="Picture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12800" y="1727200"/>
            <a:ext cx="304800" cy="304800"/>
          </a:xfrm>
          <a:prstGeom prst="rect">
            <a:avLst/>
          </a:prstGeom>
        </p:spPr>
      </p:pic>
      <p:sp>
        <p:nvSpPr>
          <p:cNvPr id="6" name="AutoShape 6"/>
          <p:cNvSpPr/>
          <p:nvPr>
            <p:custDataLst>
              <p:tags r:id="rId4"/>
            </p:custDataLst>
          </p:nvPr>
        </p:nvSpPr>
        <p:spPr>
          <a:xfrm>
            <a:off x="1219200" y="1676400"/>
            <a:ext cx="2540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9A3412"/>
                </a:solidFill>
                <a:latin typeface="Noto Sans SC" panose="020B0200000000000000" charset="-122"/>
                <a:ea typeface="Noto Sans SC" panose="020B0200000000000000" charset="-122"/>
                <a:cs typeface="Noto Sans SC" panose="020B0200000000000000" charset="-122"/>
                <a:sym typeface="Noto Sans SC" panose="020B0200000000000000" charset="-122"/>
              </a:rPr>
              <a:t>主题语境更新</a:t>
            </a:r>
            <a:endParaRPr lang="en-US" sz="1100"/>
          </a:p>
        </p:txBody>
      </p:sp>
      <p:sp>
        <p:nvSpPr>
          <p:cNvPr id="7" name="AutoShape 7"/>
          <p:cNvSpPr/>
          <p:nvPr>
            <p:custDataLst>
              <p:tags r:id="rId5"/>
            </p:custDataLst>
          </p:nvPr>
        </p:nvSpPr>
        <p:spPr>
          <a:xfrm>
            <a:off x="812800" y="2286000"/>
            <a:ext cx="3022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更突出“劳动实践”、“乡村振兴”、“信息安全”、“生态保护”等新时代主题，贴近社会热点与国家发展。</a:t>
            </a:r>
            <a:endParaRPr lang="en-US" sz="16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custDataLst>
              <p:tags r:id="rId6"/>
            </p:custDataLst>
          </p:nvPr>
        </p:nvSpPr>
        <p:spPr>
          <a:xfrm>
            <a:off x="4381500" y="1524000"/>
            <a:ext cx="3429000" cy="2159000"/>
          </a:xfrm>
          <a:prstGeom prst="roundRect">
            <a:avLst>
              <a:gd name="adj" fmla="val 5882"/>
            </a:avLst>
          </a:prstGeom>
          <a:solidFill>
            <a:srgbClr val="EFF6FF">
              <a:alpha val="100000"/>
            </a:srgbClr>
          </a:solidFill>
          <a:ln w="12700" cap="flat" cmpd="sng">
            <a:solidFill>
              <a:srgbClr val="93C5FD">
                <a:alpha val="100000"/>
              </a:srgbClr>
            </a:solidFill>
            <a:prstDash val="solid"/>
            <a:round/>
          </a:ln>
        </p:spPr>
        <p:txBody>
          <a:bodyPr vert="horz" wrap="square" lIns="63500" tIns="63500" rIns="63500" bIns="63500" rtlCol="0" anchor="ctr"/>
          <a:lstStyle/>
          <a:p>
            <a:pPr algn="ctr">
              <a:defRPr/>
            </a:pPr>
          </a:p>
        </p:txBody>
      </p:sp>
      <p:pic>
        <p:nvPicPr>
          <p:cNvPr id="9" name="Picture 9"/>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4584700" y="1727200"/>
            <a:ext cx="304800" cy="304800"/>
          </a:xfrm>
          <a:prstGeom prst="rect">
            <a:avLst/>
          </a:prstGeom>
        </p:spPr>
      </p:pic>
      <p:sp>
        <p:nvSpPr>
          <p:cNvPr id="10" name="AutoShape 10"/>
          <p:cNvSpPr/>
          <p:nvPr>
            <p:custDataLst>
              <p:tags r:id="rId9"/>
            </p:custDataLst>
          </p:nvPr>
        </p:nvSpPr>
        <p:spPr>
          <a:xfrm>
            <a:off x="4991100" y="1676400"/>
            <a:ext cx="2540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1E40AF"/>
                </a:solidFill>
                <a:latin typeface="Noto Sans SC" panose="020B0200000000000000" charset="-122"/>
                <a:ea typeface="Noto Sans SC" panose="020B0200000000000000" charset="-122"/>
                <a:cs typeface="Noto Sans SC" panose="020B0200000000000000" charset="-122"/>
                <a:sym typeface="Noto Sans SC" panose="020B0200000000000000" charset="-122"/>
              </a:rPr>
              <a:t>语法考查更灵活</a:t>
            </a:r>
            <a:endParaRPr lang="en-US" sz="1100"/>
          </a:p>
        </p:txBody>
      </p:sp>
      <p:sp>
        <p:nvSpPr>
          <p:cNvPr id="11" name="AutoShape 11"/>
          <p:cNvSpPr/>
          <p:nvPr>
            <p:custDataLst>
              <p:tags r:id="rId10"/>
            </p:custDataLst>
          </p:nvPr>
        </p:nvSpPr>
        <p:spPr>
          <a:xfrm>
            <a:off x="4584700" y="2286000"/>
            <a:ext cx="3022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纯记忆性的语法规则题目减少，更强调在长难句和复杂真实语境中理解和运用语法意义，而非死记硬背。</a:t>
            </a:r>
            <a:endPar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2" name="AutoShape 12"/>
          <p:cNvSpPr/>
          <p:nvPr>
            <p:custDataLst>
              <p:tags r:id="rId11"/>
            </p:custDataLst>
          </p:nvPr>
        </p:nvSpPr>
        <p:spPr>
          <a:xfrm>
            <a:off x="8153400" y="1524000"/>
            <a:ext cx="3429000" cy="2159000"/>
          </a:xfrm>
          <a:prstGeom prst="roundRect">
            <a:avLst>
              <a:gd name="adj" fmla="val 5882"/>
            </a:avLst>
          </a:prstGeom>
          <a:solidFill>
            <a:srgbClr val="FFF7ED">
              <a:alpha val="100000"/>
            </a:srgbClr>
          </a:solidFill>
          <a:ln w="12700" cap="flat" cmpd="sng">
            <a:solidFill>
              <a:srgbClr val="FDBA74">
                <a:alpha val="100000"/>
              </a:srgbClr>
            </a:solidFill>
            <a:prstDash val="solid"/>
            <a:round/>
          </a:ln>
        </p:spPr>
        <p:txBody>
          <a:bodyPr vert="horz" wrap="square" lIns="63500" tIns="63500" rIns="63500" bIns="63500" rtlCol="0" anchor="ctr"/>
          <a:lstStyle/>
          <a:p>
            <a:pPr algn="ctr">
              <a:defRPr/>
            </a:pPr>
          </a:p>
        </p:txBody>
      </p:sp>
      <p:pic>
        <p:nvPicPr>
          <p:cNvPr id="13" name="Picture 1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8356600" y="1727200"/>
            <a:ext cx="304800" cy="304800"/>
          </a:xfrm>
          <a:prstGeom prst="rect">
            <a:avLst/>
          </a:prstGeom>
        </p:spPr>
      </p:pic>
      <p:sp>
        <p:nvSpPr>
          <p:cNvPr id="14" name="AutoShape 14"/>
          <p:cNvSpPr/>
          <p:nvPr>
            <p:custDataLst>
              <p:tags r:id="rId14"/>
            </p:custDataLst>
          </p:nvPr>
        </p:nvSpPr>
        <p:spPr>
          <a:xfrm>
            <a:off x="8763000" y="1676400"/>
            <a:ext cx="2540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9A3412"/>
                </a:solidFill>
                <a:latin typeface="Noto Sans SC" panose="020B0200000000000000" charset="-122"/>
                <a:ea typeface="Noto Sans SC" panose="020B0200000000000000" charset="-122"/>
                <a:cs typeface="Noto Sans SC" panose="020B0200000000000000" charset="-122"/>
                <a:sym typeface="Noto Sans SC" panose="020B0200000000000000" charset="-122"/>
              </a:rPr>
              <a:t>句子结构日趋复杂化</a:t>
            </a:r>
            <a:endParaRPr lang="en-US" sz="1100"/>
          </a:p>
        </p:txBody>
      </p:sp>
      <p:sp>
        <p:nvSpPr>
          <p:cNvPr id="15" name="AutoShape 15"/>
          <p:cNvSpPr/>
          <p:nvPr>
            <p:custDataLst>
              <p:tags r:id="rId15"/>
            </p:custDataLst>
          </p:nvPr>
        </p:nvSpPr>
        <p:spPr>
          <a:xfrm>
            <a:off x="8356600" y="2286000"/>
            <a:ext cx="3022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长难句数量明显增多，单句中融合了多个定语从句、状语从句、非谓语动词及复杂的介词短语，增加分析难度。</a:t>
            </a:r>
            <a:endPar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6" name="AutoShape 16"/>
          <p:cNvSpPr/>
          <p:nvPr>
            <p:custDataLst>
              <p:tags r:id="rId16"/>
            </p:custDataLst>
          </p:nvPr>
        </p:nvSpPr>
        <p:spPr>
          <a:xfrm>
            <a:off x="2489200" y="4064000"/>
            <a:ext cx="3429000" cy="2159000"/>
          </a:xfrm>
          <a:prstGeom prst="roundRect">
            <a:avLst>
              <a:gd name="adj" fmla="val 5882"/>
            </a:avLst>
          </a:prstGeom>
          <a:solidFill>
            <a:srgbClr val="EFF6FF">
              <a:alpha val="100000"/>
            </a:srgbClr>
          </a:solidFill>
          <a:ln w="12700" cap="flat" cmpd="sng">
            <a:solidFill>
              <a:srgbClr val="93C5FD">
                <a:alpha val="100000"/>
              </a:srgbClr>
            </a:solidFill>
            <a:prstDash val="solid"/>
            <a:round/>
          </a:ln>
        </p:spPr>
        <p:txBody>
          <a:bodyPr vert="horz" wrap="square" lIns="63500" tIns="63500" rIns="63500" bIns="63500" rtlCol="0" anchor="ctr"/>
          <a:lstStyle/>
          <a:p>
            <a:pPr algn="ctr">
              <a:defRPr/>
            </a:pPr>
          </a:p>
        </p:txBody>
      </p:sp>
      <p:pic>
        <p:nvPicPr>
          <p:cNvPr id="17" name="Picture 17"/>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2692400" y="4267200"/>
            <a:ext cx="304800" cy="304800"/>
          </a:xfrm>
          <a:prstGeom prst="rect">
            <a:avLst/>
          </a:prstGeom>
        </p:spPr>
      </p:pic>
      <p:sp>
        <p:nvSpPr>
          <p:cNvPr id="18" name="AutoShape 18"/>
          <p:cNvSpPr/>
          <p:nvPr>
            <p:custDataLst>
              <p:tags r:id="rId19"/>
            </p:custDataLst>
          </p:nvPr>
        </p:nvSpPr>
        <p:spPr>
          <a:xfrm>
            <a:off x="3098800" y="4216400"/>
            <a:ext cx="2540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1E40AF"/>
                </a:solidFill>
                <a:latin typeface="Noto Sans SC" panose="020B0200000000000000" charset="-122"/>
                <a:ea typeface="Noto Sans SC" panose="020B0200000000000000" charset="-122"/>
                <a:cs typeface="Noto Sans SC" panose="020B0200000000000000" charset="-122"/>
                <a:sym typeface="Noto Sans SC" panose="020B0200000000000000" charset="-122"/>
              </a:rPr>
              <a:t>词性转换考查更“刁钻”</a:t>
            </a:r>
            <a:endParaRPr lang="en-US" sz="1100"/>
          </a:p>
        </p:txBody>
      </p:sp>
      <p:sp>
        <p:nvSpPr>
          <p:cNvPr id="19" name="AutoShape 19"/>
          <p:cNvSpPr/>
          <p:nvPr>
            <p:custDataLst>
              <p:tags r:id="rId20"/>
            </p:custDataLst>
          </p:nvPr>
        </p:nvSpPr>
        <p:spPr>
          <a:xfrm>
            <a:off x="2692400" y="4826000"/>
            <a:ext cx="3022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加大对“熟词生义”的考查力度，同时对常见词根词缀的掌握和派生词的灵活运用提出了更高的要求。</a:t>
            </a:r>
            <a:endPar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0" name="AutoShape 20"/>
          <p:cNvSpPr/>
          <p:nvPr>
            <p:custDataLst>
              <p:tags r:id="rId21"/>
            </p:custDataLst>
          </p:nvPr>
        </p:nvSpPr>
        <p:spPr>
          <a:xfrm>
            <a:off x="6261100" y="4064000"/>
            <a:ext cx="3429000" cy="2159000"/>
          </a:xfrm>
          <a:prstGeom prst="roundRect">
            <a:avLst>
              <a:gd name="adj" fmla="val 5882"/>
            </a:avLst>
          </a:prstGeom>
          <a:solidFill>
            <a:srgbClr val="FFF7ED">
              <a:alpha val="100000"/>
            </a:srgbClr>
          </a:solidFill>
          <a:ln w="12700" cap="flat" cmpd="sng">
            <a:solidFill>
              <a:srgbClr val="FDBA74">
                <a:alpha val="100000"/>
              </a:srgbClr>
            </a:solidFill>
            <a:prstDash val="solid"/>
            <a:round/>
          </a:ln>
        </p:spPr>
        <p:txBody>
          <a:bodyPr vert="horz" wrap="square" lIns="63500" tIns="63500" rIns="63500" bIns="63500" rtlCol="0" anchor="ctr"/>
          <a:lstStyle/>
          <a:p>
            <a:pPr algn="ctr">
              <a:defRPr/>
            </a:pPr>
          </a:p>
        </p:txBody>
      </p:sp>
      <p:pic>
        <p:nvPicPr>
          <p:cNvPr id="21" name="Picture 21"/>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6464300" y="4267200"/>
            <a:ext cx="304800" cy="304800"/>
          </a:xfrm>
          <a:prstGeom prst="rect">
            <a:avLst/>
          </a:prstGeom>
        </p:spPr>
      </p:pic>
      <p:sp>
        <p:nvSpPr>
          <p:cNvPr id="22" name="AutoShape 22"/>
          <p:cNvSpPr/>
          <p:nvPr>
            <p:custDataLst>
              <p:tags r:id="rId24"/>
            </p:custDataLst>
          </p:nvPr>
        </p:nvSpPr>
        <p:spPr>
          <a:xfrm>
            <a:off x="6870700" y="4216400"/>
            <a:ext cx="2540000"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1800" b="1" i="0" u="none" strike="noStrike">
                <a:solidFill>
                  <a:srgbClr val="9A3412"/>
                </a:solidFill>
                <a:latin typeface="Noto Sans SC" panose="020B0200000000000000" charset="-122"/>
                <a:ea typeface="Noto Sans SC" panose="020B0200000000000000" charset="-122"/>
                <a:cs typeface="Noto Sans SC" panose="020B0200000000000000" charset="-122"/>
                <a:sym typeface="Noto Sans SC" panose="020B0200000000000000" charset="-122"/>
              </a:rPr>
              <a:t>中国元素仍是主流</a:t>
            </a:r>
            <a:endParaRPr lang="en-US" sz="1100"/>
          </a:p>
        </p:txBody>
      </p:sp>
      <p:sp>
        <p:nvSpPr>
          <p:cNvPr id="23" name="AutoShape 23"/>
          <p:cNvSpPr/>
          <p:nvPr>
            <p:custDataLst>
              <p:tags r:id="rId25"/>
            </p:custDataLst>
          </p:nvPr>
        </p:nvSpPr>
        <p:spPr>
          <a:xfrm>
            <a:off x="6464300" y="4826000"/>
            <a:ext cx="3022600" cy="1143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rPr>
              <a:t>语篇选材持续聚焦中华优秀传统文化、中国当代社会风貌以及体现中国式现代化的发展智慧，彰显文化自信。</a:t>
            </a:r>
            <a:endParaRPr lang="en-US" sz="1800" b="0" i="0" u="none" strike="noStrike">
              <a:solidFill>
                <a:srgbClr val="37415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4E8">
            <a:alpha val="6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22830" b="22830"/>
          <a:stretch>
            <a:fillRect/>
          </a:stretch>
        </p:blipFill>
        <p:spPr>
          <a:xfrm>
            <a:off x="5092700" y="0"/>
            <a:ext cx="7099300" cy="6858000"/>
          </a:xfrm>
          <a:prstGeom prst="rect">
            <a:avLst/>
          </a:prstGeom>
          <a:noFill/>
          <a:ln w="25400" cap="flat" cmpd="sng">
            <a:noFill/>
            <a:prstDash val="solid"/>
            <a:round/>
          </a:ln>
        </p:spPr>
      </p:pic>
      <p:pic>
        <p:nvPicPr>
          <p:cNvPr id="3" name="Picture 3"/>
          <p:cNvPicPr>
            <a:picLocks noChangeAspect="1"/>
          </p:cNvPicPr>
          <p:nvPr/>
        </p:nvPicPr>
        <p:blipFill>
          <a:blip r:embed="rId2"/>
          <a:srcRect l="8842" r="8842"/>
          <a:stretch>
            <a:fillRect/>
          </a:stretch>
        </p:blipFill>
        <p:spPr>
          <a:xfrm>
            <a:off x="114300" y="0"/>
            <a:ext cx="3187700" cy="6858000"/>
          </a:xfrm>
          <a:prstGeom prst="rect">
            <a:avLst/>
          </a:prstGeom>
          <a:noFill/>
          <a:ln w="25400" cap="flat" cmpd="sng">
            <a:noFill/>
            <a:prstDash val="solid"/>
            <a:round/>
          </a:ln>
        </p:spPr>
      </p:pic>
      <p:pic>
        <p:nvPicPr>
          <p:cNvPr id="4" name="Picture 4"/>
          <p:cNvPicPr>
            <a:picLocks noChangeAspect="1"/>
          </p:cNvPicPr>
          <p:nvPr/>
        </p:nvPicPr>
        <p:blipFill>
          <a:blip r:embed="rId3"/>
          <a:srcRect t="22409" b="22409"/>
          <a:stretch>
            <a:fillRect/>
          </a:stretch>
        </p:blipFill>
        <p:spPr>
          <a:xfrm>
            <a:off x="-139700" y="114300"/>
            <a:ext cx="3708400" cy="1130300"/>
          </a:xfrm>
          <a:prstGeom prst="rect">
            <a:avLst/>
          </a:prstGeom>
          <a:noFill/>
          <a:ln w="25400" cap="flat" cmpd="sng">
            <a:noFill/>
            <a:prstDash val="solid"/>
            <a:round/>
          </a:ln>
        </p:spPr>
      </p:pic>
      <p:pic>
        <p:nvPicPr>
          <p:cNvPr id="5" name="Picture 5"/>
          <p:cNvPicPr>
            <a:picLocks noChangeAspect="1"/>
          </p:cNvPicPr>
          <p:nvPr/>
        </p:nvPicPr>
        <p:blipFill>
          <a:blip r:embed="rId4"/>
          <a:srcRect l="25826" r="25826"/>
          <a:stretch>
            <a:fillRect/>
          </a:stretch>
        </p:blipFill>
        <p:spPr>
          <a:xfrm>
            <a:off x="2997200" y="304800"/>
            <a:ext cx="2184400" cy="6362700"/>
          </a:xfrm>
          <a:prstGeom prst="rect">
            <a:avLst/>
          </a:prstGeom>
          <a:noFill/>
          <a:ln w="25400" cap="flat" cmpd="sng">
            <a:noFill/>
            <a:prstDash val="solid"/>
            <a:round/>
          </a:ln>
        </p:spPr>
      </p:pic>
      <p:sp>
        <p:nvSpPr>
          <p:cNvPr id="6" name="AutoShape 6"/>
          <p:cNvSpPr/>
          <p:nvPr/>
        </p:nvSpPr>
        <p:spPr>
          <a:xfrm>
            <a:off x="0" y="1905000"/>
            <a:ext cx="12192000" cy="1651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8000" b="1" i="0" u="none" strike="noStrike">
                <a:solidFill>
                  <a:srgbClr val="A64A26"/>
                </a:solidFill>
                <a:latin typeface="Noto Serif SC" panose="02020200000000000000" charset="-122"/>
                <a:ea typeface="Noto Serif SC" panose="02020200000000000000" charset="-122"/>
                <a:cs typeface="Noto Serif SC" panose="02020200000000000000" charset="-122"/>
                <a:sym typeface="Noto Serif SC" panose="02020200000000000000" charset="-122"/>
              </a:rPr>
              <a:t>骏启新章</a:t>
            </a:r>
            <a:endParaRPr lang="en-US" sz="1100"/>
          </a:p>
        </p:txBody>
      </p:sp>
      <p:sp>
        <p:nvSpPr>
          <p:cNvPr id="7" name="AutoShape 7"/>
          <p:cNvSpPr/>
          <p:nvPr/>
        </p:nvSpPr>
        <p:spPr>
          <a:xfrm>
            <a:off x="0" y="3810000"/>
            <a:ext cx="12192000" cy="1143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36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预祝同学们高考顺利，金榜题名！</a:t>
            </a:r>
            <a:endParaRPr lang="en-US" sz="1100"/>
          </a:p>
        </p:txBody>
      </p:sp>
      <p:sp>
        <p:nvSpPr>
          <p:cNvPr id="8" name="AutoShape 8"/>
          <p:cNvSpPr/>
          <p:nvPr/>
        </p:nvSpPr>
        <p:spPr>
          <a:xfrm>
            <a:off x="0" y="5334000"/>
            <a:ext cx="12192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000" b="0" i="0" u="none" strike="noStrike">
                <a:solidFill>
                  <a:srgbClr val="666666"/>
                </a:solidFill>
                <a:latin typeface="Noto Sans SC" panose="020B0200000000000000" charset="-122"/>
                <a:ea typeface="Noto Sans SC" panose="020B0200000000000000" charset="-122"/>
                <a:cs typeface="Noto Sans SC" panose="020B0200000000000000" charset="-122"/>
                <a:sym typeface="Noto Sans SC" panose="020B0200000000000000" charset="-122"/>
              </a:rPr>
              <a:t>2026 · 全力以赴 逐梦远航</a:t>
            </a:r>
            <a:endParaRPr lang="en-US"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rgbClr val="FFFFFF">
              <a:alpha val="60000"/>
            </a:srgbClr>
          </a:solidFill>
          <a:ln w="25400" cap="flat" cmpd="sng">
            <a:noFill/>
            <a:prstDash val="solid"/>
            <a:round/>
          </a:ln>
        </p:spPr>
        <p:txBody>
          <a:bodyPr vert="horz" wrap="square" lIns="63500" tIns="63500" rIns="63500" bIns="63500" rtlCol="0" anchor="ctr"/>
          <a:lstStyle/>
          <a:p>
            <a:pPr algn="ctr">
              <a:defRPr/>
            </a:pPr>
          </a:p>
        </p:txBody>
      </p:sp>
      <p:sp>
        <p:nvSpPr>
          <p:cNvPr id="3" name="AutoShape 3"/>
          <p:cNvSpPr/>
          <p:nvPr/>
        </p:nvSpPr>
        <p:spPr>
          <a:xfrm>
            <a:off x="0" y="1143000"/>
            <a:ext cx="12192000" cy="1397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9600" b="1" i="0" u="none" strike="noStrike">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PART 01</a:t>
            </a:r>
            <a:endParaRPr lang="en-US" sz="1100"/>
          </a:p>
        </p:txBody>
      </p:sp>
      <p:sp>
        <p:nvSpPr>
          <p:cNvPr id="4" name="AutoShape 4"/>
          <p:cNvSpPr/>
          <p:nvPr/>
        </p:nvSpPr>
        <p:spPr>
          <a:xfrm>
            <a:off x="0" y="2794000"/>
            <a:ext cx="12192000" cy="889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4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题型思路与技巧回顾</a:t>
            </a:r>
            <a:endParaRPr lang="en-US" sz="1100"/>
          </a:p>
        </p:txBody>
      </p:sp>
      <p:sp>
        <p:nvSpPr>
          <p:cNvPr id="5" name="AutoShape 5"/>
          <p:cNvSpPr/>
          <p:nvPr/>
        </p:nvSpPr>
        <p:spPr>
          <a:xfrm>
            <a:off x="5588000" y="4318000"/>
            <a:ext cx="1016000" cy="76200"/>
          </a:xfrm>
          <a:prstGeom prst="roundRect">
            <a:avLst>
              <a:gd name="adj" fmla="val 0"/>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6" name="AutoShape 6"/>
          <p:cNvSpPr/>
          <p:nvPr/>
        </p:nvSpPr>
        <p:spPr>
          <a:xfrm>
            <a:off x="0" y="5080000"/>
            <a:ext cx="12192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0" i="0" u="none" strike="noStrike">
                <a:solidFill>
                  <a:srgbClr val="666666"/>
                </a:solidFill>
                <a:latin typeface="Noto Sans SC" panose="020B0200000000000000" charset="-122"/>
                <a:ea typeface="Noto Sans SC" panose="020B0200000000000000" charset="-122"/>
                <a:cs typeface="Noto Sans SC" panose="020B0200000000000000" charset="-122"/>
                <a:sym typeface="Noto Sans SC" panose="020B0200000000000000" charset="-122"/>
              </a:rPr>
              <a:t>REVIEW OF QUESTION TYPES, THINKING &amp; TECHNIQUES</a:t>
            </a:r>
            <a:endParaRPr lang="en-US"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aphicFrame>
        <p:nvGraphicFramePr>
          <p:cNvPr id="27" name="表格 26"/>
          <p:cNvGraphicFramePr/>
          <p:nvPr>
            <p:custDataLst>
              <p:tags r:id="rId2"/>
            </p:custDataLst>
          </p:nvPr>
        </p:nvGraphicFramePr>
        <p:xfrm>
          <a:off x="322580" y="460375"/>
          <a:ext cx="11599545" cy="6231255"/>
        </p:xfrm>
        <a:graphic>
          <a:graphicData uri="http://schemas.openxmlformats.org/drawingml/2006/table">
            <a:tbl>
              <a:tblPr/>
              <a:tblGrid>
                <a:gridCol w="936625"/>
                <a:gridCol w="7403465"/>
                <a:gridCol w="3259455"/>
              </a:tblGrid>
              <a:tr h="230505">
                <a:tc>
                  <a:txBody>
                    <a:bodyPr/>
                    <a:p>
                      <a:pPr marL="0" indent="0" algn="ctr">
                        <a:lnSpc>
                          <a:spcPct val="120000"/>
                        </a:lnSpc>
                        <a:spcBef>
                          <a:spcPct val="0"/>
                        </a:spcBef>
                        <a:spcAft>
                          <a:spcPct val="0"/>
                        </a:spcAft>
                      </a:pPr>
                      <a:r>
                        <a:rPr lang="zh-CN" sz="1400" b="1">
                          <a:latin typeface="宋体" panose="02010600030101010101" pitchFamily="2" charset="-122"/>
                          <a:ea typeface="宋体" panose="02010600030101010101" pitchFamily="2" charset="-122"/>
                        </a:rPr>
                        <a:t>考点</a:t>
                      </a:r>
                      <a:endParaRPr lang="zh-CN" sz="14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8DB3E2"/>
                    </a:solidFill>
                  </a:tcPr>
                </a:tc>
                <a:tc>
                  <a:txBody>
                    <a:bodyPr/>
                    <a:p>
                      <a:pPr marL="0" indent="0" algn="ctr">
                        <a:lnSpc>
                          <a:spcPct val="120000"/>
                        </a:lnSpc>
                        <a:spcBef>
                          <a:spcPct val="0"/>
                        </a:spcBef>
                        <a:spcAft>
                          <a:spcPct val="0"/>
                        </a:spcAft>
                      </a:pPr>
                      <a:r>
                        <a:rPr lang="zh-CN" sz="1400" b="1">
                          <a:latin typeface="Times New Roman" panose="02020603050405020304"/>
                          <a:ea typeface="宋体" panose="02010600030101010101" pitchFamily="2" charset="-122"/>
                        </a:rPr>
                        <a:t>十</a:t>
                      </a:r>
                      <a:r>
                        <a:rPr lang="zh-CN" sz="1400" b="1">
                          <a:latin typeface="宋体" panose="02010600030101010101" pitchFamily="2" charset="-122"/>
                          <a:ea typeface="宋体" panose="02010600030101010101" pitchFamily="2" charset="-122"/>
                        </a:rPr>
                        <a:t>年考情</a:t>
                      </a:r>
                      <a:r>
                        <a:rPr lang="zh-CN" sz="1400" b="1">
                          <a:latin typeface="Times New Roman" panose="02020603050405020304"/>
                          <a:ea typeface="宋体" panose="02010600030101010101" pitchFamily="2" charset="-122"/>
                        </a:rPr>
                        <a:t>（</a:t>
                      </a:r>
                      <a:r>
                        <a:rPr lang="en-US" altLang="zh-CN" sz="1400" b="1">
                          <a:latin typeface="Times New Roman" panose="02020603050405020304"/>
                          <a:ea typeface="Times New Roman" panose="02020603050405020304"/>
                        </a:rPr>
                        <a:t>2015-2024</a:t>
                      </a:r>
                      <a:r>
                        <a:rPr lang="zh-CN" sz="1400" b="1">
                          <a:latin typeface="Times New Roman" panose="02020603050405020304"/>
                          <a:ea typeface="宋体" panose="02010600030101010101" pitchFamily="2" charset="-122"/>
                        </a:rPr>
                        <a:t>）</a:t>
                      </a:r>
                      <a:endParaRPr lang="zh-CN" sz="1400" b="1">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8DB3E2"/>
                    </a:solidFill>
                  </a:tcPr>
                </a:tc>
                <a:tc>
                  <a:txBody>
                    <a:bodyPr/>
                    <a:p>
                      <a:pPr marL="0" indent="0" algn="ctr">
                        <a:lnSpc>
                          <a:spcPct val="120000"/>
                        </a:lnSpc>
                        <a:spcBef>
                          <a:spcPct val="0"/>
                        </a:spcBef>
                        <a:spcAft>
                          <a:spcPct val="0"/>
                        </a:spcAft>
                      </a:pPr>
                      <a:r>
                        <a:rPr lang="zh-CN" sz="1400" b="1">
                          <a:latin typeface="宋体" panose="02010600030101010101" pitchFamily="2" charset="-122"/>
                          <a:ea typeface="宋体" panose="02010600030101010101" pitchFamily="2" charset="-122"/>
                        </a:rPr>
                        <a:t>命题趋势</a:t>
                      </a:r>
                      <a:endParaRPr lang="zh-CN" sz="1400" b="1">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8DB3E2"/>
                    </a:solidFill>
                  </a:tcPr>
                </a:tc>
              </a:tr>
              <a:tr h="4832985">
                <a:tc>
                  <a:txBody>
                    <a:bodyPr/>
                    <a:p>
                      <a:pPr marL="0" indent="0" algn="ctr">
                        <a:lnSpc>
                          <a:spcPct val="120000"/>
                        </a:lnSpc>
                        <a:spcBef>
                          <a:spcPct val="0"/>
                        </a:spcBef>
                        <a:spcAft>
                          <a:spcPct val="0"/>
                        </a:spcAft>
                      </a:pPr>
                      <a:r>
                        <a:rPr lang="zh-CN" sz="2000">
                          <a:latin typeface="宋体" panose="02010600030101010101" pitchFamily="2" charset="-122"/>
                          <a:ea typeface="宋体" panose="02010600030101010101" pitchFamily="2" charset="-122"/>
                        </a:rPr>
                        <a:t>考点</a:t>
                      </a:r>
                      <a:r>
                        <a:rPr lang="en-US" altLang="zh-CN" sz="2000">
                          <a:latin typeface="Times New Roman" panose="02020603050405020304"/>
                          <a:ea typeface="宋体" panose="02010600030101010101" pitchFamily="2" charset="-122"/>
                        </a:rPr>
                        <a:t>1</a:t>
                      </a:r>
                      <a:r>
                        <a:rPr lang="zh-CN" sz="2000">
                          <a:latin typeface="宋体" panose="02010600030101010101" pitchFamily="2" charset="-122"/>
                          <a:ea typeface="宋体" panose="02010600030101010101" pitchFamily="2" charset="-122"/>
                        </a:rPr>
                        <a:t>说明文</a:t>
                      </a:r>
                      <a:endParaRPr lang="zh-CN" sz="2000">
                        <a:latin typeface="宋体" panose="02010600030101010101" pitchFamily="2" charset="-122"/>
                        <a:ea typeface="宋体" panose="02010600030101010101" pitchFamily="2" charset="-122"/>
                      </a:endParaRPr>
                    </a:p>
                    <a:p>
                      <a:pPr marL="0" indent="0" algn="ctr">
                        <a:lnSpc>
                          <a:spcPct val="120000"/>
                        </a:lnSpc>
                        <a:spcBef>
                          <a:spcPct val="0"/>
                        </a:spcBef>
                        <a:spcAft>
                          <a:spcPct val="0"/>
                        </a:spcAft>
                      </a:pPr>
                      <a:endParaRPr lang="zh-CN" sz="2000">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2">
                  <a:txBody>
                    <a:bodyPr/>
                    <a:p>
                      <a:pPr marL="0" indent="0" algn="l" eaLnBrk="1" fontAlgn="auto" latinLnBrk="0" hangingPunct="1">
                        <a:lnSpc>
                          <a:spcPct val="100000"/>
                        </a:lnSpc>
                        <a:spcBef>
                          <a:spcPct val="0"/>
                        </a:spcBef>
                        <a:spcAft>
                          <a:spcPct val="0"/>
                        </a:spcAft>
                      </a:pPr>
                      <a:r>
                        <a:rPr lang="en-US" altLang="zh-CN" sz="1600" b="1">
                          <a:highlight>
                            <a:srgbClr val="FFFF00"/>
                          </a:highlight>
                          <a:latin typeface="Times New Roman" panose="02020603050405020304"/>
                          <a:ea typeface="宋体" panose="02010600030101010101" pitchFamily="2" charset="-122"/>
                        </a:rPr>
                        <a:t>1. </a:t>
                      </a:r>
                      <a:r>
                        <a:rPr lang="zh-CN" sz="1600" b="1">
                          <a:highlight>
                            <a:srgbClr val="FFFF00"/>
                          </a:highlight>
                          <a:latin typeface="宋体" panose="02010600030101010101" pitchFamily="2" charset="-122"/>
                          <a:ea typeface="宋体" panose="02010600030101010101" pitchFamily="2" charset="-122"/>
                        </a:rPr>
                        <a:t>动词时态与语态（约 </a:t>
                      </a:r>
                      <a:r>
                        <a:rPr lang="en-US" altLang="zh-CN" sz="1600" b="1">
                          <a:highlight>
                            <a:srgbClr val="FFFF00"/>
                          </a:highlight>
                          <a:latin typeface="Times New Roman" panose="02020603050405020304"/>
                          <a:ea typeface="宋体" panose="02010600030101010101" pitchFamily="2" charset="-122"/>
                        </a:rPr>
                        <a:t>25%</a:t>
                      </a:r>
                      <a:r>
                        <a:rPr lang="zh-CN" sz="1600" b="1">
                          <a:highlight>
                            <a:srgbClr val="FFFF00"/>
                          </a:highlight>
                          <a:latin typeface="宋体" panose="02010600030101010101" pitchFamily="2" charset="-122"/>
                          <a:ea typeface="宋体" panose="02010600030101010101" pitchFamily="2" charset="-122"/>
                        </a:rPr>
                        <a:t>）</a:t>
                      </a:r>
                      <a:endParaRPr lang="zh-CN" sz="1600" b="1">
                        <a:highlight>
                          <a:srgbClr val="FFFF00"/>
                        </a:highlight>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- 2025 </a:t>
                      </a:r>
                      <a:r>
                        <a:rPr lang="zh-CN" sz="1600">
                          <a:latin typeface="宋体" panose="02010600030101010101" pitchFamily="2" charset="-122"/>
                          <a:ea typeface="宋体" panose="02010600030101010101" pitchFamily="2" charset="-122"/>
                        </a:rPr>
                        <a:t>新课标 </a:t>
                      </a:r>
                      <a:r>
                        <a:rPr lang="en-US" altLang="zh-CN" sz="1600">
                          <a:latin typeface="Times New Roman" panose="02020603050405020304"/>
                          <a:ea typeface="宋体" panose="02010600030101010101" pitchFamily="2" charset="-122"/>
                        </a:rPr>
                        <a:t>Ⅰ </a:t>
                      </a:r>
                      <a:r>
                        <a:rPr lang="zh-CN" sz="1600">
                          <a:latin typeface="宋体" panose="02010600030101010101" pitchFamily="2" charset="-122"/>
                          <a:ea typeface="宋体" panose="02010600030101010101" pitchFamily="2" charset="-122"/>
                        </a:rPr>
                        <a:t>卷：一般现在时（</a:t>
                      </a:r>
                      <a:r>
                        <a:rPr lang="en-US" altLang="zh-CN" sz="1600">
                          <a:latin typeface="Times New Roman" panose="02020603050405020304"/>
                          <a:ea typeface="宋体" panose="02010600030101010101" pitchFamily="2" charset="-122"/>
                        </a:rPr>
                        <a:t>walks</a:t>
                      </a:r>
                      <a:r>
                        <a:rPr lang="zh-CN" sz="1600">
                          <a:latin typeface="宋体" panose="02010600030101010101" pitchFamily="2" charset="-122"/>
                          <a:ea typeface="宋体" panose="02010600030101010101" pitchFamily="2" charset="-122"/>
                        </a:rPr>
                        <a:t>）、被动语态（</a:t>
                      </a:r>
                      <a:r>
                        <a:rPr lang="en-US" altLang="zh-CN" sz="1600">
                          <a:latin typeface="Times New Roman" panose="02020603050405020304"/>
                          <a:ea typeface="宋体" panose="02010600030101010101" pitchFamily="2" charset="-122"/>
                        </a:rPr>
                        <a:t>is designed</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- 2024 </a:t>
                      </a:r>
                      <a:r>
                        <a:rPr lang="zh-CN" sz="1600">
                          <a:latin typeface="宋体" panose="02010600030101010101" pitchFamily="2" charset="-122"/>
                          <a:ea typeface="宋体" panose="02010600030101010101" pitchFamily="2" charset="-122"/>
                        </a:rPr>
                        <a:t>全国甲卷：现在完成时（</a:t>
                      </a:r>
                      <a:r>
                        <a:rPr lang="en-US" altLang="zh-CN" sz="1600">
                          <a:latin typeface="Times New Roman" panose="02020603050405020304"/>
                          <a:ea typeface="宋体" panose="02010600030101010101" pitchFamily="2" charset="-122"/>
                        </a:rPr>
                        <a:t>has started</a:t>
                      </a:r>
                      <a:r>
                        <a:rPr lang="zh-CN" sz="1600">
                          <a:latin typeface="宋体" panose="02010600030101010101" pitchFamily="2" charset="-122"/>
                          <a:ea typeface="宋体" panose="02010600030101010101" pitchFamily="2" charset="-122"/>
                        </a:rPr>
                        <a:t>）、过去分词作定语（</a:t>
                      </a:r>
                      <a:r>
                        <a:rPr lang="en-US" altLang="zh-CN" sz="1600">
                          <a:latin typeface="Times New Roman" panose="02020603050405020304"/>
                          <a:ea typeface="宋体" panose="02010600030101010101" pitchFamily="2" charset="-122"/>
                        </a:rPr>
                        <a:t>designed</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- 2023 </a:t>
                      </a:r>
                      <a:r>
                        <a:rPr lang="zh-CN" sz="1600">
                          <a:latin typeface="宋体" panose="02010600030101010101" pitchFamily="2" charset="-122"/>
                          <a:ea typeface="宋体" panose="02010600030101010101" pitchFamily="2" charset="-122"/>
                        </a:rPr>
                        <a:t>新高考 </a:t>
                      </a:r>
                      <a:r>
                        <a:rPr lang="en-US" altLang="zh-CN" sz="1600">
                          <a:latin typeface="Times New Roman" panose="02020603050405020304"/>
                          <a:ea typeface="宋体" panose="02010600030101010101" pitchFamily="2" charset="-122"/>
                        </a:rPr>
                        <a:t>Ⅰ </a:t>
                      </a:r>
                      <a:r>
                        <a:rPr lang="zh-CN" sz="1600">
                          <a:latin typeface="宋体" panose="02010600030101010101" pitchFamily="2" charset="-122"/>
                          <a:ea typeface="宋体" panose="02010600030101010101" pitchFamily="2" charset="-122"/>
                        </a:rPr>
                        <a:t>卷：过去时（</a:t>
                      </a:r>
                      <a:r>
                        <a:rPr lang="en-US" altLang="zh-CN" sz="1600">
                          <a:latin typeface="Times New Roman" panose="02020603050405020304"/>
                          <a:ea typeface="宋体" panose="02010600030101010101" pitchFamily="2" charset="-122"/>
                        </a:rPr>
                        <a:t>was</a:t>
                      </a:r>
                      <a:r>
                        <a:rPr lang="zh-CN" sz="1600">
                          <a:latin typeface="宋体" panose="02010600030101010101" pitchFamily="2" charset="-122"/>
                          <a:ea typeface="宋体" panose="02010600030101010101" pitchFamily="2" charset="-122"/>
                        </a:rPr>
                        <a:t>）、现在分词作状语（</a:t>
                      </a:r>
                      <a:r>
                        <a:rPr lang="en-US" altLang="zh-CN" sz="1600">
                          <a:latin typeface="Times New Roman" panose="02020603050405020304"/>
                          <a:ea typeface="宋体" panose="02010600030101010101" pitchFamily="2" charset="-122"/>
                        </a:rPr>
                        <a:t>Having visited</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buSzTx/>
                      </a:pPr>
                      <a:r>
                        <a:rPr lang="en-US" altLang="zh-CN" sz="1600" b="1">
                          <a:highlight>
                            <a:srgbClr val="FFFF00"/>
                          </a:highlight>
                          <a:latin typeface="Times New Roman" panose="02020603050405020304"/>
                          <a:ea typeface="宋体" panose="02010600030101010101" pitchFamily="2" charset="-122"/>
                        </a:rPr>
                        <a:t>2. 非谓语动词（约 20%）</a:t>
                      </a:r>
                      <a:endParaRPr lang="en-US" altLang="zh-CN" sz="1600" b="1">
                        <a:highlight>
                          <a:srgbClr val="FFFF00"/>
                        </a:highlight>
                        <a:latin typeface="Times New Roman" panose="02020603050405020304"/>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- 2025 </a:t>
                      </a:r>
                      <a:r>
                        <a:rPr lang="zh-CN" sz="1600">
                          <a:latin typeface="宋体" panose="02010600030101010101" pitchFamily="2" charset="-122"/>
                          <a:ea typeface="宋体" panose="02010600030101010101" pitchFamily="2" charset="-122"/>
                        </a:rPr>
                        <a:t>北京卷：不定式作目的状语（</a:t>
                      </a:r>
                      <a:r>
                        <a:rPr lang="en-US" altLang="zh-CN" sz="1600">
                          <a:latin typeface="Times New Roman" panose="02020603050405020304"/>
                          <a:ea typeface="宋体" panose="02010600030101010101" pitchFamily="2" charset="-122"/>
                        </a:rPr>
                        <a:t>to rest</a:t>
                      </a:r>
                      <a:r>
                        <a:rPr lang="zh-CN" sz="1600">
                          <a:latin typeface="宋体" panose="02010600030101010101" pitchFamily="2" charset="-122"/>
                          <a:ea typeface="宋体" panose="02010600030101010101" pitchFamily="2" charset="-122"/>
                        </a:rPr>
                        <a:t>）、现在分词作定语（</a:t>
                      </a:r>
                      <a:r>
                        <a:rPr lang="en-US" altLang="zh-CN" sz="1600">
                          <a:latin typeface="Times New Roman" panose="02020603050405020304"/>
                          <a:ea typeface="宋体" panose="02010600030101010101" pitchFamily="2" charset="-122"/>
                        </a:rPr>
                        <a:t>waiting</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- 2024 </a:t>
                      </a:r>
                      <a:r>
                        <a:rPr lang="zh-CN" sz="1600">
                          <a:latin typeface="宋体" panose="02010600030101010101" pitchFamily="2" charset="-122"/>
                          <a:ea typeface="宋体" panose="02010600030101010101" pitchFamily="2" charset="-122"/>
                        </a:rPr>
                        <a:t>浙江 </a:t>
                      </a:r>
                      <a:r>
                        <a:rPr lang="en-US" altLang="zh-CN" sz="1600">
                          <a:latin typeface="Times New Roman" panose="02020603050405020304"/>
                          <a:ea typeface="宋体" panose="02010600030101010101" pitchFamily="2" charset="-122"/>
                        </a:rPr>
                        <a:t>1 </a:t>
                      </a:r>
                      <a:r>
                        <a:rPr lang="zh-CN" sz="1600">
                          <a:latin typeface="宋体" panose="02010600030101010101" pitchFamily="2" charset="-122"/>
                          <a:ea typeface="宋体" panose="02010600030101010101" pitchFamily="2" charset="-122"/>
                        </a:rPr>
                        <a:t>月卷：过去分词作定语（</a:t>
                      </a:r>
                      <a:r>
                        <a:rPr lang="en-US" altLang="zh-CN" sz="1600">
                          <a:latin typeface="Times New Roman" panose="02020603050405020304"/>
                          <a:ea typeface="宋体" panose="02010600030101010101" pitchFamily="2" charset="-122"/>
                        </a:rPr>
                        <a:t>designed</a:t>
                      </a:r>
                      <a:r>
                        <a:rPr lang="zh-CN" sz="1600">
                          <a:latin typeface="宋体" panose="02010600030101010101" pitchFamily="2" charset="-122"/>
                          <a:ea typeface="宋体" panose="02010600030101010101" pitchFamily="2" charset="-122"/>
                        </a:rPr>
                        <a:t>）、不定式作宾语（</a:t>
                      </a:r>
                      <a:r>
                        <a:rPr lang="en-US" altLang="zh-CN" sz="1600">
                          <a:latin typeface="Times New Roman" panose="02020603050405020304"/>
                          <a:ea typeface="宋体" panose="02010600030101010101" pitchFamily="2" charset="-122"/>
                        </a:rPr>
                        <a:t>to benefit</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- 2022 </a:t>
                      </a:r>
                      <a:r>
                        <a:rPr lang="zh-CN" sz="1600">
                          <a:latin typeface="宋体" panose="02010600030101010101" pitchFamily="2" charset="-122"/>
                          <a:ea typeface="宋体" panose="02010600030101010101" pitchFamily="2" charset="-122"/>
                        </a:rPr>
                        <a:t>全国乙卷：现在分词作结果状语（</a:t>
                      </a:r>
                      <a:r>
                        <a:rPr lang="en-US" altLang="zh-CN" sz="1600">
                          <a:latin typeface="Times New Roman" panose="02020603050405020304"/>
                          <a:ea typeface="宋体" panose="02010600030101010101" pitchFamily="2" charset="-122"/>
                        </a:rPr>
                        <a:t>resulting</a:t>
                      </a:r>
                      <a:r>
                        <a:rPr lang="zh-CN" sz="1600">
                          <a:latin typeface="宋体" panose="02010600030101010101" pitchFamily="2" charset="-122"/>
                          <a:ea typeface="宋体" panose="02010600030101010101" pitchFamily="2" charset="-122"/>
                        </a:rPr>
                        <a:t>）、不定式作宾补（</a:t>
                      </a:r>
                      <a:r>
                        <a:rPr lang="en-US" altLang="zh-CN" sz="1600">
                          <a:latin typeface="Times New Roman" panose="02020603050405020304"/>
                          <a:ea typeface="宋体" panose="02010600030101010101" pitchFamily="2" charset="-122"/>
                        </a:rPr>
                        <a:t>to have</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b="1">
                          <a:highlight>
                            <a:srgbClr val="FFFF00"/>
                          </a:highlight>
                          <a:latin typeface="Times New Roman" panose="02020603050405020304"/>
                          <a:ea typeface="宋体" panose="02010600030101010101" pitchFamily="2" charset="-122"/>
                        </a:rPr>
                        <a:t>3. 词性转换（约 18%）</a:t>
                      </a:r>
                      <a:endParaRPr lang="en-US" altLang="zh-CN" sz="1600" b="1">
                        <a:highlight>
                          <a:srgbClr val="FFFF00"/>
                        </a:highlight>
                        <a:latin typeface="Times New Roman" panose="02020603050405020304"/>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- 2025 </a:t>
                      </a:r>
                      <a:r>
                        <a:rPr lang="zh-CN" sz="1600">
                          <a:latin typeface="宋体" panose="02010600030101010101" pitchFamily="2" charset="-122"/>
                          <a:ea typeface="宋体" panose="02010600030101010101" pitchFamily="2" charset="-122"/>
                        </a:rPr>
                        <a:t>新课标 </a:t>
                      </a:r>
                      <a:r>
                        <a:rPr lang="en-US" altLang="zh-CN" sz="1600">
                          <a:latin typeface="Times New Roman" panose="02020603050405020304"/>
                          <a:ea typeface="宋体" panose="02010600030101010101" pitchFamily="2" charset="-122"/>
                        </a:rPr>
                        <a:t>Ⅱ </a:t>
                      </a:r>
                      <a:r>
                        <a:rPr lang="zh-CN" sz="1600">
                          <a:latin typeface="宋体" panose="02010600030101010101" pitchFamily="2" charset="-122"/>
                          <a:ea typeface="宋体" panose="02010600030101010101" pitchFamily="2" charset="-122"/>
                        </a:rPr>
                        <a:t>卷：名词变形容词（</a:t>
                      </a:r>
                      <a:r>
                        <a:rPr lang="en-US" altLang="zh-CN" sz="1600">
                          <a:latin typeface="Times New Roman" panose="02020603050405020304"/>
                          <a:ea typeface="宋体" panose="02010600030101010101" pitchFamily="2" charset="-122"/>
                        </a:rPr>
                        <a:t>functional</a:t>
                      </a:r>
                      <a:r>
                        <a:rPr lang="zh-CN" sz="1600">
                          <a:latin typeface="宋体" panose="02010600030101010101" pitchFamily="2" charset="-122"/>
                          <a:ea typeface="宋体" panose="02010600030101010101" pitchFamily="2" charset="-122"/>
                        </a:rPr>
                        <a:t>）、动词变名词（</a:t>
                      </a:r>
                      <a:r>
                        <a:rPr lang="en-US" altLang="zh-CN" sz="1600">
                          <a:latin typeface="Times New Roman" panose="02020603050405020304"/>
                          <a:ea typeface="宋体" panose="02010600030101010101" pitchFamily="2" charset="-122"/>
                        </a:rPr>
                        <a:t>achievement</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- 2023 </a:t>
                      </a:r>
                      <a:r>
                        <a:rPr lang="zh-CN" sz="1600">
                          <a:latin typeface="宋体" panose="02010600030101010101" pitchFamily="2" charset="-122"/>
                          <a:ea typeface="宋体" panose="02010600030101010101" pitchFamily="2" charset="-122"/>
                        </a:rPr>
                        <a:t>全国甲卷：形容词变名词（</a:t>
                      </a:r>
                      <a:r>
                        <a:rPr lang="en-US" altLang="zh-CN" sz="1600">
                          <a:latin typeface="Times New Roman" panose="02020603050405020304"/>
                          <a:ea typeface="宋体" panose="02010600030101010101" pitchFamily="2" charset="-122"/>
                        </a:rPr>
                        <a:t>development</a:t>
                      </a:r>
                      <a:r>
                        <a:rPr lang="zh-CN" sz="1600">
                          <a:latin typeface="宋体" panose="02010600030101010101" pitchFamily="2" charset="-122"/>
                          <a:ea typeface="宋体" panose="02010600030101010101" pitchFamily="2" charset="-122"/>
                        </a:rPr>
                        <a:t>）、动词变形容词（</a:t>
                      </a:r>
                      <a:r>
                        <a:rPr lang="en-US" altLang="zh-CN" sz="1600">
                          <a:latin typeface="Times New Roman" panose="02020603050405020304"/>
                          <a:ea typeface="宋体" panose="02010600030101010101" pitchFamily="2" charset="-122"/>
                        </a:rPr>
                        <a:t>surprising</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- 2021 </a:t>
                      </a:r>
                      <a:r>
                        <a:rPr lang="zh-CN" sz="1600">
                          <a:latin typeface="宋体" panose="02010600030101010101" pitchFamily="2" charset="-122"/>
                          <a:ea typeface="宋体" panose="02010600030101010101" pitchFamily="2" charset="-122"/>
                        </a:rPr>
                        <a:t>新高考 </a:t>
                      </a:r>
                      <a:r>
                        <a:rPr lang="en-US" altLang="zh-CN" sz="1600">
                          <a:latin typeface="Times New Roman" panose="02020603050405020304"/>
                          <a:ea typeface="宋体" panose="02010600030101010101" pitchFamily="2" charset="-122"/>
                        </a:rPr>
                        <a:t>Ⅰ </a:t>
                      </a:r>
                      <a:r>
                        <a:rPr lang="zh-CN" sz="1600">
                          <a:latin typeface="宋体" panose="02010600030101010101" pitchFamily="2" charset="-122"/>
                          <a:ea typeface="宋体" panose="02010600030101010101" pitchFamily="2" charset="-122"/>
                        </a:rPr>
                        <a:t>卷：名词变副词（</a:t>
                      </a:r>
                      <a:r>
                        <a:rPr lang="en-US" altLang="zh-CN" sz="1600">
                          <a:latin typeface="Times New Roman" panose="02020603050405020304"/>
                          <a:ea typeface="宋体" panose="02010600030101010101" pitchFamily="2" charset="-122"/>
                        </a:rPr>
                        <a:t>undoubtedly</a:t>
                      </a:r>
                      <a:r>
                        <a:rPr lang="zh-CN" sz="1600">
                          <a:latin typeface="宋体" panose="02010600030101010101" pitchFamily="2" charset="-122"/>
                          <a:ea typeface="宋体" panose="02010600030101010101" pitchFamily="2" charset="-122"/>
                        </a:rPr>
                        <a:t>）、形容词变名词（</a:t>
                      </a:r>
                      <a:r>
                        <a:rPr lang="en-US" altLang="zh-CN" sz="1600">
                          <a:latin typeface="Times New Roman" panose="02020603050405020304"/>
                          <a:ea typeface="宋体" panose="02010600030101010101" pitchFamily="2" charset="-122"/>
                        </a:rPr>
                        <a:t>independence</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b="1">
                          <a:highlight>
                            <a:srgbClr val="FFFF00"/>
                          </a:highlight>
                          <a:latin typeface="Times New Roman" panose="02020603050405020304"/>
                          <a:ea typeface="宋体" panose="02010600030101010101" pitchFamily="2" charset="-122"/>
                        </a:rPr>
                        <a:t>4. 冠词与介词（约 15%）</a:t>
                      </a:r>
                      <a:endParaRPr lang="en-US" altLang="zh-CN" sz="1600" b="1">
                        <a:highlight>
                          <a:srgbClr val="FFFF00"/>
                        </a:highlight>
                        <a:latin typeface="Times New Roman" panose="02020603050405020304"/>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- 2024 </a:t>
                      </a:r>
                      <a:r>
                        <a:rPr lang="zh-CN" sz="1600">
                          <a:latin typeface="宋体" panose="02010600030101010101" pitchFamily="2" charset="-122"/>
                          <a:ea typeface="宋体" panose="02010600030101010101" pitchFamily="2" charset="-122"/>
                        </a:rPr>
                        <a:t>新课标 </a:t>
                      </a:r>
                      <a:r>
                        <a:rPr lang="en-US" altLang="zh-CN" sz="1600">
                          <a:latin typeface="Times New Roman" panose="02020603050405020304"/>
                          <a:ea typeface="宋体" panose="02010600030101010101" pitchFamily="2" charset="-122"/>
                        </a:rPr>
                        <a:t>Ⅰ </a:t>
                      </a:r>
                      <a:r>
                        <a:rPr lang="zh-CN" sz="1600">
                          <a:latin typeface="宋体" panose="02010600030101010101" pitchFamily="2" charset="-122"/>
                          <a:ea typeface="宋体" panose="02010600030101010101" pitchFamily="2" charset="-122"/>
                        </a:rPr>
                        <a:t>卷：定冠词（</a:t>
                      </a:r>
                      <a:r>
                        <a:rPr lang="en-US" altLang="zh-CN" sz="1600">
                          <a:latin typeface="Times New Roman" panose="02020603050405020304"/>
                          <a:ea typeface="宋体" panose="02010600030101010101" pitchFamily="2" charset="-122"/>
                        </a:rPr>
                        <a:t>the first time</a:t>
                      </a:r>
                      <a:r>
                        <a:rPr lang="zh-CN" sz="1600">
                          <a:latin typeface="宋体" panose="02010600030101010101" pitchFamily="2" charset="-122"/>
                          <a:ea typeface="宋体" panose="02010600030101010101" pitchFamily="2" charset="-122"/>
                        </a:rPr>
                        <a:t>）、介词（</a:t>
                      </a:r>
                      <a:r>
                        <a:rPr lang="en-US" altLang="zh-CN" sz="1600">
                          <a:latin typeface="Times New Roman" panose="02020603050405020304"/>
                          <a:ea typeface="宋体" panose="02010600030101010101" pitchFamily="2" charset="-122"/>
                        </a:rPr>
                        <a:t>as a great achievement</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- 2023 </a:t>
                      </a:r>
                      <a:r>
                        <a:rPr lang="zh-CN" sz="1600">
                          <a:latin typeface="宋体" panose="02010600030101010101" pitchFamily="2" charset="-122"/>
                          <a:ea typeface="宋体" panose="02010600030101010101" pitchFamily="2" charset="-122"/>
                        </a:rPr>
                        <a:t>浙江 </a:t>
                      </a:r>
                      <a:r>
                        <a:rPr lang="en-US" altLang="zh-CN" sz="1600">
                          <a:latin typeface="Times New Roman" panose="02020603050405020304"/>
                          <a:ea typeface="宋体" panose="02010600030101010101" pitchFamily="2" charset="-122"/>
                        </a:rPr>
                        <a:t>1 </a:t>
                      </a:r>
                      <a:r>
                        <a:rPr lang="zh-CN" sz="1600">
                          <a:latin typeface="宋体" panose="02010600030101010101" pitchFamily="2" charset="-122"/>
                          <a:ea typeface="宋体" panose="02010600030101010101" pitchFamily="2" charset="-122"/>
                        </a:rPr>
                        <a:t>月卷：不定冠词（</a:t>
                      </a:r>
                      <a:r>
                        <a:rPr lang="en-US" altLang="zh-CN" sz="1600">
                          <a:latin typeface="Times New Roman" panose="02020603050405020304"/>
                          <a:ea typeface="宋体" panose="02010600030101010101" pitchFamily="2" charset="-122"/>
                        </a:rPr>
                        <a:t>a touch of</a:t>
                      </a:r>
                      <a:r>
                        <a:rPr lang="zh-CN" sz="1600">
                          <a:latin typeface="宋体" panose="02010600030101010101" pitchFamily="2" charset="-122"/>
                          <a:ea typeface="宋体" panose="02010600030101010101" pitchFamily="2" charset="-122"/>
                        </a:rPr>
                        <a:t>）、介词（</a:t>
                      </a:r>
                      <a:r>
                        <a:rPr lang="en-US" altLang="zh-CN" sz="1600">
                          <a:latin typeface="Times New Roman" panose="02020603050405020304"/>
                          <a:ea typeface="宋体" panose="02010600030101010101" pitchFamily="2" charset="-122"/>
                        </a:rPr>
                        <a:t>by hand</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- 2020 </a:t>
                      </a:r>
                      <a:r>
                        <a:rPr lang="zh-CN" sz="1600">
                          <a:latin typeface="宋体" panose="02010600030101010101" pitchFamily="2" charset="-122"/>
                          <a:ea typeface="宋体" panose="02010600030101010101" pitchFamily="2" charset="-122"/>
                        </a:rPr>
                        <a:t>新课标 </a:t>
                      </a:r>
                      <a:r>
                        <a:rPr lang="en-US" altLang="zh-CN" sz="1600">
                          <a:latin typeface="Times New Roman" panose="02020603050405020304"/>
                          <a:ea typeface="宋体" panose="02010600030101010101" pitchFamily="2" charset="-122"/>
                        </a:rPr>
                        <a:t>Ⅰ </a:t>
                      </a:r>
                      <a:r>
                        <a:rPr lang="zh-CN" sz="1600">
                          <a:latin typeface="宋体" panose="02010600030101010101" pitchFamily="2" charset="-122"/>
                          <a:ea typeface="宋体" panose="02010600030101010101" pitchFamily="2" charset="-122"/>
                        </a:rPr>
                        <a:t>卷：介词（</a:t>
                      </a:r>
                      <a:r>
                        <a:rPr lang="en-US" altLang="zh-CN" sz="1600">
                          <a:latin typeface="Times New Roman" panose="02020603050405020304"/>
                          <a:ea typeface="宋体" panose="02010600030101010101" pitchFamily="2" charset="-122"/>
                        </a:rPr>
                        <a:t>on the far side</a:t>
                      </a:r>
                      <a:r>
                        <a:rPr lang="zh-CN" sz="1600">
                          <a:latin typeface="宋体" panose="02010600030101010101" pitchFamily="2" charset="-122"/>
                          <a:ea typeface="宋体" panose="02010600030101010101" pitchFamily="2" charset="-122"/>
                        </a:rPr>
                        <a:t>）、定冠词（</a:t>
                      </a:r>
                      <a:r>
                        <a:rPr lang="en-US" altLang="zh-CN" sz="1600">
                          <a:latin typeface="Times New Roman" panose="02020603050405020304"/>
                          <a:ea typeface="宋体" panose="02010600030101010101" pitchFamily="2" charset="-122"/>
                        </a:rPr>
                        <a:t>the moon</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b="1">
                          <a:highlight>
                            <a:srgbClr val="FFFF00"/>
                          </a:highlight>
                          <a:latin typeface="Times New Roman" panose="02020603050405020304"/>
                          <a:ea typeface="宋体" panose="02010600030101010101" pitchFamily="2" charset="-122"/>
                        </a:rPr>
                        <a:t>5. 代词与连词（约 12%）</a:t>
                      </a:r>
                      <a:endParaRPr lang="en-US" altLang="zh-CN" sz="1600" b="1">
                        <a:highlight>
                          <a:srgbClr val="FFFF00"/>
                        </a:highlight>
                        <a:latin typeface="Times New Roman" panose="02020603050405020304"/>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- 2025 </a:t>
                      </a:r>
                      <a:r>
                        <a:rPr lang="zh-CN" sz="1600">
                          <a:latin typeface="宋体" panose="02010600030101010101" pitchFamily="2" charset="-122"/>
                          <a:ea typeface="宋体" panose="02010600030101010101" pitchFamily="2" charset="-122"/>
                        </a:rPr>
                        <a:t>北京卷：反身代词（</a:t>
                      </a:r>
                      <a:r>
                        <a:rPr lang="en-US" altLang="zh-CN" sz="1600">
                          <a:latin typeface="Times New Roman" panose="02020603050405020304"/>
                          <a:ea typeface="宋体" panose="02010600030101010101" pitchFamily="2" charset="-122"/>
                        </a:rPr>
                        <a:t>oneself</a:t>
                      </a:r>
                      <a:r>
                        <a:rPr lang="zh-CN" sz="1600">
                          <a:latin typeface="宋体" panose="02010600030101010101" pitchFamily="2" charset="-122"/>
                          <a:ea typeface="宋体" panose="02010600030101010101" pitchFamily="2" charset="-122"/>
                        </a:rPr>
                        <a:t>）、并列连词（</a:t>
                      </a:r>
                      <a:r>
                        <a:rPr lang="en-US" altLang="zh-CN" sz="1600">
                          <a:latin typeface="Times New Roman" panose="02020603050405020304"/>
                          <a:ea typeface="宋体" panose="02010600030101010101" pitchFamily="2" charset="-122"/>
                        </a:rPr>
                        <a:t>and</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- 2024 </a:t>
                      </a:r>
                      <a:r>
                        <a:rPr lang="zh-CN" sz="1600">
                          <a:latin typeface="宋体" panose="02010600030101010101" pitchFamily="2" charset="-122"/>
                          <a:ea typeface="宋体" panose="02010600030101010101" pitchFamily="2" charset="-122"/>
                        </a:rPr>
                        <a:t>全国甲卷：物主代词（</a:t>
                      </a:r>
                      <a:r>
                        <a:rPr lang="en-US" altLang="zh-CN" sz="1600">
                          <a:latin typeface="Times New Roman" panose="02020603050405020304"/>
                          <a:ea typeface="宋体" panose="02010600030101010101" pitchFamily="2" charset="-122"/>
                        </a:rPr>
                        <a:t>its</a:t>
                      </a:r>
                      <a:r>
                        <a:rPr lang="zh-CN" sz="1600">
                          <a:latin typeface="宋体" panose="02010600030101010101" pitchFamily="2" charset="-122"/>
                          <a:ea typeface="宋体" panose="02010600030101010101" pitchFamily="2" charset="-122"/>
                        </a:rPr>
                        <a:t>）、转折连词（</a:t>
                      </a:r>
                      <a:r>
                        <a:rPr lang="en-US" altLang="zh-CN" sz="1600">
                          <a:latin typeface="Times New Roman" panose="02020603050405020304"/>
                          <a:ea typeface="宋体" panose="02010600030101010101" pitchFamily="2" charset="-122"/>
                        </a:rPr>
                        <a:t>but</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- 2022 </a:t>
                      </a:r>
                      <a:r>
                        <a:rPr lang="zh-CN" sz="1600">
                          <a:latin typeface="宋体" panose="02010600030101010101" pitchFamily="2" charset="-122"/>
                          <a:ea typeface="宋体" panose="02010600030101010101" pitchFamily="2" charset="-122"/>
                        </a:rPr>
                        <a:t>新高考 </a:t>
                      </a:r>
                      <a:r>
                        <a:rPr lang="en-US" altLang="zh-CN" sz="1600">
                          <a:latin typeface="Times New Roman" panose="02020603050405020304"/>
                          <a:ea typeface="宋体" panose="02010600030101010101" pitchFamily="2" charset="-122"/>
                        </a:rPr>
                        <a:t>Ⅱ </a:t>
                      </a:r>
                      <a:r>
                        <a:rPr lang="zh-CN" sz="1600">
                          <a:latin typeface="宋体" panose="02010600030101010101" pitchFamily="2" charset="-122"/>
                          <a:ea typeface="宋体" panose="02010600030101010101" pitchFamily="2" charset="-122"/>
                        </a:rPr>
                        <a:t>卷：关系代词（</a:t>
                      </a:r>
                      <a:r>
                        <a:rPr lang="en-US" altLang="zh-CN" sz="1600">
                          <a:latin typeface="Times New Roman" panose="02020603050405020304"/>
                          <a:ea typeface="宋体" panose="02010600030101010101" pitchFamily="2" charset="-122"/>
                        </a:rPr>
                        <a:t>which</a:t>
                      </a:r>
                      <a:r>
                        <a:rPr lang="zh-CN" sz="1600">
                          <a:latin typeface="宋体" panose="02010600030101010101" pitchFamily="2" charset="-122"/>
                          <a:ea typeface="宋体" panose="02010600030101010101" pitchFamily="2" charset="-122"/>
                        </a:rPr>
                        <a:t>）、条件连词（</a:t>
                      </a:r>
                      <a:r>
                        <a:rPr lang="en-US" altLang="zh-CN" sz="1600">
                          <a:latin typeface="Times New Roman" panose="02020603050405020304"/>
                          <a:ea typeface="宋体" panose="02010600030101010101" pitchFamily="2" charset="-122"/>
                        </a:rPr>
                        <a:t>if</a:t>
                      </a:r>
                      <a:r>
                        <a:rPr lang="zh-CN" sz="1600">
                          <a:latin typeface="宋体" panose="02010600030101010101" pitchFamily="2" charset="-122"/>
                          <a:ea typeface="宋体" panose="02010600030101010101" pitchFamily="2" charset="-122"/>
                        </a:rPr>
                        <a:t>）</a:t>
                      </a:r>
                      <a:endParaRPr lang="en-US" altLang="zh-CN" sz="1600">
                        <a:latin typeface="Times New Roman" panose="02020603050405020304"/>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b="1">
                          <a:highlight>
                            <a:srgbClr val="FFFF00"/>
                          </a:highlight>
                          <a:latin typeface="Times New Roman" panose="02020603050405020304"/>
                          <a:ea typeface="宋体" panose="02010600030101010101" pitchFamily="2" charset="-122"/>
                        </a:rPr>
                        <a:t>6. 定语从句与名词性从句（约 10%）</a:t>
                      </a:r>
                      <a:endParaRPr lang="en-US" altLang="zh-CN" sz="1600" b="1">
                        <a:highlight>
                          <a:srgbClr val="FFFF00"/>
                        </a:highlight>
                        <a:latin typeface="Times New Roman" panose="02020603050405020304"/>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- 2025 </a:t>
                      </a:r>
                      <a:r>
                        <a:rPr lang="zh-CN" sz="1600">
                          <a:latin typeface="宋体" panose="02010600030101010101" pitchFamily="2" charset="-122"/>
                          <a:ea typeface="宋体" panose="02010600030101010101" pitchFamily="2" charset="-122"/>
                        </a:rPr>
                        <a:t>新课标 </a:t>
                      </a:r>
                      <a:r>
                        <a:rPr lang="en-US" altLang="zh-CN" sz="1600">
                          <a:latin typeface="Times New Roman" panose="02020603050405020304"/>
                          <a:ea typeface="宋体" panose="02010600030101010101" pitchFamily="2" charset="-122"/>
                        </a:rPr>
                        <a:t>Ⅰ </a:t>
                      </a:r>
                      <a:r>
                        <a:rPr lang="zh-CN" sz="1600">
                          <a:latin typeface="宋体" panose="02010600030101010101" pitchFamily="2" charset="-122"/>
                          <a:ea typeface="宋体" panose="02010600030101010101" pitchFamily="2" charset="-122"/>
                        </a:rPr>
                        <a:t>卷：定语从句（</a:t>
                      </a:r>
                      <a:r>
                        <a:rPr lang="en-US" altLang="zh-CN" sz="1600">
                          <a:latin typeface="Times New Roman" panose="02020603050405020304"/>
                          <a:ea typeface="宋体" panose="02010600030101010101" pitchFamily="2" charset="-122"/>
                        </a:rPr>
                        <a:t>which/that</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- 2023 </a:t>
                      </a:r>
                      <a:r>
                        <a:rPr lang="zh-CN" sz="1600">
                          <a:latin typeface="宋体" panose="02010600030101010101" pitchFamily="2" charset="-122"/>
                          <a:ea typeface="宋体" panose="02010600030101010101" pitchFamily="2" charset="-122"/>
                        </a:rPr>
                        <a:t>全国乙卷：同位语从句（</a:t>
                      </a:r>
                      <a:r>
                        <a:rPr lang="en-US" altLang="zh-CN" sz="1600">
                          <a:latin typeface="Times New Roman" panose="02020603050405020304"/>
                          <a:ea typeface="宋体" panose="02010600030101010101" pitchFamily="2" charset="-122"/>
                        </a:rPr>
                        <a:t>that</a:t>
                      </a:r>
                      <a:r>
                        <a:rPr lang="zh-CN" sz="1600">
                          <a:latin typeface="宋体" panose="02010600030101010101" pitchFamily="2" charset="-122"/>
                          <a:ea typeface="宋体" panose="02010600030101010101" pitchFamily="2" charset="-122"/>
                        </a:rPr>
                        <a:t>）、表语从句（</a:t>
                      </a:r>
                      <a:r>
                        <a:rPr lang="en-US" altLang="zh-CN" sz="1600">
                          <a:latin typeface="Times New Roman" panose="02020603050405020304"/>
                          <a:ea typeface="宋体" panose="02010600030101010101" pitchFamily="2" charset="-122"/>
                        </a:rPr>
                        <a:t>why</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p>
                      <a:pPr marL="0" indent="0" algn="l" eaLnBrk="1" fontAlgn="auto" latinLnBrk="0" hangingPunct="1">
                        <a:lnSpc>
                          <a:spcPct val="100000"/>
                        </a:lnSpc>
                        <a:spcBef>
                          <a:spcPct val="0"/>
                        </a:spcBef>
                        <a:spcAft>
                          <a:spcPct val="0"/>
                        </a:spcAft>
                      </a:pPr>
                      <a:r>
                        <a:rPr lang="en-US" altLang="zh-CN" sz="1600">
                          <a:latin typeface="Times New Roman" panose="02020603050405020304"/>
                          <a:ea typeface="宋体" panose="02010600030101010101" pitchFamily="2" charset="-122"/>
                        </a:rPr>
                        <a:t>- 2021 </a:t>
                      </a:r>
                      <a:r>
                        <a:rPr lang="zh-CN" sz="1600">
                          <a:latin typeface="宋体" panose="02010600030101010101" pitchFamily="2" charset="-122"/>
                          <a:ea typeface="宋体" panose="02010600030101010101" pitchFamily="2" charset="-122"/>
                        </a:rPr>
                        <a:t>浙江卷：宾语从句（</a:t>
                      </a:r>
                      <a:r>
                        <a:rPr lang="en-US" altLang="zh-CN" sz="1600">
                          <a:latin typeface="Times New Roman" panose="02020603050405020304"/>
                          <a:ea typeface="宋体" panose="02010600030101010101" pitchFamily="2" charset="-122"/>
                        </a:rPr>
                        <a:t>what</a:t>
                      </a:r>
                      <a:r>
                        <a:rPr lang="zh-CN" sz="1600">
                          <a:latin typeface="宋体" panose="02010600030101010101" pitchFamily="2" charset="-122"/>
                          <a:ea typeface="宋体" panose="02010600030101010101" pitchFamily="2" charset="-122"/>
                        </a:rPr>
                        <a:t>）、定语从句（</a:t>
                      </a:r>
                      <a:r>
                        <a:rPr lang="en-US" altLang="zh-CN" sz="1600">
                          <a:latin typeface="Times New Roman" panose="02020603050405020304"/>
                          <a:ea typeface="宋体" panose="02010600030101010101" pitchFamily="2" charset="-122"/>
                        </a:rPr>
                        <a:t>who</a:t>
                      </a:r>
                      <a:r>
                        <a:rPr lang="zh-CN" sz="1600">
                          <a:latin typeface="宋体" panose="02010600030101010101" pitchFamily="2" charset="-122"/>
                          <a:ea typeface="宋体" panose="02010600030101010101" pitchFamily="2" charset="-122"/>
                        </a:rPr>
                        <a:t>）</a:t>
                      </a:r>
                      <a:endParaRPr lang="zh-CN" sz="16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2">
                  <a:txBody>
                    <a:bodyPr/>
                    <a:p>
                      <a:pPr marL="0" indent="0" algn="l">
                        <a:lnSpc>
                          <a:spcPct val="120000"/>
                        </a:lnSpc>
                        <a:spcBef>
                          <a:spcPct val="0"/>
                        </a:spcBef>
                        <a:spcAft>
                          <a:spcPct val="0"/>
                        </a:spcAft>
                      </a:pPr>
                      <a:r>
                        <a:rPr lang="en-US" altLang="zh-CN" sz="1200">
                          <a:latin typeface="Times New Roman" panose="02020603050405020304"/>
                          <a:ea typeface="宋体" panose="02010600030101010101" pitchFamily="2" charset="-122"/>
                        </a:rPr>
                        <a:t>1. </a:t>
                      </a:r>
                      <a:r>
                        <a:rPr lang="zh-CN" sz="1200" b="1">
                          <a:latin typeface="宋体" panose="02010600030101010101" pitchFamily="2" charset="-122"/>
                          <a:ea typeface="宋体" panose="02010600030101010101" pitchFamily="2" charset="-122"/>
                        </a:rPr>
                        <a:t>考点覆盖稳定，侧重基础语法：</a:t>
                      </a:r>
                      <a:r>
                        <a:rPr lang="zh-CN" sz="1200">
                          <a:latin typeface="宋体" panose="02010600030101010101" pitchFamily="2" charset="-122"/>
                          <a:ea typeface="宋体" panose="02010600030101010101" pitchFamily="2" charset="-122"/>
                        </a:rPr>
                        <a:t>动词时态、非谓语动词、词性转换仍是核心，占比超</a:t>
                      </a:r>
                      <a:r>
                        <a:rPr lang="zh-CN" altLang="en-US" sz="1200">
                          <a:latin typeface="Times New Roman" panose="02020603050405020304"/>
                          <a:ea typeface="宋体" panose="02010600030101010101" pitchFamily="2" charset="-122"/>
                        </a:rPr>
                        <a:t> </a:t>
                      </a:r>
                      <a:r>
                        <a:rPr lang="en-US" altLang="zh-CN" sz="1200">
                          <a:latin typeface="Times New Roman" panose="02020603050405020304"/>
                          <a:ea typeface="宋体" panose="02010600030101010101" pitchFamily="2" charset="-122"/>
                        </a:rPr>
                        <a:t>60%</a:t>
                      </a:r>
                      <a:r>
                        <a:rPr lang="zh-CN" sz="1200">
                          <a:latin typeface="宋体" panose="02010600030101010101" pitchFamily="2" charset="-122"/>
                          <a:ea typeface="宋体" panose="02010600030101010101" pitchFamily="2" charset="-122"/>
                        </a:rPr>
                        <a:t>，强调在语境中灵活运用语法规则，而非机械记忆。</a:t>
                      </a:r>
                      <a:endParaRPr lang="zh-CN" sz="1200">
                        <a:latin typeface="宋体" panose="02010600030101010101" pitchFamily="2" charset="-122"/>
                        <a:ea typeface="宋体" panose="02010600030101010101" pitchFamily="2" charset="-122"/>
                      </a:endParaRPr>
                    </a:p>
                    <a:p>
                      <a:pPr marL="0" indent="0" algn="l">
                        <a:lnSpc>
                          <a:spcPct val="120000"/>
                        </a:lnSpc>
                        <a:spcBef>
                          <a:spcPct val="0"/>
                        </a:spcBef>
                        <a:spcAft>
                          <a:spcPct val="0"/>
                        </a:spcAft>
                      </a:pPr>
                      <a:r>
                        <a:rPr lang="en-US" altLang="zh-CN" sz="1200">
                          <a:latin typeface="Times New Roman" panose="02020603050405020304"/>
                          <a:ea typeface="宋体" panose="02010600030101010101" pitchFamily="2" charset="-122"/>
                        </a:rPr>
                        <a:t> </a:t>
                      </a:r>
                      <a:endParaRPr lang="en-US" altLang="zh-CN" sz="1200">
                        <a:latin typeface="Times New Roman" panose="02020603050405020304"/>
                        <a:ea typeface="宋体" panose="02010600030101010101" pitchFamily="2" charset="-122"/>
                      </a:endParaRPr>
                    </a:p>
                    <a:p>
                      <a:pPr marL="0" indent="0" algn="l">
                        <a:lnSpc>
                          <a:spcPct val="120000"/>
                        </a:lnSpc>
                        <a:spcBef>
                          <a:spcPct val="0"/>
                        </a:spcBef>
                        <a:spcAft>
                          <a:spcPct val="0"/>
                        </a:spcAft>
                      </a:pPr>
                      <a:r>
                        <a:rPr lang="en-US" altLang="zh-CN" sz="1200" b="1">
                          <a:latin typeface="Times New Roman" panose="02020603050405020304"/>
                          <a:ea typeface="宋体" panose="02010600030101010101" pitchFamily="2" charset="-122"/>
                        </a:rPr>
                        <a:t>2. </a:t>
                      </a:r>
                      <a:r>
                        <a:rPr lang="zh-CN" sz="1200" b="1">
                          <a:latin typeface="宋体" panose="02010600030101010101" pitchFamily="2" charset="-122"/>
                          <a:ea typeface="宋体" panose="02010600030101010101" pitchFamily="2" charset="-122"/>
                        </a:rPr>
                        <a:t>语境化与实用性增强</a:t>
                      </a:r>
                      <a:r>
                        <a:rPr lang="zh-CN" sz="1200">
                          <a:latin typeface="宋体" panose="02010600030101010101" pitchFamily="2" charset="-122"/>
                          <a:ea typeface="宋体" panose="02010600030101010101" pitchFamily="2" charset="-122"/>
                        </a:rPr>
                        <a:t>：题目紧密结合生活场景（如环保、文化、科技），要求考生通过上下文判断语法形式。例如</a:t>
                      </a:r>
                      <a:r>
                        <a:rPr lang="zh-CN" altLang="en-US" sz="1200">
                          <a:latin typeface="Times New Roman" panose="02020603050405020304"/>
                          <a:ea typeface="宋体" panose="02010600030101010101" pitchFamily="2" charset="-122"/>
                        </a:rPr>
                        <a:t> </a:t>
                      </a:r>
                      <a:r>
                        <a:rPr lang="en-US" altLang="zh-CN" sz="1200">
                          <a:latin typeface="Times New Roman" panose="02020603050405020304"/>
                          <a:ea typeface="宋体" panose="02010600030101010101" pitchFamily="2" charset="-122"/>
                        </a:rPr>
                        <a:t>2025 </a:t>
                      </a:r>
                      <a:r>
                        <a:rPr lang="zh-CN" sz="1200">
                          <a:latin typeface="宋体" panose="02010600030101010101" pitchFamily="2" charset="-122"/>
                          <a:ea typeface="宋体" panose="02010600030101010101" pitchFamily="2" charset="-122"/>
                        </a:rPr>
                        <a:t>年真题涉及 </a:t>
                      </a:r>
                      <a:r>
                        <a:rPr lang="zh-CN" altLang="en-US" sz="1200">
                          <a:latin typeface="Times New Roman" panose="02020603050405020304"/>
                          <a:ea typeface="宋体" panose="02010600030101010101" pitchFamily="2" charset="-122"/>
                        </a:rPr>
                        <a:t>“</a:t>
                      </a:r>
                      <a:r>
                        <a:rPr lang="zh-CN" sz="1200">
                          <a:latin typeface="宋体" panose="02010600030101010101" pitchFamily="2" charset="-122"/>
                          <a:ea typeface="宋体" panose="02010600030101010101" pitchFamily="2" charset="-122"/>
                        </a:rPr>
                        <a:t>温室设计</a:t>
                      </a:r>
                      <a:r>
                        <a:rPr lang="zh-CN" altLang="en-US" sz="1200">
                          <a:latin typeface="Times New Roman" panose="02020603050405020304"/>
                          <a:ea typeface="宋体" panose="02010600030101010101" pitchFamily="2" charset="-122"/>
                        </a:rPr>
                        <a:t>”“</a:t>
                      </a:r>
                      <a:r>
                        <a:rPr lang="zh-CN" sz="1200">
                          <a:latin typeface="宋体" panose="02010600030101010101" pitchFamily="2" charset="-122"/>
                          <a:ea typeface="宋体" panose="02010600030101010101" pitchFamily="2" charset="-122"/>
                        </a:rPr>
                        <a:t>健康生活</a:t>
                      </a:r>
                      <a:r>
                        <a:rPr lang="zh-CN" altLang="en-US" sz="1200">
                          <a:latin typeface="Times New Roman" panose="02020603050405020304"/>
                          <a:ea typeface="宋体" panose="02010600030101010101" pitchFamily="2" charset="-122"/>
                        </a:rPr>
                        <a:t>” </a:t>
                      </a:r>
                      <a:r>
                        <a:rPr lang="zh-CN" sz="1200">
                          <a:latin typeface="宋体" panose="02010600030101010101" pitchFamily="2" charset="-122"/>
                          <a:ea typeface="宋体" panose="02010600030101010101" pitchFamily="2" charset="-122"/>
                        </a:rPr>
                        <a:t>等话题，语法填空需贴合语境逻辑。</a:t>
                      </a:r>
                      <a:endParaRPr lang="zh-CN" sz="1200">
                        <a:latin typeface="宋体" panose="02010600030101010101" pitchFamily="2" charset="-122"/>
                        <a:ea typeface="宋体" panose="02010600030101010101" pitchFamily="2" charset="-122"/>
                      </a:endParaRPr>
                    </a:p>
                    <a:p>
                      <a:pPr marL="0" indent="0" algn="l">
                        <a:lnSpc>
                          <a:spcPct val="120000"/>
                        </a:lnSpc>
                        <a:spcBef>
                          <a:spcPct val="0"/>
                        </a:spcBef>
                        <a:spcAft>
                          <a:spcPct val="0"/>
                        </a:spcAft>
                      </a:pPr>
                      <a:r>
                        <a:rPr lang="en-US" altLang="zh-CN" sz="1200">
                          <a:latin typeface="Times New Roman" panose="02020603050405020304"/>
                          <a:ea typeface="宋体" panose="02010600030101010101" pitchFamily="2" charset="-122"/>
                        </a:rPr>
                        <a:t> </a:t>
                      </a:r>
                      <a:endParaRPr lang="en-US" altLang="zh-CN" sz="1200">
                        <a:latin typeface="Times New Roman" panose="02020603050405020304"/>
                        <a:ea typeface="宋体" panose="02010600030101010101" pitchFamily="2" charset="-122"/>
                      </a:endParaRPr>
                    </a:p>
                    <a:p>
                      <a:pPr marL="0" indent="0" algn="l">
                        <a:lnSpc>
                          <a:spcPct val="120000"/>
                        </a:lnSpc>
                        <a:spcBef>
                          <a:spcPct val="0"/>
                        </a:spcBef>
                        <a:spcAft>
                          <a:spcPct val="0"/>
                        </a:spcAft>
                      </a:pPr>
                      <a:r>
                        <a:rPr lang="en-US" altLang="zh-CN" sz="1200" b="1">
                          <a:latin typeface="Times New Roman" panose="02020603050405020304"/>
                          <a:ea typeface="宋体" panose="02010600030101010101" pitchFamily="2" charset="-122"/>
                        </a:rPr>
                        <a:t>3. </a:t>
                      </a:r>
                      <a:r>
                        <a:rPr lang="zh-CN" sz="1200" b="1">
                          <a:latin typeface="宋体" panose="02010600030101010101" pitchFamily="2" charset="-122"/>
                          <a:ea typeface="宋体" panose="02010600030101010101" pitchFamily="2" charset="-122"/>
                        </a:rPr>
                        <a:t>长难句复杂度提升：</a:t>
                      </a:r>
                      <a:r>
                        <a:rPr lang="zh-CN" sz="1200">
                          <a:latin typeface="宋体" panose="02010600030101010101" pitchFamily="2" charset="-122"/>
                          <a:ea typeface="宋体" panose="02010600030101010101" pitchFamily="2" charset="-122"/>
                        </a:rPr>
                        <a:t>复合句（定语从句、非谓语动词短语）占比增加，如</a:t>
                      </a:r>
                      <a:r>
                        <a:rPr lang="zh-CN" altLang="en-US" sz="1200">
                          <a:latin typeface="Times New Roman" panose="02020603050405020304"/>
                          <a:ea typeface="宋体" panose="02010600030101010101" pitchFamily="2" charset="-122"/>
                        </a:rPr>
                        <a:t> </a:t>
                      </a:r>
                      <a:r>
                        <a:rPr lang="en-US" altLang="zh-CN" sz="1200">
                          <a:latin typeface="Times New Roman" panose="02020603050405020304"/>
                          <a:ea typeface="宋体" panose="02010600030101010101" pitchFamily="2" charset="-122"/>
                        </a:rPr>
                        <a:t>2024 </a:t>
                      </a:r>
                      <a:r>
                        <a:rPr lang="zh-CN" sz="1200">
                          <a:latin typeface="宋体" panose="02010600030101010101" pitchFamily="2" charset="-122"/>
                          <a:ea typeface="宋体" panose="02010600030101010101" pitchFamily="2" charset="-122"/>
                        </a:rPr>
                        <a:t>年真题中出现 </a:t>
                      </a:r>
                      <a:r>
                        <a:rPr lang="zh-CN" altLang="en-US" sz="1200">
                          <a:latin typeface="Times New Roman" panose="02020603050405020304"/>
                          <a:ea typeface="宋体" panose="02010600030101010101" pitchFamily="2" charset="-122"/>
                        </a:rPr>
                        <a:t>“</a:t>
                      </a:r>
                      <a:r>
                        <a:rPr lang="zh-CN" sz="1200">
                          <a:latin typeface="宋体" panose="02010600030101010101" pitchFamily="2" charset="-122"/>
                          <a:ea typeface="宋体" panose="02010600030101010101" pitchFamily="2" charset="-122"/>
                        </a:rPr>
                        <a:t>介词 </a:t>
                      </a:r>
                      <a:r>
                        <a:rPr lang="en-US" altLang="zh-CN" sz="1200">
                          <a:latin typeface="Times New Roman" panose="02020603050405020304"/>
                          <a:ea typeface="宋体" panose="02010600030101010101" pitchFamily="2" charset="-122"/>
                        </a:rPr>
                        <a:t>+ </a:t>
                      </a:r>
                      <a:r>
                        <a:rPr lang="zh-CN" sz="1200">
                          <a:latin typeface="宋体" panose="02010600030101010101" pitchFamily="2" charset="-122"/>
                          <a:ea typeface="宋体" panose="02010600030101010101" pitchFamily="2" charset="-122"/>
                        </a:rPr>
                        <a:t>关系代词 </a:t>
                      </a:r>
                      <a:r>
                        <a:rPr lang="en-US" altLang="zh-CN" sz="1200">
                          <a:latin typeface="Times New Roman" panose="02020603050405020304"/>
                          <a:ea typeface="宋体" panose="02010600030101010101" pitchFamily="2" charset="-122"/>
                        </a:rPr>
                        <a:t>+ </a:t>
                      </a:r>
                      <a:r>
                        <a:rPr lang="zh-CN" sz="1200">
                          <a:latin typeface="宋体" panose="02010600030101010101" pitchFamily="2" charset="-122"/>
                          <a:ea typeface="宋体" panose="02010600030101010101" pitchFamily="2" charset="-122"/>
                        </a:rPr>
                        <a:t>不定式</a:t>
                      </a:r>
                      <a:r>
                        <a:rPr lang="zh-CN" altLang="en-US" sz="1200">
                          <a:latin typeface="Times New Roman" panose="02020603050405020304"/>
                          <a:ea typeface="宋体" panose="02010600030101010101" pitchFamily="2" charset="-122"/>
                        </a:rPr>
                        <a:t>” </a:t>
                      </a:r>
                      <a:r>
                        <a:rPr lang="zh-CN" sz="1200">
                          <a:latin typeface="宋体" panose="02010600030101010101" pitchFamily="2" charset="-122"/>
                          <a:ea typeface="宋体" panose="02010600030101010101" pitchFamily="2" charset="-122"/>
                        </a:rPr>
                        <a:t>结构，考查对复杂句式的拆解能力。</a:t>
                      </a:r>
                      <a:endParaRPr lang="zh-CN" sz="1200">
                        <a:latin typeface="宋体" panose="02010600030101010101" pitchFamily="2" charset="-122"/>
                        <a:ea typeface="宋体" panose="02010600030101010101" pitchFamily="2" charset="-122"/>
                      </a:endParaRPr>
                    </a:p>
                    <a:p>
                      <a:pPr marL="0" indent="0" algn="l">
                        <a:lnSpc>
                          <a:spcPct val="120000"/>
                        </a:lnSpc>
                        <a:spcBef>
                          <a:spcPct val="0"/>
                        </a:spcBef>
                        <a:spcAft>
                          <a:spcPct val="0"/>
                        </a:spcAft>
                      </a:pPr>
                      <a:r>
                        <a:rPr lang="en-US" altLang="zh-CN" sz="1200">
                          <a:latin typeface="Times New Roman" panose="02020603050405020304"/>
                          <a:ea typeface="宋体" panose="02010600030101010101" pitchFamily="2" charset="-122"/>
                        </a:rPr>
                        <a:t> </a:t>
                      </a:r>
                      <a:endParaRPr lang="en-US" altLang="zh-CN" sz="1200">
                        <a:latin typeface="Times New Roman" panose="02020603050405020304"/>
                        <a:ea typeface="宋体" panose="02010600030101010101" pitchFamily="2" charset="-122"/>
                      </a:endParaRPr>
                    </a:p>
                    <a:p>
                      <a:pPr marL="0" indent="0" algn="l">
                        <a:lnSpc>
                          <a:spcPct val="120000"/>
                        </a:lnSpc>
                        <a:spcBef>
                          <a:spcPct val="0"/>
                        </a:spcBef>
                        <a:spcAft>
                          <a:spcPct val="0"/>
                        </a:spcAft>
                      </a:pPr>
                      <a:r>
                        <a:rPr lang="en-US" altLang="zh-CN" sz="1200" b="1">
                          <a:latin typeface="Times New Roman" panose="02020603050405020304"/>
                          <a:ea typeface="宋体" panose="02010600030101010101" pitchFamily="2" charset="-122"/>
                        </a:rPr>
                        <a:t>4. </a:t>
                      </a:r>
                      <a:r>
                        <a:rPr lang="zh-CN" sz="1200" b="1">
                          <a:latin typeface="宋体" panose="02010600030101010101" pitchFamily="2" charset="-122"/>
                          <a:ea typeface="宋体" panose="02010600030101010101" pitchFamily="2" charset="-122"/>
                        </a:rPr>
                        <a:t>一词多考点融合</a:t>
                      </a:r>
                      <a:r>
                        <a:rPr lang="zh-CN" sz="1200">
                          <a:latin typeface="宋体" panose="02010600030101010101" pitchFamily="2" charset="-122"/>
                          <a:ea typeface="宋体" panose="02010600030101010101" pitchFamily="2" charset="-122"/>
                        </a:rPr>
                        <a:t>：同一动词可能同时考查时态、语态和非谓语形式，如</a:t>
                      </a:r>
                      <a:r>
                        <a:rPr lang="zh-CN" altLang="en-US" sz="1200">
                          <a:latin typeface="Times New Roman" panose="02020603050405020304"/>
                          <a:ea typeface="宋体" panose="02010600030101010101" pitchFamily="2" charset="-122"/>
                        </a:rPr>
                        <a:t> </a:t>
                      </a:r>
                      <a:r>
                        <a:rPr lang="en-US" altLang="zh-CN" sz="1200">
                          <a:latin typeface="Times New Roman" panose="02020603050405020304"/>
                          <a:ea typeface="宋体" panose="02010600030101010101" pitchFamily="2" charset="-122"/>
                        </a:rPr>
                        <a:t>2023 </a:t>
                      </a:r>
                      <a:r>
                        <a:rPr lang="zh-CN" sz="1200">
                          <a:latin typeface="宋体" panose="02010600030101010101" pitchFamily="2" charset="-122"/>
                          <a:ea typeface="宋体" panose="02010600030101010101" pitchFamily="2" charset="-122"/>
                        </a:rPr>
                        <a:t>年真题中 </a:t>
                      </a:r>
                      <a:r>
                        <a:rPr lang="en-US" altLang="zh-CN" sz="1200">
                          <a:latin typeface="Times New Roman" panose="02020603050405020304"/>
                          <a:ea typeface="宋体" panose="02010600030101010101" pitchFamily="2" charset="-122"/>
                        </a:rPr>
                        <a:t>“develop” </a:t>
                      </a:r>
                      <a:r>
                        <a:rPr lang="zh-CN" sz="1200">
                          <a:latin typeface="宋体" panose="02010600030101010101" pitchFamily="2" charset="-122"/>
                          <a:ea typeface="宋体" panose="02010600030101010101" pitchFamily="2" charset="-122"/>
                        </a:rPr>
                        <a:t>既考动词时态（</a:t>
                      </a:r>
                      <a:r>
                        <a:rPr lang="en-US" altLang="zh-CN" sz="1200">
                          <a:latin typeface="Times New Roman" panose="02020603050405020304"/>
                          <a:ea typeface="宋体" panose="02010600030101010101" pitchFamily="2" charset="-122"/>
                        </a:rPr>
                        <a:t>has developed</a:t>
                      </a:r>
                      <a:r>
                        <a:rPr lang="zh-CN" sz="1200">
                          <a:latin typeface="宋体" panose="02010600030101010101" pitchFamily="2" charset="-122"/>
                          <a:ea typeface="宋体" panose="02010600030101010101" pitchFamily="2" charset="-122"/>
                        </a:rPr>
                        <a:t>），又考名词转换（</a:t>
                      </a:r>
                      <a:r>
                        <a:rPr lang="en-US" altLang="zh-CN" sz="1200">
                          <a:latin typeface="Times New Roman" panose="02020603050405020304"/>
                          <a:ea typeface="宋体" panose="02010600030101010101" pitchFamily="2" charset="-122"/>
                        </a:rPr>
                        <a:t>development</a:t>
                      </a:r>
                      <a:r>
                        <a:rPr lang="zh-CN" sz="1200">
                          <a:latin typeface="宋体" panose="02010600030101010101" pitchFamily="2" charset="-122"/>
                          <a:ea typeface="宋体" panose="02010600030101010101" pitchFamily="2" charset="-122"/>
                        </a:rPr>
                        <a:t>）。</a:t>
                      </a:r>
                      <a:endParaRPr lang="zh-CN" sz="1200">
                        <a:latin typeface="宋体" panose="02010600030101010101" pitchFamily="2" charset="-122"/>
                        <a:ea typeface="宋体" panose="02010600030101010101" pitchFamily="2" charset="-122"/>
                      </a:endParaRPr>
                    </a:p>
                    <a:p>
                      <a:pPr marL="0" indent="0" algn="l">
                        <a:lnSpc>
                          <a:spcPct val="120000"/>
                        </a:lnSpc>
                        <a:spcBef>
                          <a:spcPct val="0"/>
                        </a:spcBef>
                        <a:spcAft>
                          <a:spcPct val="0"/>
                        </a:spcAft>
                      </a:pPr>
                      <a:r>
                        <a:rPr lang="en-US" altLang="zh-CN" sz="1200">
                          <a:latin typeface="Times New Roman" panose="02020603050405020304"/>
                          <a:ea typeface="宋体" panose="02010600030101010101" pitchFamily="2" charset="-122"/>
                        </a:rPr>
                        <a:t> </a:t>
                      </a:r>
                      <a:endParaRPr lang="en-US" altLang="zh-CN" sz="1200">
                        <a:latin typeface="Times New Roman" panose="02020603050405020304"/>
                        <a:ea typeface="宋体" panose="02010600030101010101" pitchFamily="2" charset="-122"/>
                      </a:endParaRPr>
                    </a:p>
                    <a:p>
                      <a:pPr marL="0" indent="0" algn="l">
                        <a:lnSpc>
                          <a:spcPct val="120000"/>
                        </a:lnSpc>
                        <a:spcBef>
                          <a:spcPct val="0"/>
                        </a:spcBef>
                        <a:spcAft>
                          <a:spcPct val="0"/>
                        </a:spcAft>
                      </a:pPr>
                      <a:r>
                        <a:rPr lang="en-US" altLang="zh-CN" sz="1200" b="1">
                          <a:latin typeface="Times New Roman" panose="02020603050405020304"/>
                          <a:ea typeface="宋体" panose="02010600030101010101" pitchFamily="2" charset="-122"/>
                        </a:rPr>
                        <a:t>5. </a:t>
                      </a:r>
                      <a:r>
                        <a:rPr lang="zh-CN" sz="1200" b="1">
                          <a:latin typeface="宋体" panose="02010600030101010101" pitchFamily="2" charset="-122"/>
                          <a:ea typeface="宋体" panose="02010600030101010101" pitchFamily="2" charset="-122"/>
                        </a:rPr>
                        <a:t>文化与时代话题渗透：</a:t>
                      </a:r>
                      <a:r>
                        <a:rPr lang="zh-CN" sz="1200">
                          <a:latin typeface="宋体" panose="02010600030101010101" pitchFamily="2" charset="-122"/>
                          <a:ea typeface="宋体" panose="02010600030101010101" pitchFamily="2" charset="-122"/>
                        </a:rPr>
                        <a:t>结合中外文化（如</a:t>
                      </a:r>
                      <a:r>
                        <a:rPr lang="zh-CN" altLang="en-US" sz="1200">
                          <a:latin typeface="Times New Roman" panose="02020603050405020304"/>
                          <a:ea typeface="宋体" panose="02010600030101010101" pitchFamily="2" charset="-122"/>
                        </a:rPr>
                        <a:t> </a:t>
                      </a:r>
                      <a:r>
                        <a:rPr lang="en-US" altLang="zh-CN" sz="1200">
                          <a:latin typeface="Times New Roman" panose="02020603050405020304"/>
                          <a:ea typeface="宋体" panose="02010600030101010101" pitchFamily="2" charset="-122"/>
                        </a:rPr>
                        <a:t>2024 </a:t>
                      </a:r>
                      <a:r>
                        <a:rPr lang="zh-CN" sz="1200">
                          <a:latin typeface="宋体" panose="02010600030101010101" pitchFamily="2" charset="-122"/>
                          <a:ea typeface="宋体" panose="02010600030101010101" pitchFamily="2" charset="-122"/>
                        </a:rPr>
                        <a:t>年 </a:t>
                      </a:r>
                      <a:r>
                        <a:rPr lang="zh-CN" altLang="en-US" sz="1200">
                          <a:latin typeface="Times New Roman" panose="02020603050405020304"/>
                          <a:ea typeface="宋体" panose="02010600030101010101" pitchFamily="2" charset="-122"/>
                        </a:rPr>
                        <a:t>“</a:t>
                      </a:r>
                      <a:r>
                        <a:rPr lang="zh-CN" sz="1200">
                          <a:latin typeface="宋体" panose="02010600030101010101" pitchFamily="2" charset="-122"/>
                          <a:ea typeface="宋体" panose="02010600030101010101" pitchFamily="2" charset="-122"/>
                        </a:rPr>
                        <a:t>汤显祖与莎士比亚</a:t>
                      </a:r>
                      <a:r>
                        <a:rPr lang="zh-CN" altLang="en-US" sz="1200">
                          <a:latin typeface="Times New Roman" panose="02020603050405020304"/>
                          <a:ea typeface="宋体" panose="02010600030101010101" pitchFamily="2" charset="-122"/>
                        </a:rPr>
                        <a:t>”</a:t>
                      </a:r>
                      <a:r>
                        <a:rPr lang="zh-CN" sz="1200">
                          <a:latin typeface="宋体" panose="02010600030101010101" pitchFamily="2" charset="-122"/>
                          <a:ea typeface="宋体" panose="02010600030101010101" pitchFamily="2" charset="-122"/>
                        </a:rPr>
                        <a:t>）、社会热点（环保、科技），要求考生理解跨文化语境中的语法运用，体现 </a:t>
                      </a:r>
                      <a:r>
                        <a:rPr lang="zh-CN" altLang="en-US" sz="1200">
                          <a:latin typeface="Times New Roman" panose="02020603050405020304"/>
                          <a:ea typeface="宋体" panose="02010600030101010101" pitchFamily="2" charset="-122"/>
                        </a:rPr>
                        <a:t>“</a:t>
                      </a:r>
                      <a:r>
                        <a:rPr lang="zh-CN" sz="1200">
                          <a:latin typeface="宋体" panose="02010600030101010101" pitchFamily="2" charset="-122"/>
                          <a:ea typeface="宋体" panose="02010600030101010101" pitchFamily="2" charset="-122"/>
                        </a:rPr>
                        <a:t>立德树人</a:t>
                      </a:r>
                      <a:r>
                        <a:rPr lang="zh-CN" altLang="en-US" sz="1200">
                          <a:latin typeface="Times New Roman" panose="02020603050405020304"/>
                          <a:ea typeface="宋体" panose="02010600030101010101" pitchFamily="2" charset="-122"/>
                        </a:rPr>
                        <a:t>” </a:t>
                      </a:r>
                      <a:r>
                        <a:rPr lang="zh-CN" sz="1200">
                          <a:latin typeface="宋体" panose="02010600030101010101" pitchFamily="2" charset="-122"/>
                          <a:ea typeface="宋体" panose="02010600030101010101" pitchFamily="2" charset="-122"/>
                        </a:rPr>
                        <a:t>导向。</a:t>
                      </a:r>
                      <a:endParaRPr lang="zh-CN" sz="1200">
                        <a:latin typeface="宋体" panose="02010600030101010101" pitchFamily="2" charset="-122"/>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167765">
                <a:tc>
                  <a:txBody>
                    <a:bodyPr/>
                    <a:p>
                      <a:pPr marL="0" indent="0" algn="ctr">
                        <a:lnSpc>
                          <a:spcPct val="120000"/>
                        </a:lnSpc>
                        <a:spcBef>
                          <a:spcPct val="0"/>
                        </a:spcBef>
                        <a:spcAft>
                          <a:spcPct val="0"/>
                        </a:spcAft>
                      </a:pPr>
                      <a:r>
                        <a:rPr lang="zh-CN" sz="2000">
                          <a:latin typeface="宋体" panose="02010600030101010101" pitchFamily="2" charset="-122"/>
                          <a:ea typeface="宋体" panose="02010600030101010101" pitchFamily="2" charset="-122"/>
                        </a:rPr>
                        <a:t>考点</a:t>
                      </a:r>
                      <a:r>
                        <a:rPr lang="en-US" altLang="zh-CN" sz="2000">
                          <a:latin typeface="Times New Roman" panose="02020603050405020304"/>
                          <a:ea typeface="宋体" panose="02010600030101010101" pitchFamily="2" charset="-122"/>
                        </a:rPr>
                        <a:t>2 </a:t>
                      </a:r>
                      <a:r>
                        <a:rPr lang="zh-CN" sz="2000">
                          <a:latin typeface="Times New Roman" panose="02020603050405020304"/>
                          <a:ea typeface="宋体" panose="02010600030101010101" pitchFamily="2" charset="-122"/>
                        </a:rPr>
                        <a:t>记叙文</a:t>
                      </a:r>
                      <a:endParaRPr lang="zh-CN" sz="2000">
                        <a:latin typeface="Times New Roman" panose="02020603050405020304"/>
                        <a:ea typeface="宋体" panose="02010600030101010101" pitchFamily="2" charset="-122"/>
                      </a:endParaRPr>
                    </a:p>
                    <a:p>
                      <a:pPr marL="0" indent="0" algn="ctr">
                        <a:lnSpc>
                          <a:spcPct val="120000"/>
                        </a:lnSpc>
                        <a:spcBef>
                          <a:spcPct val="0"/>
                        </a:spcBef>
                        <a:spcAft>
                          <a:spcPct val="0"/>
                        </a:spcAft>
                      </a:pPr>
                      <a:endParaRPr lang="zh-CN" sz="2000">
                        <a:latin typeface="Times New Roman" panose="02020603050405020304"/>
                        <a:ea typeface="宋体" panose="02010600030101010101" pitchFamily="2"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6" name="AutoShape 4"/>
          <p:cNvSpPr/>
          <p:nvPr/>
        </p:nvSpPr>
        <p:spPr>
          <a:xfrm>
            <a:off x="3968115" y="30480"/>
            <a:ext cx="4599940" cy="30988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十年考情</a:t>
            </a: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探规律</a:t>
            </a:r>
            <a:endParaRPr lang="zh-CN" alt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4" name="AutoShape 4"/>
          <p:cNvSpPr/>
          <p:nvPr/>
        </p:nvSpPr>
        <p:spPr>
          <a:xfrm>
            <a:off x="2921000" y="203200"/>
            <a:ext cx="6350000" cy="5080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2800" b="1" i="0" u="none" strike="noStrike">
                <a:solidFill>
                  <a:srgbClr val="F25720"/>
                </a:solidFill>
                <a:latin typeface="微软雅黑" panose="020B0503020204020204" charset="-122"/>
                <a:ea typeface="微软雅黑" panose="020B0503020204020204" charset="-122"/>
                <a:cs typeface="微软雅黑" panose="020B0503020204020204" charset="-122"/>
                <a:sym typeface="微软雅黑" panose="020B0503020204020204" charset="-122"/>
              </a:rPr>
              <a:t>“三步走”宏观解题思路</a:t>
            </a:r>
            <a:endParaRPr lang="en-US" sz="1100"/>
          </a:p>
        </p:txBody>
      </p:sp>
      <p:cxnSp>
        <p:nvCxnSpPr>
          <p:cNvPr id="5" name="Connector 5"/>
          <p:cNvCxnSpPr/>
          <p:nvPr/>
        </p:nvCxnSpPr>
        <p:spPr>
          <a:xfrm rot="-3580">
            <a:off x="3" y="882650"/>
            <a:ext cx="12192000" cy="12700"/>
          </a:xfrm>
          <a:prstGeom prst="straightConnector1">
            <a:avLst/>
          </a:prstGeom>
          <a:solidFill>
            <a:srgbClr val="DEE0E3">
              <a:alpha val="100000"/>
            </a:srgbClr>
          </a:solidFill>
          <a:ln w="25400" cap="flat" cmpd="sng">
            <a:solidFill>
              <a:srgbClr val="002060">
                <a:alpha val="100000"/>
              </a:srgbClr>
            </a:solidFill>
            <a:prstDash val="solid"/>
            <a:round/>
            <a:headEnd type="none" w="lg" len="lg"/>
            <a:tailEnd type="none" w="lg" len="lg"/>
          </a:ln>
        </p:spPr>
      </p:cxnSp>
      <p:sp>
        <p:nvSpPr>
          <p:cNvPr id="6" name="AutoShape 6"/>
          <p:cNvSpPr/>
          <p:nvPr/>
        </p:nvSpPr>
        <p:spPr>
          <a:xfrm>
            <a:off x="3302000" y="1143000"/>
            <a:ext cx="5588000" cy="558800"/>
          </a:xfrm>
          <a:prstGeom prst="roundRect">
            <a:avLst>
              <a:gd name="adj" fmla="val 22727"/>
            </a:avLst>
          </a:prstGeom>
          <a:solidFill>
            <a:srgbClr val="FFF7ED">
              <a:alpha val="100000"/>
            </a:srgbClr>
          </a:solidFill>
          <a:ln w="12700" cap="flat" cmpd="sng">
            <a:solidFill>
              <a:srgbClr val="F25720">
                <a:alpha val="100000"/>
              </a:srgbClr>
            </a:solidFill>
            <a:prstDash val="solid"/>
            <a:round/>
          </a:ln>
        </p:spPr>
        <p:txBody>
          <a:bodyPr vert="horz" wrap="square" lIns="63500" tIns="63500" rIns="63500" bIns="63500" rtlCol="0" anchor="ctr"/>
          <a:lstStyle/>
          <a:p>
            <a:pPr algn="ctr">
              <a:defRPr/>
            </a:pPr>
            <a:endParaRPr>
              <a:ln>
                <a:solidFill>
                  <a:schemeClr val="tx1"/>
                </a:solidFill>
              </a:ln>
              <a:solidFill>
                <a:schemeClr val="tx1"/>
              </a:solidFill>
            </a:endParaRPr>
          </a:p>
        </p:txBody>
      </p:sp>
      <p:sp>
        <p:nvSpPr>
          <p:cNvPr id="7" name="AutoShape 7"/>
          <p:cNvSpPr/>
          <p:nvPr/>
        </p:nvSpPr>
        <p:spPr>
          <a:xfrm>
            <a:off x="3302000" y="1219200"/>
            <a:ext cx="5588000" cy="406400"/>
          </a:xfrm>
          <a:prstGeom prst="rect">
            <a:avLst/>
          </a:prstGeom>
          <a:noFill/>
          <a:ln w="12700" cap="flat" cmpd="sng">
            <a:noFill/>
            <a:prstDash val="solid"/>
            <a:round/>
          </a:ln>
        </p:spPr>
        <p:txBody>
          <a:bodyPr vert="horz" wrap="square" lIns="0" tIns="0" rIns="0" bIns="0" rtlCol="0" anchor="ctr" anchorCtr="0"/>
          <a:lstStyle/>
          <a:p>
            <a:pPr marL="0" indent="0" algn="ctr">
              <a:lnSpc>
                <a:spcPct val="125000"/>
              </a:lnSpc>
              <a:defRPr/>
            </a:pPr>
            <a:r>
              <a:rPr lang="en-US" sz="1800" b="1" i="0" u="none" strike="noStrike">
                <a:solidFill>
                  <a:srgbClr val="C2410C"/>
                </a:solidFill>
                <a:latin typeface="Noto Sans SC" panose="020B0200000000000000" charset="-122"/>
                <a:ea typeface="Noto Sans SC" panose="020B0200000000000000" charset="-122"/>
                <a:cs typeface="Noto Sans SC" panose="020B0200000000000000" charset="-122"/>
                <a:sym typeface="Noto Sans SC" panose="020B0200000000000000" charset="-122"/>
              </a:rPr>
              <a:t>口诀：一通读 → 二逐空 → 三复核</a:t>
            </a:r>
            <a:endParaRPr lang="en-US" sz="1100"/>
          </a:p>
        </p:txBody>
      </p:sp>
      <p:sp>
        <p:nvSpPr>
          <p:cNvPr id="8" name="AutoShape 8"/>
          <p:cNvSpPr/>
          <p:nvPr>
            <p:custDataLst>
              <p:tags r:id="rId1"/>
            </p:custDataLst>
          </p:nvPr>
        </p:nvSpPr>
        <p:spPr>
          <a:xfrm>
            <a:off x="508000" y="2032000"/>
            <a:ext cx="3556000" cy="4318000"/>
          </a:xfrm>
          <a:prstGeom prst="roundRect">
            <a:avLst>
              <a:gd name="adj" fmla="val 4285"/>
            </a:avLst>
          </a:prstGeom>
          <a:solidFill>
            <a:srgbClr val="EFF6FF">
              <a:alpha val="100000"/>
            </a:srgbClr>
          </a:solidFill>
          <a:ln w="25400" cap="flat" cmpd="sng">
            <a:solidFill>
              <a:srgbClr val="2563EB">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0" name="AutoShape 10"/>
          <p:cNvSpPr/>
          <p:nvPr>
            <p:custDataLst>
              <p:tags r:id="rId2"/>
            </p:custDataLst>
          </p:nvPr>
        </p:nvSpPr>
        <p:spPr>
          <a:xfrm>
            <a:off x="1079500" y="2260600"/>
            <a:ext cx="2413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200" b="1" i="0" u="none" strike="noStrike">
                <a:solidFill>
                  <a:srgbClr val="1E40AF"/>
                </a:solidFill>
                <a:latin typeface="微软雅黑" panose="020B0503020204020204" charset="-122"/>
                <a:ea typeface="微软雅黑" panose="020B0503020204020204" charset="-122"/>
                <a:cs typeface="微软雅黑" panose="020B0503020204020204" charset="-122"/>
                <a:sym typeface="微软雅黑" panose="020B0503020204020204" charset="-122"/>
              </a:rPr>
              <a:t>Step 1: 通读全文</a:t>
            </a:r>
            <a:endParaRPr lang="en-US" sz="1100"/>
          </a:p>
        </p:txBody>
      </p:sp>
      <p:sp>
        <p:nvSpPr>
          <p:cNvPr id="11" name="AutoShape 11"/>
          <p:cNvSpPr/>
          <p:nvPr/>
        </p:nvSpPr>
        <p:spPr>
          <a:xfrm>
            <a:off x="698500" y="3049270"/>
            <a:ext cx="3175000" cy="1270000"/>
          </a:xfrm>
          <a:prstGeom prst="rect">
            <a:avLst/>
          </a:prstGeom>
          <a:noFill/>
          <a:ln w="12700" cap="flat" cmpd="sng">
            <a:noFill/>
            <a:prstDash val="solid"/>
            <a:round/>
          </a:ln>
        </p:spPr>
        <p:txBody>
          <a:bodyPr vert="horz" wrap="square" lIns="0" tIns="0" rIns="0" bIns="0" rtlCol="0" anchor="ctr" anchorCtr="0"/>
          <a:lstStyle/>
          <a:p>
            <a:pPr marL="0" indent="0" algn="l">
              <a:lnSpc>
                <a:spcPct val="117000"/>
              </a:lnSpc>
              <a:defRPr/>
            </a:pP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快速浏览文章首尾句，不必纠结细节，快速把握文章主旨大意与情感基调。</a:t>
            </a:r>
            <a:endPar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3" name="AutoShape 13"/>
          <p:cNvSpPr/>
          <p:nvPr>
            <p:custDataLst>
              <p:tags r:id="rId3"/>
            </p:custDataLst>
          </p:nvPr>
        </p:nvSpPr>
        <p:spPr>
          <a:xfrm>
            <a:off x="762000" y="4826000"/>
            <a:ext cx="2921000" cy="1191895"/>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500" b="1" i="0" u="none" strike="noStrike">
                <a:solidFill>
                  <a:srgbClr val="1E40AF"/>
                </a:solidFill>
                <a:latin typeface="Noto Sans SC" panose="020B0200000000000000" charset="-122"/>
                <a:ea typeface="Noto Sans SC" panose="020B0200000000000000" charset="-122"/>
                <a:cs typeface="Noto Sans SC" panose="020B0200000000000000" charset="-122"/>
                <a:sym typeface="Noto Sans SC" panose="020B0200000000000000" charset="-122"/>
              </a:rPr>
              <a:t> 核心关键</a:t>
            </a:r>
            <a:endParaRPr lang="en-US" sz="1100"/>
          </a:p>
          <a:p>
            <a:pPr marL="0" indent="0" algn="ctr">
              <a:lnSpc>
                <a:spcPct val="125000"/>
              </a:lnSpc>
            </a:pPr>
            <a:r>
              <a:rPr 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切勿急于填空，避免陷入断章取义</a:t>
            </a:r>
            <a:endParaRPr 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ctr">
              <a:lnSpc>
                <a:spcPct val="125000"/>
              </a:lnSpc>
            </a:pPr>
            <a:r>
              <a:rPr lang="zh-CN" altLang="en-US"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关键:</a:t>
            </a:r>
            <a:r>
              <a:rPr lang="en-US" altLang="zh-CN" sz="1400" b="1"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特别注意文章的时态。故事、历史类多为一般过去时；科普、议论类多为一般现在时。确定基调对判断动词形式至关重要。</a:t>
            </a:r>
            <a:endParaRPr lang="zh-CN" alt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ctr">
              <a:lnSpc>
                <a:spcPct val="125000"/>
              </a:lnSpc>
            </a:pPr>
            <a:endParaRPr lang="zh-CN" alt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custDataLst>
              <p:tags r:id="rId4"/>
            </p:custDataLst>
          </p:nvPr>
        </p:nvSpPr>
        <p:spPr>
          <a:xfrm>
            <a:off x="4318000" y="2032000"/>
            <a:ext cx="3556000" cy="4318000"/>
          </a:xfrm>
          <a:prstGeom prst="roundRect">
            <a:avLst>
              <a:gd name="adj" fmla="val 4285"/>
            </a:avLst>
          </a:prstGeom>
          <a:solidFill>
            <a:srgbClr val="FFF7ED">
              <a:alpha val="100000"/>
            </a:srgbClr>
          </a:solidFill>
          <a:ln w="25400" cap="flat" cmpd="sng">
            <a:solidFill>
              <a:srgbClr val="F97316">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16" name="AutoShape 16"/>
          <p:cNvSpPr/>
          <p:nvPr>
            <p:custDataLst>
              <p:tags r:id="rId5"/>
            </p:custDataLst>
          </p:nvPr>
        </p:nvSpPr>
        <p:spPr>
          <a:xfrm>
            <a:off x="4925060" y="2260600"/>
            <a:ext cx="2413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200" b="1" i="0" u="none" strike="noStrike">
                <a:solidFill>
                  <a:srgbClr val="C2410C"/>
                </a:solidFill>
                <a:latin typeface="微软雅黑" panose="020B0503020204020204" charset="-122"/>
                <a:ea typeface="微软雅黑" panose="020B0503020204020204" charset="-122"/>
                <a:cs typeface="微软雅黑" panose="020B0503020204020204" charset="-122"/>
                <a:sym typeface="微软雅黑" panose="020B0503020204020204" charset="-122"/>
              </a:rPr>
              <a:t>Step 2: 逐空突破</a:t>
            </a:r>
            <a:endParaRPr lang="en-US" sz="1100"/>
          </a:p>
        </p:txBody>
      </p:sp>
      <p:sp>
        <p:nvSpPr>
          <p:cNvPr id="17" name="AutoShape 17"/>
          <p:cNvSpPr/>
          <p:nvPr/>
        </p:nvSpPr>
        <p:spPr>
          <a:xfrm>
            <a:off x="4441190" y="2942590"/>
            <a:ext cx="3309620" cy="1270000"/>
          </a:xfrm>
          <a:prstGeom prst="rect">
            <a:avLst/>
          </a:prstGeom>
          <a:noFill/>
          <a:ln w="12700" cap="flat" cmpd="sng">
            <a:noFill/>
            <a:prstDash val="solid"/>
            <a:round/>
          </a:ln>
        </p:spPr>
        <p:txBody>
          <a:bodyPr vert="horz" wrap="square" lIns="0" tIns="0" rIns="0" bIns="0" rtlCol="0" anchor="ctr" anchorCtr="0"/>
          <a:lstStyle/>
          <a:p>
            <a:pPr indent="0" algn="l" eaLnBrk="1" fontAlgn="auto" latinLnBrk="0" hangingPunct="1">
              <a:lnSpc>
                <a:spcPct val="100000"/>
              </a:lnSpc>
              <a:defRPr/>
            </a:pP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针对每一个空格，先分析其</a:t>
            </a:r>
            <a:r>
              <a:rPr lang="zh-CN" alt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所</a:t>
            </a: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在句子</a:t>
            </a:r>
            <a:r>
              <a:rPr lang="zh-CN" alt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的结构</a:t>
            </a: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，判断所需</a:t>
            </a:r>
            <a:r>
              <a:rPr lang="zh-CN" alt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要的</a:t>
            </a: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词性，再结合上下文确定最终形式。</a:t>
            </a:r>
            <a:endPar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9" name="AutoShape 19"/>
          <p:cNvSpPr/>
          <p:nvPr>
            <p:custDataLst>
              <p:tags r:id="rId6"/>
            </p:custDataLst>
          </p:nvPr>
        </p:nvSpPr>
        <p:spPr>
          <a:xfrm>
            <a:off x="4635500" y="4191000"/>
            <a:ext cx="2921000" cy="762000"/>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500" b="1" i="0" u="none" strike="noStrike">
                <a:solidFill>
                  <a:srgbClr val="9A3412"/>
                </a:solidFill>
                <a:latin typeface="Noto Sans SC" panose="020B0200000000000000" charset="-122"/>
                <a:ea typeface="Noto Sans SC" panose="020B0200000000000000" charset="-122"/>
                <a:cs typeface="Noto Sans SC" panose="020B0200000000000000" charset="-122"/>
                <a:sym typeface="Noto Sans SC" panose="020B0200000000000000" charset="-122"/>
              </a:rPr>
              <a:t> 核心关键</a:t>
            </a:r>
            <a:endParaRPr lang="en-US" sz="1100"/>
          </a:p>
          <a:p>
            <a:pPr marL="0" indent="0" algn="ctr">
              <a:lnSpc>
                <a:spcPct val="125000"/>
              </a:lnSpc>
            </a:pPr>
            <a:r>
              <a:rPr 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精准分析，语法与语境双重验证</a:t>
            </a:r>
            <a:endParaRPr 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0" name="AutoShape 20"/>
          <p:cNvSpPr/>
          <p:nvPr>
            <p:custDataLst>
              <p:tags r:id="rId7"/>
            </p:custDataLst>
          </p:nvPr>
        </p:nvSpPr>
        <p:spPr>
          <a:xfrm>
            <a:off x="8128000" y="2032000"/>
            <a:ext cx="3556000" cy="4318000"/>
          </a:xfrm>
          <a:prstGeom prst="roundRect">
            <a:avLst>
              <a:gd name="adj" fmla="val 4285"/>
            </a:avLst>
          </a:prstGeom>
          <a:solidFill>
            <a:srgbClr val="ECFDF5">
              <a:alpha val="100000"/>
            </a:srgbClr>
          </a:solidFill>
          <a:ln w="25400" cap="flat" cmpd="sng">
            <a:solidFill>
              <a:srgbClr val="10B981">
                <a:alpha val="100000"/>
              </a:srgbClr>
            </a:solidFill>
            <a:prstDash val="solid"/>
            <a:round/>
          </a:ln>
          <a:effectLst>
            <a:outerShdw blurRad="444500" dist="190500" dir="2700000" algn="tl" rotWithShape="0">
              <a:srgbClr val="000000">
                <a:alpha val="25000"/>
              </a:srgbClr>
            </a:outerShdw>
          </a:effectLst>
        </p:spPr>
        <p:txBody>
          <a:bodyPr vert="horz" wrap="square" lIns="63500" tIns="63500" rIns="63500" bIns="63500" rtlCol="0" anchor="ctr"/>
          <a:lstStyle/>
          <a:p>
            <a:pPr algn="ctr">
              <a:defRPr/>
            </a:pPr>
          </a:p>
        </p:txBody>
      </p:sp>
      <p:sp>
        <p:nvSpPr>
          <p:cNvPr id="22" name="AutoShape 22"/>
          <p:cNvSpPr/>
          <p:nvPr>
            <p:custDataLst>
              <p:tags r:id="rId8"/>
            </p:custDataLst>
          </p:nvPr>
        </p:nvSpPr>
        <p:spPr>
          <a:xfrm>
            <a:off x="8770620" y="2260600"/>
            <a:ext cx="2413000" cy="5715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200" b="1" i="0" u="none" strike="noStrike">
                <a:solidFill>
                  <a:srgbClr val="047857"/>
                </a:solidFill>
                <a:latin typeface="微软雅黑" panose="020B0503020204020204" charset="-122"/>
                <a:ea typeface="微软雅黑" panose="020B0503020204020204" charset="-122"/>
                <a:cs typeface="微软雅黑" panose="020B0503020204020204" charset="-122"/>
                <a:sym typeface="微软雅黑" panose="020B0503020204020204" charset="-122"/>
              </a:rPr>
              <a:t>Step 3: 复核检查</a:t>
            </a:r>
            <a:endParaRPr lang="en-US" sz="1100"/>
          </a:p>
        </p:txBody>
      </p:sp>
      <p:sp>
        <p:nvSpPr>
          <p:cNvPr id="23" name="AutoShape 23"/>
          <p:cNvSpPr/>
          <p:nvPr/>
        </p:nvSpPr>
        <p:spPr>
          <a:xfrm>
            <a:off x="8318500" y="3084830"/>
            <a:ext cx="3175000" cy="1270000"/>
          </a:xfrm>
          <a:prstGeom prst="rect">
            <a:avLst/>
          </a:prstGeom>
          <a:noFill/>
          <a:ln w="12700" cap="flat" cmpd="sng">
            <a:noFill/>
            <a:prstDash val="solid"/>
            <a:round/>
          </a:ln>
        </p:spPr>
        <p:txBody>
          <a:bodyPr vert="horz" wrap="square" lIns="0" tIns="0" rIns="0" bIns="0" rtlCol="0" anchor="ctr" anchorCtr="0"/>
          <a:lstStyle/>
          <a:p>
            <a:pPr indent="0" algn="l" eaLnBrk="1" fontAlgn="auto" latinLnBrk="0" hangingPunct="1">
              <a:lnSpc>
                <a:spcPct val="100000"/>
              </a:lnSpc>
              <a:defRPr/>
            </a:pPr>
            <a:r>
              <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完成所有填空后，再次通读全文，从宏观角度检查文章语法是否通顺、逻辑是否连贯、语义是否合理。</a:t>
            </a:r>
            <a:endParaRPr lang="en-US" sz="1800"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5" name="AutoShape 25"/>
          <p:cNvSpPr/>
          <p:nvPr>
            <p:custDataLst>
              <p:tags r:id="rId9"/>
            </p:custDataLst>
          </p:nvPr>
        </p:nvSpPr>
        <p:spPr>
          <a:xfrm>
            <a:off x="8452485" y="4826000"/>
            <a:ext cx="2921000" cy="1271905"/>
          </a:xfrm>
          <a:prstGeom prst="rect">
            <a:avLst/>
          </a:prstGeom>
          <a:noFill/>
          <a:ln w="12700" cap="flat" cmpd="sng">
            <a:noFill/>
            <a:prstDash val="solid"/>
            <a:round/>
          </a:ln>
        </p:spPr>
        <p:txBody>
          <a:bodyPr vert="horz" wrap="square" lIns="0" tIns="0" rIns="0" bIns="0" rtlCol="0" anchor="ctr" anchorCtr="0"/>
          <a:lstStyle/>
          <a:p>
            <a:pPr marL="0" indent="0" algn="ctr">
              <a:lnSpc>
                <a:spcPct val="108000"/>
              </a:lnSpc>
              <a:defRPr/>
            </a:pPr>
            <a:r>
              <a:rPr lang="en-US" sz="1500" b="1" i="0" u="none" strike="noStrike">
                <a:solidFill>
                  <a:srgbClr val="065F46"/>
                </a:solidFill>
                <a:latin typeface="Noto Sans SC" panose="020B0200000000000000" charset="-122"/>
                <a:ea typeface="Noto Sans SC" panose="020B0200000000000000" charset="-122"/>
                <a:cs typeface="Noto Sans SC" panose="020B0200000000000000" charset="-122"/>
                <a:sym typeface="Noto Sans SC" panose="020B0200000000000000" charset="-122"/>
              </a:rPr>
              <a:t>️ 核心关键</a:t>
            </a:r>
            <a:endParaRPr lang="en-US" sz="1100"/>
          </a:p>
          <a:p>
            <a:pPr marL="0" indent="0" algn="l">
              <a:lnSpc>
                <a:spcPct val="125000"/>
              </a:lnSpc>
            </a:pPr>
            <a:r>
              <a:rPr 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rPr>
              <a:t>查漏补缺，确保答案无遗漏与错误</a:t>
            </a:r>
            <a:r>
              <a:rPr lang="en-US" b="1">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检查: </a:t>
            </a:r>
            <a:r>
              <a:rPr lang="en-US">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语法是否正确（如主谓一致、时态呼应），逻辑是否通顺，上下文是否连贯。</a:t>
            </a:r>
            <a:endParaRPr lang="en-US" b="0" i="0" u="none" strike="noStrike">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pPr>
            <a:endParaRPr lang="en-US" sz="1400" b="0" i="0" u="none" strike="noStrike">
              <a:solidFill>
                <a:srgbClr val="1F2937"/>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7" name="文本框 246"/>
          <p:cNvSpPr txBox="1"/>
          <p:nvPr/>
        </p:nvSpPr>
        <p:spPr>
          <a:xfrm>
            <a:off x="4521835" y="4854575"/>
            <a:ext cx="3218815" cy="1245235"/>
          </a:xfrm>
          <a:prstGeom prst="rect">
            <a:avLst/>
          </a:prstGeom>
          <a:noFill/>
        </p:spPr>
        <p:txBody>
          <a:bodyPr wrap="square" rtlCol="0" anchor="t">
            <a:spAutoFit/>
          </a:bodyPr>
          <a:p>
            <a:pPr marL="0" indent="0" algn="l">
              <a:lnSpc>
                <a:spcPct val="125000"/>
              </a:lnSpc>
              <a:defRPr/>
            </a:pPr>
            <a:r>
              <a:rPr lang="en-US" sz="1300" b="1">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 有提示词：</a:t>
            </a:r>
            <a:r>
              <a:rPr lang="en-US" sz="13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判断该词在句中作谓语还是非谓语，或是否需要进行词性转换。</a:t>
            </a:r>
            <a:endParaRPr lang="en-US" sz="1100"/>
          </a:p>
          <a:p>
            <a:pPr marL="0" indent="0" algn="l">
              <a:lnSpc>
                <a:spcPct val="125000"/>
              </a:lnSpc>
              <a:spcBef>
                <a:spcPts val="1200"/>
              </a:spcBef>
            </a:pPr>
            <a:r>
              <a:rPr lang="en-US" sz="1300" b="1">
                <a:solidFill>
                  <a:srgbClr val="FF8C00"/>
                </a:solidFill>
                <a:latin typeface="Noto Sans SC" panose="020B0200000000000000" charset="-122"/>
                <a:ea typeface="Noto Sans SC" panose="020B0200000000000000" charset="-122"/>
                <a:cs typeface="Noto Sans SC" panose="020B0200000000000000" charset="-122"/>
                <a:sym typeface="Noto Sans SC" panose="020B0200000000000000" charset="-122"/>
              </a:rPr>
              <a:t>● 无提示词：</a:t>
            </a:r>
            <a:r>
              <a:rPr lang="en-US" sz="130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分析句子结构，判断缺少冠词、介词、连词，还是代词</a:t>
            </a:r>
            <a:r>
              <a:rPr lang="en-US" sz="130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altLang="en-US" sz="1300">
              <a:solidFill>
                <a:srgbClr val="4B556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6" grpId="0"/>
      <p:bldP spid="17" grpId="0"/>
      <p:bldP spid="22" grpId="0"/>
      <p:bldP spid="23" grpId="0"/>
      <p:bldP spid="13" grpId="0"/>
      <p:bldP spid="19" grpId="0"/>
      <p:bldP spid="25" grpId="0"/>
      <p:bldP spid="2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3" name="AutoShape 3"/>
          <p:cNvSpPr/>
          <p:nvPr/>
        </p:nvSpPr>
        <p:spPr>
          <a:xfrm>
            <a:off x="3642995" y="0"/>
            <a:ext cx="435229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3200" b="1" i="0" u="none" strike="noStrike">
                <a:solidFill>
                  <a:srgbClr val="F25720"/>
                </a:solidFill>
                <a:latin typeface="Noto Sans SC" panose="020B0200000000000000" charset="-122"/>
                <a:ea typeface="Noto Sans SC" panose="020B0200000000000000" charset="-122"/>
                <a:cs typeface="Noto Sans SC" panose="020B0200000000000000" charset="-122"/>
                <a:sym typeface="Noto Sans SC" panose="020B0200000000000000" charset="-122"/>
              </a:rPr>
              <a:t>分项技巧：有提示词类</a:t>
            </a:r>
            <a:endParaRPr lang="en-US" sz="3200" b="1" i="0" u="none" strike="noStrike">
              <a:solidFill>
                <a:srgbClr val="F25720"/>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4" name="Connector 4"/>
          <p:cNvCxnSpPr/>
          <p:nvPr/>
        </p:nvCxnSpPr>
        <p:spPr>
          <a:xfrm rot="-3580">
            <a:off x="3" y="676275"/>
            <a:ext cx="12192000" cy="12700"/>
          </a:xfrm>
          <a:prstGeom prst="straightConnector1">
            <a:avLst/>
          </a:prstGeom>
          <a:solidFill>
            <a:srgbClr val="DEE0E3">
              <a:alpha val="100000"/>
            </a:srgbClr>
          </a:solidFill>
          <a:ln w="25400" cap="flat" cmpd="sng">
            <a:solidFill>
              <a:srgbClr val="002060">
                <a:alpha val="100000"/>
              </a:srgbClr>
            </a:solidFill>
            <a:prstDash val="solid"/>
            <a:round/>
            <a:headEnd type="none" w="lg" len="lg"/>
            <a:tailEnd type="none" w="lg" len="lg"/>
          </a:ln>
        </p:spPr>
      </p:cxnSp>
      <p:sp>
        <p:nvSpPr>
          <p:cNvPr id="15" name="AutoShape 3"/>
          <p:cNvSpPr/>
          <p:nvPr/>
        </p:nvSpPr>
        <p:spPr>
          <a:xfrm>
            <a:off x="153035" y="736600"/>
            <a:ext cx="5072380" cy="635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1. </a:t>
            </a:r>
            <a:r>
              <a:rPr lang="zh-CN" alt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提示词为</a:t>
            </a:r>
            <a:r>
              <a:rPr 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动词 (考频最高)</a:t>
            </a:r>
            <a:endParaRPr lang="en-US" sz="2800" b="1"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7" name="AutoShape 4"/>
          <p:cNvSpPr/>
          <p:nvPr/>
        </p:nvSpPr>
        <p:spPr>
          <a:xfrm>
            <a:off x="4488180" y="738505"/>
            <a:ext cx="4951095"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思考顺序：</a:t>
            </a:r>
            <a:r>
              <a:rPr lang="en-US" sz="2800"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谓</a:t>
            </a:r>
            <a:r>
              <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 非谓 → 转</a:t>
            </a:r>
            <a:endPar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8" name="AutoShape 6"/>
          <p:cNvSpPr/>
          <p:nvPr>
            <p:custDataLst>
              <p:tags r:id="rId1"/>
            </p:custDataLst>
          </p:nvPr>
        </p:nvSpPr>
        <p:spPr>
          <a:xfrm>
            <a:off x="176530" y="1566545"/>
            <a:ext cx="2070100" cy="570230"/>
          </a:xfrm>
          <a:prstGeom prst="roundRect">
            <a:avLst>
              <a:gd name="adj" fmla="val 15625"/>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8"/>
          <p:cNvSpPr/>
          <p:nvPr>
            <p:custDataLst>
              <p:tags r:id="rId2"/>
            </p:custDataLst>
          </p:nvPr>
        </p:nvSpPr>
        <p:spPr>
          <a:xfrm>
            <a:off x="238760" y="1566545"/>
            <a:ext cx="241300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01 作谓语动词</a:t>
            </a:r>
            <a:endPar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0" name="AutoShape 9"/>
          <p:cNvSpPr/>
          <p:nvPr/>
        </p:nvSpPr>
        <p:spPr>
          <a:xfrm>
            <a:off x="294005" y="2267585"/>
            <a:ext cx="4840605" cy="3851910"/>
          </a:xfrm>
          <a:prstGeom prst="rect">
            <a:avLst/>
          </a:prstGeom>
          <a:solidFill>
            <a:schemeClr val="accent1">
              <a:lumMod val="40000"/>
              <a:lumOff val="60000"/>
            </a:schemeClr>
          </a:solidFill>
          <a:ln w="28575" cap="flat" cmpd="sng">
            <a:solidFill>
              <a:schemeClr val="tx1">
                <a:alpha val="0"/>
              </a:schemeClr>
            </a:solidFill>
            <a:prstDash val="solid"/>
            <a:round/>
          </a:ln>
        </p:spPr>
        <p:txBody>
          <a:bodyPr vert="horz" wrap="square" lIns="0" tIns="0" rIns="0" bIns="0" rtlCol="0" anchor="ctr" anchorCtr="0"/>
          <a:lstStyle/>
          <a:p>
            <a:pPr marL="0" indent="0" algn="l">
              <a:lnSpc>
                <a:spcPct val="108000"/>
              </a:lnSpc>
              <a:spcBef>
                <a:spcPts val="1000"/>
              </a:spcBef>
              <a:defRPr/>
            </a:pPr>
            <a:r>
              <a:rPr lang="en-US" sz="24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判断逻辑：</a:t>
            </a:r>
            <a:endParaRPr lang="en-US" sz="1800"/>
          </a:p>
          <a:p>
            <a:pPr marL="0" indent="0" algn="l">
              <a:lnSpc>
                <a:spcPct val="117000"/>
              </a:lnSpc>
            </a:pPr>
            <a:r>
              <a:rPr lang="en-US" sz="20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句子</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中</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无其他谓语动词</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，或已有谓语</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但</a:t>
            </a:r>
            <a:r>
              <a:rPr lang="zh-CN" alt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有</a:t>
            </a: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连词</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(and/but/or...) 连接。</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08000"/>
              </a:lnSpc>
              <a:spcBef>
                <a:spcPts val="1600"/>
              </a:spcBef>
            </a:pP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解题三步法：</a:t>
            </a:r>
            <a:endPar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1. 定时态：</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依据时间状语、上下文语境或特定句型(如主将从现)判断。</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2. 定语态：</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判断主语与动词是主动关系还是被动关系 (be + done)。</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17000"/>
              </a:lnSpc>
            </a:pPr>
            <a:r>
              <a:rPr lang="en-US" sz="20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3. 定主谓一致：</a:t>
            </a:r>
            <a:r>
              <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谓语动词需与主语在人称和数上保持一致。</a:t>
            </a:r>
            <a:endParaRPr lang="en-US" sz="20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5525770" y="1298575"/>
            <a:ext cx="6422390" cy="6000750"/>
          </a:xfrm>
          <a:prstGeom prst="rect">
            <a:avLst/>
          </a:prstGeom>
        </p:spPr>
        <p:txBody>
          <a:bodyPr wrap="square">
            <a:spAutoFit/>
          </a:bodyPr>
          <a:p>
            <a:pPr defTabSz="266700"/>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defTabSz="266700"/>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As a little girl, I ___________(wish) to be a zookeeper when I grew up. </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latin typeface="Times New Roman" panose="02020603050405020304"/>
                <a:ea typeface="Times New Roman" panose="02020603050405020304"/>
                <a:sym typeface="+mn-ea"/>
              </a:rPr>
              <a:t>The large siheyuan of these high-ranking officials and wealthy businessmen often ___________ (feature)beautifully carved and painted roof beams and pillars(</a:t>
            </a:r>
            <a:r>
              <a:rPr lang="zh-CN" altLang="en-US" sz="2400">
                <a:latin typeface="Times New Roman" panose="02020603050405020304"/>
                <a:ea typeface="Times New Roman" panose="02020603050405020304"/>
                <a:sym typeface="+mn-ea"/>
              </a:rPr>
              <a:t>柱子). </a:t>
            </a:r>
            <a:endParaRPr lang="zh-CN" altLang="en-US"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Further, the Silk Route Garden around the greenhouse ________________ (walk) visitors through a journey influenced by the ancient Silk Road.</a:t>
            </a:r>
            <a:endParaRPr lang="en-US" altLang="zh-CN" sz="2400">
              <a:solidFill>
                <a:srgbClr val="000000"/>
              </a:solidFill>
              <a:latin typeface="Times New Roman" panose="02020603050405020304"/>
              <a:ea typeface="Times New Roman" panose="02020603050405020304"/>
            </a:endParaRPr>
          </a:p>
          <a:p>
            <a:pPr defTabSz="266700"/>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“The players’ personalities ______________ (reveal) during the game, and one’s weaknesses are exposed to the opponent,”</a:t>
            </a:r>
            <a:endParaRPr lang="en-US" altLang="zh-CN" sz="2400">
              <a:solidFill>
                <a:srgbClr val="000000"/>
              </a:solidFill>
              <a:latin typeface="Times New Roman" panose="02020603050405020304"/>
              <a:ea typeface="Times New Roman" panose="02020603050405020304"/>
            </a:endParaRPr>
          </a:p>
          <a:p>
            <a:pPr defTabSz="266700"/>
            <a:endParaRPr lang="zh-CN" altLang="en-US" sz="2400">
              <a:solidFill>
                <a:srgbClr val="000000"/>
              </a:solidFill>
              <a:latin typeface="Times New Roman" panose="02020603050405020304"/>
              <a:ea typeface="Times New Roman" panose="02020603050405020304"/>
            </a:endParaRPr>
          </a:p>
        </p:txBody>
      </p:sp>
      <p:sp>
        <p:nvSpPr>
          <p:cNvPr id="25" name="文本框 24"/>
          <p:cNvSpPr txBox="1"/>
          <p:nvPr/>
        </p:nvSpPr>
        <p:spPr>
          <a:xfrm>
            <a:off x="5696585" y="1990725"/>
            <a:ext cx="1464945" cy="521970"/>
          </a:xfrm>
          <a:prstGeom prst="rect">
            <a:avLst/>
          </a:prstGeom>
          <a:noFill/>
        </p:spPr>
        <p:txBody>
          <a:bodyPr wrap="square" rtlCol="0">
            <a:spAutoFit/>
          </a:bodyPr>
          <a:p>
            <a:r>
              <a:rPr lang="en-US" altLang="zh-CN" sz="2800">
                <a:solidFill>
                  <a:srgbClr val="FF0000"/>
                </a:solidFill>
              </a:rPr>
              <a:t>wished</a:t>
            </a:r>
            <a:endParaRPr lang="en-US" altLang="zh-CN" sz="2800">
              <a:solidFill>
                <a:srgbClr val="FF0000"/>
              </a:solidFill>
            </a:endParaRPr>
          </a:p>
        </p:txBody>
      </p:sp>
      <p:sp>
        <p:nvSpPr>
          <p:cNvPr id="27" name="文本框 26"/>
          <p:cNvSpPr txBox="1"/>
          <p:nvPr/>
        </p:nvSpPr>
        <p:spPr>
          <a:xfrm>
            <a:off x="6338570" y="3429000"/>
            <a:ext cx="1656715" cy="521970"/>
          </a:xfrm>
          <a:prstGeom prst="rect">
            <a:avLst/>
          </a:prstGeom>
          <a:noFill/>
        </p:spPr>
        <p:txBody>
          <a:bodyPr wrap="square" rtlCol="0">
            <a:spAutoFit/>
          </a:bodyPr>
          <a:p>
            <a:r>
              <a:rPr lang="en-US" altLang="zh-CN" sz="2800">
                <a:solidFill>
                  <a:srgbClr val="FF0000"/>
                </a:solidFill>
              </a:rPr>
              <a:t>featured</a:t>
            </a:r>
            <a:endParaRPr lang="en-US" altLang="zh-CN" sz="2800">
              <a:solidFill>
                <a:srgbClr val="FF0000"/>
              </a:solidFill>
            </a:endParaRPr>
          </a:p>
        </p:txBody>
      </p:sp>
      <p:sp>
        <p:nvSpPr>
          <p:cNvPr id="28" name="文本框 27"/>
          <p:cNvSpPr txBox="1"/>
          <p:nvPr/>
        </p:nvSpPr>
        <p:spPr>
          <a:xfrm>
            <a:off x="8672195" y="4491990"/>
            <a:ext cx="1464945" cy="521970"/>
          </a:xfrm>
          <a:prstGeom prst="rect">
            <a:avLst/>
          </a:prstGeom>
          <a:noFill/>
        </p:spPr>
        <p:txBody>
          <a:bodyPr wrap="square" rtlCol="0">
            <a:spAutoFit/>
          </a:bodyPr>
          <a:p>
            <a:r>
              <a:rPr lang="en-US" altLang="zh-CN" sz="2800">
                <a:solidFill>
                  <a:srgbClr val="FF0000"/>
                </a:solidFill>
              </a:rPr>
              <a:t>walks</a:t>
            </a:r>
            <a:endParaRPr lang="en-US" altLang="zh-CN" sz="2800">
              <a:solidFill>
                <a:srgbClr val="FF0000"/>
              </a:solidFill>
            </a:endParaRPr>
          </a:p>
        </p:txBody>
      </p:sp>
      <p:sp>
        <p:nvSpPr>
          <p:cNvPr id="29" name="文本框 28"/>
          <p:cNvSpPr txBox="1"/>
          <p:nvPr/>
        </p:nvSpPr>
        <p:spPr>
          <a:xfrm>
            <a:off x="5526405" y="6012815"/>
            <a:ext cx="2316480" cy="425450"/>
          </a:xfrm>
          <a:prstGeom prst="rect">
            <a:avLst/>
          </a:prstGeom>
          <a:noFill/>
        </p:spPr>
        <p:txBody>
          <a:bodyPr wrap="square" rtlCol="0">
            <a:noAutofit/>
          </a:bodyPr>
          <a:p>
            <a:r>
              <a:rPr lang="en-US" altLang="zh-CN" sz="2800">
                <a:solidFill>
                  <a:srgbClr val="FF0000"/>
                </a:solidFill>
              </a:rPr>
              <a:t>are revealed</a:t>
            </a:r>
            <a:endParaRPr lang="en-US" altLang="zh-CN" sz="2800">
              <a:solidFill>
                <a:srgbClr val="FF0000"/>
              </a:solidFill>
            </a:endParaRPr>
          </a:p>
        </p:txBody>
      </p:sp>
      <p:pic>
        <p:nvPicPr>
          <p:cNvPr id="30" name="Picture 2"/>
          <p:cNvPicPr>
            <a:picLocks noChangeAspect="1"/>
          </p:cNvPicPr>
          <p:nvPr/>
        </p:nvPicPr>
        <p:blipFill>
          <a:blip r:embed="rId3"/>
          <a:srcRect t="1121" b="1121"/>
          <a:stretch>
            <a:fillRect/>
          </a:stretch>
        </p:blipFill>
        <p:spPr>
          <a:xfrm>
            <a:off x="-114300" y="-202565"/>
            <a:ext cx="1879600" cy="863600"/>
          </a:xfrm>
          <a:prstGeom prst="rect">
            <a:avLst/>
          </a:prstGeom>
          <a:noFill/>
          <a:ln w="25400" cap="flat" cmpd="sng">
            <a:noFill/>
            <a:prstDash val="solid"/>
            <a:rou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15" grpId="0"/>
      <p:bldP spid="17" grpId="0"/>
      <p:bldP spid="19" grpId="0"/>
      <p:bldP spid="20"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7" name="AutoShape 4"/>
          <p:cNvSpPr/>
          <p:nvPr/>
        </p:nvSpPr>
        <p:spPr>
          <a:xfrm>
            <a:off x="3125470" y="284480"/>
            <a:ext cx="4951095"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思考顺序：谓 → </a:t>
            </a:r>
            <a:r>
              <a:rPr lang="en-US" sz="2800"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非谓</a:t>
            </a:r>
            <a:r>
              <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 转</a:t>
            </a:r>
            <a:endPar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8" name="AutoShape 6"/>
          <p:cNvSpPr/>
          <p:nvPr>
            <p:custDataLst>
              <p:tags r:id="rId1"/>
            </p:custDataLst>
          </p:nvPr>
        </p:nvSpPr>
        <p:spPr>
          <a:xfrm>
            <a:off x="238760" y="1229995"/>
            <a:ext cx="2070100" cy="570230"/>
          </a:xfrm>
          <a:prstGeom prst="roundRect">
            <a:avLst>
              <a:gd name="adj" fmla="val 15625"/>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8"/>
          <p:cNvSpPr/>
          <p:nvPr>
            <p:custDataLst>
              <p:tags r:id="rId2"/>
            </p:custDataLst>
          </p:nvPr>
        </p:nvSpPr>
        <p:spPr>
          <a:xfrm>
            <a:off x="238760" y="1229995"/>
            <a:ext cx="241300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02 </a:t>
            </a:r>
            <a:r>
              <a:rPr lang="zh-CN" alt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非</a:t>
            </a: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谓语动词</a:t>
            </a:r>
            <a:endPar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5026025" y="878205"/>
            <a:ext cx="6922135" cy="5410835"/>
          </a:xfrm>
          <a:prstGeom prst="rect">
            <a:avLst/>
          </a:prstGeom>
        </p:spPr>
        <p:txBody>
          <a:bodyPr wrap="square">
            <a:noAutofit/>
          </a:bodyPr>
          <a:p>
            <a:pPr indent="0" defTabSz="266700" eaLnBrk="1" fontAlgn="auto" latinLnBrk="0" hangingPunct="1">
              <a:lnSpc>
                <a:spcPct val="95000"/>
              </a:lnSpc>
            </a:pPr>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Shanghai may be the ___________ (recognize) home of the soup dumplings but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...so I am always left_________ (want) more next time.</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Two years later, a six-meter-tall pavilion, 60.___________ (inspire) by The Peony Pavilion, 61.____________ (build) at the Firs Garden, just ten minutes’ walk from Shakespeare’s birthplace.</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25</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Growing up, my family and our neighbors never used clotheslines to dry clothing. denying me the chance __________ (discover) one of the great wonders of sunshine.</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95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26</a:t>
            </a:r>
            <a:r>
              <a:rPr lang="zh-CN" altLang="en-US" sz="2400">
                <a:solidFill>
                  <a:srgbClr val="0070C0"/>
                </a:solidFill>
                <a:latin typeface="Times New Roman" panose="02020603050405020304"/>
                <a:ea typeface="宋体" panose="02010600030101010101" pitchFamily="2" charset="-122"/>
                <a:sym typeface="+mn-ea"/>
              </a:rPr>
              <a:t>年</a:t>
            </a:r>
            <a:r>
              <a:rPr lang="zh-CN" sz="2400">
                <a:solidFill>
                  <a:srgbClr val="0070C0"/>
                </a:solidFill>
                <a:latin typeface="Times New Roman" panose="02020603050405020304"/>
                <a:ea typeface="宋体" panose="02010600030101010101" pitchFamily="2" charset="-122"/>
                <a:sym typeface="+mn-ea"/>
              </a:rPr>
              <a:t>浙江</a:t>
            </a:r>
            <a:r>
              <a:rPr lang="en-US" altLang="zh-CN" sz="2400">
                <a:solidFill>
                  <a:srgbClr val="0070C0"/>
                </a:solidFill>
                <a:latin typeface="Times New Roman" panose="02020603050405020304"/>
                <a:ea typeface="宋体" panose="02010600030101010101" pitchFamily="2" charset="-122"/>
                <a:sym typeface="+mn-ea"/>
              </a:rPr>
              <a:t>1</a:t>
            </a:r>
            <a:r>
              <a:rPr lang="zh-CN" altLang="en-US" sz="2400">
                <a:solidFill>
                  <a:srgbClr val="0070C0"/>
                </a:solidFill>
                <a:latin typeface="Times New Roman" panose="02020603050405020304"/>
                <a:ea typeface="宋体" panose="02010600030101010101" pitchFamily="2" charset="-122"/>
                <a:sym typeface="+mn-ea"/>
              </a:rPr>
              <a:t>月】</a:t>
            </a:r>
            <a:r>
              <a:rPr lang="en-US" altLang="zh-CN" sz="2400">
                <a:solidFill>
                  <a:srgbClr val="000000"/>
                </a:solidFill>
                <a:latin typeface="Times New Roman" panose="02020603050405020304"/>
                <a:ea typeface="Times New Roman" panose="02020603050405020304"/>
              </a:rPr>
              <a:t>She would dance us left and right around the kitchen, our eyes ___________(watch) the microwave like it was a  space  rocket  countdown</a:t>
            </a:r>
            <a:endParaRPr lang="en-US" altLang="zh-CN" sz="2400">
              <a:solidFill>
                <a:srgbClr val="000000"/>
              </a:solidFill>
              <a:latin typeface="Times New Roman" panose="02020603050405020304"/>
              <a:ea typeface="Times New Roman" panose="02020603050405020304"/>
            </a:endParaRPr>
          </a:p>
        </p:txBody>
      </p:sp>
      <p:sp>
        <p:nvSpPr>
          <p:cNvPr id="25" name="文本框 24"/>
          <p:cNvSpPr txBox="1"/>
          <p:nvPr/>
        </p:nvSpPr>
        <p:spPr>
          <a:xfrm>
            <a:off x="10045065" y="1134110"/>
            <a:ext cx="2146935" cy="521970"/>
          </a:xfrm>
          <a:prstGeom prst="rect">
            <a:avLst/>
          </a:prstGeom>
          <a:noFill/>
        </p:spPr>
        <p:txBody>
          <a:bodyPr wrap="square" rtlCol="0">
            <a:spAutoFit/>
          </a:bodyPr>
          <a:p>
            <a:r>
              <a:rPr lang="en-US" altLang="zh-CN" sz="2800">
                <a:solidFill>
                  <a:srgbClr val="FF0000"/>
                </a:solidFill>
              </a:rPr>
              <a:t>recognized</a:t>
            </a:r>
            <a:endParaRPr lang="en-US" altLang="zh-CN" sz="2800">
              <a:solidFill>
                <a:srgbClr val="FF0000"/>
              </a:solidFill>
            </a:endParaRPr>
          </a:p>
        </p:txBody>
      </p:sp>
      <p:sp>
        <p:nvSpPr>
          <p:cNvPr id="27" name="文本框 26"/>
          <p:cNvSpPr txBox="1"/>
          <p:nvPr/>
        </p:nvSpPr>
        <p:spPr>
          <a:xfrm>
            <a:off x="10045065" y="1932940"/>
            <a:ext cx="1489710" cy="521970"/>
          </a:xfrm>
          <a:prstGeom prst="rect">
            <a:avLst/>
          </a:prstGeom>
          <a:noFill/>
        </p:spPr>
        <p:txBody>
          <a:bodyPr wrap="square" rtlCol="0">
            <a:spAutoFit/>
          </a:bodyPr>
          <a:p>
            <a:r>
              <a:rPr lang="en-US" altLang="zh-CN" sz="2800">
                <a:solidFill>
                  <a:srgbClr val="FF0000"/>
                </a:solidFill>
              </a:rPr>
              <a:t>wanting</a:t>
            </a:r>
            <a:endParaRPr lang="en-US" altLang="zh-CN" sz="2800">
              <a:solidFill>
                <a:srgbClr val="FF0000"/>
              </a:solidFill>
            </a:endParaRPr>
          </a:p>
        </p:txBody>
      </p:sp>
      <p:sp>
        <p:nvSpPr>
          <p:cNvPr id="28" name="文本框 27"/>
          <p:cNvSpPr txBox="1"/>
          <p:nvPr/>
        </p:nvSpPr>
        <p:spPr>
          <a:xfrm>
            <a:off x="6864350" y="2858770"/>
            <a:ext cx="1657350" cy="521970"/>
          </a:xfrm>
          <a:prstGeom prst="rect">
            <a:avLst/>
          </a:prstGeom>
          <a:noFill/>
        </p:spPr>
        <p:txBody>
          <a:bodyPr wrap="square" rtlCol="0">
            <a:spAutoFit/>
          </a:bodyPr>
          <a:p>
            <a:r>
              <a:rPr lang="en-US" altLang="zh-CN" sz="2800">
                <a:solidFill>
                  <a:srgbClr val="FF0000"/>
                </a:solidFill>
              </a:rPr>
              <a:t>inspired</a:t>
            </a:r>
            <a:endParaRPr lang="en-US" altLang="zh-CN" sz="2800">
              <a:solidFill>
                <a:srgbClr val="FF0000"/>
              </a:solidFill>
            </a:endParaRPr>
          </a:p>
        </p:txBody>
      </p:sp>
      <p:sp>
        <p:nvSpPr>
          <p:cNvPr id="29" name="文本框 28"/>
          <p:cNvSpPr txBox="1"/>
          <p:nvPr/>
        </p:nvSpPr>
        <p:spPr>
          <a:xfrm>
            <a:off x="6864350" y="3308985"/>
            <a:ext cx="2316480" cy="425450"/>
          </a:xfrm>
          <a:prstGeom prst="rect">
            <a:avLst/>
          </a:prstGeom>
          <a:noFill/>
        </p:spPr>
        <p:txBody>
          <a:bodyPr wrap="square" rtlCol="0">
            <a:noAutofit/>
          </a:bodyPr>
          <a:p>
            <a:r>
              <a:rPr lang="en-US" altLang="zh-CN" sz="2800">
                <a:solidFill>
                  <a:srgbClr val="FF0000"/>
                </a:solidFill>
              </a:rPr>
              <a:t>was built</a:t>
            </a:r>
            <a:endParaRPr lang="en-US" altLang="zh-CN" sz="2800">
              <a:solidFill>
                <a:srgbClr val="FF0000"/>
              </a:solidFill>
            </a:endParaRPr>
          </a:p>
        </p:txBody>
      </p:sp>
      <p:sp>
        <p:nvSpPr>
          <p:cNvPr id="14" name="AutoShape 14"/>
          <p:cNvSpPr/>
          <p:nvPr/>
        </p:nvSpPr>
        <p:spPr>
          <a:xfrm>
            <a:off x="238760" y="2108200"/>
            <a:ext cx="4714240" cy="2921000"/>
          </a:xfrm>
          <a:prstGeom prst="rect">
            <a:avLst/>
          </a:prstGeom>
          <a:solidFill>
            <a:schemeClr val="accent1">
              <a:lumMod val="40000"/>
              <a:lumOff val="60000"/>
            </a:schemeClr>
          </a:solidFill>
          <a:ln w="12700" cap="flat" cmpd="sng">
            <a:noFill/>
            <a:prstDash val="solid"/>
            <a:round/>
          </a:ln>
        </p:spPr>
        <p:txBody>
          <a:bodyPr vert="horz" wrap="square" lIns="0" tIns="0" rIns="0" bIns="0" rtlCol="0" anchor="ctr" anchorCtr="0"/>
          <a:lstStyle/>
          <a:p>
            <a:pPr marL="0" indent="0" algn="l">
              <a:lnSpc>
                <a:spcPct val="108000"/>
              </a:lnSpc>
              <a:spcBef>
                <a:spcPts val="1000"/>
              </a:spcBef>
              <a:defRPr/>
            </a:pPr>
            <a:r>
              <a:rPr lang="en-US" sz="240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判断逻辑：</a:t>
            </a:r>
            <a:endParaRPr lang="en-US" sz="1800"/>
          </a:p>
          <a:p>
            <a:pPr marL="0" indent="0" algn="l">
              <a:lnSpc>
                <a:spcPct val="117000"/>
              </a:lnSpc>
            </a:pP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句子中</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已经存</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在一个</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完整的谓语动词</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结构，且</a:t>
            </a:r>
            <a:r>
              <a:rPr lang="en-US" sz="2400" b="1"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没有连词</a:t>
            </a:r>
            <a:r>
              <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连接。</a:t>
            </a:r>
            <a:endParaRPr lang="en-US" sz="2400" b="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08000"/>
              </a:lnSpc>
              <a:spcBef>
                <a:spcPts val="1600"/>
              </a:spcBef>
            </a:pPr>
            <a:r>
              <a:rPr lang="en-US" sz="24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形式选择：</a:t>
            </a:r>
            <a:endParaRPr lang="en-US" sz="24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342900" indent="-342900" algn="l">
              <a:lnSpc>
                <a:spcPct val="117000"/>
              </a:lnSpc>
              <a:buFont typeface="Wingdings" panose="05000000000000000000" charset="0"/>
              <a:buChar char="l"/>
            </a:pPr>
            <a:r>
              <a:rPr lang="en-US" sz="20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to do (不定式)：目的 / 将来 / 具体动作</a:t>
            </a:r>
            <a:endParaRPr lang="en-US" sz="20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342900" indent="-342900" algn="l">
              <a:lnSpc>
                <a:spcPct val="117000"/>
              </a:lnSpc>
              <a:buFont typeface="Wingdings" panose="05000000000000000000" charset="0"/>
              <a:buChar char="l"/>
            </a:pPr>
            <a:r>
              <a:rPr lang="en-US" sz="20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-ing (现在分词)：主动 / 进行中</a:t>
            </a:r>
            <a:endParaRPr lang="en-US" sz="20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342900" indent="-342900" algn="l">
              <a:lnSpc>
                <a:spcPct val="117000"/>
              </a:lnSpc>
              <a:buFont typeface="Wingdings" panose="05000000000000000000" charset="0"/>
              <a:buChar char="l"/>
            </a:pPr>
            <a:r>
              <a:rPr lang="en-US" sz="20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-ed (过去分词)：被动 / 已完成</a:t>
            </a:r>
            <a:endParaRPr lang="en-US" sz="20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 name="文本框 1"/>
          <p:cNvSpPr txBox="1"/>
          <p:nvPr/>
        </p:nvSpPr>
        <p:spPr>
          <a:xfrm>
            <a:off x="7909560" y="4637405"/>
            <a:ext cx="2316480" cy="425450"/>
          </a:xfrm>
          <a:prstGeom prst="rect">
            <a:avLst/>
          </a:prstGeom>
          <a:noFill/>
        </p:spPr>
        <p:txBody>
          <a:bodyPr wrap="square" rtlCol="0">
            <a:noAutofit/>
          </a:bodyPr>
          <a:p>
            <a:r>
              <a:rPr lang="en-US" altLang="zh-CN" sz="2800">
                <a:solidFill>
                  <a:srgbClr val="FF0000"/>
                </a:solidFill>
              </a:rPr>
              <a:t>to discover</a:t>
            </a:r>
            <a:endParaRPr lang="en-US" altLang="zh-CN" sz="2800">
              <a:solidFill>
                <a:srgbClr val="FF0000"/>
              </a:solidFill>
            </a:endParaRPr>
          </a:p>
        </p:txBody>
      </p:sp>
      <p:sp>
        <p:nvSpPr>
          <p:cNvPr id="5" name="文本框 4"/>
          <p:cNvSpPr txBox="1"/>
          <p:nvPr/>
        </p:nvSpPr>
        <p:spPr>
          <a:xfrm>
            <a:off x="8590280" y="5696585"/>
            <a:ext cx="2316480" cy="425450"/>
          </a:xfrm>
          <a:prstGeom prst="rect">
            <a:avLst/>
          </a:prstGeom>
          <a:noFill/>
        </p:spPr>
        <p:txBody>
          <a:bodyPr wrap="square" rtlCol="0">
            <a:noAutofit/>
          </a:bodyPr>
          <a:p>
            <a:r>
              <a:rPr lang="en-US" altLang="zh-CN" sz="2800">
                <a:solidFill>
                  <a:srgbClr val="FF0000"/>
                </a:solidFill>
              </a:rPr>
              <a:t>watching</a:t>
            </a:r>
            <a:endParaRPr lang="en-US" altLang="zh-CN"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2" grpId="0"/>
      <p:bldP spid="5" grpId="0"/>
      <p:bldP spid="17" grpId="0"/>
      <p:bldP spid="19" grpId="0"/>
      <p:bldP spid="14"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7" name="AutoShape 4"/>
          <p:cNvSpPr/>
          <p:nvPr/>
        </p:nvSpPr>
        <p:spPr>
          <a:xfrm>
            <a:off x="3187065" y="284480"/>
            <a:ext cx="4951095" cy="3810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800" i="0" u="none" strike="noStrike">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 思考顺序：谓 → 非谓 → </a:t>
            </a:r>
            <a:r>
              <a:rPr lang="en-US" sz="2800"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rPr>
              <a:t>转</a:t>
            </a:r>
            <a:endParaRPr lang="en-US" sz="2800" i="0" u="none" strike="noStrike">
              <a:solidFill>
                <a:schemeClr val="tx1"/>
              </a:solidFill>
              <a:highlight>
                <a:srgbClr val="FFFF00"/>
              </a:highlight>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8" name="AutoShape 6"/>
          <p:cNvSpPr/>
          <p:nvPr>
            <p:custDataLst>
              <p:tags r:id="rId1"/>
            </p:custDataLst>
          </p:nvPr>
        </p:nvSpPr>
        <p:spPr>
          <a:xfrm>
            <a:off x="176530" y="1566545"/>
            <a:ext cx="2070100" cy="570230"/>
          </a:xfrm>
          <a:prstGeom prst="roundRect">
            <a:avLst>
              <a:gd name="adj" fmla="val 15625"/>
            </a:avLst>
          </a:prstGeom>
          <a:solidFill>
            <a:srgbClr val="FF8C00">
              <a:alpha val="100000"/>
            </a:srgbClr>
          </a:solidFill>
          <a:ln w="25400" cap="flat" cmpd="sng">
            <a:noFill/>
            <a:prstDash val="solid"/>
            <a:round/>
          </a:ln>
        </p:spPr>
        <p:txBody>
          <a:bodyPr vert="horz" wrap="square" lIns="63500" tIns="63500" rIns="63500" bIns="63500" rtlCol="0" anchor="ctr"/>
          <a:lstStyle/>
          <a:p>
            <a:pPr algn="ctr">
              <a:defRPr/>
            </a:pPr>
          </a:p>
        </p:txBody>
      </p:sp>
      <p:sp>
        <p:nvSpPr>
          <p:cNvPr id="19" name="AutoShape 8"/>
          <p:cNvSpPr/>
          <p:nvPr>
            <p:custDataLst>
              <p:tags r:id="rId2"/>
            </p:custDataLst>
          </p:nvPr>
        </p:nvSpPr>
        <p:spPr>
          <a:xfrm>
            <a:off x="238760" y="1566545"/>
            <a:ext cx="2413000" cy="558800"/>
          </a:xfrm>
          <a:prstGeom prst="rect">
            <a:avLst/>
          </a:prstGeom>
          <a:noFill/>
          <a:ln w="12700" cap="flat" cmpd="sng">
            <a:noFill/>
            <a:prstDash val="solid"/>
            <a:round/>
          </a:ln>
        </p:spPr>
        <p:txBody>
          <a:bodyPr vert="horz" wrap="square" lIns="0" tIns="0" rIns="0" bIns="0" rtlCol="0" anchor="ctr" anchorCtr="0"/>
          <a:lstStyle/>
          <a:p>
            <a:pPr marL="0" indent="0" algn="l">
              <a:lnSpc>
                <a:spcPct val="125000"/>
              </a:lnSpc>
              <a:defRPr/>
            </a:pPr>
            <a:r>
              <a:rPr lang="en-US"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03 </a:t>
            </a:r>
            <a:r>
              <a:rPr lang="zh-CN"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词性转换</a:t>
            </a:r>
            <a:endParaRPr lang="zh-CN" sz="24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24" name="文本框 23"/>
          <p:cNvSpPr txBox="1"/>
          <p:nvPr/>
        </p:nvSpPr>
        <p:spPr>
          <a:xfrm>
            <a:off x="5026025" y="1187450"/>
            <a:ext cx="6922135" cy="5410835"/>
          </a:xfrm>
          <a:prstGeom prst="rect">
            <a:avLst/>
          </a:prstGeom>
        </p:spPr>
        <p:txBody>
          <a:bodyPr wrap="square">
            <a:noAutofit/>
          </a:bodyPr>
          <a:p>
            <a:pPr indent="0" defTabSz="266700" eaLnBrk="1" fontAlgn="auto" latinLnBrk="0" hangingPunct="1">
              <a:lnSpc>
                <a:spcPct val="100000"/>
              </a:lnSpc>
            </a:pPr>
            <a:r>
              <a:rPr lang="zh-CN" altLang="en-US" sz="2400" b="1">
                <a:solidFill>
                  <a:srgbClr val="0070C0"/>
                </a:solidFill>
                <a:latin typeface="Times New Roman" panose="02020603050405020304"/>
                <a:ea typeface="宋体" panose="02010600030101010101" pitchFamily="2" charset="-122"/>
              </a:rPr>
              <a:t>例题：</a:t>
            </a:r>
            <a:endParaRPr lang="zh-CN" altLang="en-US" sz="2400" b="1">
              <a:solidFill>
                <a:srgbClr val="0070C0"/>
              </a:solidFill>
              <a:latin typeface="Times New Roman" panose="02020603050405020304"/>
              <a:ea typeface="宋体" panose="02010600030101010101" pitchFamily="2" charset="-122"/>
            </a:endParaRPr>
          </a:p>
          <a:p>
            <a:pPr indent="0" defTabSz="266700" eaLnBrk="1" fontAlgn="auto" latinLnBrk="0" hangingPunct="1">
              <a:lnSpc>
                <a:spcPct val="100000"/>
              </a:lnSpc>
            </a:pPr>
            <a:r>
              <a:rPr lang="zh-CN" altLang="en-US" sz="2400">
                <a:solidFill>
                  <a:srgbClr val="0070C0"/>
                </a:solidFill>
                <a:latin typeface="Times New Roman" panose="02020603050405020304"/>
                <a:ea typeface="宋体" panose="02010600030101010101" pitchFamily="2" charset="-122"/>
              </a:rPr>
              <a:t>【</a:t>
            </a:r>
            <a:r>
              <a:rPr lang="en-US" altLang="zh-CN" sz="2400">
                <a:solidFill>
                  <a:srgbClr val="0070C0"/>
                </a:solidFill>
                <a:latin typeface="Times New Roman" panose="02020603050405020304"/>
                <a:ea typeface="宋体" panose="02010600030101010101" pitchFamily="2" charset="-122"/>
              </a:rPr>
              <a:t>23</a:t>
            </a:r>
            <a:r>
              <a:rPr lang="zh-CN" altLang="en-US" sz="2400">
                <a:solidFill>
                  <a:srgbClr val="0070C0"/>
                </a:solidFill>
                <a:latin typeface="Times New Roman" panose="02020603050405020304"/>
                <a:ea typeface="宋体" panose="02010600030101010101" pitchFamily="2" charset="-122"/>
              </a:rPr>
              <a:t>年全国</a:t>
            </a:r>
            <a:r>
              <a:rPr lang="en-US" altLang="zh-CN" sz="2400">
                <a:solidFill>
                  <a:srgbClr val="0070C0"/>
                </a:solidFill>
                <a:latin typeface="Times New Roman" panose="02020603050405020304"/>
                <a:ea typeface="宋体" panose="02010600030101010101" pitchFamily="2" charset="-122"/>
              </a:rPr>
              <a:t>I</a:t>
            </a:r>
            <a:r>
              <a:rPr lang="zh-CN" altLang="en-US" sz="2400">
                <a:solidFill>
                  <a:srgbClr val="0070C0"/>
                </a:solidFill>
                <a:latin typeface="Times New Roman" panose="02020603050405020304"/>
                <a:ea typeface="宋体" panose="02010600030101010101" pitchFamily="2" charset="-122"/>
              </a:rPr>
              <a:t>卷】</a:t>
            </a:r>
            <a:r>
              <a:rPr lang="en-US" altLang="zh-CN" sz="2400">
                <a:solidFill>
                  <a:srgbClr val="000000"/>
                </a:solidFill>
                <a:latin typeface="Times New Roman" panose="02020603050405020304"/>
                <a:ea typeface="Times New Roman" panose="02020603050405020304"/>
              </a:rPr>
              <a:t>Xiao long bao, those amazing constructions of delicate dumpling wrappers, encasing hot,_________(taste) soup and sweet, fresh meat, are far and away my favorite Chinese street food.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10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23</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Since June 2017, right before the   _____________(arrive) of the two new pandas, Meng Meng and Jiao Qing, I have been helping the panda keepers </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10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a:t>
            </a:r>
            <a:r>
              <a:rPr lang="en-US" altLang="zh-CN" sz="2400">
                <a:solidFill>
                  <a:srgbClr val="0070C0"/>
                </a:solidFill>
                <a:latin typeface="Times New Roman" panose="02020603050405020304"/>
                <a:ea typeface="宋体" panose="02010600030101010101" pitchFamily="2" charset="-122"/>
                <a:sym typeface="+mn-ea"/>
              </a:rPr>
              <a:t>I</a:t>
            </a:r>
            <a:r>
              <a:rPr lang="zh-CN" altLang="en-US" sz="2400">
                <a:solidFill>
                  <a:srgbClr val="0070C0"/>
                </a:solidFill>
                <a:latin typeface="Times New Roman" panose="02020603050405020304"/>
                <a:ea typeface="宋体" panose="02010600030101010101" pitchFamily="2" charset="-122"/>
                <a:sym typeface="+mn-ea"/>
              </a:rPr>
              <a:t>卷】</a:t>
            </a:r>
            <a:r>
              <a:rPr lang="en-US" altLang="zh-CN" sz="2400">
                <a:solidFill>
                  <a:srgbClr val="000000"/>
                </a:solidFill>
                <a:latin typeface="Times New Roman" panose="02020603050405020304"/>
                <a:ea typeface="Times New Roman" panose="02020603050405020304"/>
              </a:rPr>
              <a:t>In cold weather, the structure stays     ___________(close) to protect the plants.</a:t>
            </a:r>
            <a:endParaRPr lang="en-US" altLang="zh-CN" sz="2400">
              <a:solidFill>
                <a:srgbClr val="000000"/>
              </a:solidFill>
              <a:latin typeface="Times New Roman" panose="02020603050405020304"/>
              <a:ea typeface="Times New Roman" panose="02020603050405020304"/>
            </a:endParaRPr>
          </a:p>
          <a:p>
            <a:pPr indent="0" defTabSz="266700" eaLnBrk="1" fontAlgn="auto" latinLnBrk="0" hangingPunct="1">
              <a:lnSpc>
                <a:spcPct val="100000"/>
              </a:lnSpc>
            </a:pPr>
            <a:r>
              <a:rPr lang="zh-CN" altLang="en-US" sz="2400">
                <a:solidFill>
                  <a:srgbClr val="0070C0"/>
                </a:solidFill>
                <a:latin typeface="Times New Roman" panose="02020603050405020304"/>
                <a:ea typeface="宋体" panose="02010600030101010101" pitchFamily="2" charset="-122"/>
                <a:sym typeface="+mn-ea"/>
              </a:rPr>
              <a:t>【</a:t>
            </a:r>
            <a:r>
              <a:rPr lang="en-US" altLang="zh-CN" sz="2400">
                <a:solidFill>
                  <a:srgbClr val="0070C0"/>
                </a:solidFill>
                <a:latin typeface="Times New Roman" panose="02020603050405020304"/>
                <a:ea typeface="宋体" panose="02010600030101010101" pitchFamily="2" charset="-122"/>
                <a:sym typeface="+mn-ea"/>
              </a:rPr>
              <a:t>24</a:t>
            </a:r>
            <a:r>
              <a:rPr lang="zh-CN" altLang="en-US" sz="2400">
                <a:solidFill>
                  <a:srgbClr val="0070C0"/>
                </a:solidFill>
                <a:latin typeface="Times New Roman" panose="02020603050405020304"/>
                <a:ea typeface="宋体" panose="02010600030101010101" pitchFamily="2" charset="-122"/>
                <a:sym typeface="+mn-ea"/>
              </a:rPr>
              <a:t>年全国甲卷】</a:t>
            </a:r>
            <a:r>
              <a:rPr lang="en-US" altLang="zh-CN" sz="2400">
                <a:solidFill>
                  <a:srgbClr val="000000"/>
                </a:solidFill>
                <a:latin typeface="Times New Roman" panose="02020603050405020304"/>
                <a:ea typeface="Times New Roman" panose="02020603050405020304"/>
              </a:rPr>
              <a:t>They all agreed and vowed（</a:t>
            </a:r>
            <a:r>
              <a:rPr lang="zh-CN" altLang="en-US" sz="2400">
                <a:solidFill>
                  <a:srgbClr val="000000"/>
                </a:solidFill>
                <a:latin typeface="Times New Roman" panose="02020603050405020304"/>
                <a:ea typeface="Times New Roman" panose="02020603050405020304"/>
              </a:rPr>
              <a:t>承诺）</a:t>
            </a:r>
            <a:r>
              <a:rPr lang="en-US" altLang="zh-CN" sz="2400">
                <a:solidFill>
                  <a:srgbClr val="000000"/>
                </a:solidFill>
                <a:latin typeface="Times New Roman" panose="02020603050405020304"/>
                <a:ea typeface="Times New Roman" panose="02020603050405020304"/>
              </a:rPr>
              <a:t>to promote the idea at the ___________（complete）of their journey. </a:t>
            </a:r>
            <a:endParaRPr lang="en-US" altLang="zh-CN" sz="2400">
              <a:solidFill>
                <a:srgbClr val="000000"/>
              </a:solidFill>
              <a:latin typeface="Times New Roman" panose="02020603050405020304"/>
              <a:ea typeface="Times New Roman" panose="02020603050405020304"/>
            </a:endParaRPr>
          </a:p>
        </p:txBody>
      </p:sp>
      <p:sp>
        <p:nvSpPr>
          <p:cNvPr id="27" name="文本框 26"/>
          <p:cNvSpPr txBox="1"/>
          <p:nvPr/>
        </p:nvSpPr>
        <p:spPr>
          <a:xfrm>
            <a:off x="5720715" y="2242185"/>
            <a:ext cx="1489710" cy="521970"/>
          </a:xfrm>
          <a:prstGeom prst="rect">
            <a:avLst/>
          </a:prstGeom>
          <a:noFill/>
        </p:spPr>
        <p:txBody>
          <a:bodyPr wrap="square" rtlCol="0">
            <a:spAutoFit/>
          </a:bodyPr>
          <a:p>
            <a:r>
              <a:rPr lang="en-US" altLang="zh-CN" sz="2800">
                <a:solidFill>
                  <a:srgbClr val="FF0000"/>
                </a:solidFill>
              </a:rPr>
              <a:t>tasty</a:t>
            </a:r>
            <a:endParaRPr lang="en-US" altLang="zh-CN" sz="2800">
              <a:solidFill>
                <a:srgbClr val="FF0000"/>
              </a:solidFill>
            </a:endParaRPr>
          </a:p>
        </p:txBody>
      </p:sp>
      <p:sp>
        <p:nvSpPr>
          <p:cNvPr id="6" name="AutoShape 19"/>
          <p:cNvSpPr/>
          <p:nvPr/>
        </p:nvSpPr>
        <p:spPr>
          <a:xfrm>
            <a:off x="238760" y="2320290"/>
            <a:ext cx="4620260" cy="3918585"/>
          </a:xfrm>
          <a:prstGeom prst="rect">
            <a:avLst/>
          </a:prstGeom>
          <a:solidFill>
            <a:schemeClr val="accent1">
              <a:lumMod val="40000"/>
              <a:lumOff val="60000"/>
            </a:schemeClr>
          </a:solidFill>
          <a:ln w="12700" cap="flat" cmpd="sng">
            <a:noFill/>
            <a:prstDash val="solid"/>
            <a:round/>
          </a:ln>
        </p:spPr>
        <p:txBody>
          <a:bodyPr vert="horz" wrap="square" lIns="0" tIns="0" rIns="0" bIns="0" rtlCol="0" anchor="ctr" anchorCtr="0"/>
          <a:lstStyle/>
          <a:p>
            <a:pPr marL="0" indent="0" algn="l">
              <a:lnSpc>
                <a:spcPct val="108000"/>
              </a:lnSpc>
              <a:spcBef>
                <a:spcPts val="1000"/>
              </a:spcBef>
              <a:defRPr/>
            </a:pPr>
            <a:r>
              <a:rPr lang="en-US" sz="24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判断逻辑：</a:t>
            </a:r>
            <a:endParaRPr lang="en-US" sz="1800"/>
          </a:p>
          <a:p>
            <a:pPr marL="0" indent="0" algn="l">
              <a:lnSpc>
                <a:spcPct val="117000"/>
              </a:lnSpc>
            </a:pPr>
            <a:r>
              <a:rPr lang="en-US" sz="20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rPr>
              <a:t>该词在句中不充当谓语，也不是非谓语，而是需要充当主语、宾语、定语、表语或状语等成分。</a:t>
            </a:r>
            <a:endParaRPr lang="en-US" sz="2000" b="0" i="0" u="none" strike="noStrike">
              <a:solidFill>
                <a:srgbClr val="555555"/>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08000"/>
              </a:lnSpc>
              <a:spcBef>
                <a:spcPts val="1600"/>
              </a:spcBef>
            </a:pPr>
            <a:r>
              <a:rPr lang="en-US" sz="24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高频转换方向：</a:t>
            </a:r>
            <a:endParaRPr lang="en-US" sz="24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pP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① 动词 ➝</a:t>
            </a: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名词</a:t>
            </a: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(v. → n.)</a:t>
            </a:r>
            <a:br>
              <a:rPr lang="en-US" sz="28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例：develop ➝</a:t>
            </a: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development</a:t>
            </a: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(发展)</a:t>
            </a:r>
            <a:endPar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0" indent="0" algn="l">
              <a:lnSpc>
                <a:spcPct val="125000"/>
              </a:lnSpc>
            </a:pP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② 动词 ➝</a:t>
            </a: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形容词</a:t>
            </a: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(v. → adj.)</a:t>
            </a:r>
            <a:br>
              <a:rPr lang="en-US" sz="2800" b="0" i="0" u="none" strike="noStrike">
                <a:solidFill>
                  <a:srgbClr val="1F2329"/>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例：excite ➝</a:t>
            </a:r>
            <a:r>
              <a:rPr lang="en-US" sz="2000" b="1"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excited / exciting</a:t>
            </a:r>
            <a:r>
              <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rPr>
              <a:t>(激动的)</a:t>
            </a:r>
            <a:endParaRPr lang="en-US" sz="2000" b="0" i="0" u="none" strike="noStrike">
              <a:solidFill>
                <a:srgbClr val="333333"/>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7" name="文本框 6"/>
          <p:cNvSpPr txBox="1"/>
          <p:nvPr/>
        </p:nvSpPr>
        <p:spPr>
          <a:xfrm>
            <a:off x="5351145" y="3326765"/>
            <a:ext cx="1489710" cy="521970"/>
          </a:xfrm>
          <a:prstGeom prst="rect">
            <a:avLst/>
          </a:prstGeom>
          <a:noFill/>
        </p:spPr>
        <p:txBody>
          <a:bodyPr wrap="square" rtlCol="0">
            <a:spAutoFit/>
          </a:bodyPr>
          <a:p>
            <a:r>
              <a:rPr lang="en-US" altLang="zh-CN" sz="2800">
                <a:solidFill>
                  <a:srgbClr val="FF0000"/>
                </a:solidFill>
              </a:rPr>
              <a:t>arrival</a:t>
            </a:r>
            <a:endParaRPr lang="en-US" altLang="zh-CN" sz="2800">
              <a:solidFill>
                <a:srgbClr val="FF0000"/>
              </a:solidFill>
            </a:endParaRPr>
          </a:p>
        </p:txBody>
      </p:sp>
      <p:sp>
        <p:nvSpPr>
          <p:cNvPr id="8" name="文本框 7"/>
          <p:cNvSpPr txBox="1"/>
          <p:nvPr/>
        </p:nvSpPr>
        <p:spPr>
          <a:xfrm>
            <a:off x="5214620" y="4789170"/>
            <a:ext cx="1489710" cy="521970"/>
          </a:xfrm>
          <a:prstGeom prst="rect">
            <a:avLst/>
          </a:prstGeom>
          <a:noFill/>
        </p:spPr>
        <p:txBody>
          <a:bodyPr wrap="square" rtlCol="0">
            <a:spAutoFit/>
          </a:bodyPr>
          <a:p>
            <a:r>
              <a:rPr lang="en-US" altLang="zh-CN" sz="2800">
                <a:solidFill>
                  <a:srgbClr val="FF0000"/>
                </a:solidFill>
              </a:rPr>
              <a:t>closed</a:t>
            </a:r>
            <a:endParaRPr lang="en-US" altLang="zh-CN" sz="2800">
              <a:solidFill>
                <a:srgbClr val="FF0000"/>
              </a:solidFill>
            </a:endParaRPr>
          </a:p>
        </p:txBody>
      </p:sp>
      <p:sp>
        <p:nvSpPr>
          <p:cNvPr id="9" name="文本框 8"/>
          <p:cNvSpPr txBox="1"/>
          <p:nvPr/>
        </p:nvSpPr>
        <p:spPr>
          <a:xfrm>
            <a:off x="8313420" y="5540375"/>
            <a:ext cx="1919605" cy="962025"/>
          </a:xfrm>
          <a:prstGeom prst="rect">
            <a:avLst/>
          </a:prstGeom>
          <a:noFill/>
        </p:spPr>
        <p:txBody>
          <a:bodyPr wrap="square" rtlCol="0">
            <a:noAutofit/>
          </a:bodyPr>
          <a:p>
            <a:r>
              <a:rPr lang="en-US" altLang="zh-CN" sz="2800">
                <a:solidFill>
                  <a:srgbClr val="FF0000"/>
                </a:solidFill>
              </a:rPr>
              <a:t>completion</a:t>
            </a:r>
            <a:endParaRPr lang="en-US" altLang="zh-CN"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P spid="8" grpId="0"/>
      <p:bldP spid="9" grpId="0"/>
      <p:bldP spid="17" grpId="0"/>
      <p:bldP spid="19" grpId="0"/>
      <p:bldP spid="6" grpId="0" animBg="1"/>
      <p:bldP spid="24" grpId="0"/>
    </p:bldLst>
  </p:timing>
</p:sld>
</file>

<file path=ppt/tags/tag1.xml><?xml version="1.0" encoding="utf-8"?>
<p:tagLst xmlns:p="http://schemas.openxmlformats.org/presentationml/2006/main">
  <p:tag name="KSO_WM_DIAGRAM_VIRTUALLY_FRAME" val="{&quot;height&quot;:340,&quot;left&quot;:60,&quot;top&quot;:140,&quot;width&quot;:840}"/>
</p:tagLst>
</file>

<file path=ppt/tags/tag10.xml><?xml version="1.0" encoding="utf-8"?>
<p:tagLst xmlns:p="http://schemas.openxmlformats.org/presentationml/2006/main">
  <p:tag name="KSO_WM_DIAGRAM_VIRTUALLY_FRAME" val="{&quot;height&quot;:340,&quot;left&quot;:60,&quot;top&quot;:140,&quot;width&quot;:840}"/>
</p:tagLst>
</file>

<file path=ppt/tags/tag100.xml><?xml version="1.0" encoding="utf-8"?>
<p:tagLst xmlns:p="http://schemas.openxmlformats.org/presentationml/2006/main">
  <p:tag name="KSO_WM_DIAGRAM_VIRTUALLY_FRAME" val="{&quot;height&quot;:370,&quot;left&quot;:48,&quot;top&quot;:120,&quot;width&quot;:864}"/>
</p:tagLst>
</file>

<file path=ppt/tags/tag11.xml><?xml version="1.0" encoding="utf-8"?>
<p:tagLst xmlns:p="http://schemas.openxmlformats.org/presentationml/2006/main">
  <p:tag name="KSO_WM_DIAGRAM_VIRTUALLY_FRAME" val="{&quot;height&quot;:340,&quot;left&quot;:60,&quot;top&quot;:140,&quot;width&quot;:840}"/>
</p:tagLst>
</file>

<file path=ppt/tags/tag12.xml><?xml version="1.0" encoding="utf-8"?>
<p:tagLst xmlns:p="http://schemas.openxmlformats.org/presentationml/2006/main">
  <p:tag name="KSO_WM_DIAGRAM_VIRTUALLY_FRAME" val="{&quot;height&quot;:340,&quot;left&quot;:60,&quot;top&quot;:140,&quot;width&quot;:840}"/>
</p:tagLst>
</file>

<file path=ppt/tags/tag13.xml><?xml version="1.0" encoding="utf-8"?>
<p:tagLst xmlns:p="http://schemas.openxmlformats.org/presentationml/2006/main">
  <p:tag name="KSO_WM_DIAGRAM_VIRTUALLY_FRAME" val="{&quot;height&quot;:340,&quot;left&quot;:60,&quot;top&quot;:140,&quot;width&quot;:840}"/>
</p:tagLst>
</file>

<file path=ppt/tags/tag14.xml><?xml version="1.0" encoding="utf-8"?>
<p:tagLst xmlns:p="http://schemas.openxmlformats.org/presentationml/2006/main">
  <p:tag name="KSO_WM_DIAGRAM_VIRTUALLY_FRAME" val="{&quot;height&quot;:340,&quot;left&quot;:60,&quot;top&quot;:140,&quot;width&quot;:840}"/>
</p:tagLst>
</file>

<file path=ppt/tags/tag15.xml><?xml version="1.0" encoding="utf-8"?>
<p:tagLst xmlns:p="http://schemas.openxmlformats.org/presentationml/2006/main">
  <p:tag name="KSO_WM_DIAGRAM_VIRTUALLY_FRAME" val="{&quot;height&quot;:340,&quot;left&quot;:60,&quot;top&quot;:140,&quot;width&quot;:840}"/>
</p:tagLst>
</file>

<file path=ppt/tags/tag16.xml><?xml version="1.0" encoding="utf-8"?>
<p:tagLst xmlns:p="http://schemas.openxmlformats.org/presentationml/2006/main">
  <p:tag name="TABLE_ENDDRAG_ORIGIN_RECT" val="913*490"/>
  <p:tag name="TABLE_ENDDRAG_RECT" val="25*45*913*490"/>
</p:tagLst>
</file>

<file path=ppt/tags/tag17.xml><?xml version="1.0" encoding="utf-8"?>
<p:tagLst xmlns:p="http://schemas.openxmlformats.org/presentationml/2006/main">
  <p:tag name="KSO_WM_DIAGRAM_VIRTUALLY_FRAME" val="{&quot;height&quot;:340,&quot;left&quot;:40,&quot;top&quot;:160,&quot;width&quot;:880}"/>
</p:tagLst>
</file>

<file path=ppt/tags/tag18.xml><?xml version="1.0" encoding="utf-8"?>
<p:tagLst xmlns:p="http://schemas.openxmlformats.org/presentationml/2006/main">
  <p:tag name="KSO_WM_DIAGRAM_VIRTUALLY_FRAME" val="{&quot;height&quot;:340,&quot;left&quot;:40,&quot;top&quot;:160,&quot;width&quot;:880}"/>
</p:tagLst>
</file>

<file path=ppt/tags/tag19.xml><?xml version="1.0" encoding="utf-8"?>
<p:tagLst xmlns:p="http://schemas.openxmlformats.org/presentationml/2006/main">
  <p:tag name="KSO_WM_DIAGRAM_VIRTUALLY_FRAME" val="{&quot;height&quot;:340,&quot;left&quot;:40,&quot;top&quot;:160,&quot;width&quot;:880}"/>
</p:tagLst>
</file>

<file path=ppt/tags/tag2.xml><?xml version="1.0" encoding="utf-8"?>
<p:tagLst xmlns:p="http://schemas.openxmlformats.org/presentationml/2006/main">
  <p:tag name="KSO_WM_DIAGRAM_VIRTUALLY_FRAME" val="{&quot;height&quot;:340,&quot;left&quot;:60,&quot;top&quot;:140,&quot;width&quot;:840}"/>
</p:tagLst>
</file>

<file path=ppt/tags/tag20.xml><?xml version="1.0" encoding="utf-8"?>
<p:tagLst xmlns:p="http://schemas.openxmlformats.org/presentationml/2006/main">
  <p:tag name="KSO_WM_DIAGRAM_VIRTUALLY_FRAME" val="{&quot;height&quot;:340,&quot;left&quot;:40,&quot;top&quot;:160,&quot;width&quot;:880}"/>
</p:tagLst>
</file>

<file path=ppt/tags/tag21.xml><?xml version="1.0" encoding="utf-8"?>
<p:tagLst xmlns:p="http://schemas.openxmlformats.org/presentationml/2006/main">
  <p:tag name="KSO_WM_DIAGRAM_VIRTUALLY_FRAME" val="{&quot;height&quot;:340,&quot;left&quot;:40,&quot;top&quot;:160,&quot;width&quot;:880}"/>
</p:tagLst>
</file>

<file path=ppt/tags/tag22.xml><?xml version="1.0" encoding="utf-8"?>
<p:tagLst xmlns:p="http://schemas.openxmlformats.org/presentationml/2006/main">
  <p:tag name="KSO_WM_DIAGRAM_VIRTUALLY_FRAME" val="{&quot;height&quot;:340,&quot;left&quot;:40,&quot;top&quot;:160,&quot;width&quot;:880}"/>
</p:tagLst>
</file>

<file path=ppt/tags/tag23.xml><?xml version="1.0" encoding="utf-8"?>
<p:tagLst xmlns:p="http://schemas.openxmlformats.org/presentationml/2006/main">
  <p:tag name="KSO_WM_DIAGRAM_VIRTUALLY_FRAME" val="{&quot;height&quot;:340,&quot;left&quot;:40,&quot;top&quot;:160,&quot;width&quot;:880}"/>
</p:tagLst>
</file>

<file path=ppt/tags/tag24.xml><?xml version="1.0" encoding="utf-8"?>
<p:tagLst xmlns:p="http://schemas.openxmlformats.org/presentationml/2006/main">
  <p:tag name="KSO_WM_DIAGRAM_VIRTUALLY_FRAME" val="{&quot;height&quot;:340,&quot;left&quot;:40,&quot;top&quot;:160,&quot;width&quot;:880}"/>
</p:tagLst>
</file>

<file path=ppt/tags/tag25.xml><?xml version="1.0" encoding="utf-8"?>
<p:tagLst xmlns:p="http://schemas.openxmlformats.org/presentationml/2006/main">
  <p:tag name="KSO_WM_DIAGRAM_VIRTUALLY_FRAME" val="{&quot;height&quot;:340,&quot;left&quot;:40,&quot;top&quot;:160,&quot;width&quot;:880}"/>
</p:tagLst>
</file>

<file path=ppt/tags/tag26.xml><?xml version="1.0" encoding="utf-8"?>
<p:tagLst xmlns:p="http://schemas.openxmlformats.org/presentationml/2006/main">
  <p:tag name="KSO_WM_DIAGRAM_VIRTUALLY_FRAME" val="{&quot;height&quot;:330,&quot;left&quot;:60,&quot;top&quot;:170,&quot;width&quot;:840}"/>
</p:tagLst>
</file>

<file path=ppt/tags/tag27.xml><?xml version="1.0" encoding="utf-8"?>
<p:tagLst xmlns:p="http://schemas.openxmlformats.org/presentationml/2006/main">
  <p:tag name="KSO_WM_DIAGRAM_VIRTUALLY_FRAME" val="{&quot;height&quot;:330,&quot;left&quot;:60,&quot;top&quot;:170,&quot;width&quot;:840}"/>
</p:tagLst>
</file>

<file path=ppt/tags/tag28.xml><?xml version="1.0" encoding="utf-8"?>
<p:tagLst xmlns:p="http://schemas.openxmlformats.org/presentationml/2006/main">
  <p:tag name="KSO_WM_DIAGRAM_VIRTUALLY_FRAME" val="{&quot;height&quot;:330,&quot;left&quot;:60,&quot;top&quot;:170,&quot;width&quot;:840}"/>
</p:tagLst>
</file>

<file path=ppt/tags/tag29.xml><?xml version="1.0" encoding="utf-8"?>
<p:tagLst xmlns:p="http://schemas.openxmlformats.org/presentationml/2006/main">
  <p:tag name="KSO_WM_DIAGRAM_VIRTUALLY_FRAME" val="{&quot;height&quot;:330,&quot;left&quot;:60,&quot;top&quot;:170,&quot;width&quot;:840}"/>
</p:tagLst>
</file>

<file path=ppt/tags/tag3.xml><?xml version="1.0" encoding="utf-8"?>
<p:tagLst xmlns:p="http://schemas.openxmlformats.org/presentationml/2006/main">
  <p:tag name="KSO_WM_DIAGRAM_VIRTUALLY_FRAME" val="{&quot;height&quot;:340,&quot;left&quot;:60,&quot;top&quot;:140,&quot;width&quot;:840}"/>
</p:tagLst>
</file>

<file path=ppt/tags/tag30.xml><?xml version="1.0" encoding="utf-8"?>
<p:tagLst xmlns:p="http://schemas.openxmlformats.org/presentationml/2006/main">
  <p:tag name="KSO_WM_DIAGRAM_VIRTUALLY_FRAME" val="{&quot;height&quot;:330,&quot;left&quot;:60,&quot;top&quot;:170,&quot;width&quot;:840}"/>
</p:tagLst>
</file>

<file path=ppt/tags/tag31.xml><?xml version="1.0" encoding="utf-8"?>
<p:tagLst xmlns:p="http://schemas.openxmlformats.org/presentationml/2006/main">
  <p:tag name="KSO_WM_DIAGRAM_VIRTUALLY_FRAME" val="{&quot;height&quot;:330,&quot;left&quot;:60,&quot;top&quot;:170,&quot;width&quot;:840}"/>
</p:tagLst>
</file>

<file path=ppt/tags/tag32.xml><?xml version="1.0" encoding="utf-8"?>
<p:tagLst xmlns:p="http://schemas.openxmlformats.org/presentationml/2006/main">
  <p:tag name="KSO_WM_DIAGRAM_VIRTUALLY_FRAME" val="{&quot;height&quot;:330,&quot;left&quot;:60,&quot;top&quot;:170,&quot;width&quot;:840}"/>
</p:tagLst>
</file>

<file path=ppt/tags/tag33.xml><?xml version="1.0" encoding="utf-8"?>
<p:tagLst xmlns:p="http://schemas.openxmlformats.org/presentationml/2006/main">
  <p:tag name="KSO_WM_DIAGRAM_VIRTUALLY_FRAME" val="{&quot;height&quot;:330,&quot;left&quot;:60,&quot;top&quot;:170,&quot;width&quot;:840}"/>
</p:tagLst>
</file>

<file path=ppt/tags/tag34.xml><?xml version="1.0" encoding="utf-8"?>
<p:tagLst xmlns:p="http://schemas.openxmlformats.org/presentationml/2006/main">
  <p:tag name="KSO_WM_DIAGRAM_VIRTUALLY_FRAME" val="{&quot;height&quot;:380,&quot;left&quot;:60,&quot;top&quot;:130,&quot;width&quot;:840}"/>
</p:tagLst>
</file>

<file path=ppt/tags/tag35.xml><?xml version="1.0" encoding="utf-8"?>
<p:tagLst xmlns:p="http://schemas.openxmlformats.org/presentationml/2006/main">
  <p:tag name="KSO_WM_DIAGRAM_VIRTUALLY_FRAME" val="{&quot;height&quot;:330,&quot;left&quot;:60,&quot;top&quot;:170,&quot;width&quot;:840}"/>
</p:tagLst>
</file>

<file path=ppt/tags/tag36.xml><?xml version="1.0" encoding="utf-8"?>
<p:tagLst xmlns:p="http://schemas.openxmlformats.org/presentationml/2006/main">
  <p:tag name="KSO_WM_DIAGRAM_VIRTUALLY_FRAME" val="{&quot;height&quot;:330,&quot;left&quot;:60,&quot;top&quot;:170,&quot;width&quot;:840}"/>
</p:tagLst>
</file>

<file path=ppt/tags/tag37.xml><?xml version="1.0" encoding="utf-8"?>
<p:tagLst xmlns:p="http://schemas.openxmlformats.org/presentationml/2006/main">
  <p:tag name="KSO_WM_DIAGRAM_VIRTUALLY_FRAME" val="{&quot;height&quot;:380,&quot;left&quot;:60,&quot;top&quot;:130,&quot;width&quot;:840}"/>
</p:tagLst>
</file>

<file path=ppt/tags/tag38.xml><?xml version="1.0" encoding="utf-8"?>
<p:tagLst xmlns:p="http://schemas.openxmlformats.org/presentationml/2006/main">
  <p:tag name="KSO_WM_DIAGRAM_VIRTUALLY_FRAME" val="{&quot;height&quot;:330,&quot;left&quot;:60,&quot;top&quot;:170,&quot;width&quot;:840}"/>
</p:tagLst>
</file>

<file path=ppt/tags/tag39.xml><?xml version="1.0" encoding="utf-8"?>
<p:tagLst xmlns:p="http://schemas.openxmlformats.org/presentationml/2006/main">
  <p:tag name="KSO_WM_DIAGRAM_VIRTUALLY_FRAME" val="{&quot;height&quot;:330,&quot;left&quot;:60,&quot;top&quot;:170,&quot;width&quot;:840}"/>
</p:tagLst>
</file>

<file path=ppt/tags/tag4.xml><?xml version="1.0" encoding="utf-8"?>
<p:tagLst xmlns:p="http://schemas.openxmlformats.org/presentationml/2006/main">
  <p:tag name="KSO_WM_DIAGRAM_VIRTUALLY_FRAME" val="{&quot;height&quot;:340,&quot;left&quot;:60,&quot;top&quot;:140,&quot;width&quot;:840}"/>
</p:tagLst>
</file>

<file path=ppt/tags/tag40.xml><?xml version="1.0" encoding="utf-8"?>
<p:tagLst xmlns:p="http://schemas.openxmlformats.org/presentationml/2006/main">
  <p:tag name="KSO_WM_DIAGRAM_VIRTUALLY_FRAME" val="{&quot;height&quot;:380,&quot;left&quot;:60,&quot;top&quot;:130,&quot;width&quot;:840}"/>
</p:tagLst>
</file>

<file path=ppt/tags/tag41.xml><?xml version="1.0" encoding="utf-8"?>
<p:tagLst xmlns:p="http://schemas.openxmlformats.org/presentationml/2006/main">
  <p:tag name="KSO_WM_DIAGRAM_VIRTUALLY_FRAME" val="{&quot;height&quot;:340,&quot;left&quot;:40,&quot;top&quot;:160,&quot;width&quot;:880}"/>
</p:tagLst>
</file>

<file path=ppt/tags/tag42.xml><?xml version="1.0" encoding="utf-8"?>
<p:tagLst xmlns:p="http://schemas.openxmlformats.org/presentationml/2006/main">
  <p:tag name="KSO_WM_DIAGRAM_VIRTUALLY_FRAME" val="{&quot;height&quot;:340,&quot;left&quot;:40,&quot;top&quot;:160,&quot;width&quot;:880}"/>
</p:tagLst>
</file>

<file path=ppt/tags/tag43.xml><?xml version="1.0" encoding="utf-8"?>
<p:tagLst xmlns:p="http://schemas.openxmlformats.org/presentationml/2006/main">
  <p:tag name="KSO_WM_DIAGRAM_VIRTUALLY_FRAME" val="{&quot;height&quot;:340,&quot;left&quot;:40,&quot;top&quot;:160,&quot;width&quot;:880}"/>
</p:tagLst>
</file>

<file path=ppt/tags/tag44.xml><?xml version="1.0" encoding="utf-8"?>
<p:tagLst xmlns:p="http://schemas.openxmlformats.org/presentationml/2006/main">
  <p:tag name="KSO_WM_DIAGRAM_VIRTUALLY_FRAME" val="{&quot;height&quot;:340,&quot;left&quot;:40,&quot;top&quot;:160,&quot;width&quot;:880}"/>
</p:tagLst>
</file>

<file path=ppt/tags/tag45.xml><?xml version="1.0" encoding="utf-8"?>
<p:tagLst xmlns:p="http://schemas.openxmlformats.org/presentationml/2006/main">
  <p:tag name="KSO_WM_DIAGRAM_VIRTUALLY_FRAME" val="{&quot;height&quot;:340,&quot;left&quot;:40,&quot;top&quot;:160,&quot;width&quot;:880}"/>
</p:tagLst>
</file>

<file path=ppt/tags/tag46.xml><?xml version="1.0" encoding="utf-8"?>
<p:tagLst xmlns:p="http://schemas.openxmlformats.org/presentationml/2006/main">
  <p:tag name="KSO_WM_DIAGRAM_VIRTUALLY_FRAME" val="{&quot;height&quot;:340,&quot;left&quot;:40,&quot;top&quot;:160,&quot;width&quot;:880}"/>
</p:tagLst>
</file>

<file path=ppt/tags/tag47.xml><?xml version="1.0" encoding="utf-8"?>
<p:tagLst xmlns:p="http://schemas.openxmlformats.org/presentationml/2006/main">
  <p:tag name="KSO_WM_DIAGRAM_VIRTUALLY_FRAME" val="{&quot;height&quot;:340,&quot;left&quot;:40,&quot;top&quot;:160,&quot;width&quot;:880}"/>
</p:tagLst>
</file>

<file path=ppt/tags/tag48.xml><?xml version="1.0" encoding="utf-8"?>
<p:tagLst xmlns:p="http://schemas.openxmlformats.org/presentationml/2006/main">
  <p:tag name="KSO_WM_DIAGRAM_VIRTUALLY_FRAME" val="{&quot;height&quot;:477.65,&quot;left&quot;:456.35,&quot;top&quot;:41.25,&quot;width&quot;:288.4}"/>
</p:tagLst>
</file>

<file path=ppt/tags/tag49.xml><?xml version="1.0" encoding="utf-8"?>
<p:tagLst xmlns:p="http://schemas.openxmlformats.org/presentationml/2006/main">
  <p:tag name="KSO_WM_DIAGRAM_VIRTUALLY_FRAME" val="{&quot;height&quot;:477.65,&quot;left&quot;:456.35,&quot;top&quot;:41.25,&quot;width&quot;:288.4}"/>
</p:tagLst>
</file>

<file path=ppt/tags/tag5.xml><?xml version="1.0" encoding="utf-8"?>
<p:tagLst xmlns:p="http://schemas.openxmlformats.org/presentationml/2006/main">
  <p:tag name="KSO_WM_DIAGRAM_VIRTUALLY_FRAME" val="{&quot;height&quot;:340,&quot;left&quot;:60,&quot;top&quot;:140,&quot;width&quot;:840}"/>
</p:tagLst>
</file>

<file path=ppt/tags/tag50.xml><?xml version="1.0" encoding="utf-8"?>
<p:tagLst xmlns:p="http://schemas.openxmlformats.org/presentationml/2006/main">
  <p:tag name="KSO_WM_DIAGRAM_VIRTUALLY_FRAME" val="{&quot;height&quot;:477.65,&quot;left&quot;:456.35,&quot;top&quot;:41.25,&quot;width&quot;:288.4}"/>
</p:tagLst>
</file>

<file path=ppt/tags/tag51.xml><?xml version="1.0" encoding="utf-8"?>
<p:tagLst xmlns:p="http://schemas.openxmlformats.org/presentationml/2006/main">
  <p:tag name="KSO_WM_DIAGRAM_VIRTUALLY_FRAME" val="{&quot;height&quot;:477.65,&quot;left&quot;:456.35,&quot;top&quot;:41.25,&quot;width&quot;:288.4}"/>
</p:tagLst>
</file>

<file path=ppt/tags/tag52.xml><?xml version="1.0" encoding="utf-8"?>
<p:tagLst xmlns:p="http://schemas.openxmlformats.org/presentationml/2006/main">
  <p:tag name="KSO_WM_DIAGRAM_VIRTUALLY_FRAME" val="{&quot;height&quot;:477.65,&quot;left&quot;:456.35,&quot;top&quot;:41.25,&quot;width&quot;:288.4}"/>
</p:tagLst>
</file>

<file path=ppt/tags/tag53.xml><?xml version="1.0" encoding="utf-8"?>
<p:tagLst xmlns:p="http://schemas.openxmlformats.org/presentationml/2006/main">
  <p:tag name="KSO_WM_DIAGRAM_VIRTUALLY_FRAME" val="{&quot;height&quot;:477.65,&quot;left&quot;:456.35,&quot;top&quot;:41.25,&quot;width&quot;:288.4}"/>
</p:tagLst>
</file>

<file path=ppt/tags/tag54.xml><?xml version="1.0" encoding="utf-8"?>
<p:tagLst xmlns:p="http://schemas.openxmlformats.org/presentationml/2006/main">
  <p:tag name="KSO_WM_DIAGRAM_VIRTUALLY_FRAME" val="{&quot;height&quot;:477.65,&quot;left&quot;:364.25,&quot;top&quot;:41.25,&quot;width&quot;:595.75}"/>
</p:tagLst>
</file>

<file path=ppt/tags/tag55.xml><?xml version="1.0" encoding="utf-8"?>
<p:tagLst xmlns:p="http://schemas.openxmlformats.org/presentationml/2006/main">
  <p:tag name="KSO_WM_DIAGRAM_VIRTUALLY_FRAME" val="{&quot;height&quot;:477.65,&quot;left&quot;:364.25,&quot;top&quot;:41.25,&quot;width&quot;:595.75}"/>
</p:tagLst>
</file>

<file path=ppt/tags/tag56.xml><?xml version="1.0" encoding="utf-8"?>
<p:tagLst xmlns:p="http://schemas.openxmlformats.org/presentationml/2006/main">
  <p:tag name="KSO_WM_DIAGRAM_VIRTUALLY_FRAME" val="{&quot;height&quot;:477.65,&quot;left&quot;:364.25,&quot;top&quot;:41.25,&quot;width&quot;:595.75}"/>
</p:tagLst>
</file>

<file path=ppt/tags/tag57.xml><?xml version="1.0" encoding="utf-8"?>
<p:tagLst xmlns:p="http://schemas.openxmlformats.org/presentationml/2006/main">
  <p:tag name="KSO_WM_DIAGRAM_VIRTUALLY_FRAME" val="{&quot;height&quot;:477.65,&quot;left&quot;:364.25,&quot;top&quot;:41.25,&quot;width&quot;:595.75}"/>
</p:tagLst>
</file>

<file path=ppt/tags/tag58.xml><?xml version="1.0" encoding="utf-8"?>
<p:tagLst xmlns:p="http://schemas.openxmlformats.org/presentationml/2006/main">
  <p:tag name="KSO_WM_DIAGRAM_VIRTUALLY_FRAME" val="{&quot;height&quot;:477.65,&quot;left&quot;:364.25,&quot;top&quot;:41.25,&quot;width&quot;:595.75}"/>
</p:tagLst>
</file>

<file path=ppt/tags/tag59.xml><?xml version="1.0" encoding="utf-8"?>
<p:tagLst xmlns:p="http://schemas.openxmlformats.org/presentationml/2006/main">
  <p:tag name="KSO_WM_DIAGRAM_VIRTUALLY_FRAME" val="{&quot;height&quot;:477.65,&quot;left&quot;:364.25,&quot;top&quot;:41.25,&quot;width&quot;:595.75}"/>
</p:tagLst>
</file>

<file path=ppt/tags/tag6.xml><?xml version="1.0" encoding="utf-8"?>
<p:tagLst xmlns:p="http://schemas.openxmlformats.org/presentationml/2006/main">
  <p:tag name="KSO_WM_DIAGRAM_VIRTUALLY_FRAME" val="{&quot;height&quot;:340,&quot;left&quot;:60,&quot;top&quot;:140,&quot;width&quot;:840}"/>
</p:tagLst>
</file>

<file path=ppt/tags/tag60.xml><?xml version="1.0" encoding="utf-8"?>
<p:tagLst xmlns:p="http://schemas.openxmlformats.org/presentationml/2006/main">
  <p:tag name="KSO_WM_DIAGRAM_VIRTUALLY_FRAME" val="{&quot;height&quot;:477.65,&quot;left&quot;:364.25,&quot;top&quot;:41.25,&quot;width&quot;:595.75}"/>
</p:tagLst>
</file>

<file path=ppt/tags/tag61.xml><?xml version="1.0" encoding="utf-8"?>
<p:tagLst xmlns:p="http://schemas.openxmlformats.org/presentationml/2006/main">
  <p:tag name="KSO_WM_DIAGRAM_VIRTUALLY_FRAME" val="{&quot;height&quot;:340,&quot;left&quot;:40,&quot;top&quot;:160,&quot;width&quot;:880}"/>
</p:tagLst>
</file>

<file path=ppt/tags/tag62.xml><?xml version="1.0" encoding="utf-8"?>
<p:tagLst xmlns:p="http://schemas.openxmlformats.org/presentationml/2006/main">
  <p:tag name="KSO_WM_DIAGRAM_VIRTUALLY_FRAME" val="{&quot;height&quot;:538.7,&quot;left&quot;:107.25,&quot;top&quot;:9.2,&quot;width&quot;:807.7}"/>
</p:tagLst>
</file>

<file path=ppt/tags/tag63.xml><?xml version="1.0" encoding="utf-8"?>
<p:tagLst xmlns:p="http://schemas.openxmlformats.org/presentationml/2006/main">
  <p:tag name="KSO_WM_DIAGRAM_VIRTUALLY_FRAME" val="{&quot;height&quot;:538.7,&quot;left&quot;:107.25,&quot;top&quot;:9.2,&quot;width&quot;:807.7}"/>
</p:tagLst>
</file>

<file path=ppt/tags/tag64.xml><?xml version="1.0" encoding="utf-8"?>
<p:tagLst xmlns:p="http://schemas.openxmlformats.org/presentationml/2006/main">
  <p:tag name="KSO_WM_DIAGRAM_VIRTUALLY_FRAME" val="{&quot;height&quot;:538.7,&quot;left&quot;:107.25,&quot;top&quot;:9.2,&quot;width&quot;:807.7}"/>
</p:tagLst>
</file>

<file path=ppt/tags/tag65.xml><?xml version="1.0" encoding="utf-8"?>
<p:tagLst xmlns:p="http://schemas.openxmlformats.org/presentationml/2006/main">
  <p:tag name="KSO_WM_DIAGRAM_VIRTUALLY_FRAME" val="{&quot;height&quot;:538.7,&quot;left&quot;:107.25,&quot;top&quot;:9.2,&quot;width&quot;:807.7}"/>
</p:tagLst>
</file>

<file path=ppt/tags/tag66.xml><?xml version="1.0" encoding="utf-8"?>
<p:tagLst xmlns:p="http://schemas.openxmlformats.org/presentationml/2006/main">
  <p:tag name="KSO_WM_DIAGRAM_VIRTUALLY_FRAME" val="{&quot;height&quot;:538.7,&quot;left&quot;:107.25,&quot;top&quot;:9.2,&quot;width&quot;:807.7}"/>
</p:tagLst>
</file>

<file path=ppt/tags/tag67.xml><?xml version="1.0" encoding="utf-8"?>
<p:tagLst xmlns:p="http://schemas.openxmlformats.org/presentationml/2006/main">
  <p:tag name="KSO_WM_DIAGRAM_VIRTUALLY_FRAME" val="{&quot;height&quot;:538.7,&quot;left&quot;:107.25,&quot;top&quot;:9.2,&quot;width&quot;:807.7}"/>
</p:tagLst>
</file>

<file path=ppt/tags/tag68.xml><?xml version="1.0" encoding="utf-8"?>
<p:tagLst xmlns:p="http://schemas.openxmlformats.org/presentationml/2006/main">
  <p:tag name="KSO_WM_DIAGRAM_VIRTUALLY_FRAME" val="{&quot;height&quot;:538.7,&quot;left&quot;:107.25,&quot;top&quot;:9.2,&quot;width&quot;:807.7}"/>
</p:tagLst>
</file>

<file path=ppt/tags/tag69.xml><?xml version="1.0" encoding="utf-8"?>
<p:tagLst xmlns:p="http://schemas.openxmlformats.org/presentationml/2006/main">
  <p:tag name="KSO_WM_DIAGRAM_VIRTUALLY_FRAME" val="{&quot;height&quot;:538.7,&quot;left&quot;:107.25,&quot;top&quot;:9.2,&quot;width&quot;:807.7}"/>
</p:tagLst>
</file>

<file path=ppt/tags/tag7.xml><?xml version="1.0" encoding="utf-8"?>
<p:tagLst xmlns:p="http://schemas.openxmlformats.org/presentationml/2006/main">
  <p:tag name="KSO_WM_DIAGRAM_VIRTUALLY_FRAME" val="{&quot;height&quot;:340,&quot;left&quot;:60,&quot;top&quot;:140,&quot;width&quot;:840}"/>
</p:tagLst>
</file>

<file path=ppt/tags/tag70.xml><?xml version="1.0" encoding="utf-8"?>
<p:tagLst xmlns:p="http://schemas.openxmlformats.org/presentationml/2006/main">
  <p:tag name="KSO_WM_DIAGRAM_VIRTUALLY_FRAME" val="{&quot;height&quot;:340,&quot;left&quot;:40,&quot;top&quot;:160,&quot;width&quot;:880}"/>
</p:tagLst>
</file>

<file path=ppt/tags/tag71.xml><?xml version="1.0" encoding="utf-8"?>
<p:tagLst xmlns:p="http://schemas.openxmlformats.org/presentationml/2006/main">
  <p:tag name="KSO_WM_DIAGRAM_VIRTUALLY_FRAME" val="{&quot;height&quot;:538.7,&quot;left&quot;:107.25,&quot;top&quot;:9.2,&quot;width&quot;:807.7}"/>
</p:tagLst>
</file>

<file path=ppt/tags/tag72.xml><?xml version="1.0" encoding="utf-8"?>
<p:tagLst xmlns:p="http://schemas.openxmlformats.org/presentationml/2006/main">
  <p:tag name="KSO_WM_DIAGRAM_VIRTUALLY_FRAME" val="{&quot;height&quot;:538.7,&quot;left&quot;:107.25,&quot;top&quot;:9.2,&quot;width&quot;:807.7}"/>
</p:tagLst>
</file>

<file path=ppt/tags/tag73.xml><?xml version="1.0" encoding="utf-8"?>
<p:tagLst xmlns:p="http://schemas.openxmlformats.org/presentationml/2006/main">
  <p:tag name="KSO_WM_DIAGRAM_VIRTUALLY_FRAME" val="{&quot;height&quot;:538.7,&quot;left&quot;:107.25,&quot;top&quot;:9.2,&quot;width&quot;:807.7}"/>
</p:tagLst>
</file>

<file path=ppt/tags/tag74.xml><?xml version="1.0" encoding="utf-8"?>
<p:tagLst xmlns:p="http://schemas.openxmlformats.org/presentationml/2006/main">
  <p:tag name="KSO_WM_DIAGRAM_VIRTUALLY_FRAME" val="{&quot;height&quot;:538.7,&quot;left&quot;:107.25,&quot;top&quot;:9.2,&quot;width&quot;:807.7}"/>
</p:tagLst>
</file>

<file path=ppt/tags/tag75.xml><?xml version="1.0" encoding="utf-8"?>
<p:tagLst xmlns:p="http://schemas.openxmlformats.org/presentationml/2006/main">
  <p:tag name="KSO_WM_DIAGRAM_VIRTUALLY_FRAME" val="{&quot;height&quot;:340,&quot;left&quot;:40,&quot;top&quot;:160,&quot;width&quot;:880}"/>
</p:tagLst>
</file>

<file path=ppt/tags/tag76.xml><?xml version="1.0" encoding="utf-8"?>
<p:tagLst xmlns:p="http://schemas.openxmlformats.org/presentationml/2006/main">
  <p:tag name="KSO_WM_DIAGRAM_VIRTUALLY_FRAME" val="{&quot;height&quot;:340,&quot;left&quot;:40,&quot;top&quot;:160,&quot;width&quot;:880}"/>
</p:tagLst>
</file>

<file path=ppt/tags/tag77.xml><?xml version="1.0" encoding="utf-8"?>
<p:tagLst xmlns:p="http://schemas.openxmlformats.org/presentationml/2006/main">
  <p:tag name="KSO_WM_DIAGRAM_VIRTUALLY_FRAME" val="{&quot;height&quot;:340,&quot;left&quot;:40,&quot;top&quot;:160,&quot;width&quot;:880}"/>
</p:tagLst>
</file>

<file path=ppt/tags/tag78.xml><?xml version="1.0" encoding="utf-8"?>
<p:tagLst xmlns:p="http://schemas.openxmlformats.org/presentationml/2006/main">
  <p:tag name="KSO_WM_DIAGRAM_VIRTUALLY_FRAME" val="{&quot;height&quot;:340,&quot;left&quot;:40,&quot;top&quot;:160,&quot;width&quot;:880}"/>
</p:tagLst>
</file>

<file path=ppt/tags/tag79.xml><?xml version="1.0" encoding="utf-8"?>
<p:tagLst xmlns:p="http://schemas.openxmlformats.org/presentationml/2006/main">
  <p:tag name="KSO_WM_DIAGRAM_VIRTUALLY_FRAME" val="{&quot;height&quot;:340,&quot;left&quot;:40,&quot;top&quot;:160,&quot;width&quot;:880}"/>
</p:tagLst>
</file>

<file path=ppt/tags/tag8.xml><?xml version="1.0" encoding="utf-8"?>
<p:tagLst xmlns:p="http://schemas.openxmlformats.org/presentationml/2006/main">
  <p:tag name="KSO_WM_DIAGRAM_VIRTUALLY_FRAME" val="{&quot;height&quot;:340,&quot;left&quot;:60,&quot;top&quot;:140,&quot;width&quot;:840}"/>
</p:tagLst>
</file>

<file path=ppt/tags/tag80.xml><?xml version="1.0" encoding="utf-8"?>
<p:tagLst xmlns:p="http://schemas.openxmlformats.org/presentationml/2006/main">
  <p:tag name="KSO_WM_DIAGRAM_VIRTUALLY_FRAME" val="{&quot;height&quot;:340,&quot;left&quot;:40,&quot;top&quot;:160,&quot;width&quot;:880}"/>
</p:tagLst>
</file>

<file path=ppt/tags/tag81.xml><?xml version="1.0" encoding="utf-8"?>
<p:tagLst xmlns:p="http://schemas.openxmlformats.org/presentationml/2006/main">
  <p:tag name="KSO_WM_DIAGRAM_VIRTUALLY_FRAME" val="{&quot;height&quot;:370,&quot;left&quot;:48,&quot;top&quot;:120,&quot;width&quot;:864}"/>
</p:tagLst>
</file>

<file path=ppt/tags/tag82.xml><?xml version="1.0" encoding="utf-8"?>
<p:tagLst xmlns:p="http://schemas.openxmlformats.org/presentationml/2006/main">
  <p:tag name="KSO_WM_DIAGRAM_VIRTUALLY_FRAME" val="{&quot;height&quot;:370,&quot;left&quot;:48,&quot;top&quot;:120,&quot;width&quot;:864}"/>
</p:tagLst>
</file>

<file path=ppt/tags/tag83.xml><?xml version="1.0" encoding="utf-8"?>
<p:tagLst xmlns:p="http://schemas.openxmlformats.org/presentationml/2006/main">
  <p:tag name="KSO_WM_DIAGRAM_VIRTUALLY_FRAME" val="{&quot;height&quot;:370,&quot;left&quot;:48,&quot;top&quot;:120,&quot;width&quot;:864}"/>
</p:tagLst>
</file>

<file path=ppt/tags/tag84.xml><?xml version="1.0" encoding="utf-8"?>
<p:tagLst xmlns:p="http://schemas.openxmlformats.org/presentationml/2006/main">
  <p:tag name="KSO_WM_DIAGRAM_VIRTUALLY_FRAME" val="{&quot;height&quot;:370,&quot;left&quot;:48,&quot;top&quot;:120,&quot;width&quot;:864}"/>
</p:tagLst>
</file>

<file path=ppt/tags/tag85.xml><?xml version="1.0" encoding="utf-8"?>
<p:tagLst xmlns:p="http://schemas.openxmlformats.org/presentationml/2006/main">
  <p:tag name="KSO_WM_DIAGRAM_VIRTUALLY_FRAME" val="{&quot;height&quot;:370,&quot;left&quot;:48,&quot;top&quot;:120,&quot;width&quot;:864}"/>
</p:tagLst>
</file>

<file path=ppt/tags/tag86.xml><?xml version="1.0" encoding="utf-8"?>
<p:tagLst xmlns:p="http://schemas.openxmlformats.org/presentationml/2006/main">
  <p:tag name="KSO_WM_DIAGRAM_VIRTUALLY_FRAME" val="{&quot;height&quot;:370,&quot;left&quot;:48,&quot;top&quot;:120,&quot;width&quot;:864}"/>
</p:tagLst>
</file>

<file path=ppt/tags/tag87.xml><?xml version="1.0" encoding="utf-8"?>
<p:tagLst xmlns:p="http://schemas.openxmlformats.org/presentationml/2006/main">
  <p:tag name="KSO_WM_DIAGRAM_VIRTUALLY_FRAME" val="{&quot;height&quot;:370,&quot;left&quot;:48,&quot;top&quot;:120,&quot;width&quot;:864}"/>
</p:tagLst>
</file>

<file path=ppt/tags/tag88.xml><?xml version="1.0" encoding="utf-8"?>
<p:tagLst xmlns:p="http://schemas.openxmlformats.org/presentationml/2006/main">
  <p:tag name="KSO_WM_DIAGRAM_VIRTUALLY_FRAME" val="{&quot;height&quot;:370,&quot;left&quot;:48,&quot;top&quot;:120,&quot;width&quot;:864}"/>
</p:tagLst>
</file>

<file path=ppt/tags/tag89.xml><?xml version="1.0" encoding="utf-8"?>
<p:tagLst xmlns:p="http://schemas.openxmlformats.org/presentationml/2006/main">
  <p:tag name="KSO_WM_DIAGRAM_VIRTUALLY_FRAME" val="{&quot;height&quot;:370,&quot;left&quot;:48,&quot;top&quot;:120,&quot;width&quot;:864}"/>
</p:tagLst>
</file>

<file path=ppt/tags/tag9.xml><?xml version="1.0" encoding="utf-8"?>
<p:tagLst xmlns:p="http://schemas.openxmlformats.org/presentationml/2006/main">
  <p:tag name="KSO_WM_DIAGRAM_VIRTUALLY_FRAME" val="{&quot;height&quot;:340,&quot;left&quot;:60,&quot;top&quot;:140,&quot;width&quot;:840}"/>
</p:tagLst>
</file>

<file path=ppt/tags/tag90.xml><?xml version="1.0" encoding="utf-8"?>
<p:tagLst xmlns:p="http://schemas.openxmlformats.org/presentationml/2006/main">
  <p:tag name="KSO_WM_DIAGRAM_VIRTUALLY_FRAME" val="{&quot;height&quot;:370,&quot;left&quot;:48,&quot;top&quot;:120,&quot;width&quot;:864}"/>
</p:tagLst>
</file>

<file path=ppt/tags/tag91.xml><?xml version="1.0" encoding="utf-8"?>
<p:tagLst xmlns:p="http://schemas.openxmlformats.org/presentationml/2006/main">
  <p:tag name="KSO_WM_DIAGRAM_VIRTUALLY_FRAME" val="{&quot;height&quot;:370,&quot;left&quot;:48,&quot;top&quot;:120,&quot;width&quot;:864}"/>
</p:tagLst>
</file>

<file path=ppt/tags/tag92.xml><?xml version="1.0" encoding="utf-8"?>
<p:tagLst xmlns:p="http://schemas.openxmlformats.org/presentationml/2006/main">
  <p:tag name="KSO_WM_DIAGRAM_VIRTUALLY_FRAME" val="{&quot;height&quot;:370,&quot;left&quot;:48,&quot;top&quot;:120,&quot;width&quot;:864}"/>
</p:tagLst>
</file>

<file path=ppt/tags/tag93.xml><?xml version="1.0" encoding="utf-8"?>
<p:tagLst xmlns:p="http://schemas.openxmlformats.org/presentationml/2006/main">
  <p:tag name="KSO_WM_DIAGRAM_VIRTUALLY_FRAME" val="{&quot;height&quot;:370,&quot;left&quot;:48,&quot;top&quot;:120,&quot;width&quot;:864}"/>
</p:tagLst>
</file>

<file path=ppt/tags/tag94.xml><?xml version="1.0" encoding="utf-8"?>
<p:tagLst xmlns:p="http://schemas.openxmlformats.org/presentationml/2006/main">
  <p:tag name="KSO_WM_DIAGRAM_VIRTUALLY_FRAME" val="{&quot;height&quot;:370,&quot;left&quot;:48,&quot;top&quot;:120,&quot;width&quot;:864}"/>
</p:tagLst>
</file>

<file path=ppt/tags/tag95.xml><?xml version="1.0" encoding="utf-8"?>
<p:tagLst xmlns:p="http://schemas.openxmlformats.org/presentationml/2006/main">
  <p:tag name="KSO_WM_DIAGRAM_VIRTUALLY_FRAME" val="{&quot;height&quot;:370,&quot;left&quot;:48,&quot;top&quot;:120,&quot;width&quot;:864}"/>
</p:tagLst>
</file>

<file path=ppt/tags/tag96.xml><?xml version="1.0" encoding="utf-8"?>
<p:tagLst xmlns:p="http://schemas.openxmlformats.org/presentationml/2006/main">
  <p:tag name="KSO_WM_DIAGRAM_VIRTUALLY_FRAME" val="{&quot;height&quot;:370,&quot;left&quot;:48,&quot;top&quot;:120,&quot;width&quot;:864}"/>
</p:tagLst>
</file>

<file path=ppt/tags/tag97.xml><?xml version="1.0" encoding="utf-8"?>
<p:tagLst xmlns:p="http://schemas.openxmlformats.org/presentationml/2006/main">
  <p:tag name="KSO_WM_DIAGRAM_VIRTUALLY_FRAME" val="{&quot;height&quot;:370,&quot;left&quot;:48,&quot;top&quot;:120,&quot;width&quot;:864}"/>
</p:tagLst>
</file>

<file path=ppt/tags/tag98.xml><?xml version="1.0" encoding="utf-8"?>
<p:tagLst xmlns:p="http://schemas.openxmlformats.org/presentationml/2006/main">
  <p:tag name="KSO_WM_DIAGRAM_VIRTUALLY_FRAME" val="{&quot;height&quot;:370,&quot;left&quot;:48,&quot;top&quot;:120,&quot;width&quot;:864}"/>
</p:tagLst>
</file>

<file path=ppt/tags/tag99.xml><?xml version="1.0" encoding="utf-8"?>
<p:tagLst xmlns:p="http://schemas.openxmlformats.org/presentationml/2006/main">
  <p:tag name="KSO_WM_DIAGRAM_VIRTUALLY_FRAME" val="{&quot;height&quot;:370,&quot;left&quot;:48,&quot;top&quot;:120,&quot;width&quot;:864}"/>
</p:tagLst>
</file>

<file path=ppt/theme/theme1.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29435</Words>
  <Application>WPS 演示</Application>
  <PresentationFormat/>
  <Paragraphs>744</Paragraphs>
  <Slides>35</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Arial</vt:lpstr>
      <vt:lpstr>宋体</vt:lpstr>
      <vt:lpstr>Wingdings</vt:lpstr>
      <vt:lpstr>Arial</vt:lpstr>
      <vt:lpstr>Wingdings</vt:lpstr>
      <vt:lpstr>Noto Sans SC</vt:lpstr>
      <vt:lpstr>微软雅黑</vt:lpstr>
      <vt:lpstr>Times New Roman</vt:lpstr>
      <vt:lpstr>Wingdings</vt:lpstr>
      <vt:lpstr>Arial Unicode MS</vt:lpstr>
      <vt:lpstr>Noto Serif SC</vt:lpstr>
      <vt:lpstr>HelveticaNeue</vt:lpstr>
      <vt:lpstr>华文新魏</vt:lpstr>
      <vt:lpstr>Segoe Print</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18</cp:revision>
  <dcterms:created xsi:type="dcterms:W3CDTF">2026-05-25T09:58:00Z</dcterms:created>
  <dcterms:modified xsi:type="dcterms:W3CDTF">2026-05-26T03:42:04Z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{"Label":"1","ContentProducer":"001191110102MACQD9K64010000","ProduceID":"7643740695070182359","ReservedCode1":"","ContentPropagator":"","PropagateID":"","ReservedCode2":""}</vt:lpwstr>
  </property>
  <property fmtid="{D5CDD505-2E9C-101B-9397-08002B2CF9AE}" pid="3" name="KSOProductBuildVer">
    <vt:lpwstr>2052-11.8.2.7978</vt:lpwstr>
  </property>
  <property fmtid="{D5CDD505-2E9C-101B-9397-08002B2CF9AE}" pid="4" name="ICV">
    <vt:lpwstr>2A3D8A1F7F2849DC8CD442DDC9D55984_12</vt:lpwstr>
  </property>
</Properties>
</file>