
<file path=[Content_Types].xml><?xml version="1.0" encoding="utf-8"?>
<Types xmlns="http://schemas.openxmlformats.org/package/2006/content-types">
  <Default Extension="jpeg" ContentType="image/jpeg"/>
  <Default Extension="png" ContentType="image/png"/>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7"/>
  </p:notesMasterIdLst>
  <p:sldIdLst>
    <p:sldId id="529" r:id="rId3"/>
    <p:sldId id="270" r:id="rId4"/>
    <p:sldId id="506" r:id="rId5"/>
    <p:sldId id="507" r:id="rId6"/>
    <p:sldId id="508" r:id="rId8"/>
    <p:sldId id="509" r:id="rId9"/>
    <p:sldId id="510" r:id="rId10"/>
    <p:sldId id="511" r:id="rId11"/>
    <p:sldId id="512" r:id="rId12"/>
    <p:sldId id="513" r:id="rId13"/>
    <p:sldId id="514" r:id="rId14"/>
    <p:sldId id="515" r:id="rId15"/>
    <p:sldId id="516" r:id="rId16"/>
    <p:sldId id="517" r:id="rId17"/>
    <p:sldId id="518" r:id="rId18"/>
    <p:sldId id="519" r:id="rId19"/>
    <p:sldId id="520" r:id="rId20"/>
    <p:sldId id="521" r:id="rId21"/>
    <p:sldId id="522" r:id="rId22"/>
    <p:sldId id="523" r:id="rId23"/>
    <p:sldId id="524" r:id="rId24"/>
    <p:sldId id="454" r:id="rId25"/>
    <p:sldId id="277" r:id="rId26"/>
    <p:sldId id="439" r:id="rId27"/>
    <p:sldId id="505" r:id="rId28"/>
  </p:sldIdLst>
  <p:sldSz cx="12192000" cy="6858000"/>
  <p:notesSz cx="6858000" cy="9144000"/>
  <p:embeddedFontLst>
    <p:embeddedFont>
      <p:font typeface="Trebuchet MS" panose="020B0603020202020204"/>
      <p:regular r:id="rId33"/>
      <p:bold r:id="rId34"/>
      <p:italic r:id="rId35"/>
      <p:boldItalic r:id="rId36"/>
    </p:embeddedFont>
    <p:embeddedFont>
      <p:font typeface="微软雅黑" panose="020B0503020204020204" charset="-122"/>
      <p:regular r:id="rId37"/>
    </p:embeddedFont>
    <p:embeddedFont>
      <p:font typeface="华文中宋" panose="02010600040101010101" charset="-122"/>
      <p:regular r:id="rId38"/>
    </p:embeddedFont>
    <p:embeddedFont>
      <p:font typeface="Calibri" panose="020F0502020204030204" charset="0"/>
      <p:regular r:id="rId39"/>
      <p:bold r:id="rId40"/>
      <p:italic r:id="rId41"/>
      <p:boldItalic r:id="rId42"/>
    </p:embeddedFont>
  </p:embeddedFont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dministrator" initials="A" lastIdx="1"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9D9D9"/>
    <a:srgbClr val="FFFFFF"/>
    <a:srgbClr val="DCDCDC"/>
    <a:srgbClr val="F0F0F0"/>
    <a:srgbClr val="E6E6E6"/>
    <a:srgbClr val="C8C8C8"/>
    <a:srgbClr val="FAFAFA"/>
    <a:srgbClr val="BEBEB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207"/>
        <p:guide pos="386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notesMaster" Target="notesMasters/notesMaster1.xml"/><Relationship Id="rId6" Type="http://schemas.openxmlformats.org/officeDocument/2006/relationships/slide" Target="slides/slide4.xml"/><Relationship Id="rId5" Type="http://schemas.openxmlformats.org/officeDocument/2006/relationships/slide" Target="slides/slide3.xml"/><Relationship Id="rId42" Type="http://schemas.openxmlformats.org/officeDocument/2006/relationships/font" Target="fonts/font10.fntdata"/><Relationship Id="rId41" Type="http://schemas.openxmlformats.org/officeDocument/2006/relationships/font" Target="fonts/font9.fntdata"/><Relationship Id="rId40" Type="http://schemas.openxmlformats.org/officeDocument/2006/relationships/font" Target="fonts/font8.fntdata"/><Relationship Id="rId4" Type="http://schemas.openxmlformats.org/officeDocument/2006/relationships/slide" Target="slides/slide2.xml"/><Relationship Id="rId39" Type="http://schemas.openxmlformats.org/officeDocument/2006/relationships/font" Target="fonts/font7.fntdata"/><Relationship Id="rId38" Type="http://schemas.openxmlformats.org/officeDocument/2006/relationships/font" Target="fonts/font6.fntdata"/><Relationship Id="rId37" Type="http://schemas.openxmlformats.org/officeDocument/2006/relationships/font" Target="fonts/font5.fntdata"/><Relationship Id="rId36" Type="http://schemas.openxmlformats.org/officeDocument/2006/relationships/font" Target="fonts/font4.fntdata"/><Relationship Id="rId35" Type="http://schemas.openxmlformats.org/officeDocument/2006/relationships/font" Target="fonts/font3.fntdata"/><Relationship Id="rId34" Type="http://schemas.openxmlformats.org/officeDocument/2006/relationships/font" Target="fonts/font2.fntdata"/><Relationship Id="rId33" Type="http://schemas.openxmlformats.org/officeDocument/2006/relationships/font" Target="fonts/font1.fntdata"/><Relationship Id="rId32" Type="http://schemas.openxmlformats.org/officeDocument/2006/relationships/commentAuthors" Target="commentAuthors.xml"/><Relationship Id="rId31" Type="http://schemas.openxmlformats.org/officeDocument/2006/relationships/tableStyles" Target="tableStyles.xml"/><Relationship Id="rId30" Type="http://schemas.openxmlformats.org/officeDocument/2006/relationships/viewProps" Target="viewProps.xml"/><Relationship Id="rId3" Type="http://schemas.openxmlformats.org/officeDocument/2006/relationships/slide" Target="slides/slide1.xml"/><Relationship Id="rId29" Type="http://schemas.openxmlformats.org/officeDocument/2006/relationships/presProps" Target="presProps.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A48B96-639E-45A3-A0BA-2464DFDB1FAA}"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6837353-30EB-4A48-80EB-173D804AEFBD}"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p:nvPr>
        </p:nvSpPr>
        <p:spPr/>
      </p:sp>
      <p:sp>
        <p:nvSpPr>
          <p:cNvPr id="3" name="文本占位符 2"/>
          <p:cNvSpPr/>
          <p:nvPr>
            <p:ph type="body" idx="1"/>
          </p:nvPr>
        </p:nvSpPr>
        <p:spPr/>
        <p:txBody>
          <a:bodyPr/>
          <a:p>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r>
              <a:rPr lang="zh-CN" altLang="en-US"/>
              <a:t> </a:t>
            </a:r>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幻灯片图像占位符 1"/>
          <p:cNvSpPr/>
          <p:nvPr>
            <p:ph type="sldImg" idx="2"/>
          </p:nvPr>
        </p:nvSpPr>
        <p:spPr/>
      </p:sp>
      <p:sp>
        <p:nvSpPr>
          <p:cNvPr id="3" name="文本占位符 2"/>
          <p:cNvSpPr/>
          <p:nvPr>
            <p:ph type="body" idx="3"/>
          </p:nvPr>
        </p:nvSpPr>
        <p:spPr/>
        <p:txBody>
          <a:bodyPr/>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内容占位符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内容占位符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smtClean="0"/>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image" Target="../media/image1.jpeg"/><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smtClean="0"/>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pic>
        <p:nvPicPr>
          <p:cNvPr id="5124" name="图片 6" descr="logo横版 png"/>
          <p:cNvPicPr>
            <a:picLocks noChangeAspect="1"/>
          </p:cNvPicPr>
          <p:nvPr userDrawn="1"/>
        </p:nvPicPr>
        <p:blipFill>
          <a:blip r:embed="rId12"/>
          <a:stretch>
            <a:fillRect/>
          </a:stretch>
        </p:blipFill>
        <p:spPr>
          <a:xfrm>
            <a:off x="11477625" y="82550"/>
            <a:ext cx="608013" cy="642938"/>
          </a:xfrm>
          <a:prstGeom prst="rect">
            <a:avLst/>
          </a:prstGeom>
          <a:noFill/>
          <a:ln w="9525">
            <a:noFill/>
          </a:ln>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image" Target="../media/image3.jpeg"/><Relationship Id="rId1" Type="http://schemas.openxmlformats.org/officeDocument/2006/relationships/image" Target="../media/image2.png"/></Relationships>
</file>

<file path=ppt/slides/_rels/slide10.xml.rels><?xml version="1.0" encoding="UTF-8" standalone="yes"?>
<Relationships xmlns="http://schemas.openxmlformats.org/package/2006/relationships"><Relationship Id="rId5" Type="http://schemas.openxmlformats.org/officeDocument/2006/relationships/notesSlide" Target="../notesSlides/notesSlide5.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25.xml"/><Relationship Id="rId1" Type="http://schemas.openxmlformats.org/officeDocument/2006/relationships/tags" Target="../tags/tag24.xml"/></Relationships>
</file>

<file path=ppt/slides/_rels/slide11.xml.rels><?xml version="1.0" encoding="UTF-8" standalone="yes"?>
<Relationships xmlns="http://schemas.openxmlformats.org/package/2006/relationships"><Relationship Id="rId9" Type="http://schemas.openxmlformats.org/officeDocument/2006/relationships/tags" Target="../tags/tag34.xml"/><Relationship Id="rId8" Type="http://schemas.openxmlformats.org/officeDocument/2006/relationships/tags" Target="../tags/tag33.xml"/><Relationship Id="rId7" Type="http://schemas.openxmlformats.org/officeDocument/2006/relationships/tags" Target="../tags/tag32.xml"/><Relationship Id="rId6" Type="http://schemas.openxmlformats.org/officeDocument/2006/relationships/tags" Target="../tags/tag31.xml"/><Relationship Id="rId5" Type="http://schemas.openxmlformats.org/officeDocument/2006/relationships/tags" Target="../tags/tag30.xml"/><Relationship Id="rId4" Type="http://schemas.openxmlformats.org/officeDocument/2006/relationships/tags" Target="../tags/tag29.xml"/><Relationship Id="rId3" Type="http://schemas.openxmlformats.org/officeDocument/2006/relationships/tags" Target="../tags/tag28.xml"/><Relationship Id="rId2" Type="http://schemas.openxmlformats.org/officeDocument/2006/relationships/tags" Target="../tags/tag27.xml"/><Relationship Id="rId12" Type="http://schemas.openxmlformats.org/officeDocument/2006/relationships/notesSlide" Target="../notesSlides/notesSlide6.xml"/><Relationship Id="rId11" Type="http://schemas.openxmlformats.org/officeDocument/2006/relationships/slideLayout" Target="../slideLayouts/slideLayout2.xml"/><Relationship Id="rId10" Type="http://schemas.openxmlformats.org/officeDocument/2006/relationships/tags" Target="../tags/tag35.xml"/><Relationship Id="rId1" Type="http://schemas.openxmlformats.org/officeDocument/2006/relationships/tags" Target="../tags/tag26.xml"/></Relationships>
</file>

<file path=ppt/slides/_rels/slide12.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43.xml"/><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tags" Target="../tags/tag36.xml"/></Relationships>
</file>

<file path=ppt/slides/_rels/slide13.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45.xml"/><Relationship Id="rId1" Type="http://schemas.openxmlformats.org/officeDocument/2006/relationships/tags" Target="../tags/tag44.xml"/></Relationships>
</file>

<file path=ppt/slides/_rels/slide15.xml.rels><?xml version="1.0" encoding="UTF-8" standalone="yes"?>
<Relationships xmlns="http://schemas.openxmlformats.org/package/2006/relationships"><Relationship Id="rId9" Type="http://schemas.openxmlformats.org/officeDocument/2006/relationships/tags" Target="../tags/tag53.xml"/><Relationship Id="rId8" Type="http://schemas.openxmlformats.org/officeDocument/2006/relationships/tags" Target="../tags/tag52.xml"/><Relationship Id="rId7" Type="http://schemas.openxmlformats.org/officeDocument/2006/relationships/tags" Target="../tags/tag51.xml"/><Relationship Id="rId6" Type="http://schemas.openxmlformats.org/officeDocument/2006/relationships/tags" Target="../tags/tag50.xml"/><Relationship Id="rId5" Type="http://schemas.openxmlformats.org/officeDocument/2006/relationships/tags" Target="../tags/tag49.xml"/><Relationship Id="rId4" Type="http://schemas.openxmlformats.org/officeDocument/2006/relationships/image" Target="../media/image9.png"/><Relationship Id="rId3" Type="http://schemas.openxmlformats.org/officeDocument/2006/relationships/tags" Target="../tags/tag48.xml"/><Relationship Id="rId2" Type="http://schemas.openxmlformats.org/officeDocument/2006/relationships/tags" Target="../tags/tag47.xml"/><Relationship Id="rId14" Type="http://schemas.openxmlformats.org/officeDocument/2006/relationships/notesSlide" Target="../notesSlides/notesSlide7.xml"/><Relationship Id="rId13" Type="http://schemas.openxmlformats.org/officeDocument/2006/relationships/slideLayout" Target="../slideLayouts/slideLayout2.xml"/><Relationship Id="rId12" Type="http://schemas.openxmlformats.org/officeDocument/2006/relationships/tags" Target="../tags/tag56.xml"/><Relationship Id="rId11" Type="http://schemas.openxmlformats.org/officeDocument/2006/relationships/tags" Target="../tags/tag55.xml"/><Relationship Id="rId10" Type="http://schemas.openxmlformats.org/officeDocument/2006/relationships/tags" Target="../tags/tag54.xml"/><Relationship Id="rId1" Type="http://schemas.openxmlformats.org/officeDocument/2006/relationships/tags" Target="../tags/tag46.xml"/></Relationships>
</file>

<file path=ppt/slides/_rels/slide16.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1" Type="http://schemas.openxmlformats.org/officeDocument/2006/relationships/notesSlide" Target="../notesSlides/notesSlide8.xml"/><Relationship Id="rId10" Type="http://schemas.openxmlformats.org/officeDocument/2006/relationships/slideLayout" Target="../slideLayouts/slideLayout2.xml"/><Relationship Id="rId1" Type="http://schemas.openxmlformats.org/officeDocument/2006/relationships/tags" Target="../tags/tag57.xml"/></Relationships>
</file>

<file path=ppt/slides/_rels/slide17.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72.xml"/><Relationship Id="rId6" Type="http://schemas.openxmlformats.org/officeDocument/2006/relationships/tags" Target="../tags/tag71.xml"/><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 Type="http://schemas.openxmlformats.org/officeDocument/2006/relationships/tags" Target="../tags/tag66.xml"/></Relationships>
</file>

<file path=ppt/slides/_rels/slide18.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0.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74.xml"/><Relationship Id="rId1" Type="http://schemas.openxmlformats.org/officeDocument/2006/relationships/tags" Target="../tags/tag7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4.png"/></Relationships>
</file>

<file path=ppt/slides/_rels/slide20.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 Type="http://schemas.openxmlformats.org/officeDocument/2006/relationships/tags" Target="../tags/tag76.xml"/><Relationship Id="rId11" Type="http://schemas.openxmlformats.org/officeDocument/2006/relationships/notesSlide" Target="../notesSlides/notesSlide9.xml"/><Relationship Id="rId10" Type="http://schemas.openxmlformats.org/officeDocument/2006/relationships/slideLayout" Target="../slideLayouts/slideLayout2.xml"/><Relationship Id="rId1" Type="http://schemas.openxmlformats.org/officeDocument/2006/relationships/tags" Target="../tags/tag75.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2.xml"/><Relationship Id="rId7" Type="http://schemas.openxmlformats.org/officeDocument/2006/relationships/tags" Target="../tags/tag90.xml"/><Relationship Id="rId6" Type="http://schemas.openxmlformats.org/officeDocument/2006/relationships/tags" Target="../tags/tag89.xml"/><Relationship Id="rId5" Type="http://schemas.openxmlformats.org/officeDocument/2006/relationships/tags" Target="../tags/tag88.xml"/><Relationship Id="rId4" Type="http://schemas.openxmlformats.org/officeDocument/2006/relationships/tags" Target="../tags/tag87.xml"/><Relationship Id="rId3" Type="http://schemas.openxmlformats.org/officeDocument/2006/relationships/tags" Target="../tags/tag86.xml"/><Relationship Id="rId2" Type="http://schemas.openxmlformats.org/officeDocument/2006/relationships/tags" Target="../tags/tag85.xml"/><Relationship Id="rId1" Type="http://schemas.openxmlformats.org/officeDocument/2006/relationships/tags" Target="../tags/tag84.xml"/></Relationships>
</file>

<file path=ppt/slides/_rels/slide22.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1.jpeg"/></Relationships>
</file>

<file path=ppt/slides/_rels/slide23.xml.rels><?xml version="1.0" encoding="UTF-8" standalone="yes"?>
<Relationships xmlns="http://schemas.openxmlformats.org/package/2006/relationships"><Relationship Id="rId7" Type="http://schemas.openxmlformats.org/officeDocument/2006/relationships/notesSlide" Target="../notesSlides/notesSlide10.xml"/><Relationship Id="rId6" Type="http://schemas.openxmlformats.org/officeDocument/2006/relationships/slideLayout" Target="../slideLayouts/slideLayout2.xml"/><Relationship Id="rId5" Type="http://schemas.microsoft.com/office/2007/relationships/media" Target="../media/media2.mp3"/><Relationship Id="rId4" Type="http://schemas.openxmlformats.org/officeDocument/2006/relationships/audio" Target="../media/media2.mp3"/><Relationship Id="rId3"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media/media1.mp3"/></Relationships>
</file>

<file path=ppt/slides/_rels/slide24.xml.rels><?xml version="1.0" encoding="UTF-8" standalone="yes"?>
<Relationships xmlns="http://schemas.openxmlformats.org/package/2006/relationships"><Relationship Id="rId6" Type="http://schemas.openxmlformats.org/officeDocument/2006/relationships/notesSlide" Target="../notesSlides/notesSlide11.xml"/><Relationship Id="rId5" Type="http://schemas.openxmlformats.org/officeDocument/2006/relationships/slideLayout" Target="../slideLayouts/slideLayout2.xml"/><Relationship Id="rId4" Type="http://schemas.openxmlformats.org/officeDocument/2006/relationships/tags" Target="../tags/tag94.xml"/><Relationship Id="rId3" Type="http://schemas.openxmlformats.org/officeDocument/2006/relationships/tags" Target="../tags/tag93.xml"/><Relationship Id="rId2" Type="http://schemas.openxmlformats.org/officeDocument/2006/relationships/tags" Target="../tags/tag92.xml"/><Relationship Id="rId1" Type="http://schemas.openxmlformats.org/officeDocument/2006/relationships/tags" Target="../tags/tag91.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tags" Target="../tags/tag96.xml"/><Relationship Id="rId1" Type="http://schemas.openxmlformats.org/officeDocument/2006/relationships/tags" Target="../tags/tag95.xml"/></Relationships>
</file>

<file path=ppt/slides/_rels/slide3.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5.pn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2.xml"/><Relationship Id="rId2" Type="http://schemas.openxmlformats.org/officeDocument/2006/relationships/tags" Target="../tags/tag2.xml"/><Relationship Id="rId1" Type="http://schemas.openxmlformats.org/officeDocument/2006/relationships/tags" Target="../tags/tag1.xml"/></Relationships>
</file>

<file path=ppt/slides/_rels/slide5.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6.png"/><Relationship Id="rId2" Type="http://schemas.openxmlformats.org/officeDocument/2006/relationships/tags" Target="../tags/tag4.xml"/><Relationship Id="rId1" Type="http://schemas.openxmlformats.org/officeDocument/2006/relationships/tags" Target="../tags/tag3.xml"/></Relationships>
</file>

<file path=ppt/slides/_rels/slide6.xml.rels><?xml version="1.0" encoding="UTF-8" standalone="yes"?>
<Relationships xmlns="http://schemas.openxmlformats.org/package/2006/relationships"><Relationship Id="rId9" Type="http://schemas.openxmlformats.org/officeDocument/2006/relationships/tags" Target="../tags/tag13.xml"/><Relationship Id="rId8" Type="http://schemas.openxmlformats.org/officeDocument/2006/relationships/tags" Target="../tags/tag12.xml"/><Relationship Id="rId7" Type="http://schemas.openxmlformats.org/officeDocument/2006/relationships/tags" Target="../tags/tag11.xml"/><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1" Type="http://schemas.openxmlformats.org/officeDocument/2006/relationships/notesSlide" Target="../notesSlides/notesSlide3.xml"/><Relationship Id="rId10" Type="http://schemas.openxmlformats.org/officeDocument/2006/relationships/slideLayout" Target="../slideLayouts/slideLayout2.xml"/><Relationship Id="rId1" Type="http://schemas.openxmlformats.org/officeDocument/2006/relationships/tags" Target="../tags/tag5.xml"/></Relationships>
</file>

<file path=ppt/slides/_rels/slide7.xml.rels><?xml version="1.0" encoding="UTF-8" standalone="yes"?>
<Relationships xmlns="http://schemas.openxmlformats.org/package/2006/relationships"><Relationship Id="rId9" Type="http://schemas.openxmlformats.org/officeDocument/2006/relationships/slideLayout" Target="../slideLayouts/slideLayout2.xml"/><Relationship Id="rId8" Type="http://schemas.openxmlformats.org/officeDocument/2006/relationships/tags" Target="../tags/tag21.xml"/><Relationship Id="rId7" Type="http://schemas.openxmlformats.org/officeDocument/2006/relationships/tags" Target="../tags/tag20.xml"/><Relationship Id="rId6" Type="http://schemas.openxmlformats.org/officeDocument/2006/relationships/tags" Target="../tags/tag19.xml"/><Relationship Id="rId5" Type="http://schemas.openxmlformats.org/officeDocument/2006/relationships/tags" Target="../tags/tag18.xml"/><Relationship Id="rId4" Type="http://schemas.openxmlformats.org/officeDocument/2006/relationships/tags" Target="../tags/tag17.xml"/><Relationship Id="rId3" Type="http://schemas.openxmlformats.org/officeDocument/2006/relationships/tags" Target="../tags/tag16.xml"/><Relationship Id="rId2" Type="http://schemas.openxmlformats.org/officeDocument/2006/relationships/tags" Target="../tags/tag15.xml"/><Relationship Id="rId1" Type="http://schemas.openxmlformats.org/officeDocument/2006/relationships/tags" Target="../tags/tag14.xml"/></Relationships>
</file>

<file path=ppt/slides/_rels/slide8.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image" Target="../media/image7.png"/></Relationships>
</file>

<file path=ppt/slides/_rels/slide9.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tags" Target="../tags/tag23.xml"/><Relationship Id="rId1" Type="http://schemas.openxmlformats.org/officeDocument/2006/relationships/tags" Target="../tags/tag2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121" name="矩形 1"/>
          <p:cNvSpPr/>
          <p:nvPr/>
        </p:nvSpPr>
        <p:spPr>
          <a:xfrm>
            <a:off x="762000" y="1246188"/>
            <a:ext cx="6538913" cy="5016500"/>
          </a:xfrm>
          <a:prstGeom prst="rect">
            <a:avLst/>
          </a:prstGeom>
          <a:noFill/>
          <a:ln w="9525">
            <a:noFill/>
          </a:ln>
        </p:spPr>
        <p:txBody>
          <a:bodyPr wrap="square" anchor="t">
            <a:spAutoFit/>
          </a:bodyPr>
          <a:p>
            <a:r>
              <a:rPr lang="zh-CN" altLang="en-US" sz="4000" b="1">
                <a:solidFill>
                  <a:srgbClr val="FF0000"/>
                </a:solidFill>
                <a:latin typeface="HelveticaNeue" pitchFamily="2" charset="0"/>
                <a:ea typeface="宋体" panose="02010600030101010101" pitchFamily="2" charset="-122"/>
              </a:rPr>
              <a:t>感恩遇见，相互成就，本课件资料仅供您个人参考、教学使用，严禁自行在网络传播，违者依知识产权法追究法律责任。</a:t>
            </a:r>
            <a:endParaRPr lang="en-US" altLang="zh-CN" sz="4000" b="1">
              <a:solidFill>
                <a:srgbClr val="FF0000"/>
              </a:solidFill>
              <a:latin typeface="HelveticaNeue" pitchFamily="2" charset="0"/>
              <a:ea typeface="宋体" panose="02010600030101010101" pitchFamily="2" charset="-122"/>
            </a:endParaRPr>
          </a:p>
          <a:p>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更多教学资源请关注</a:t>
            </a:r>
            <a:endParaRPr lang="en-US" altLang="zh-CN" sz="4000" b="1">
              <a:solidFill>
                <a:srgbClr val="FF0000"/>
              </a:solidFill>
              <a:latin typeface="HelveticaNeue" pitchFamily="2" charset="0"/>
              <a:ea typeface="宋体" panose="02010600030101010101" pitchFamily="2" charset="-122"/>
            </a:endParaRPr>
          </a:p>
          <a:p>
            <a:r>
              <a:rPr lang="zh-CN" altLang="en-US" sz="4000" b="1">
                <a:solidFill>
                  <a:srgbClr val="FF0000"/>
                </a:solidFill>
                <a:latin typeface="HelveticaNeue" pitchFamily="2" charset="0"/>
                <a:ea typeface="宋体" panose="02010600030101010101" pitchFamily="2" charset="-122"/>
              </a:rPr>
              <a:t>公众号：溯恩英语</a:t>
            </a:r>
            <a:endParaRPr lang="zh-CN" altLang="en-US" sz="4000" b="1">
              <a:solidFill>
                <a:srgbClr val="FF0000"/>
              </a:solidFill>
              <a:latin typeface="HelveticaNeue" pitchFamily="2" charset="0"/>
              <a:ea typeface="宋体" panose="02010600030101010101" pitchFamily="2" charset="-122"/>
            </a:endParaRPr>
          </a:p>
        </p:txBody>
      </p:sp>
      <p:sp>
        <p:nvSpPr>
          <p:cNvPr id="5122" name="矩形 3"/>
          <p:cNvSpPr/>
          <p:nvPr/>
        </p:nvSpPr>
        <p:spPr>
          <a:xfrm>
            <a:off x="7835900" y="2009775"/>
            <a:ext cx="3603625" cy="708025"/>
          </a:xfrm>
          <a:prstGeom prst="rect">
            <a:avLst/>
          </a:prstGeom>
          <a:noFill/>
          <a:ln w="9525">
            <a:noFill/>
          </a:ln>
        </p:spPr>
        <p:txBody>
          <a:bodyPr wrap="square" anchor="t">
            <a:spAutoFit/>
          </a:bodyPr>
          <a:p>
            <a:r>
              <a:rPr lang="zh-CN" altLang="en-US" sz="4000" b="1">
                <a:latin typeface="华文新魏" pitchFamily="2" charset="-122"/>
                <a:ea typeface="宋体" panose="02010600030101010101" pitchFamily="2" charset="-122"/>
              </a:rPr>
              <a:t>知识产权声明</a:t>
            </a:r>
            <a:endParaRPr lang="zh-CN" altLang="en-US" sz="4000" b="1">
              <a:latin typeface="华文新魏" pitchFamily="2" charset="-122"/>
              <a:ea typeface="宋体" panose="02010600030101010101" pitchFamily="2" charset="-122"/>
            </a:endParaRPr>
          </a:p>
        </p:txBody>
      </p:sp>
      <p:pic>
        <p:nvPicPr>
          <p:cNvPr id="5123" name="图片 11" descr="水印"/>
          <p:cNvPicPr>
            <a:picLocks noChangeAspect="1"/>
          </p:cNvPicPr>
          <p:nvPr/>
        </p:nvPicPr>
        <p:blipFill>
          <a:blip r:embed="rId1"/>
          <a:stretch>
            <a:fillRect/>
          </a:stretch>
        </p:blipFill>
        <p:spPr>
          <a:xfrm>
            <a:off x="7186613" y="63500"/>
            <a:ext cx="4902200" cy="1587500"/>
          </a:xfrm>
          <a:prstGeom prst="rect">
            <a:avLst/>
          </a:prstGeom>
          <a:noFill/>
          <a:ln w="9525">
            <a:noFill/>
          </a:ln>
        </p:spPr>
      </p:pic>
      <p:pic>
        <p:nvPicPr>
          <p:cNvPr id="5125" name="图片 1" descr="qrcode_for_gh_3a435f224ccf_1280"/>
          <p:cNvPicPr>
            <a:picLocks noChangeAspect="1"/>
          </p:cNvPicPr>
          <p:nvPr/>
        </p:nvPicPr>
        <p:blipFill>
          <a:blip r:embed="rId2"/>
          <a:stretch>
            <a:fillRect/>
          </a:stretch>
        </p:blipFill>
        <p:spPr>
          <a:xfrm>
            <a:off x="7927975" y="2717800"/>
            <a:ext cx="3109913" cy="3108325"/>
          </a:xfrm>
          <a:prstGeom prst="rect">
            <a:avLst/>
          </a:prstGeom>
          <a:noFill/>
          <a:ln w="9525">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9935210"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a:t>
            </a:r>
            <a:r>
              <a:rPr lang="en-US" altLang="zh-CN" sz="2300" b="0" i="0" smtClean="0">
                <a:latin typeface="Times New Roman" panose="02020603050405020304" charset="0"/>
                <a:ea typeface="华文中宋" panose="02010600040101010101" charset="-122"/>
                <a:cs typeface="Times New Roman" panose="02020603050405020304" charset="0"/>
              </a:rPr>
              <a:t>What is known about the Apple-Intel agreement?</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A. Intel will design chips for Apple.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B. The deal was reached last month.</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C. Apple confirmed it publicly.</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D. The products are not specified.</a:t>
            </a:r>
            <a:endParaRPr lang="en-US" altLang="zh-CN"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800" y="3551555"/>
            <a:ext cx="9936480" cy="2917190"/>
          </a:xfrm>
          <a:prstGeom prst="rect">
            <a:avLst/>
          </a:prstGeom>
          <a:solidFill>
            <a:schemeClr val="accent6">
              <a:lumMod val="20000"/>
              <a:lumOff val="80000"/>
            </a:schemeClr>
          </a:solidFill>
          <a:ln w="34925" cmpd="sng">
            <a:noFill/>
            <a:prstDash val="sysDash"/>
          </a:ln>
        </p:spPr>
        <p:txBody>
          <a:bodyPr wrap="square">
            <a:no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a:t>
            </a:r>
            <a:r>
              <a:rPr lang="en-US" altLang="zh-CN" sz="2300">
                <a:latin typeface="Times New Roman" panose="02020603050405020304" charset="0"/>
                <a:cs typeface="Times New Roman" panose="02020603050405020304" charset="0"/>
                <a:sym typeface="+mn-ea"/>
              </a:rPr>
              <a:t>What is the main idea of the passage?</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A. Intel’s chip business is improving.</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B. Apple and Intel made a chip deal.</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C. The U.S. government helped the deal.</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D. Intel signed deals with three firms.</a:t>
            </a:r>
            <a:endParaRPr lang="en-US" altLang="zh-CN"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862455" y="2917190"/>
            <a:ext cx="478155" cy="318135"/>
          </a:xfrm>
          <a:prstGeom prst="rect">
            <a:avLst/>
          </a:prstGeom>
        </p:spPr>
      </p:pic>
      <p:pic>
        <p:nvPicPr>
          <p:cNvPr id="8" name="图片 7"/>
          <p:cNvPicPr>
            <a:picLocks noChangeAspect="1"/>
          </p:cNvPicPr>
          <p:nvPr/>
        </p:nvPicPr>
        <p:blipFill>
          <a:blip r:embed="rId3"/>
          <a:stretch>
            <a:fillRect/>
          </a:stretch>
        </p:blipFill>
        <p:spPr>
          <a:xfrm>
            <a:off x="1860550" y="4850130"/>
            <a:ext cx="480060" cy="319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194435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ea typeface="华文中宋" panose="02010600040101010101" charset="-122"/>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ship</a:t>
            </a:r>
            <a:r>
              <a:rPr lang="en-US" altLang="zh-CN" sz="2800">
                <a:latin typeface="Times New Roman" panose="02020603050405020304" charset="0"/>
                <a:ea typeface="华文中宋" panose="02010600040101010101" charset="-122"/>
                <a:cs typeface="Times New Roman" panose="02020603050405020304" charset="0"/>
                <a:sym typeface="+mn-ea"/>
              </a:rPr>
              <a:t>:    to be available to be bought; to make sth available to be bought    </a:t>
            </a:r>
            <a:r>
              <a:rPr lang="zh-CN" altLang="en-US" sz="2800">
                <a:latin typeface="Times New Roman" panose="02020603050405020304" charset="0"/>
                <a:ea typeface="华文中宋" panose="02010600040101010101" charset="-122"/>
                <a:cs typeface="Times New Roman" panose="02020603050405020304" charset="0"/>
                <a:sym typeface="+mn-ea"/>
              </a:rPr>
              <a:t>上市；把…推向市场</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company continues to ship more computer systems than its rivals.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这家公司继续比竞争对手推出更多的计算机系统</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revitalize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sym typeface="+mn-ea"/>
              </a:rPr>
              <a:t>   to make sth stronger, more active or more healthy</a:t>
            </a:r>
            <a:r>
              <a:rPr lang="en-US"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sym typeface="+mn-ea"/>
              </a:rPr>
              <a:t>使更强壮；使恢复生机（或健康）</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This hair conditioner is excellent for revitalizing dry, lifeless hair.</a:t>
            </a:r>
            <a:r>
              <a:rPr lang="en-US" altLang="en-US" sz="2800">
                <a:latin typeface="华文中宋" panose="02010600040101010101" charset="-122"/>
                <a:ea typeface="华文中宋" panose="02010600040101010101" charset="-122"/>
                <a:cs typeface="华文中宋" panose="02010600040101010101" charset="-122"/>
              </a:rPr>
              <a:t>                                                                                       </a:t>
            </a:r>
            <a:endParaRPr lang="en-US" altLang="en-US" sz="2800">
              <a:latin typeface="华文中宋" panose="02010600040101010101" charset="-122"/>
              <a:ea typeface="华文中宋" panose="02010600040101010101" charset="-122"/>
              <a:cs typeface="华文中宋" panose="02010600040101010101" charset="-122"/>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 这种护发素对使干枯、无生气的头发重新焕发光彩非常有效</a:t>
            </a:r>
            <a:r>
              <a:rPr lang="zh-CN" sz="2800">
                <a:latin typeface="Times New Roman" panose="02020603050405020304" charset="0"/>
                <a:ea typeface="华文中宋" panose="02010600040101010101" charset="-122"/>
                <a:cs typeface="Times New Roman" panose="02020603050405020304" charset="0"/>
                <a:sym typeface="+mn-ea"/>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custDataLst>
              <p:tags r:id="rId1"/>
            </p:custDataLst>
          </p:nvPr>
        </p:nvSpPr>
        <p:spPr>
          <a:xfrm>
            <a:off x="491490" y="2734310"/>
            <a:ext cx="11318240"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The software is due to ship next month.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2"/>
            </p:custDataLst>
          </p:nvPr>
        </p:nvSpPr>
        <p:spPr>
          <a:xfrm>
            <a:off x="281940" y="5902960"/>
            <a:ext cx="9893300"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 new plan tried to revitalize a flagging economy.</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3"/>
            </p:custDataLst>
          </p:nvPr>
        </p:nvSpPr>
        <p:spPr>
          <a:xfrm>
            <a:off x="2421890" y="2266950"/>
            <a:ext cx="9084945" cy="521970"/>
          </a:xfrm>
          <a:prstGeom prst="rect">
            <a:avLst/>
          </a:prstGeom>
          <a:noFill/>
        </p:spPr>
        <p:txBody>
          <a:bodyPr wrap="square" rtlCol="0" anchor="t">
            <a:spAutoFit/>
          </a:bodyPr>
          <a:lstStyle/>
          <a:p>
            <a:r>
              <a:rPr lang="zh-CN" altLang="en-US" sz="2800">
                <a:ea typeface="华文中宋" panose="02010600040101010101" charset="-122"/>
              </a:rPr>
              <a:t>这个软件定于下月上市。</a:t>
            </a:r>
            <a:endParaRPr lang="zh-CN" altLang="en-US" sz="2800">
              <a:ea typeface="华文中宋" panose="02010600040101010101" charset="-122"/>
            </a:endParaRPr>
          </a:p>
        </p:txBody>
      </p:sp>
      <p:cxnSp>
        <p:nvCxnSpPr>
          <p:cNvPr id="3145728" name="直接连接符 8"/>
          <p:cNvCxnSpPr/>
          <p:nvPr>
            <p:custDataLst>
              <p:tags r:id="rId4"/>
            </p:custDataLst>
          </p:nvPr>
        </p:nvCxnSpPr>
        <p:spPr>
          <a:xfrm>
            <a:off x="436880" y="3256280"/>
            <a:ext cx="669417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5"/>
            </p:custDataLst>
          </p:nvPr>
        </p:nvCxnSpPr>
        <p:spPr>
          <a:xfrm>
            <a:off x="370205" y="6358890"/>
            <a:ext cx="8569960" cy="127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custDataLst>
              <p:tags r:id="rId6"/>
            </p:custDataLst>
          </p:nvPr>
        </p:nvSpPr>
        <p:spPr>
          <a:xfrm>
            <a:off x="2421890" y="5380990"/>
            <a:ext cx="8297545" cy="521970"/>
          </a:xfrm>
          <a:prstGeom prst="rect">
            <a:avLst/>
          </a:prstGeom>
          <a:noFill/>
        </p:spPr>
        <p:txBody>
          <a:bodyPr wrap="square" rtlCol="0" anchor="t">
            <a:spAutoFit/>
          </a:bodyPr>
          <a:p>
            <a:r>
              <a:rPr lang="zh-CN" altLang="en-US" sz="2800">
                <a:latin typeface="华文中宋" panose="02010600040101010101" charset="-122"/>
                <a:ea typeface="华文中宋" panose="02010600040101010101" charset="-122"/>
                <a:cs typeface="华文中宋" panose="02010600040101010101" charset="-122"/>
                <a:sym typeface="+mn-ea"/>
              </a:rPr>
              <a:t>新计划试图给正在衰退的经济以新生。</a:t>
            </a:r>
            <a:endParaRPr lang="zh-CN" altLang="en-US" sz="2800">
              <a:ea typeface="华文中宋" panose="02010600040101010101" charset="-122"/>
            </a:endParaRPr>
          </a:p>
        </p:txBody>
      </p:sp>
      <p:sp>
        <p:nvSpPr>
          <p:cNvPr id="2" name="文本框 1"/>
          <p:cNvSpPr txBox="1"/>
          <p:nvPr>
            <p:custDataLst>
              <p:tags r:id="rId7"/>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8"/>
            </p:custDataLst>
          </p:nvPr>
        </p:nvSpPr>
        <p:spPr>
          <a:xfrm>
            <a:off x="211455" y="2266950"/>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9"/>
            </p:custDataLst>
          </p:nvPr>
        </p:nvSpPr>
        <p:spPr>
          <a:xfrm>
            <a:off x="211455" y="538099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1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6" end="6"/>
                                            </p:txEl>
                                          </p:spTgt>
                                        </p:tgtEl>
                                        <p:attrNameLst>
                                          <p:attrName>style.visibility</p:attrName>
                                        </p:attrNameLst>
                                      </p:cBhvr>
                                      <p:to>
                                        <p:strVal val="visible"/>
                                      </p:to>
                                    </p:set>
                                    <p:animEffect transition="in" filter="blinds(horizontal)">
                                      <p:cBhvr>
                                        <p:cTn id="31" dur="500"/>
                                        <p:tgtEl>
                                          <p:spTgt spid="1048602">
                                            <p:txEl>
                                              <p:pRg st="6" end="6"/>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4" dur="500"/>
                                        <p:tgtEl>
                                          <p:spTgt spid="104860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145415" y="575310"/>
            <a:ext cx="11751310" cy="23895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288290" y="693420"/>
            <a:ext cx="11502390" cy="891540"/>
          </a:xfrm>
          <a:prstGeom prst="rect">
            <a:avLst/>
          </a:prstGeom>
          <a:noFill/>
        </p:spPr>
        <p:txBody>
          <a:bodyPr wrap="square">
            <a:spAutoFit/>
          </a:bodyPr>
          <a:lstStyle/>
          <a:p>
            <a:pPr algn="just"/>
            <a:r>
              <a:rPr lang="en-US" altLang="zh-CN" sz="2600">
                <a:latin typeface="Times New Roman" panose="02020603050405020304" charset="0"/>
                <a:cs typeface="Times New Roman" panose="02020603050405020304" charset="0"/>
                <a:sym typeface="+mn-ea"/>
              </a:rPr>
              <a:t>Intensive talks between the two companies have been going on for more than a year, and the two sides hammered out a formal deal in recent months, these people said.</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288290" y="1827530"/>
            <a:ext cx="11511915" cy="798830"/>
          </a:xfrm>
          <a:prstGeom prst="rect">
            <a:avLst/>
          </a:prstGeom>
          <a:noFill/>
        </p:spPr>
        <p:txBody>
          <a:bodyPr wrap="square" rtlCol="0">
            <a:spAutoFit/>
          </a:bodyPr>
          <a:lstStyle/>
          <a:p>
            <a:pPr algn="l">
              <a:buClrTx/>
              <a:buSzTx/>
              <a:buFontTx/>
            </a:pPr>
            <a:r>
              <a:rPr lang="zh-CN" altLang="en-US" sz="2300">
                <a:latin typeface="Times New Roman" panose="02020603050405020304" charset="0"/>
                <a:ea typeface="华文中宋" panose="02010600040101010101" charset="-122"/>
                <a:cs typeface="Times New Roman" panose="02020603050405020304" charset="0"/>
                <a:sym typeface="+mn-ea"/>
              </a:rPr>
              <a:t>这些人士称，</a:t>
            </a:r>
            <a:r>
              <a:rPr lang="zh-CN" altLang="en-US" sz="2300">
                <a:latin typeface="Times New Roman" panose="02020603050405020304" charset="0"/>
                <a:ea typeface="华文中宋" panose="02010600040101010101" charset="-122"/>
                <a:cs typeface="Times New Roman" panose="02020603050405020304" charset="0"/>
              </a:rPr>
              <a:t>这两家公司之间的深入谈判已经持续了一年多，而双方在最近几个月内终于敲定了正式协议。</a:t>
            </a:r>
            <a:endParaRPr lang="zh-CN" altLang="en-US" sz="23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custDataLst>
              <p:tags r:id="rId4"/>
            </p:custDataLst>
          </p:nvPr>
        </p:nvSpPr>
        <p:spPr>
          <a:xfrm>
            <a:off x="145415" y="3568065"/>
            <a:ext cx="11751310" cy="3028315"/>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94335" y="3568065"/>
            <a:ext cx="11396345" cy="1568450"/>
          </a:xfrm>
          <a:prstGeom prst="rect">
            <a:avLst/>
          </a:prstGeom>
          <a:noFill/>
        </p:spPr>
        <p:txBody>
          <a:bodyPr wrap="square">
            <a:spAutoFit/>
          </a:bodyPr>
          <a:lstStyle/>
          <a:p>
            <a:pPr algn="just"/>
            <a:r>
              <a:rPr lang="en-US" altLang="zh-CN" sz="2400">
                <a:latin typeface="Times New Roman" panose="02020603050405020304" charset="0"/>
                <a:cs typeface="Times New Roman" panose="02020603050405020304" charset="0"/>
                <a:sym typeface="+mn-ea"/>
              </a:rPr>
              <a:t>Commerce Secretary Howard Lutnick has met repeatedly over the past year with high-ranking Apple officials, including Chief Executive Tim Cook, as well as SpaceX chief Elon Musk and Nvidia Chief Executive Jensen Huang, to try to convince them to get into business with Intel, some of the people familiar with the matter said.</a:t>
            </a:r>
            <a:endParaRPr lang="en-US" altLang="zh-CN" sz="24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404495" y="5231130"/>
            <a:ext cx="11386185" cy="1198880"/>
          </a:xfrm>
          <a:prstGeom prst="rect">
            <a:avLst/>
          </a:prstGeom>
          <a:noFill/>
        </p:spPr>
        <p:txBody>
          <a:bodyPr wrap="square" rtlCol="0">
            <a:sp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据知情人士透露，美国商务部长霍华德·卢特尼克在过去一年中多次与苹果公司高层官员（包括首席执行官蒂姆·库克）、以及</a:t>
            </a:r>
            <a:r>
              <a:rPr lang="en-US" altLang="zh-CN" sz="2400">
                <a:latin typeface="Times New Roman" panose="02020603050405020304" charset="0"/>
                <a:ea typeface="华文中宋" panose="02010600040101010101" charset="-122"/>
                <a:cs typeface="Times New Roman" panose="02020603050405020304" charset="0"/>
              </a:rPr>
              <a:t>SpaceX</a:t>
            </a:r>
            <a:r>
              <a:rPr lang="zh-CN" altLang="en-US" sz="2400">
                <a:latin typeface="Times New Roman" panose="02020603050405020304" charset="0"/>
                <a:ea typeface="华文中宋" panose="02010600040101010101" charset="-122"/>
                <a:cs typeface="Times New Roman" panose="02020603050405020304" charset="0"/>
              </a:rPr>
              <a:t>首席执行官埃隆·马斯克、英伟达首席执行官黄仁勋会面，试图说服他们与英特尔开展业务合作。</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7"/>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文本框 6"/>
          <p:cNvSpPr txBox="1"/>
          <p:nvPr/>
        </p:nvSpPr>
        <p:spPr>
          <a:xfrm>
            <a:off x="-29210" y="217805"/>
            <a:ext cx="12129135" cy="1014730"/>
          </a:xfrm>
          <a:prstGeom prst="rect">
            <a:avLst/>
          </a:prstGeom>
          <a:noFill/>
        </p:spPr>
        <p:txBody>
          <a:bodyPr wrap="square" rtlCol="0" anchor="t">
            <a:spAutoFit/>
          </a:bodyPr>
          <a:p>
            <a:pPr algn="ctr">
              <a:buClrTx/>
              <a:buSzTx/>
              <a:buFontTx/>
            </a:pPr>
            <a:r>
              <a:rPr lang="en-US" altLang="zh-CN" sz="3200" b="1">
                <a:sym typeface="+mn-ea"/>
              </a:rPr>
              <a:t>3. Scientists Discover Heartbreaking Reason For Mass Whale Stranding</a:t>
            </a:r>
            <a:endParaRPr lang="en-US" altLang="zh-CN"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科学家发现鲸鱼大规模搁浅的令人心碎的原因</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pic>
        <p:nvPicPr>
          <p:cNvPr id="3" name="图片 2"/>
          <p:cNvPicPr>
            <a:picLocks noChangeAspect="1"/>
          </p:cNvPicPr>
          <p:nvPr/>
        </p:nvPicPr>
        <p:blipFill>
          <a:blip r:embed="rId1"/>
          <a:srcRect t="12333" b="15741"/>
          <a:stretch>
            <a:fillRect/>
          </a:stretch>
        </p:blipFill>
        <p:spPr>
          <a:xfrm>
            <a:off x="1983423" y="1485265"/>
            <a:ext cx="8225155" cy="493268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nvSpPr>
        <p:spPr>
          <a:xfrm>
            <a:off x="-19050" y="445135"/>
            <a:ext cx="12210415" cy="6393180"/>
          </a:xfrm>
          <a:prstGeom prst="rect">
            <a:avLst/>
          </a:prstGeom>
          <a:noFill/>
        </p:spPr>
        <p:txBody>
          <a:bodyPr wrap="square" rtlCol="0" anchor="t">
            <a:spAutoFit/>
          </a:bodyPr>
          <a:p>
            <a:pPr indent="0" fontAlgn="auto">
              <a:lnSpc>
                <a:spcPts val="2340"/>
              </a:lnSpc>
            </a:pPr>
            <a:r>
              <a:rPr lang="en-US" altLang="zh-CN" sz="2000">
                <a:latin typeface="Times New Roman" panose="02020603050405020304" charset="0"/>
                <a:cs typeface="Times New Roman" panose="02020603050405020304" charset="0"/>
              </a:rPr>
              <a:t>    The mass stranding of 55 long-finned pilot whales in Tolsta Bay on the Isle of Lewis in July 2023 seems to have been caused, at least in part, by the marine mammals’ loyalty to their pod, according to a new study involving scientists at the University of Glasgow.</a:t>
            </a:r>
            <a:endParaRPr lang="en-US" altLang="zh-CN" sz="2000">
              <a:latin typeface="Times New Roman" panose="02020603050405020304" charset="0"/>
              <a:cs typeface="Times New Roman" panose="02020603050405020304" charset="0"/>
            </a:endParaRPr>
          </a:p>
          <a:p>
            <a:pPr indent="0" fontAlgn="auto">
              <a:lnSpc>
                <a:spcPts val="2340"/>
              </a:lnSpc>
            </a:pPr>
            <a:r>
              <a:rPr lang="en-US" altLang="zh-CN" sz="2000">
                <a:latin typeface="Times New Roman" panose="02020603050405020304" charset="0"/>
                <a:cs typeface="Times New Roman" panose="02020603050405020304" charset="0"/>
              </a:rPr>
              <a:t>    The unusually large landing at Tràigh Mh</a:t>
            </a:r>
            <a:r>
              <a:rPr lang="en-US" altLang="en-US" sz="2000">
                <a:latin typeface="Times New Roman" panose="02020603050405020304" charset="0"/>
                <a:cs typeface="Times New Roman" panose="02020603050405020304" charset="0"/>
              </a:rPr>
              <a:t>ò</a:t>
            </a:r>
            <a:r>
              <a:rPr lang="en-US" altLang="zh-CN" sz="2000">
                <a:latin typeface="Times New Roman" panose="02020603050405020304" charset="0"/>
                <a:cs typeface="Times New Roman" panose="02020603050405020304" charset="0"/>
              </a:rPr>
              <a:t>r, a sandy beach on the north-east coast of this island in the Outer Hebrides, could have been </a:t>
            </a:r>
            <a:r>
              <a:rPr lang="en-US" altLang="zh-CN" sz="2000" u="sng">
                <a:latin typeface="Times New Roman" panose="02020603050405020304" charset="0"/>
                <a:cs typeface="Times New Roman" panose="02020603050405020304" charset="0"/>
              </a:rPr>
              <a:t>triggered</a:t>
            </a:r>
            <a:r>
              <a:rPr lang="en-US" altLang="zh-CN" sz="2000">
                <a:latin typeface="Times New Roman" panose="02020603050405020304" charset="0"/>
                <a:cs typeface="Times New Roman" panose="02020603050405020304" charset="0"/>
              </a:rPr>
              <a:t> by the pod’s social instincts. These may have led the whales to remain close to a female experiencing distress during a difficult birth, according to the report </a:t>
            </a:r>
            <a:r>
              <a:rPr lang="en-US" altLang="zh-CN" sz="2000">
                <a:solidFill>
                  <a:srgbClr val="0000FF"/>
                </a:solidFill>
                <a:latin typeface="Times New Roman" panose="02020603050405020304" charset="0"/>
                <a:cs typeface="Times New Roman" panose="02020603050405020304" charset="0"/>
              </a:rPr>
              <a:t>compile</a:t>
            </a:r>
            <a:r>
              <a:rPr lang="en-US" altLang="zh-CN" sz="2000">
                <a:latin typeface="Times New Roman" panose="02020603050405020304" charset="0"/>
                <a:cs typeface="Times New Roman" panose="02020603050405020304" charset="0"/>
              </a:rPr>
              <a:t>d by the Scottish Marine Animal Stranding Scheme.</a:t>
            </a:r>
            <a:endParaRPr lang="en-US" altLang="zh-CN" sz="2000">
              <a:latin typeface="Times New Roman" panose="02020603050405020304" charset="0"/>
              <a:cs typeface="Times New Roman" panose="02020603050405020304" charset="0"/>
            </a:endParaRPr>
          </a:p>
          <a:p>
            <a:pPr indent="0" fontAlgn="auto">
              <a:lnSpc>
                <a:spcPts val="2340"/>
              </a:lnSpc>
            </a:pPr>
            <a:r>
              <a:rPr lang="en-US" altLang="zh-CN" sz="2000">
                <a:latin typeface="Times New Roman" panose="02020603050405020304" charset="0"/>
                <a:cs typeface="Times New Roman" panose="02020603050405020304" charset="0"/>
              </a:rPr>
              <a:t>    Investigations on one of the female whales detected dystocia – difficulty during labour, which may have been caused by a large or poorly positioned calf. Pilot whales are known for their extremely strong social cohesion, often gathering together en masse when one of the pod is sick or injured in order to protect that individual from predators. In this case, the entire group may have followed the distressed female into shallow waters. One was successfully refloated by rescuers; the rest perished.</a:t>
            </a:r>
            <a:endParaRPr lang="en-US" altLang="zh-CN" sz="2000">
              <a:latin typeface="Times New Roman" panose="02020603050405020304" charset="0"/>
              <a:cs typeface="Times New Roman" panose="02020603050405020304" charset="0"/>
            </a:endParaRPr>
          </a:p>
          <a:p>
            <a:pPr indent="0" fontAlgn="auto">
              <a:lnSpc>
                <a:spcPts val="2340"/>
              </a:lnSpc>
            </a:pPr>
            <a:r>
              <a:rPr lang="en-US" altLang="zh-CN" sz="2000">
                <a:latin typeface="Times New Roman" panose="02020603050405020304" charset="0"/>
                <a:cs typeface="Times New Roman" panose="02020603050405020304" charset="0"/>
              </a:rPr>
              <a:t>    The report emphasises that multiple factors are often involved in such incidents. The topography of this beach could have played a role in the stranding of a species usually found in deeper offshore waters. The steep shelf of the shallow bay, potentially combined with onshore winds, may have </a:t>
            </a:r>
            <a:r>
              <a:rPr lang="en-US" altLang="zh-CN" sz="2000">
                <a:solidFill>
                  <a:srgbClr val="0000FF"/>
                </a:solidFill>
                <a:latin typeface="Times New Roman" panose="02020603050405020304" charset="0"/>
                <a:cs typeface="Times New Roman" panose="02020603050405020304" charset="0"/>
              </a:rPr>
              <a:t>hinder</a:t>
            </a:r>
            <a:r>
              <a:rPr lang="en-US" altLang="zh-CN" sz="2000">
                <a:latin typeface="Times New Roman" panose="02020603050405020304" charset="0"/>
                <a:cs typeface="Times New Roman" panose="02020603050405020304" charset="0"/>
              </a:rPr>
              <a:t>ed the pod’s ability to navigate. Once stranded, the whales were unable to refloat themselves, facing surf driven by onshore winds and difficulties caused by the soft sand floor of the bay. The whales were found to have good overall health, with no significant underlying diseases or infections.</a:t>
            </a:r>
            <a:endParaRPr lang="en-US" altLang="zh-CN" sz="2000">
              <a:latin typeface="Times New Roman" panose="02020603050405020304" charset="0"/>
              <a:cs typeface="Times New Roman" panose="02020603050405020304" charset="0"/>
            </a:endParaRPr>
          </a:p>
          <a:p>
            <a:pPr indent="0" fontAlgn="auto">
              <a:lnSpc>
                <a:spcPts val="2340"/>
              </a:lnSpc>
            </a:pPr>
            <a:r>
              <a:rPr lang="en-US" altLang="zh-CN" sz="2000">
                <a:latin typeface="Times New Roman" panose="02020603050405020304" charset="0"/>
                <a:cs typeface="Times New Roman" panose="02020603050405020304" charset="0"/>
              </a:rPr>
              <a:t>    An even larger stranding in July 2024 on Sunday, Orkney, resulted in the deaths of a 77-strong pod of long-finned pilot whales. A year later, 23 pilot whales were discovered dead on a different beach on Sunday, again having stranded. The causes of those incidents are being investigated.</a:t>
            </a:r>
            <a:endParaRPr lang="en-US" altLang="zh-CN" sz="2000">
              <a:latin typeface="Times New Roman" panose="02020603050405020304" charset="0"/>
              <a:cs typeface="Times New Roman" panose="02020603050405020304" charset="0"/>
            </a:endParaRPr>
          </a:p>
        </p:txBody>
      </p:sp>
      <p:sp>
        <p:nvSpPr>
          <p:cNvPr id="10" name="文本框 16"/>
          <p:cNvSpPr txBox="1"/>
          <p:nvPr>
            <p:custDataLst>
              <p:tags r:id="rId1"/>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4" name="文本框 13"/>
          <p:cNvSpPr txBox="1"/>
          <p:nvPr>
            <p:custDataLst>
              <p:tags r:id="rId2"/>
            </p:custDataLst>
          </p:nvPr>
        </p:nvSpPr>
        <p:spPr>
          <a:xfrm>
            <a:off x="3846830" y="0"/>
            <a:ext cx="773366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BBC Countryfile</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（May, 2026 P13)</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矩形 9"/>
          <p:cNvSpPr/>
          <p:nvPr>
            <p:custDataLst>
              <p:tags r:id="rId1"/>
            </p:custDataLst>
          </p:nvPr>
        </p:nvSpPr>
        <p:spPr>
          <a:xfrm>
            <a:off x="2191385" y="874395"/>
            <a:ext cx="8171180" cy="116840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1. The word “triggered” in paragraph 2 most likely means ______.</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caused                                           B. prevented</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discovered                                     D. weakened</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custDataLst>
              <p:tags r:id="rId2"/>
            </p:custDataLst>
          </p:nvPr>
        </p:nvSpPr>
        <p:spPr>
          <a:xfrm>
            <a:off x="2191385" y="2468245"/>
            <a:ext cx="8171180" cy="1886585"/>
          </a:xfrm>
          <a:prstGeom prst="rect">
            <a:avLst/>
          </a:prstGeom>
          <a:solidFill>
            <a:schemeClr val="bg2"/>
          </a:solidFill>
          <a:ln w="34925" cmpd="sng">
            <a:noFill/>
            <a:prstDash val="sysDash"/>
          </a:ln>
        </p:spPr>
        <p:txBody>
          <a:bodyPr wrap="square">
            <a:spAutoFit/>
          </a:bodyPr>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2. What is the main idea of paragraph 4?</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A. Investigation of the incidents.</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B. Topographical features of the beach.</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C. Many factors causing stranding.</a:t>
            </a:r>
            <a:endParaRPr lang="en-US" altLang="zh-CN" sz="2000" b="0" i="0" smtClean="0">
              <a:latin typeface="Times New Roman" panose="02020603050405020304" charset="0"/>
              <a:ea typeface="华文中宋" panose="02010600040101010101" charset="-122"/>
              <a:cs typeface="Times New Roman" panose="02020603050405020304" charset="0"/>
            </a:endParaRPr>
          </a:p>
          <a:p>
            <a:pPr indent="0" algn="just" fontAlgn="auto">
              <a:lnSpc>
                <a:spcPts val="2800"/>
              </a:lnSpc>
            </a:pPr>
            <a:r>
              <a:rPr lang="en-US" altLang="zh-CN" sz="2000" b="0" i="0" smtClean="0">
                <a:latin typeface="Times New Roman" panose="02020603050405020304" charset="0"/>
                <a:ea typeface="华文中宋" panose="02010600040101010101" charset="-122"/>
                <a:cs typeface="Times New Roman" panose="02020603050405020304" charset="0"/>
              </a:rPr>
              <a:t>D. Whales’ unability to navigate.</a:t>
            </a:r>
            <a:endParaRPr lang="en-US" altLang="zh-CN" sz="2000" b="0" i="0" smtClean="0">
              <a:latin typeface="Times New Roman" panose="02020603050405020304" charset="0"/>
              <a:ea typeface="华文中宋" panose="02010600040101010101" charset="-122"/>
              <a:cs typeface="Times New Roman" panose="02020603050405020304" charset="0"/>
            </a:endParaRPr>
          </a:p>
        </p:txBody>
      </p:sp>
      <p:pic>
        <p:nvPicPr>
          <p:cNvPr id="6" name="图片 5"/>
          <p:cNvPicPr>
            <a:picLocks noChangeAspect="1"/>
          </p:cNvPicPr>
          <p:nvPr>
            <p:custDataLst>
              <p:tags r:id="rId3"/>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571115" y="4893945"/>
            <a:ext cx="379466" cy="396000"/>
          </a:xfrm>
          <a:prstGeom prst="rect">
            <a:avLst/>
          </a:prstGeom>
        </p:spPr>
      </p:pic>
      <p:pic>
        <p:nvPicPr>
          <p:cNvPr id="8" name="图片 7"/>
          <p:cNvPicPr>
            <a:picLocks noChangeAspect="1"/>
          </p:cNvPicPr>
          <p:nvPr>
            <p:custDataLst>
              <p:tags r:id="rId5"/>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91385" y="1292860"/>
            <a:ext cx="379466" cy="396000"/>
          </a:xfrm>
          <a:prstGeom prst="rect">
            <a:avLst/>
          </a:prstGeom>
        </p:spPr>
      </p:pic>
      <p:sp>
        <p:nvSpPr>
          <p:cNvPr id="13" name="矩形 12"/>
          <p:cNvSpPr/>
          <p:nvPr>
            <p:custDataLst>
              <p:tags r:id="rId6"/>
            </p:custDataLst>
          </p:nvPr>
        </p:nvSpPr>
        <p:spPr>
          <a:xfrm>
            <a:off x="2191385" y="4761865"/>
            <a:ext cx="8171815" cy="1886585"/>
          </a:xfrm>
          <a:prstGeom prst="rect">
            <a:avLst/>
          </a:prstGeom>
          <a:solidFill>
            <a:schemeClr val="accent6">
              <a:lumMod val="20000"/>
              <a:lumOff val="80000"/>
            </a:schemeClr>
          </a:solidFill>
          <a:ln w="34925" cmpd="sng">
            <a:noFill/>
            <a:prstDash val="sysDash"/>
          </a:ln>
        </p:spPr>
        <p:txBody>
          <a:bodyPr wrap="square" rtlCol="0" anchor="t">
            <a:spAutoFit/>
          </a:bodyPr>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3. What can be inferred from the passage?</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A. Whales rarely help each other.</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B. Social bonds may bring risks.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C. All strandings are caused by illness.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a:p>
            <a:pPr lvl="0" indent="0" algn="just" fontAlgn="auto">
              <a:lnSpc>
                <a:spcPts val="2800"/>
              </a:lnSpc>
              <a:buClrTx/>
              <a:buSzTx/>
              <a:buFontTx/>
            </a:pPr>
            <a:r>
              <a:rPr lang="en-US" altLang="zh-CN" sz="2000" smtClean="0">
                <a:latin typeface="Times New Roman" panose="02020603050405020304" charset="0"/>
                <a:ea typeface="华文中宋" panose="02010600040101010101" charset="-122"/>
                <a:cs typeface="Times New Roman" panose="02020603050405020304" charset="0"/>
                <a:sym typeface="+mn-ea"/>
              </a:rPr>
              <a:t>D. Rescuers saved all whales.</a:t>
            </a:r>
            <a:endParaRPr lang="en-US" altLang="zh-CN" sz="2000" smtClean="0">
              <a:latin typeface="Times New Roman" panose="02020603050405020304" charset="0"/>
              <a:ea typeface="华文中宋" panose="02010600040101010101" charset="-122"/>
              <a:cs typeface="Times New Roman" panose="02020603050405020304" charset="0"/>
              <a:sym typeface="+mn-ea"/>
            </a:endParaRPr>
          </a:p>
        </p:txBody>
      </p:sp>
      <p:pic>
        <p:nvPicPr>
          <p:cNvPr id="12" name="图片 11"/>
          <p:cNvPicPr>
            <a:picLocks noChangeAspect="1"/>
          </p:cNvPicPr>
          <p:nvPr>
            <p:custDataLst>
              <p:tags r:id="rId7"/>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33600" y="3620770"/>
            <a:ext cx="379466" cy="396000"/>
          </a:xfrm>
          <a:prstGeom prst="rect">
            <a:avLst/>
          </a:prstGeom>
        </p:spPr>
      </p:pic>
      <p:sp>
        <p:nvSpPr>
          <p:cNvPr id="15" name="文本框 16"/>
          <p:cNvSpPr txBox="1"/>
          <p:nvPr>
            <p:custDataLst>
              <p:tags r:id="rId8"/>
            </p:custDataLst>
          </p:nvPr>
        </p:nvSpPr>
        <p:spPr>
          <a:xfrm>
            <a:off x="-19050" y="0"/>
            <a:ext cx="334264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Reading Comprehension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pic>
        <p:nvPicPr>
          <p:cNvPr id="16" name="图片 15"/>
          <p:cNvPicPr>
            <a:picLocks noChangeAspect="1"/>
          </p:cNvPicPr>
          <p:nvPr>
            <p:custDataLst>
              <p:tags r:id="rId9"/>
            </p:custDataLst>
          </p:nvPr>
        </p:nvPicPr>
        <p:blipFill>
          <a:blip r:embed="rId4">
            <a:clrChange>
              <a:clrFrom>
                <a:srgbClr val="FFFFFF">
                  <a:alpha val="100000"/>
                </a:srgbClr>
              </a:clrFrom>
              <a:clrTo>
                <a:srgbClr val="FFFFFF">
                  <a:alpha val="100000"/>
                  <a:alpha val="0"/>
                </a:srgbClr>
              </a:clrTo>
            </a:clrChange>
          </a:blip>
          <a:srcRect l="70052" t="56434" r="6315" b="20374"/>
          <a:stretch>
            <a:fillRect/>
          </a:stretch>
        </p:blipFill>
        <p:spPr>
          <a:xfrm>
            <a:off x="2133600" y="5474970"/>
            <a:ext cx="379466" cy="396000"/>
          </a:xfrm>
          <a:prstGeom prst="rect">
            <a:avLst/>
          </a:prstGeom>
        </p:spPr>
      </p:pic>
      <p:sp>
        <p:nvSpPr>
          <p:cNvPr id="2" name="文本框 1"/>
          <p:cNvSpPr txBox="1"/>
          <p:nvPr>
            <p:custDataLst>
              <p:tags r:id="rId10"/>
            </p:custDataLst>
          </p:nvPr>
        </p:nvSpPr>
        <p:spPr>
          <a:xfrm>
            <a:off x="349250" y="1306195"/>
            <a:ext cx="1707515" cy="440055"/>
          </a:xfrm>
          <a:prstGeom prst="rect">
            <a:avLst/>
          </a:prstGeom>
          <a:solidFill>
            <a:srgbClr val="0070C0"/>
          </a:solidFill>
        </p:spPr>
        <p:txBody>
          <a:bodyPr wrap="square" rtlCol="0" anchor="t">
            <a:noAutofit/>
          </a:bodyPr>
          <a:p>
            <a:pPr lvl="0" algn="ctr">
              <a:buClrTx/>
              <a:buSzTx/>
              <a:buFontTx/>
            </a:pPr>
            <a:r>
              <a:rPr kumimoji="1" lang="en-US" altLang="zh-CN" sz="2400" b="1" dirty="0">
                <a:solidFill>
                  <a:schemeClr val="lt1"/>
                </a:solidFill>
                <a:sym typeface="+mn-ea"/>
              </a:rPr>
              <a:t>Vocabulary</a:t>
            </a:r>
            <a:endParaRPr kumimoji="1" lang="en-US" altLang="zh-CN" sz="2400" b="1" dirty="0">
              <a:solidFill>
                <a:schemeClr val="lt1"/>
              </a:solidFill>
              <a:sym typeface="+mn-ea"/>
            </a:endParaRPr>
          </a:p>
        </p:txBody>
      </p:sp>
      <p:sp>
        <p:nvSpPr>
          <p:cNvPr id="17" name="文本框 16"/>
          <p:cNvSpPr txBox="1"/>
          <p:nvPr>
            <p:custDataLst>
              <p:tags r:id="rId11"/>
            </p:custDataLst>
          </p:nvPr>
        </p:nvSpPr>
        <p:spPr>
          <a:xfrm>
            <a:off x="349250" y="3333750"/>
            <a:ext cx="1708150" cy="439420"/>
          </a:xfrm>
          <a:prstGeom prst="rect">
            <a:avLst/>
          </a:prstGeom>
          <a:solidFill>
            <a:srgbClr val="0070C0"/>
          </a:solidFill>
        </p:spPr>
        <p:txBody>
          <a:bodyPr wrap="square" rtlCol="0" anchor="t">
            <a:noAutofit/>
          </a:bodyPr>
          <a:p>
            <a:pPr lvl="0" algn="ctr">
              <a:buClrTx/>
              <a:buSzTx/>
              <a:buFontTx/>
            </a:pPr>
            <a:r>
              <a:rPr kumimoji="1" lang="en-US" altLang="zh-CN" sz="2400" b="1" dirty="0">
                <a:solidFill>
                  <a:schemeClr val="lt1"/>
                </a:solidFill>
                <a:sym typeface="+mn-ea"/>
              </a:rPr>
              <a:t>Details</a:t>
            </a:r>
            <a:endParaRPr kumimoji="1" lang="en-US" altLang="zh-CN" sz="2400" b="1" dirty="0">
              <a:solidFill>
                <a:schemeClr val="lt1"/>
              </a:solidFill>
              <a:sym typeface="+mn-ea"/>
            </a:endParaRPr>
          </a:p>
        </p:txBody>
      </p:sp>
      <p:sp>
        <p:nvSpPr>
          <p:cNvPr id="18" name="文本框 17"/>
          <p:cNvSpPr txBox="1"/>
          <p:nvPr>
            <p:custDataLst>
              <p:tags r:id="rId12"/>
            </p:custDataLst>
          </p:nvPr>
        </p:nvSpPr>
        <p:spPr>
          <a:xfrm>
            <a:off x="349250" y="5474970"/>
            <a:ext cx="1707515" cy="460375"/>
          </a:xfrm>
          <a:prstGeom prst="rect">
            <a:avLst/>
          </a:prstGeom>
          <a:solidFill>
            <a:srgbClr val="0070C0"/>
          </a:solidFill>
        </p:spPr>
        <p:txBody>
          <a:bodyPr wrap="square" rtlCol="0" anchor="t">
            <a:spAutoFit/>
          </a:bodyPr>
          <a:p>
            <a:pPr lvl="0" algn="ctr">
              <a:buClrTx/>
              <a:buSzTx/>
              <a:buFontTx/>
            </a:pPr>
            <a:r>
              <a:rPr kumimoji="1" lang="en-US" altLang="zh-CN" sz="2400" b="1" dirty="0">
                <a:solidFill>
                  <a:schemeClr val="lt1"/>
                </a:solidFill>
                <a:sym typeface="+mn-ea"/>
              </a:rPr>
              <a:t>Gist</a:t>
            </a:r>
            <a:endParaRPr kumimoji="1" lang="en-US" altLang="zh-CN" sz="2400" b="1" dirty="0">
              <a:solidFill>
                <a:schemeClr val="lt1"/>
              </a:solidFill>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0" y="632460"/>
            <a:ext cx="12098020" cy="49174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compile</a:t>
            </a:r>
            <a:r>
              <a:rPr lang="en-US" altLang="zh-CN" sz="2800">
                <a:latin typeface="Times New Roman" panose="02020603050405020304" charset="0"/>
                <a:ea typeface="华文中宋" panose="02010600040101010101" charset="-122"/>
                <a:cs typeface="Times New Roman" panose="02020603050405020304" charset="0"/>
                <a:sym typeface="+mn-ea"/>
              </a:rPr>
              <a:t>: to produce a book, list, report, etc. by bringing together different items, articles, songs, etc.</a:t>
            </a:r>
            <a:r>
              <a:rPr lang="zh-CN" altLang="en-US" sz="2800">
                <a:latin typeface="Times New Roman" panose="02020603050405020304" charset="0"/>
                <a:ea typeface="华文中宋" panose="02010600040101010101" charset="-122"/>
                <a:cs typeface="Times New Roman" panose="02020603050405020304" charset="0"/>
                <a:sym typeface="+mn-ea"/>
              </a:rPr>
              <a:t>编写（书、列表、报告等）；编纂</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album was compiled from live recordings from last year’s tour.                                                       </a:t>
            </a:r>
            <a:r>
              <a:rPr lang="zh-CN" altLang="en-US" sz="2800">
                <a:latin typeface="Times New Roman" panose="02020603050405020304" charset="0"/>
                <a:ea typeface="华文中宋" panose="02010600040101010101" charset="-122"/>
                <a:cs typeface="Times New Roman" panose="02020603050405020304" charset="0"/>
              </a:rPr>
              <a:t>这套唱片选辑由去年巡回演出的实况录音汇编而成。</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hinder</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to make it difficult for sb to do sth or sth to happen </a:t>
            </a:r>
            <a:r>
              <a:rPr lang="zh-CN" altLang="en-US" sz="2800">
                <a:latin typeface="Times New Roman" panose="02020603050405020304" charset="0"/>
                <a:ea typeface="华文中宋" panose="02010600040101010101" charset="-122"/>
                <a:cs typeface="Times New Roman" panose="02020603050405020304" charset="0"/>
              </a:rPr>
              <a:t>阻碍；妨碍；阻挡</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Some teachers felt hindered by a lack of resources.</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en-US" sz="2800">
                <a:latin typeface="Times New Roman" panose="02020603050405020304" charset="0"/>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有些教师因资源不足而感到困难重重。</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483485"/>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3024505"/>
            <a:ext cx="90404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We are trying to compile a list of suitable people for the job.</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6104255"/>
            <a:ext cx="10902950" cy="50419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An injury was hindering him from playing his best.</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466975"/>
            <a:ext cx="7807960" cy="521970"/>
          </a:xfrm>
          <a:prstGeom prst="rect">
            <a:avLst/>
          </a:prstGeom>
          <a:noFill/>
        </p:spPr>
        <p:txBody>
          <a:bodyPr wrap="square" rtlCol="0" anchor="t">
            <a:spAutoFit/>
          </a:bodyPr>
          <a:lstStyle/>
          <a:p>
            <a:r>
              <a:rPr lang="zh-CN" altLang="en-US" sz="2800">
                <a:ea typeface="华文中宋" panose="02010600040101010101" charset="-122"/>
              </a:rPr>
              <a:t>我们在努力编制一份适合做这项工作的人员名单。</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500755"/>
            <a:ext cx="8676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a:off x="320675" y="6612255"/>
            <a:ext cx="7308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611495"/>
            <a:ext cx="6842125" cy="521970"/>
          </a:xfrm>
          <a:prstGeom prst="rect">
            <a:avLst/>
          </a:prstGeom>
          <a:noFill/>
        </p:spPr>
        <p:txBody>
          <a:bodyPr wrap="square" rtlCol="0" anchor="t">
            <a:spAutoFit/>
          </a:bodyPr>
          <a:p>
            <a:r>
              <a:rPr lang="zh-CN" altLang="en-US" sz="2800">
                <a:ea typeface="华文中宋" panose="02010600040101010101" charset="-122"/>
              </a:rPr>
              <a:t>一场伤病正使他无法发挥出最佳水平。</a:t>
            </a:r>
            <a:endParaRPr lang="zh-CN" altLang="en-US" sz="2800">
              <a:ea typeface="华文中宋" panose="02010600040101010101" charset="-122"/>
            </a:endParaRPr>
          </a:p>
        </p:txBody>
      </p:sp>
      <p:sp>
        <p:nvSpPr>
          <p:cNvPr id="2" name="文本框 1"/>
          <p:cNvSpPr txBox="1"/>
          <p:nvPr>
            <p:custDataLst>
              <p:tags r:id="rId8"/>
            </p:custDataLst>
          </p:nvPr>
        </p:nvSpPr>
        <p:spPr>
          <a:xfrm>
            <a:off x="269875" y="558863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blinds(horizontal)">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605895" cy="252730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86080" y="800100"/>
            <a:ext cx="11330305" cy="1233805"/>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The mass stranding of 55 long-finned pilot whales in Tolsta Bay on the Isle of Lewis in July 2023 seems to have been caused, at least in part, by the marine mammals’ loyalty to their pod, according to a new study involving scientists at the University of Glasgow.</a:t>
            </a:r>
            <a:endParaRPr lang="en-US" altLang="zh-CN" sz="25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68935" y="2033905"/>
            <a:ext cx="11464925" cy="1102360"/>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2023年7月，苏格兰刘易斯岛托尔斯塔湾发生55头长鳍领航鲸集体搁浅事件，一项由格拉斯哥大学科学家参与的新研究指出，这一现象至少部分原因在于这些海洋哺乳动物对群体的忠诚。</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72230"/>
            <a:ext cx="11588115" cy="241427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86080" y="3944620"/>
            <a:ext cx="11355705" cy="123825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The topography of this beach could have played a role in the stranding of a species usually found in deeper offshore waters. The steep shelf of the shallow bay, potentially combined with onshore winds, may have hindered the pod’s ability to navigate.</a:t>
            </a:r>
            <a:endParaRPr lang="en-US" altLang="zh-CN" sz="25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68935" y="5095875"/>
            <a:ext cx="11449685" cy="1090930"/>
          </a:xfrm>
          <a:prstGeom prst="rect">
            <a:avLst/>
          </a:prstGeom>
          <a:noFill/>
        </p:spPr>
        <p:txBody>
          <a:bodyPr wrap="square" rtlCol="0">
            <a:noAutofit/>
          </a:bodyPr>
          <a:lstStyle/>
          <a:p>
            <a:pPr algn="l">
              <a:buClrTx/>
              <a:buSzTx/>
              <a:buFontTx/>
            </a:pPr>
            <a:r>
              <a:rPr lang="zh-CN" altLang="en-US" sz="2300">
                <a:latin typeface="华文中宋" panose="02010600040101010101" charset="-122"/>
                <a:ea typeface="华文中宋" panose="02010600040101010101" charset="-122"/>
                <a:cs typeface="华文中宋" panose="02010600040101010101" charset="-122"/>
              </a:rPr>
              <a:t>这片海滩的地形可能对这一物种的搁浅事件起到了一定作用。通常生活在较深海域的该物种，在这片浅海湾的陡峭海岸边可能会遇到困难，而强劲的陆上风力也可能对其航行能力造成阻碍。</a:t>
            </a:r>
            <a:endParaRPr lang="zh-CN" altLang="en-US" sz="2300">
              <a:latin typeface="华文中宋" panose="02010600040101010101" charset="-122"/>
              <a:ea typeface="华文中宋" panose="02010600040101010101" charset="-122"/>
              <a:cs typeface="华文中宋" panose="02010600040101010101" charset="-122"/>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4" name="图片 3"/>
          <p:cNvPicPr>
            <a:picLocks noChangeAspect="1"/>
          </p:cNvPicPr>
          <p:nvPr/>
        </p:nvPicPr>
        <p:blipFill>
          <a:blip r:embed="rId1"/>
          <a:stretch>
            <a:fillRect/>
          </a:stretch>
        </p:blipFill>
        <p:spPr>
          <a:xfrm>
            <a:off x="3137703" y="1293495"/>
            <a:ext cx="5916593" cy="5292000"/>
          </a:xfrm>
          <a:prstGeom prst="rect">
            <a:avLst/>
          </a:prstGeom>
        </p:spPr>
      </p:pic>
      <p:sp>
        <p:nvSpPr>
          <p:cNvPr id="7" name="文本框 6"/>
          <p:cNvSpPr txBox="1"/>
          <p:nvPr/>
        </p:nvSpPr>
        <p:spPr>
          <a:xfrm>
            <a:off x="169863" y="217805"/>
            <a:ext cx="11852275" cy="1014730"/>
          </a:xfrm>
          <a:prstGeom prst="rect">
            <a:avLst/>
          </a:prstGeom>
          <a:noFill/>
        </p:spPr>
        <p:txBody>
          <a:bodyPr wrap="square" rtlCol="0" anchor="t">
            <a:spAutoFit/>
          </a:bodyPr>
          <a:p>
            <a:pPr algn="ctr">
              <a:buClrTx/>
              <a:buSzTx/>
              <a:buFontTx/>
            </a:pPr>
            <a:r>
              <a:rPr lang="en-US" altLang="zh-CN" sz="3200" b="1">
                <a:sym typeface="+mn-ea"/>
              </a:rPr>
              <a:t>4. Earl Swift</a:t>
            </a:r>
            <a:endParaRPr lang="zh-CN" altLang="en-US" sz="3200" b="1">
              <a:sym typeface="+mn-ea"/>
            </a:endParaRPr>
          </a:p>
          <a:p>
            <a:pPr algn="ctr">
              <a:buClrTx/>
              <a:buSzTx/>
              <a:buFontTx/>
            </a:pPr>
            <a:r>
              <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rPr>
              <a:t>厄尔·斯威夫特</a:t>
            </a:r>
            <a:endParaRPr lang="zh-CN" altLang="en-US" sz="2800" b="1" kern="0">
              <a:solidFill>
                <a:srgbClr val="ED7D31"/>
              </a:solidFill>
              <a:latin typeface="微软雅黑" panose="020B0503020204020204" charset="-122"/>
              <a:ea typeface="微软雅黑" panose="020B0503020204020204" charset="-122"/>
              <a:cs typeface="Arial" panose="020B0604020202020204" pitchFamily="34" charset="0"/>
              <a:sym typeface="+mn-ea"/>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0" name="文本框 16"/>
          <p:cNvSpPr txBox="1"/>
          <p:nvPr>
            <p:custDataLst>
              <p:tags r:id="rId1"/>
            </p:custDataLst>
          </p:nvPr>
        </p:nvSpPr>
        <p:spPr>
          <a:xfrm>
            <a:off x="-19050" y="0"/>
            <a:ext cx="2345055"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custDataLst>
              <p:tags r:id="rId2"/>
            </p:custDataLst>
          </p:nvPr>
        </p:nvSpPr>
        <p:spPr>
          <a:xfrm>
            <a:off x="3116580" y="0"/>
            <a:ext cx="6337935" cy="445135"/>
          </a:xfrm>
          <a:prstGeom prst="rect">
            <a:avLst/>
          </a:prstGeom>
          <a:noFill/>
        </p:spPr>
        <p:txBody>
          <a:bodyPr wrap="square" rtlCol="0" anchor="t">
            <a:spAutoFit/>
          </a:bodyPr>
          <a:p>
            <a:pPr algn="l">
              <a:buClrTx/>
              <a:buSzTx/>
              <a:buFontTx/>
            </a:pPr>
            <a:r>
              <a:rPr lang="en-US" altLang="zh-CN" sz="2300" b="1" i="1">
                <a:solidFill>
                  <a:srgbClr val="ED7D31"/>
                </a:solidFill>
                <a:latin typeface="微软雅黑" panose="020B0503020204020204" charset="-122"/>
                <a:ea typeface="微软雅黑" panose="020B0503020204020204" charset="-122"/>
                <a:cs typeface="微软雅黑" panose="020B0503020204020204" charset="-122"/>
                <a:sym typeface="+mn-ea"/>
              </a:rPr>
              <a:t>Outside USA</a:t>
            </a:r>
            <a:r>
              <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rPr>
              <a:t>（Summer, 2026 P14)</a:t>
            </a:r>
            <a:endParaRPr lang="en-US" altLang="zh-CN" sz="23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4" name="文本框 13"/>
          <p:cNvSpPr txBox="1"/>
          <p:nvPr/>
        </p:nvSpPr>
        <p:spPr>
          <a:xfrm>
            <a:off x="-18415" y="501015"/>
            <a:ext cx="12210415" cy="6369685"/>
          </a:xfrm>
          <a:prstGeom prst="rect">
            <a:avLst/>
          </a:prstGeom>
          <a:noFill/>
        </p:spPr>
        <p:txBody>
          <a:bodyPr wrap="square" rtlCol="0" anchor="t">
            <a:spAutoFit/>
          </a:bodyPr>
          <a:p>
            <a:r>
              <a:rPr lang="en-US" altLang="zh-CN" sz="2400">
                <a:latin typeface="Times New Roman" panose="02020603050405020304" charset="0"/>
                <a:cs typeface="Times New Roman" panose="02020603050405020304" charset="0"/>
              </a:rPr>
              <a:t>    Earl Swift, bestselling author of </a:t>
            </a:r>
            <a:r>
              <a:rPr lang="en-US" altLang="zh-CN" sz="2400" i="1">
                <a:latin typeface="Times New Roman" panose="02020603050405020304" charset="0"/>
                <a:cs typeface="Times New Roman" panose="02020603050405020304" charset="0"/>
              </a:rPr>
              <a:t>Chesapeake Requiem</a:t>
            </a:r>
            <a:r>
              <a:rPr lang="en-US" altLang="zh-CN" sz="2400">
                <a:latin typeface="Times New Roman" panose="02020603050405020304" charset="0"/>
                <a:cs typeface="Times New Roman" panose="02020603050405020304" charset="0"/>
              </a:rPr>
              <a:t>, wrote about one of the Appalachian Trail’s (AT) most haunting _________ (tragedy) in the pages of </a:t>
            </a:r>
            <a:r>
              <a:rPr lang="en-US" altLang="zh-CN" sz="2400" i="1">
                <a:latin typeface="Times New Roman" panose="02020603050405020304" charset="0"/>
                <a:cs typeface="Times New Roman" panose="02020603050405020304" charset="0"/>
              </a:rPr>
              <a:t>Outside</a:t>
            </a:r>
            <a:r>
              <a:rPr lang="en-US" altLang="zh-CN" sz="2400">
                <a:latin typeface="Times New Roman" panose="02020603050405020304" charset="0"/>
                <a:cs typeface="Times New Roman" panose="02020603050405020304" charset="0"/>
              </a:rPr>
              <a:t>. His new book, </a:t>
            </a:r>
            <a:r>
              <a:rPr lang="en-US" altLang="zh-CN" sz="2400" i="1">
                <a:latin typeface="Times New Roman" panose="02020603050405020304" charset="0"/>
                <a:cs typeface="Times New Roman" panose="02020603050405020304" charset="0"/>
              </a:rPr>
              <a:t>Up on Cove Mountain</a:t>
            </a:r>
            <a:r>
              <a:rPr lang="en-US" altLang="zh-CN" sz="2400">
                <a:latin typeface="Times New Roman" panose="02020603050405020304" charset="0"/>
                <a:cs typeface="Times New Roman" panose="02020603050405020304" charset="0"/>
              </a:rPr>
              <a:t> , is ____ extraordinary portrait of the AT, his two thru-hikes, and the murders that have haunted him for three decades.</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In 1990, a youthful Swift backpacked the AT from Maine to Georgia, a _____________ (transform) experience ____________ colored every aspect of his later life. He emerged from his hike across the rugged, sky-high roof of 14 eastern states a ________ (sharp) and more organized thinker, a better problem solver, and a committed outdoorsman. </a:t>
            </a:r>
            <a:r>
              <a:rPr lang="en-US" altLang="zh-CN" sz="2400">
                <a:solidFill>
                  <a:schemeClr val="tx1"/>
                </a:solidFill>
                <a:latin typeface="Times New Roman" panose="02020603050405020304" charset="0"/>
                <a:cs typeface="Times New Roman" panose="02020603050405020304" charset="0"/>
              </a:rPr>
              <a:t>But </a:t>
            </a:r>
            <a:r>
              <a:rPr lang="en-US" altLang="zh-CN" sz="2400">
                <a:latin typeface="Times New Roman" panose="02020603050405020304" charset="0"/>
                <a:cs typeface="Times New Roman" panose="02020603050405020304" charset="0"/>
              </a:rPr>
              <a:t>he also ____ (leave) the AT with baggage: early in his odyssey, he spent time with a couple of other southbounders who were friendly, capable, and doing everything right, but who were murdered weeks later at a mountaintop campsite in Pennsylvania—a fit of _________ (violent) that the killer never explained. Half a lifetime later, Swift returned to the trail to find out ________ he was still, in his sixties, equal to the AT’s roller-coaster terrain. ________ (drive) him, too, was a quest for answers that had </a:t>
            </a:r>
            <a:r>
              <a:rPr lang="en-US" altLang="zh-CN" sz="2400">
                <a:solidFill>
                  <a:srgbClr val="0000FF"/>
                </a:solidFill>
                <a:latin typeface="Times New Roman" panose="02020603050405020304" charset="0"/>
                <a:cs typeface="Times New Roman" panose="02020603050405020304" charset="0"/>
              </a:rPr>
              <a:t>nag</a:t>
            </a:r>
            <a:r>
              <a:rPr lang="en-US" altLang="zh-CN" sz="2400">
                <a:latin typeface="Times New Roman" panose="02020603050405020304" charset="0"/>
                <a:cs typeface="Times New Roman" panose="02020603050405020304" charset="0"/>
              </a:rPr>
              <a:t>ged at him since that first hike.</a:t>
            </a:r>
            <a:endParaRPr lang="en-US" altLang="zh-CN" sz="2400">
              <a:latin typeface="Times New Roman" panose="02020603050405020304" charset="0"/>
              <a:cs typeface="Times New Roman" panose="02020603050405020304" charset="0"/>
            </a:endParaRPr>
          </a:p>
          <a:p>
            <a:r>
              <a:rPr lang="en-US" altLang="zh-CN" sz="2400">
                <a:latin typeface="Times New Roman" panose="02020603050405020304" charset="0"/>
                <a:cs typeface="Times New Roman" panose="02020603050405020304" charset="0"/>
              </a:rPr>
              <a:t>   </a:t>
            </a:r>
            <a:r>
              <a:rPr lang="en-US" altLang="zh-CN" sz="2400" i="1">
                <a:latin typeface="Times New Roman" panose="02020603050405020304" charset="0"/>
                <a:cs typeface="Times New Roman" panose="02020603050405020304" charset="0"/>
              </a:rPr>
              <a:t> Up on Cove Mountain</a:t>
            </a:r>
            <a:r>
              <a:rPr lang="en-US" altLang="zh-CN" sz="2400">
                <a:latin typeface="Times New Roman" panose="02020603050405020304" charset="0"/>
                <a:cs typeface="Times New Roman" panose="02020603050405020304" charset="0"/>
              </a:rPr>
              <a:t> is the arresting account of Swift’s 2024 trek through the AT’s enduring wonders and the ghosts of its past, a </a:t>
            </a:r>
            <a:r>
              <a:rPr lang="en-US" altLang="zh-CN" sz="2400">
                <a:solidFill>
                  <a:srgbClr val="0000FF"/>
                </a:solidFill>
                <a:latin typeface="Times New Roman" panose="02020603050405020304" charset="0"/>
                <a:cs typeface="Times New Roman" panose="02020603050405020304" charset="0"/>
              </a:rPr>
              <a:t>chronicle </a:t>
            </a:r>
            <a:r>
              <a:rPr lang="en-US" altLang="zh-CN" sz="2400">
                <a:latin typeface="Times New Roman" panose="02020603050405020304" charset="0"/>
                <a:cs typeface="Times New Roman" panose="02020603050405020304" charset="0"/>
              </a:rPr>
              <a:t>of swashbuckling adventure ________ (</a:t>
            </a:r>
            <a:r>
              <a:rPr lang="en-US" altLang="zh-CN" sz="2400">
                <a:latin typeface="Times New Roman" panose="02020603050405020304" charset="0"/>
                <a:cs typeface="Times New Roman" panose="02020603050405020304" charset="0"/>
                <a:sym typeface="+mn-ea"/>
              </a:rPr>
              <a:t>couple</a:t>
            </a:r>
            <a:r>
              <a:rPr lang="en-US" altLang="zh-CN" sz="2400">
                <a:latin typeface="Times New Roman" panose="02020603050405020304" charset="0"/>
                <a:cs typeface="Times New Roman" panose="02020603050405020304" charset="0"/>
              </a:rPr>
              <a:t>) with a meditation on the nature of risk and the risks of nature.</a:t>
            </a:r>
            <a:endParaRPr lang="en-US" altLang="zh-CN" sz="2400">
              <a:latin typeface="Times New Roman" panose="02020603050405020304" charset="0"/>
              <a:cs typeface="Times New Roman" panose="02020603050405020304" charset="0"/>
            </a:endParaRPr>
          </a:p>
        </p:txBody>
      </p:sp>
      <p:sp>
        <p:nvSpPr>
          <p:cNvPr id="2" name="文本框 1"/>
          <p:cNvSpPr txBox="1"/>
          <p:nvPr/>
        </p:nvSpPr>
        <p:spPr>
          <a:xfrm>
            <a:off x="3416300" y="814705"/>
            <a:ext cx="141414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tragedies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2484755" y="1212850"/>
            <a:ext cx="56388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an</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9182735" y="1939925"/>
            <a:ext cx="201549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transformative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5" name="文本框 4"/>
          <p:cNvSpPr txBox="1"/>
          <p:nvPr/>
        </p:nvSpPr>
        <p:spPr>
          <a:xfrm>
            <a:off x="3000375" y="2314575"/>
            <a:ext cx="198755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which / that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7369810" y="2661920"/>
            <a:ext cx="159956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sharper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9347835" y="3035300"/>
            <a:ext cx="64960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left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6042660" y="4148455"/>
            <a:ext cx="132715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violence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8494395" y="4476750"/>
            <a:ext cx="129794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whether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809615" y="4860925"/>
            <a:ext cx="1259205"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Driving </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9241155" y="5942330"/>
            <a:ext cx="1220470" cy="460375"/>
          </a:xfrm>
          <a:prstGeom prst="rect">
            <a:avLst/>
          </a:prstGeom>
          <a:noFill/>
        </p:spPr>
        <p:txBody>
          <a:bodyPr wrap="square" rtlCol="0" anchor="t">
            <a:spAutoFit/>
          </a:bodyPr>
          <a:p>
            <a:r>
              <a:rPr lang="en-US" altLang="zh-CN" sz="2400">
                <a:solidFill>
                  <a:srgbClr val="FF0000"/>
                </a:solidFill>
                <a:latin typeface="Times New Roman" panose="02020603050405020304" charset="0"/>
                <a:cs typeface="Times New Roman" panose="02020603050405020304" charset="0"/>
                <a:sym typeface="+mn-ea"/>
              </a:rPr>
              <a:t>coupled </a:t>
            </a:r>
            <a:endParaRPr lang="en-US" altLang="zh-CN" sz="24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5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wipe(down)">
                                      <p:cBhvr>
                                        <p:cTn id="32" dur="500"/>
                                        <p:tgtEl>
                                          <p:spTgt spid="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8"/>
                                        </p:tgtEl>
                                        <p:attrNameLst>
                                          <p:attrName>style.visibility</p:attrName>
                                        </p:attrNameLst>
                                      </p:cBhvr>
                                      <p:to>
                                        <p:strVal val="visible"/>
                                      </p:to>
                                    </p:set>
                                    <p:animEffect transition="in" filter="wipe(down)">
                                      <p:cBhvr>
                                        <p:cTn id="37" dur="500"/>
                                        <p:tgtEl>
                                          <p:spTgt spid="8"/>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Effect transition="in" filter="wipe(down)">
                                      <p:cBhvr>
                                        <p:cTn id="42" dur="500"/>
                                        <p:tgtEl>
                                          <p:spTgt spid="9"/>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down)">
                                      <p:cBhvr>
                                        <p:cTn id="47" dur="500"/>
                                        <p:tgtEl>
                                          <p:spTgt spid="11"/>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6" grpId="0"/>
      <p:bldP spid="7" grpId="0"/>
      <p:bldP spid="8" grpId="0"/>
      <p:bldP spid="9" grpId="0"/>
      <p:bldP spid="11" grpId="0"/>
      <p:bldP spid="12" grpId="0"/>
      <p:bldP spid="2" grpId="1"/>
      <p:bldP spid="3" grpId="1"/>
      <p:bldP spid="4" grpId="1"/>
      <p:bldP spid="5" grpId="1"/>
      <p:bldP spid="6" grpId="1"/>
      <p:bldP spid="7" grpId="1"/>
      <p:bldP spid="8" grpId="1"/>
      <p:bldP spid="9" grpId="1"/>
      <p:bldP spid="11" grpId="1"/>
      <p:bldP spid="12" grpId="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59" name="组合 4"/>
          <p:cNvGrpSpPr/>
          <p:nvPr/>
        </p:nvGrpSpPr>
        <p:grpSpPr>
          <a:xfrm>
            <a:off x="-19082" y="609"/>
            <a:ext cx="12214284" cy="6857409"/>
            <a:chOff x="-1" y="-1"/>
            <a:chExt cx="12214282" cy="6857407"/>
          </a:xfrm>
        </p:grpSpPr>
        <p:pic>
          <p:nvPicPr>
            <p:cNvPr id="256" name="图片 101" descr="图片 101"/>
            <p:cNvPicPr>
              <a:picLocks noChangeAspect="1"/>
            </p:cNvPicPr>
            <p:nvPr/>
          </p:nvPicPr>
          <p:blipFill>
            <a:blip r:embed="rId1"/>
            <a:stretch>
              <a:fillRect/>
            </a:stretch>
          </p:blipFill>
          <p:spPr>
            <a:xfrm>
              <a:off x="501650" y="1"/>
              <a:ext cx="11228128" cy="6857406"/>
            </a:xfrm>
            <a:prstGeom prst="rect">
              <a:avLst/>
            </a:prstGeom>
            <a:ln w="12700" cap="flat">
              <a:noFill/>
              <a:miter lim="400000"/>
              <a:headEnd/>
              <a:tailEnd/>
            </a:ln>
            <a:effectLst/>
          </p:spPr>
        </p:pic>
        <p:sp>
          <p:nvSpPr>
            <p:cNvPr id="257" name="矩形 2"/>
            <p:cNvSpPr/>
            <p:nvPr/>
          </p:nvSpPr>
          <p:spPr>
            <a:xfrm>
              <a:off x="-2" y="-2"/>
              <a:ext cx="514369"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sp>
          <p:nvSpPr>
            <p:cNvPr id="258" name="矩形 3"/>
            <p:cNvSpPr/>
            <p:nvPr/>
          </p:nvSpPr>
          <p:spPr>
            <a:xfrm>
              <a:off x="11699912" y="-2"/>
              <a:ext cx="514370" cy="6857407"/>
            </a:xfrm>
            <a:prstGeom prst="rect">
              <a:avLst/>
            </a:prstGeom>
            <a:solidFill>
              <a:srgbClr val="99CCFF"/>
            </a:solidFill>
            <a:ln w="12700" cap="flat">
              <a:noFill/>
              <a:miter lim="400000"/>
            </a:ln>
            <a:effectLst/>
          </p:spPr>
          <p:txBody>
            <a:bodyPr wrap="square" lIns="0" tIns="0" rIns="0" bIns="0" numCol="1" anchor="ctr">
              <a:noAutofit/>
            </a:bodyPr>
            <a:lstStyle/>
            <a:p>
              <a:pPr algn="ctr">
                <a:defRPr>
                  <a:solidFill>
                    <a:srgbClr val="FFFFFF"/>
                  </a:solidFill>
                </a:defRPr>
              </a:pPr>
            </a:p>
          </p:txBody>
        </p:sp>
      </p:grpSp>
      <p:sp>
        <p:nvSpPr>
          <p:cNvPr id="260" name="文本框 1"/>
          <p:cNvSpPr txBox="1"/>
          <p:nvPr/>
        </p:nvSpPr>
        <p:spPr>
          <a:xfrm>
            <a:off x="1784350" y="4796790"/>
            <a:ext cx="8625205" cy="1936750"/>
          </a:xfrm>
          <a:prstGeom prst="rect">
            <a:avLst/>
          </a:prstGeom>
          <a:ln w="12700">
            <a:miter lim="400000"/>
          </a:ln>
        </p:spPr>
        <p:txBody>
          <a:bodyPr wrap="square" lIns="45718" tIns="45718" rIns="45718" bIns="45718">
            <a:spAutoFit/>
          </a:bodyPr>
          <a:lstStyle/>
          <a:p>
            <a:pPr algn="ctr">
              <a:defRPr sz="8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t>The </a:t>
            </a:r>
            <a:r>
              <a:rPr lang="en-US"/>
              <a:t>World</a:t>
            </a:r>
            <a:endParaRPr sz="4000"/>
          </a:p>
          <a:p>
            <a:pPr algn="ctr">
              <a:defRPr sz="4000" b="1" i="1">
                <a:solidFill>
                  <a:srgbClr val="7030A0"/>
                </a:solidFill>
                <a:latin typeface="Trebuchet MS" panose="020B0603020202020204"/>
                <a:ea typeface="Trebuchet MS" panose="020B0603020202020204"/>
                <a:cs typeface="Trebuchet MS" panose="020B0603020202020204"/>
                <a:sym typeface="Trebuchet MS" panose="020B0603020202020204"/>
              </a:defRPr>
            </a:pPr>
            <a:r>
              <a:rPr lang="en-US"/>
              <a:t>May 1st</a:t>
            </a:r>
            <a:r>
              <a:t>-</a:t>
            </a:r>
            <a:r>
              <a:rPr lang="en-US"/>
              <a:t>15th</a:t>
            </a:r>
            <a:r>
              <a:t>, 202</a:t>
            </a:r>
            <a:r>
              <a:rPr lang="en-US"/>
              <a:t>6</a:t>
            </a:r>
            <a:endParaRPr lang="en-US"/>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0" y="737235"/>
            <a:ext cx="12098020" cy="453009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ea typeface="华文中宋" panose="02010600040101010101" charset="-122"/>
                <a:cs typeface="Times New Roman" panose="02020603050405020304" charset="0"/>
                <a:sym typeface="+mn-ea"/>
              </a:rPr>
              <a:t>nag</a:t>
            </a:r>
            <a:r>
              <a:rPr lang="en-US" altLang="zh-CN" sz="2800">
                <a:latin typeface="Times New Roman" panose="02020603050405020304" charset="0"/>
                <a:ea typeface="华文中宋" panose="02010600040101010101" charset="-122"/>
                <a:cs typeface="Times New Roman" panose="02020603050405020304" charset="0"/>
                <a:sym typeface="+mn-ea"/>
              </a:rPr>
              <a:t>: to worry or irritate you continuously</a:t>
            </a:r>
            <a:r>
              <a:rPr lang="zh-CN" altLang="en-US" sz="2800">
                <a:latin typeface="Times New Roman" panose="02020603050405020304" charset="0"/>
                <a:ea typeface="华文中宋" panose="02010600040101010101" charset="-122"/>
                <a:cs typeface="Times New Roman" panose="02020603050405020304" charset="0"/>
                <a:sym typeface="+mn-ea"/>
              </a:rPr>
              <a:t>不断困扰；老使人烦恼</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Doubts nagged me all evening.                                                                                  </a:t>
            </a:r>
            <a:r>
              <a:rPr lang="zh-CN" altLang="en-US" sz="2800">
                <a:latin typeface="Times New Roman" panose="02020603050405020304" charset="0"/>
                <a:ea typeface="华文中宋" panose="02010600040101010101" charset="-122"/>
                <a:cs typeface="Times New Roman" panose="02020603050405020304" charset="0"/>
              </a:rPr>
              <a:t>我一晚上都没有摆脱心中的疑虑。</a:t>
            </a:r>
            <a:endParaRPr lang="zh-CN" altLang="en-US"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rPr>
              <a:t>chronicle</a:t>
            </a:r>
            <a:r>
              <a:rPr lang="en-US" altLang="zh-CN" sz="2800">
                <a:latin typeface="Times New Roman" panose="02020603050405020304" charset="0"/>
                <a:cs typeface="Times New Roman" panose="02020603050405020304" charset="0"/>
              </a:rPr>
              <a:t>: </a:t>
            </a:r>
            <a:r>
              <a:rPr lang="en-US" altLang="zh-CN" sz="2800">
                <a:latin typeface="Times New Roman" panose="02020603050405020304" charset="0"/>
                <a:ea typeface="华文中宋" panose="02010600040101010101" charset="-122"/>
                <a:cs typeface="Times New Roman" panose="02020603050405020304" charset="0"/>
              </a:rPr>
              <a:t>a written record of events in the order in which they happened </a:t>
            </a:r>
            <a:r>
              <a:rPr lang="zh-CN" altLang="en-US" sz="2800">
                <a:latin typeface="Times New Roman" panose="02020603050405020304" charset="0"/>
                <a:ea typeface="华文中宋" panose="02010600040101010101" charset="-122"/>
                <a:cs typeface="Times New Roman" panose="02020603050405020304" charset="0"/>
              </a:rPr>
              <a:t>编年史</a:t>
            </a:r>
            <a:endParaRPr lang="zh-CN" altLang="en-US" sz="2800">
              <a:latin typeface="Times New Roman" panose="02020603050405020304" charset="0"/>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Her latest novel is a chronicle of life in a Devon village.</a:t>
            </a: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她的最近一部小说是德文郡一个小村庄的生活记事。</a:t>
            </a: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r>
              <a:rPr sz="2800">
                <a:latin typeface="Times New Roman" panose="02020603050405020304" charset="0"/>
                <a:ea typeface="华文中宋" panose="02010600040101010101" charset="-122"/>
                <a:cs typeface="Times New Roman" panose="02020603050405020304" charset="0"/>
              </a:rPr>
              <a:t> </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4" name="文本框 1"/>
          <p:cNvSpPr txBox="1"/>
          <p:nvPr>
            <p:custDataLst>
              <p:tags r:id="rId1"/>
            </p:custDataLst>
          </p:nvPr>
        </p:nvSpPr>
        <p:spPr>
          <a:xfrm>
            <a:off x="185420" y="2188210"/>
            <a:ext cx="1957070" cy="521970"/>
          </a:xfrm>
          <a:prstGeom prst="rect">
            <a:avLst/>
          </a:prstGeom>
          <a:solidFill>
            <a:srgbClr val="0070C0"/>
          </a:solidFill>
        </p:spPr>
        <p:txBody>
          <a:bodyPr wrap="square" rtlCol="0">
            <a:spAutoFit/>
          </a:bodyPr>
          <a:lstStyle/>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1048605" name="文本框 2"/>
          <p:cNvSpPr txBox="1"/>
          <p:nvPr>
            <p:custDataLst>
              <p:tags r:id="rId2"/>
            </p:custDataLst>
          </p:nvPr>
        </p:nvSpPr>
        <p:spPr>
          <a:xfrm>
            <a:off x="259715" y="2729230"/>
            <a:ext cx="904049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feeling of unease nagged at her.</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3"/>
            </p:custDataLst>
          </p:nvPr>
        </p:nvSpPr>
        <p:spPr>
          <a:xfrm>
            <a:off x="269240" y="5875655"/>
            <a:ext cx="10721975" cy="504190"/>
          </a:xfrm>
          <a:prstGeom prst="rect">
            <a:avLst/>
          </a:prstGeom>
          <a:noFill/>
        </p:spPr>
        <p:txBody>
          <a:bodyPr wrap="square" rtlCol="0">
            <a:noAutofit/>
          </a:bodyPr>
          <a:lstStyle/>
          <a:p>
            <a:r>
              <a:rPr lang="en-US" altLang="zh-CN" sz="2800">
                <a:solidFill>
                  <a:srgbClr val="FF0000"/>
                </a:solidFill>
                <a:latin typeface="Times New Roman" panose="02020603050405020304" charset="0"/>
                <a:cs typeface="Times New Roman" panose="02020603050405020304" charset="0"/>
              </a:rPr>
              <a:t>The report is a chronicle of the history of the Party since its formation.</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4"/>
            </p:custDataLst>
          </p:nvPr>
        </p:nvSpPr>
        <p:spPr>
          <a:xfrm>
            <a:off x="2395855" y="2171700"/>
            <a:ext cx="7033260" cy="521970"/>
          </a:xfrm>
          <a:prstGeom prst="rect">
            <a:avLst/>
          </a:prstGeom>
          <a:noFill/>
        </p:spPr>
        <p:txBody>
          <a:bodyPr wrap="square" rtlCol="0" anchor="t">
            <a:spAutoFit/>
          </a:bodyPr>
          <a:lstStyle/>
          <a:p>
            <a:r>
              <a:rPr lang="zh-CN" altLang="en-US" sz="2800">
                <a:ea typeface="华文中宋" panose="02010600040101010101" charset="-122"/>
              </a:rPr>
              <a:t>一种不安的感觉一直困扰着她。</a:t>
            </a:r>
            <a:endParaRPr lang="zh-CN" altLang="en-US" sz="2800">
              <a:ea typeface="华文中宋" panose="02010600040101010101" charset="-122"/>
            </a:endParaRPr>
          </a:p>
        </p:txBody>
      </p:sp>
      <p:cxnSp>
        <p:nvCxnSpPr>
          <p:cNvPr id="3145728" name="直接连接符 8"/>
          <p:cNvCxnSpPr/>
          <p:nvPr>
            <p:custDataLst>
              <p:tags r:id="rId5"/>
            </p:custDataLst>
          </p:nvPr>
        </p:nvCxnSpPr>
        <p:spPr>
          <a:xfrm>
            <a:off x="311150" y="3176905"/>
            <a:ext cx="4968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custDataLst>
              <p:tags r:id="rId6"/>
            </p:custDataLst>
          </p:nvPr>
        </p:nvCxnSpPr>
        <p:spPr>
          <a:xfrm flipV="1">
            <a:off x="320675" y="6392545"/>
            <a:ext cx="10188000" cy="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17" name="文本框 16"/>
          <p:cNvSpPr txBox="1"/>
          <p:nvPr/>
        </p:nvSpPr>
        <p:spPr>
          <a:xfrm>
            <a:off x="0" y="0"/>
            <a:ext cx="1955800"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
        <p:nvSpPr>
          <p:cNvPr id="3" name="文本框 6"/>
          <p:cNvSpPr txBox="1"/>
          <p:nvPr>
            <p:custDataLst>
              <p:tags r:id="rId7"/>
            </p:custDataLst>
          </p:nvPr>
        </p:nvSpPr>
        <p:spPr>
          <a:xfrm>
            <a:off x="2395855" y="5382895"/>
            <a:ext cx="7535545" cy="521970"/>
          </a:xfrm>
          <a:prstGeom prst="rect">
            <a:avLst/>
          </a:prstGeom>
          <a:noFill/>
        </p:spPr>
        <p:txBody>
          <a:bodyPr wrap="square" rtlCol="0" anchor="t">
            <a:spAutoFit/>
          </a:bodyPr>
          <a:p>
            <a:r>
              <a:rPr lang="zh-CN" altLang="en-US" sz="2800">
                <a:ea typeface="华文中宋" panose="02010600040101010101" charset="-122"/>
              </a:rPr>
              <a:t>这份报告详细记录了该党自成立以来的历史。</a:t>
            </a:r>
            <a:endParaRPr lang="zh-CN" altLang="en-US" sz="2800">
              <a:ea typeface="华文中宋" panose="02010600040101010101" charset="-122"/>
            </a:endParaRPr>
          </a:p>
        </p:txBody>
      </p:sp>
      <p:sp>
        <p:nvSpPr>
          <p:cNvPr id="2" name="文本框 1"/>
          <p:cNvSpPr txBox="1"/>
          <p:nvPr>
            <p:custDataLst>
              <p:tags r:id="rId8"/>
            </p:custDataLst>
          </p:nvPr>
        </p:nvSpPr>
        <p:spPr>
          <a:xfrm>
            <a:off x="269875" y="5360035"/>
            <a:ext cx="2035175"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048604"/>
                                        </p:tgtEl>
                                        <p:attrNameLst>
                                          <p:attrName>style.visibility</p:attrName>
                                        </p:attrNameLst>
                                      </p:cBhvr>
                                      <p:to>
                                        <p:strVal val="visible"/>
                                      </p:to>
                                    </p:set>
                                    <p:animEffect transition="in" filter="blinds(horizontal)">
                                      <p:cBhvr>
                                        <p:cTn id="12" dur="500"/>
                                        <p:tgtEl>
                                          <p:spTgt spid="1048604"/>
                                        </p:tgtEl>
                                      </p:cBhvr>
                                    </p:animEffect>
                                  </p:childTnLst>
                                </p:cTn>
                              </p:par>
                              <p:par>
                                <p:cTn id="13" presetID="3" presetClass="entr" presetSubtype="10" fill="hold" grpId="0" nodeType="with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grpId="0" nodeType="clickEffect">
                                  <p:stCondLst>
                                    <p:cond delay="0"/>
                                  </p:stCondLst>
                                  <p:childTnLst>
                                    <p:set>
                                      <p:cBhvr>
                                        <p:cTn id="22" dur="1" fill="hold">
                                          <p:stCondLst>
                                            <p:cond delay="0"/>
                                          </p:stCondLst>
                                        </p:cTn>
                                        <p:tgtEl>
                                          <p:spTgt spid="1048605"/>
                                        </p:tgtEl>
                                        <p:attrNameLst>
                                          <p:attrName>style.visibility</p:attrName>
                                        </p:attrNameLst>
                                      </p:cBhvr>
                                      <p:to>
                                        <p:strVal val="visible"/>
                                      </p:to>
                                    </p:set>
                                    <p:animEffect transition="in" filter="blinds(horizontal)">
                                      <p:cBhvr>
                                        <p:cTn id="23" dur="500"/>
                                        <p:tgtEl>
                                          <p:spTgt spid="104860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048602">
                                            <p:txEl>
                                              <p:pRg st="6" end="6"/>
                                            </p:txEl>
                                          </p:spTgt>
                                        </p:tgtEl>
                                        <p:attrNameLst>
                                          <p:attrName>style.visibility</p:attrName>
                                        </p:attrNameLst>
                                      </p:cBhvr>
                                      <p:to>
                                        <p:strVal val="visible"/>
                                      </p:to>
                                    </p:set>
                                    <p:animEffect transition="in" filter="wipe(down)">
                                      <p:cBhvr>
                                        <p:cTn id="28" dur="500"/>
                                        <p:tgtEl>
                                          <p:spTgt spid="1048602">
                                            <p:txEl>
                                              <p:pRg st="6" end="6"/>
                                            </p:txEl>
                                          </p:spTgt>
                                        </p:tgtEl>
                                      </p:cBhvr>
                                    </p:animEffect>
                                  </p:childTnLst>
                                </p:cTn>
                              </p:par>
                              <p:par>
                                <p:cTn id="29" presetID="22" presetClass="entr" presetSubtype="4" fill="hold" nodeType="with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grpId="0" nodeType="clickEffect">
                                  <p:stCondLst>
                                    <p:cond delay="0"/>
                                  </p:stCondLst>
                                  <p:childTnLst>
                                    <p:set>
                                      <p:cBhvr>
                                        <p:cTn id="35" dur="1" fill="hold">
                                          <p:stCondLst>
                                            <p:cond delay="0"/>
                                          </p:stCondLst>
                                        </p:cTn>
                                        <p:tgtEl>
                                          <p:spTgt spid="2"/>
                                        </p:tgtEl>
                                        <p:attrNameLst>
                                          <p:attrName>style.visibility</p:attrName>
                                        </p:attrNameLst>
                                      </p:cBhvr>
                                      <p:to>
                                        <p:strVal val="visible"/>
                                      </p:to>
                                    </p:set>
                                    <p:animEffect transition="in" filter="blinds(horizontal)">
                                      <p:cBhvr>
                                        <p:cTn id="36" dur="500"/>
                                        <p:tgtEl>
                                          <p:spTgt spid="2"/>
                                        </p:tgtEl>
                                      </p:cBhvr>
                                    </p:animEffect>
                                  </p:childTnLst>
                                </p:cTn>
                              </p:par>
                              <p:par>
                                <p:cTn id="37" presetID="22" presetClass="entr" presetSubtype="4" fill="hold" nodeType="with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4" grpId="0" bldLvl="0" animBg="1"/>
      <p:bldP spid="1048605" grpId="0"/>
      <p:bldP spid="1048605" grpId="1"/>
      <p:bldP spid="1048607" grpId="0"/>
      <p:bldP spid="1048607" grpId="1"/>
      <p:bldP spid="1048608" grpId="0"/>
      <p:bldP spid="3" grpId="0"/>
      <p:bldP spid="2" grpId="0" bldLvl="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245745" y="777875"/>
            <a:ext cx="11605895" cy="278828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86080" y="800100"/>
            <a:ext cx="11330305" cy="161544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Earl Swift, bestselling author of </a:t>
            </a:r>
            <a:r>
              <a:rPr lang="en-US" altLang="zh-CN" sz="2500" i="1">
                <a:latin typeface="Times New Roman" panose="02020603050405020304" charset="0"/>
                <a:cs typeface="Times New Roman" panose="02020603050405020304" charset="0"/>
                <a:sym typeface="+mn-ea"/>
              </a:rPr>
              <a:t>Chesapeake Requiem</a:t>
            </a:r>
            <a:r>
              <a:rPr lang="en-US" altLang="zh-CN" sz="2500">
                <a:latin typeface="Times New Roman" panose="02020603050405020304" charset="0"/>
                <a:cs typeface="Times New Roman" panose="02020603050405020304" charset="0"/>
                <a:sym typeface="+mn-ea"/>
              </a:rPr>
              <a:t>, wrote about one of the Appalachian Trail’s (AT) most haunting tragedies in the pages of </a:t>
            </a:r>
            <a:r>
              <a:rPr lang="en-US" altLang="zh-CN" sz="2500" i="1">
                <a:latin typeface="Times New Roman" panose="02020603050405020304" charset="0"/>
                <a:cs typeface="Times New Roman" panose="02020603050405020304" charset="0"/>
                <a:sym typeface="+mn-ea"/>
              </a:rPr>
              <a:t>Outside</a:t>
            </a:r>
            <a:r>
              <a:rPr lang="en-US" altLang="zh-CN" sz="2500">
                <a:latin typeface="Times New Roman" panose="02020603050405020304" charset="0"/>
                <a:cs typeface="Times New Roman" panose="02020603050405020304" charset="0"/>
                <a:sym typeface="+mn-ea"/>
              </a:rPr>
              <a:t>. His new book, </a:t>
            </a:r>
            <a:r>
              <a:rPr lang="en-US" altLang="zh-CN" sz="2500" i="1">
                <a:latin typeface="Times New Roman" panose="02020603050405020304" charset="0"/>
                <a:cs typeface="Times New Roman" panose="02020603050405020304" charset="0"/>
                <a:sym typeface="+mn-ea"/>
              </a:rPr>
              <a:t>Up on Cove Mountain</a:t>
            </a:r>
            <a:r>
              <a:rPr lang="en-US" altLang="zh-CN" sz="2500">
                <a:latin typeface="Times New Roman" panose="02020603050405020304" charset="0"/>
                <a:cs typeface="Times New Roman" panose="02020603050405020304" charset="0"/>
                <a:sym typeface="+mn-ea"/>
              </a:rPr>
              <a:t> , is an extraordinary portrait of the AT, his two thru-hikes, and the murders that have haunted him for three decades.</a:t>
            </a:r>
            <a:endParaRPr lang="zh-CN" altLang="en-US" sz="25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42265" y="2326640"/>
            <a:ext cx="11464925" cy="1102360"/>
          </a:xfrm>
          <a:prstGeom prst="rect">
            <a:avLst/>
          </a:prstGeom>
          <a:noFill/>
        </p:spPr>
        <p:txBody>
          <a:bodyPr wrap="square" rtlCol="0">
            <a:noAutofit/>
          </a:bodyPr>
          <a:lstStyle/>
          <a:p>
            <a:pPr algn="l">
              <a:buClrTx/>
              <a:buSzTx/>
              <a:buFontTx/>
            </a:pPr>
            <a:r>
              <a:rPr lang="zh-CN" altLang="en-US" sz="2300">
                <a:latin typeface="Times New Roman" panose="02020603050405020304" charset="0"/>
                <a:ea typeface="华文中宋" panose="02010600040101010101" charset="-122"/>
                <a:cs typeface="Times New Roman" panose="02020603050405020304" charset="0"/>
              </a:rPr>
              <a:t>厄尔·斯威夫特是畅销书《切萨皮克安魂曲》的作者，他在《户外》杂志中讲述了阿巴拉契亚小径上最令人难忘的悲剧之一。他的新书《科夫山之上》描绘了阿巴拉契亚小径的非凡图景，记录了他两次全程徒步的经历，以及那些困扰他三十年的谋杀案。</a:t>
            </a:r>
            <a:endParaRPr lang="zh-CN" altLang="en-US" sz="2300">
              <a:latin typeface="Times New Roman" panose="02020603050405020304" charset="0"/>
              <a:ea typeface="华文中宋" panose="02010600040101010101" charset="-122"/>
              <a:cs typeface="Times New Roman" panose="02020603050405020304" charset="0"/>
            </a:endParaRPr>
          </a:p>
        </p:txBody>
      </p:sp>
      <p:sp>
        <p:nvSpPr>
          <p:cNvPr id="1048610" name="文本框 16"/>
          <p:cNvSpPr txBox="1"/>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5" name="圆角矩形 4"/>
          <p:cNvSpPr/>
          <p:nvPr>
            <p:custDataLst>
              <p:tags r:id="rId4"/>
            </p:custDataLst>
          </p:nvPr>
        </p:nvSpPr>
        <p:spPr>
          <a:xfrm>
            <a:off x="245745" y="3822700"/>
            <a:ext cx="11588115" cy="246380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60045" y="3890010"/>
            <a:ext cx="11355705" cy="1238250"/>
          </a:xfrm>
          <a:prstGeom prst="rect">
            <a:avLst/>
          </a:prstGeom>
          <a:noFill/>
        </p:spPr>
        <p:txBody>
          <a:bodyPr wrap="square">
            <a:noAutofit/>
          </a:bodyPr>
          <a:lstStyle/>
          <a:p>
            <a:pPr algn="l"/>
            <a:r>
              <a:rPr lang="en-US" altLang="zh-CN" sz="2500">
                <a:latin typeface="Times New Roman" panose="02020603050405020304" charset="0"/>
                <a:cs typeface="Times New Roman" panose="02020603050405020304" charset="0"/>
                <a:sym typeface="+mn-ea"/>
              </a:rPr>
              <a:t>Up on Cove Mountain is the arresting account of Swift’s 2024 trek through the AT’s enduring wonders and the ghosts of its past, a chronicle of swashbuckling adventure coupled with a meditation on the nature of risk and the risks of nature.</a:t>
            </a:r>
            <a:endParaRPr lang="en-US" altLang="zh-CN" sz="2500">
              <a:latin typeface="Times New Roman" panose="02020603050405020304" charset="0"/>
              <a:cs typeface="Times New Roman" panose="02020603050405020304" charset="0"/>
              <a:sym typeface="+mn-ea"/>
            </a:endParaRPr>
          </a:p>
          <a:p>
            <a:pPr algn="l"/>
            <a:endParaRPr lang="en-US" altLang="zh-CN" sz="25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42265" y="5118735"/>
            <a:ext cx="11449685" cy="1167765"/>
          </a:xfrm>
          <a:prstGeom prst="rect">
            <a:avLst/>
          </a:prstGeom>
          <a:noFill/>
        </p:spPr>
        <p:txBody>
          <a:bodyPr wrap="square" rtlCol="0">
            <a:noAutofit/>
          </a:bodyPr>
          <a:lstStyle/>
          <a:p>
            <a:pPr algn="l">
              <a:buClrTx/>
              <a:buSzTx/>
              <a:buFontTx/>
            </a:pPr>
            <a:r>
              <a:rPr lang="zh-CN" altLang="en-US" sz="2300">
                <a:latin typeface="Times New Roman" panose="02020603050405020304" charset="0"/>
                <a:ea typeface="华文中宋" panose="02010600040101010101" charset="-122"/>
                <a:cs typeface="Times New Roman" panose="02020603050405020304" charset="0"/>
              </a:rPr>
              <a:t>《科夫山上的旅程》讲述了斯威夫特2024年徒步穿越阿巴拉契亚小径时所经历的壮丽奇景与历史幽灵，既是一段充满冒险精神的传奇记述，也是一次对风险本质以及自然之险的深刻沉思。</a:t>
            </a:r>
            <a:endParaRPr lang="zh-CN" altLang="en-US" sz="2300">
              <a:latin typeface="Times New Roman" panose="02020603050405020304" charset="0"/>
              <a:ea typeface="华文中宋" panose="02010600040101010101" charset="-122"/>
              <a:cs typeface="Times New Roman" panose="02020603050405020304"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3530601" y="122555"/>
            <a:ext cx="5132705" cy="553085"/>
          </a:xfrm>
          <a:prstGeom prst="rect">
            <a:avLst/>
          </a:prstGeom>
          <a:noFill/>
        </p:spPr>
        <p:txBody>
          <a:bodyPr wrap="none" rtlCol="0" anchor="t">
            <a:spAutoFit/>
          </a:bodyPr>
          <a:p>
            <a:pPr algn="ct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5. </a:t>
            </a:r>
            <a:r>
              <a:rPr 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BBC News 05</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14</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/202</a:t>
            </a:r>
            <a:r>
              <a:rPr lang="en-US" altLang="zh-CN"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6</a:t>
            </a:r>
            <a:r>
              <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rPr>
              <a:t>      </a:t>
            </a:r>
            <a:endParaRPr lang="zh-CN" altLang="en-US" sz="3000" b="1" dirty="0" smtClean="0">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pic>
        <p:nvPicPr>
          <p:cNvPr id="100" name="图片 99"/>
          <p:cNvPicPr>
            <a:picLocks noChangeAspect="1"/>
          </p:cNvPicPr>
          <p:nvPr/>
        </p:nvPicPr>
        <p:blipFill>
          <a:blip r:embed="rId1"/>
          <a:stretch>
            <a:fillRect/>
          </a:stretch>
        </p:blipFill>
        <p:spPr>
          <a:xfrm>
            <a:off x="998220" y="739140"/>
            <a:ext cx="10198100" cy="6118860"/>
          </a:xfrm>
          <a:prstGeom prst="rect">
            <a:avLst/>
          </a:prstGeom>
          <a:noFill/>
          <a:ln w="9525">
            <a:noFill/>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文本框 15"/>
          <p:cNvSpPr txBox="1"/>
          <p:nvPr/>
        </p:nvSpPr>
        <p:spPr>
          <a:xfrm>
            <a:off x="88900" y="537210"/>
            <a:ext cx="12082145" cy="6517640"/>
          </a:xfrm>
          <a:prstGeom prst="rect">
            <a:avLst/>
          </a:prstGeom>
          <a:ln w="12700">
            <a:miter lim="400000"/>
          </a:ln>
        </p:spPr>
        <p:txBody>
          <a:bodyPr wrap="square" lIns="45718" tIns="45718" rIns="45718" bIns="45718">
            <a:noAutofit/>
          </a:bodyPr>
          <a:lstStyle/>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tLang="zh-CN" sz="2200">
                <a:latin typeface="Times New Roman" panose="02020603050405020304" charset="0"/>
                <a:cs typeface="Times New Roman" panose="02020603050405020304" charset="0"/>
              </a:rPr>
              <a:t>  </a:t>
            </a:r>
            <a:r>
              <a:rPr lang="en-US" altLang="zh-CN" sz="2250">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Donald Trump is traveling to Beijing on the first trip to China by a US president since he last went there in 2017. The main focus of his talks with Xi Jinping will be the ______ trade relationship. Mr. Trump said he would ask Mr. Xi to _________ China’s economy. Before leaving Washington, Mr. Trump sounded ___________. “He’s been a friend of mine. He’s been somebody that we _______________. And I think you’re going to see that good things are going to happen. This is going to be a very exciting trip. A lot of good things are going to happen.” Mr. Trump said they would also discuss Iran.</a:t>
            </a:r>
            <a:endParaRPr lang="en-US" altLang="zh-CN"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tLang="zh-CN" sz="2400">
                <a:latin typeface="Times New Roman" panose="02020603050405020304" charset="0"/>
                <a:cs typeface="Times New Roman" panose="02020603050405020304" charset="0"/>
              </a:rPr>
              <a:t>     Delegations from China and the United States have held ___________ in South Korea _________ President Trump’s arrival in Beijing. The U.S. Treasury Secretary Scott Bessent met the Chinese Vice Premier He Lifeng in Incheon International Airport in Seoul. There’s been ______________</a:t>
            </a:r>
            <a:r>
              <a:rPr lang="en-US" altLang="zh-CN" sz="2400">
                <a:solidFill>
                  <a:srgbClr val="FF0000"/>
                </a:solidFill>
                <a:latin typeface="Times New Roman" panose="02020603050405020304" charset="0"/>
                <a:cs typeface="Times New Roman" panose="02020603050405020304" charset="0"/>
              </a:rPr>
              <a:t> </a:t>
            </a:r>
            <a:r>
              <a:rPr lang="en-US" altLang="zh-CN" sz="2400">
                <a:latin typeface="Times New Roman" panose="02020603050405020304" charset="0"/>
                <a:cs typeface="Times New Roman" panose="02020603050405020304" charset="0"/>
              </a:rPr>
              <a:t>yet from either side.</a:t>
            </a:r>
            <a:endParaRPr lang="en-US" altLang="zh-CN" sz="2400">
              <a:latin typeface="Times New Roman" panose="02020603050405020304" charset="0"/>
              <a:cs typeface="Times New Roman" panose="02020603050405020304" charset="0"/>
            </a:endParaRPr>
          </a:p>
          <a:p>
            <a:pPr eaLnBrk="1">
              <a:lnSpc>
                <a:spcPct val="100000"/>
              </a:lnSpc>
              <a:defRPr sz="2500">
                <a:latin typeface="Times New Roman" panose="02020603050405020304"/>
                <a:ea typeface="Times New Roman" panose="02020603050405020304"/>
                <a:cs typeface="Times New Roman" panose="02020603050405020304"/>
                <a:sym typeface="Times New Roman" panose="02020603050405020304"/>
              </a:defRPr>
            </a:pPr>
            <a:r>
              <a:rPr lang="en-US" altLang="zh-CN" sz="2400">
                <a:latin typeface="Times New Roman" panose="02020603050405020304" charset="0"/>
                <a:cs typeface="Times New Roman" panose="02020603050405020304" charset="0"/>
              </a:rPr>
              <a:t>     The British Prime Minister Keir Starmer is meeting his health minister Wes Streeting, a __________ leadership rival as he fights back against efforts to </a:t>
            </a:r>
            <a:r>
              <a:rPr lang="en-US" altLang="zh-CN" sz="2400">
                <a:solidFill>
                  <a:srgbClr val="0000FF"/>
                </a:solidFill>
                <a:latin typeface="Times New Roman" panose="02020603050405020304" charset="0"/>
                <a:ea typeface="+mn-ea"/>
                <a:cs typeface="Times New Roman" panose="02020603050405020304" charset="0"/>
              </a:rPr>
              <a:t>oust </a:t>
            </a:r>
            <a:r>
              <a:rPr lang="en-US" altLang="zh-CN" sz="2400">
                <a:latin typeface="Times New Roman" panose="02020603050405020304" charset="0"/>
                <a:cs typeface="Times New Roman" panose="02020603050405020304" charset="0"/>
              </a:rPr>
              <a:t>him. Ministers who support the Prime Minister _____________________ that the government is getting on with business, including today’s King’s speech, outlining its </a:t>
            </a:r>
            <a:r>
              <a:rPr lang="en-US" altLang="zh-CN" sz="2400">
                <a:solidFill>
                  <a:srgbClr val="0000FF"/>
                </a:solidFill>
                <a:latin typeface="Times New Roman" panose="02020603050405020304" charset="0"/>
                <a:ea typeface="+mn-ea"/>
                <a:cs typeface="Times New Roman" panose="02020603050405020304" charset="0"/>
              </a:rPr>
              <a:t>legislative </a:t>
            </a:r>
            <a:r>
              <a:rPr lang="en-US" altLang="zh-CN" sz="2400">
                <a:latin typeface="Times New Roman" panose="02020603050405020304" charset="0"/>
                <a:cs typeface="Times New Roman" panose="02020603050405020304" charset="0"/>
              </a:rPr>
              <a:t>program. Dozens of Labor MPs have _______ Sir Keir to quit.</a:t>
            </a:r>
            <a:endParaRPr lang="en-US" altLang="zh-CN" sz="2400">
              <a:latin typeface="Times New Roman" panose="02020603050405020304" charset="0"/>
              <a:cs typeface="Times New Roman" panose="02020603050405020304" charset="0"/>
            </a:endParaRPr>
          </a:p>
        </p:txBody>
      </p:sp>
      <p:pic>
        <p:nvPicPr>
          <p:cNvPr id="304" name="AP News Minute 03.15.22" descr="AP News Minute 03.15.22"/>
          <p:cNvPicPr/>
          <p:nvPr>
            <a:audioFile r:link="rId1"/>
            <p:extLst>
              <p:ext uri="{DAA4B4D4-6D71-4841-9C94-3DE7FCFB9230}">
                <p14:media xmlns:p14="http://schemas.microsoft.com/office/powerpoint/2010/main" r:embed="rId2"/>
              </p:ext>
            </p:extLst>
          </p:nvPr>
        </p:nvPicPr>
        <p:blipFill>
          <a:blip r:embed="rId3"/>
          <a:stretch>
            <a:fillRect/>
          </a:stretch>
        </p:blipFill>
        <p:spPr>
          <a:xfrm>
            <a:off x="11562080" y="6238875"/>
            <a:ext cx="1" cy="1"/>
          </a:xfrm>
          <a:prstGeom prst="rect">
            <a:avLst/>
          </a:prstGeom>
          <a:ln w="12700">
            <a:miter lim="400000"/>
            <a:headEnd/>
            <a:tailEnd/>
          </a:ln>
        </p:spPr>
      </p:pic>
      <p:sp>
        <p:nvSpPr>
          <p:cNvPr id="5" name="文本框 16"/>
          <p:cNvSpPr txBox="1"/>
          <p:nvPr/>
        </p:nvSpPr>
        <p:spPr>
          <a:xfrm>
            <a:off x="0" y="0"/>
            <a:ext cx="1644650" cy="428625"/>
          </a:xfrm>
          <a:prstGeom prst="rect">
            <a:avLst/>
          </a:prstGeom>
          <a:solidFill>
            <a:schemeClr val="accent6"/>
          </a:solidFill>
          <a:ln w="12700">
            <a:miter lim="400000"/>
          </a:ln>
        </p:spPr>
        <p:txBody>
          <a:bodyPr wrap="square" lIns="45718" tIns="45718" rIns="45718" bIns="45718">
            <a:spAutoFit/>
          </a:bodyPr>
          <a:lstStyle>
            <a:lvl1pPr>
              <a:defRPr sz="2800" b="1">
                <a:solidFill>
                  <a:srgbClr val="FFFFFF"/>
                </a:solidFill>
                <a:latin typeface="微软雅黑" panose="020B0503020204020204" charset="-122"/>
                <a:ea typeface="微软雅黑" panose="020B0503020204020204" charset="-122"/>
                <a:cs typeface="微软雅黑" panose="020B0503020204020204" charset="-122"/>
                <a:sym typeface="微软雅黑" panose="020B0503020204020204" charset="-122"/>
              </a:defRPr>
            </a:lvl1pPr>
          </a:lstStyle>
          <a:p>
            <a:pPr algn="ctr"/>
            <a:r>
              <a:rPr lang="en-US" sz="2200">
                <a:latin typeface="Times New Roman" panose="02020603050405020304" charset="0"/>
                <a:cs typeface="Times New Roman" panose="02020603050405020304" charset="0"/>
              </a:rPr>
              <a:t>Dictation </a:t>
            </a:r>
            <a:endParaRPr lang="en-US" sz="2200">
              <a:latin typeface="Times New Roman" panose="02020603050405020304" charset="0"/>
              <a:cs typeface="Times New Roman" panose="02020603050405020304" charset="0"/>
            </a:endParaRPr>
          </a:p>
        </p:txBody>
      </p:sp>
      <p:sp>
        <p:nvSpPr>
          <p:cNvPr id="2" name="文本框 1"/>
          <p:cNvSpPr txBox="1"/>
          <p:nvPr/>
        </p:nvSpPr>
        <p:spPr>
          <a:xfrm>
            <a:off x="9405620" y="915670"/>
            <a:ext cx="198120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tense </a:t>
            </a:r>
            <a:endParaRPr kumimoji="0" lang="en-US" altLang="zh-CN"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14" name="文本框 13"/>
          <p:cNvSpPr txBox="1"/>
          <p:nvPr/>
        </p:nvSpPr>
        <p:spPr>
          <a:xfrm>
            <a:off x="4346575" y="1612900"/>
            <a:ext cx="1438275" cy="434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optimistic</a:t>
            </a:r>
            <a:endParaRPr lang="en-US" altLang="zh-CN" sz="2400" b="1">
              <a:solidFill>
                <a:srgbClr val="FF0000"/>
              </a:solidFill>
              <a:latin typeface="Times New Roman" panose="02020603050405020304" charset="0"/>
              <a:cs typeface="Times New Roman" panose="02020603050405020304" charset="0"/>
              <a:sym typeface="+mn-ea"/>
            </a:endParaRPr>
          </a:p>
        </p:txBody>
      </p:sp>
      <p:sp>
        <p:nvSpPr>
          <p:cNvPr id="16" name="文本框 15"/>
          <p:cNvSpPr txBox="1"/>
          <p:nvPr/>
        </p:nvSpPr>
        <p:spPr>
          <a:xfrm>
            <a:off x="272415" y="3504565"/>
            <a:ext cx="259715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ahead of</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7" name="文本框 16"/>
          <p:cNvSpPr txBox="1"/>
          <p:nvPr/>
        </p:nvSpPr>
        <p:spPr>
          <a:xfrm>
            <a:off x="350520" y="4273550"/>
            <a:ext cx="19443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no comment</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8" name="文本框 17"/>
          <p:cNvSpPr txBox="1"/>
          <p:nvPr/>
        </p:nvSpPr>
        <p:spPr>
          <a:xfrm>
            <a:off x="2762250" y="5380355"/>
            <a:ext cx="32905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have been stressing</a:t>
            </a:r>
            <a:endParaRPr kumimoji="0" lang="en-US" altLang="zh-CN"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0" name="文本框 19"/>
          <p:cNvSpPr txBox="1"/>
          <p:nvPr/>
        </p:nvSpPr>
        <p:spPr>
          <a:xfrm>
            <a:off x="272415" y="6073775"/>
            <a:ext cx="1525270"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urged </a:t>
            </a:r>
            <a:endParaRPr kumimoji="0" lang="en-US" altLang="zh-CN"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1" name="文本框 20"/>
          <p:cNvSpPr txBox="1"/>
          <p:nvPr/>
        </p:nvSpPr>
        <p:spPr>
          <a:xfrm>
            <a:off x="292735" y="4961890"/>
            <a:ext cx="144716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potential </a:t>
            </a:r>
            <a:endParaRPr kumimoji="0" lang="en-US" altLang="zh-CN" sz="2400" b="0" i="0" u="none" strike="noStrike" cap="none" spc="0" normalizeH="0" baseline="0">
              <a:ln>
                <a:noFill/>
              </a:ln>
              <a:solidFill>
                <a:srgbClr val="FF0000"/>
              </a:solidFill>
              <a:effectLst/>
              <a:uFillTx/>
              <a:latin typeface="Times New Roman" panose="02020603050405020304" charset="0"/>
              <a:ea typeface="+mj-ea"/>
              <a:cs typeface="Times New Roman" panose="02020603050405020304" charset="0"/>
              <a:sym typeface="+mn-ea"/>
            </a:endParaRPr>
          </a:p>
        </p:txBody>
      </p:sp>
      <p:sp>
        <p:nvSpPr>
          <p:cNvPr id="22" name="文本框 21"/>
          <p:cNvSpPr txBox="1"/>
          <p:nvPr/>
        </p:nvSpPr>
        <p:spPr>
          <a:xfrm>
            <a:off x="7644765" y="3158490"/>
            <a:ext cx="156908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trade talks</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23" name="文本框 22"/>
          <p:cNvSpPr txBox="1"/>
          <p:nvPr/>
        </p:nvSpPr>
        <p:spPr>
          <a:xfrm>
            <a:off x="1362710" y="2047240"/>
            <a:ext cx="285813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get along with</a:t>
            </a:r>
            <a:endParaRPr lang="en-US" altLang="zh-CN" sz="2400">
              <a:solidFill>
                <a:srgbClr val="FF0000"/>
              </a:solidFill>
              <a:latin typeface="Times New Roman" panose="02020603050405020304" charset="0"/>
              <a:cs typeface="Times New Roman" panose="02020603050405020304" charset="0"/>
              <a:sym typeface="+mn-ea"/>
            </a:endParaRPr>
          </a:p>
        </p:txBody>
      </p:sp>
      <p:sp>
        <p:nvSpPr>
          <p:cNvPr id="15" name="文本框 14"/>
          <p:cNvSpPr txBox="1"/>
          <p:nvPr/>
        </p:nvSpPr>
        <p:spPr>
          <a:xfrm>
            <a:off x="6690995" y="1266825"/>
            <a:ext cx="1534795" cy="36893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400">
                <a:solidFill>
                  <a:srgbClr val="FF0000"/>
                </a:solidFill>
                <a:latin typeface="Times New Roman" panose="02020603050405020304" charset="0"/>
                <a:cs typeface="Times New Roman" panose="02020603050405020304" charset="0"/>
                <a:sym typeface="+mn-ea"/>
              </a:rPr>
              <a:t>open up</a:t>
            </a:r>
            <a:endParaRPr lang="en-US" altLang="zh-CN" sz="2400">
              <a:solidFill>
                <a:srgbClr val="FF0000"/>
              </a:solidFill>
              <a:latin typeface="Times New Roman" panose="02020603050405020304" charset="0"/>
              <a:cs typeface="Times New Roman" panose="02020603050405020304" charset="0"/>
              <a:sym typeface="+mn-ea"/>
            </a:endParaRPr>
          </a:p>
        </p:txBody>
      </p:sp>
      <p:pic>
        <p:nvPicPr>
          <p:cNvPr id="3" name="BBC.05.14.2026">
            <a:hlinkClick r:id="" action="ppaction://media"/>
          </p:cNvPr>
          <p:cNvPicPr/>
          <p:nvPr>
            <a:audioFile r:link="rId4"/>
            <p:extLst>
              <p:ext uri="{DAA4B4D4-6D71-4841-9C94-3DE7FCFB9230}">
                <p14:media xmlns:p14="http://schemas.microsoft.com/office/powerpoint/2010/main" r:embed="rId5"/>
              </p:ext>
            </p:extLst>
          </p:nvPr>
        </p:nvPicPr>
        <p:blipFill>
          <a:blip r:embed="rId3"/>
          <a:stretch>
            <a:fillRect/>
          </a:stretch>
        </p:blipFill>
        <p:spPr>
          <a:xfrm>
            <a:off x="11440160" y="6238875"/>
            <a:ext cx="556260" cy="546100"/>
          </a:xfrm>
          <a:prstGeom prst="rect">
            <a:avLst/>
          </a:prstGeom>
        </p:spPr>
      </p:pic>
    </p:spTree>
  </p:cSld>
  <p:clrMapOvr>
    <a:masterClrMapping/>
  </p:clrMapOvr>
  <p:transition spd="med"/>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500"/>
                                        <p:tgtEl>
                                          <p:spTgt spid="1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down)">
                                      <p:cBhvr>
                                        <p:cTn id="22" dur="500"/>
                                        <p:tgtEl>
                                          <p:spTgt spid="23"/>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wipe(down)">
                                      <p:cBhvr>
                                        <p:cTn id="27" dur="500"/>
                                        <p:tgtEl>
                                          <p:spTgt spid="22"/>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wipe(down)">
                                      <p:cBhvr>
                                        <p:cTn id="32" dur="500"/>
                                        <p:tgtEl>
                                          <p:spTgt spid="16"/>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wipe(down)">
                                      <p:cBhvr>
                                        <p:cTn id="37" dur="500"/>
                                        <p:tgtEl>
                                          <p:spTgt spid="17"/>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Effect transition="in" filter="wipe(down)">
                                      <p:cBhvr>
                                        <p:cTn id="42" dur="500"/>
                                        <p:tgtEl>
                                          <p:spTgt spid="2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down)">
                                      <p:cBhvr>
                                        <p:cTn id="47" dur="500"/>
                                        <p:tgtEl>
                                          <p:spTgt spid="18"/>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down)">
                                      <p:cBhvr>
                                        <p:cTn id="5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0">
              <p:cMediaNode numSld="1" showWhenStopped="0">
                <p:cTn id="53" fill="hold" display="0">
                  <p:stCondLst>
                    <p:cond delay="indefinite"/>
                  </p:stCondLst>
                </p:cTn>
                <p:tgtEl>
                  <p:spTgt spid="304"/>
                </p:tgtEl>
              </p:cMediaNode>
            </p:audio>
            <p:audio>
              <p:cMediaNode>
                <p:cTn id="54" fill="hold" display="1">
                  <p:stCondLst>
                    <p:cond delay="indefinite"/>
                  </p:stCondLst>
                  <p:endCondLst>
                    <p:cond evt="onStopAudio">
                      <p:tgtEl>
                        <p:sldTgt/>
                      </p:tgtEl>
                    </p:cond>
                  </p:endCondLst>
                </p:cTn>
                <p:tgtEl>
                  <p:spTgt spid="3"/>
                </p:tgtEl>
              </p:cMediaNode>
            </p:audio>
          </p:childTnLst>
        </p:cTn>
      </p:par>
    </p:tnLst>
    <p:bldLst>
      <p:bldP spid="2" grpId="0" bldLvl="0" animBg="1"/>
      <p:bldP spid="14" grpId="0" bldLvl="0" animBg="1"/>
      <p:bldP spid="16" grpId="0" bldLvl="0" animBg="1"/>
      <p:bldP spid="17" grpId="0" bldLvl="0" animBg="1"/>
      <p:bldP spid="18" grpId="0" bldLvl="0" animBg="1"/>
      <p:bldP spid="20" grpId="0" bldLvl="0" animBg="1"/>
      <p:bldP spid="21" grpId="0" bldLvl="0" animBg="1"/>
      <p:bldP spid="22" grpId="0" bldLvl="0" animBg="1"/>
      <p:bldP spid="23" grpId="0" bldLvl="0" animBg="1"/>
      <p:bldP spid="15" grpId="0" bldLvl="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603885"/>
            <a:ext cx="11944350" cy="6254750"/>
          </a:xfrm>
          <a:prstGeom prst="rect">
            <a:avLst/>
          </a:prstGeom>
          <a:noFill/>
        </p:spPr>
        <p:txBody>
          <a:bodyPr wrap="square" rtlCol="0">
            <a:no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 </a:t>
            </a:r>
            <a:r>
              <a:rPr lang="en-US" altLang="zh-CN" sz="2800">
                <a:solidFill>
                  <a:srgbClr val="0000FF"/>
                </a:solidFill>
                <a:latin typeface="Times New Roman" panose="02020603050405020304" charset="0"/>
                <a:cs typeface="Times New Roman" panose="02020603050405020304" charset="0"/>
                <a:sym typeface="+mn-ea"/>
              </a:rPr>
              <a:t>oust</a:t>
            </a:r>
            <a:r>
              <a:rPr lang="en-US" altLang="zh-CN" sz="2800">
                <a:latin typeface="Times New Roman" panose="02020603050405020304" charset="0"/>
                <a:ea typeface="华文中宋" panose="02010600040101010101" charset="-122"/>
                <a:cs typeface="Times New Roman" panose="02020603050405020304" charset="0"/>
                <a:sym typeface="+mn-ea"/>
              </a:rPr>
              <a:t>: to force someone out of a position of power or job, especially in order to take their place  </a:t>
            </a:r>
            <a:r>
              <a:rPr lang="zh-CN" altLang="en-US" sz="2800">
                <a:latin typeface="Times New Roman" panose="02020603050405020304" charset="0"/>
                <a:ea typeface="华文中宋" panose="02010600040101010101" charset="-122"/>
                <a:cs typeface="Times New Roman" panose="02020603050405020304" charset="0"/>
                <a:sym typeface="+mn-ea"/>
              </a:rPr>
              <a:t>罢免，革职，驱逐</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rebels ousted him from power.  </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叛乱者推翻了他的统治。</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legislative</a:t>
            </a:r>
            <a:r>
              <a:rPr lang="en-US" altLang="zh-CN" sz="2800"/>
              <a:t>: </a:t>
            </a:r>
            <a:r>
              <a:rPr lang="en-US" altLang="zh-CN" sz="2800">
                <a:latin typeface="Times New Roman" panose="02020603050405020304" charset="0"/>
                <a:ea typeface="华文中宋" panose="02010600040101010101" charset="-122"/>
                <a:cs typeface="Times New Roman" panose="02020603050405020304" charset="0"/>
              </a:rPr>
              <a:t>relating to laws or the making of laws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与法律或立法相关的</a:t>
            </a:r>
            <a:endParaRPr lang="en-US" altLang="zh-CN" sz="2800">
              <a:latin typeface="Times New Roman" panose="02020603050405020304" charset="0"/>
              <a:ea typeface="华文中宋" panose="02010600040101010101" charset="-122"/>
              <a:cs typeface="Times New Roman" panose="02020603050405020304" charset="0"/>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cs typeface="Times New Roman" panose="02020603050405020304" charset="0"/>
              </a:rPr>
              <a:t> The legislative branch of government is responsible for creating new laws.    </a:t>
            </a:r>
            <a:r>
              <a:rPr lang="zh-CN" altLang="en-US" sz="2800">
                <a:latin typeface="华文中宋" panose="02010600040101010101" charset="-122"/>
                <a:ea typeface="华文中宋" panose="02010600040101010101" charset="-122"/>
                <a:cs typeface="华文中宋" panose="02010600040101010101" charset="-122"/>
              </a:rPr>
              <a:t>政府的立法部门负责制定新法律。</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nvSpPr>
        <p:spPr>
          <a:xfrm>
            <a:off x="120015" y="3031490"/>
            <a:ext cx="754062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He was ousted as chairman of the board.</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nvSpPr>
        <p:spPr>
          <a:xfrm>
            <a:off x="278765" y="6180455"/>
            <a:ext cx="955611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The country is undergoing a major legislative reform.</a:t>
            </a:r>
            <a:endParaRPr lang="en-US" altLang="zh-CN" sz="2800">
              <a:solidFill>
                <a:srgbClr val="FF0000"/>
              </a:solidFill>
              <a:latin typeface="Times New Roman" panose="02020603050405020304" charset="0"/>
              <a:cs typeface="Times New Roman" panose="02020603050405020304" charset="0"/>
            </a:endParaRPr>
          </a:p>
        </p:txBody>
      </p:sp>
      <p:sp>
        <p:nvSpPr>
          <p:cNvPr id="1048608" name="文本框 7"/>
          <p:cNvSpPr txBox="1"/>
          <p:nvPr/>
        </p:nvSpPr>
        <p:spPr>
          <a:xfrm>
            <a:off x="2456180" y="2593975"/>
            <a:ext cx="9491980" cy="521970"/>
          </a:xfrm>
          <a:prstGeom prst="rect">
            <a:avLst/>
          </a:prstGeom>
          <a:noFill/>
        </p:spPr>
        <p:txBody>
          <a:bodyPr wrap="square" rtlCol="0" anchor="t">
            <a:spAutoFit/>
          </a:bodyPr>
          <a:lstStyle/>
          <a:p>
            <a:r>
              <a:rPr lang="zh-CN" altLang="en-US" sz="2800">
                <a:ea typeface="华文中宋" panose="02010600040101010101" charset="-122"/>
              </a:rPr>
              <a:t>他被罢免了董事会主席的职务。</a:t>
            </a:r>
            <a:endParaRPr lang="zh-CN" altLang="en-US" sz="2800">
              <a:ea typeface="华文中宋" panose="02010600040101010101" charset="-122"/>
            </a:endParaRPr>
          </a:p>
        </p:txBody>
      </p:sp>
      <p:cxnSp>
        <p:nvCxnSpPr>
          <p:cNvPr id="3145728" name="直接连接符 8"/>
          <p:cNvCxnSpPr/>
          <p:nvPr/>
        </p:nvCxnSpPr>
        <p:spPr>
          <a:xfrm flipV="1">
            <a:off x="220980" y="3496945"/>
            <a:ext cx="7559040" cy="2476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320675" y="6633210"/>
            <a:ext cx="9679305" cy="17145"/>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nvSpPr>
        <p:spPr>
          <a:xfrm>
            <a:off x="2455545" y="5627370"/>
            <a:ext cx="8297545" cy="521970"/>
          </a:xfrm>
          <a:prstGeom prst="rect">
            <a:avLst/>
          </a:prstGeom>
          <a:noFill/>
        </p:spPr>
        <p:txBody>
          <a:bodyPr wrap="square" rtlCol="0" anchor="t">
            <a:spAutoFit/>
          </a:bodyPr>
          <a:p>
            <a:r>
              <a:rPr lang="zh-CN" altLang="en-US" sz="2800">
                <a:ea typeface="华文中宋" panose="02010600040101010101" charset="-122"/>
              </a:rPr>
              <a:t>该国正在进行重大的立法改革。</a:t>
            </a:r>
            <a:endParaRPr lang="zh-CN" altLang="en-US" sz="2800">
              <a:ea typeface="华文中宋" panose="02010600040101010101" charset="-122"/>
            </a:endParaRPr>
          </a:p>
        </p:txBody>
      </p:sp>
      <p:sp>
        <p:nvSpPr>
          <p:cNvPr id="5" name="文本框 1"/>
          <p:cNvSpPr txBox="1"/>
          <p:nvPr>
            <p:custDataLst>
              <p:tags r:id="rId1"/>
            </p:custDataLst>
          </p:nvPr>
        </p:nvSpPr>
        <p:spPr>
          <a:xfrm>
            <a:off x="135255" y="2601595"/>
            <a:ext cx="1985010" cy="429895"/>
          </a:xfrm>
          <a:prstGeom prst="rect">
            <a:avLst/>
          </a:prstGeom>
          <a:solidFill>
            <a:srgbClr val="0070C0"/>
          </a:solidFill>
        </p:spPr>
        <p:txBody>
          <a:bodyPr wrap="square" rtlCol="0">
            <a:spAutoFit/>
          </a:bodyPr>
          <a:lstStyle/>
          <a:p>
            <a:r>
              <a:rPr kumimoji="1" lang="en-US" altLang="zh-CN" sz="2200" b="1" dirty="0">
                <a:solidFill>
                  <a:schemeClr val="lt1"/>
                </a:solidFill>
                <a:latin typeface="Times New Roman" panose="02020603050405020304" charset="0"/>
                <a:cs typeface="Times New Roman" panose="02020603050405020304" charset="0"/>
              </a:rPr>
              <a:t>Translation</a:t>
            </a:r>
            <a:endParaRPr kumimoji="1" lang="en-US" altLang="zh-CN" sz="22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2"/>
            </p:custDataLst>
          </p:nvPr>
        </p:nvSpPr>
        <p:spPr>
          <a:xfrm>
            <a:off x="139065" y="5654040"/>
            <a:ext cx="2010410" cy="429895"/>
          </a:xfrm>
          <a:prstGeom prst="rect">
            <a:avLst/>
          </a:prstGeom>
          <a:solidFill>
            <a:srgbClr val="0070C0"/>
          </a:solidFill>
        </p:spPr>
        <p:txBody>
          <a:bodyPr wrap="square" rtlCol="0">
            <a:spAutoFit/>
          </a:bodyPr>
          <a:lstStyle/>
          <a:p>
            <a:r>
              <a:rPr kumimoji="1" lang="en-US" altLang="zh-CN" sz="2200" b="1" dirty="0">
                <a:solidFill>
                  <a:schemeClr val="lt1"/>
                </a:solidFill>
                <a:latin typeface="Times New Roman" panose="02020603050405020304" charset="0"/>
                <a:cs typeface="Times New Roman" panose="02020603050405020304" charset="0"/>
              </a:rPr>
              <a:t>Translation</a:t>
            </a:r>
            <a:endParaRPr kumimoji="1" lang="en-US" altLang="zh-CN" sz="2200" b="1" dirty="0">
              <a:solidFill>
                <a:schemeClr val="lt1"/>
              </a:solidFill>
              <a:latin typeface="Times New Roman" panose="02020603050405020304" charset="0"/>
              <a:cs typeface="Times New Roman" panose="02020603050405020304" charset="0"/>
            </a:endParaRPr>
          </a:p>
        </p:txBody>
      </p:sp>
      <p:sp>
        <p:nvSpPr>
          <p:cNvPr id="6" name="文本框 5"/>
          <p:cNvSpPr txBox="1"/>
          <p:nvPr>
            <p:custDataLst>
              <p:tags r:id="rId3"/>
            </p:custDataLst>
          </p:nvPr>
        </p:nvSpPr>
        <p:spPr>
          <a:xfrm>
            <a:off x="0" y="0"/>
            <a:ext cx="2455545" cy="521970"/>
          </a:xfrm>
          <a:prstGeom prst="rect">
            <a:avLst/>
          </a:prstGeom>
          <a:solidFill>
            <a:schemeClr val="accent6"/>
          </a:solidFill>
        </p:spPr>
        <p:txBody>
          <a:bodyPr wrap="square" rtlCol="0">
            <a:spAutoFit/>
          </a:bodyPr>
          <a:p>
            <a:pPr lvl="0" algn="l">
              <a:buClrTx/>
              <a:buSzTx/>
              <a:buFontTx/>
            </a:pPr>
            <a:r>
              <a:rPr kumimoji="1" lang="en-US" altLang="zh-CN" sz="2800" b="1" dirty="0">
                <a:solidFill>
                  <a:schemeClr val="lt1"/>
                </a:solidFill>
                <a:latin typeface="Times New Roman" panose="02020603050405020304" charset="0"/>
                <a:cs typeface="Times New Roman" panose="02020603050405020304" charset="0"/>
                <a:sym typeface="+mn-ea"/>
              </a:rPr>
              <a:t>Vocabulary</a:t>
            </a:r>
            <a:endParaRPr kumimoji="1" lang="en-US" altLang="zh-CN" sz="2800" b="1" dirty="0">
              <a:solidFill>
                <a:schemeClr val="lt1"/>
              </a:solidFill>
              <a:latin typeface="Times New Roman" panose="02020603050405020304" charset="0"/>
              <a:cs typeface="Times New Roman" panose="02020603050405020304" charset="0"/>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wipe(down)">
                                      <p:cBhvr>
                                        <p:cTn id="31" dur="500"/>
                                        <p:tgtEl>
                                          <p:spTgt spid="1048602">
                                            <p:txEl>
                                              <p:pRg st="7" end="7"/>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nodeType="clickEffect">
                                  <p:stCondLst>
                                    <p:cond delay="0"/>
                                  </p:stCondLst>
                                  <p:childTnLst>
                                    <p:set>
                                      <p:cBhvr>
                                        <p:cTn id="35" dur="1" fill="hold">
                                          <p:stCondLst>
                                            <p:cond delay="0"/>
                                          </p:stCondLst>
                                        </p:cTn>
                                        <p:tgtEl>
                                          <p:spTgt spid="3145729"/>
                                        </p:tgtEl>
                                        <p:attrNameLst>
                                          <p:attrName>style.visibility</p:attrName>
                                        </p:attrNameLst>
                                      </p:cBhvr>
                                      <p:to>
                                        <p:strVal val="visible"/>
                                      </p:to>
                                    </p:set>
                                    <p:animEffect transition="in" filter="wipe(down)">
                                      <p:cBhvr>
                                        <p:cTn id="36" dur="500"/>
                                        <p:tgtEl>
                                          <p:spTgt spid="3145729"/>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3"/>
                                        </p:tgtEl>
                                        <p:attrNameLst>
                                          <p:attrName>style.visibility</p:attrName>
                                        </p:attrNameLst>
                                      </p:cBhvr>
                                      <p:to>
                                        <p:strVal val="visible"/>
                                      </p:to>
                                    </p:set>
                                    <p:animEffect transition="in" filter="blinds(horizontal)">
                                      <p:cBhvr>
                                        <p:cTn id="39" dur="500"/>
                                        <p:tgtEl>
                                          <p:spTgt spid="3"/>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4"/>
                                        </p:tgtEl>
                                        <p:attrNameLst>
                                          <p:attrName>style.visibility</p:attrName>
                                        </p:attrNameLst>
                                      </p:cBhvr>
                                      <p:to>
                                        <p:strVal val="visible"/>
                                      </p:to>
                                    </p:set>
                                    <p:animEffect transition="in" filter="blinds(horizontal)">
                                      <p:cBhvr>
                                        <p:cTn id="42" dur="500"/>
                                        <p:tgtEl>
                                          <p:spTgt spid="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1048607"/>
                                        </p:tgtEl>
                                        <p:attrNameLst>
                                          <p:attrName>style.visibility</p:attrName>
                                        </p:attrNameLst>
                                      </p:cBhvr>
                                      <p:to>
                                        <p:strVal val="visible"/>
                                      </p:to>
                                    </p:set>
                                    <p:animEffect transition="in" filter="blinds(horizontal)">
                                      <p:cBhvr>
                                        <p:cTn id="47"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nvSpPr>
        <p:spPr>
          <a:xfrm>
            <a:off x="236855" y="762635"/>
            <a:ext cx="11751310" cy="2503805"/>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nvSpPr>
        <p:spPr>
          <a:xfrm>
            <a:off x="410845" y="889000"/>
            <a:ext cx="11502390" cy="150685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Delegations from China and the United States have held trade talks in South Korea ahead of President Trump’s arrival in Beijing. The U.S. Treasury Secretary Scott Bessent met the Chinese Vice Premier He Lifeng in Incheon International Airport in Seoul. There’s been no comment yet from either side.</a:t>
            </a:r>
            <a:endParaRPr lang="en-US" altLang="zh-CN" sz="2300">
              <a:latin typeface="Times New Roman" panose="02020603050405020304" charset="0"/>
              <a:cs typeface="Times New Roman" panose="02020603050405020304" charset="0"/>
              <a:sym typeface="+mn-ea"/>
            </a:endParaRPr>
          </a:p>
        </p:txBody>
      </p:sp>
      <p:sp>
        <p:nvSpPr>
          <p:cNvPr id="10" name="文本框 9"/>
          <p:cNvSpPr txBox="1"/>
          <p:nvPr/>
        </p:nvSpPr>
        <p:spPr>
          <a:xfrm>
            <a:off x="392430" y="2352040"/>
            <a:ext cx="11470640" cy="737235"/>
          </a:xfrm>
          <a:prstGeom prst="rect">
            <a:avLst/>
          </a:prstGeom>
          <a:noFill/>
        </p:spPr>
        <p:txBody>
          <a:bodyPr wrap="square" rtlCol="0">
            <a:spAutoFit/>
          </a:bodyPr>
          <a:lstStyle/>
          <a:p>
            <a:pPr algn="l">
              <a:buClrTx/>
              <a:buSzTx/>
              <a:buFontTx/>
            </a:pPr>
            <a:r>
              <a:rPr lang="zh-CN" altLang="en-US" sz="2100">
                <a:latin typeface="Times New Roman" panose="02020603050405020304" charset="0"/>
                <a:ea typeface="华文中宋" panose="02010600040101010101" charset="-122"/>
                <a:cs typeface="Times New Roman" panose="02020603050405020304" charset="0"/>
              </a:rPr>
              <a:t>中美代表团在特朗普总统抵达北京前，于韩国举行了贸易会谈。美国财政部长斯科特</a:t>
            </a:r>
            <a:r>
              <a:rPr lang="en-US" altLang="zh-CN" sz="2100">
                <a:latin typeface="Times New Roman" panose="02020603050405020304" charset="0"/>
                <a:ea typeface="华文中宋" panose="02010600040101010101" charset="-122"/>
                <a:cs typeface="Times New Roman" panose="02020603050405020304" charset="0"/>
              </a:rPr>
              <a:t>·</a:t>
            </a:r>
            <a:r>
              <a:rPr lang="zh-CN" altLang="en-US" sz="2100">
                <a:latin typeface="Times New Roman" panose="02020603050405020304" charset="0"/>
                <a:ea typeface="华文中宋" panose="02010600040101010101" charset="-122"/>
                <a:cs typeface="Times New Roman" panose="02020603050405020304" charset="0"/>
              </a:rPr>
              <a:t>贝森特与中国国务院副总理何立峰在首尔仁川国际机场会面。目前双方均未发表任何评论。</a:t>
            </a:r>
            <a:endParaRPr lang="zh-CN" altLang="en-US" sz="2100">
              <a:latin typeface="Times New Roman" panose="02020603050405020304" charset="0"/>
              <a:ea typeface="华文中宋" panose="02010600040101010101" charset="-122"/>
              <a:cs typeface="Times New Roman" panose="02020603050405020304" charset="0"/>
            </a:endParaRPr>
          </a:p>
        </p:txBody>
      </p:sp>
      <p:sp>
        <p:nvSpPr>
          <p:cNvPr id="5" name="圆角矩形 4"/>
          <p:cNvSpPr/>
          <p:nvPr/>
        </p:nvSpPr>
        <p:spPr>
          <a:xfrm>
            <a:off x="167005" y="3506470"/>
            <a:ext cx="11751310" cy="319659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nvSpPr>
        <p:spPr>
          <a:xfrm>
            <a:off x="384810" y="3662045"/>
            <a:ext cx="11603355" cy="1861185"/>
          </a:xfrm>
          <a:prstGeom prst="rect">
            <a:avLst/>
          </a:prstGeom>
          <a:noFill/>
        </p:spPr>
        <p:txBody>
          <a:bodyPr wrap="square">
            <a:spAutoFit/>
          </a:bodyPr>
          <a:lstStyle/>
          <a:p>
            <a:pPr algn="l"/>
            <a:r>
              <a:rPr lang="en-US" altLang="zh-CN" sz="2300">
                <a:latin typeface="Times New Roman" panose="02020603050405020304" charset="0"/>
                <a:cs typeface="Times New Roman" panose="02020603050405020304" charset="0"/>
                <a:sym typeface="+mn-ea"/>
              </a:rPr>
              <a:t>The British Prime Minister Keir Starmer is meeting his health minister Wes Streeting, a potential leadership rival as he fights back against efforts to oust him. Ministers who support the Prime Minister have been stressing that the government is getting on with business, including today’s King’s speech, outlining its legislative program.</a:t>
            </a:r>
            <a:endParaRPr lang="en-US" altLang="zh-CN" sz="2300">
              <a:latin typeface="Times New Roman" panose="02020603050405020304" charset="0"/>
              <a:cs typeface="Times New Roman" panose="02020603050405020304" charset="0"/>
              <a:sym typeface="+mn-ea"/>
            </a:endParaRPr>
          </a:p>
        </p:txBody>
      </p:sp>
      <p:sp>
        <p:nvSpPr>
          <p:cNvPr id="14" name="文本框 13"/>
          <p:cNvSpPr txBox="1"/>
          <p:nvPr/>
        </p:nvSpPr>
        <p:spPr>
          <a:xfrm>
            <a:off x="418465" y="5496560"/>
            <a:ext cx="11494135" cy="1060450"/>
          </a:xfrm>
          <a:prstGeom prst="rect">
            <a:avLst/>
          </a:prstGeom>
          <a:noFill/>
        </p:spPr>
        <p:txBody>
          <a:bodyPr wrap="square" rtlCol="0">
            <a:spAutoFit/>
          </a:bodyPr>
          <a:lstStyle/>
          <a:p>
            <a:pPr algn="l">
              <a:buClrTx/>
              <a:buSzTx/>
              <a:buFontTx/>
            </a:pPr>
            <a:r>
              <a:rPr lang="zh-CN" altLang="en-US" sz="2100">
                <a:latin typeface="Times New Roman" panose="02020603050405020304" charset="0"/>
                <a:ea typeface="华文中宋" panose="02010600040101010101" charset="-122"/>
                <a:cs typeface="Times New Roman" panose="02020603050405020304" charset="0"/>
              </a:rPr>
              <a:t>英国首相基尔</a:t>
            </a:r>
            <a:r>
              <a:rPr lang="en-US" altLang="zh-CN" sz="2100">
                <a:latin typeface="Times New Roman" panose="02020603050405020304" charset="0"/>
                <a:ea typeface="华文中宋" panose="02010600040101010101" charset="-122"/>
                <a:cs typeface="Times New Roman" panose="02020603050405020304" charset="0"/>
              </a:rPr>
              <a:t>·</a:t>
            </a:r>
            <a:r>
              <a:rPr lang="zh-CN" altLang="en-US" sz="2100">
                <a:latin typeface="Times New Roman" panose="02020603050405020304" charset="0"/>
                <a:ea typeface="华文中宋" panose="02010600040101010101" charset="-122"/>
                <a:cs typeface="Times New Roman" panose="02020603050405020304" charset="0"/>
              </a:rPr>
              <a:t>斯塔默正在与卫生大臣韦斯</a:t>
            </a:r>
            <a:r>
              <a:rPr lang="en-US" altLang="zh-CN" sz="2100">
                <a:latin typeface="Times New Roman" panose="02020603050405020304" charset="0"/>
                <a:ea typeface="华文中宋" panose="02010600040101010101" charset="-122"/>
                <a:cs typeface="Times New Roman" panose="02020603050405020304" charset="0"/>
              </a:rPr>
              <a:t>·</a:t>
            </a:r>
            <a:r>
              <a:rPr lang="zh-CN" altLang="en-US" sz="2100">
                <a:latin typeface="Times New Roman" panose="02020603050405020304" charset="0"/>
                <a:ea typeface="华文中宋" panose="02010600040101010101" charset="-122"/>
                <a:cs typeface="Times New Roman" panose="02020603050405020304" charset="0"/>
              </a:rPr>
              <a:t>斯特里廷会面，后者可能是他在领导权上的竞争对手。与此同时，斯塔默正在反击试图罢免他的行动。支持首相的大臣们一直在强调政府正在处理各项事务，包括今天公布的国王演讲，其中概述了政府的立法计划。</a:t>
            </a:r>
            <a:endParaRPr lang="zh-CN" altLang="en-US" sz="21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1"/>
            </p:custDataLst>
          </p:nvPr>
        </p:nvSpPr>
        <p:spPr>
          <a:xfrm>
            <a:off x="0" y="0"/>
            <a:ext cx="2428240"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2"/>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63195" y="0"/>
            <a:ext cx="11864975" cy="1014730"/>
          </a:xfrm>
          <a:prstGeom prst="rect">
            <a:avLst/>
          </a:prstGeom>
          <a:noFill/>
        </p:spPr>
        <p:txBody>
          <a:bodyPr wrap="square" rtlCol="0" anchor="t">
            <a:spAutoFit/>
          </a:bodyPr>
          <a:p>
            <a:pPr algn="ctr"/>
            <a:r>
              <a:rPr lang="en-US" altLang="zh-CN" sz="3000" b="1">
                <a:latin typeface="Times New Roman" panose="02020603050405020304" charset="0"/>
                <a:cs typeface="Times New Roman" panose="02020603050405020304" charset="0"/>
              </a:rPr>
              <a:t>1. 90,000 people are waiting for an organ that can’t be bought </a:t>
            </a:r>
            <a:endParaRPr lang="en-US" altLang="zh-CN" sz="3000" b="1">
              <a:latin typeface="Times New Roman" panose="02020603050405020304" charset="0"/>
              <a:cs typeface="Times New Roman" panose="02020603050405020304" charset="0"/>
            </a:endParaRPr>
          </a:p>
          <a:p>
            <a:pPr algn="ctr"/>
            <a:r>
              <a:rPr lang="en-US" altLang="zh-CN" sz="3000" b="1">
                <a:latin typeface="Times New Roman" panose="02020603050405020304" charset="0"/>
                <a:cs typeface="Times New Roman" panose="02020603050405020304" charset="0"/>
              </a:rPr>
              <a:t> </a:t>
            </a: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9万人在等待无法用金钱购买的器官</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4" name="图片 1"/>
          <p:cNvPicPr>
            <a:picLocks noChangeAspect="1"/>
          </p:cNvPicPr>
          <p:nvPr/>
        </p:nvPicPr>
        <p:blipFill>
          <a:blip r:embed="rId1"/>
          <a:stretch>
            <a:fillRect/>
          </a:stretch>
        </p:blipFill>
        <p:spPr>
          <a:xfrm>
            <a:off x="2560320" y="1422400"/>
            <a:ext cx="7070725" cy="41846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22860" y="387985"/>
            <a:ext cx="12029440" cy="6470015"/>
          </a:xfrm>
          <a:prstGeom prst="rect">
            <a:avLst/>
          </a:prstGeom>
          <a:noFill/>
        </p:spPr>
        <p:txBody>
          <a:bodyPr wrap="square" rtlCol="0" anchor="t">
            <a:noAutofit/>
          </a:bodyPr>
          <a:p>
            <a:pPr indent="0" algn="just" fontAlgn="auto">
              <a:lnSpc>
                <a:spcPts val="2520"/>
              </a:lnSpc>
            </a:pPr>
            <a:r>
              <a:rPr lang="en-US" sz="2100">
                <a:latin typeface="Times New Roman" panose="02020603050405020304" charset="0"/>
                <a:cs typeface="Times New Roman" panose="02020603050405020304" charset="0"/>
              </a:rPr>
              <a:t>      </a:t>
            </a:r>
            <a:r>
              <a:rPr lang="en-US" altLang="zh-CN" sz="2100">
                <a:latin typeface="Times New Roman" panose="02020603050405020304" charset="0"/>
                <a:cs typeface="Times New Roman" panose="02020603050405020304" charset="0"/>
              </a:rPr>
              <a:t>The time has come to carefully but _________ (urgent) rethink payments to kidney donors.</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There are approximately 130,000 new cases of kidney failure annually in the United States. It is disproportionately a disease of the poor, and is four times as likely ________ (affect) Black people as White people. Kidney failure costs Medicare alone more than $55 billion per year, mostly for dialysis. More than 500,000 people are presently on dialysis, about half of ______  will die within five years of beginning treatment. The best treatment for kidney failure is transplantation, but in 2025 fewer than 30,000 people in the United States received kidney transplants. So most people who could benefit from a lifesaving transplant will die _______  one. </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About 90,000 people ____________ (register) on the national waiting list to receive a deceased-donor kidney, and many more would be, if there were enough transplants for all who need them. Thousands die each year while waiting, ____  thousands more are removed from the waiting list when they become too sick to undergo transplant surgery.</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Nevertheless, kidneys for transplant remain in tragically short supply. So it is past time to consider </a:t>
            </a:r>
            <a:r>
              <a:rPr lang="en-US" altLang="zh-CN" sz="2100">
                <a:solidFill>
                  <a:srgbClr val="0000FF"/>
                </a:solidFill>
                <a:latin typeface="Times New Roman" panose="02020603050405020304" charset="0"/>
                <a:cs typeface="Times New Roman" panose="02020603050405020304" charset="0"/>
              </a:rPr>
              <a:t>amending</a:t>
            </a:r>
            <a:r>
              <a:rPr lang="en-US" altLang="zh-CN" sz="2100">
                <a:latin typeface="Times New Roman" panose="02020603050405020304" charset="0"/>
                <a:cs typeface="Times New Roman" panose="02020603050405020304" charset="0"/>
              </a:rPr>
              <a:t> the 1984 law that _________ (prohibit) giving “valuable consideration” for a kidney for transplant.</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There is a long history of thoughtful _________ (argue) in favor of allowing kidney donors to be legally paid or </a:t>
            </a:r>
            <a:r>
              <a:rPr lang="en-US" altLang="zh-CN" sz="2100">
                <a:solidFill>
                  <a:srgbClr val="0000FF"/>
                </a:solidFill>
                <a:latin typeface="Times New Roman" panose="02020603050405020304" charset="0"/>
                <a:cs typeface="Times New Roman" panose="02020603050405020304" charset="0"/>
              </a:rPr>
              <a:t>compensated</a:t>
            </a:r>
            <a:r>
              <a:rPr lang="en-US" altLang="zh-CN" sz="2100">
                <a:latin typeface="Times New Roman" panose="02020603050405020304" charset="0"/>
                <a:cs typeface="Times New Roman" panose="02020603050405020304" charset="0"/>
              </a:rPr>
              <a:t> in some way, with carefully considered precautions. </a:t>
            </a:r>
            <a:endParaRPr lang="en-US" altLang="zh-CN" sz="2100">
              <a:latin typeface="Times New Roman" panose="02020603050405020304" charset="0"/>
              <a:cs typeface="Times New Roman" panose="02020603050405020304" charset="0"/>
            </a:endParaRPr>
          </a:p>
          <a:p>
            <a:pPr indent="0" algn="just" fontAlgn="auto">
              <a:lnSpc>
                <a:spcPts val="2520"/>
              </a:lnSpc>
            </a:pPr>
            <a:r>
              <a:rPr lang="en-US" altLang="zh-CN" sz="2100">
                <a:latin typeface="Times New Roman" panose="02020603050405020304" charset="0"/>
                <a:cs typeface="Times New Roman" panose="02020603050405020304" charset="0"/>
              </a:rPr>
              <a:t>      To be clear, we should keep trying for big long-term goals, such as vastly </a:t>
            </a:r>
            <a:r>
              <a:rPr lang="en-US" altLang="zh-CN" sz="2100">
                <a:latin typeface="Times New Roman" panose="02020603050405020304" charset="0"/>
                <a:cs typeface="Times New Roman" panose="02020603050405020304" charset="0"/>
                <a:sym typeface="+mn-ea"/>
              </a:rPr>
              <a:t>________ (</a:t>
            </a:r>
            <a:r>
              <a:rPr lang="en-US" altLang="zh-CN" sz="2100">
                <a:latin typeface="Times New Roman" panose="02020603050405020304" charset="0"/>
                <a:cs typeface="Times New Roman" panose="02020603050405020304" charset="0"/>
              </a:rPr>
              <a:t>reduce) the incidence of kidney disease by preventing or curing diabetes, hypertension and other causes. But we can save many lives now by being more generous ____ living donors, and it makes sense to start experimenting with ways to do this legally, ethically and equitably.</a:t>
            </a:r>
            <a:endParaRPr sz="21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8461375"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sym typeface="+mn-ea"/>
              </a:rPr>
              <a:t>The Washington Post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May 10</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 2026 A17</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4387215" y="387985"/>
            <a:ext cx="996950" cy="35306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urgently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7558405" y="1062355"/>
            <a:ext cx="142367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to affect</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6515735" y="1696720"/>
            <a:ext cx="131254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whom</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513080" y="2658110"/>
            <a:ext cx="1203960" cy="3517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100">
                <a:solidFill>
                  <a:srgbClr val="FF0000"/>
                </a:solidFill>
                <a:latin typeface="Times New Roman" panose="02020603050405020304" charset="0"/>
                <a:cs typeface="Times New Roman" panose="02020603050405020304" charset="0"/>
                <a:sym typeface="+mn-ea"/>
              </a:rPr>
              <a:t>without</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3024505" y="2945765"/>
            <a:ext cx="1617980" cy="4781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are registered</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2310765" y="3629025"/>
            <a:ext cx="1494155" cy="4381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and</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3183890" y="4586605"/>
            <a:ext cx="1203325" cy="36258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prohibits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8421370" y="5547360"/>
            <a:ext cx="1146175" cy="32258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reducing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4540250" y="4894580"/>
            <a:ext cx="1372235"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arguments   </a:t>
            </a:r>
            <a:endParaRPr lang="en-US" altLang="zh-CN" sz="21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3481705" y="6179820"/>
            <a:ext cx="377825" cy="3130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100">
                <a:solidFill>
                  <a:srgbClr val="FF0000"/>
                </a:solidFill>
                <a:latin typeface="Times New Roman" panose="02020603050405020304" charset="0"/>
                <a:cs typeface="Times New Roman" panose="02020603050405020304" charset="0"/>
                <a:sym typeface="+mn-ea"/>
              </a:rPr>
              <a:t>to</a:t>
            </a:r>
            <a:endParaRPr lang="en-US" altLang="zh-CN" sz="21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7" name="矩形 6"/>
          <p:cNvSpPr/>
          <p:nvPr/>
        </p:nvSpPr>
        <p:spPr>
          <a:xfrm>
            <a:off x="1955800" y="651510"/>
            <a:ext cx="9935210" cy="2745740"/>
          </a:xfrm>
          <a:prstGeom prst="rect">
            <a:avLst/>
          </a:prstGeom>
          <a:solidFill>
            <a:schemeClr val="accent2">
              <a:lumMod val="20000"/>
              <a:lumOff val="80000"/>
            </a:schemeClr>
          </a:solidFill>
          <a:ln w="34925" cmpd="sng">
            <a:noFill/>
            <a:prstDash val="sysDash"/>
          </a:ln>
        </p:spPr>
        <p:txBody>
          <a:bodyPr wrap="square">
            <a:spAutoFit/>
          </a:bodyPr>
          <a:p>
            <a:pPr indent="0" algn="just" fontAlgn="auto">
              <a:lnSpc>
                <a:spcPct val="150000"/>
              </a:lnSpc>
            </a:pPr>
            <a:r>
              <a:rPr lang="en-US" sz="2300" b="0" i="0" smtClean="0">
                <a:latin typeface="Times New Roman" panose="02020603050405020304" charset="0"/>
                <a:ea typeface="华文中宋" panose="02010600040101010101" charset="-122"/>
                <a:cs typeface="Times New Roman" panose="02020603050405020304" charset="0"/>
              </a:rPr>
              <a:t>1</a:t>
            </a:r>
            <a:r>
              <a:rPr sz="2300" b="0" i="0" smtClean="0">
                <a:latin typeface="Times New Roman" panose="02020603050405020304" charset="0"/>
                <a:ea typeface="华文中宋" panose="02010600040101010101" charset="-122"/>
                <a:cs typeface="Times New Roman" panose="02020603050405020304" charset="0"/>
              </a:rPr>
              <a:t>.</a:t>
            </a:r>
            <a:r>
              <a:rPr lang="en-US" sz="2300" b="0" i="0" smtClean="0">
                <a:latin typeface="Times New Roman" panose="02020603050405020304" charset="0"/>
                <a:ea typeface="华文中宋" panose="02010600040101010101" charset="-122"/>
                <a:cs typeface="Times New Roman" panose="02020603050405020304" charset="0"/>
              </a:rPr>
              <a:t> </a:t>
            </a:r>
            <a:r>
              <a:rPr lang="en-US" altLang="zh-CN" sz="2300" b="0" i="0" smtClean="0">
                <a:latin typeface="Times New Roman" panose="02020603050405020304" charset="0"/>
                <a:ea typeface="华文中宋" panose="02010600040101010101" charset="-122"/>
                <a:cs typeface="Times New Roman" panose="02020603050405020304" charset="0"/>
              </a:rPr>
              <a:t>What happens to many patients on the kidney waiting list?</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A. They pay for kidneys privately.</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B. They die before receiving one.</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C. They switch to animal kidneys.</a:t>
            </a:r>
            <a:endParaRPr lang="en-US" altLang="zh-CN" sz="2300" b="0" i="0" smtClean="0">
              <a:latin typeface="Times New Roman" panose="02020603050405020304" charset="0"/>
              <a:ea typeface="华文中宋" panose="02010600040101010101" charset="-122"/>
              <a:cs typeface="Times New Roman" panose="02020603050405020304" charset="0"/>
            </a:endParaRPr>
          </a:p>
          <a:p>
            <a:pPr indent="0" algn="just" fontAlgn="auto">
              <a:lnSpc>
                <a:spcPct val="150000"/>
              </a:lnSpc>
            </a:pPr>
            <a:r>
              <a:rPr lang="en-US" altLang="zh-CN" sz="2300" b="0" i="0" smtClean="0">
                <a:latin typeface="Times New Roman" panose="02020603050405020304" charset="0"/>
                <a:ea typeface="华文中宋" panose="02010600040101010101" charset="-122"/>
                <a:cs typeface="Times New Roman" panose="02020603050405020304" charset="0"/>
              </a:rPr>
              <a:t>D. They recover without treatment.</a:t>
            </a:r>
            <a:endParaRPr lang="en-US" altLang="zh-CN" sz="2300" b="0" i="0" smtClean="0">
              <a:latin typeface="Times New Roman" panose="02020603050405020304" charset="0"/>
              <a:ea typeface="华文中宋" panose="02010600040101010101" charset="-122"/>
              <a:cs typeface="Times New Roman" panose="02020603050405020304" charset="0"/>
            </a:endParaRPr>
          </a:p>
        </p:txBody>
      </p:sp>
      <p:sp>
        <p:nvSpPr>
          <p:cNvPr id="11" name="矩形 10"/>
          <p:cNvSpPr/>
          <p:nvPr/>
        </p:nvSpPr>
        <p:spPr>
          <a:xfrm>
            <a:off x="1955165" y="3897630"/>
            <a:ext cx="9936480" cy="2745740"/>
          </a:xfrm>
          <a:prstGeom prst="rect">
            <a:avLst/>
          </a:prstGeom>
          <a:solidFill>
            <a:schemeClr val="accent6">
              <a:lumMod val="20000"/>
              <a:lumOff val="80000"/>
            </a:schemeClr>
          </a:solidFill>
          <a:ln w="34925" cmpd="sng">
            <a:noFill/>
            <a:prstDash val="sysDash"/>
          </a:ln>
        </p:spPr>
        <p:txBody>
          <a:bodyPr wrap="square">
            <a:spAutoFit/>
          </a:bodyPr>
          <a:p>
            <a:pPr lvl="0" algn="just">
              <a:lnSpc>
                <a:spcPct val="150000"/>
              </a:lnSpc>
              <a:buClrTx/>
              <a:buSzTx/>
              <a:buFontTx/>
            </a:pPr>
            <a:r>
              <a:rPr lang="en-US" sz="2300" smtClean="0">
                <a:latin typeface="Times New Roman" panose="02020603050405020304" charset="0"/>
                <a:ea typeface="华文中宋" panose="02010600040101010101" charset="-122"/>
                <a:cs typeface="Times New Roman" panose="02020603050405020304" charset="0"/>
                <a:sym typeface="+mn-ea"/>
              </a:rPr>
              <a:t>2. </a:t>
            </a:r>
            <a:r>
              <a:rPr lang="en-US" altLang="zh-CN" sz="2300">
                <a:latin typeface="Times New Roman" panose="02020603050405020304" charset="0"/>
                <a:cs typeface="Times New Roman" panose="02020603050405020304" charset="0"/>
                <a:sym typeface="+mn-ea"/>
              </a:rPr>
              <a:t>What is the author’s main argument in the passage?</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A. Dialysis is more effective than transplantation.</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B. The 1984 law on kidney payment should be revised.</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C. Kidney disease is mainly caused by poor diet.</a:t>
            </a:r>
            <a:endParaRPr lang="en-US" altLang="zh-CN" sz="2300">
              <a:latin typeface="Times New Roman" panose="02020603050405020304" charset="0"/>
              <a:cs typeface="Times New Roman" panose="02020603050405020304" charset="0"/>
              <a:sym typeface="+mn-ea"/>
            </a:endParaRPr>
          </a:p>
          <a:p>
            <a:pPr lvl="0" algn="just">
              <a:lnSpc>
                <a:spcPct val="150000"/>
              </a:lnSpc>
              <a:buClrTx/>
              <a:buSzTx/>
              <a:buFontTx/>
            </a:pPr>
            <a:r>
              <a:rPr lang="en-US" altLang="zh-CN" sz="2300">
                <a:latin typeface="Times New Roman" panose="02020603050405020304" charset="0"/>
                <a:cs typeface="Times New Roman" panose="02020603050405020304" charset="0"/>
                <a:sym typeface="+mn-ea"/>
              </a:rPr>
              <a:t>D. Living donors should be banned permanently.</a:t>
            </a:r>
            <a:endParaRPr lang="en-US" altLang="zh-CN" sz="2300">
              <a:latin typeface="Times New Roman" panose="02020603050405020304" charset="0"/>
              <a:cs typeface="Times New Roman" panose="02020603050405020304" charset="0"/>
              <a:sym typeface="+mn-ea"/>
            </a:endParaRPr>
          </a:p>
        </p:txBody>
      </p:sp>
      <p:sp>
        <p:nvSpPr>
          <p:cNvPr id="2" name="文本框 16"/>
          <p:cNvSpPr txBox="1"/>
          <p:nvPr/>
        </p:nvSpPr>
        <p:spPr>
          <a:xfrm>
            <a:off x="0" y="0"/>
            <a:ext cx="3340100" cy="445135"/>
          </a:xfrm>
          <a:prstGeom prst="rect">
            <a:avLst/>
          </a:prstGeom>
          <a:solidFill>
            <a:schemeClr val="accent6"/>
          </a:solidFill>
        </p:spPr>
        <p:txBody>
          <a:bodyPr wrap="square" rtlCol="0">
            <a:spAutoFit/>
          </a:bodyPr>
          <a:p>
            <a:pPr lvl="0" algn="l">
              <a:buClrTx/>
              <a:buSzTx/>
              <a:buFontTx/>
            </a:pPr>
            <a:r>
              <a:rPr kumimoji="1" lang="en-US" altLang="zh-CN" sz="2300" b="1" dirty="0">
                <a:solidFill>
                  <a:schemeClr val="lt1"/>
                </a:solidFill>
                <a:latin typeface="Times New Roman" panose="02020603050405020304" charset="0"/>
                <a:cs typeface="Times New Roman" panose="02020603050405020304" charset="0"/>
                <a:sym typeface="+mn-ea"/>
              </a:rPr>
              <a:t>Reading Comprehension</a:t>
            </a:r>
            <a:endParaRPr kumimoji="1" lang="en-US" altLang="zh-CN" sz="2300" b="1" dirty="0">
              <a:solidFill>
                <a:schemeClr val="lt1"/>
              </a:solidFill>
              <a:latin typeface="Times New Roman" panose="02020603050405020304" charset="0"/>
              <a:cs typeface="Times New Roman" panose="02020603050405020304" charset="0"/>
              <a:sym typeface="+mn-ea"/>
            </a:endParaRPr>
          </a:p>
        </p:txBody>
      </p:sp>
      <p:sp>
        <p:nvSpPr>
          <p:cNvPr id="5" name="文本框 4"/>
          <p:cNvSpPr txBox="1"/>
          <p:nvPr>
            <p:custDataLst>
              <p:tags r:id="rId1"/>
            </p:custDataLst>
          </p:nvPr>
        </p:nvSpPr>
        <p:spPr>
          <a:xfrm>
            <a:off x="173355" y="1804670"/>
            <a:ext cx="1551940" cy="440055"/>
          </a:xfrm>
          <a:prstGeom prst="rect">
            <a:avLst/>
          </a:prstGeom>
          <a:solidFill>
            <a:srgbClr val="0070C0"/>
          </a:solidFill>
        </p:spPr>
        <p:txBody>
          <a:bodyPr wrap="square" rtlCol="0" anchor="t">
            <a:noAutofit/>
          </a:bodyPr>
          <a:p>
            <a:pPr lvl="0" algn="ctr">
              <a:buClrTx/>
              <a:buSzTx/>
              <a:buFontTx/>
            </a:pPr>
            <a:r>
              <a:rPr kumimoji="1" lang="en-US" altLang="zh-CN" sz="2200" b="1" dirty="0">
                <a:solidFill>
                  <a:schemeClr val="lt1"/>
                </a:solidFill>
                <a:sym typeface="+mn-ea"/>
              </a:rPr>
              <a:t>DETAIL</a:t>
            </a:r>
            <a:endParaRPr kumimoji="1" lang="en-US" altLang="zh-CN" sz="2200" b="1" dirty="0">
              <a:solidFill>
                <a:schemeClr val="lt1"/>
              </a:solidFill>
              <a:sym typeface="+mn-ea"/>
            </a:endParaRPr>
          </a:p>
        </p:txBody>
      </p:sp>
      <p:sp>
        <p:nvSpPr>
          <p:cNvPr id="17" name="文本框 16"/>
          <p:cNvSpPr txBox="1"/>
          <p:nvPr>
            <p:custDataLst>
              <p:tags r:id="rId2"/>
            </p:custDataLst>
          </p:nvPr>
        </p:nvSpPr>
        <p:spPr>
          <a:xfrm>
            <a:off x="173355" y="5050790"/>
            <a:ext cx="1551940" cy="439420"/>
          </a:xfrm>
          <a:prstGeom prst="rect">
            <a:avLst/>
          </a:prstGeom>
          <a:solidFill>
            <a:srgbClr val="0070C0"/>
          </a:solidFill>
        </p:spPr>
        <p:txBody>
          <a:bodyPr wrap="square" rtlCol="0" anchor="t">
            <a:noAutofit/>
          </a:bodyPr>
          <a:p>
            <a:pPr lvl="0" algn="l">
              <a:buClrTx/>
              <a:buSzTx/>
              <a:buFontTx/>
            </a:pPr>
            <a:r>
              <a:rPr kumimoji="1" lang="en-US" altLang="zh-CN" sz="2200" b="1" dirty="0">
                <a:solidFill>
                  <a:schemeClr val="lt1"/>
                </a:solidFill>
                <a:sym typeface="+mn-ea"/>
              </a:rPr>
              <a:t>      GIST</a:t>
            </a:r>
            <a:endParaRPr kumimoji="1" lang="en-US" altLang="zh-CN" sz="2200" b="1" dirty="0">
              <a:solidFill>
                <a:schemeClr val="lt1"/>
              </a:solidFill>
              <a:sym typeface="+mn-ea"/>
            </a:endParaRPr>
          </a:p>
        </p:txBody>
      </p:sp>
      <p:pic>
        <p:nvPicPr>
          <p:cNvPr id="6" name="图片 5"/>
          <p:cNvPicPr>
            <a:picLocks noChangeAspect="1"/>
          </p:cNvPicPr>
          <p:nvPr/>
        </p:nvPicPr>
        <p:blipFill>
          <a:blip r:embed="rId3"/>
          <a:stretch>
            <a:fillRect/>
          </a:stretch>
        </p:blipFill>
        <p:spPr>
          <a:xfrm>
            <a:off x="1862455" y="1926590"/>
            <a:ext cx="478155" cy="318135"/>
          </a:xfrm>
          <a:prstGeom prst="rect">
            <a:avLst/>
          </a:prstGeom>
        </p:spPr>
      </p:pic>
      <p:pic>
        <p:nvPicPr>
          <p:cNvPr id="8" name="图片 7"/>
          <p:cNvPicPr>
            <a:picLocks noChangeAspect="1"/>
          </p:cNvPicPr>
          <p:nvPr/>
        </p:nvPicPr>
        <p:blipFill>
          <a:blip r:embed="rId3"/>
          <a:stretch>
            <a:fillRect/>
          </a:stretch>
        </p:blipFill>
        <p:spPr>
          <a:xfrm>
            <a:off x="1860550" y="5170805"/>
            <a:ext cx="480060" cy="319405"/>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8602" name="文本框 3"/>
          <p:cNvSpPr txBox="1"/>
          <p:nvPr/>
        </p:nvSpPr>
        <p:spPr>
          <a:xfrm>
            <a:off x="93345" y="463550"/>
            <a:ext cx="12098655" cy="5488940"/>
          </a:xfrm>
          <a:prstGeom prst="rect">
            <a:avLst/>
          </a:prstGeom>
          <a:noFill/>
        </p:spPr>
        <p:txBody>
          <a:bodyPr wrap="square" rtlCol="0">
            <a:spAutoFit/>
          </a:bodyPr>
          <a:lstStyle/>
          <a:p>
            <a:pPr indent="0" algn="l">
              <a:lnSpc>
                <a:spcPct val="90000"/>
              </a:lnSpc>
              <a:spcBef>
                <a:spcPts val="1000"/>
              </a:spcBef>
              <a:buClrTx/>
              <a:buSzTx/>
              <a:buFont typeface="Arial" panose="020B0604020202020204" pitchFamily="34" charset="0"/>
              <a:buNone/>
            </a:pPr>
            <a:r>
              <a:rPr lang="zh-CN" altLang="en-US" sz="2800">
                <a:latin typeface="Times New Roman" panose="02020603050405020304" charset="0"/>
                <a:ea typeface="华文中宋" panose="02010600040101010101" charset="-122"/>
                <a:cs typeface="Times New Roman" panose="02020603050405020304" charset="0"/>
                <a:sym typeface="+mn-ea"/>
              </a:rPr>
              <a:t>1.</a:t>
            </a:r>
            <a:r>
              <a:rPr lang="en-US" altLang="zh-CN" sz="2800">
                <a:latin typeface="Times New Roman" panose="02020603050405020304" charset="0"/>
                <a:cs typeface="Times New Roman" panose="02020603050405020304" charset="0"/>
                <a:sym typeface="+mn-ea"/>
              </a:rPr>
              <a:t> </a:t>
            </a:r>
            <a:r>
              <a:rPr lang="en-US" altLang="zh-CN" sz="2800">
                <a:solidFill>
                  <a:srgbClr val="0000FF"/>
                </a:solidFill>
                <a:latin typeface="Times New Roman" panose="02020603050405020304" charset="0"/>
                <a:cs typeface="Times New Roman" panose="02020603050405020304" charset="0"/>
                <a:sym typeface="+mn-ea"/>
              </a:rPr>
              <a:t>amend</a:t>
            </a:r>
            <a:r>
              <a:rPr lang="en-US" altLang="zh-CN" sz="2800">
                <a:latin typeface="Times New Roman" panose="02020603050405020304" charset="0"/>
                <a:ea typeface="华文中宋" panose="02010600040101010101" charset="-122"/>
                <a:cs typeface="Times New Roman" panose="02020603050405020304" charset="0"/>
                <a:sym typeface="+mn-ea"/>
              </a:rPr>
              <a:t>: to change a law, document, statement, etc. slightly in order to correct a mistake or to improve it </a:t>
            </a:r>
            <a:r>
              <a:rPr lang="zh-CN" altLang="en-US" sz="2800">
                <a:latin typeface="Times New Roman" panose="02020603050405020304" charset="0"/>
                <a:ea typeface="华文中宋" panose="02010600040101010101" charset="-122"/>
                <a:cs typeface="Times New Roman" panose="02020603050405020304" charset="0"/>
                <a:sym typeface="+mn-ea"/>
              </a:rPr>
              <a:t>修正，修订（法律文件、声明等）</a:t>
            </a:r>
            <a:endParaRPr lang="zh-CN" altLang="en-US"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rPr>
              <a:t>The president agreed to amend the constitution and allow multi-party elections.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zh-CN" altLang="en-US" sz="2800">
                <a:latin typeface="Times New Roman" panose="02020603050405020304" charset="0"/>
                <a:ea typeface="华文中宋" panose="02010600040101010101" charset="-122"/>
                <a:cs typeface="Times New Roman" panose="02020603050405020304" charset="0"/>
              </a:rPr>
              <a:t>总统同意了修正宪法并且允许多党选举</a:t>
            </a:r>
            <a:r>
              <a:rPr lang="zh-CN" sz="2800">
                <a:latin typeface="Times New Roman" panose="02020603050405020304" charset="0"/>
                <a:ea typeface="华文中宋" panose="02010600040101010101" charset="-122"/>
                <a:cs typeface="Times New Roman" panose="02020603050405020304" charset="0"/>
              </a:rPr>
              <a:t>。</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2800">
                <a:latin typeface="华文中宋" panose="02010600040101010101" charset="-122"/>
                <a:ea typeface="华文中宋" panose="02010600040101010101" charset="-122"/>
                <a:cs typeface="华文中宋" panose="02010600040101010101" charset="-122"/>
                <a:sym typeface="华文中宋" panose="02010600040101010101" charset="-122"/>
              </a:rPr>
              <a:t>   </a:t>
            </a:r>
            <a:r>
              <a:rPr lang="en-US" altLang="zh-CN" sz="3200">
                <a:latin typeface="Times New Roman" panose="02020603050405020304" charset="0"/>
                <a:cs typeface="Times New Roman" panose="02020603050405020304" charset="0"/>
              </a:rPr>
              <a:t> </a:t>
            </a:r>
            <a:endParaRPr lang="en-US" altLang="zh-CN" sz="32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endParaRPr lang="en-US" altLang="zh-CN" sz="2800">
              <a:latin typeface="Times New Roman" panose="02020603050405020304" charset="0"/>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cs typeface="Times New Roman" panose="02020603050405020304" charset="0"/>
              </a:rPr>
              <a:t>2</a:t>
            </a:r>
            <a:r>
              <a:rPr lang="en-US" altLang="zh-CN" sz="3200">
                <a:latin typeface="Times New Roman" panose="02020603050405020304" charset="0"/>
                <a:cs typeface="Times New Roman" panose="02020603050405020304" charset="0"/>
              </a:rPr>
              <a:t>. </a:t>
            </a:r>
            <a:r>
              <a:rPr lang="en-US" altLang="zh-CN" sz="2800">
                <a:solidFill>
                  <a:srgbClr val="0000FF"/>
                </a:solidFill>
                <a:latin typeface="Times New Roman" panose="02020603050405020304" charset="0"/>
                <a:cs typeface="Times New Roman" panose="02020603050405020304" charset="0"/>
                <a:sym typeface="+mn-ea"/>
              </a:rPr>
              <a:t> compensate</a:t>
            </a:r>
            <a:r>
              <a:rPr lang="en-US" altLang="zh-CN" sz="2800">
                <a:latin typeface="Times New Roman" panose="02020603050405020304" charset="0"/>
                <a:ea typeface="华文中宋" panose="02010600040101010101" charset="-122"/>
                <a:cs typeface="Times New Roman" panose="02020603050405020304" charset="0"/>
              </a:rPr>
              <a:t>: to provide sth good to balance or reduce the bad effects of damage, loss, etc. </a:t>
            </a:r>
            <a:r>
              <a:rPr lang="zh-CN" altLang="en-US" sz="2800">
                <a:latin typeface="Times New Roman" panose="02020603050405020304" charset="0"/>
                <a:ea typeface="华文中宋" panose="02010600040101010101" charset="-122"/>
                <a:cs typeface="Times New Roman" panose="02020603050405020304" charset="0"/>
                <a:sym typeface="+mn-ea"/>
              </a:rPr>
              <a:t>补偿；弥补</a:t>
            </a:r>
            <a:r>
              <a:rPr lang="en-US" altLang="zh-CN" sz="2800">
                <a:latin typeface="Times New Roman" panose="02020603050405020304" charset="0"/>
                <a:ea typeface="华文中宋" panose="02010600040101010101" charset="-122"/>
                <a:cs typeface="Times New Roman" panose="02020603050405020304" charset="0"/>
              </a:rPr>
              <a:t>                      </a:t>
            </a:r>
            <a:r>
              <a:rPr lang="en-US" sz="2800">
                <a:latin typeface="Times New Roman" panose="02020603050405020304" charset="0"/>
                <a:ea typeface="华文中宋" panose="02010600040101010101" charset="-122"/>
                <a:cs typeface="Times New Roman" panose="02020603050405020304" charset="0"/>
              </a:rPr>
              <a:t>    </a:t>
            </a:r>
            <a:endParaRPr lang="en-US" altLang="zh-CN" sz="2800">
              <a:latin typeface="Times New Roman" panose="02020603050405020304" charset="0"/>
              <a:ea typeface="华文中宋" panose="02010600040101010101" charset="-122"/>
              <a:cs typeface="Times New Roman" panose="02020603050405020304" charset="0"/>
              <a:sym typeface="+mn-ea"/>
            </a:endParaRPr>
          </a:p>
          <a:p>
            <a:pPr marL="457200" indent="-457200" algn="l">
              <a:lnSpc>
                <a:spcPct val="90000"/>
              </a:lnSpc>
              <a:spcBef>
                <a:spcPts val="1000"/>
              </a:spcBef>
              <a:buClrTx/>
              <a:buSzTx/>
              <a:buFont typeface="Wingdings" panose="05000000000000000000" charset="0"/>
              <a:buChar char="ü"/>
            </a:pPr>
            <a:r>
              <a:rPr lang="en-US" altLang="zh-CN" sz="2800">
                <a:latin typeface="Times New Roman" panose="02020603050405020304" charset="0"/>
                <a:ea typeface="华文中宋" panose="02010600040101010101" charset="-122"/>
                <a:cs typeface="Times New Roman" panose="02020603050405020304" charset="0"/>
                <a:sym typeface="+mn-ea"/>
              </a:rPr>
              <a:t>The damages are designed to compensate victims for their direct losses.</a:t>
            </a:r>
            <a:endParaRPr lang="en-US" altLang="zh-CN" sz="2800">
              <a:latin typeface="Times New Roman" panose="02020603050405020304" charset="0"/>
              <a:ea typeface="华文中宋" panose="02010600040101010101" charset="-122"/>
              <a:cs typeface="Times New Roman" panose="02020603050405020304" charset="0"/>
            </a:endParaRPr>
          </a:p>
          <a:p>
            <a:pPr indent="0" algn="l">
              <a:lnSpc>
                <a:spcPct val="90000"/>
              </a:lnSpc>
              <a:spcBef>
                <a:spcPts val="1000"/>
              </a:spcBef>
              <a:buClrTx/>
              <a:buSzTx/>
              <a:buFont typeface="Wingdings" panose="05000000000000000000" charset="0"/>
              <a:buNone/>
            </a:pPr>
            <a:r>
              <a:rPr lang="en-US" altLang="zh-CN" sz="2800">
                <a:latin typeface="Times New Roman" panose="02020603050405020304" charset="0"/>
                <a:ea typeface="华文中宋" panose="02010600040101010101" charset="-122"/>
                <a:cs typeface="Times New Roman" panose="02020603050405020304" charset="0"/>
                <a:sym typeface="+mn-ea"/>
              </a:rPr>
              <a:t>     </a:t>
            </a:r>
            <a:r>
              <a:rPr lang="zh-CN" altLang="en-US" sz="2800">
                <a:latin typeface="Times New Roman" panose="02020603050405020304" charset="0"/>
                <a:ea typeface="华文中宋" panose="02010600040101010101" charset="-122"/>
                <a:cs typeface="Times New Roman" panose="02020603050405020304" charset="0"/>
                <a:sym typeface="+mn-ea"/>
              </a:rPr>
              <a:t>该赔偿金是用来补偿受害人的直接损失的</a:t>
            </a:r>
            <a:r>
              <a:rPr lang="zh-CN" sz="2800">
                <a:latin typeface="Times New Roman" panose="02020603050405020304" charset="0"/>
                <a:ea typeface="华文中宋" panose="02010600040101010101" charset="-122"/>
                <a:cs typeface="Times New Roman" panose="02020603050405020304" charset="0"/>
                <a:sym typeface="+mn-ea"/>
              </a:rPr>
              <a:t>。</a:t>
            </a:r>
            <a:r>
              <a:rPr lang="en-US" altLang="zh-CN" sz="2800">
                <a:latin typeface="Times New Roman" panose="02020603050405020304" charset="0"/>
                <a:cs typeface="Times New Roman" panose="02020603050405020304" charset="0"/>
              </a:rPr>
              <a:t>                                                                                        </a:t>
            </a:r>
            <a:endParaRPr lang="en-US" altLang="zh-CN" sz="2800">
              <a:latin typeface="Times New Roman" panose="02020603050405020304" charset="0"/>
              <a:cs typeface="Times New Roman" panose="02020603050405020304" charset="0"/>
            </a:endParaRPr>
          </a:p>
        </p:txBody>
      </p:sp>
      <p:sp>
        <p:nvSpPr>
          <p:cNvPr id="1048605" name="文本框 2"/>
          <p:cNvSpPr txBox="1"/>
          <p:nvPr>
            <p:custDataLst>
              <p:tags r:id="rId1"/>
            </p:custDataLst>
          </p:nvPr>
        </p:nvSpPr>
        <p:spPr>
          <a:xfrm>
            <a:off x="435610" y="2875915"/>
            <a:ext cx="9161145" cy="521970"/>
          </a:xfrm>
          <a:prstGeom prst="rect">
            <a:avLst/>
          </a:prstGeom>
          <a:noFill/>
        </p:spPr>
        <p:txBody>
          <a:bodyPr wrap="square" rtlCol="0">
            <a:spAutoFit/>
          </a:bodyPr>
          <a:lstStyle/>
          <a:p>
            <a:r>
              <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rPr>
              <a:t>A dramatist was asked to amend the play. </a:t>
            </a:r>
            <a:endParaRPr lang="en-US" altLang="zh-CN" sz="2800">
              <a:solidFill>
                <a:srgbClr val="FF0000"/>
              </a:solidFill>
              <a:latin typeface="Times New Roman" panose="02020603050405020304" charset="0"/>
              <a:ea typeface="华文中宋" panose="02010600040101010101" charset="-122"/>
              <a:cs typeface="Times New Roman" panose="02020603050405020304" charset="0"/>
              <a:sym typeface="+mn-ea"/>
            </a:endParaRPr>
          </a:p>
        </p:txBody>
      </p:sp>
      <p:sp>
        <p:nvSpPr>
          <p:cNvPr id="1048607" name="文本框 5"/>
          <p:cNvSpPr txBox="1"/>
          <p:nvPr>
            <p:custDataLst>
              <p:tags r:id="rId2"/>
            </p:custDataLst>
          </p:nvPr>
        </p:nvSpPr>
        <p:spPr>
          <a:xfrm>
            <a:off x="365760" y="6326505"/>
            <a:ext cx="11924665" cy="521970"/>
          </a:xfrm>
          <a:prstGeom prst="rect">
            <a:avLst/>
          </a:prstGeom>
          <a:noFill/>
        </p:spPr>
        <p:txBody>
          <a:bodyPr wrap="square" rtlCol="0">
            <a:spAutoFit/>
          </a:bodyPr>
          <a:lstStyle/>
          <a:p>
            <a:r>
              <a:rPr lang="en-US" altLang="zh-CN" sz="2800">
                <a:solidFill>
                  <a:srgbClr val="FF0000"/>
                </a:solidFill>
                <a:latin typeface="Times New Roman" panose="02020603050405020304" charset="0"/>
                <a:cs typeface="Times New Roman" panose="02020603050405020304" charset="0"/>
              </a:rPr>
              <a:t>Nothing can compensate for the loss of a loved one</a:t>
            </a:r>
            <a:r>
              <a:rPr lang="en-US" sz="2800">
                <a:solidFill>
                  <a:srgbClr val="FF0000"/>
                </a:solidFill>
                <a:latin typeface="Times New Roman" panose="02020603050405020304" charset="0"/>
                <a:cs typeface="Times New Roman" panose="02020603050405020304" charset="0"/>
              </a:rPr>
              <a:t>.</a:t>
            </a:r>
            <a:endParaRPr sz="2800">
              <a:solidFill>
                <a:srgbClr val="FF0000"/>
              </a:solidFill>
              <a:latin typeface="Times New Roman" panose="02020603050405020304" charset="0"/>
              <a:cs typeface="Times New Roman" panose="02020603050405020304" charset="0"/>
            </a:endParaRPr>
          </a:p>
        </p:txBody>
      </p:sp>
      <p:sp>
        <p:nvSpPr>
          <p:cNvPr id="1048608" name="文本框 7"/>
          <p:cNvSpPr txBox="1"/>
          <p:nvPr>
            <p:custDataLst>
              <p:tags r:id="rId3"/>
            </p:custDataLst>
          </p:nvPr>
        </p:nvSpPr>
        <p:spPr>
          <a:xfrm>
            <a:off x="2266950" y="2353945"/>
            <a:ext cx="9862820" cy="521970"/>
          </a:xfrm>
          <a:prstGeom prst="rect">
            <a:avLst/>
          </a:prstGeom>
          <a:noFill/>
        </p:spPr>
        <p:txBody>
          <a:bodyPr wrap="square" rtlCol="0" anchor="t">
            <a:spAutoFit/>
          </a:bodyPr>
          <a:lstStyle/>
          <a:p>
            <a:r>
              <a:rPr lang="zh-CN" altLang="en-US" sz="2800">
                <a:ea typeface="华文中宋" panose="02010600040101010101" charset="-122"/>
              </a:rPr>
              <a:t>一名剧作家被要求修改剧本。</a:t>
            </a:r>
            <a:endParaRPr lang="zh-CN" altLang="en-US" sz="2800">
              <a:ea typeface="华文中宋" panose="02010600040101010101" charset="-122"/>
            </a:endParaRPr>
          </a:p>
        </p:txBody>
      </p:sp>
      <p:cxnSp>
        <p:nvCxnSpPr>
          <p:cNvPr id="3145728" name="直接连接符 8"/>
          <p:cNvCxnSpPr/>
          <p:nvPr>
            <p:custDataLst>
              <p:tags r:id="rId4"/>
            </p:custDataLst>
          </p:nvPr>
        </p:nvCxnSpPr>
        <p:spPr>
          <a:xfrm flipV="1">
            <a:off x="490220" y="3387725"/>
            <a:ext cx="6240780" cy="1016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cxnSp>
        <p:nvCxnSpPr>
          <p:cNvPr id="3145729" name="直接连接符 11"/>
          <p:cNvCxnSpPr/>
          <p:nvPr/>
        </p:nvCxnSpPr>
        <p:spPr>
          <a:xfrm flipV="1">
            <a:off x="435610" y="6776085"/>
            <a:ext cx="8352790" cy="8890"/>
          </a:xfrm>
          <a:prstGeom prst="line">
            <a:avLst/>
          </a:prstGeom>
          <a:ln w="28575" cmpd="sng">
            <a:solidFill>
              <a:schemeClr val="tx1"/>
            </a:solidFill>
            <a:prstDash val="solid"/>
          </a:ln>
        </p:spPr>
        <p:style>
          <a:lnRef idx="1">
            <a:schemeClr val="accent1"/>
          </a:lnRef>
          <a:fillRef idx="0">
            <a:schemeClr val="accent1"/>
          </a:fillRef>
          <a:effectRef idx="0">
            <a:schemeClr val="accent1"/>
          </a:effectRef>
          <a:fontRef idx="minor">
            <a:schemeClr val="tx1"/>
          </a:fontRef>
        </p:style>
      </p:cxnSp>
      <p:sp>
        <p:nvSpPr>
          <p:cNvPr id="3" name="文本框 6"/>
          <p:cNvSpPr txBox="1"/>
          <p:nvPr>
            <p:custDataLst>
              <p:tags r:id="rId5"/>
            </p:custDataLst>
          </p:nvPr>
        </p:nvSpPr>
        <p:spPr>
          <a:xfrm>
            <a:off x="2377440" y="5876290"/>
            <a:ext cx="8297545" cy="521970"/>
          </a:xfrm>
          <a:prstGeom prst="rect">
            <a:avLst/>
          </a:prstGeom>
          <a:noFill/>
        </p:spPr>
        <p:txBody>
          <a:bodyPr wrap="square" rtlCol="0" anchor="t">
            <a:spAutoFit/>
          </a:bodyPr>
          <a:p>
            <a:r>
              <a:rPr lang="zh-CN" altLang="en-US" sz="2800">
                <a:ea typeface="华文中宋" panose="02010600040101010101" charset="-122"/>
              </a:rPr>
              <a:t>失去心爱的人是无法补偿的。</a:t>
            </a:r>
            <a:endParaRPr lang="zh-CN" altLang="en-US" sz="2800">
              <a:ea typeface="华文中宋" panose="02010600040101010101" charset="-122"/>
            </a:endParaRPr>
          </a:p>
        </p:txBody>
      </p:sp>
      <p:sp>
        <p:nvSpPr>
          <p:cNvPr id="2" name="文本框 1"/>
          <p:cNvSpPr txBox="1"/>
          <p:nvPr>
            <p:custDataLst>
              <p:tags r:id="rId6"/>
            </p:custDataLst>
          </p:nvPr>
        </p:nvSpPr>
        <p:spPr>
          <a:xfrm>
            <a:off x="0" y="0"/>
            <a:ext cx="1871980" cy="506730"/>
          </a:xfrm>
          <a:prstGeom prst="rect">
            <a:avLst/>
          </a:prstGeom>
          <a:solidFill>
            <a:schemeClr val="accent6"/>
          </a:solidFill>
        </p:spPr>
        <p:txBody>
          <a:bodyPr wrap="square" rtlCol="0">
            <a:spAutoFit/>
          </a:bodyPr>
          <a:p>
            <a:pPr lvl="0" algn="l">
              <a:buClrTx/>
              <a:buSzTx/>
              <a:buFontTx/>
            </a:pPr>
            <a:r>
              <a:rPr kumimoji="1" lang="en-US" altLang="zh-CN" sz="2700" b="1" dirty="0">
                <a:solidFill>
                  <a:schemeClr val="lt1"/>
                </a:solidFill>
                <a:latin typeface="Times New Roman" panose="02020603050405020304" charset="0"/>
                <a:cs typeface="Times New Roman" panose="02020603050405020304" charset="0"/>
                <a:sym typeface="+mn-ea"/>
              </a:rPr>
              <a:t>Vocabulary</a:t>
            </a:r>
            <a:endParaRPr kumimoji="1" lang="en-US" altLang="zh-CN" sz="2700" b="1" dirty="0">
              <a:solidFill>
                <a:schemeClr val="lt1"/>
              </a:solidFill>
              <a:latin typeface="Times New Roman" panose="02020603050405020304" charset="0"/>
              <a:cs typeface="Times New Roman" panose="02020603050405020304" charset="0"/>
              <a:sym typeface="+mn-ea"/>
            </a:endParaRPr>
          </a:p>
        </p:txBody>
      </p:sp>
      <p:sp>
        <p:nvSpPr>
          <p:cNvPr id="5" name="文本框 1"/>
          <p:cNvSpPr txBox="1"/>
          <p:nvPr>
            <p:custDataLst>
              <p:tags r:id="rId7"/>
            </p:custDataLst>
          </p:nvPr>
        </p:nvSpPr>
        <p:spPr>
          <a:xfrm>
            <a:off x="93345" y="2353945"/>
            <a:ext cx="19850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
        <p:nvSpPr>
          <p:cNvPr id="4" name="文本框 1"/>
          <p:cNvSpPr txBox="1"/>
          <p:nvPr>
            <p:custDataLst>
              <p:tags r:id="rId8"/>
            </p:custDataLst>
          </p:nvPr>
        </p:nvSpPr>
        <p:spPr>
          <a:xfrm>
            <a:off x="138430" y="5876290"/>
            <a:ext cx="2010410" cy="521970"/>
          </a:xfrm>
          <a:prstGeom prst="rect">
            <a:avLst/>
          </a:prstGeom>
          <a:solidFill>
            <a:srgbClr val="0070C0"/>
          </a:solidFill>
        </p:spPr>
        <p:txBody>
          <a:bodyPr wrap="square" rtlCol="0">
            <a:spAutoFit/>
          </a:bodyPr>
          <a:p>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048602">
                                            <p:txEl>
                                              <p:pRg st="1" end="1"/>
                                            </p:txEl>
                                          </p:spTgt>
                                        </p:tgtEl>
                                        <p:attrNameLst>
                                          <p:attrName>style.visibility</p:attrName>
                                        </p:attrNameLst>
                                      </p:cBhvr>
                                      <p:to>
                                        <p:strVal val="visible"/>
                                      </p:to>
                                    </p:set>
                                    <p:animEffect transition="in" filter="blinds(horizontal)">
                                      <p:cBhvr>
                                        <p:cTn id="7" dur="500"/>
                                        <p:tgtEl>
                                          <p:spTgt spid="1048602">
                                            <p:txEl>
                                              <p:pRg st="1" end="1"/>
                                            </p:txEl>
                                          </p:spTgt>
                                        </p:tgtEl>
                                      </p:cBhvr>
                                    </p:animEffect>
                                  </p:childTnLst>
                                </p:cTn>
                              </p:par>
                              <p:par>
                                <p:cTn id="8" presetID="3" presetClass="entr" presetSubtype="10" fill="hold" nodeType="withEffect">
                                  <p:stCondLst>
                                    <p:cond delay="0"/>
                                  </p:stCondLst>
                                  <p:childTnLst>
                                    <p:set>
                                      <p:cBhvr>
                                        <p:cTn id="9" dur="1" fill="hold">
                                          <p:stCondLst>
                                            <p:cond delay="0"/>
                                          </p:stCondLst>
                                        </p:cTn>
                                        <p:tgtEl>
                                          <p:spTgt spid="1048602">
                                            <p:txEl>
                                              <p:pRg st="2" end="2"/>
                                            </p:txEl>
                                          </p:spTgt>
                                        </p:tgtEl>
                                        <p:attrNameLst>
                                          <p:attrName>style.visibility</p:attrName>
                                        </p:attrNameLst>
                                      </p:cBhvr>
                                      <p:to>
                                        <p:strVal val="visible"/>
                                      </p:to>
                                    </p:set>
                                    <p:animEffect transition="in" filter="blinds(horizontal)">
                                      <p:cBhvr>
                                        <p:cTn id="10" dur="500"/>
                                        <p:tgtEl>
                                          <p:spTgt spid="1048602">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1048608"/>
                                        </p:tgtEl>
                                        <p:attrNameLst>
                                          <p:attrName>style.visibility</p:attrName>
                                        </p:attrNameLst>
                                      </p:cBhvr>
                                      <p:to>
                                        <p:strVal val="visible"/>
                                      </p:to>
                                    </p:set>
                                    <p:animEffect transition="in" filter="blinds(horizontal)">
                                      <p:cBhvr>
                                        <p:cTn id="15" dur="500"/>
                                        <p:tgtEl>
                                          <p:spTgt spid="1048608"/>
                                        </p:tgtEl>
                                      </p:cBhvr>
                                    </p:animEffect>
                                  </p:childTnLst>
                                </p:cTn>
                              </p:par>
                              <p:par>
                                <p:cTn id="16" presetID="3" presetClass="entr" presetSubtype="10" fill="hold" nodeType="withEffect">
                                  <p:stCondLst>
                                    <p:cond delay="0"/>
                                  </p:stCondLst>
                                  <p:childTnLst>
                                    <p:set>
                                      <p:cBhvr>
                                        <p:cTn id="17" dur="1" fill="hold">
                                          <p:stCondLst>
                                            <p:cond delay="0"/>
                                          </p:stCondLst>
                                        </p:cTn>
                                        <p:tgtEl>
                                          <p:spTgt spid="3145728"/>
                                        </p:tgtEl>
                                        <p:attrNameLst>
                                          <p:attrName>style.visibility</p:attrName>
                                        </p:attrNameLst>
                                      </p:cBhvr>
                                      <p:to>
                                        <p:strVal val="visible"/>
                                      </p:to>
                                    </p:set>
                                    <p:animEffect transition="in" filter="blinds(horizontal)">
                                      <p:cBhvr>
                                        <p:cTn id="18" dur="500"/>
                                        <p:tgtEl>
                                          <p:spTgt spid="3145728"/>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linds(horizont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grpId="0" nodeType="clickEffect">
                                  <p:stCondLst>
                                    <p:cond delay="0"/>
                                  </p:stCondLst>
                                  <p:childTnLst>
                                    <p:set>
                                      <p:cBhvr>
                                        <p:cTn id="25" dur="1" fill="hold">
                                          <p:stCondLst>
                                            <p:cond delay="0"/>
                                          </p:stCondLst>
                                        </p:cTn>
                                        <p:tgtEl>
                                          <p:spTgt spid="1048605"/>
                                        </p:tgtEl>
                                        <p:attrNameLst>
                                          <p:attrName>style.visibility</p:attrName>
                                        </p:attrNameLst>
                                      </p:cBhvr>
                                      <p:to>
                                        <p:strVal val="visible"/>
                                      </p:to>
                                    </p:set>
                                    <p:animEffect transition="in" filter="blinds(horizontal)">
                                      <p:cBhvr>
                                        <p:cTn id="26" dur="500"/>
                                        <p:tgtEl>
                                          <p:spTgt spid="1048605"/>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1048602">
                                            <p:txEl>
                                              <p:pRg st="7" end="7"/>
                                            </p:txEl>
                                          </p:spTgt>
                                        </p:tgtEl>
                                        <p:attrNameLst>
                                          <p:attrName>style.visibility</p:attrName>
                                        </p:attrNameLst>
                                      </p:cBhvr>
                                      <p:to>
                                        <p:strVal val="visible"/>
                                      </p:to>
                                    </p:set>
                                    <p:animEffect transition="in" filter="blinds(horizontal)">
                                      <p:cBhvr>
                                        <p:cTn id="31" dur="500"/>
                                        <p:tgtEl>
                                          <p:spTgt spid="1048602">
                                            <p:txEl>
                                              <p:pRg st="7" end="7"/>
                                            </p:txEl>
                                          </p:spTgt>
                                        </p:tgtEl>
                                      </p:cBhvr>
                                    </p:animEffect>
                                  </p:childTnLst>
                                </p:cTn>
                              </p:par>
                              <p:par>
                                <p:cTn id="32" presetID="3" presetClass="entr" presetSubtype="10" fill="hold" nodeType="withEffect">
                                  <p:stCondLst>
                                    <p:cond delay="0"/>
                                  </p:stCondLst>
                                  <p:childTnLst>
                                    <p:set>
                                      <p:cBhvr>
                                        <p:cTn id="33" dur="1" fill="hold">
                                          <p:stCondLst>
                                            <p:cond delay="0"/>
                                          </p:stCondLst>
                                        </p:cTn>
                                        <p:tgtEl>
                                          <p:spTgt spid="1048602">
                                            <p:txEl>
                                              <p:pRg st="8" end="8"/>
                                            </p:txEl>
                                          </p:spTgt>
                                        </p:tgtEl>
                                        <p:attrNameLst>
                                          <p:attrName>style.visibility</p:attrName>
                                        </p:attrNameLst>
                                      </p:cBhvr>
                                      <p:to>
                                        <p:strVal val="visible"/>
                                      </p:to>
                                    </p:set>
                                    <p:animEffect transition="in" filter="blinds(horizontal)">
                                      <p:cBhvr>
                                        <p:cTn id="34" dur="500"/>
                                        <p:tgtEl>
                                          <p:spTgt spid="1048602">
                                            <p:txEl>
                                              <p:pRg st="8" end="8"/>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3145729"/>
                                        </p:tgtEl>
                                        <p:attrNameLst>
                                          <p:attrName>style.visibility</p:attrName>
                                        </p:attrNameLst>
                                      </p:cBhvr>
                                      <p:to>
                                        <p:strVal val="visible"/>
                                      </p:to>
                                    </p:set>
                                    <p:animEffect transition="in" filter="wipe(down)">
                                      <p:cBhvr>
                                        <p:cTn id="39" dur="500"/>
                                        <p:tgtEl>
                                          <p:spTgt spid="3145729"/>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3"/>
                                        </p:tgtEl>
                                        <p:attrNameLst>
                                          <p:attrName>style.visibility</p:attrName>
                                        </p:attrNameLst>
                                      </p:cBhvr>
                                      <p:to>
                                        <p:strVal val="visible"/>
                                      </p:to>
                                    </p:set>
                                    <p:animEffect transition="in" filter="blinds(horizontal)">
                                      <p:cBhvr>
                                        <p:cTn id="42" dur="500"/>
                                        <p:tgtEl>
                                          <p:spTgt spid="3"/>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blinds(horizontal)">
                                      <p:cBhvr>
                                        <p:cTn id="45" dur="500"/>
                                        <p:tgtEl>
                                          <p:spTgt spid="4"/>
                                        </p:tgtEl>
                                      </p:cBhvr>
                                    </p:animEffect>
                                  </p:childTnLst>
                                </p:cTn>
                              </p:par>
                            </p:childTnLst>
                          </p:cTn>
                        </p:par>
                      </p:childTnLst>
                    </p:cTn>
                  </p:par>
                  <p:par>
                    <p:cTn id="46" fill="hold">
                      <p:stCondLst>
                        <p:cond delay="indefinite"/>
                      </p:stCondLst>
                      <p:childTnLst>
                        <p:par>
                          <p:cTn id="47" fill="hold">
                            <p:stCondLst>
                              <p:cond delay="0"/>
                            </p:stCondLst>
                            <p:childTnLst>
                              <p:par>
                                <p:cTn id="48" presetID="3" presetClass="entr" presetSubtype="10" fill="hold" grpId="0" nodeType="clickEffect">
                                  <p:stCondLst>
                                    <p:cond delay="0"/>
                                  </p:stCondLst>
                                  <p:childTnLst>
                                    <p:set>
                                      <p:cBhvr>
                                        <p:cTn id="49" dur="1" fill="hold">
                                          <p:stCondLst>
                                            <p:cond delay="0"/>
                                          </p:stCondLst>
                                        </p:cTn>
                                        <p:tgtEl>
                                          <p:spTgt spid="1048607"/>
                                        </p:tgtEl>
                                        <p:attrNameLst>
                                          <p:attrName>style.visibility</p:attrName>
                                        </p:attrNameLst>
                                      </p:cBhvr>
                                      <p:to>
                                        <p:strVal val="visible"/>
                                      </p:to>
                                    </p:set>
                                    <p:animEffect transition="in" filter="blinds(horizontal)">
                                      <p:cBhvr>
                                        <p:cTn id="50" dur="500"/>
                                        <p:tgtEl>
                                          <p:spTgt spid="10486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48605" grpId="0"/>
      <p:bldP spid="1048605" grpId="1"/>
      <p:bldP spid="1048607" grpId="0"/>
      <p:bldP spid="1048607" grpId="1"/>
      <p:bldP spid="1048608" grpId="0"/>
      <p:bldP spid="3" grpId="0"/>
      <p:bldP spid="5" grpId="0" bldLvl="0" animBg="1"/>
      <p:bldP spid="4" grpId="0" bldLvl="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圆角矩形 6"/>
          <p:cNvSpPr/>
          <p:nvPr>
            <p:custDataLst>
              <p:tags r:id="rId1"/>
            </p:custDataLst>
          </p:nvPr>
        </p:nvSpPr>
        <p:spPr>
          <a:xfrm>
            <a:off x="159385" y="726440"/>
            <a:ext cx="11828780" cy="2373630"/>
          </a:xfrm>
          <a:prstGeom prst="roundRect">
            <a:avLst>
              <a:gd name="adj" fmla="val 16667"/>
            </a:avLst>
          </a:prstGeom>
          <a:noFill/>
          <a:ln w="63500" cap="flat" cmpd="sng">
            <a:solidFill>
              <a:schemeClr val="accent2"/>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9" name="文本框 8"/>
          <p:cNvSpPr txBox="1"/>
          <p:nvPr>
            <p:custDataLst>
              <p:tags r:id="rId2"/>
            </p:custDataLst>
          </p:nvPr>
        </p:nvSpPr>
        <p:spPr>
          <a:xfrm>
            <a:off x="349656" y="772160"/>
            <a:ext cx="11578371" cy="1291590"/>
          </a:xfrm>
          <a:prstGeom prst="rect">
            <a:avLst/>
          </a:prstGeom>
          <a:noFill/>
        </p:spPr>
        <p:txBody>
          <a:bodyPr wrap="square">
            <a:spAutoFit/>
          </a:bodyPr>
          <a:lstStyle/>
          <a:p>
            <a:pPr algn="just"/>
            <a:r>
              <a:rPr lang="en-US" altLang="zh-CN" sz="2600">
                <a:latin typeface="Times New Roman" panose="02020603050405020304" charset="0"/>
                <a:cs typeface="Times New Roman" panose="02020603050405020304" charset="0"/>
                <a:sym typeface="+mn-ea"/>
              </a:rPr>
              <a:t>About 90,000 people are registered on the national waiting list to receive a deceased-donor kidney, and many more would be, if there were enough transplants for all who need them. </a:t>
            </a:r>
            <a:endParaRPr lang="en-US" altLang="zh-CN" sz="2600">
              <a:latin typeface="Times New Roman" panose="02020603050405020304" charset="0"/>
              <a:cs typeface="Times New Roman" panose="02020603050405020304" charset="0"/>
              <a:sym typeface="+mn-ea"/>
            </a:endParaRPr>
          </a:p>
        </p:txBody>
      </p:sp>
      <p:sp>
        <p:nvSpPr>
          <p:cNvPr id="10" name="文本框 9"/>
          <p:cNvSpPr txBox="1"/>
          <p:nvPr>
            <p:custDataLst>
              <p:tags r:id="rId3"/>
            </p:custDataLst>
          </p:nvPr>
        </p:nvSpPr>
        <p:spPr>
          <a:xfrm>
            <a:off x="349230" y="2063783"/>
            <a:ext cx="11546411" cy="829945"/>
          </a:xfrm>
          <a:prstGeom prst="rect">
            <a:avLst/>
          </a:prstGeom>
          <a:noFill/>
        </p:spPr>
        <p:txBody>
          <a:bodyPr wrap="square" rtlCol="0">
            <a:spAutoFit/>
          </a:bodyPr>
          <a:lstStyle/>
          <a:p>
            <a:pPr algn="l">
              <a:buClrTx/>
              <a:buSzTx/>
              <a:buFontTx/>
            </a:pPr>
            <a:r>
              <a:rPr lang="zh-CN" altLang="en-US" sz="2400">
                <a:latin typeface="华文中宋" panose="02010600040101010101" charset="-122"/>
                <a:ea typeface="华文中宋" panose="02010600040101010101" charset="-122"/>
                <a:cs typeface="华文中宋" panose="02010600040101010101" charset="-122"/>
              </a:rPr>
              <a:t>大约有 9 万人登记在全国等待名单上，希望获得已故捐献者的肾脏；如果有足够的移植手术满足所有需要的人，那么登记的人数还会多得多。</a:t>
            </a:r>
            <a:endParaRPr lang="zh-CN" altLang="en-US" sz="2400">
              <a:latin typeface="华文中宋" panose="02010600040101010101" charset="-122"/>
              <a:ea typeface="华文中宋" panose="02010600040101010101" charset="-122"/>
              <a:cs typeface="华文中宋" panose="02010600040101010101" charset="-122"/>
            </a:endParaRPr>
          </a:p>
        </p:txBody>
      </p:sp>
      <p:sp>
        <p:nvSpPr>
          <p:cNvPr id="5" name="圆角矩形 4"/>
          <p:cNvSpPr/>
          <p:nvPr>
            <p:custDataLst>
              <p:tags r:id="rId4"/>
            </p:custDataLst>
          </p:nvPr>
        </p:nvSpPr>
        <p:spPr>
          <a:xfrm>
            <a:off x="167640" y="3639185"/>
            <a:ext cx="11828780" cy="2531110"/>
          </a:xfrm>
          <a:prstGeom prst="roundRect">
            <a:avLst>
              <a:gd name="adj" fmla="val 16667"/>
            </a:avLst>
          </a:prstGeom>
          <a:noFill/>
          <a:ln w="63500" cap="flat" cmpd="sng">
            <a:solidFill>
              <a:schemeClr val="accent6"/>
            </a:solidFill>
            <a:prstDash val="solid"/>
            <a:headEnd type="none" w="med" len="med"/>
            <a:tailEnd type="none" w="med" len="med"/>
          </a:ln>
        </p:spPr>
        <p:txBody>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zh-CN" altLang="en-US"/>
          </a:p>
        </p:txBody>
      </p:sp>
      <p:sp>
        <p:nvSpPr>
          <p:cNvPr id="6" name="文本框 5"/>
          <p:cNvSpPr txBox="1"/>
          <p:nvPr>
            <p:custDataLst>
              <p:tags r:id="rId5"/>
            </p:custDataLst>
          </p:nvPr>
        </p:nvSpPr>
        <p:spPr>
          <a:xfrm>
            <a:off x="349885" y="3757930"/>
            <a:ext cx="11578590" cy="2162175"/>
          </a:xfrm>
          <a:prstGeom prst="rect">
            <a:avLst/>
          </a:prstGeom>
          <a:noFill/>
        </p:spPr>
        <p:txBody>
          <a:bodyPr wrap="square">
            <a:noAutofit/>
          </a:bodyPr>
          <a:lstStyle/>
          <a:p>
            <a:pPr algn="just"/>
            <a:r>
              <a:rPr lang="en-US" altLang="zh-CN" sz="2600">
                <a:latin typeface="Times New Roman" panose="02020603050405020304" charset="0"/>
                <a:cs typeface="Times New Roman" panose="02020603050405020304" charset="0"/>
                <a:sym typeface="+mn-ea"/>
              </a:rPr>
              <a:t>To be clear, we should keep trying for big long-term goals, such as vastly reducing the incidence of kidney disease by preventing or curing diabetes, hypertension and other causes.</a:t>
            </a:r>
            <a:endParaRPr lang="en-US" altLang="zh-CN" sz="2600">
              <a:latin typeface="Times New Roman" panose="02020603050405020304" charset="0"/>
              <a:cs typeface="Times New Roman" panose="02020603050405020304" charset="0"/>
              <a:sym typeface="+mn-ea"/>
            </a:endParaRPr>
          </a:p>
        </p:txBody>
      </p:sp>
      <p:sp>
        <p:nvSpPr>
          <p:cNvPr id="14" name="文本框 13"/>
          <p:cNvSpPr txBox="1"/>
          <p:nvPr>
            <p:custDataLst>
              <p:tags r:id="rId6"/>
            </p:custDataLst>
          </p:nvPr>
        </p:nvSpPr>
        <p:spPr>
          <a:xfrm>
            <a:off x="381635" y="5082540"/>
            <a:ext cx="11513820" cy="1176655"/>
          </a:xfrm>
          <a:prstGeom prst="rect">
            <a:avLst/>
          </a:prstGeom>
          <a:noFill/>
        </p:spPr>
        <p:txBody>
          <a:bodyPr wrap="square" rtlCol="0">
            <a:noAutofit/>
          </a:bodyPr>
          <a:lstStyle/>
          <a:p>
            <a:pPr algn="l">
              <a:buClrTx/>
              <a:buSzTx/>
              <a:buFontTx/>
            </a:pPr>
            <a:r>
              <a:rPr lang="zh-CN" altLang="en-US" sz="2400">
                <a:latin typeface="Times New Roman" panose="02020603050405020304" charset="0"/>
                <a:ea typeface="华文中宋" panose="02010600040101010101" charset="-122"/>
                <a:cs typeface="Times New Roman" panose="02020603050405020304" charset="0"/>
              </a:rPr>
              <a:t>需要明确的是，我们应当继续努力追求那些长期且重大的目标，比如通过预防或治愈糖尿病、高血压等疾病来大幅降低肾病的发病率。</a:t>
            </a:r>
            <a:endParaRPr lang="zh-CN" altLang="en-US" sz="2400">
              <a:latin typeface="Times New Roman" panose="02020603050405020304" charset="0"/>
              <a:ea typeface="华文中宋" panose="02010600040101010101" charset="-122"/>
              <a:cs typeface="Times New Roman" panose="02020603050405020304" charset="0"/>
            </a:endParaRPr>
          </a:p>
        </p:txBody>
      </p:sp>
      <p:sp>
        <p:nvSpPr>
          <p:cNvPr id="2" name="文本框 16"/>
          <p:cNvSpPr txBox="1"/>
          <p:nvPr>
            <p:custDataLst>
              <p:tags r:id="rId7"/>
            </p:custDataLst>
          </p:nvPr>
        </p:nvSpPr>
        <p:spPr>
          <a:xfrm>
            <a:off x="0" y="0"/>
            <a:ext cx="2097405" cy="521970"/>
          </a:xfrm>
          <a:prstGeom prst="rect">
            <a:avLst/>
          </a:prstGeom>
          <a:solidFill>
            <a:schemeClr val="accent6"/>
          </a:solidFill>
        </p:spPr>
        <p:txBody>
          <a:bodyPr wrap="square" rtlCol="0">
            <a:spAutoFit/>
          </a:bodyPr>
          <a:lstStyle/>
          <a:p>
            <a:pPr algn="ctr"/>
            <a:r>
              <a:rPr kumimoji="1" lang="en-US" altLang="zh-CN" sz="2800" b="1" dirty="0">
                <a:solidFill>
                  <a:schemeClr val="lt1"/>
                </a:solidFill>
                <a:latin typeface="Times New Roman" panose="02020603050405020304" charset="0"/>
                <a:cs typeface="Times New Roman" panose="02020603050405020304" charset="0"/>
              </a:rPr>
              <a:t>Translation</a:t>
            </a:r>
            <a:endParaRPr kumimoji="1" lang="en-US" altLang="zh-CN" sz="2800" b="1" dirty="0">
              <a:solidFill>
                <a:schemeClr val="lt1"/>
              </a:solidFill>
              <a:latin typeface="Times New Roman" panose="02020603050405020304" charset="0"/>
              <a:cs typeface="Times New Roman" panose="02020603050405020304"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linds(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blinds(horizontal)">
                                      <p:cBhvr>
                                        <p:cTn id="1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270" y="252095"/>
            <a:ext cx="12190730" cy="983615"/>
          </a:xfrm>
          <a:prstGeom prst="rect">
            <a:avLst/>
          </a:prstGeom>
          <a:noFill/>
        </p:spPr>
        <p:txBody>
          <a:bodyPr wrap="square" rtlCol="0" anchor="t">
            <a:spAutoFit/>
          </a:bodyPr>
          <a:p>
            <a:pPr algn="ctr"/>
            <a:r>
              <a:rPr lang="en-US" altLang="zh-CN" sz="2800" b="1">
                <a:latin typeface="Times New Roman" panose="02020603050405020304" charset="0"/>
                <a:cs typeface="Times New Roman" panose="02020603050405020304" charset="0"/>
              </a:rPr>
              <a:t>2. Apple, Intel Set Chip-Making Deal</a:t>
            </a:r>
            <a:endParaRPr lang="en-US" altLang="zh-CN" sz="2800" b="1">
              <a:latin typeface="Times New Roman" panose="02020603050405020304" charset="0"/>
              <a:cs typeface="Times New Roman" panose="02020603050405020304" charset="0"/>
            </a:endParaRPr>
          </a:p>
          <a:p>
            <a:pPr algn="ctr"/>
            <a:r>
              <a:rPr lang="zh-CN" altLang="en-US" sz="3000" b="1">
                <a:solidFill>
                  <a:srgbClr val="ED7D31"/>
                </a:solidFill>
                <a:latin typeface="微软雅黑" panose="020B0503020204020204" charset="-122"/>
                <a:ea typeface="微软雅黑" panose="020B0503020204020204" charset="-122"/>
                <a:cs typeface="微软雅黑" panose="020B0503020204020204" charset="-122"/>
              </a:rPr>
              <a:t>苹果与英特尔达成芯片制造协议</a:t>
            </a:r>
            <a:endParaRPr lang="zh-CN" altLang="en-US" sz="3000" b="1">
              <a:solidFill>
                <a:srgbClr val="ED7D31"/>
              </a:solidFill>
              <a:latin typeface="微软雅黑" panose="020B0503020204020204" charset="-122"/>
              <a:ea typeface="微软雅黑" panose="020B0503020204020204" charset="-122"/>
              <a:cs typeface="微软雅黑" panose="020B0503020204020204" charset="-122"/>
            </a:endParaRPr>
          </a:p>
        </p:txBody>
      </p:sp>
      <p:pic>
        <p:nvPicPr>
          <p:cNvPr id="3" name="图片 1"/>
          <p:cNvPicPr>
            <a:picLocks noChangeAspect="1"/>
          </p:cNvPicPr>
          <p:nvPr/>
        </p:nvPicPr>
        <p:blipFill>
          <a:blip r:embed="rId1"/>
          <a:stretch>
            <a:fillRect/>
          </a:stretch>
        </p:blipFill>
        <p:spPr>
          <a:xfrm>
            <a:off x="4852035" y="1621155"/>
            <a:ext cx="2367280" cy="3961130"/>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5" name="文本框 4"/>
          <p:cNvSpPr txBox="1"/>
          <p:nvPr/>
        </p:nvSpPr>
        <p:spPr>
          <a:xfrm>
            <a:off x="0" y="445135"/>
            <a:ext cx="12129770" cy="6231255"/>
          </a:xfrm>
          <a:prstGeom prst="rect">
            <a:avLst/>
          </a:prstGeom>
          <a:noFill/>
        </p:spPr>
        <p:txBody>
          <a:bodyPr wrap="square" rtlCol="0" anchor="t">
            <a:spAutoFit/>
          </a:bodyPr>
          <a:p>
            <a:pPr indent="0" algn="just" fontAlgn="auto">
              <a:lnSpc>
                <a:spcPct val="100000"/>
              </a:lnSpc>
            </a:pPr>
            <a:r>
              <a:rPr lang="en-US" altLang="zh-CN" sz="2100">
                <a:latin typeface="Times New Roman" panose="02020603050405020304" charset="0"/>
                <a:cs typeface="Times New Roman" panose="02020603050405020304" charset="0"/>
              </a:rPr>
              <a:t>     Apple and Intel have reached a preliminary agreement for Intel to manufacture some of the chips ___________  power Apple devices, according to people familiar with the matter.</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Intensive _____ (talk) between the two companies have been going on for more than a year, and the two sides hammered out a formal deal in recent months, these people said. Bloomberg News __________ (previous) reported the talks. It is still unclear which Apple products Intel would make chips for, these people said. Apple </a:t>
            </a:r>
            <a:r>
              <a:rPr lang="en-US" altLang="zh-CN" sz="2100">
                <a:solidFill>
                  <a:srgbClr val="0000FF"/>
                </a:solidFill>
                <a:latin typeface="Times New Roman" panose="02020603050405020304" charset="0"/>
                <a:cs typeface="Times New Roman" panose="02020603050405020304" charset="0"/>
              </a:rPr>
              <a:t>ships</a:t>
            </a:r>
            <a:r>
              <a:rPr lang="en-US" altLang="zh-CN" sz="2100">
                <a:latin typeface="Times New Roman" panose="02020603050405020304" charset="0"/>
                <a:cs typeface="Times New Roman" panose="02020603050405020304" charset="0"/>
              </a:rPr>
              <a:t> more than 200 million iPhones a year as well as millions of iPads and Mac computers. </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Representatives for Apple and Intel declined to comment.</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Intel _____ (have) two main business lines: designing chips and manufacturing them—both its own designs and external customers’—in its Intel Foundry unit. Both businesses had been underperforming for years _______ Lip-Bu Tan took over as chief executive last spring vowing to </a:t>
            </a:r>
            <a:r>
              <a:rPr lang="en-US" altLang="zh-CN" sz="2100">
                <a:solidFill>
                  <a:srgbClr val="0000FF"/>
                </a:solidFill>
                <a:latin typeface="Times New Roman" panose="02020603050405020304" charset="0"/>
                <a:cs typeface="Times New Roman" panose="02020603050405020304" charset="0"/>
              </a:rPr>
              <a:t>revitalize</a:t>
            </a:r>
            <a:r>
              <a:rPr lang="en-US" altLang="zh-CN" sz="2100">
                <a:latin typeface="Times New Roman" panose="02020603050405020304" charset="0"/>
                <a:cs typeface="Times New Roman" panose="02020603050405020304" charset="0"/>
              </a:rPr>
              <a:t> them.</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The Trump administration last summer struck a deal to convert nearly $9 billion in federal grants into Intel stock, _______ (give) the U.S. government a 10% stake in the chip maker. It played a key role in bringing Apple to the table.</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Commerce Secretary Howard Lutnick _______ (meet) repeatedly over the past year with high-ranking Apple officials, including Chief Executive Tim Cook, as well as SpaceX chief Elon Musk and Nvidia Chief Executive Jensen Huang, to try to convince them ______ (get) into business with Intel, some of the people familiar _____  the matter said.</a:t>
            </a:r>
            <a:endParaRPr lang="en-US" altLang="zh-CN" sz="2100">
              <a:latin typeface="Times New Roman" panose="02020603050405020304" charset="0"/>
              <a:cs typeface="Times New Roman" panose="02020603050405020304" charset="0"/>
            </a:endParaRPr>
          </a:p>
          <a:p>
            <a:pPr indent="0" algn="just" fontAlgn="auto">
              <a:lnSpc>
                <a:spcPct val="100000"/>
              </a:lnSpc>
            </a:pPr>
            <a:r>
              <a:rPr lang="en-US" altLang="zh-CN" sz="2100">
                <a:latin typeface="Times New Roman" panose="02020603050405020304" charset="0"/>
                <a:cs typeface="Times New Roman" panose="02020603050405020304" charset="0"/>
              </a:rPr>
              <a:t>      With____ Apple deal, Intel has now signed partnerships with all three.</a:t>
            </a:r>
            <a:endParaRPr lang="en-US" altLang="zh-CN" sz="2100">
              <a:latin typeface="Times New Roman" panose="02020603050405020304" charset="0"/>
              <a:cs typeface="Times New Roman" panose="02020603050405020304" charset="0"/>
            </a:endParaRPr>
          </a:p>
          <a:p>
            <a:pPr indent="0" algn="just" fontAlgn="auto">
              <a:lnSpc>
                <a:spcPct val="100000"/>
              </a:lnSpc>
            </a:pPr>
            <a:endParaRPr lang="zh-CN" altLang="en-US" sz="2100">
              <a:latin typeface="Times New Roman" panose="02020603050405020304" charset="0"/>
              <a:cs typeface="Times New Roman" panose="02020603050405020304" charset="0"/>
            </a:endParaRPr>
          </a:p>
        </p:txBody>
      </p:sp>
      <p:sp>
        <p:nvSpPr>
          <p:cNvPr id="2" name="文本框 4"/>
          <p:cNvSpPr txBox="1"/>
          <p:nvPr>
            <p:custDataLst>
              <p:tags r:id="rId1"/>
            </p:custDataLst>
          </p:nvPr>
        </p:nvSpPr>
        <p:spPr>
          <a:xfrm>
            <a:off x="2457450" y="24765"/>
            <a:ext cx="7810500" cy="460375"/>
          </a:xfrm>
          <a:prstGeom prst="rect">
            <a:avLst/>
          </a:prstGeom>
          <a:noFill/>
        </p:spPr>
        <p:txBody>
          <a:bodyPr wrap="square" rtlCol="0">
            <a:spAutoFit/>
          </a:bodyPr>
          <a:p>
            <a:pPr algn="l">
              <a:buClrTx/>
              <a:buSzTx/>
              <a:buFontTx/>
            </a:pPr>
            <a:r>
              <a:rPr lang="en-US" altLang="zh-CN" sz="2400" b="1" i="1">
                <a:solidFill>
                  <a:srgbClr val="ED7D31"/>
                </a:solidFill>
                <a:latin typeface="微软雅黑" panose="020B0503020204020204" charset="-122"/>
                <a:ea typeface="微软雅黑" panose="020B0503020204020204" charset="-122"/>
                <a:cs typeface="微软雅黑" panose="020B0503020204020204" charset="-122"/>
              </a:rPr>
              <a:t>The Wall Street Journal   </a:t>
            </a:r>
            <a:r>
              <a:rPr lang="en-US" sz="2400" b="1">
                <a:solidFill>
                  <a:srgbClr val="ED7D31"/>
                </a:solidFill>
                <a:latin typeface="微软雅黑" panose="020B0503020204020204" charset="-122"/>
                <a:ea typeface="微软雅黑" panose="020B0503020204020204" charset="-122"/>
                <a:cs typeface="微软雅黑" panose="020B0503020204020204" charset="-122"/>
              </a:rPr>
              <a:t>(</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May </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9, 2026  </a:t>
            </a:r>
            <a:r>
              <a:rPr lang="en-US" altLang="zh-CN" sz="2400" b="1">
                <a:solidFill>
                  <a:srgbClr val="ED7D31"/>
                </a:solidFill>
                <a:latin typeface="微软雅黑" panose="020B0503020204020204" charset="-122"/>
                <a:ea typeface="微软雅黑" panose="020B0503020204020204" charset="-122"/>
                <a:cs typeface="微软雅黑" panose="020B0503020204020204" charset="-122"/>
                <a:sym typeface="+mn-ea"/>
              </a:rPr>
              <a:t>A1&amp;A6</a:t>
            </a:r>
            <a:r>
              <a:rPr lang="en-US" sz="2400" b="1">
                <a:solidFill>
                  <a:srgbClr val="ED7D31"/>
                </a:solidFill>
                <a:latin typeface="微软雅黑" panose="020B0503020204020204" charset="-122"/>
                <a:ea typeface="微软雅黑" panose="020B0503020204020204" charset="-122"/>
                <a:cs typeface="微软雅黑" panose="020B0503020204020204" charset="-122"/>
                <a:sym typeface="+mn-ea"/>
              </a:rPr>
              <a:t>)</a:t>
            </a:r>
            <a:endParaRPr lang="en-US" sz="2400" b="1">
              <a:solidFill>
                <a:srgbClr val="ED7D31"/>
              </a:solidFill>
              <a:latin typeface="微软雅黑" panose="020B0503020204020204" charset="-122"/>
              <a:ea typeface="微软雅黑" panose="020B0503020204020204" charset="-122"/>
              <a:cs typeface="微软雅黑" panose="020B0503020204020204" charset="-122"/>
              <a:sym typeface="+mn-ea"/>
            </a:endParaRPr>
          </a:p>
        </p:txBody>
      </p:sp>
      <p:sp>
        <p:nvSpPr>
          <p:cNvPr id="13" name="文本框 16"/>
          <p:cNvSpPr txBox="1"/>
          <p:nvPr>
            <p:custDataLst>
              <p:tags r:id="rId2"/>
            </p:custDataLst>
          </p:nvPr>
        </p:nvSpPr>
        <p:spPr>
          <a:xfrm>
            <a:off x="-19050" y="0"/>
            <a:ext cx="2268220" cy="445135"/>
          </a:xfrm>
          <a:prstGeom prst="rect">
            <a:avLst/>
          </a:prstGeom>
          <a:solidFill>
            <a:srgbClr val="70AD47"/>
          </a:solidFill>
        </p:spPr>
        <p:txBody>
          <a:bodyPr wrap="square" rtlCol="0">
            <a:spAutoFit/>
          </a:bodyPr>
          <a:p>
            <a:pPr lvl="0" algn="l">
              <a:buClrTx/>
              <a:buSzTx/>
              <a:buFontTx/>
            </a:pPr>
            <a:r>
              <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rPr>
              <a:t>Text Completion</a:t>
            </a:r>
            <a:endParaRPr kumimoji="1" lang="en-US" altLang="zh-CN" sz="2300" b="1" dirty="0">
              <a:solidFill>
                <a:sysClr val="window" lastClr="FFFFFF"/>
              </a:solidFill>
              <a:latin typeface="Times New Roman" panose="02020603050405020304" charset="0"/>
              <a:cs typeface="Times New Roman" panose="02020603050405020304" charset="0"/>
              <a:sym typeface="微软雅黑" panose="020B0503020204020204" charset="-122"/>
            </a:endParaRPr>
          </a:p>
        </p:txBody>
      </p:sp>
      <p:sp>
        <p:nvSpPr>
          <p:cNvPr id="15" name="文本框 14"/>
          <p:cNvSpPr txBox="1"/>
          <p:nvPr/>
        </p:nvSpPr>
        <p:spPr>
          <a:xfrm>
            <a:off x="153035" y="785495"/>
            <a:ext cx="1831975"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that/which</a:t>
            </a:r>
            <a:r>
              <a:rPr sz="2200">
                <a:solidFill>
                  <a:srgbClr val="FF0000"/>
                </a:solidFill>
                <a:latin typeface="Times New Roman" panose="02020603050405020304" charset="0"/>
                <a:cs typeface="Times New Roman" panose="02020603050405020304" charset="0"/>
                <a:sym typeface="+mn-ea"/>
              </a:rPr>
              <a:t> </a:t>
            </a:r>
            <a:endParaRPr sz="2200">
              <a:solidFill>
                <a:srgbClr val="FF0000"/>
              </a:solidFill>
              <a:latin typeface="Times New Roman" panose="02020603050405020304" charset="0"/>
              <a:cs typeface="Times New Roman" panose="02020603050405020304" charset="0"/>
              <a:sym typeface="+mn-ea"/>
            </a:endParaRPr>
          </a:p>
        </p:txBody>
      </p:sp>
      <p:sp>
        <p:nvSpPr>
          <p:cNvPr id="3" name="文本框 2"/>
          <p:cNvSpPr txBox="1"/>
          <p:nvPr/>
        </p:nvSpPr>
        <p:spPr>
          <a:xfrm>
            <a:off x="1564005" y="1099820"/>
            <a:ext cx="1129030" cy="30734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fromWordArt="0" anchor="t" anchorCtr="0" forceAA="0" upright="0" compatLnSpc="1">
            <a:noAutofit/>
          </a:bodyPr>
          <a:p>
            <a:pPr lvl="0" algn="l" hangingPunct="0">
              <a:spcBef>
                <a:spcPts val="0"/>
              </a:spcBef>
              <a:spcAft>
                <a:spcPts val="0"/>
              </a:spcAft>
              <a:buClrTx/>
              <a:buSzTx/>
              <a:buFontTx/>
            </a:pPr>
            <a:r>
              <a:rPr lang="en-US" altLang="zh-CN" sz="2200">
                <a:solidFill>
                  <a:srgbClr val="FF0000"/>
                </a:solidFill>
                <a:latin typeface="Times New Roman" panose="02020603050405020304" charset="0"/>
                <a:cs typeface="Times New Roman" panose="02020603050405020304" charset="0"/>
                <a:sym typeface="+mn-ea"/>
              </a:rPr>
              <a:t>talks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4" name="文本框 3"/>
          <p:cNvSpPr txBox="1"/>
          <p:nvPr/>
        </p:nvSpPr>
        <p:spPr>
          <a:xfrm>
            <a:off x="9582785" y="1407160"/>
            <a:ext cx="1426210" cy="38989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previously</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6" name="文本框 5"/>
          <p:cNvSpPr txBox="1"/>
          <p:nvPr/>
        </p:nvSpPr>
        <p:spPr>
          <a:xfrm>
            <a:off x="1143635" y="2731770"/>
            <a:ext cx="1395730" cy="39179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 has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7" name="文本框 6"/>
          <p:cNvSpPr txBox="1"/>
          <p:nvPr/>
        </p:nvSpPr>
        <p:spPr>
          <a:xfrm>
            <a:off x="153035" y="3322955"/>
            <a:ext cx="164973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before </a:t>
            </a:r>
            <a:r>
              <a:rPr sz="2200">
                <a:solidFill>
                  <a:srgbClr val="FF0000"/>
                </a:solidFill>
                <a:latin typeface="Times New Roman" panose="02020603050405020304" charset="0"/>
                <a:cs typeface="Times New Roman" panose="02020603050405020304" charset="0"/>
                <a:sym typeface="+mn-ea"/>
              </a:rPr>
              <a:t> </a:t>
            </a:r>
            <a:endParaRPr sz="2200">
              <a:solidFill>
                <a:srgbClr val="FF0000"/>
              </a:solidFill>
              <a:latin typeface="Times New Roman" panose="02020603050405020304" charset="0"/>
              <a:cs typeface="Times New Roman" panose="02020603050405020304" charset="0"/>
              <a:sym typeface="+mn-ea"/>
            </a:endParaRPr>
          </a:p>
        </p:txBody>
      </p:sp>
      <p:sp>
        <p:nvSpPr>
          <p:cNvPr id="8" name="文本框 7"/>
          <p:cNvSpPr txBox="1"/>
          <p:nvPr/>
        </p:nvSpPr>
        <p:spPr>
          <a:xfrm>
            <a:off x="898525" y="3945890"/>
            <a:ext cx="903605" cy="412750"/>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giving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9" name="文本框 8"/>
          <p:cNvSpPr txBox="1"/>
          <p:nvPr/>
        </p:nvSpPr>
        <p:spPr>
          <a:xfrm>
            <a:off x="4942205" y="4599940"/>
            <a:ext cx="89408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has met  </a:t>
            </a:r>
            <a:r>
              <a:rPr sz="2200">
                <a:solidFill>
                  <a:srgbClr val="FF0000"/>
                </a:solidFill>
                <a:latin typeface="Times New Roman" panose="02020603050405020304" charset="0"/>
                <a:cs typeface="Times New Roman" panose="02020603050405020304" charset="0"/>
                <a:sym typeface="+mn-ea"/>
              </a:rPr>
              <a:t> </a:t>
            </a:r>
            <a:endParaRPr sz="2200">
              <a:solidFill>
                <a:srgbClr val="FF0000"/>
              </a:solidFill>
              <a:latin typeface="Times New Roman" panose="02020603050405020304" charset="0"/>
              <a:cs typeface="Times New Roman" panose="02020603050405020304" charset="0"/>
              <a:sym typeface="+mn-ea"/>
            </a:endParaRPr>
          </a:p>
        </p:txBody>
      </p:sp>
      <p:sp>
        <p:nvSpPr>
          <p:cNvPr id="10" name="文本框 9"/>
          <p:cNvSpPr txBox="1"/>
          <p:nvPr/>
        </p:nvSpPr>
        <p:spPr>
          <a:xfrm>
            <a:off x="1075690" y="5577205"/>
            <a:ext cx="726440" cy="33845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sp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with</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11" name="文本框 10"/>
          <p:cNvSpPr txBox="1"/>
          <p:nvPr/>
        </p:nvSpPr>
        <p:spPr>
          <a:xfrm>
            <a:off x="5710555" y="5277485"/>
            <a:ext cx="901065" cy="36512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to get  </a:t>
            </a:r>
            <a:endParaRPr lang="en-US" altLang="zh-CN" sz="2200">
              <a:solidFill>
                <a:srgbClr val="FF0000"/>
              </a:solidFill>
              <a:latin typeface="Times New Roman" panose="02020603050405020304" charset="0"/>
              <a:cs typeface="Times New Roman" panose="02020603050405020304" charset="0"/>
              <a:sym typeface="+mn-ea"/>
            </a:endParaRPr>
          </a:p>
        </p:txBody>
      </p:sp>
      <p:sp>
        <p:nvSpPr>
          <p:cNvPr id="12" name="文本框 11"/>
          <p:cNvSpPr txBox="1"/>
          <p:nvPr/>
        </p:nvSpPr>
        <p:spPr>
          <a:xfrm>
            <a:off x="1075690" y="5915025"/>
            <a:ext cx="970915" cy="398145"/>
          </a:xfrm>
          <a:prstGeom prst="rect">
            <a:avLst/>
          </a:prstGeom>
          <a:noFill/>
          <a:ln w="12700" cap="flat">
            <a:noFill/>
            <a:miter lim="400000"/>
          </a:ln>
        </p:spPr>
        <p:style>
          <a:lnRef idx="0">
            <a:srgbClr val="FFFFFF"/>
          </a:lnRef>
          <a:fillRef idx="0">
            <a:srgbClr val="FFFFFF"/>
          </a:fillRef>
          <a:effectRef idx="0">
            <a:srgbClr val="FFFFFF"/>
          </a:effectRef>
          <a:fontRef idx="none"/>
        </p:style>
        <p:txBody>
          <a:bodyPr rot="0" vertOverflow="overflow" horzOverflow="overflow" vert="horz" wrap="square" lIns="0" tIns="0" rIns="0" bIns="0" numCol="1" spcCol="38100" rtlCol="0" anchor="t" forceAA="0" upright="0">
            <a:noAutofit/>
          </a:bodyPr>
          <a:p>
            <a:pPr marL="0" marR="0" indent="0" algn="l" defTabSz="914400" rtl="0" fontAlgn="auto" latinLnBrk="0" hangingPunct="0">
              <a:lnSpc>
                <a:spcPct val="100000"/>
              </a:lnSpc>
              <a:spcBef>
                <a:spcPts val="0"/>
              </a:spcBef>
              <a:spcAft>
                <a:spcPts val="0"/>
              </a:spcAft>
              <a:buClrTx/>
              <a:buSzTx/>
              <a:buFontTx/>
              <a:buNone/>
            </a:pPr>
            <a:r>
              <a:rPr lang="en-US" altLang="zh-CN" sz="2200">
                <a:solidFill>
                  <a:srgbClr val="FF0000"/>
                </a:solidFill>
                <a:latin typeface="Times New Roman" panose="02020603050405020304" charset="0"/>
                <a:cs typeface="Times New Roman" panose="02020603050405020304" charset="0"/>
                <a:sym typeface="+mn-ea"/>
              </a:rPr>
              <a:t>the </a:t>
            </a:r>
            <a:endParaRPr lang="en-US" altLang="zh-CN" sz="2200">
              <a:solidFill>
                <a:srgbClr val="FF0000"/>
              </a:solidFill>
              <a:latin typeface="Times New Roman" panose="02020603050405020304" charset="0"/>
              <a:cs typeface="Times New Roman" panose="02020603050405020304" charset="0"/>
              <a:sym typeface="+mn-ea"/>
            </a:endParaRPr>
          </a:p>
        </p:txBody>
      </p:sp>
    </p:spTree>
  </p:cSld>
  <p:clrMapOvr>
    <a:masterClrMapping/>
  </p:clrMapOvr>
  <p:timing>
    <p:tnLst>
      <p:par>
        <p:cTn id="1" dur="indefinite" restart="never" fill="hold"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down)">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down)">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wipe(down)">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wipe(down)">
                                      <p:cBhvr>
                                        <p:cTn id="32" dur="500"/>
                                        <p:tgtEl>
                                          <p:spTgt spid="8"/>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down)">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Effect transition="in" filter="wipe(down)">
                                      <p:cBhvr>
                                        <p:cTn id="47" dur="500"/>
                                        <p:tgtEl>
                                          <p:spTgt spid="10"/>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down)">
                                      <p:cBhvr>
                                        <p:cTn id="5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1"/>
      <p:bldP spid="15" grpId="0" bldLvl="0" animBg="1"/>
      <p:bldP spid="3" grpId="0" bldLvl="0" animBg="1"/>
      <p:bldP spid="4" grpId="0" bldLvl="0" animBg="1"/>
      <p:bldP spid="6" grpId="0" bldLvl="0" animBg="1"/>
      <p:bldP spid="7" grpId="0" bldLvl="0" animBg="1"/>
      <p:bldP spid="8" grpId="0" bldLvl="0" animBg="1"/>
      <p:bldP spid="9" grpId="0" bldLvl="0" animBg="1"/>
      <p:bldP spid="10" grpId="0" bldLvl="0" animBg="1"/>
      <p:bldP spid="11" grpId="0" bldLvl="0" animBg="1"/>
      <p:bldP spid="12" grpId="0" bldLvl="0" animBg="1"/>
    </p:bld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 name="KSO_WM_DIAGRAM_VIRTUALLY_FRAME" val="{&quot;height&quot;:387.55,&quot;left&quot;:10.9,&quot;top&quot;:140.25,&quot;width&quot;:956.85}"/>
</p:tagLst>
</file>

<file path=ppt/tags/tag12.xml><?xml version="1.0" encoding="utf-8"?>
<p:tagLst xmlns:p="http://schemas.openxmlformats.org/presentationml/2006/main">
  <p:tag name="KSO_WM_BEAUTIFY_FLAG" val=""/>
  <p:tag name="KSO_WM_DIAGRAM_VIRTUALLY_FRAME" val="{&quot;height&quot;:387.55,&quot;left&quot;:10.9,&quot;top&quot;:140.25,&quot;width&quot;:956.85}"/>
</p:tagLst>
</file>

<file path=ppt/tags/tag13.xml><?xml version="1.0" encoding="utf-8"?>
<p:tagLst xmlns:p="http://schemas.openxmlformats.org/presentationml/2006/main">
  <p:tag name="KSO_WM_SPECIAL_SOURCE" val="bdnull"/>
</p:tagLst>
</file>

<file path=ppt/tags/tag14.xml><?xml version="1.0" encoding="utf-8"?>
<p:tagLst xmlns:p="http://schemas.openxmlformats.org/presentationml/2006/main">
  <p:tag name="KSO_WM_DIAGRAM_VIRTUALLY_FRAME" val="{&quot;height&quot;:467.8,&quot;left&quot;:12.533514891644517,&quot;top&quot;:49.45,&quot;width&quot;:947.4664851083555}"/>
</p:tagLst>
</file>

<file path=ppt/tags/tag15.xml><?xml version="1.0" encoding="utf-8"?>
<p:tagLst xmlns:p="http://schemas.openxmlformats.org/presentationml/2006/main">
  <p:tag name="KSO_WM_DIAGRAM_VIRTUALLY_FRAME" val="{&quot;height&quot;:467.8,&quot;left&quot;:12.533514891644517,&quot;top&quot;:49.45,&quot;width&quot;:947.4664851083555}"/>
</p:tagLst>
</file>

<file path=ppt/tags/tag16.xml><?xml version="1.0" encoding="utf-8"?>
<p:tagLst xmlns:p="http://schemas.openxmlformats.org/presentationml/2006/main">
  <p:tag name="KSO_WM_DIAGRAM_VIRTUALLY_FRAME" val="{&quot;height&quot;:467.8,&quot;left&quot;:12.533514891644517,&quot;top&quot;:49.45,&quot;width&quot;:947.4664851083555}"/>
</p:tagLst>
</file>

<file path=ppt/tags/tag17.xml><?xml version="1.0" encoding="utf-8"?>
<p:tagLst xmlns:p="http://schemas.openxmlformats.org/presentationml/2006/main">
  <p:tag name="KSO_WM_DIAGRAM_VIRTUALLY_FRAME" val="{&quot;height&quot;:467.8,&quot;left&quot;:12.533514891644517,&quot;top&quot;:49.45,&quot;width&quot;:947.4664851083555}"/>
</p:tagLst>
</file>

<file path=ppt/tags/tag18.xml><?xml version="1.0" encoding="utf-8"?>
<p:tagLst xmlns:p="http://schemas.openxmlformats.org/presentationml/2006/main">
  <p:tag name="KSO_WM_DIAGRAM_VIRTUALLY_FRAME" val="{&quot;height&quot;:467.8,&quot;left&quot;:12.533514891644517,&quot;top&quot;:49.45,&quot;width&quot;:947.4664851083555}"/>
</p:tagLst>
</file>

<file path=ppt/tags/tag19.xml><?xml version="1.0" encoding="utf-8"?>
<p:tagLst xmlns:p="http://schemas.openxmlformats.org/presentationml/2006/main">
  <p:tag name="KSO_WM_DIAGRAM_VIRTUALLY_FRAME" val="{&quot;height&quot;:467.8,&quot;left&quot;:12.533514891644517,&quot;top&quot;:49.45,&quot;width&quot;:947.4664851083555}"/>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BEAUTIFY_FLAG" val=""/>
</p:tagLst>
</file>

<file path=ppt/tags/tag21.xml><?xml version="1.0" encoding="utf-8"?>
<p:tagLst xmlns:p="http://schemas.openxmlformats.org/presentationml/2006/main">
  <p:tag name="KSO_WM_SPECIAL_SOURCE" val="bdnull"/>
</p:tagLst>
</file>

<file path=ppt/tags/tag22.xml><?xml version="1.0" encoding="utf-8"?>
<p:tagLst xmlns:p="http://schemas.openxmlformats.org/presentationml/2006/main">
  <p:tag name="KSO_WM_BEAUTIFY_FLAG" val=""/>
</p:tagLst>
</file>

<file path=ppt/tags/tag23.xml><?xml version="1.0" encoding="utf-8"?>
<p:tagLst xmlns:p="http://schemas.openxmlformats.org/presentationml/2006/main">
  <p:tag name="KSO_WM_BEAUTIFY_FLAG" val=""/>
</p:tagLst>
</file>

<file path=ppt/tags/tag24.xml><?xml version="1.0" encoding="utf-8"?>
<p:tagLst xmlns:p="http://schemas.openxmlformats.org/presentationml/2006/main">
  <p:tag name="KSO_WM_DIAGRAM_VIRTUALLY_FRAME" val="{&quot;height&quot;:485.85,&quot;left&quot;:37.85,&quot;top&quot;:45.25,&quot;width&quot;:781.95}"/>
</p:tagLst>
</file>

<file path=ppt/tags/tag25.xml><?xml version="1.0" encoding="utf-8"?>
<p:tagLst xmlns:p="http://schemas.openxmlformats.org/presentationml/2006/main">
  <p:tag name="KSO_WM_DIAGRAM_VIRTUALLY_FRAME" val="{&quot;height&quot;:485.85,&quot;left&quot;:37.85,&quot;top&quot;:45.25,&quot;width&quot;:781.95}"/>
</p:tagLst>
</file>

<file path=ppt/tags/tag26.xml><?xml version="1.0" encoding="utf-8"?>
<p:tagLst xmlns:p="http://schemas.openxmlformats.org/presentationml/2006/main">
  <p:tag name="KSO_WM_DIAGRAM_VIRTUALLY_FRAME" val="{&quot;height&quot;:410.65,&quot;left&quot;:10.95,&quot;top&quot;:152.5,&quot;width&quot;:908.55}"/>
</p:tagLst>
</file>

<file path=ppt/tags/tag27.xml><?xml version="1.0" encoding="utf-8"?>
<p:tagLst xmlns:p="http://schemas.openxmlformats.org/presentationml/2006/main">
  <p:tag name="KSO_WM_DIAGRAM_VIRTUALLY_FRAME" val="{&quot;height&quot;:410.65,&quot;left&quot;:10.95,&quot;top&quot;:152.5,&quot;width&quot;:908.55}"/>
</p:tagLst>
</file>

<file path=ppt/tags/tag28.xml><?xml version="1.0" encoding="utf-8"?>
<p:tagLst xmlns:p="http://schemas.openxmlformats.org/presentationml/2006/main">
  <p:tag name="KSO_WM_DIAGRAM_VIRTUALLY_FRAME" val="{&quot;height&quot;:410.65,&quot;left&quot;:10.95,&quot;top&quot;:152.5,&quot;width&quot;:908.55}"/>
</p:tagLst>
</file>

<file path=ppt/tags/tag29.xml><?xml version="1.0" encoding="utf-8"?>
<p:tagLst xmlns:p="http://schemas.openxmlformats.org/presentationml/2006/main">
  <p:tag name="KSO_WM_DIAGRAM_VIRTUALLY_FRAME" val="{&quot;height&quot;:410.65,&quot;left&quot;:10.95,&quot;top&quot;:152.5,&quot;width&quot;:908.55}"/>
</p:tagLst>
</file>

<file path=ppt/tags/tag3.xml><?xml version="1.0" encoding="utf-8"?>
<p:tagLst xmlns:p="http://schemas.openxmlformats.org/presentationml/2006/main">
  <p:tag name="KSO_WM_DIAGRAM_VIRTUALLY_FRAME" val="{&quot;height&quot;:485.85,&quot;left&quot;:37.85,&quot;top&quot;:45.25,&quot;width&quot;:781.95}"/>
</p:tagLst>
</file>

<file path=ppt/tags/tag30.xml><?xml version="1.0" encoding="utf-8"?>
<p:tagLst xmlns:p="http://schemas.openxmlformats.org/presentationml/2006/main">
  <p:tag name="KSO_WM_DIAGRAM_VIRTUALLY_FRAME" val="{&quot;height&quot;:401.35,&quot;left&quot;:10.95,&quot;top&quot;:152.5,&quot;width&quot;:837.35}"/>
</p:tagLst>
</file>

<file path=ppt/tags/tag31.xml><?xml version="1.0" encoding="utf-8"?>
<p:tagLst xmlns:p="http://schemas.openxmlformats.org/presentationml/2006/main">
  <p:tag name="KSO_WM_DIAGRAM_VIRTUALLY_FRAME" val="{&quot;height&quot;:410.65,&quot;left&quot;:10.95,&quot;top&quot;:152.5,&quot;width&quot;:908.55}"/>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 name="KSO_WM_DIAGRAM_VIRTUALLY_FRAME" val="{&quot;height&quot;:410.65,&quot;left&quot;:10.95,&quot;top&quot;:152.5,&quot;width&quot;:908.55}"/>
</p:tagLst>
</file>

<file path=ppt/tags/tag34.xml><?xml version="1.0" encoding="utf-8"?>
<p:tagLst xmlns:p="http://schemas.openxmlformats.org/presentationml/2006/main">
  <p:tag name="KSO_WM_BEAUTIFY_FLAG" val=""/>
  <p:tag name="KSO_WM_DIAGRAM_VIRTUALLY_FRAME" val="{&quot;height&quot;:410.65,&quot;left&quot;:10.95,&quot;top&quot;:152.5,&quot;width&quot;:908.55}"/>
</p:tagLst>
</file>

<file path=ppt/tags/tag35.xml><?xml version="1.0" encoding="utf-8"?>
<p:tagLst xmlns:p="http://schemas.openxmlformats.org/presentationml/2006/main">
  <p:tag name="KSO_WM_SPECIAL_SOURCE" val="bdnull"/>
</p:tagLst>
</file>

<file path=ppt/tags/tag36.xml><?xml version="1.0" encoding="utf-8"?>
<p:tagLst xmlns:p="http://schemas.openxmlformats.org/presentationml/2006/main">
  <p:tag name="KSO_WM_DIAGRAM_VIRTUALLY_FRAME" val="{&quot;height&quot;:499.55,&quot;left&quot;:11.45,&quot;top&quot;:45.3,&quot;width&quot;:933.25}"/>
</p:tagLst>
</file>

<file path=ppt/tags/tag37.xml><?xml version="1.0" encoding="utf-8"?>
<p:tagLst xmlns:p="http://schemas.openxmlformats.org/presentationml/2006/main">
  <p:tag name="KSO_WM_DIAGRAM_VIRTUALLY_FRAME" val="{&quot;height&quot;:499.55,&quot;left&quot;:11.45,&quot;top&quot;:45.3,&quot;width&quot;:933.25}"/>
</p:tagLst>
</file>

<file path=ppt/tags/tag38.xml><?xml version="1.0" encoding="utf-8"?>
<p:tagLst xmlns:p="http://schemas.openxmlformats.org/presentationml/2006/main">
  <p:tag name="KSO_WM_DIAGRAM_VIRTUALLY_FRAME" val="{&quot;height&quot;:499.55,&quot;left&quot;:11.45,&quot;top&quot;:45.3,&quot;width&quot;:933.25}"/>
</p:tagLst>
</file>

<file path=ppt/tags/tag39.xml><?xml version="1.0" encoding="utf-8"?>
<p:tagLst xmlns:p="http://schemas.openxmlformats.org/presentationml/2006/main">
  <p:tag name="KSO_WM_DIAGRAM_VIRTUALLY_FRAME" val="{&quot;height&quot;:499.55,&quot;left&quot;:11.45,&quot;top&quot;:45.3,&quot;width&quot;:933.25}"/>
</p:tagLst>
</file>

<file path=ppt/tags/tag4.xml><?xml version="1.0" encoding="utf-8"?>
<p:tagLst xmlns:p="http://schemas.openxmlformats.org/presentationml/2006/main">
  <p:tag name="KSO_WM_DIAGRAM_VIRTUALLY_FRAME" val="{&quot;height&quot;:485.85,&quot;left&quot;:37.85,&quot;top&quot;:45.25,&quot;width&quot;:781.95}"/>
</p:tagLst>
</file>

<file path=ppt/tags/tag40.xml><?xml version="1.0" encoding="utf-8"?>
<p:tagLst xmlns:p="http://schemas.openxmlformats.org/presentationml/2006/main">
  <p:tag name="KSO_WM_DIAGRAM_VIRTUALLY_FRAME" val="{&quot;height&quot;:499.55,&quot;left&quot;:11.45,&quot;top&quot;:45.3,&quot;width&quot;:933.25}"/>
</p:tagLst>
</file>

<file path=ppt/tags/tag41.xml><?xml version="1.0" encoding="utf-8"?>
<p:tagLst xmlns:p="http://schemas.openxmlformats.org/presentationml/2006/main">
  <p:tag name="KSO_WM_DIAGRAM_VIRTUALLY_FRAME" val="{&quot;height&quot;:499.55,&quot;left&quot;:11.45,&quot;top&quot;:45.3,&quot;width&quot;:933.25}"/>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DIAGRAM_VIRTUALLY_FRAME" val="{&quot;height&quot;:632,&quot;left&quot;:33.2,&quot;top&quot;:-31.75,&quot;width&quot;:867.8}"/>
</p:tagLst>
</file>

<file path=ppt/tags/tag47.xml><?xml version="1.0" encoding="utf-8"?>
<p:tagLst xmlns:p="http://schemas.openxmlformats.org/presentationml/2006/main">
  <p:tag name="KSO_WM_DIAGRAM_VIRTUALLY_FRAME" val="{&quot;height&quot;:632,&quot;left&quot;:33.2,&quot;top&quot;:-31.75,&quot;width&quot;:867.8}"/>
</p:tagLst>
</file>

<file path=ppt/tags/tag48.xml><?xml version="1.0" encoding="utf-8"?>
<p:tagLst xmlns:p="http://schemas.openxmlformats.org/presentationml/2006/main">
  <p:tag name="KSO_WM_DIAGRAM_VIRTUALLY_FRAME" val="{&quot;height&quot;:632,&quot;left&quot;:33.2,&quot;top&quot;:-31.75,&quot;width&quot;:867.8}"/>
</p:tagLst>
</file>

<file path=ppt/tags/tag49.xml><?xml version="1.0" encoding="utf-8"?>
<p:tagLst xmlns:p="http://schemas.openxmlformats.org/presentationml/2006/main">
  <p:tag name="KSO_WM_DIAGRAM_VIRTUALLY_FRAME" val="{&quot;height&quot;:632,&quot;left&quot;:33.2,&quot;top&quot;:-31.75,&quot;width&quot;:867.8}"/>
</p:tagLst>
</file>

<file path=ppt/tags/tag5.xml><?xml version="1.0" encoding="utf-8"?>
<p:tagLst xmlns:p="http://schemas.openxmlformats.org/presentationml/2006/main">
  <p:tag name="KSO_WM_DIAGRAM_VIRTUALLY_FRAME" val="{&quot;height&quot;:387.55,&quot;left&quot;:10.9,&quot;top&quot;:140.25,&quot;width&quot;:956.85}"/>
</p:tagLst>
</file>

<file path=ppt/tags/tag50.xml><?xml version="1.0" encoding="utf-8"?>
<p:tagLst xmlns:p="http://schemas.openxmlformats.org/presentationml/2006/main">
  <p:tag name="KSO_WM_DIAGRAM_VIRTUALLY_FRAME" val="{&quot;height&quot;:632,&quot;left&quot;:33.2,&quot;top&quot;:-31.75,&quot;width&quot;:867.8}"/>
</p:tagLst>
</file>

<file path=ppt/tags/tag51.xml><?xml version="1.0" encoding="utf-8"?>
<p:tagLst xmlns:p="http://schemas.openxmlformats.org/presentationml/2006/main">
  <p:tag name="KSO_WM_DIAGRAM_VIRTUALLY_FRAME" val="{&quot;height&quot;:632,&quot;left&quot;:33.2,&quot;top&quot;:-31.75,&quot;width&quot;:867.8}"/>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DIAGRAM_VIRTUALLY_FRAME" val="{&quot;height&quot;:632,&quot;left&quot;:33.2,&quot;top&quot;:-31.75,&quot;width&quot;:867.8}"/>
</p:tagLst>
</file>

<file path=ppt/tags/tag54.xml><?xml version="1.0" encoding="utf-8"?>
<p:tagLst xmlns:p="http://schemas.openxmlformats.org/presentationml/2006/main">
  <p:tag name="KSO_WM_DIAGRAM_VIRTUALLY_FRAME" val="{&quot;height&quot;:485.85,&quot;left&quot;:37.85,&quot;top&quot;:45.25,&quot;width&quot;:781.95}"/>
</p:tagLst>
</file>

<file path=ppt/tags/tag55.xml><?xml version="1.0" encoding="utf-8"?>
<p:tagLst xmlns:p="http://schemas.openxmlformats.org/presentationml/2006/main">
  <p:tag name="KSO_WM_DIAGRAM_VIRTUALLY_FRAME" val="{&quot;height&quot;:485.85,&quot;left&quot;:37.85,&quot;top&quot;:45.25,&quot;width&quot;:781.95}"/>
</p:tagLst>
</file>

<file path=ppt/tags/tag56.xml><?xml version="1.0" encoding="utf-8"?>
<p:tagLst xmlns:p="http://schemas.openxmlformats.org/presentationml/2006/main">
  <p:tag name="KSO_WM_BEAUTIFY_FLAG" val=""/>
  <p:tag name="KSO_WM_DIAGRAM_VIRTUALLY_FRAME" val="{&quot;height&quot;:485.85,&quot;left&quot;:37.85,&quot;top&quot;:45.25,&quot;width&quot;:781.95}"/>
</p:tagLst>
</file>

<file path=ppt/tags/tag57.xml><?xml version="1.0" encoding="utf-8"?>
<p:tagLst xmlns:p="http://schemas.openxmlformats.org/presentationml/2006/main">
  <p:tag name="KSO_WM_DIAGRAM_VIRTUALLY_FRAME" val="{&quot;height&quot;:389.9,&quot;left&quot;:14.6,&quot;top&quot;:162,&quot;width&quot;:934.45}"/>
</p:tagLst>
</file>

<file path=ppt/tags/tag58.xml><?xml version="1.0" encoding="utf-8"?>
<p:tagLst xmlns:p="http://schemas.openxmlformats.org/presentationml/2006/main">
  <p:tag name="KSO_WM_DIAGRAM_VIRTUALLY_FRAME" val="{&quot;height&quot;:389.9,&quot;left&quot;:14.6,&quot;top&quot;:162,&quot;width&quot;:934.45}"/>
</p:tagLst>
</file>

<file path=ppt/tags/tag59.xml><?xml version="1.0" encoding="utf-8"?>
<p:tagLst xmlns:p="http://schemas.openxmlformats.org/presentationml/2006/main">
  <p:tag name="KSO_WM_DIAGRAM_VIRTUALLY_FRAME" val="{&quot;height&quot;:389.9,&quot;left&quot;:14.6,&quot;top&quot;:162,&quot;width&quot;:934.45}"/>
</p:tagLst>
</file>

<file path=ppt/tags/tag6.xml><?xml version="1.0" encoding="utf-8"?>
<p:tagLst xmlns:p="http://schemas.openxmlformats.org/presentationml/2006/main">
  <p:tag name="KSO_WM_DIAGRAM_VIRTUALLY_FRAME" val="{&quot;height&quot;:387.55,&quot;left&quot;:10.9,&quot;top&quot;:140.25,&quot;width&quot;:956.85}"/>
</p:tagLst>
</file>

<file path=ppt/tags/tag60.xml><?xml version="1.0" encoding="utf-8"?>
<p:tagLst xmlns:p="http://schemas.openxmlformats.org/presentationml/2006/main">
  <p:tag name="KSO_WM_DIAGRAM_VIRTUALLY_FRAME" val="{&quot;height&quot;:389.9,&quot;left&quot;:14.6,&quot;top&quot;:162,&quot;width&quot;:934.45}"/>
</p:tagLst>
</file>

<file path=ppt/tags/tag61.xml><?xml version="1.0" encoding="utf-8"?>
<p:tagLst xmlns:p="http://schemas.openxmlformats.org/presentationml/2006/main">
  <p:tag name="KSO_WM_DIAGRAM_VIRTUALLY_FRAME" val="{&quot;height&quot;:389.9,&quot;left&quot;:14.6,&quot;top&quot;:162,&quot;width&quot;:934.45}"/>
</p:tagLst>
</file>

<file path=ppt/tags/tag62.xml><?xml version="1.0" encoding="utf-8"?>
<p:tagLst xmlns:p="http://schemas.openxmlformats.org/presentationml/2006/main">
  <p:tag name="KSO_WM_DIAGRAM_VIRTUALLY_FRAME" val="{&quot;height&quot;:379.8,&quot;left&quot;:14.6,&quot;top&quot;:172.5,&quot;width&quot;:899.4}"/>
</p:tagLst>
</file>

<file path=ppt/tags/tag63.xml><?xml version="1.0" encoding="utf-8"?>
<p:tagLst xmlns:p="http://schemas.openxmlformats.org/presentationml/2006/main">
  <p:tag name="KSO_WM_DIAGRAM_VIRTUALLY_FRAME" val="{&quot;height&quot;:389.9,&quot;left&quot;:14.6,&quot;top&quot;:162,&quot;width&quot;:934.45}"/>
</p:tagLst>
</file>

<file path=ppt/tags/tag64.xml><?xml version="1.0" encoding="utf-8"?>
<p:tagLst xmlns:p="http://schemas.openxmlformats.org/presentationml/2006/main">
  <p:tag name="KSO_WM_BEAUTIFY_FLAG" val=""/>
  <p:tag name="KSO_WM_DIAGRAM_VIRTUALLY_FRAME" val="{&quot;height&quot;:389.9,&quot;left&quot;:14.6,&quot;top&quot;:162,&quot;width&quot;:934.45}"/>
</p:tagLst>
</file>

<file path=ppt/tags/tag65.xml><?xml version="1.0" encoding="utf-8"?>
<p:tagLst xmlns:p="http://schemas.openxmlformats.org/presentationml/2006/main">
  <p:tag name="KSO_WM_SPECIAL_SOURCE" val="bdnull"/>
</p:tagLst>
</file>

<file path=ppt/tags/tag66.xml><?xml version="1.0" encoding="utf-8"?>
<p:tagLst xmlns:p="http://schemas.openxmlformats.org/presentationml/2006/main">
  <p:tag name="KSO_WM_DIAGRAM_VIRTUALLY_FRAME" val="{&quot;height&quot;:443.6,&quot;left&quot;:18.6,&quot;top&quot;:61.25,&quot;width&quot;:925.8}"/>
</p:tagLst>
</file>

<file path=ppt/tags/tag67.xml><?xml version="1.0" encoding="utf-8"?>
<p:tagLst xmlns:p="http://schemas.openxmlformats.org/presentationml/2006/main">
  <p:tag name="KSO_WM_DIAGRAM_VIRTUALLY_FRAME" val="{&quot;height&quot;:443.6,&quot;left&quot;:18.6,&quot;top&quot;:61.25,&quot;width&quot;:925.8}"/>
</p:tagLst>
</file>

<file path=ppt/tags/tag68.xml><?xml version="1.0" encoding="utf-8"?>
<p:tagLst xmlns:p="http://schemas.openxmlformats.org/presentationml/2006/main">
  <p:tag name="KSO_WM_DIAGRAM_VIRTUALLY_FRAME" val="{&quot;height&quot;:443.6,&quot;left&quot;:18.6,&quot;top&quot;:61.25,&quot;width&quot;:925.8}"/>
</p:tagLst>
</file>

<file path=ppt/tags/tag69.xml><?xml version="1.0" encoding="utf-8"?>
<p:tagLst xmlns:p="http://schemas.openxmlformats.org/presentationml/2006/main">
  <p:tag name="KSO_WM_DIAGRAM_VIRTUALLY_FRAME" val="{&quot;height&quot;:443.6,&quot;left&quot;:18.6,&quot;top&quot;:61.25,&quot;width&quot;:925.8}"/>
</p:tagLst>
</file>

<file path=ppt/tags/tag7.xml><?xml version="1.0" encoding="utf-8"?>
<p:tagLst xmlns:p="http://schemas.openxmlformats.org/presentationml/2006/main">
  <p:tag name="KSO_WM_DIAGRAM_VIRTUALLY_FRAME" val="{&quot;height&quot;:387.55,&quot;left&quot;:10.9,&quot;top&quot;:140.25,&quot;width&quot;:956.85}"/>
</p:tagLst>
</file>

<file path=ppt/tags/tag70.xml><?xml version="1.0" encoding="utf-8"?>
<p:tagLst xmlns:p="http://schemas.openxmlformats.org/presentationml/2006/main">
  <p:tag name="KSO_WM_DIAGRAM_VIRTUALLY_FRAME" val="{&quot;height&quot;:443.6,&quot;left&quot;:18.6,&quot;top&quot;:61.25,&quot;width&quot;:925.8}"/>
</p:tagLst>
</file>

<file path=ppt/tags/tag71.xml><?xml version="1.0" encoding="utf-8"?>
<p:tagLst xmlns:p="http://schemas.openxmlformats.org/presentationml/2006/main">
  <p:tag name="KSO_WM_DIAGRAM_VIRTUALLY_FRAME" val="{&quot;height&quot;:443.6,&quot;left&quot;:18.6,&quot;top&quot;:61.25,&quot;width&quot;:925.8}"/>
</p:tagLst>
</file>

<file path=ppt/tags/tag72.xml><?xml version="1.0" encoding="utf-8"?>
<p:tagLst xmlns:p="http://schemas.openxmlformats.org/presentationml/2006/main">
  <p:tag name="KSO_WM_SPECIAL_SOURCE" val="bdnul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
</p:tagLst>
</file>

<file path=ppt/tags/tag75.xml><?xml version="1.0" encoding="utf-8"?>
<p:tagLst xmlns:p="http://schemas.openxmlformats.org/presentationml/2006/main">
  <p:tag name="KSO_WM_DIAGRAM_VIRTUALLY_FRAME" val="{&quot;height&quot;:389.9,&quot;left&quot;:14.6,&quot;top&quot;:162,&quot;width&quot;:934.45}"/>
</p:tagLst>
</file>

<file path=ppt/tags/tag76.xml><?xml version="1.0" encoding="utf-8"?>
<p:tagLst xmlns:p="http://schemas.openxmlformats.org/presentationml/2006/main">
  <p:tag name="KSO_WM_DIAGRAM_VIRTUALLY_FRAME" val="{&quot;height&quot;:389.9,&quot;left&quot;:14.6,&quot;top&quot;:162,&quot;width&quot;:934.45}"/>
</p:tagLst>
</file>

<file path=ppt/tags/tag77.xml><?xml version="1.0" encoding="utf-8"?>
<p:tagLst xmlns:p="http://schemas.openxmlformats.org/presentationml/2006/main">
  <p:tag name="KSO_WM_DIAGRAM_VIRTUALLY_FRAME" val="{&quot;height&quot;:389.9,&quot;left&quot;:14.6,&quot;top&quot;:162,&quot;width&quot;:934.45}"/>
</p:tagLst>
</file>

<file path=ppt/tags/tag78.xml><?xml version="1.0" encoding="utf-8"?>
<p:tagLst xmlns:p="http://schemas.openxmlformats.org/presentationml/2006/main">
  <p:tag name="KSO_WM_DIAGRAM_VIRTUALLY_FRAME" val="{&quot;height&quot;:389.9,&quot;left&quot;:14.6,&quot;top&quot;:162,&quot;width&quot;:934.45}"/>
</p:tagLst>
</file>

<file path=ppt/tags/tag79.xml><?xml version="1.0" encoding="utf-8"?>
<p:tagLst xmlns:p="http://schemas.openxmlformats.org/presentationml/2006/main">
  <p:tag name="KSO_WM_DIAGRAM_VIRTUALLY_FRAME" val="{&quot;height&quot;:389.9,&quot;left&quot;:14.6,&quot;top&quot;:162,&quot;width&quot;:934.45}"/>
</p:tagLst>
</file>

<file path=ppt/tags/tag8.xml><?xml version="1.0" encoding="utf-8"?>
<p:tagLst xmlns:p="http://schemas.openxmlformats.org/presentationml/2006/main">
  <p:tag name="KSO_WM_DIAGRAM_VIRTUALLY_FRAME" val="{&quot;height&quot;:387.55,&quot;left&quot;:10.9,&quot;top&quot;:140.25,&quot;width&quot;:956.85}"/>
</p:tagLst>
</file>

<file path=ppt/tags/tag80.xml><?xml version="1.0" encoding="utf-8"?>
<p:tagLst xmlns:p="http://schemas.openxmlformats.org/presentationml/2006/main">
  <p:tag name="KSO_WM_DIAGRAM_VIRTUALLY_FRAME" val="{&quot;height&quot;:379.8,&quot;left&quot;:14.6,&quot;top&quot;:172.5,&quot;width&quot;:899.4}"/>
</p:tagLst>
</file>

<file path=ppt/tags/tag81.xml><?xml version="1.0" encoding="utf-8"?>
<p:tagLst xmlns:p="http://schemas.openxmlformats.org/presentationml/2006/main">
  <p:tag name="KSO_WM_DIAGRAM_VIRTUALLY_FRAME" val="{&quot;height&quot;:389.9,&quot;left&quot;:14.6,&quot;top&quot;:162,&quot;width&quot;:934.45}"/>
</p:tagLst>
</file>

<file path=ppt/tags/tag82.xml><?xml version="1.0" encoding="utf-8"?>
<p:tagLst xmlns:p="http://schemas.openxmlformats.org/presentationml/2006/main">
  <p:tag name="KSO_WM_BEAUTIFY_FLAG" val=""/>
  <p:tag name="KSO_WM_DIAGRAM_VIRTUALLY_FRAME" val="{&quot;height&quot;:389.9,&quot;left&quot;:14.6,&quot;top&quot;:162,&quot;width&quot;:934.45}"/>
</p:tagLst>
</file>

<file path=ppt/tags/tag83.xml><?xml version="1.0" encoding="utf-8"?>
<p:tagLst xmlns:p="http://schemas.openxmlformats.org/presentationml/2006/main">
  <p:tag name="KSO_WM_SPECIAL_SOURCE" val="bdnull"/>
</p:tagLst>
</file>

<file path=ppt/tags/tag84.xml><?xml version="1.0" encoding="utf-8"?>
<p:tagLst xmlns:p="http://schemas.openxmlformats.org/presentationml/2006/main">
  <p:tag name="KSO_WM_DIAGRAM_VIRTUALLY_FRAME" val="{&quot;height&quot;:443.6,&quot;left&quot;:18.6,&quot;top&quot;:61.25,&quot;width&quot;:925.8}"/>
</p:tagLst>
</file>

<file path=ppt/tags/tag85.xml><?xml version="1.0" encoding="utf-8"?>
<p:tagLst xmlns:p="http://schemas.openxmlformats.org/presentationml/2006/main">
  <p:tag name="KSO_WM_DIAGRAM_VIRTUALLY_FRAME" val="{&quot;height&quot;:443.6,&quot;left&quot;:18.6,&quot;top&quot;:61.25,&quot;width&quot;:925.8}"/>
</p:tagLst>
</file>

<file path=ppt/tags/tag86.xml><?xml version="1.0" encoding="utf-8"?>
<p:tagLst xmlns:p="http://schemas.openxmlformats.org/presentationml/2006/main">
  <p:tag name="KSO_WM_DIAGRAM_VIRTUALLY_FRAME" val="{&quot;height&quot;:443.6,&quot;left&quot;:18.6,&quot;top&quot;:61.25,&quot;width&quot;:925.8}"/>
</p:tagLst>
</file>

<file path=ppt/tags/tag87.xml><?xml version="1.0" encoding="utf-8"?>
<p:tagLst xmlns:p="http://schemas.openxmlformats.org/presentationml/2006/main">
  <p:tag name="KSO_WM_DIAGRAM_VIRTUALLY_FRAME" val="{&quot;height&quot;:443.6,&quot;left&quot;:18.6,&quot;top&quot;:61.25,&quot;width&quot;:925.8}"/>
</p:tagLst>
</file>

<file path=ppt/tags/tag88.xml><?xml version="1.0" encoding="utf-8"?>
<p:tagLst xmlns:p="http://schemas.openxmlformats.org/presentationml/2006/main">
  <p:tag name="KSO_WM_DIAGRAM_VIRTUALLY_FRAME" val="{&quot;height&quot;:443.6,&quot;left&quot;:18.6,&quot;top&quot;:61.25,&quot;width&quot;:925.8}"/>
</p:tagLst>
</file>

<file path=ppt/tags/tag89.xml><?xml version="1.0" encoding="utf-8"?>
<p:tagLst xmlns:p="http://schemas.openxmlformats.org/presentationml/2006/main">
  <p:tag name="KSO_WM_DIAGRAM_VIRTUALLY_FRAME" val="{&quot;height&quot;:443.6,&quot;left&quot;:18.6,&quot;top&quot;:61.25,&quot;width&quot;:925.8}"/>
</p:tagLst>
</file>

<file path=ppt/tags/tag9.xml><?xml version="1.0" encoding="utf-8"?>
<p:tagLst xmlns:p="http://schemas.openxmlformats.org/presentationml/2006/main">
  <p:tag name="KSO_WM_DIAGRAM_VIRTUALLY_FRAME" val="{&quot;height&quot;:387.55,&quot;left&quot;:10.9,&quot;top&quot;:140.25,&quot;width&quot;:956.85}"/>
</p:tagLst>
</file>

<file path=ppt/tags/tag90.xml><?xml version="1.0" encoding="utf-8"?>
<p:tagLst xmlns:p="http://schemas.openxmlformats.org/presentationml/2006/main">
  <p:tag name="KSO_WM_SPECIAL_SOURCE" val="bdnul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SPECIAL_SOURCE" val="bdnull"/>
</p:tagLst>
</file>

<file path=ppt/tags/tag95.xml><?xml version="1.0" encoding="utf-8"?>
<p:tagLst xmlns:p="http://schemas.openxmlformats.org/presentationml/2006/main">
  <p:tag name="KSO_WM_BEAUTIFY_FLAG" val=""/>
</p:tagLst>
</file>

<file path=ppt/tags/tag96.xml><?xml version="1.0" encoding="utf-8"?>
<p:tagLst xmlns:p="http://schemas.openxmlformats.org/presentationml/2006/main">
  <p:tag name="KSO_WM_SPECIAL_SOURCE" val="bdnull"/>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17461</Words>
  <Application>WPS 演示</Application>
  <PresentationFormat>宽屏</PresentationFormat>
  <Paragraphs>379</Paragraphs>
  <Slides>25</Slides>
  <Notes>4</Notes>
  <HiddenSlides>0</HiddenSlides>
  <MMClips>0</MMClips>
  <ScaleCrop>false</ScaleCrop>
  <HeadingPairs>
    <vt:vector size="6" baseType="variant">
      <vt:variant>
        <vt:lpstr>已用的字体</vt:lpstr>
      </vt:variant>
      <vt:variant>
        <vt:i4>14</vt:i4>
      </vt:variant>
      <vt:variant>
        <vt:lpstr>主题</vt:lpstr>
      </vt:variant>
      <vt:variant>
        <vt:i4>1</vt:i4>
      </vt:variant>
      <vt:variant>
        <vt:lpstr>幻灯片标题</vt:lpstr>
      </vt:variant>
      <vt:variant>
        <vt:i4>25</vt:i4>
      </vt:variant>
    </vt:vector>
  </HeadingPairs>
  <TitlesOfParts>
    <vt:vector size="40" baseType="lpstr">
      <vt:lpstr>Arial</vt:lpstr>
      <vt:lpstr>宋体</vt:lpstr>
      <vt:lpstr>Wingdings</vt:lpstr>
      <vt:lpstr>Trebuchet MS</vt:lpstr>
      <vt:lpstr>Times New Roman</vt:lpstr>
      <vt:lpstr>微软雅黑</vt:lpstr>
      <vt:lpstr>华文中宋</vt:lpstr>
      <vt:lpstr>Wingdings</vt:lpstr>
      <vt:lpstr>Arial Unicode MS</vt:lpstr>
      <vt:lpstr>Calibri</vt:lpstr>
      <vt:lpstr>Times New Roman</vt:lpstr>
      <vt:lpstr>HelveticaNeue</vt:lpstr>
      <vt:lpstr>华文新魏</vt:lpstr>
      <vt:lpstr>Segoe Print</vt:lpstr>
      <vt:lpstr>1_Office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Administrator</cp:lastModifiedBy>
  <cp:revision>742</cp:revision>
  <dcterms:created xsi:type="dcterms:W3CDTF">2026-05-23T06:32:00Z</dcterms:created>
  <dcterms:modified xsi:type="dcterms:W3CDTF">2026-05-25T04:16:56Z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2052-11.8.2.7978</vt:lpwstr>
  </property>
  <property fmtid="{D5CDD505-2E9C-101B-9397-08002B2CF9AE}" pid="3" name="ICV">
    <vt:lpwstr>C0FC9A08EDA2463799DCBEB74B5B28C4_13</vt:lpwstr>
  </property>
</Properties>
</file>