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529" r:id="rId3"/>
    <p:sldId id="270" r:id="rId4"/>
    <p:sldId id="506" r:id="rId5"/>
    <p:sldId id="507" r:id="rId6"/>
    <p:sldId id="508" r:id="rId8"/>
    <p:sldId id="509" r:id="rId9"/>
    <p:sldId id="510" r:id="rId10"/>
    <p:sldId id="511" r:id="rId11"/>
    <p:sldId id="512" r:id="rId12"/>
    <p:sldId id="513" r:id="rId13"/>
    <p:sldId id="514" r:id="rId14"/>
    <p:sldId id="515" r:id="rId15"/>
    <p:sldId id="516" r:id="rId16"/>
    <p:sldId id="517" r:id="rId17"/>
    <p:sldId id="518" r:id="rId18"/>
    <p:sldId id="519" r:id="rId19"/>
    <p:sldId id="520" r:id="rId20"/>
    <p:sldId id="521" r:id="rId21"/>
    <p:sldId id="522" r:id="rId22"/>
    <p:sldId id="523" r:id="rId23"/>
    <p:sldId id="524" r:id="rId24"/>
    <p:sldId id="454" r:id="rId25"/>
    <p:sldId id="277" r:id="rId26"/>
    <p:sldId id="439" r:id="rId27"/>
    <p:sldId id="505" r:id="rId28"/>
  </p:sldIdLst>
  <p:sldSz cx="12192000" cy="6858000"/>
  <p:notesSz cx="6858000" cy="9144000"/>
  <p:embeddedFontLst>
    <p:embeddedFont>
      <p:font typeface="Trebuchet MS" panose="020B0603020202020204"/>
      <p:regular r:id="rId33"/>
      <p:bold r:id="rId34"/>
      <p:italic r:id="rId35"/>
      <p:boldItalic r:id="rId36"/>
    </p:embeddedFont>
    <p:embeddedFont>
      <p:font typeface="微软雅黑" panose="020B0503020204020204" charset="-122"/>
      <p:regular r:id="rId37"/>
    </p:embeddedFont>
    <p:embeddedFont>
      <p:font typeface="华文中宋" panose="02010600040101010101" charset="-122"/>
      <p:regular r:id="rId38"/>
    </p:embeddedFont>
    <p:embeddedFont>
      <p:font typeface="Calibri" panose="020F0502020204030204" charset="0"/>
      <p:regular r:id="rId39"/>
      <p:bold r:id="rId40"/>
      <p:italic r:id="rId41"/>
      <p:boldItalic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82"/>
        <p:guide pos="389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font" Target="fonts/font10.fntdata"/><Relationship Id="rId41" Type="http://schemas.openxmlformats.org/officeDocument/2006/relationships/font" Target="fonts/font9.fntdata"/><Relationship Id="rId40" Type="http://schemas.openxmlformats.org/officeDocument/2006/relationships/font" Target="fonts/font8.fntdata"/><Relationship Id="rId4" Type="http://schemas.openxmlformats.org/officeDocument/2006/relationships/slide" Target="slides/slide2.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tags" Target="../tags/tag25.xml"/><Relationship Id="rId1" Type="http://schemas.openxmlformats.org/officeDocument/2006/relationships/tags" Target="../tags/tag24.xml"/></Relationships>
</file>

<file path=ppt/slides/_rels/slide11.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2" Type="http://schemas.openxmlformats.org/officeDocument/2006/relationships/notesSlide" Target="../notesSlides/notesSlide6.xml"/><Relationship Id="rId11" Type="http://schemas.openxmlformats.org/officeDocument/2006/relationships/slideLayout" Target="../slideLayouts/slideLayout2.xml"/><Relationship Id="rId10" Type="http://schemas.openxmlformats.org/officeDocument/2006/relationships/tags" Target="../tags/tag35.xml"/><Relationship Id="rId1" Type="http://schemas.openxmlformats.org/officeDocument/2006/relationships/tags" Target="../tags/tag26.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0" Type="http://schemas.openxmlformats.org/officeDocument/2006/relationships/notesSlide" Target="../notesSlides/notesSlide7.xml"/><Relationship Id="rId1" Type="http://schemas.openxmlformats.org/officeDocument/2006/relationships/tags" Target="../tags/tag36.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xml"/><Relationship Id="rId1" Type="http://schemas.openxmlformats.org/officeDocument/2006/relationships/tags" Target="../tags/tag44.xml"/></Relationships>
</file>

<file path=ppt/slides/_rels/slide15.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image" Target="../media/image11.png"/><Relationship Id="rId3" Type="http://schemas.openxmlformats.org/officeDocument/2006/relationships/tags" Target="../tags/tag48.xml"/><Relationship Id="rId2" Type="http://schemas.openxmlformats.org/officeDocument/2006/relationships/tags" Target="../tags/tag47.xml"/><Relationship Id="rId13" Type="http://schemas.openxmlformats.org/officeDocument/2006/relationships/notesSlide" Target="../notesSlides/notesSlide8.xml"/><Relationship Id="rId12" Type="http://schemas.openxmlformats.org/officeDocument/2006/relationships/slideLayout" Target="../slideLayouts/slideLayout2.xml"/><Relationship Id="rId11" Type="http://schemas.openxmlformats.org/officeDocument/2006/relationships/tags" Target="../tags/tag55.xml"/><Relationship Id="rId10" Type="http://schemas.openxmlformats.org/officeDocument/2006/relationships/tags" Target="../tags/tag54.xml"/><Relationship Id="rId1" Type="http://schemas.openxmlformats.org/officeDocument/2006/relationships/tags" Target="../tags/tag46.xml"/></Relationships>
</file>

<file path=ppt/slides/_rels/slide16.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1" Type="http://schemas.openxmlformats.org/officeDocument/2006/relationships/notesSlide" Target="../notesSlides/notesSlide9.xml"/><Relationship Id="rId10" Type="http://schemas.openxmlformats.org/officeDocument/2006/relationships/slideLayout" Target="../slideLayouts/slideLayout2.xml"/><Relationship Id="rId1" Type="http://schemas.openxmlformats.org/officeDocument/2006/relationships/tags" Target="../tags/tag56.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1" Type="http://schemas.openxmlformats.org/officeDocument/2006/relationships/notesSlide" Target="../notesSlides/notesSlide10.xml"/><Relationship Id="rId10" Type="http://schemas.openxmlformats.org/officeDocument/2006/relationships/slideLayout" Target="../slideLayouts/slideLayout2.xml"/><Relationship Id="rId1" Type="http://schemas.openxmlformats.org/officeDocument/2006/relationships/tags" Target="../tags/tag7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media/media1.mp3"/></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4.xml"/><Relationship Id="rId1" Type="http://schemas.openxmlformats.org/officeDocument/2006/relationships/tags" Target="../tags/tag9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tags" Target="../tags/tag4.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1" Type="http://schemas.openxmlformats.org/officeDocument/2006/relationships/notesSlide" Target="../notesSlides/notesSlide3.xml"/><Relationship Id="rId10"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1955800" y="651510"/>
            <a:ext cx="9935210" cy="2745740"/>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ct val="150000"/>
              </a:lnSpc>
            </a:pPr>
            <a:r>
              <a:rPr lang="en-US" sz="2300" b="0" i="0" smtClean="0">
                <a:latin typeface="Times New Roman" panose="02020603050405020304" charset="0"/>
                <a:ea typeface="华文中宋" panose="02010600040101010101" charset="-122"/>
                <a:cs typeface="Times New Roman" panose="02020603050405020304" charset="0"/>
              </a:rPr>
              <a:t>1</a:t>
            </a:r>
            <a:r>
              <a:rPr sz="2300" b="0" i="0" smtClean="0">
                <a:latin typeface="Times New Roman" panose="02020603050405020304" charset="0"/>
                <a:ea typeface="华文中宋" panose="02010600040101010101" charset="-122"/>
                <a:cs typeface="Times New Roman" panose="02020603050405020304" charset="0"/>
              </a:rPr>
              <a:t>.</a:t>
            </a:r>
            <a:r>
              <a:rPr lang="en-US" sz="2300" b="0" i="0" smtClean="0">
                <a:latin typeface="Times New Roman" panose="02020603050405020304" charset="0"/>
                <a:ea typeface="华文中宋" panose="02010600040101010101" charset="-122"/>
                <a:cs typeface="Times New Roman" panose="02020603050405020304" charset="0"/>
              </a:rPr>
              <a:t> </a:t>
            </a:r>
            <a:r>
              <a:rPr lang="en-US" altLang="zh-CN" sz="2300" b="0" i="0" smtClean="0">
                <a:latin typeface="Times New Roman" panose="02020603050405020304" charset="0"/>
                <a:ea typeface="华文中宋" panose="02010600040101010101" charset="-122"/>
                <a:cs typeface="Times New Roman" panose="02020603050405020304" charset="0"/>
              </a:rPr>
              <a:t>How did the new surgery benefit Andrew Wood compared to the traditional one?</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A. He stayed in hospital for a much shorter time.</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B. He did not need any incision during the operation.</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C. He avoided using metal clips to treat the aneurysm.</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D. He received the surgery in a hospital near his home.</a:t>
            </a:r>
            <a:endParaRPr lang="en-US" altLang="zh-CN" sz="23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nvSpPr>
        <p:spPr>
          <a:xfrm>
            <a:off x="1955800" y="3551555"/>
            <a:ext cx="9936480" cy="2917190"/>
          </a:xfrm>
          <a:prstGeom prst="rect">
            <a:avLst/>
          </a:prstGeom>
          <a:solidFill>
            <a:schemeClr val="accent6">
              <a:lumMod val="20000"/>
              <a:lumOff val="80000"/>
            </a:schemeClr>
          </a:solidFill>
          <a:ln w="34925" cmpd="sng">
            <a:noFill/>
            <a:prstDash val="sysDash"/>
          </a:ln>
        </p:spPr>
        <p:txBody>
          <a:bodyPr wrap="square">
            <a:noAutofit/>
          </a:bodyPr>
          <a:p>
            <a:pPr lvl="0" algn="just">
              <a:lnSpc>
                <a:spcPct val="150000"/>
              </a:lnSpc>
              <a:buClrTx/>
              <a:buSzTx/>
              <a:buFontTx/>
            </a:pPr>
            <a:r>
              <a:rPr lang="en-US" sz="2300" smtClean="0">
                <a:latin typeface="Times New Roman" panose="02020603050405020304" charset="0"/>
                <a:ea typeface="华文中宋" panose="02010600040101010101" charset="-122"/>
                <a:cs typeface="Times New Roman" panose="02020603050405020304" charset="0"/>
                <a:sym typeface="+mn-ea"/>
              </a:rPr>
              <a:t>2.</a:t>
            </a:r>
            <a:r>
              <a:rPr lang="en-US" altLang="zh-CN" sz="2300" smtClean="0">
                <a:latin typeface="Times New Roman" panose="02020603050405020304" charset="0"/>
                <a:ea typeface="华文中宋" panose="02010600040101010101" charset="-122"/>
                <a:cs typeface="Times New Roman" panose="02020603050405020304" charset="0"/>
                <a:sym typeface="+mn-ea"/>
              </a:rPr>
              <a:t>What is the main idea of the passage?</a:t>
            </a:r>
            <a:endParaRPr lang="en-US" altLang="zh-CN" sz="23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altLang="zh-CN" sz="2300" smtClean="0">
                <a:latin typeface="Times New Roman" panose="02020603050405020304" charset="0"/>
                <a:ea typeface="华文中宋" panose="02010600040101010101" charset="-122"/>
                <a:cs typeface="Times New Roman" panose="02020603050405020304" charset="0"/>
                <a:sym typeface="+mn-ea"/>
              </a:rPr>
              <a:t>A. A new brain surgery technique avoids opening the skull.</a:t>
            </a:r>
            <a:endParaRPr lang="en-US" altLang="zh-CN" sz="23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altLang="zh-CN" sz="2300" smtClean="0">
                <a:latin typeface="Times New Roman" panose="02020603050405020304" charset="0"/>
                <a:ea typeface="华文中宋" panose="02010600040101010101" charset="-122"/>
                <a:cs typeface="Times New Roman" panose="02020603050405020304" charset="0"/>
                <a:sym typeface="+mn-ea"/>
              </a:rPr>
              <a:t>B. A grandfather returned to work after a successful operation.</a:t>
            </a:r>
            <a:endParaRPr lang="en-US" altLang="zh-CN" sz="23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altLang="zh-CN" sz="2300" smtClean="0">
                <a:latin typeface="Times New Roman" panose="02020603050405020304" charset="0"/>
                <a:ea typeface="华文中宋" panose="02010600040101010101" charset="-122"/>
                <a:cs typeface="Times New Roman" panose="02020603050405020304" charset="0"/>
                <a:sym typeface="+mn-ea"/>
              </a:rPr>
              <a:t>C. British doctors performed the first eye-socket brain surgery.</a:t>
            </a:r>
            <a:endParaRPr lang="en-US" altLang="zh-CN" sz="23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altLang="zh-CN" sz="2300" smtClean="0">
                <a:latin typeface="Times New Roman" panose="02020603050405020304" charset="0"/>
                <a:ea typeface="华文中宋" panose="02010600040101010101" charset="-122"/>
                <a:cs typeface="Times New Roman" panose="02020603050405020304" charset="0"/>
                <a:sym typeface="+mn-ea"/>
              </a:rPr>
              <a:t>D. Keyhole surgery reduces the risk of fatal complications</a:t>
            </a:r>
            <a:r>
              <a:rPr lang="en-US" altLang="zh-CN" sz="2300">
                <a:latin typeface="Times New Roman" panose="02020603050405020304" charset="0"/>
                <a:cs typeface="Times New Roman" panose="02020603050405020304" charset="0"/>
                <a:sym typeface="+mn-ea"/>
              </a:rPr>
              <a:t>.</a:t>
            </a:r>
            <a:endParaRPr lang="en-US" altLang="zh-CN" sz="2300">
              <a:latin typeface="Times New Roman" panose="02020603050405020304" charset="0"/>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sp>
        <p:nvSpPr>
          <p:cNvPr id="5" name="文本框 4"/>
          <p:cNvSpPr txBox="1"/>
          <p:nvPr>
            <p:custDataLst>
              <p:tags r:id="rId1"/>
            </p:custDataLst>
          </p:nvPr>
        </p:nvSpPr>
        <p:spPr>
          <a:xfrm>
            <a:off x="173355" y="1804670"/>
            <a:ext cx="1551940" cy="440055"/>
          </a:xfrm>
          <a:prstGeom prst="rect">
            <a:avLst/>
          </a:prstGeom>
          <a:solidFill>
            <a:srgbClr val="0070C0"/>
          </a:solidFill>
        </p:spPr>
        <p:txBody>
          <a:bodyPr wrap="square" rtlCol="0" anchor="t">
            <a:noAutofit/>
          </a:bodyPr>
          <a:p>
            <a:pPr lvl="0" algn="ctr">
              <a:buClrTx/>
              <a:buSzTx/>
              <a:buFontTx/>
            </a:pPr>
            <a:r>
              <a:rPr kumimoji="1" lang="en-US" altLang="zh-CN" sz="2200" b="1" dirty="0">
                <a:solidFill>
                  <a:schemeClr val="lt1"/>
                </a:solidFill>
                <a:sym typeface="+mn-ea"/>
              </a:rPr>
              <a:t>DETAIL</a:t>
            </a:r>
            <a:endParaRPr kumimoji="1" lang="en-US" altLang="zh-CN" sz="2200" b="1" dirty="0">
              <a:solidFill>
                <a:schemeClr val="lt1"/>
              </a:solidFill>
              <a:sym typeface="+mn-ea"/>
            </a:endParaRPr>
          </a:p>
        </p:txBody>
      </p:sp>
      <p:sp>
        <p:nvSpPr>
          <p:cNvPr id="17" name="文本框 16"/>
          <p:cNvSpPr txBox="1"/>
          <p:nvPr>
            <p:custDataLst>
              <p:tags r:id="rId2"/>
            </p:custDataLst>
          </p:nvPr>
        </p:nvSpPr>
        <p:spPr>
          <a:xfrm>
            <a:off x="173355" y="5050790"/>
            <a:ext cx="1551940" cy="439420"/>
          </a:xfrm>
          <a:prstGeom prst="rect">
            <a:avLst/>
          </a:prstGeom>
          <a:solidFill>
            <a:srgbClr val="0070C0"/>
          </a:solidFill>
        </p:spPr>
        <p:txBody>
          <a:bodyPr wrap="square" rtlCol="0" anchor="t">
            <a:noAutofit/>
          </a:bodyPr>
          <a:p>
            <a:pPr lvl="0" algn="l">
              <a:buClrTx/>
              <a:buSzTx/>
              <a:buFontTx/>
            </a:pPr>
            <a:r>
              <a:rPr kumimoji="1" lang="en-US" altLang="zh-CN" sz="2200" b="1" dirty="0">
                <a:solidFill>
                  <a:schemeClr val="lt1"/>
                </a:solidFill>
                <a:sym typeface="+mn-ea"/>
              </a:rPr>
              <a:t>      GIST</a:t>
            </a:r>
            <a:endParaRPr kumimoji="1" lang="en-US" altLang="zh-CN" sz="2200" b="1" dirty="0">
              <a:solidFill>
                <a:schemeClr val="lt1"/>
              </a:solidFill>
              <a:sym typeface="+mn-ea"/>
            </a:endParaRPr>
          </a:p>
        </p:txBody>
      </p:sp>
      <p:pic>
        <p:nvPicPr>
          <p:cNvPr id="6" name="图片 5"/>
          <p:cNvPicPr>
            <a:picLocks noChangeAspect="1"/>
          </p:cNvPicPr>
          <p:nvPr/>
        </p:nvPicPr>
        <p:blipFill>
          <a:blip r:embed="rId3"/>
          <a:stretch>
            <a:fillRect/>
          </a:stretch>
        </p:blipFill>
        <p:spPr>
          <a:xfrm>
            <a:off x="1955800" y="1400175"/>
            <a:ext cx="478155" cy="318135"/>
          </a:xfrm>
          <a:prstGeom prst="rect">
            <a:avLst/>
          </a:prstGeom>
        </p:spPr>
      </p:pic>
      <p:pic>
        <p:nvPicPr>
          <p:cNvPr id="8" name="图片 7"/>
          <p:cNvPicPr>
            <a:picLocks noChangeAspect="1"/>
          </p:cNvPicPr>
          <p:nvPr/>
        </p:nvPicPr>
        <p:blipFill>
          <a:blip r:embed="rId3"/>
          <a:stretch>
            <a:fillRect/>
          </a:stretch>
        </p:blipFill>
        <p:spPr>
          <a:xfrm>
            <a:off x="1860550" y="5313680"/>
            <a:ext cx="480060" cy="319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463550"/>
            <a:ext cx="11944350" cy="504571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altLang="zh-CN"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clip</a:t>
            </a:r>
            <a:r>
              <a:rPr lang="en-US" altLang="zh-CN" sz="2800">
                <a:latin typeface="Times New Roman" panose="02020603050405020304" charset="0"/>
                <a:ea typeface="华文中宋" panose="02010600040101010101" charset="-122"/>
                <a:cs typeface="Times New Roman" panose="02020603050405020304" charset="0"/>
                <a:sym typeface="+mn-ea"/>
              </a:rPr>
              <a:t>:   to fasten sth to sth else with a clip ; to be fastened with a clip   </a:t>
            </a:r>
            <a:r>
              <a:rPr lang="zh-CN" altLang="en-US" sz="2800">
                <a:latin typeface="Times New Roman" panose="02020603050405020304" charset="0"/>
                <a:ea typeface="华文中宋" panose="02010600040101010101" charset="-122"/>
                <a:cs typeface="Times New Roman" panose="02020603050405020304" charset="0"/>
                <a:sym typeface="+mn-ea"/>
              </a:rPr>
              <a:t>夹住；别住；被夹住</a:t>
            </a:r>
            <a:endParaRPr lang="en-US" altLang="zh-CN"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Clip the Three CARDS to the pencil.</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然后把卡片夹在铅笔上</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invasive</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sym typeface="+mn-ea"/>
              </a:rPr>
              <a:t>   involving cutting into the body</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切入的；开刀的</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sym typeface="+mn-ea"/>
              </a:rPr>
              <a:t>Many people find the idea of any kind of invasive surgery unbearable.</a:t>
            </a:r>
            <a:r>
              <a:rPr lang="en-US" altLang="en-US" sz="2800">
                <a:latin typeface="华文中宋" panose="02010600040101010101" charset="-122"/>
                <a:ea typeface="华文中宋" panose="02010600040101010101" charset="-122"/>
                <a:cs typeface="华文中宋" panose="02010600040101010101" charset="-122"/>
              </a:rPr>
              <a:t>                                                                                       </a:t>
            </a:r>
            <a:endParaRPr lang="en-US" altLang="en-US" sz="2800">
              <a:latin typeface="华文中宋" panose="02010600040101010101" charset="-122"/>
              <a:ea typeface="华文中宋" panose="02010600040101010101" charset="-122"/>
              <a:cs typeface="华文中宋" panose="02010600040101010101" charset="-122"/>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 许多人觉得任何一种开刀手术都是难以忍受的</a:t>
            </a:r>
            <a:r>
              <a:rPr lang="zh-CN" sz="2800">
                <a:latin typeface="Times New Roman" panose="02020603050405020304" charset="0"/>
                <a:ea typeface="华文中宋" panose="02010600040101010101" charset="-122"/>
                <a:cs typeface="Times New Roman" panose="02020603050405020304" charset="0"/>
                <a:sym typeface="+mn-ea"/>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custDataLst>
              <p:tags r:id="rId1"/>
            </p:custDataLst>
          </p:nvPr>
        </p:nvSpPr>
        <p:spPr>
          <a:xfrm>
            <a:off x="491490" y="2734310"/>
            <a:ext cx="113182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clipped the microphone (on) to his collar.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2"/>
            </p:custDataLst>
          </p:nvPr>
        </p:nvSpPr>
        <p:spPr>
          <a:xfrm>
            <a:off x="281940" y="6005830"/>
            <a:ext cx="9893300" cy="521970"/>
          </a:xfrm>
          <a:prstGeom prst="rect">
            <a:avLst/>
          </a:prstGeom>
          <a:noFill/>
        </p:spPr>
        <p:txBody>
          <a:bodyPr wrap="square" rtlCol="0">
            <a:spAutoFit/>
          </a:bodyPr>
          <a:lstStyle/>
          <a:p>
            <a:r>
              <a:rPr lang="en-US" altLang="zh-CN" sz="2800">
                <a:solidFill>
                  <a:srgbClr val="FF0000"/>
                </a:solidFill>
                <a:latin typeface="Times New Roman" panose="02020603050405020304" charset="0"/>
                <a:cs typeface="Times New Roman" panose="02020603050405020304" charset="0"/>
              </a:rPr>
              <a:t>The result is what we call invasive breast cancer.</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3"/>
            </p:custDataLst>
          </p:nvPr>
        </p:nvSpPr>
        <p:spPr>
          <a:xfrm>
            <a:off x="2421890" y="2266950"/>
            <a:ext cx="9084945" cy="521970"/>
          </a:xfrm>
          <a:prstGeom prst="rect">
            <a:avLst/>
          </a:prstGeom>
          <a:noFill/>
        </p:spPr>
        <p:txBody>
          <a:bodyPr wrap="square" rtlCol="0" anchor="t">
            <a:spAutoFit/>
          </a:bodyPr>
          <a:lstStyle/>
          <a:p>
            <a:r>
              <a:rPr lang="zh-CN" altLang="en-US" sz="2800">
                <a:ea typeface="华文中宋" panose="02010600040101010101" charset="-122"/>
              </a:rPr>
              <a:t>他把麦克风别在衣领上。</a:t>
            </a:r>
            <a:endParaRPr lang="zh-CN" altLang="en-US" sz="2800">
              <a:ea typeface="华文中宋" panose="02010600040101010101" charset="-122"/>
            </a:endParaRPr>
          </a:p>
        </p:txBody>
      </p:sp>
      <p:cxnSp>
        <p:nvCxnSpPr>
          <p:cNvPr id="3145728" name="直接连接符 8"/>
          <p:cNvCxnSpPr/>
          <p:nvPr>
            <p:custDataLst>
              <p:tags r:id="rId4"/>
            </p:custDataLst>
          </p:nvPr>
        </p:nvCxnSpPr>
        <p:spPr>
          <a:xfrm>
            <a:off x="436880" y="3256280"/>
            <a:ext cx="669417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custDataLst>
              <p:tags r:id="rId5"/>
            </p:custDataLst>
          </p:nvPr>
        </p:nvCxnSpPr>
        <p:spPr>
          <a:xfrm>
            <a:off x="370205" y="6495415"/>
            <a:ext cx="8569960" cy="12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custDataLst>
              <p:tags r:id="rId6"/>
            </p:custDataLst>
          </p:nvPr>
        </p:nvSpPr>
        <p:spPr>
          <a:xfrm>
            <a:off x="2421890" y="5507990"/>
            <a:ext cx="8297545" cy="521970"/>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cs typeface="华文中宋" panose="02010600040101010101" charset="-122"/>
                <a:sym typeface="+mn-ea"/>
              </a:rPr>
              <a:t>结果是导致我们称为“侵袭式乳癌”的疾病。</a:t>
            </a:r>
            <a:endParaRPr lang="zh-CN" altLang="en-US" sz="2800">
              <a:ea typeface="华文中宋" panose="02010600040101010101" charset="-122"/>
            </a:endParaRPr>
          </a:p>
        </p:txBody>
      </p:sp>
      <p:sp>
        <p:nvSpPr>
          <p:cNvPr id="2" name="文本框 1"/>
          <p:cNvSpPr txBox="1"/>
          <p:nvPr>
            <p:custDataLst>
              <p:tags r:id="rId7"/>
            </p:custDataLst>
          </p:nvPr>
        </p:nvSpPr>
        <p:spPr>
          <a:xfrm>
            <a:off x="0" y="0"/>
            <a:ext cx="1871980" cy="506730"/>
          </a:xfrm>
          <a:prstGeom prst="rect">
            <a:avLst/>
          </a:prstGeom>
          <a:solidFill>
            <a:schemeClr val="accent6"/>
          </a:solidFill>
        </p:spPr>
        <p:txBody>
          <a:bodyPr wrap="square" rtlCol="0">
            <a:spAutoFit/>
          </a:bodyPr>
          <a:p>
            <a:pPr lvl="0" algn="l">
              <a:buClrTx/>
              <a:buSzTx/>
              <a:buFontTx/>
            </a:pPr>
            <a:r>
              <a:rPr kumimoji="1" lang="en-US" altLang="zh-CN" sz="2700" b="1" dirty="0">
                <a:solidFill>
                  <a:schemeClr val="lt1"/>
                </a:solidFill>
                <a:latin typeface="Times New Roman" panose="02020603050405020304" charset="0"/>
                <a:cs typeface="Times New Roman" panose="02020603050405020304" charset="0"/>
                <a:sym typeface="+mn-ea"/>
              </a:rPr>
              <a:t>Vocabulary</a:t>
            </a:r>
            <a:endParaRPr kumimoji="1" lang="en-US" altLang="zh-CN" sz="27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8"/>
            </p:custDataLst>
          </p:nvPr>
        </p:nvSpPr>
        <p:spPr>
          <a:xfrm>
            <a:off x="211455" y="2266950"/>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9"/>
            </p:custDataLst>
          </p:nvPr>
        </p:nvSpPr>
        <p:spPr>
          <a:xfrm>
            <a:off x="211455" y="548386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blinds(horizontal)">
                                      <p:cBhvr>
                                        <p:cTn id="31" dur="500"/>
                                        <p:tgtEl>
                                          <p:spTgt spid="1048602">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blinds(horizontal)">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145415" y="575310"/>
            <a:ext cx="11751310" cy="26162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288290" y="693420"/>
            <a:ext cx="11502390" cy="1291590"/>
          </a:xfrm>
          <a:prstGeom prst="rect">
            <a:avLst/>
          </a:prstGeom>
          <a:noFill/>
        </p:spPr>
        <p:txBody>
          <a:bodyPr wrap="square">
            <a:spAutoFit/>
          </a:bodyPr>
          <a:lstStyle/>
          <a:p>
            <a:pPr algn="just"/>
            <a:r>
              <a:rPr lang="en-US" altLang="zh-CN" sz="2600">
                <a:latin typeface="Times New Roman" panose="02020603050405020304" charset="0"/>
                <a:cs typeface="Times New Roman" panose="02020603050405020304" charset="0"/>
                <a:sym typeface="+mn-ea"/>
              </a:rPr>
              <a:t>Asim Sheikh, a consultant neurosurgeon, said that the innovative process meant “we could directly access the aneurysm without even having to touch the brain”. The technique also significantly reduced the risk of fatal complications.</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288925" y="2156460"/>
            <a:ext cx="11511915" cy="829945"/>
          </a:xfrm>
          <a:prstGeom prst="rect">
            <a:avLst/>
          </a:prstGeom>
          <a:noFill/>
        </p:spPr>
        <p:txBody>
          <a:bodyPr wrap="square" rtlCol="0">
            <a:sp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神经外科顾问医师阿西姆·谢赫表示，这一创新手术意味着“我们无需触碰大脑就能直接到达动脉瘤”。该技术还显著降低了致命并发症的风险。</a:t>
            </a:r>
            <a:endParaRPr lang="zh-CN" altLang="en-US" sz="24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custDataLst>
              <p:tags r:id="rId4"/>
            </p:custDataLst>
          </p:nvPr>
        </p:nvSpPr>
        <p:spPr>
          <a:xfrm>
            <a:off x="145415" y="3721735"/>
            <a:ext cx="11751310" cy="265493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404495" y="4022090"/>
            <a:ext cx="11396345" cy="1291590"/>
          </a:xfrm>
          <a:prstGeom prst="rect">
            <a:avLst/>
          </a:prstGeom>
          <a:noFill/>
        </p:spPr>
        <p:txBody>
          <a:bodyPr wrap="square">
            <a:spAutoFit/>
          </a:bodyPr>
          <a:lstStyle/>
          <a:p>
            <a:pPr algn="just"/>
            <a:r>
              <a:rPr lang="en-US" altLang="zh-CN" sz="2600">
                <a:latin typeface="Times New Roman" panose="02020603050405020304" charset="0"/>
                <a:cs typeface="Times New Roman" panose="02020603050405020304" charset="0"/>
                <a:sym typeface="+mn-ea"/>
              </a:rPr>
              <a:t>The main treatment for an aneurysm is clipping. This involves placing a tiny metal clip across the base of the aneurysm to prevent it from rupturing, which can cause a stroke.</a:t>
            </a:r>
            <a:endParaRPr lang="en-US" altLang="zh-CN" sz="26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404495" y="5231130"/>
            <a:ext cx="11386185" cy="829945"/>
          </a:xfrm>
          <a:prstGeom prst="rect">
            <a:avLst/>
          </a:prstGeom>
          <a:noFill/>
        </p:spPr>
        <p:txBody>
          <a:bodyPr wrap="square" rtlCol="0">
            <a:sp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动脉瘤的主要治疗方法是夹闭术。该手术是在动脉瘤的根部放置一个微小的金属夹，以防止其破裂，因为动脉瘤破裂可能导致中风。</a:t>
            </a:r>
            <a:endParaRPr lang="zh-CN" altLang="en-US" sz="24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7"/>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29210" y="217805"/>
            <a:ext cx="12129135" cy="1014730"/>
          </a:xfrm>
          <a:prstGeom prst="rect">
            <a:avLst/>
          </a:prstGeom>
          <a:noFill/>
        </p:spPr>
        <p:txBody>
          <a:bodyPr wrap="square" rtlCol="0" anchor="t">
            <a:spAutoFit/>
          </a:bodyPr>
          <a:p>
            <a:pPr algn="ctr">
              <a:buClrTx/>
              <a:buSzTx/>
              <a:buFontTx/>
            </a:pPr>
            <a:r>
              <a:rPr lang="en-US" altLang="zh-CN" sz="3200" b="1">
                <a:sym typeface="+mn-ea"/>
              </a:rPr>
              <a:t>3. Leading young activists </a:t>
            </a:r>
            <a:endParaRPr lang="zh-CN" altLang="en-US" sz="3200" b="1">
              <a:sym typeface="+mn-ea"/>
            </a:endParaRPr>
          </a:p>
          <a:p>
            <a:pPr algn="ctr">
              <a:buClrTx/>
              <a:buSzTx/>
              <a:buFontTx/>
            </a:pPr>
            <a:r>
              <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杰出的年轻活动家</a:t>
            </a:r>
            <a:endPar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3" name="图片 2"/>
          <p:cNvPicPr>
            <a:picLocks noChangeAspect="1"/>
          </p:cNvPicPr>
          <p:nvPr/>
        </p:nvPicPr>
        <p:blipFill>
          <a:blip r:embed="rId1"/>
          <a:stretch>
            <a:fillRect/>
          </a:stretch>
        </p:blipFill>
        <p:spPr>
          <a:xfrm>
            <a:off x="1638857" y="1553210"/>
            <a:ext cx="8914287" cy="4680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457200"/>
            <a:ext cx="12192000" cy="6400800"/>
          </a:xfrm>
          <a:prstGeom prst="rect">
            <a:avLst/>
          </a:prstGeom>
          <a:noFill/>
        </p:spPr>
        <p:txBody>
          <a:bodyPr wrap="square" rtlCol="0" anchor="t">
            <a:spAutoFit/>
          </a:bodyPr>
          <a:p>
            <a:pPr indent="0" fontAlgn="auto">
              <a:lnSpc>
                <a:spcPts val="2460"/>
              </a:lnSpc>
            </a:pPr>
            <a:r>
              <a:rPr lang="en-US" altLang="zh-CN" sz="2300">
                <a:latin typeface="Times New Roman" panose="02020603050405020304" charset="0"/>
                <a:cs typeface="Times New Roman" panose="02020603050405020304" charset="0"/>
              </a:rPr>
              <a:t>    Environmental educator Mary Ford has spent her career connecting people with the natural world. Today, she is the vice president of Roots &amp; Shoots USA, a program founded by the </a:t>
            </a:r>
            <a:r>
              <a:rPr lang="en-US" altLang="zh-CN" sz="2300">
                <a:solidFill>
                  <a:srgbClr val="0000FF"/>
                </a:solidFill>
                <a:latin typeface="Times New Roman" panose="02020603050405020304" charset="0"/>
                <a:cs typeface="Times New Roman" panose="02020603050405020304" charset="0"/>
              </a:rPr>
              <a:t>renowned </a:t>
            </a:r>
            <a:r>
              <a:rPr lang="en-US" altLang="zh-CN" sz="2300">
                <a:latin typeface="Times New Roman" panose="02020603050405020304" charset="0"/>
                <a:cs typeface="Times New Roman" panose="02020603050405020304" charset="0"/>
              </a:rPr>
              <a:t>conservationist Jane Goodall. Roots &amp; Shoots connects children with projects that help people, animals, and the environment.</a:t>
            </a:r>
            <a:endParaRPr lang="en-US" altLang="zh-CN" sz="2300">
              <a:latin typeface="Times New Roman" panose="02020603050405020304" charset="0"/>
              <a:cs typeface="Times New Roman" panose="02020603050405020304" charset="0"/>
            </a:endParaRPr>
          </a:p>
          <a:p>
            <a:pPr indent="0" fontAlgn="auto">
              <a:lnSpc>
                <a:spcPts val="2460"/>
              </a:lnSpc>
            </a:pPr>
            <a:r>
              <a:rPr lang="en-US" altLang="zh-CN" sz="2300">
                <a:latin typeface="Times New Roman" panose="02020603050405020304" charset="0"/>
                <a:cs typeface="Times New Roman" panose="02020603050405020304" charset="0"/>
              </a:rPr>
              <a:t>    Growing up in Minnesota, Ford loved animals and dreamed of becoming a scientist like Goodall. In high school, she worked at the Minnesota Zoo, where she cared for animals, including a slow loris. “I never in a million years thought that I would work with Jane Goodall or even meet her,” Ford told </a:t>
            </a:r>
            <a:r>
              <a:rPr lang="en-US" altLang="zh-CN" sz="2300" i="1">
                <a:latin typeface="Times New Roman" panose="02020603050405020304" charset="0"/>
                <a:cs typeface="Times New Roman" panose="02020603050405020304" charset="0"/>
              </a:rPr>
              <a:t>The Week Junior.</a:t>
            </a:r>
            <a:endParaRPr lang="en-US" altLang="zh-CN" sz="2300">
              <a:latin typeface="Times New Roman" panose="02020603050405020304" charset="0"/>
              <a:cs typeface="Times New Roman" panose="02020603050405020304" charset="0"/>
            </a:endParaRPr>
          </a:p>
          <a:p>
            <a:pPr indent="0" fontAlgn="auto">
              <a:lnSpc>
                <a:spcPts val="2460"/>
              </a:lnSpc>
            </a:pPr>
            <a:r>
              <a:rPr lang="en-US" altLang="zh-CN" sz="2300">
                <a:latin typeface="Times New Roman" panose="02020603050405020304" charset="0"/>
                <a:cs typeface="Times New Roman" panose="02020603050405020304" charset="0"/>
              </a:rPr>
              <a:t>    Ford went on to study environmental science at Harvard University and earned a master’s degree in environmental management from Yale University. After college, she traveled to Borneo, Indonesia, to study orangutans in the rainforest. She then shifted her focus from research to education. “I realized my favorite part of learning about animals was sharing that knowledge with other people,” she said.</a:t>
            </a:r>
            <a:endParaRPr lang="en-US" altLang="zh-CN" sz="2300">
              <a:latin typeface="Times New Roman" panose="02020603050405020304" charset="0"/>
              <a:cs typeface="Times New Roman" panose="02020603050405020304" charset="0"/>
            </a:endParaRPr>
          </a:p>
          <a:p>
            <a:pPr indent="0" fontAlgn="auto">
              <a:lnSpc>
                <a:spcPts val="2460"/>
              </a:lnSpc>
            </a:pPr>
            <a:r>
              <a:rPr lang="en-US" altLang="zh-CN" sz="2300">
                <a:latin typeface="Times New Roman" panose="02020603050405020304" charset="0"/>
                <a:cs typeface="Times New Roman" panose="02020603050405020304" charset="0"/>
              </a:rPr>
              <a:t>    Previously, Ford worked for other environmental groups, including the World Wildlife Fund. At Roots &amp; Shoots, she leads programs across the US and in about 75 other countries. She meets regularly with students to assist them on their conservation and </a:t>
            </a:r>
            <a:r>
              <a:rPr lang="en-US" altLang="zh-CN" sz="2300">
                <a:solidFill>
                  <a:srgbClr val="0000FF"/>
                </a:solidFill>
                <a:latin typeface="Times New Roman" panose="02020603050405020304" charset="0"/>
                <a:cs typeface="Times New Roman" panose="02020603050405020304" charset="0"/>
              </a:rPr>
              <a:t>humanitarian </a:t>
            </a:r>
            <a:r>
              <a:rPr lang="en-US" altLang="zh-CN" sz="2300">
                <a:latin typeface="Times New Roman" panose="02020603050405020304" charset="0"/>
                <a:cs typeface="Times New Roman" panose="02020603050405020304" charset="0"/>
              </a:rPr>
              <a:t>efforts. Her work takes her around the world to provide support for projects ranging from tree planting in California to mangrove protection in Tanzania.</a:t>
            </a:r>
            <a:endParaRPr lang="en-US" altLang="zh-CN" sz="2300">
              <a:latin typeface="Times New Roman" panose="02020603050405020304" charset="0"/>
              <a:cs typeface="Times New Roman" panose="02020603050405020304" charset="0"/>
            </a:endParaRPr>
          </a:p>
          <a:p>
            <a:pPr indent="0" fontAlgn="auto">
              <a:lnSpc>
                <a:spcPts val="2460"/>
              </a:lnSpc>
            </a:pPr>
            <a:r>
              <a:rPr lang="en-US" altLang="zh-CN" sz="2300">
                <a:latin typeface="Times New Roman" panose="02020603050405020304" charset="0"/>
                <a:cs typeface="Times New Roman" panose="02020603050405020304" charset="0"/>
              </a:rPr>
              <a:t>   For young people who want to help the environment, Ford encourages small actions, such as picking up litter each time you go outside and throwing it away. “Jane would always talk about how little things made a big difference,” Ford said.</a:t>
            </a:r>
            <a:endParaRPr lang="en-US" altLang="zh-CN" sz="2300">
              <a:latin typeface="Times New Roman" panose="02020603050405020304" charset="0"/>
              <a:cs typeface="Times New Roman" panose="02020603050405020304" charset="0"/>
            </a:endParaRPr>
          </a:p>
        </p:txBody>
      </p:sp>
      <p:sp>
        <p:nvSpPr>
          <p:cNvPr id="14" name="文本框 13"/>
          <p:cNvSpPr txBox="1"/>
          <p:nvPr>
            <p:custDataLst>
              <p:tags r:id="rId1"/>
            </p:custDataLst>
          </p:nvPr>
        </p:nvSpPr>
        <p:spPr>
          <a:xfrm>
            <a:off x="3846830" y="0"/>
            <a:ext cx="7733665" cy="445135"/>
          </a:xfrm>
          <a:prstGeom prst="rect">
            <a:avLst/>
          </a:prstGeom>
          <a:noFill/>
        </p:spPr>
        <p:txBody>
          <a:bodyPr wrap="square" rtlCol="0" anchor="t">
            <a:spAutoFit/>
          </a:bodyPr>
          <a:p>
            <a:pPr algn="l">
              <a:buClrTx/>
              <a:buSzTx/>
              <a:buFontTx/>
            </a:pPr>
            <a:r>
              <a:rPr lang="en-US" altLang="zh-CN" sz="2300" b="1" i="1">
                <a:solidFill>
                  <a:srgbClr val="ED7D31"/>
                </a:solidFill>
                <a:latin typeface="微软雅黑" panose="020B0503020204020204" charset="-122"/>
                <a:ea typeface="微软雅黑" panose="020B0503020204020204" charset="-122"/>
                <a:cs typeface="微软雅黑" panose="020B0503020204020204" charset="-122"/>
                <a:sym typeface="+mn-ea"/>
              </a:rPr>
              <a:t>The Week Junior USA</a:t>
            </a:r>
            <a:r>
              <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rPr>
              <a:t>（May, 29, 2026 P9)</a:t>
            </a:r>
            <a:endPar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16"/>
          <p:cNvSpPr txBox="1"/>
          <p:nvPr>
            <p:custDataLst>
              <p:tags r:id="rId2"/>
            </p:custDataLst>
          </p:nvPr>
        </p:nvSpPr>
        <p:spPr>
          <a:xfrm>
            <a:off x="-19050" y="0"/>
            <a:ext cx="334264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Reading Comprehension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custDataLst>
              <p:tags r:id="rId1"/>
            </p:custDataLst>
          </p:nvPr>
        </p:nvSpPr>
        <p:spPr>
          <a:xfrm>
            <a:off x="2191385" y="912495"/>
            <a:ext cx="8171180" cy="1886585"/>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1. What did Mary Ford do when she was in high school?</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A. She studied orangutans in Borneo.</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B. She worked at the Minnesota Zoo.</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C. She met Jane Goodall for the first time.</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D. She started the Roots &amp; Shoots program.</a:t>
            </a:r>
            <a:endParaRPr lang="en-US" altLang="zh-CN" sz="20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custDataLst>
              <p:tags r:id="rId2"/>
            </p:custDataLst>
          </p:nvPr>
        </p:nvSpPr>
        <p:spPr>
          <a:xfrm>
            <a:off x="2191385" y="3131185"/>
            <a:ext cx="8171180" cy="1886585"/>
          </a:xfrm>
          <a:prstGeom prst="rect">
            <a:avLst/>
          </a:prstGeom>
          <a:solidFill>
            <a:schemeClr val="bg2"/>
          </a:solidFill>
          <a:ln w="34925" cmpd="sng">
            <a:noFill/>
            <a:prstDash val="sysDash"/>
          </a:ln>
        </p:spPr>
        <p:txBody>
          <a:bodyPr wrap="square">
            <a:spAutoFit/>
          </a:bodyPr>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2. Why did Mary Ford switch from research to education?</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A. She found scientific research too challenging.</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B. She wanted to share what she learned about animals.</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C. She was hired by the World Wildlife Fund.</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D. She needed a master’s degree from Yale.</a:t>
            </a:r>
            <a:endParaRPr lang="en-US" altLang="zh-CN" sz="2000" b="0" i="0" smtClean="0">
              <a:latin typeface="Times New Roman" panose="02020603050405020304" charset="0"/>
              <a:ea typeface="华文中宋" panose="02010600040101010101" charset="-122"/>
              <a:cs typeface="Times New Roman" panose="02020603050405020304" charset="0"/>
            </a:endParaRPr>
          </a:p>
        </p:txBody>
      </p:sp>
      <p:pic>
        <p:nvPicPr>
          <p:cNvPr id="8" name="图片 7"/>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2191385" y="1675130"/>
            <a:ext cx="379466" cy="396000"/>
          </a:xfrm>
          <a:prstGeom prst="rect">
            <a:avLst/>
          </a:prstGeom>
        </p:spPr>
      </p:pic>
      <p:sp>
        <p:nvSpPr>
          <p:cNvPr id="13" name="矩形 12"/>
          <p:cNvSpPr/>
          <p:nvPr>
            <p:custDataLst>
              <p:tags r:id="rId5"/>
            </p:custDataLst>
          </p:nvPr>
        </p:nvSpPr>
        <p:spPr>
          <a:xfrm>
            <a:off x="2190750" y="5349875"/>
            <a:ext cx="8171815" cy="1226820"/>
          </a:xfrm>
          <a:prstGeom prst="rect">
            <a:avLst/>
          </a:prstGeom>
          <a:solidFill>
            <a:schemeClr val="accent6">
              <a:lumMod val="20000"/>
              <a:lumOff val="80000"/>
            </a:schemeClr>
          </a:solidFill>
          <a:ln w="34925" cmpd="sng">
            <a:noFill/>
            <a:prstDash val="sysDash"/>
          </a:ln>
        </p:spPr>
        <p:txBody>
          <a:bodyPr wrap="square" rtlCol="0" anchor="t">
            <a:noAutofit/>
          </a:bodyPr>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3. What of the following best describes </a:t>
            </a:r>
            <a:r>
              <a:rPr lang="en-US" altLang="zh-CN" sz="2000">
                <a:latin typeface="Times New Roman" panose="02020603050405020304" charset="0"/>
                <a:cs typeface="Times New Roman" panose="02020603050405020304" charset="0"/>
                <a:sym typeface="+mn-ea"/>
              </a:rPr>
              <a:t>Mary Ford</a:t>
            </a:r>
            <a:r>
              <a:rPr lang="en-US" altLang="zh-CN" sz="2000" smtClean="0">
                <a:latin typeface="Times New Roman" panose="02020603050405020304" charset="0"/>
                <a:ea typeface="华文中宋" panose="02010600040101010101" charset="-122"/>
                <a:cs typeface="Times New Roman" panose="02020603050405020304" charset="0"/>
                <a:sym typeface="+mn-ea"/>
              </a:rPr>
              <a:t>?</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A. Ambitious and honest.    		B.Invovative and humorous.</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C. Emotional and experienced.		D.Responsible and committed.</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p:txBody>
      </p:sp>
      <p:pic>
        <p:nvPicPr>
          <p:cNvPr id="12" name="图片 11"/>
          <p:cNvPicPr>
            <a:picLocks noChangeAspect="1"/>
          </p:cNvPicPr>
          <p:nvPr>
            <p:custDataLst>
              <p:tags r:id="rId6"/>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2133600" y="3848100"/>
            <a:ext cx="379466" cy="396000"/>
          </a:xfrm>
          <a:prstGeom prst="rect">
            <a:avLst/>
          </a:prstGeom>
        </p:spPr>
      </p:pic>
      <p:sp>
        <p:nvSpPr>
          <p:cNvPr id="15" name="文本框 16"/>
          <p:cNvSpPr txBox="1"/>
          <p:nvPr>
            <p:custDataLst>
              <p:tags r:id="rId7"/>
            </p:custDataLst>
          </p:nvPr>
        </p:nvSpPr>
        <p:spPr>
          <a:xfrm>
            <a:off x="-19050" y="0"/>
            <a:ext cx="334264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Reading Comprehension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pic>
        <p:nvPicPr>
          <p:cNvPr id="16" name="图片 15"/>
          <p:cNvPicPr>
            <a:picLocks noChangeAspect="1"/>
          </p:cNvPicPr>
          <p:nvPr>
            <p:custDataLst>
              <p:tags r:id="rId8"/>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6708140" y="6112510"/>
            <a:ext cx="379466" cy="396000"/>
          </a:xfrm>
          <a:prstGeom prst="rect">
            <a:avLst/>
          </a:prstGeom>
        </p:spPr>
      </p:pic>
      <p:sp>
        <p:nvSpPr>
          <p:cNvPr id="2" name="文本框 1"/>
          <p:cNvSpPr txBox="1"/>
          <p:nvPr>
            <p:custDataLst>
              <p:tags r:id="rId9"/>
            </p:custDataLst>
          </p:nvPr>
        </p:nvSpPr>
        <p:spPr>
          <a:xfrm>
            <a:off x="349250" y="1306195"/>
            <a:ext cx="1707515" cy="440055"/>
          </a:xfrm>
          <a:prstGeom prst="rect">
            <a:avLst/>
          </a:prstGeom>
          <a:solidFill>
            <a:srgbClr val="0070C0"/>
          </a:solidFill>
        </p:spPr>
        <p:txBody>
          <a:bodyPr wrap="square" rtlCol="0" anchor="t">
            <a:noAutofit/>
          </a:bodyPr>
          <a:p>
            <a:pPr lvl="0" algn="ctr">
              <a:buClrTx/>
              <a:buSzTx/>
              <a:buFontTx/>
            </a:pPr>
            <a:r>
              <a:rPr kumimoji="1" lang="en-US" altLang="zh-CN" sz="2400" b="1" dirty="0">
                <a:solidFill>
                  <a:schemeClr val="lt1"/>
                </a:solidFill>
                <a:sym typeface="+mn-ea"/>
              </a:rPr>
              <a:t>Details</a:t>
            </a:r>
            <a:endParaRPr kumimoji="1" lang="en-US" altLang="zh-CN" sz="2400" b="1" dirty="0">
              <a:solidFill>
                <a:schemeClr val="lt1"/>
              </a:solidFill>
              <a:sym typeface="+mn-ea"/>
            </a:endParaRPr>
          </a:p>
        </p:txBody>
      </p:sp>
      <p:sp>
        <p:nvSpPr>
          <p:cNvPr id="17" name="文本框 16"/>
          <p:cNvSpPr txBox="1"/>
          <p:nvPr>
            <p:custDataLst>
              <p:tags r:id="rId10"/>
            </p:custDataLst>
          </p:nvPr>
        </p:nvSpPr>
        <p:spPr>
          <a:xfrm>
            <a:off x="349250" y="3400425"/>
            <a:ext cx="1708150" cy="439420"/>
          </a:xfrm>
          <a:prstGeom prst="rect">
            <a:avLst/>
          </a:prstGeom>
          <a:solidFill>
            <a:srgbClr val="0070C0"/>
          </a:solidFill>
        </p:spPr>
        <p:txBody>
          <a:bodyPr wrap="square" rtlCol="0" anchor="t">
            <a:noAutofit/>
          </a:bodyPr>
          <a:p>
            <a:pPr lvl="0" algn="ctr">
              <a:buClrTx/>
              <a:buSzTx/>
              <a:buFontTx/>
            </a:pPr>
            <a:r>
              <a:rPr kumimoji="1" lang="en-US" altLang="zh-CN" sz="2400" b="1" dirty="0">
                <a:solidFill>
                  <a:schemeClr val="lt1"/>
                </a:solidFill>
                <a:sym typeface="+mn-ea"/>
              </a:rPr>
              <a:t>Details</a:t>
            </a:r>
            <a:endParaRPr kumimoji="1" lang="en-US" altLang="zh-CN" sz="2400" b="1" dirty="0">
              <a:solidFill>
                <a:schemeClr val="lt1"/>
              </a:solidFill>
              <a:sym typeface="+mn-ea"/>
            </a:endParaRPr>
          </a:p>
        </p:txBody>
      </p:sp>
      <p:sp>
        <p:nvSpPr>
          <p:cNvPr id="18" name="文本框 17"/>
          <p:cNvSpPr txBox="1"/>
          <p:nvPr>
            <p:custDataLst>
              <p:tags r:id="rId11"/>
            </p:custDataLst>
          </p:nvPr>
        </p:nvSpPr>
        <p:spPr>
          <a:xfrm>
            <a:off x="349250" y="5665470"/>
            <a:ext cx="1707515" cy="460375"/>
          </a:xfrm>
          <a:prstGeom prst="rect">
            <a:avLst/>
          </a:prstGeom>
          <a:solidFill>
            <a:srgbClr val="0070C0"/>
          </a:solidFill>
        </p:spPr>
        <p:txBody>
          <a:bodyPr wrap="square" rtlCol="0" anchor="t">
            <a:spAutoFit/>
          </a:bodyPr>
          <a:p>
            <a:pPr lvl="0" algn="ctr">
              <a:buClrTx/>
              <a:buSzTx/>
              <a:buFontTx/>
            </a:pPr>
            <a:r>
              <a:rPr kumimoji="1" lang="en-US" altLang="zh-CN" sz="2400" b="1" dirty="0">
                <a:solidFill>
                  <a:schemeClr val="lt1"/>
                </a:solidFill>
                <a:sym typeface="+mn-ea"/>
              </a:rPr>
              <a:t>Inference</a:t>
            </a:r>
            <a:endParaRPr kumimoji="1" lang="zh-CN" altLang="en-US" sz="2400" b="1" dirty="0">
              <a:solidFill>
                <a:schemeClr val="lt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0" y="632460"/>
            <a:ext cx="12098020" cy="49174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ea typeface="华文中宋" panose="02010600040101010101" charset="-122"/>
                <a:cs typeface="Times New Roman" panose="02020603050405020304" charset="0"/>
                <a:sym typeface="+mn-ea"/>
              </a:rPr>
              <a:t>renowned</a:t>
            </a:r>
            <a:r>
              <a:rPr lang="en-US" altLang="zh-CN" sz="2800">
                <a:latin typeface="Times New Roman" panose="02020603050405020304" charset="0"/>
                <a:ea typeface="华文中宋" panose="02010600040101010101" charset="-122"/>
                <a:cs typeface="Times New Roman" panose="02020603050405020304" charset="0"/>
                <a:sym typeface="+mn-ea"/>
              </a:rPr>
              <a:t>: famous and respected</a:t>
            </a:r>
            <a:r>
              <a:rPr lang="zh-CN" altLang="en-US" sz="2800">
                <a:latin typeface="Times New Roman" panose="02020603050405020304" charset="0"/>
                <a:ea typeface="华文中宋" panose="02010600040101010101" charset="-122"/>
                <a:cs typeface="Times New Roman" panose="02020603050405020304" charset="0"/>
                <a:sym typeface="+mn-ea"/>
              </a:rPr>
              <a:t>有名的；闻名的；受尊敬的</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It is renowned as one of the region's best restaurants.                                                       </a:t>
            </a:r>
            <a:r>
              <a:rPr lang="zh-CN" altLang="en-US" sz="2800">
                <a:latin typeface="Times New Roman" panose="02020603050405020304" charset="0"/>
                <a:ea typeface="华文中宋" panose="02010600040101010101" charset="-122"/>
                <a:cs typeface="Times New Roman" panose="02020603050405020304" charset="0"/>
              </a:rPr>
              <a:t>这是本地区最好的饭店之一。</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humanitarian</a:t>
            </a:r>
            <a:r>
              <a:rPr lang="en-US" altLang="zh-CN" sz="2800">
                <a:latin typeface="Times New Roman" panose="02020603050405020304" charset="0"/>
                <a:cs typeface="Times New Roman" panose="02020603050405020304" charset="0"/>
              </a:rPr>
              <a:t>: </a:t>
            </a:r>
            <a:r>
              <a:rPr lang="en-US" altLang="zh-CN" sz="2800">
                <a:latin typeface="Times New Roman" panose="02020603050405020304" charset="0"/>
                <a:ea typeface="华文中宋" panose="02010600040101010101" charset="-122"/>
                <a:cs typeface="Times New Roman" panose="02020603050405020304" charset="0"/>
              </a:rPr>
              <a:t>concerned with reducing suffering and improving the conditions that people live in </a:t>
            </a:r>
            <a:r>
              <a:rPr lang="zh-CN" altLang="en-US" sz="2800">
                <a:latin typeface="Times New Roman" panose="02020603050405020304" charset="0"/>
                <a:ea typeface="华文中宋" panose="02010600040101010101" charset="-122"/>
                <a:cs typeface="Times New Roman" panose="02020603050405020304" charset="0"/>
              </a:rPr>
              <a:t>人道主义的；慈善的</a:t>
            </a:r>
            <a:r>
              <a:rPr lang="en-US" altLang="zh-CN" sz="2800">
                <a:latin typeface="Times New Roman" panose="02020603050405020304" charset="0"/>
                <a:ea typeface="华文中宋" panose="02010600040101010101" charset="-122"/>
                <a:cs typeface="Times New Roman" panose="02020603050405020304" charset="0"/>
              </a:rPr>
              <a:t> </a:t>
            </a:r>
            <a:endParaRPr lang="zh-CN" altLang="en-US" sz="28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They are calling for the release of the hostages on humanitarian grounds.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en-US" sz="2800">
                <a:latin typeface="Times New Roman" panose="02020603050405020304" charset="0"/>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他们站在人道主义立场要求释放人质。</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092960"/>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2633980"/>
            <a:ext cx="904049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She is renowned for her patience.</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6104255"/>
            <a:ext cx="6658610" cy="504190"/>
          </a:xfrm>
          <a:prstGeom prst="rect">
            <a:avLst/>
          </a:prstGeom>
          <a:noFill/>
        </p:spPr>
        <p:txBody>
          <a:bodyPr wrap="square" rtlCol="0">
            <a:noAutofit/>
          </a:bodyPr>
          <a:lstStyle/>
          <a:p>
            <a:r>
              <a:rPr lang="en-US" altLang="zh-CN" sz="2800">
                <a:solidFill>
                  <a:srgbClr val="FF0000"/>
                </a:solidFill>
                <a:latin typeface="Times New Roman" panose="02020603050405020304" charset="0"/>
                <a:cs typeface="Times New Roman" panose="02020603050405020304" charset="0"/>
              </a:rPr>
              <a:t>Humanitarian work comes naturally to them.</a:t>
            </a:r>
            <a:endParaRPr lang="en-US" altLang="zh-CN"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076450"/>
            <a:ext cx="3893185" cy="521970"/>
          </a:xfrm>
          <a:prstGeom prst="rect">
            <a:avLst/>
          </a:prstGeom>
          <a:noFill/>
        </p:spPr>
        <p:txBody>
          <a:bodyPr wrap="square" rtlCol="0" anchor="t">
            <a:spAutoFit/>
          </a:bodyPr>
          <a:lstStyle/>
          <a:p>
            <a:r>
              <a:rPr lang="zh-CN" altLang="en-US" sz="2800">
                <a:ea typeface="华文中宋" panose="02010600040101010101" charset="-122"/>
              </a:rPr>
              <a:t>她的耐心是出了名的。</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a:off x="311150" y="3110230"/>
            <a:ext cx="4896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custDataLst>
              <p:tags r:id="rId6"/>
            </p:custDataLst>
          </p:nvPr>
        </p:nvCxnSpPr>
        <p:spPr>
          <a:xfrm>
            <a:off x="320675" y="6612255"/>
            <a:ext cx="6624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7"/>
            </p:custDataLst>
          </p:nvPr>
        </p:nvSpPr>
        <p:spPr>
          <a:xfrm>
            <a:off x="2395855" y="5611495"/>
            <a:ext cx="7263765" cy="521970"/>
          </a:xfrm>
          <a:prstGeom prst="rect">
            <a:avLst/>
          </a:prstGeom>
          <a:noFill/>
        </p:spPr>
        <p:txBody>
          <a:bodyPr wrap="square" rtlCol="0" anchor="t">
            <a:spAutoFit/>
          </a:bodyPr>
          <a:p>
            <a:r>
              <a:rPr lang="zh-CN" altLang="en-US" sz="2800">
                <a:ea typeface="华文中宋" panose="02010600040101010101" charset="-122"/>
              </a:rPr>
              <a:t>人道主义工作对他们而言轻而易举。</a:t>
            </a:r>
            <a:endParaRPr lang="zh-CN" altLang="en-US" sz="2800">
              <a:ea typeface="华文中宋" panose="02010600040101010101" charset="-122"/>
            </a:endParaRPr>
          </a:p>
        </p:txBody>
      </p:sp>
      <p:sp>
        <p:nvSpPr>
          <p:cNvPr id="2" name="文本框 1"/>
          <p:cNvSpPr txBox="1"/>
          <p:nvPr>
            <p:custDataLst>
              <p:tags r:id="rId8"/>
            </p:custDataLst>
          </p:nvPr>
        </p:nvSpPr>
        <p:spPr>
          <a:xfrm>
            <a:off x="269875" y="5588635"/>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linds(horizontal)">
                                      <p:cBhvr>
                                        <p:cTn id="36" dur="500"/>
                                        <p:tgtEl>
                                          <p:spTgt spid="2"/>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45745" y="777875"/>
            <a:ext cx="11588115" cy="283337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86080" y="800100"/>
            <a:ext cx="11330940" cy="1555750"/>
          </a:xfrm>
          <a:prstGeom prst="rect">
            <a:avLst/>
          </a:prstGeom>
          <a:noFill/>
        </p:spPr>
        <p:txBody>
          <a:bodyPr wrap="square">
            <a:noAutofit/>
          </a:bodyPr>
          <a:lstStyle/>
          <a:p>
            <a:pPr algn="l"/>
            <a:r>
              <a:rPr lang="en-US" altLang="zh-CN" sz="2500">
                <a:latin typeface="Times New Roman" panose="02020603050405020304" charset="0"/>
                <a:cs typeface="Times New Roman" panose="02020603050405020304" charset="0"/>
                <a:sym typeface="+mn-ea"/>
              </a:rPr>
              <a:t>Environmental educator Mary Ford has spent her career connecting people with the natural world. Today, she is the vice president of Roots &amp; Shoots USA, a program founded by the renowned conservationist Jane Goodall. Roots &amp; Shoots connects children with projects that help people, animals, and the environment.</a:t>
            </a:r>
            <a:endParaRPr lang="en-US" altLang="zh-CN" sz="2500">
              <a:latin typeface="Times New Roman" panose="02020603050405020304" charset="0"/>
              <a:cs typeface="Times New Roman" panose="02020603050405020304" charset="0"/>
              <a:sym typeface="+mn-ea"/>
            </a:endParaRPr>
          </a:p>
          <a:p>
            <a:pPr algn="l"/>
            <a:endParaRPr lang="en-US" altLang="zh-CN" sz="25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368935" y="2355850"/>
            <a:ext cx="11348085" cy="1215390"/>
          </a:xfrm>
          <a:prstGeom prst="rect">
            <a:avLst/>
          </a:prstGeom>
          <a:noFill/>
        </p:spPr>
        <p:txBody>
          <a:bodyPr wrap="square" rtlCol="0">
            <a:noAutofit/>
          </a:bodyPr>
          <a:lstStyle/>
          <a:p>
            <a:pPr algn="l">
              <a:buClrTx/>
              <a:buSzTx/>
              <a:buFontTx/>
            </a:pPr>
            <a:r>
              <a:rPr lang="zh-CN" altLang="en-US" sz="2400">
                <a:latin typeface="华文中宋" panose="02010600040101010101" charset="-122"/>
                <a:ea typeface="华文中宋" panose="02010600040101010101" charset="-122"/>
                <a:cs typeface="华文中宋" panose="02010600040101010101" charset="-122"/>
              </a:rPr>
              <a:t>环境教育家玛丽·福特一生致力于让人们与自然世界建立联系。如今，她是“根与芽”美国分会的副主席，该组织是由著名环保主义者简·古道尔创立的。“根与芽”旨在让孩子们参与到有助于人类、动物和环境的项目中来。</a:t>
            </a:r>
            <a:endParaRPr lang="zh-CN" altLang="en-US" sz="2400">
              <a:latin typeface="华文中宋" panose="02010600040101010101" charset="-122"/>
              <a:ea typeface="华文中宋" panose="02010600040101010101" charset="-122"/>
              <a:cs typeface="华文中宋" panose="02010600040101010101" charset="-122"/>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945890"/>
            <a:ext cx="11588115" cy="24530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478155" y="3942080"/>
            <a:ext cx="11355705" cy="1238250"/>
          </a:xfrm>
          <a:prstGeom prst="rect">
            <a:avLst/>
          </a:prstGeom>
          <a:noFill/>
        </p:spPr>
        <p:txBody>
          <a:bodyPr wrap="square">
            <a:noAutofit/>
          </a:bodyPr>
          <a:lstStyle/>
          <a:p>
            <a:pPr algn="l"/>
            <a:r>
              <a:rPr lang="en-US" altLang="zh-CN" sz="2500">
                <a:latin typeface="Times New Roman" panose="02020603050405020304" charset="0"/>
                <a:cs typeface="Times New Roman" panose="02020603050405020304" charset="0"/>
                <a:sym typeface="+mn-ea"/>
              </a:rPr>
              <a:t>For young people who want to help the environment, Ford encourages small actions, such as picking up litter each time you go outside and throwing it away. “Jane would always talk about how little things made a big difference,” Ford said.</a:t>
            </a:r>
            <a:endParaRPr lang="en-US" altLang="zh-CN" sz="2500">
              <a:latin typeface="Times New Roman" panose="02020603050405020304" charset="0"/>
              <a:cs typeface="Times New Roman" panose="02020603050405020304" charset="0"/>
              <a:sym typeface="+mn-ea"/>
            </a:endParaRPr>
          </a:p>
          <a:p>
            <a:pPr algn="l"/>
            <a:endParaRPr lang="en-US" altLang="zh-CN" sz="25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478790" y="5160010"/>
            <a:ext cx="11237595" cy="1109980"/>
          </a:xfrm>
          <a:prstGeom prst="rect">
            <a:avLst/>
          </a:prstGeom>
          <a:noFill/>
        </p:spPr>
        <p:txBody>
          <a:bodyPr wrap="square" rtlCol="0">
            <a:noAutofit/>
          </a:bodyPr>
          <a:lstStyle/>
          <a:p>
            <a:pPr algn="l">
              <a:buClrTx/>
              <a:buSzTx/>
              <a:buFontTx/>
            </a:pPr>
            <a:r>
              <a:rPr lang="zh-CN" altLang="en-US" sz="2400">
                <a:latin typeface="华文中宋" panose="02010600040101010101" charset="-122"/>
                <a:ea typeface="华文中宋" panose="02010600040101010101" charset="-122"/>
                <a:cs typeface="华文中宋" panose="02010600040101010101" charset="-122"/>
              </a:rPr>
              <a:t>对于那些想要为保护环境出一份力的年轻人，福特鼓励他们采取一些简单的行动，比如每次外出时捡起垃圾并将其扔掉。福特说：“简总是会谈到，一些微小的事情竟能产生巨大的影响。”</a:t>
            </a:r>
            <a:endParaRPr lang="zh-CN" altLang="en-US" sz="2400">
              <a:latin typeface="华文中宋" panose="02010600040101010101" charset="-122"/>
              <a:ea typeface="华文中宋" panose="02010600040101010101" charset="-122"/>
              <a:cs typeface="华文中宋" panose="02010600040101010101" charset="-122"/>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29210" y="217805"/>
            <a:ext cx="12129135" cy="1014730"/>
          </a:xfrm>
          <a:prstGeom prst="rect">
            <a:avLst/>
          </a:prstGeom>
          <a:noFill/>
        </p:spPr>
        <p:txBody>
          <a:bodyPr wrap="square" rtlCol="0" anchor="t">
            <a:spAutoFit/>
          </a:bodyPr>
          <a:p>
            <a:pPr algn="ctr">
              <a:buClrTx/>
              <a:buSzTx/>
              <a:buFontTx/>
            </a:pPr>
            <a:r>
              <a:rPr lang="en-US" altLang="zh-CN" sz="3200" b="1">
                <a:sym typeface="+mn-ea"/>
              </a:rPr>
              <a:t>4. At the heart of fostering is compassion</a:t>
            </a:r>
            <a:endParaRPr lang="en-US" altLang="zh-CN" sz="3200" b="1">
              <a:sym typeface="+mn-ea"/>
            </a:endParaRPr>
          </a:p>
          <a:p>
            <a:pPr algn="ctr">
              <a:buClrTx/>
              <a:buSzTx/>
              <a:buFontTx/>
            </a:pPr>
            <a:r>
              <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培育的核心在于同情心</a:t>
            </a:r>
            <a:endPar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2" name="图片 1"/>
          <p:cNvPicPr>
            <a:picLocks noChangeAspect="1"/>
          </p:cNvPicPr>
          <p:nvPr/>
        </p:nvPicPr>
        <p:blipFill>
          <a:blip r:embed="rId1"/>
          <a:stretch>
            <a:fillRect/>
          </a:stretch>
        </p:blipFill>
        <p:spPr>
          <a:xfrm>
            <a:off x="969293" y="1409065"/>
            <a:ext cx="10253414" cy="4896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8575" y="476885"/>
            <a:ext cx="12192635" cy="6369685"/>
          </a:xfrm>
          <a:prstGeom prst="rect">
            <a:avLst/>
          </a:prstGeom>
          <a:noFill/>
        </p:spPr>
        <p:txBody>
          <a:bodyPr wrap="square" rtlCol="0" anchor="t">
            <a:spAutoFit/>
          </a:bodyPr>
          <a:p>
            <a:pPr indent="0" fontAlgn="auto">
              <a:lnSpc>
                <a:spcPct val="100000"/>
              </a:lnSpc>
            </a:pPr>
            <a:r>
              <a:rPr lang="en-US" altLang="zh-CN" sz="2400">
                <a:latin typeface="Times New Roman" panose="02020603050405020304" charset="0"/>
                <a:cs typeface="Times New Roman" panose="02020603050405020304" charset="0"/>
              </a:rPr>
              <a:t>    For more than 200 years, Carolina House Trust in Dundee has been providing vital services ____ children and young people looking for families. _________ (former) an orphanage, Carolina House Trust is now ___ modern provider of fostering services across east and central Scotland.</a:t>
            </a:r>
            <a:endParaRPr lang="en-US" altLang="zh-CN" sz="2400">
              <a:latin typeface="Times New Roman" panose="02020603050405020304" charset="0"/>
              <a:cs typeface="Times New Roman" panose="02020603050405020304" charset="0"/>
            </a:endParaRPr>
          </a:p>
          <a:p>
            <a:pPr indent="0" fontAlgn="auto">
              <a:lnSpc>
                <a:spcPct val="100000"/>
              </a:lnSpc>
            </a:pPr>
            <a:r>
              <a:rPr lang="en-US" altLang="zh-CN" sz="2400">
                <a:latin typeface="Times New Roman" panose="02020603050405020304" charset="0"/>
                <a:cs typeface="Times New Roman" panose="02020603050405020304" charset="0"/>
              </a:rPr>
              <a:t>    Sara Lovelock is chief operating officer there and says she is proud to be part of the trust.</a:t>
            </a:r>
            <a:endParaRPr lang="en-US" altLang="zh-CN" sz="2400">
              <a:latin typeface="Times New Roman" panose="02020603050405020304" charset="0"/>
              <a:cs typeface="Times New Roman" panose="02020603050405020304" charset="0"/>
            </a:endParaRPr>
          </a:p>
          <a:p>
            <a:pPr indent="0" fontAlgn="auto">
              <a:lnSpc>
                <a:spcPct val="100000"/>
              </a:lnSpc>
            </a:pPr>
            <a:r>
              <a:rPr lang="en-US" altLang="zh-CN" sz="2400">
                <a:latin typeface="Times New Roman" panose="02020603050405020304" charset="0"/>
                <a:cs typeface="Times New Roman" panose="02020603050405020304" charset="0"/>
              </a:rPr>
              <a:t>“It’s more than a fostering service, it’s a community,” Sara _________ (explain). “Fostering is joyful, challenging and deeply __________ (reward)as you nurture a child, who may have experienced </a:t>
            </a:r>
            <a:r>
              <a:rPr lang="en-US" altLang="zh-CN" sz="2400">
                <a:solidFill>
                  <a:srgbClr val="0000FF"/>
                </a:solidFill>
                <a:latin typeface="Times New Roman" panose="02020603050405020304" charset="0"/>
                <a:cs typeface="Times New Roman" panose="02020603050405020304" charset="0"/>
              </a:rPr>
              <a:t>trauma</a:t>
            </a:r>
            <a:r>
              <a:rPr lang="en-US" altLang="zh-CN" sz="2400">
                <a:latin typeface="Times New Roman" panose="02020603050405020304" charset="0"/>
                <a:cs typeface="Times New Roman" panose="02020603050405020304" charset="0"/>
              </a:rPr>
              <a:t>, to grow, develop and reach their potential. “We have supported people from all walks of life into fostering. Many who have raised their own families have also joined us, ____________ (transform) an empty nest into a caring home.”</a:t>
            </a:r>
            <a:endParaRPr lang="en-US" altLang="zh-CN" sz="2400">
              <a:latin typeface="Times New Roman" panose="02020603050405020304" charset="0"/>
              <a:cs typeface="Times New Roman" panose="02020603050405020304" charset="0"/>
            </a:endParaRPr>
          </a:p>
          <a:p>
            <a:pPr indent="0" fontAlgn="auto">
              <a:lnSpc>
                <a:spcPct val="100000"/>
              </a:lnSpc>
            </a:pPr>
            <a:r>
              <a:rPr lang="en-US" altLang="zh-CN" sz="2400">
                <a:latin typeface="Times New Roman" panose="02020603050405020304" charset="0"/>
                <a:cs typeface="Times New Roman" panose="02020603050405020304" charset="0"/>
              </a:rPr>
              <a:t>    At Carolina House Trust, long-term training and support is available to foster carers, particularly those ______ look after vulnerable children. “At the heart of fostering is </a:t>
            </a:r>
            <a:r>
              <a:rPr lang="en-US" altLang="zh-CN" sz="2400">
                <a:solidFill>
                  <a:srgbClr val="0000FF"/>
                </a:solidFill>
                <a:latin typeface="Times New Roman" panose="02020603050405020304" charset="0"/>
                <a:cs typeface="Times New Roman" panose="02020603050405020304" charset="0"/>
              </a:rPr>
              <a:t>compassion</a:t>
            </a:r>
            <a:r>
              <a:rPr lang="en-US" altLang="zh-CN" sz="2400">
                <a:latin typeface="Times New Roman" panose="02020603050405020304" charset="0"/>
                <a:cs typeface="Times New Roman" panose="02020603050405020304" charset="0"/>
              </a:rPr>
              <a:t>,” Sara says. “Every carer ____________ (support) by a dedicated social worker, has access to twenty-four-hour support from a familiar on-call team, and can take part in regular training sessions and peer support groups.”</a:t>
            </a:r>
            <a:endParaRPr lang="en-US" altLang="zh-CN" sz="2400">
              <a:latin typeface="Times New Roman" panose="02020603050405020304" charset="0"/>
              <a:cs typeface="Times New Roman" panose="02020603050405020304" charset="0"/>
            </a:endParaRPr>
          </a:p>
          <a:p>
            <a:pPr indent="0" fontAlgn="auto">
              <a:lnSpc>
                <a:spcPct val="100000"/>
              </a:lnSpc>
            </a:pPr>
            <a:r>
              <a:rPr lang="en-US" altLang="zh-CN" sz="2400">
                <a:latin typeface="Times New Roman" panose="02020603050405020304" charset="0"/>
                <a:cs typeface="Times New Roman" panose="02020603050405020304" charset="0"/>
              </a:rPr>
              <a:t>    There are also ____________ (opportunity) for staff, carers, children and Board of Trustees to come together at events _______ (help) strengthen relationships and celebrate their shared purpose.</a:t>
            </a:r>
            <a:endParaRPr lang="en-US" altLang="zh-CN" sz="24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226695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nvSpPr>
        <p:spPr>
          <a:xfrm>
            <a:off x="6744970" y="826770"/>
            <a:ext cx="1405255" cy="460375"/>
          </a:xfrm>
          <a:prstGeom prst="rect">
            <a:avLst/>
          </a:prstGeom>
          <a:noFill/>
        </p:spPr>
        <p:txBody>
          <a:bodyPr wrap="square" rtlCol="0" anchor="t">
            <a:spAutoFit/>
          </a:bodyPr>
          <a:p>
            <a:pPr algn="l">
              <a:buClrTx/>
              <a:buSzTx/>
              <a:buFontTx/>
            </a:pPr>
            <a:r>
              <a:rPr lang="en-US" altLang="zh-CN" sz="2400">
                <a:solidFill>
                  <a:srgbClr val="FF0000"/>
                </a:solidFill>
                <a:latin typeface="Times New Roman" panose="02020603050405020304" charset="0"/>
                <a:cs typeface="Times New Roman" panose="02020603050405020304" charset="0"/>
                <a:sym typeface="+mn-ea"/>
              </a:rPr>
              <a:t>Formerly </a:t>
            </a:r>
            <a:endPar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111125" y="826770"/>
            <a:ext cx="59118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for</a:t>
            </a:r>
            <a:r>
              <a:rPr lang="en-US" altLang="zh-CN" sz="2400">
                <a:latin typeface="Times New Roman" panose="02020603050405020304" charset="0"/>
                <a:cs typeface="Times New Roman" panose="02020603050405020304" charset="0"/>
                <a:sym typeface="+mn-ea"/>
              </a:rPr>
              <a:t> </a:t>
            </a:r>
            <a:endParaRPr lang="en-US" altLang="zh-CN" sz="2400">
              <a:latin typeface="Times New Roman" panose="02020603050405020304" charset="0"/>
              <a:cs typeface="Times New Roman" panose="02020603050405020304" charset="0"/>
              <a:sym typeface="+mn-ea"/>
            </a:endParaRPr>
          </a:p>
        </p:txBody>
      </p:sp>
      <p:sp>
        <p:nvSpPr>
          <p:cNvPr id="3" name="文本框 2"/>
          <p:cNvSpPr txBox="1"/>
          <p:nvPr/>
        </p:nvSpPr>
        <p:spPr>
          <a:xfrm>
            <a:off x="2553335" y="1175385"/>
            <a:ext cx="37846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a</a:t>
            </a:r>
            <a:r>
              <a:rPr lang="en-US" altLang="zh-CN" sz="2400">
                <a:latin typeface="Times New Roman" panose="02020603050405020304" charset="0"/>
                <a:cs typeface="Times New Roman" panose="02020603050405020304" charset="0"/>
                <a:sym typeface="+mn-ea"/>
              </a:rPr>
              <a:t> </a:t>
            </a:r>
            <a:endParaRPr lang="en-US" altLang="zh-CN" sz="2400">
              <a:latin typeface="Times New Roman" panose="02020603050405020304" charset="0"/>
              <a:cs typeface="Times New Roman" panose="02020603050405020304" charset="0"/>
              <a:sym typeface="+mn-ea"/>
            </a:endParaRPr>
          </a:p>
        </p:txBody>
      </p:sp>
      <p:sp>
        <p:nvSpPr>
          <p:cNvPr id="5" name="文本框 4"/>
          <p:cNvSpPr txBox="1"/>
          <p:nvPr/>
        </p:nvSpPr>
        <p:spPr>
          <a:xfrm>
            <a:off x="7370445" y="1931035"/>
            <a:ext cx="121221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explains</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3891280" y="2271395"/>
            <a:ext cx="148272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rewarding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11125" y="3404870"/>
            <a:ext cx="186055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transforming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2320925" y="4112895"/>
            <a:ext cx="84328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who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3058795" y="4486275"/>
            <a:ext cx="173482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is supported</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2145030" y="5547360"/>
            <a:ext cx="193167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opportunities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3048000" y="5930265"/>
            <a:ext cx="102870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to help</a:t>
            </a:r>
            <a:endParaRPr lang="en-US" altLang="zh-CN"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 grpId="0"/>
      <p:bldP spid="5" grpId="0"/>
      <p:bldP spid="6" grpId="0"/>
      <p:bldP spid="7" grpId="0"/>
      <p:bldP spid="8" grpId="0"/>
      <p:bldP spid="9" grpId="0"/>
      <p:bldP spid="11" grpId="0"/>
      <p:bldP spid="12" grpId="0"/>
      <p:bldP spid="14" grpId="1"/>
      <p:bldP spid="2" grpId="1"/>
      <p:bldP spid="3" grpId="1"/>
      <p:bldP spid="5" grpId="1"/>
      <p:bldP spid="6" grpId="1"/>
      <p:bldP spid="7" grpId="1"/>
      <p:bldP spid="8" grpId="1"/>
      <p:bldP spid="9" grpId="1"/>
      <p:bldP spid="11" grpId="1"/>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1784350" y="4796790"/>
            <a:ext cx="8625205"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May 16th</a:t>
            </a:r>
            <a:r>
              <a:t>-</a:t>
            </a:r>
            <a:r>
              <a:rPr lang="en-US"/>
              <a:t>31st</a:t>
            </a:r>
            <a:r>
              <a:t>, 202</a:t>
            </a:r>
            <a:r>
              <a:rPr lang="en-US"/>
              <a:t>6</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0" y="632460"/>
            <a:ext cx="12098020" cy="478917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ea typeface="华文中宋" panose="02010600040101010101" charset="-122"/>
                <a:cs typeface="Times New Roman" panose="02020603050405020304" charset="0"/>
                <a:sym typeface="+mn-ea"/>
              </a:rPr>
              <a:t>trauma</a:t>
            </a:r>
            <a:r>
              <a:rPr lang="en-US" altLang="zh-CN" sz="2800">
                <a:latin typeface="Times New Roman" panose="02020603050405020304" charset="0"/>
                <a:ea typeface="华文中宋" panose="02010600040101010101" charset="-122"/>
                <a:cs typeface="Times New Roman" panose="02020603050405020304" charset="0"/>
                <a:sym typeface="+mn-ea"/>
              </a:rPr>
              <a:t>: severe and lasting emotional shock and pain caused by an extremely upsetting experience, or a case of such shock happening  </a:t>
            </a:r>
            <a:r>
              <a:rPr lang="zh-CN" altLang="en-US" sz="2800">
                <a:latin typeface="Times New Roman" panose="02020603050405020304" charset="0"/>
                <a:ea typeface="华文中宋" panose="02010600040101010101" charset="-122"/>
                <a:cs typeface="Times New Roman" panose="02020603050405020304" charset="0"/>
                <a:sym typeface="+mn-ea"/>
              </a:rPr>
              <a:t>精神创伤，心理创伤</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 had psychotherapy to help him deal with his childhood traumas.                                                       </a:t>
            </a:r>
            <a:r>
              <a:rPr lang="zh-CN" altLang="en-US" sz="2800">
                <a:latin typeface="Times New Roman" panose="02020603050405020304" charset="0"/>
                <a:ea typeface="华文中宋" panose="02010600040101010101" charset="-122"/>
                <a:cs typeface="Times New Roman" panose="02020603050405020304" charset="0"/>
              </a:rPr>
              <a:t>他进行了心理治疗以医治童年时代受到的心理创伤。</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compassion</a:t>
            </a:r>
            <a:r>
              <a:rPr lang="en-US" altLang="zh-CN" sz="2800">
                <a:latin typeface="Times New Roman" panose="02020603050405020304" charset="0"/>
                <a:cs typeface="Times New Roman" panose="02020603050405020304" charset="0"/>
              </a:rPr>
              <a:t>: </a:t>
            </a:r>
            <a:r>
              <a:rPr lang="en-US" altLang="zh-CN" sz="2800">
                <a:latin typeface="Times New Roman" panose="02020603050405020304" charset="0"/>
                <a:ea typeface="华文中宋" panose="02010600040101010101" charset="-122"/>
                <a:cs typeface="Times New Roman" panose="02020603050405020304" charset="0"/>
              </a:rPr>
              <a:t>a strong feeling of sympathy for people who are suffering and a desire to help them</a:t>
            </a:r>
            <a:r>
              <a:rPr lang="zh-CN" altLang="en-US" sz="2800">
                <a:latin typeface="Times New Roman" panose="02020603050405020304" charset="0"/>
                <a:ea typeface="华文中宋" panose="02010600040101010101" charset="-122"/>
                <a:cs typeface="Times New Roman" panose="02020603050405020304" charset="0"/>
              </a:rPr>
              <a:t>同情；怜悯</a:t>
            </a:r>
            <a:endParaRPr lang="zh-CN" altLang="en-US" sz="28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Elderly people need time and compassion from their physicians.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老年人需要医生的时间和同情心。</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48348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3024505"/>
            <a:ext cx="904049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two men bonded over their shared traumas.</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6104255"/>
            <a:ext cx="10902950" cy="504190"/>
          </a:xfrm>
          <a:prstGeom prst="rect">
            <a:avLst/>
          </a:prstGeom>
          <a:noFill/>
        </p:spPr>
        <p:txBody>
          <a:bodyPr wrap="square" rtlCol="0">
            <a:noAutofit/>
          </a:bodyPr>
          <a:lstStyle/>
          <a:p>
            <a:r>
              <a:rPr lang="en-US" altLang="zh-CN" sz="2800">
                <a:solidFill>
                  <a:srgbClr val="FF0000"/>
                </a:solidFill>
                <a:latin typeface="Times New Roman" panose="02020603050405020304" charset="0"/>
                <a:cs typeface="Times New Roman" panose="02020603050405020304" charset="0"/>
              </a:rPr>
              <a:t>I was hoping she might show a little compassion.</a:t>
            </a:r>
            <a:endParaRPr lang="en-US" altLang="zh-CN"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466975"/>
            <a:ext cx="7807960" cy="521970"/>
          </a:xfrm>
          <a:prstGeom prst="rect">
            <a:avLst/>
          </a:prstGeom>
          <a:noFill/>
        </p:spPr>
        <p:txBody>
          <a:bodyPr wrap="square" rtlCol="0" anchor="t">
            <a:spAutoFit/>
          </a:bodyPr>
          <a:lstStyle/>
          <a:p>
            <a:r>
              <a:rPr lang="zh-CN" altLang="en-US" sz="2800">
                <a:ea typeface="华文中宋" panose="02010600040101010101" charset="-122"/>
              </a:rPr>
              <a:t>两人因共同的创伤而建立了深厚的情感联系。</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a:off x="311150" y="3500755"/>
            <a:ext cx="6937375"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custDataLst>
              <p:tags r:id="rId6"/>
            </p:custDataLst>
          </p:nvPr>
        </p:nvCxnSpPr>
        <p:spPr>
          <a:xfrm>
            <a:off x="320675" y="6612255"/>
            <a:ext cx="7308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7"/>
            </p:custDataLst>
          </p:nvPr>
        </p:nvSpPr>
        <p:spPr>
          <a:xfrm>
            <a:off x="2395855" y="5611495"/>
            <a:ext cx="6488430" cy="521970"/>
          </a:xfrm>
          <a:prstGeom prst="rect">
            <a:avLst/>
          </a:prstGeom>
          <a:noFill/>
        </p:spPr>
        <p:txBody>
          <a:bodyPr wrap="square" rtlCol="0" anchor="t">
            <a:spAutoFit/>
          </a:bodyPr>
          <a:p>
            <a:r>
              <a:rPr lang="zh-CN" altLang="en-US" sz="2800">
                <a:ea typeface="华文中宋" panose="02010600040101010101" charset="-122"/>
              </a:rPr>
              <a:t>我当时想她或许会表现出一点点同情心。</a:t>
            </a:r>
            <a:endParaRPr lang="zh-CN" altLang="en-US" sz="2800">
              <a:ea typeface="华文中宋" panose="02010600040101010101" charset="-122"/>
            </a:endParaRPr>
          </a:p>
        </p:txBody>
      </p:sp>
      <p:sp>
        <p:nvSpPr>
          <p:cNvPr id="2" name="文本框 1"/>
          <p:cNvSpPr txBox="1"/>
          <p:nvPr>
            <p:custDataLst>
              <p:tags r:id="rId8"/>
            </p:custDataLst>
          </p:nvPr>
        </p:nvSpPr>
        <p:spPr>
          <a:xfrm>
            <a:off x="269875" y="5588635"/>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linds(horizontal)">
                                      <p:cBhvr>
                                        <p:cTn id="36" dur="500"/>
                                        <p:tgtEl>
                                          <p:spTgt spid="2"/>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45745" y="777875"/>
            <a:ext cx="11588115" cy="283337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86080" y="800100"/>
            <a:ext cx="11330940" cy="1555750"/>
          </a:xfrm>
          <a:prstGeom prst="rect">
            <a:avLst/>
          </a:prstGeom>
          <a:noFill/>
        </p:spPr>
        <p:txBody>
          <a:bodyPr wrap="square">
            <a:noAutofit/>
          </a:bodyPr>
          <a:lstStyle/>
          <a:p>
            <a:pPr algn="l"/>
            <a:r>
              <a:rPr lang="en-US" altLang="zh-CN" sz="2500">
                <a:latin typeface="Times New Roman" panose="02020603050405020304" charset="0"/>
                <a:cs typeface="Times New Roman" panose="02020603050405020304" charset="0"/>
                <a:sym typeface="+mn-ea"/>
              </a:rPr>
              <a:t>For more than 200 years, Carolina House Trust in Dundee has been providing vital services for children and young people looking for families. Formerly an orphanage, Carolina House Trust is now a modern provider of fostering services across east and central Scotland.</a:t>
            </a:r>
            <a:endParaRPr lang="en-US" altLang="zh-CN" sz="25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368935" y="2355850"/>
            <a:ext cx="11348085" cy="1215390"/>
          </a:xfrm>
          <a:prstGeom prst="rect">
            <a:avLst/>
          </a:prstGeom>
          <a:noFill/>
        </p:spPr>
        <p:txBody>
          <a:bodyPr wrap="square" rtlCol="0">
            <a:no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200 多年来，邓迪的卡罗琳娜之家信托一直为寻找家庭的儿童和青少年提供重要的服务。该机构前身为孤儿院，如今已成为苏格兰东部和中部地区现代化寄养服务的提供者。</a:t>
            </a:r>
            <a:endParaRPr lang="zh-CN" altLang="en-US"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4110355"/>
            <a:ext cx="11588115" cy="228854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86080" y="4182745"/>
            <a:ext cx="11355705" cy="1238250"/>
          </a:xfrm>
          <a:prstGeom prst="rect">
            <a:avLst/>
          </a:prstGeom>
          <a:noFill/>
        </p:spPr>
        <p:txBody>
          <a:bodyPr wrap="square">
            <a:noAutofit/>
          </a:bodyPr>
          <a:lstStyle/>
          <a:p>
            <a:pPr algn="l"/>
            <a:r>
              <a:rPr lang="en-US" altLang="zh-CN" sz="2500">
                <a:latin typeface="Times New Roman" panose="02020603050405020304" charset="0"/>
                <a:cs typeface="Times New Roman" panose="02020603050405020304" charset="0"/>
                <a:sym typeface="+mn-ea"/>
              </a:rPr>
              <a:t>“At the heart of fostering is compassion,” Sara says. “Every carer is supported by a dedicated social worker, has access to twenty-four-hour support from a familiar on-call team, and can take part in regular training sessions and peer support groups.”</a:t>
            </a:r>
            <a:endParaRPr lang="en-US" altLang="zh-CN" sz="2500">
              <a:latin typeface="Times New Roman" panose="02020603050405020304" charset="0"/>
              <a:cs typeface="Times New Roman" panose="02020603050405020304" charset="0"/>
              <a:sym typeface="+mn-ea"/>
            </a:endParaRPr>
          </a:p>
          <a:p>
            <a:pPr algn="l"/>
            <a:endParaRPr lang="en-US" altLang="zh-CN" sz="25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386080" y="5461000"/>
            <a:ext cx="11449685" cy="780415"/>
          </a:xfrm>
          <a:prstGeom prst="rect">
            <a:avLst/>
          </a:prstGeom>
          <a:noFill/>
        </p:spPr>
        <p:txBody>
          <a:bodyPr wrap="square" rtlCol="0">
            <a:noAutofit/>
          </a:bodyPr>
          <a:lstStyle/>
          <a:p>
            <a:pPr algn="l">
              <a:buClrTx/>
              <a:buSzTx/>
              <a:buFontTx/>
            </a:pPr>
            <a:r>
              <a:rPr lang="zh-CN" altLang="en-US" sz="2300">
                <a:latin typeface="华文中宋" panose="02010600040101010101" charset="-122"/>
                <a:ea typeface="华文中宋" panose="02010600040101010101" charset="-122"/>
                <a:cs typeface="华文中宋" panose="02010600040101010101" charset="-122"/>
              </a:rPr>
              <a:t>“关爱的核心在于同情心，”萨拉说，“每位护工都由一名专职社会工作者提供支持，可随时获得熟悉值班团队的24小时帮助，并能参加定期的培训课程和同伴互助小组。</a:t>
            </a:r>
            <a:endParaRPr lang="zh-CN" altLang="en-US" sz="2300">
              <a:latin typeface="华文中宋" panose="02010600040101010101" charset="-122"/>
              <a:ea typeface="华文中宋" panose="02010600040101010101" charset="-122"/>
              <a:cs typeface="华文中宋" panose="02010600040101010101" charset="-122"/>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530601" y="122555"/>
            <a:ext cx="513270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05</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6</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26670" y="519430"/>
            <a:ext cx="12082145" cy="6517640"/>
          </a:xfrm>
          <a:prstGeom prst="rect">
            <a:avLst/>
          </a:prstGeom>
          <a:ln w="12700">
            <a:miter lim="400000"/>
          </a:ln>
        </p:spPr>
        <p:txBody>
          <a:bodyPr wrap="square" lIns="45718" tIns="45718" rIns="45718" bIns="45718">
            <a:no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tLang="zh-CN" sz="2350">
                <a:latin typeface="Times New Roman" panose="02020603050405020304" charset="0"/>
                <a:cs typeface="Times New Roman" panose="02020603050405020304" charset="0"/>
              </a:rPr>
              <a:t>     The United States has issued fresh sanctions __________ Cuba’s intelligence agency, government officials and ministers. The move ____________ hours after the Cuban president insisted that Cuba pose no _______ to the U.S. will further increase pressure on the communist reined Island and its </a:t>
            </a:r>
            <a:r>
              <a:rPr lang="en-US" altLang="zh-CN" sz="2350">
                <a:solidFill>
                  <a:srgbClr val="0000FF"/>
                </a:solidFill>
                <a:latin typeface="Times New Roman" panose="02020603050405020304" charset="0"/>
                <a:ea typeface="+mn-ea"/>
                <a:cs typeface="Times New Roman" panose="02020603050405020304" charset="0"/>
              </a:rPr>
              <a:t>beleaguer</a:t>
            </a:r>
            <a:r>
              <a:rPr lang="en-US" altLang="zh-CN" sz="2350">
                <a:latin typeface="Times New Roman" panose="02020603050405020304" charset="0"/>
                <a:cs typeface="Times New Roman" panose="02020603050405020304" charset="0"/>
              </a:rPr>
              <a:t>ed __________. The U.S. Treasury announced the measures days after the head of the CIA held talks in Havana with Cuban officials.</a:t>
            </a:r>
            <a:endParaRPr lang="en-US" altLang="zh-CN" sz="23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tLang="zh-CN" sz="2350">
                <a:latin typeface="Times New Roman" panose="02020603050405020304" charset="0"/>
                <a:cs typeface="Times New Roman" panose="02020603050405020304" charset="0"/>
              </a:rPr>
              <a:t>     Police in the U.S. city of San Diego say 3 people, including a security guard, have been killed in a shooting at an Islamic centre. The two ___________ teenage attackers were found dead in a car nearby with self-</a:t>
            </a:r>
            <a:r>
              <a:rPr lang="en-US" altLang="zh-CN" sz="2350">
                <a:solidFill>
                  <a:srgbClr val="0000FF"/>
                </a:solidFill>
                <a:latin typeface="Times New Roman" panose="02020603050405020304" charset="0"/>
                <a:ea typeface="+mn-ea"/>
                <a:cs typeface="Times New Roman" panose="02020603050405020304" charset="0"/>
              </a:rPr>
              <a:t>inflict</a:t>
            </a:r>
            <a:r>
              <a:rPr lang="en-US" altLang="zh-CN" sz="2350">
                <a:latin typeface="Times New Roman" panose="02020603050405020304" charset="0"/>
                <a:cs typeface="Times New Roman" panose="02020603050405020304" charset="0"/>
              </a:rPr>
              <a:t>ed gunshot ________. Witnesses described hearing _________ gunshots from what sounded like a semi-automatic weapon coming from within the complex.</a:t>
            </a:r>
            <a:endParaRPr lang="en-US" altLang="zh-CN" sz="23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tLang="zh-CN" sz="2350">
                <a:latin typeface="Times New Roman" panose="02020603050405020304" charset="0"/>
                <a:cs typeface="Times New Roman" panose="02020603050405020304" charset="0"/>
              </a:rPr>
              <a:t>     In football, the veteran Brazilian superstar Neymar has been called up for his country’s World Cup squad, returning to the national team after an almost 3-year _________. The 34-year-old Brazil’s all time leading scorer has been hit by a series of injuries that kept him out for much of their __________ campaign. Brazil, who were chasing a _______ 6th World Cup crown open their campaign against Morocco on June the 13th.</a:t>
            </a:r>
            <a:endParaRPr lang="en-US" altLang="zh-CN" sz="235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5" name="文本框 16"/>
          <p:cNvSpPr txBox="1"/>
          <p:nvPr/>
        </p:nvSpPr>
        <p:spPr>
          <a:xfrm>
            <a:off x="0" y="0"/>
            <a:ext cx="1644650"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sp>
        <p:nvSpPr>
          <p:cNvPr id="2" name="文本框 1"/>
          <p:cNvSpPr txBox="1"/>
          <p:nvPr/>
        </p:nvSpPr>
        <p:spPr>
          <a:xfrm>
            <a:off x="7379970" y="549275"/>
            <a:ext cx="1981200" cy="36131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350">
                <a:solidFill>
                  <a:srgbClr val="FF0000"/>
                </a:solidFill>
                <a:latin typeface="Times New Roman" panose="02020603050405020304" charset="0"/>
                <a:cs typeface="Times New Roman" panose="02020603050405020304" charset="0"/>
                <a:sym typeface="+mn-ea"/>
              </a:rPr>
              <a:t>targeting </a:t>
            </a:r>
            <a:endParaRPr kumimoji="0" lang="zh-CN" altLang="en-US" sz="235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7355840" y="1287145"/>
            <a:ext cx="1348740" cy="434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lang="en-US" altLang="zh-CN" sz="2350">
                <a:solidFill>
                  <a:srgbClr val="FF0000"/>
                </a:solidFill>
                <a:latin typeface="Times New Roman" panose="02020603050405020304" charset="0"/>
                <a:cs typeface="Times New Roman" panose="02020603050405020304" charset="0"/>
                <a:sym typeface="+mn-ea"/>
              </a:rPr>
              <a:t>threat </a:t>
            </a:r>
            <a:endParaRPr sz="235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10459085" y="3450590"/>
            <a:ext cx="1275715" cy="36131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350">
                <a:solidFill>
                  <a:srgbClr val="FF0000"/>
                </a:solidFill>
                <a:latin typeface="Times New Roman" panose="02020603050405020304" charset="0"/>
                <a:cs typeface="Times New Roman" panose="02020603050405020304" charset="0"/>
                <a:sym typeface="+mn-ea"/>
              </a:rPr>
              <a:t>wounds</a:t>
            </a:r>
            <a:endParaRPr lang="zh-CN" sz="235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4528820" y="3803015"/>
            <a:ext cx="1720215" cy="36131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350">
                <a:solidFill>
                  <a:srgbClr val="FF0000"/>
                </a:solidFill>
                <a:latin typeface="Times New Roman" panose="02020603050405020304" charset="0"/>
                <a:cs typeface="Times New Roman" panose="02020603050405020304" charset="0"/>
                <a:sym typeface="+mn-ea"/>
              </a:rPr>
              <a:t>multiple </a:t>
            </a:r>
            <a:endParaRPr sz="235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8194040" y="5584825"/>
            <a:ext cx="1492885" cy="36131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350">
                <a:solidFill>
                  <a:srgbClr val="FF0000"/>
                </a:solidFill>
                <a:latin typeface="Times New Roman" panose="02020603050405020304" charset="0"/>
                <a:cs typeface="Times New Roman" panose="02020603050405020304" charset="0"/>
                <a:sym typeface="+mn-ea"/>
              </a:rPr>
              <a:t>qualifying </a:t>
            </a:r>
            <a:endParaRPr kumimoji="0" lang="en-US" sz="235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4190365" y="5948680"/>
            <a:ext cx="1525270" cy="36131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350">
                <a:solidFill>
                  <a:srgbClr val="FF0000"/>
                </a:solidFill>
                <a:latin typeface="Times New Roman" panose="02020603050405020304" charset="0"/>
                <a:cs typeface="Times New Roman" panose="02020603050405020304" charset="0"/>
                <a:sym typeface="+mn-ea"/>
              </a:rPr>
              <a:t>record </a:t>
            </a:r>
            <a:endParaRPr kumimoji="0" lang="en-US" sz="235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1155700" y="5231130"/>
            <a:ext cx="1447165" cy="36131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350">
                <a:solidFill>
                  <a:srgbClr val="FF0000"/>
                </a:solidFill>
                <a:latin typeface="Times New Roman" panose="02020603050405020304" charset="0"/>
                <a:cs typeface="Times New Roman" panose="02020603050405020304" charset="0"/>
                <a:sym typeface="+mn-ea"/>
              </a:rPr>
              <a:t>absence</a:t>
            </a:r>
            <a:endParaRPr kumimoji="0" lang="en-US" sz="235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9149080" y="3071495"/>
            <a:ext cx="1775460" cy="36131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350">
                <a:solidFill>
                  <a:srgbClr val="FF0000"/>
                </a:solidFill>
                <a:latin typeface="Times New Roman" panose="02020603050405020304" charset="0"/>
                <a:cs typeface="Times New Roman" panose="02020603050405020304" charset="0"/>
                <a:sym typeface="+mn-ea"/>
              </a:rPr>
              <a:t>suspected </a:t>
            </a:r>
            <a:endParaRPr sz="235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109220" y="2005330"/>
            <a:ext cx="2265045" cy="36131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350">
                <a:solidFill>
                  <a:srgbClr val="FF0000"/>
                </a:solidFill>
                <a:latin typeface="Times New Roman" panose="02020603050405020304" charset="0"/>
                <a:cs typeface="Times New Roman" panose="02020603050405020304" charset="0"/>
                <a:sym typeface="+mn-ea"/>
              </a:rPr>
              <a:t>economy</a:t>
            </a:r>
            <a:endParaRPr sz="235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8354060" y="928370"/>
            <a:ext cx="2414905" cy="36131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350">
                <a:solidFill>
                  <a:srgbClr val="FF0000"/>
                </a:solidFill>
                <a:latin typeface="Times New Roman" panose="02020603050405020304" charset="0"/>
                <a:cs typeface="Times New Roman" panose="02020603050405020304" charset="0"/>
                <a:sym typeface="+mn-ea"/>
              </a:rPr>
              <a:t>announced </a:t>
            </a:r>
            <a:endParaRPr sz="2350">
              <a:solidFill>
                <a:srgbClr val="FF0000"/>
              </a:solidFill>
              <a:latin typeface="Times New Roman" panose="02020603050405020304" charset="0"/>
              <a:cs typeface="Times New Roman" panose="02020603050405020304" charset="0"/>
              <a:sym typeface="+mn-ea"/>
            </a:endParaRPr>
          </a:p>
        </p:txBody>
      </p:sp>
      <p:pic>
        <p:nvPicPr>
          <p:cNvPr id="3" name="BBC.05.20.2026">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562080" y="6309995"/>
            <a:ext cx="475615" cy="47561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3"/>
                </p:tgtEl>
              </p:cMediaNode>
            </p:audio>
          </p:childTnLst>
        </p:cTn>
      </p:par>
    </p:tnLst>
    <p:bldLst>
      <p:bldP spid="2"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6254750"/>
          </a:xfrm>
          <a:prstGeom prst="rect">
            <a:avLst/>
          </a:prstGeom>
          <a:noFill/>
        </p:spPr>
        <p:txBody>
          <a:bodyPr wrap="square" rtlCol="0">
            <a:no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beleaguer</a:t>
            </a:r>
            <a:r>
              <a:rPr lang="en-US" altLang="zh-CN" sz="2800">
                <a:latin typeface="Times New Roman" panose="02020603050405020304" charset="0"/>
                <a:ea typeface="华文中宋" panose="02010600040101010101" charset="-122"/>
                <a:cs typeface="Times New Roman" panose="02020603050405020304" charset="0"/>
                <a:sym typeface="+mn-ea"/>
              </a:rPr>
              <a:t>: to cause difficulties for someone or something over a period of time    </a:t>
            </a:r>
            <a:r>
              <a:rPr lang="zh-CN" altLang="en-US" sz="2800">
                <a:latin typeface="Times New Roman" panose="02020603050405020304" charset="0"/>
                <a:ea typeface="华文中宋" panose="02010600040101010101" charset="-122"/>
                <a:cs typeface="Times New Roman" panose="02020603050405020304" charset="0"/>
                <a:sym typeface="+mn-ea"/>
              </a:rPr>
              <a:t>长期困扰，使陷入困境</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team was beleaguered by injuries throughout the season.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整个赛季球队都受到伤病的困扰。</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inflict</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to make someone or something suffer something unpleasant    </a:t>
            </a:r>
            <a:r>
              <a:rPr lang="zh-CN" altLang="en-US" sz="2800">
                <a:latin typeface="Times New Roman" panose="02020603050405020304" charset="0"/>
                <a:ea typeface="华文中宋" panose="02010600040101010101" charset="-122"/>
                <a:cs typeface="Times New Roman" panose="02020603050405020304" charset="0"/>
              </a:rPr>
              <a:t>使遭受</a:t>
            </a:r>
            <a:r>
              <a:rPr lang="en-US" altLang="zh-CN" sz="2800">
                <a:latin typeface="Times New Roman" panose="02020603050405020304" charset="0"/>
                <a:ea typeface="华文中宋" panose="02010600040101010101" charset="-122"/>
                <a:cs typeface="Times New Roman" panose="02020603050405020304" charset="0"/>
              </a:rPr>
              <a:t>(</a:t>
            </a:r>
            <a:r>
              <a:rPr lang="zh-CN" altLang="en-US" sz="2800">
                <a:latin typeface="Times New Roman" panose="02020603050405020304" charset="0"/>
                <a:ea typeface="华文中宋" panose="02010600040101010101" charset="-122"/>
                <a:cs typeface="Times New Roman" panose="02020603050405020304" charset="0"/>
              </a:rPr>
              <a:t>不愉快的事情</a:t>
            </a:r>
            <a:r>
              <a:rPr lang="en-US" alt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hurricane inflicted severe damage on the coastal town.</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lang="zh-CN" altLang="en-US" sz="2800">
                <a:latin typeface="华文中宋" panose="02010600040101010101" charset="-122"/>
                <a:ea typeface="华文中宋" panose="02010600040101010101" charset="-122"/>
                <a:cs typeface="华文中宋" panose="02010600040101010101" charset="-122"/>
              </a:rPr>
              <a:t>飓风给沿海城镇造成了严重破坏。</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28905" y="3005455"/>
            <a:ext cx="960755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industry has been beleaguered by rising costs.</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78765" y="6055995"/>
            <a:ext cx="10474325" cy="521970"/>
          </a:xfrm>
          <a:prstGeom prst="rect">
            <a:avLst/>
          </a:prstGeom>
          <a:noFill/>
        </p:spPr>
        <p:txBody>
          <a:bodyPr wrap="square" rtlCol="0">
            <a:spAutoFit/>
          </a:bodyPr>
          <a:lstStyle/>
          <a:p>
            <a:r>
              <a:rPr lang="en-US" altLang="zh-CN" sz="2800">
                <a:solidFill>
                  <a:srgbClr val="FF0000"/>
                </a:solidFill>
                <a:latin typeface="Times New Roman" panose="02020603050405020304" charset="0"/>
                <a:cs typeface="Times New Roman" panose="02020603050405020304" charset="0"/>
              </a:rPr>
              <a:t>The new law may inflict hardship on low-income families.</a:t>
            </a:r>
            <a:endParaRPr lang="en-US" altLang="zh-CN"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65070" y="2522855"/>
            <a:ext cx="9491980" cy="521970"/>
          </a:xfrm>
          <a:prstGeom prst="rect">
            <a:avLst/>
          </a:prstGeom>
          <a:noFill/>
        </p:spPr>
        <p:txBody>
          <a:bodyPr wrap="square" rtlCol="0" anchor="t">
            <a:spAutoFit/>
          </a:bodyPr>
          <a:lstStyle/>
          <a:p>
            <a:r>
              <a:rPr lang="zh-CN" altLang="en-US" sz="2800">
                <a:ea typeface="华文中宋" panose="02010600040101010101" charset="-122"/>
              </a:rPr>
              <a:t>这个行业一直受到成本上升的困扰。</a:t>
            </a:r>
            <a:endParaRPr lang="zh-CN" altLang="en-US" sz="2800">
              <a:ea typeface="华文中宋" panose="02010600040101010101" charset="-122"/>
            </a:endParaRPr>
          </a:p>
        </p:txBody>
      </p:sp>
      <p:cxnSp>
        <p:nvCxnSpPr>
          <p:cNvPr id="3145728" name="直接连接符 8"/>
          <p:cNvCxnSpPr/>
          <p:nvPr/>
        </p:nvCxnSpPr>
        <p:spPr>
          <a:xfrm flipV="1">
            <a:off x="220980" y="3451860"/>
            <a:ext cx="9329420" cy="209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16370"/>
            <a:ext cx="10443210" cy="952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55545" y="5538470"/>
            <a:ext cx="8297545" cy="521970"/>
          </a:xfrm>
          <a:prstGeom prst="rect">
            <a:avLst/>
          </a:prstGeom>
          <a:noFill/>
        </p:spPr>
        <p:txBody>
          <a:bodyPr wrap="square" rtlCol="0" anchor="t">
            <a:spAutoFit/>
          </a:bodyPr>
          <a:p>
            <a:r>
              <a:rPr lang="zh-CN" altLang="en-US" sz="2800">
                <a:ea typeface="华文中宋" panose="02010600040101010101" charset="-122"/>
              </a:rPr>
              <a:t>新法律可能会给低收入家庭带来困难。</a:t>
            </a:r>
            <a:endParaRPr lang="zh-CN" altLang="en-US" sz="2800">
              <a:ea typeface="华文中宋" panose="02010600040101010101" charset="-122"/>
            </a:endParaRPr>
          </a:p>
        </p:txBody>
      </p:sp>
      <p:sp>
        <p:nvSpPr>
          <p:cNvPr id="5" name="文本框 1"/>
          <p:cNvSpPr txBox="1"/>
          <p:nvPr>
            <p:custDataLst>
              <p:tags r:id="rId1"/>
            </p:custDataLst>
          </p:nvPr>
        </p:nvSpPr>
        <p:spPr>
          <a:xfrm>
            <a:off x="135255" y="2530475"/>
            <a:ext cx="1985010" cy="429895"/>
          </a:xfrm>
          <a:prstGeom prst="rect">
            <a:avLst/>
          </a:prstGeom>
          <a:solidFill>
            <a:srgbClr val="0070C0"/>
          </a:solidFill>
        </p:spPr>
        <p:txBody>
          <a:bodyPr wrap="square" rtlCol="0">
            <a:spAutoFit/>
          </a:bodyPr>
          <a:lstStyle/>
          <a:p>
            <a:r>
              <a:rPr kumimoji="1" lang="en-US" altLang="zh-CN" sz="2200" b="1" dirty="0">
                <a:solidFill>
                  <a:schemeClr val="lt1"/>
                </a:solidFill>
                <a:latin typeface="Times New Roman" panose="02020603050405020304" charset="0"/>
                <a:cs typeface="Times New Roman" panose="02020603050405020304" charset="0"/>
              </a:rPr>
              <a:t>Translation</a:t>
            </a:r>
            <a:endParaRPr kumimoji="1" lang="en-US" altLang="zh-CN" sz="22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39065" y="5538470"/>
            <a:ext cx="2010410" cy="429895"/>
          </a:xfrm>
          <a:prstGeom prst="rect">
            <a:avLst/>
          </a:prstGeom>
          <a:solidFill>
            <a:srgbClr val="0070C0"/>
          </a:solidFill>
        </p:spPr>
        <p:txBody>
          <a:bodyPr wrap="square" rtlCol="0">
            <a:spAutoFit/>
          </a:bodyPr>
          <a:lstStyle/>
          <a:p>
            <a:r>
              <a:rPr kumimoji="1" lang="en-US" altLang="zh-CN" sz="2200" b="1" dirty="0">
                <a:solidFill>
                  <a:schemeClr val="lt1"/>
                </a:solidFill>
                <a:latin typeface="Times New Roman" panose="02020603050405020304" charset="0"/>
                <a:cs typeface="Times New Roman" panose="02020603050405020304" charset="0"/>
              </a:rPr>
              <a:t>Translation</a:t>
            </a:r>
            <a:endParaRPr kumimoji="1" lang="en-US" altLang="zh-CN" sz="22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2455545"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325755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10845" y="933450"/>
            <a:ext cx="11502390" cy="1861185"/>
          </a:xfrm>
          <a:prstGeom prst="rect">
            <a:avLst/>
          </a:prstGeom>
          <a:noFill/>
        </p:spPr>
        <p:txBody>
          <a:bodyPr wrap="square">
            <a:spAutoFit/>
          </a:bodyPr>
          <a:lstStyle/>
          <a:p>
            <a:pPr algn="l"/>
            <a:r>
              <a:rPr lang="en-US" altLang="zh-CN" sz="2300">
                <a:latin typeface="Times New Roman" panose="02020603050405020304" charset="0"/>
                <a:cs typeface="Times New Roman" panose="02020603050405020304" charset="0"/>
                <a:sym typeface="+mn-ea"/>
              </a:rPr>
              <a:t>Police in the U.S. city of San Diego say 3 people, including a security guard, have been killed in a shooting at an Islamic centre. The two suspected teenage attackers were found dead in a car nearby with self-inflicted gunshot wounds. Witnesses described hearing multiple gunshots from what sounded like a semi-automatic weapon coming from within the complex.</a:t>
            </a:r>
            <a:endParaRPr lang="en-US" altLang="zh-CN" sz="2300">
              <a:latin typeface="Times New Roman" panose="02020603050405020304" charset="0"/>
              <a:cs typeface="Times New Roman" panose="02020603050405020304" charset="0"/>
              <a:sym typeface="+mn-ea"/>
            </a:endParaRPr>
          </a:p>
        </p:txBody>
      </p:sp>
      <p:sp>
        <p:nvSpPr>
          <p:cNvPr id="10" name="文本框 9"/>
          <p:cNvSpPr txBox="1"/>
          <p:nvPr/>
        </p:nvSpPr>
        <p:spPr>
          <a:xfrm>
            <a:off x="410845" y="2785745"/>
            <a:ext cx="11470640" cy="1346835"/>
          </a:xfrm>
          <a:prstGeom prst="rect">
            <a:avLst/>
          </a:prstGeom>
          <a:noFill/>
        </p:spPr>
        <p:txBody>
          <a:bodyPr wrap="square" rtlCol="0">
            <a:noAutofit/>
          </a:bodyPr>
          <a:lstStyle/>
          <a:p>
            <a:pPr algn="l">
              <a:buClrTx/>
              <a:buSzTx/>
              <a:buFontTx/>
            </a:pPr>
            <a:r>
              <a:rPr lang="zh-CN" altLang="en-US" sz="2100">
                <a:latin typeface="Times New Roman" panose="02020603050405020304" charset="0"/>
                <a:ea typeface="华文中宋" panose="02010600040101010101" charset="-122"/>
                <a:cs typeface="Times New Roman" panose="02020603050405020304" charset="0"/>
              </a:rPr>
              <a:t>美国圣迭戈市警方表示，一处伊斯兰中心发生枪击事件，造成包括一名保安在内的</a:t>
            </a:r>
            <a:r>
              <a:rPr lang="en-US" altLang="zh-CN" sz="2100">
                <a:latin typeface="Times New Roman" panose="02020603050405020304" charset="0"/>
                <a:ea typeface="华文中宋" panose="02010600040101010101" charset="-122"/>
                <a:cs typeface="Times New Roman" panose="02020603050405020304" charset="0"/>
              </a:rPr>
              <a:t>3</a:t>
            </a:r>
            <a:r>
              <a:rPr lang="zh-CN" altLang="en-US" sz="2100">
                <a:latin typeface="Times New Roman" panose="02020603050405020304" charset="0"/>
                <a:ea typeface="华文中宋" panose="02010600040101010101" charset="-122"/>
                <a:cs typeface="Times New Roman" panose="02020603050405020304" charset="0"/>
              </a:rPr>
              <a:t>人死亡。两名疑似青少年袭击者在附近一辆车内被发现，身上有自残性枪伤，已当场死亡。目击者称，听到从建筑内传来多声枪响，声音类似半自动武器。</a:t>
            </a:r>
            <a:endParaRPr lang="zh-CN" altLang="en-US" sz="21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19075" y="4255135"/>
            <a:ext cx="11751310" cy="217805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58140" y="4537075"/>
            <a:ext cx="11603355" cy="1153160"/>
          </a:xfrm>
          <a:prstGeom prst="rect">
            <a:avLst/>
          </a:prstGeom>
          <a:noFill/>
        </p:spPr>
        <p:txBody>
          <a:bodyPr wrap="square">
            <a:spAutoFit/>
          </a:bodyPr>
          <a:lstStyle/>
          <a:p>
            <a:pPr algn="l"/>
            <a:r>
              <a:rPr lang="en-US" altLang="zh-CN" sz="2300">
                <a:latin typeface="Times New Roman" panose="02020603050405020304" charset="0"/>
                <a:cs typeface="Times New Roman" panose="02020603050405020304" charset="0"/>
                <a:sym typeface="+mn-ea"/>
              </a:rPr>
              <a:t>In football, the veteran Brazilian superstar Neymar has been called up for his country’s World Cup squad, returning to the national team after an almost 3-year absence. </a:t>
            </a:r>
            <a:endParaRPr lang="en-US" altLang="zh-CN" sz="2300">
              <a:latin typeface="Times New Roman" panose="02020603050405020304" charset="0"/>
              <a:cs typeface="Times New Roman" panose="02020603050405020304" charset="0"/>
              <a:sym typeface="+mn-ea"/>
            </a:endParaRPr>
          </a:p>
        </p:txBody>
      </p:sp>
      <p:sp>
        <p:nvSpPr>
          <p:cNvPr id="14" name="文本框 13"/>
          <p:cNvSpPr txBox="1"/>
          <p:nvPr/>
        </p:nvSpPr>
        <p:spPr>
          <a:xfrm>
            <a:off x="382905" y="5754370"/>
            <a:ext cx="11494135" cy="414020"/>
          </a:xfrm>
          <a:prstGeom prst="rect">
            <a:avLst/>
          </a:prstGeom>
          <a:noFill/>
        </p:spPr>
        <p:txBody>
          <a:bodyPr wrap="square" rtlCol="0">
            <a:spAutoFit/>
          </a:bodyPr>
          <a:lstStyle/>
          <a:p>
            <a:pPr algn="l">
              <a:buClrTx/>
              <a:buSzTx/>
              <a:buFontTx/>
            </a:pPr>
            <a:r>
              <a:rPr lang="zh-CN" altLang="en-US" sz="2100">
                <a:latin typeface="Times New Roman" panose="02020603050405020304" charset="0"/>
                <a:ea typeface="华文中宋" panose="02010600040101010101" charset="-122"/>
                <a:cs typeface="Times New Roman" panose="02020603050405020304" charset="0"/>
              </a:rPr>
              <a:t>在足球领域，巴西资深超级巨星内马尔入选了国家队的世界杯大名单，时隔近三年重返国家队。</a:t>
            </a:r>
            <a:endParaRPr lang="zh-CN" altLang="en-US" sz="21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428240"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101473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1. Meet the conservationist helping people live with wild animals </a:t>
            </a:r>
            <a:endParaRPr lang="en-US" altLang="zh-CN" sz="3000" b="1">
              <a:latin typeface="Times New Roman" panose="02020603050405020304" charset="0"/>
              <a:cs typeface="Times New Roman" panose="02020603050405020304" charset="0"/>
            </a:endParaRPr>
          </a:p>
          <a:p>
            <a:pPr algn="ctr"/>
            <a:r>
              <a:rPr lang="en-US" altLang="zh-CN" sz="3000" b="1">
                <a:latin typeface="Times New Roman" panose="02020603050405020304" charset="0"/>
                <a:cs typeface="Times New Roman" panose="02020603050405020304" charset="0"/>
              </a:rPr>
              <a:t> </a:t>
            </a:r>
            <a:r>
              <a:rPr lang="zh-CN" altLang="en-US" sz="3000" b="1">
                <a:solidFill>
                  <a:srgbClr val="ED7D31"/>
                </a:solidFill>
                <a:latin typeface="微软雅黑" panose="020B0503020204020204" charset="-122"/>
                <a:ea typeface="微软雅黑" panose="020B0503020204020204" charset="-122"/>
                <a:cs typeface="微软雅黑" panose="020B0503020204020204" charset="-122"/>
              </a:rPr>
              <a:t>她帮助人类与野生动物和谐共处</a:t>
            </a:r>
            <a:endParaRPr lang="zh-CN" altLang="en-US"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1633220" y="1114425"/>
            <a:ext cx="2626995" cy="3240405"/>
          </a:xfrm>
          <a:prstGeom prst="rect">
            <a:avLst/>
          </a:prstGeom>
          <a:noFill/>
          <a:ln>
            <a:noFill/>
          </a:ln>
        </p:spPr>
      </p:pic>
      <p:pic>
        <p:nvPicPr>
          <p:cNvPr id="3" name="图片 2"/>
          <p:cNvPicPr>
            <a:picLocks noChangeAspect="1"/>
          </p:cNvPicPr>
          <p:nvPr/>
        </p:nvPicPr>
        <p:blipFill>
          <a:blip r:embed="rId2"/>
          <a:stretch>
            <a:fillRect/>
          </a:stretch>
        </p:blipFill>
        <p:spPr>
          <a:xfrm>
            <a:off x="4658995" y="2494280"/>
            <a:ext cx="4994910" cy="33508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2860" y="387985"/>
            <a:ext cx="12029440" cy="6470015"/>
          </a:xfrm>
          <a:prstGeom prst="rect">
            <a:avLst/>
          </a:prstGeom>
          <a:noFill/>
        </p:spPr>
        <p:txBody>
          <a:bodyPr wrap="square" rtlCol="0" anchor="t">
            <a:noAutofit/>
          </a:bodyPr>
          <a:p>
            <a:pPr indent="0" algn="just" fontAlgn="auto">
              <a:lnSpc>
                <a:spcPts val="2520"/>
              </a:lnSpc>
            </a:pPr>
            <a:r>
              <a:rPr lang="en-US" sz="2100">
                <a:latin typeface="Times New Roman" panose="02020603050405020304" charset="0"/>
                <a:cs typeface="Times New Roman" panose="02020603050405020304" charset="0"/>
              </a:rPr>
              <a:t>      </a:t>
            </a:r>
            <a:r>
              <a:rPr lang="en-US" altLang="zh-CN" sz="2100">
                <a:latin typeface="Times New Roman" panose="02020603050405020304" charset="0"/>
                <a:cs typeface="Times New Roman" panose="02020603050405020304" charset="0"/>
              </a:rPr>
              <a:t>In India, when an elephant </a:t>
            </a:r>
            <a:r>
              <a:rPr lang="en-US" altLang="zh-CN" sz="2100">
                <a:solidFill>
                  <a:srgbClr val="0000FF"/>
                </a:solidFill>
                <a:latin typeface="Times New Roman" panose="02020603050405020304" charset="0"/>
                <a:cs typeface="Times New Roman" panose="02020603050405020304" charset="0"/>
              </a:rPr>
              <a:t>tramples</a:t>
            </a:r>
            <a:r>
              <a:rPr lang="en-US" altLang="zh-CN" sz="2100">
                <a:latin typeface="Times New Roman" panose="02020603050405020304" charset="0"/>
                <a:cs typeface="Times New Roman" panose="02020603050405020304" charset="0"/>
              </a:rPr>
              <a:t> crops or a leopard attacks livestock—or worse, a person—the fallout can be </a:t>
            </a:r>
            <a:r>
              <a:rPr lang="en-US" altLang="zh-CN" sz="2100">
                <a:solidFill>
                  <a:srgbClr val="0000FF"/>
                </a:solidFill>
                <a:latin typeface="Times New Roman" panose="02020603050405020304" charset="0"/>
                <a:cs typeface="Times New Roman" panose="02020603050405020304" charset="0"/>
              </a:rPr>
              <a:t>devastating</a:t>
            </a:r>
            <a:r>
              <a:rPr lang="en-US" altLang="zh-CN" sz="2100">
                <a:latin typeface="Times New Roman" panose="02020603050405020304" charset="0"/>
                <a:cs typeface="Times New Roman" panose="02020603050405020304" charset="0"/>
              </a:rPr>
              <a:t> for families. It can also destroy the bonds ________  humans and nature that are crucial for protecting wildlife. That’s why conservation biologist Krithi Karanth has spent years developing novel strategies _______ (help) people live along_x0002_side some of the world’s most dangerous animals. For that work, she’s been named the 2026 Rolex National Geographic Explorer of the Year, ____  award recognizing significant contributions to research and conservation among National Geographic Explorers.</a:t>
            </a:r>
            <a:endParaRPr lang="en-US" altLang="zh-CN" sz="2100">
              <a:latin typeface="Times New Roman" panose="02020603050405020304" charset="0"/>
              <a:cs typeface="Times New Roman" panose="02020603050405020304" charset="0"/>
            </a:endParaRPr>
          </a:p>
          <a:p>
            <a:pPr indent="0" algn="just" fontAlgn="auto">
              <a:lnSpc>
                <a:spcPts val="2520"/>
              </a:lnSpc>
            </a:pPr>
            <a:r>
              <a:rPr lang="en-US" altLang="zh-CN" sz="2100">
                <a:latin typeface="Times New Roman" panose="02020603050405020304" charset="0"/>
                <a:cs typeface="Times New Roman" panose="02020603050405020304" charset="0"/>
              </a:rPr>
              <a:t>      As CEO of the Bengaluru-based Centre for Wildlife Studies, Karanth _________ (confront) a paradox: that India, crowded with 1.4 billion people, is also a stronghold for wildlife, home to ______________ (approximate) half of Asia’s elephants and roughly three_x0002_quarters of the planet’s wild tigers. ___________ (conserve) those and other species,she says, requires not just habitat but also hearts and minds. To win them, she launched a platform for users to request government compensation _____  wildlife damages crops, livestock, or property. It__________ (help) earn remittance for some 17,000 families. She’s also created a curriculum for schoolkids living near wildlife reserves, now in 1,600 schools, designed to inspire curiosity about and respect for animals. </a:t>
            </a:r>
            <a:endParaRPr lang="en-US" altLang="zh-CN" sz="2100">
              <a:latin typeface="Times New Roman" panose="02020603050405020304" charset="0"/>
              <a:cs typeface="Times New Roman" panose="02020603050405020304" charset="0"/>
            </a:endParaRPr>
          </a:p>
          <a:p>
            <a:pPr indent="0" algn="just" fontAlgn="auto">
              <a:lnSpc>
                <a:spcPts val="2520"/>
              </a:lnSpc>
            </a:pPr>
            <a:r>
              <a:rPr lang="en-US" altLang="zh-CN" sz="2100">
                <a:latin typeface="Times New Roman" panose="02020603050405020304" charset="0"/>
                <a:cs typeface="Times New Roman" panose="02020603050405020304" charset="0"/>
              </a:rPr>
              <a:t>      “Krithi has sparked a movement of hope across India,” says National Geographic Society CEO Jill Tiefenthaler.“By combining science, education, and community partnership, she is redefining _____ people coexist with nature.”</a:t>
            </a:r>
            <a:endParaRPr lang="en-US" altLang="zh-CN" sz="2100">
              <a:latin typeface="Times New Roman" panose="02020603050405020304" charset="0"/>
              <a:cs typeface="Times New Roman" panose="02020603050405020304" charset="0"/>
            </a:endParaRPr>
          </a:p>
          <a:p>
            <a:pPr indent="0" algn="just" fontAlgn="auto">
              <a:lnSpc>
                <a:spcPts val="2520"/>
              </a:lnSpc>
            </a:pPr>
            <a:r>
              <a:rPr lang="en-US" altLang="zh-CN" sz="2100">
                <a:latin typeface="Times New Roman" panose="02020603050405020304" charset="0"/>
                <a:cs typeface="Times New Roman" panose="02020603050405020304" charset="0"/>
              </a:rPr>
              <a:t>      Next, Karanth wants to apply her ideas outside India, cultivating an international crop of environmental stewards—or even just empathetic neighbors. “Having a set of people who at </a:t>
            </a:r>
            <a:endParaRPr lang="en-US" altLang="zh-CN" sz="2100">
              <a:latin typeface="Times New Roman" panose="02020603050405020304" charset="0"/>
              <a:cs typeface="Times New Roman" panose="02020603050405020304" charset="0"/>
            </a:endParaRPr>
          </a:p>
          <a:p>
            <a:pPr indent="0" algn="just" fontAlgn="auto">
              <a:lnSpc>
                <a:spcPts val="2520"/>
              </a:lnSpc>
            </a:pPr>
            <a:r>
              <a:rPr lang="en-US" altLang="zh-CN" sz="2100">
                <a:latin typeface="Times New Roman" panose="02020603050405020304" charset="0"/>
                <a:cs typeface="Times New Roman" panose="02020603050405020304" charset="0"/>
              </a:rPr>
              <a:t>least tolerate the ___________ (occur) and presence of a large animal,” she says, “is a massive victory.”</a:t>
            </a:r>
            <a:endParaRPr sz="21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8461375" cy="460375"/>
          </a:xfrm>
          <a:prstGeom prst="rect">
            <a:avLst/>
          </a:prstGeom>
          <a:noFill/>
        </p:spPr>
        <p:txBody>
          <a:bodyPr wrap="square" rtlCol="0">
            <a:spAutoFit/>
          </a:bodyPr>
          <a:p>
            <a:pPr algn="l">
              <a:buClrTx/>
              <a:buSzTx/>
              <a:buFontTx/>
            </a:pPr>
            <a:r>
              <a:rPr lang="en-US" altLang="zh-CN" sz="2400" b="1" i="1">
                <a:solidFill>
                  <a:srgbClr val="ED7D31"/>
                </a:solidFill>
                <a:latin typeface="微软雅黑" panose="020B0503020204020204" charset="-122"/>
                <a:ea typeface="微软雅黑" panose="020B0503020204020204" charset="-122"/>
                <a:cs typeface="微软雅黑" panose="020B0503020204020204" charset="-122"/>
                <a:sym typeface="+mn-ea"/>
              </a:rPr>
              <a:t>National Geographic </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2400" b="1">
                <a:solidFill>
                  <a:srgbClr val="ED7D31"/>
                </a:solidFill>
                <a:latin typeface="微软雅黑" panose="020B0503020204020204" charset="-122"/>
                <a:ea typeface="微软雅黑" panose="020B0503020204020204" charset="-122"/>
                <a:cs typeface="微软雅黑" panose="020B0503020204020204" charset="-122"/>
                <a:sym typeface="+mn-ea"/>
              </a:rPr>
              <a:t>June</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 2026 P14</a:t>
            </a:r>
            <a:r>
              <a:rPr lang="en-US" altLang="zh-CN"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6673850" y="741045"/>
            <a:ext cx="996950" cy="3530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upright="0" compatLnSpc="1">
            <a:noAutofit/>
          </a:bodyPr>
          <a:p>
            <a:pPr lvl="0" algn="l" hangingPunct="0">
              <a:spcBef>
                <a:spcPts val="0"/>
              </a:spcBef>
              <a:spcAft>
                <a:spcPts val="0"/>
              </a:spcAft>
              <a:buClrTx/>
              <a:buSzTx/>
              <a:buFontTx/>
            </a:pPr>
            <a:r>
              <a:rPr lang="en-US" altLang="zh-CN" sz="2100">
                <a:solidFill>
                  <a:srgbClr val="FF0000"/>
                </a:solidFill>
                <a:latin typeface="Times New Roman" panose="02020603050405020304" charset="0"/>
                <a:cs typeface="Times New Roman" panose="02020603050405020304" charset="0"/>
                <a:sym typeface="+mn-ea"/>
              </a:rPr>
              <a:t>between </a:t>
            </a:r>
            <a:endParaRPr lang="en-US" altLang="zh-CN" sz="21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1226820" y="1389380"/>
            <a:ext cx="142367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upright="0" compatLnSpc="1">
            <a:noAutofit/>
          </a:bodyPr>
          <a:p>
            <a:pPr lvl="0" algn="l" hangingPunct="0">
              <a:spcBef>
                <a:spcPts val="0"/>
              </a:spcBef>
              <a:spcAft>
                <a:spcPts val="0"/>
              </a:spcAft>
              <a:buClrTx/>
              <a:buSzTx/>
              <a:buFontTx/>
            </a:pPr>
            <a:r>
              <a:rPr lang="en-US" altLang="zh-CN" sz="2100">
                <a:solidFill>
                  <a:srgbClr val="FF0000"/>
                </a:solidFill>
                <a:latin typeface="Times New Roman" panose="02020603050405020304" charset="0"/>
                <a:cs typeface="Times New Roman" panose="02020603050405020304" charset="0"/>
                <a:sym typeface="+mn-ea"/>
              </a:rPr>
              <a:t>to help</a:t>
            </a:r>
            <a:endParaRPr lang="en-US" altLang="zh-CN" sz="21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9295130" y="1696720"/>
            <a:ext cx="131254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upright="0" compatLnSpc="1">
            <a:noAutofit/>
          </a:bodyPr>
          <a:p>
            <a:pPr lvl="0" algn="l" hangingPunct="0">
              <a:spcBef>
                <a:spcPts val="0"/>
              </a:spcBef>
              <a:spcAft>
                <a:spcPts val="0"/>
              </a:spcAft>
              <a:buClrTx/>
              <a:buSzTx/>
              <a:buFontTx/>
            </a:pPr>
            <a:r>
              <a:rPr lang="en-US" altLang="zh-CN" sz="2100">
                <a:solidFill>
                  <a:srgbClr val="FF0000"/>
                </a:solidFill>
                <a:latin typeface="Times New Roman" panose="02020603050405020304" charset="0"/>
                <a:cs typeface="Times New Roman" panose="02020603050405020304" charset="0"/>
                <a:sym typeface="+mn-ea"/>
              </a:rPr>
              <a:t>an</a:t>
            </a:r>
            <a:endParaRPr lang="en-US" altLang="zh-CN" sz="21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7988935" y="2367915"/>
            <a:ext cx="1203960" cy="3517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lang="en-US" altLang="zh-CN" sz="2100">
                <a:solidFill>
                  <a:srgbClr val="FF0000"/>
                </a:solidFill>
                <a:latin typeface="Times New Roman" panose="02020603050405020304" charset="0"/>
                <a:cs typeface="Times New Roman" panose="02020603050405020304" charset="0"/>
                <a:sym typeface="+mn-ea"/>
              </a:rPr>
              <a:t>confronts</a:t>
            </a:r>
            <a:endParaRPr lang="en-US" altLang="zh-CN" sz="21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0146030" y="2665095"/>
            <a:ext cx="1617980" cy="4781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upright="0" compatLnSpc="1">
            <a:noAutofit/>
          </a:bodyPr>
          <a:p>
            <a:pPr lvl="0" algn="l" hangingPunct="0">
              <a:spcBef>
                <a:spcPts val="0"/>
              </a:spcBef>
              <a:spcAft>
                <a:spcPts val="0"/>
              </a:spcAft>
              <a:buClrTx/>
              <a:buSzTx/>
              <a:buFontTx/>
            </a:pPr>
            <a:r>
              <a:rPr lang="en-US" altLang="zh-CN" sz="2100">
                <a:solidFill>
                  <a:srgbClr val="FF0000"/>
                </a:solidFill>
                <a:latin typeface="Times New Roman" panose="02020603050405020304" charset="0"/>
                <a:cs typeface="Times New Roman" panose="02020603050405020304" charset="0"/>
                <a:sym typeface="+mn-ea"/>
              </a:rPr>
              <a:t>approximately</a:t>
            </a:r>
            <a:endParaRPr lang="en-US" altLang="zh-CN" sz="21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12395" y="3272155"/>
            <a:ext cx="1494155" cy="4381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upright="0" compatLnSpc="1">
            <a:noAutofit/>
          </a:bodyPr>
          <a:p>
            <a:pPr lvl="0" algn="l" hangingPunct="0">
              <a:spcBef>
                <a:spcPts val="0"/>
              </a:spcBef>
              <a:spcAft>
                <a:spcPts val="0"/>
              </a:spcAft>
              <a:buClrTx/>
              <a:buSzTx/>
              <a:buFontTx/>
            </a:pPr>
            <a:r>
              <a:rPr lang="en-US" altLang="zh-CN" sz="2100">
                <a:solidFill>
                  <a:srgbClr val="FF0000"/>
                </a:solidFill>
                <a:latin typeface="Times New Roman" panose="02020603050405020304" charset="0"/>
                <a:cs typeface="Times New Roman" panose="02020603050405020304" charset="0"/>
                <a:sym typeface="+mn-ea"/>
              </a:rPr>
              <a:t>Conserving</a:t>
            </a:r>
            <a:endParaRPr lang="en-US" altLang="zh-CN" sz="21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9295130" y="3632835"/>
            <a:ext cx="1203325" cy="36258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upright="0" compatLnSpc="1">
            <a:noAutofit/>
          </a:bodyPr>
          <a:p>
            <a:pPr lvl="0" algn="l" hangingPunct="0">
              <a:spcBef>
                <a:spcPts val="0"/>
              </a:spcBef>
              <a:spcAft>
                <a:spcPts val="0"/>
              </a:spcAft>
              <a:buClrTx/>
              <a:buSzTx/>
              <a:buFontTx/>
            </a:pPr>
            <a:r>
              <a:rPr lang="en-US" altLang="zh-CN" sz="2100">
                <a:solidFill>
                  <a:srgbClr val="FF0000"/>
                </a:solidFill>
                <a:latin typeface="Times New Roman" panose="02020603050405020304" charset="0"/>
                <a:cs typeface="Times New Roman" panose="02020603050405020304" charset="0"/>
                <a:sym typeface="+mn-ea"/>
              </a:rPr>
              <a:t>when </a:t>
            </a:r>
            <a:endParaRPr lang="en-US" altLang="zh-CN" sz="21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10498455" y="5224780"/>
            <a:ext cx="114617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upright="0" compatLnSpc="1">
            <a:noAutofit/>
          </a:bodyPr>
          <a:p>
            <a:pPr lvl="0" algn="l" hangingPunct="0">
              <a:spcBef>
                <a:spcPts val="0"/>
              </a:spcBef>
              <a:spcAft>
                <a:spcPts val="0"/>
              </a:spcAft>
              <a:buClrTx/>
              <a:buSzTx/>
              <a:buFontTx/>
            </a:pPr>
            <a:r>
              <a:rPr lang="en-US" altLang="zh-CN" sz="2100">
                <a:solidFill>
                  <a:srgbClr val="FF0000"/>
                </a:solidFill>
                <a:latin typeface="Times New Roman" panose="02020603050405020304" charset="0"/>
                <a:cs typeface="Times New Roman" panose="02020603050405020304" charset="0"/>
                <a:sym typeface="+mn-ea"/>
              </a:rPr>
              <a:t>how    </a:t>
            </a:r>
            <a:endParaRPr lang="en-US" altLang="zh-CN" sz="21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3463925" y="3913505"/>
            <a:ext cx="137223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upright="0" compatLnSpc="1">
            <a:noAutofit/>
          </a:bodyPr>
          <a:p>
            <a:pPr lvl="0" algn="l" hangingPunct="0">
              <a:spcBef>
                <a:spcPts val="0"/>
              </a:spcBef>
              <a:spcAft>
                <a:spcPts val="0"/>
              </a:spcAft>
              <a:buClrTx/>
              <a:buSzTx/>
              <a:buFontTx/>
            </a:pPr>
            <a:r>
              <a:rPr lang="en-US" altLang="zh-CN" sz="2100">
                <a:solidFill>
                  <a:srgbClr val="FF0000"/>
                </a:solidFill>
                <a:latin typeface="Times New Roman" panose="02020603050405020304" charset="0"/>
                <a:cs typeface="Times New Roman" panose="02020603050405020304" charset="0"/>
                <a:sym typeface="+mn-ea"/>
              </a:rPr>
              <a:t>has helped   </a:t>
            </a:r>
            <a:endParaRPr lang="en-US" altLang="zh-CN" sz="21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973580" y="6490335"/>
            <a:ext cx="2057400" cy="3130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upright="0" compatLnSpc="1">
            <a:noAutofit/>
          </a:bodyPr>
          <a:p>
            <a:pPr lvl="0" algn="l" hangingPunct="0">
              <a:spcBef>
                <a:spcPts val="0"/>
              </a:spcBef>
              <a:spcAft>
                <a:spcPts val="0"/>
              </a:spcAft>
              <a:buClrTx/>
              <a:buSzTx/>
              <a:buFontTx/>
            </a:pPr>
            <a:r>
              <a:rPr lang="en-US" altLang="zh-CN" sz="2100">
                <a:solidFill>
                  <a:srgbClr val="FF0000"/>
                </a:solidFill>
                <a:latin typeface="Times New Roman" panose="02020603050405020304" charset="0"/>
                <a:cs typeface="Times New Roman" panose="02020603050405020304" charset="0"/>
                <a:sym typeface="+mn-ea"/>
              </a:rPr>
              <a:t>occurrence</a:t>
            </a:r>
            <a:endParaRPr lang="en-US" altLang="zh-CN" sz="21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1955800" y="651510"/>
            <a:ext cx="9935210" cy="2745740"/>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ct val="150000"/>
              </a:lnSpc>
            </a:pPr>
            <a:r>
              <a:rPr lang="en-US" sz="2300" b="0" i="0" smtClean="0">
                <a:latin typeface="Times New Roman" panose="02020603050405020304" charset="0"/>
                <a:ea typeface="华文中宋" panose="02010600040101010101" charset="-122"/>
                <a:cs typeface="Times New Roman" panose="02020603050405020304" charset="0"/>
              </a:rPr>
              <a:t>1</a:t>
            </a:r>
            <a:r>
              <a:rPr sz="2300" b="0" i="0" smtClean="0">
                <a:latin typeface="Times New Roman" panose="02020603050405020304" charset="0"/>
                <a:ea typeface="华文中宋" panose="02010600040101010101" charset="-122"/>
                <a:cs typeface="Times New Roman" panose="02020603050405020304" charset="0"/>
              </a:rPr>
              <a:t>.</a:t>
            </a:r>
            <a:r>
              <a:rPr lang="en-US" sz="2300" b="0" i="0" smtClean="0">
                <a:latin typeface="Times New Roman" panose="02020603050405020304" charset="0"/>
                <a:ea typeface="华文中宋" panose="02010600040101010101" charset="-122"/>
                <a:cs typeface="Times New Roman" panose="02020603050405020304" charset="0"/>
              </a:rPr>
              <a:t> </a:t>
            </a:r>
            <a:r>
              <a:rPr lang="en-US" altLang="zh-CN" sz="2300" b="0" i="0" smtClean="0">
                <a:latin typeface="Times New Roman" panose="02020603050405020304" charset="0"/>
                <a:ea typeface="华文中宋" panose="02010600040101010101" charset="-122"/>
                <a:cs typeface="Times New Roman" panose="02020603050405020304" charset="0"/>
              </a:rPr>
              <a:t>What did Krithi Karanth do to help residents deal with wildlife-caused damage?</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A. She taught kids to respect animals in nature reserves.</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B. She created a digital system to apply for state payment.</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C. She moved families away from dangerous animal habitats.</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D. She persuaded the government to kill problematic animals.</a:t>
            </a:r>
            <a:endParaRPr lang="en-US" altLang="zh-CN" sz="23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nvSpPr>
        <p:spPr>
          <a:xfrm>
            <a:off x="1955165" y="3897630"/>
            <a:ext cx="9936480" cy="2745740"/>
          </a:xfrm>
          <a:prstGeom prst="rect">
            <a:avLst/>
          </a:prstGeom>
          <a:solidFill>
            <a:schemeClr val="accent6">
              <a:lumMod val="20000"/>
              <a:lumOff val="80000"/>
            </a:schemeClr>
          </a:solidFill>
          <a:ln w="34925" cmpd="sng">
            <a:noFill/>
            <a:prstDash val="sysDash"/>
          </a:ln>
        </p:spPr>
        <p:txBody>
          <a:bodyPr wrap="square">
            <a:spAutoFit/>
          </a:bodyPr>
          <a:p>
            <a:pPr lvl="0" algn="just">
              <a:lnSpc>
                <a:spcPct val="150000"/>
              </a:lnSpc>
              <a:buClrTx/>
              <a:buSzTx/>
              <a:buFontTx/>
            </a:pPr>
            <a:r>
              <a:rPr lang="en-US" sz="2300" smtClean="0">
                <a:latin typeface="Times New Roman" panose="02020603050405020304" charset="0"/>
                <a:ea typeface="华文中宋" panose="02010600040101010101" charset="-122"/>
                <a:cs typeface="Times New Roman" panose="02020603050405020304" charset="0"/>
                <a:sym typeface="+mn-ea"/>
              </a:rPr>
              <a:t>2. </a:t>
            </a:r>
            <a:r>
              <a:rPr lang="en-US" altLang="zh-CN" sz="2300" smtClean="0">
                <a:latin typeface="Times New Roman" panose="02020603050405020304" charset="0"/>
                <a:ea typeface="华文中宋" panose="02010600040101010101" charset="-122"/>
                <a:cs typeface="Times New Roman" panose="02020603050405020304" charset="0"/>
                <a:sym typeface="+mn-ea"/>
              </a:rPr>
              <a:t>What is the main idea of the passage?</a:t>
            </a:r>
            <a:endParaRPr lang="en-US" altLang="zh-CN" sz="23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altLang="zh-CN" sz="2300" smtClean="0">
                <a:latin typeface="Times New Roman" panose="02020603050405020304" charset="0"/>
                <a:ea typeface="华文中宋" panose="02010600040101010101" charset="-122"/>
                <a:cs typeface="Times New Roman" panose="02020603050405020304" charset="0"/>
                <a:sym typeface="+mn-ea"/>
              </a:rPr>
              <a:t>A. India faces a human-wildlife conflict.</a:t>
            </a:r>
            <a:endParaRPr lang="en-US" altLang="zh-CN" sz="23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altLang="zh-CN" sz="2300" smtClean="0">
                <a:latin typeface="Times New Roman" panose="02020603050405020304" charset="0"/>
                <a:ea typeface="华文中宋" panose="02010600040101010101" charset="-122"/>
                <a:cs typeface="Times New Roman" panose="02020603050405020304" charset="0"/>
                <a:sym typeface="+mn-ea"/>
              </a:rPr>
              <a:t>B. A scientist wins an award for coexistence work.</a:t>
            </a:r>
            <a:endParaRPr lang="en-US" altLang="zh-CN" sz="23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altLang="zh-CN" sz="2300" smtClean="0">
                <a:latin typeface="Times New Roman" panose="02020603050405020304" charset="0"/>
                <a:ea typeface="华文中宋" panose="02010600040101010101" charset="-122"/>
                <a:cs typeface="Times New Roman" panose="02020603050405020304" charset="0"/>
                <a:sym typeface="+mn-ea"/>
              </a:rPr>
              <a:t>C. Wildlife attacks cause serious problems in India.</a:t>
            </a:r>
            <a:endParaRPr lang="en-US" altLang="zh-CN" sz="23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altLang="zh-CN" sz="2300" smtClean="0">
                <a:latin typeface="Times New Roman" panose="02020603050405020304" charset="0"/>
                <a:ea typeface="华文中宋" panose="02010600040101010101" charset="-122"/>
                <a:cs typeface="Times New Roman" panose="02020603050405020304" charset="0"/>
                <a:sym typeface="+mn-ea"/>
              </a:rPr>
              <a:t>D. Education can reduce animal-related conflicts.</a:t>
            </a:r>
            <a:endParaRPr lang="en-US" altLang="zh-CN" sz="2300">
              <a:latin typeface="Times New Roman" panose="02020603050405020304" charset="0"/>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sp>
        <p:nvSpPr>
          <p:cNvPr id="5" name="文本框 4"/>
          <p:cNvSpPr txBox="1"/>
          <p:nvPr>
            <p:custDataLst>
              <p:tags r:id="rId1"/>
            </p:custDataLst>
          </p:nvPr>
        </p:nvSpPr>
        <p:spPr>
          <a:xfrm>
            <a:off x="173355" y="1804670"/>
            <a:ext cx="1551940" cy="440055"/>
          </a:xfrm>
          <a:prstGeom prst="rect">
            <a:avLst/>
          </a:prstGeom>
          <a:solidFill>
            <a:srgbClr val="0070C0"/>
          </a:solidFill>
        </p:spPr>
        <p:txBody>
          <a:bodyPr wrap="square" rtlCol="0" anchor="t">
            <a:noAutofit/>
          </a:bodyPr>
          <a:p>
            <a:pPr lvl="0" algn="ctr">
              <a:buClrTx/>
              <a:buSzTx/>
              <a:buFontTx/>
            </a:pPr>
            <a:r>
              <a:rPr kumimoji="1" lang="en-US" altLang="zh-CN" sz="2200" b="1" dirty="0">
                <a:solidFill>
                  <a:schemeClr val="lt1"/>
                </a:solidFill>
                <a:sym typeface="+mn-ea"/>
              </a:rPr>
              <a:t>DETAIL</a:t>
            </a:r>
            <a:endParaRPr kumimoji="1" lang="en-US" altLang="zh-CN" sz="2200" b="1" dirty="0">
              <a:solidFill>
                <a:schemeClr val="lt1"/>
              </a:solidFill>
              <a:sym typeface="+mn-ea"/>
            </a:endParaRPr>
          </a:p>
        </p:txBody>
      </p:sp>
      <p:sp>
        <p:nvSpPr>
          <p:cNvPr id="17" name="文本框 16"/>
          <p:cNvSpPr txBox="1"/>
          <p:nvPr>
            <p:custDataLst>
              <p:tags r:id="rId2"/>
            </p:custDataLst>
          </p:nvPr>
        </p:nvSpPr>
        <p:spPr>
          <a:xfrm>
            <a:off x="173355" y="5050790"/>
            <a:ext cx="1551940" cy="439420"/>
          </a:xfrm>
          <a:prstGeom prst="rect">
            <a:avLst/>
          </a:prstGeom>
          <a:solidFill>
            <a:srgbClr val="0070C0"/>
          </a:solidFill>
        </p:spPr>
        <p:txBody>
          <a:bodyPr wrap="square" rtlCol="0" anchor="t">
            <a:noAutofit/>
          </a:bodyPr>
          <a:p>
            <a:pPr lvl="0" algn="l">
              <a:buClrTx/>
              <a:buSzTx/>
              <a:buFontTx/>
            </a:pPr>
            <a:r>
              <a:rPr kumimoji="1" lang="en-US" altLang="zh-CN" sz="2200" b="1" dirty="0">
                <a:solidFill>
                  <a:schemeClr val="lt1"/>
                </a:solidFill>
                <a:sym typeface="+mn-ea"/>
              </a:rPr>
              <a:t>      GIST</a:t>
            </a:r>
            <a:endParaRPr kumimoji="1" lang="en-US" altLang="zh-CN" sz="2200" b="1" dirty="0">
              <a:solidFill>
                <a:schemeClr val="lt1"/>
              </a:solidFill>
              <a:sym typeface="+mn-ea"/>
            </a:endParaRPr>
          </a:p>
        </p:txBody>
      </p:sp>
      <p:pic>
        <p:nvPicPr>
          <p:cNvPr id="6" name="图片 5"/>
          <p:cNvPicPr>
            <a:picLocks noChangeAspect="1"/>
          </p:cNvPicPr>
          <p:nvPr/>
        </p:nvPicPr>
        <p:blipFill>
          <a:blip r:embed="rId3"/>
          <a:stretch>
            <a:fillRect/>
          </a:stretch>
        </p:blipFill>
        <p:spPr>
          <a:xfrm>
            <a:off x="1862455" y="1926590"/>
            <a:ext cx="478155" cy="318135"/>
          </a:xfrm>
          <a:prstGeom prst="rect">
            <a:avLst/>
          </a:prstGeom>
        </p:spPr>
      </p:pic>
      <p:pic>
        <p:nvPicPr>
          <p:cNvPr id="8" name="图片 7"/>
          <p:cNvPicPr>
            <a:picLocks noChangeAspect="1"/>
          </p:cNvPicPr>
          <p:nvPr/>
        </p:nvPicPr>
        <p:blipFill>
          <a:blip r:embed="rId3"/>
          <a:stretch>
            <a:fillRect/>
          </a:stretch>
        </p:blipFill>
        <p:spPr>
          <a:xfrm>
            <a:off x="1860550" y="5170805"/>
            <a:ext cx="480060" cy="319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463550"/>
            <a:ext cx="12098655" cy="54889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a:t>
            </a:r>
            <a:r>
              <a:rPr lang="en-US" altLang="zh-CN"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trample</a:t>
            </a:r>
            <a:r>
              <a:rPr lang="en-US" altLang="zh-CN" sz="2800">
                <a:latin typeface="Times New Roman" panose="02020603050405020304" charset="0"/>
                <a:ea typeface="华文中宋" panose="02010600040101010101" charset="-122"/>
                <a:cs typeface="Times New Roman" panose="02020603050405020304" charset="0"/>
                <a:sym typeface="+mn-ea"/>
              </a:rPr>
              <a:t>: to step heavily on sb/sth so that you crush or harm them/it with your feet </a:t>
            </a:r>
            <a:r>
              <a:rPr lang="zh-CN" altLang="en-US" sz="2800">
                <a:latin typeface="Times New Roman" panose="02020603050405020304" charset="0"/>
                <a:ea typeface="华文中宋" panose="02010600040101010101" charset="-122"/>
                <a:cs typeface="Times New Roman" panose="02020603050405020304" charset="0"/>
                <a:sym typeface="+mn-ea"/>
              </a:rPr>
              <a:t>踩碎；踩伤；践踏</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sym typeface="+mn-ea"/>
              </a:rPr>
              <a:t>People were trampled underfoot in the rush for the exit</a:t>
            </a:r>
            <a:r>
              <a:rPr lang="en-US" alt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有人在拼命涌向出口时被踩在脚下</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 devastating</a:t>
            </a:r>
            <a:r>
              <a:rPr lang="en-US" altLang="zh-CN" sz="2800">
                <a:latin typeface="Times New Roman" panose="02020603050405020304" charset="0"/>
                <a:ea typeface="华文中宋" panose="02010600040101010101" charset="-122"/>
                <a:cs typeface="Times New Roman" panose="02020603050405020304" charset="0"/>
              </a:rPr>
              <a:t>: causing a lot of damage and destruction </a:t>
            </a:r>
            <a:r>
              <a:rPr lang="zh-CN" altLang="en-US" sz="2800">
                <a:latin typeface="Times New Roman" panose="02020603050405020304" charset="0"/>
                <a:ea typeface="华文中宋" panose="02010600040101010101" charset="-122"/>
                <a:cs typeface="Times New Roman" panose="02020603050405020304" charset="0"/>
              </a:rPr>
              <a:t>破坏性极大的；毁灭性的</a:t>
            </a:r>
            <a:r>
              <a:rPr lang="en-US" altLang="zh-CN" sz="2800">
                <a:latin typeface="Times New Roman" panose="02020603050405020304" charset="0"/>
                <a:ea typeface="华文中宋" panose="02010600040101010101" charset="-122"/>
                <a:cs typeface="Times New Roman" panose="02020603050405020304" charset="0"/>
              </a:rPr>
              <a:t>                    </a:t>
            </a:r>
            <a:r>
              <a:rPr lang="en-US" sz="2800">
                <a:latin typeface="Times New Roman" panose="02020603050405020304" charset="0"/>
                <a:ea typeface="华文中宋" panose="02010600040101010101" charset="-122"/>
                <a:cs typeface="Times New Roman" panose="02020603050405020304" charset="0"/>
              </a:rPr>
              <a:t>    </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sym typeface="+mn-ea"/>
              </a:rPr>
              <a:t>Oil spills are having a devastating effect on coral reefs in the ocean.</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海上溢油对海洋里的珊瑚礁有着毁灭性影响</a:t>
            </a:r>
            <a:r>
              <a:rPr lang="zh-CN" sz="2800">
                <a:latin typeface="Times New Roman" panose="02020603050405020304" charset="0"/>
                <a:ea typeface="华文中宋" panose="02010600040101010101" charset="-122"/>
                <a:cs typeface="Times New Roman" panose="02020603050405020304" charset="0"/>
                <a:sym typeface="+mn-ea"/>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custDataLst>
              <p:tags r:id="rId1"/>
            </p:custDataLst>
          </p:nvPr>
        </p:nvSpPr>
        <p:spPr>
          <a:xfrm>
            <a:off x="435610" y="2875915"/>
            <a:ext cx="916114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campers had trampled the corn down.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2"/>
            </p:custDataLst>
          </p:nvPr>
        </p:nvSpPr>
        <p:spPr>
          <a:xfrm>
            <a:off x="365760" y="6326505"/>
            <a:ext cx="11924665" cy="521970"/>
          </a:xfrm>
          <a:prstGeom prst="rect">
            <a:avLst/>
          </a:prstGeom>
          <a:noFill/>
        </p:spPr>
        <p:txBody>
          <a:bodyPr wrap="square" rtlCol="0">
            <a:spAutoFit/>
          </a:bodyPr>
          <a:lstStyle/>
          <a:p>
            <a:r>
              <a:rPr lang="en-US" altLang="zh-CN" sz="2800">
                <a:solidFill>
                  <a:srgbClr val="FF0000"/>
                </a:solidFill>
                <a:latin typeface="Times New Roman" panose="02020603050405020304" charset="0"/>
                <a:cs typeface="Times New Roman" panose="02020603050405020304" charset="0"/>
              </a:rPr>
              <a:t>He received devastating injuries in the accident</a:t>
            </a:r>
            <a:r>
              <a:rPr lang="en-US" sz="2800">
                <a:solidFill>
                  <a:srgbClr val="FF0000"/>
                </a:solidFill>
                <a:latin typeface="Times New Roman" panose="02020603050405020304" charset="0"/>
                <a:cs typeface="Times New Roman" panose="02020603050405020304" charset="0"/>
              </a:rPr>
              <a: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3"/>
            </p:custDataLst>
          </p:nvPr>
        </p:nvSpPr>
        <p:spPr>
          <a:xfrm>
            <a:off x="2266950" y="2353945"/>
            <a:ext cx="9862820" cy="521970"/>
          </a:xfrm>
          <a:prstGeom prst="rect">
            <a:avLst/>
          </a:prstGeom>
          <a:noFill/>
        </p:spPr>
        <p:txBody>
          <a:bodyPr wrap="square" rtlCol="0" anchor="t">
            <a:spAutoFit/>
          </a:bodyPr>
          <a:lstStyle/>
          <a:p>
            <a:r>
              <a:rPr lang="zh-CN" altLang="en-US" sz="2800">
                <a:ea typeface="华文中宋" panose="02010600040101010101" charset="-122"/>
              </a:rPr>
              <a:t>野营的人践踏了庄稼。</a:t>
            </a:r>
            <a:endParaRPr lang="zh-CN" altLang="en-US" sz="2800">
              <a:ea typeface="华文中宋" panose="02010600040101010101" charset="-122"/>
            </a:endParaRPr>
          </a:p>
        </p:txBody>
      </p:sp>
      <p:cxnSp>
        <p:nvCxnSpPr>
          <p:cNvPr id="3145728" name="直接连接符 8"/>
          <p:cNvCxnSpPr/>
          <p:nvPr>
            <p:custDataLst>
              <p:tags r:id="rId4"/>
            </p:custDataLst>
          </p:nvPr>
        </p:nvCxnSpPr>
        <p:spPr>
          <a:xfrm flipV="1">
            <a:off x="490220" y="3387725"/>
            <a:ext cx="6240780" cy="101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435610" y="6776085"/>
            <a:ext cx="8352790" cy="88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custDataLst>
              <p:tags r:id="rId5"/>
            </p:custDataLst>
          </p:nvPr>
        </p:nvSpPr>
        <p:spPr>
          <a:xfrm>
            <a:off x="2377440" y="5876290"/>
            <a:ext cx="8297545" cy="521970"/>
          </a:xfrm>
          <a:prstGeom prst="rect">
            <a:avLst/>
          </a:prstGeom>
          <a:noFill/>
        </p:spPr>
        <p:txBody>
          <a:bodyPr wrap="square" rtlCol="0" anchor="t">
            <a:spAutoFit/>
          </a:bodyPr>
          <a:p>
            <a:r>
              <a:rPr lang="zh-CN" altLang="en-US" sz="2800">
                <a:ea typeface="华文中宋" panose="02010600040101010101" charset="-122"/>
              </a:rPr>
              <a:t>他在这次事故中受到致命伤害。</a:t>
            </a:r>
            <a:endParaRPr lang="zh-CN" altLang="en-US" sz="2800">
              <a:ea typeface="华文中宋" panose="02010600040101010101" charset="-122"/>
            </a:endParaRPr>
          </a:p>
        </p:txBody>
      </p:sp>
      <p:sp>
        <p:nvSpPr>
          <p:cNvPr id="2" name="文本框 1"/>
          <p:cNvSpPr txBox="1"/>
          <p:nvPr>
            <p:custDataLst>
              <p:tags r:id="rId6"/>
            </p:custDataLst>
          </p:nvPr>
        </p:nvSpPr>
        <p:spPr>
          <a:xfrm>
            <a:off x="0" y="0"/>
            <a:ext cx="1871980" cy="506730"/>
          </a:xfrm>
          <a:prstGeom prst="rect">
            <a:avLst/>
          </a:prstGeom>
          <a:solidFill>
            <a:schemeClr val="accent6"/>
          </a:solidFill>
        </p:spPr>
        <p:txBody>
          <a:bodyPr wrap="square" rtlCol="0">
            <a:spAutoFit/>
          </a:bodyPr>
          <a:p>
            <a:pPr lvl="0" algn="l">
              <a:buClrTx/>
              <a:buSzTx/>
              <a:buFontTx/>
            </a:pPr>
            <a:r>
              <a:rPr kumimoji="1" lang="en-US" altLang="zh-CN" sz="2700" b="1" dirty="0">
                <a:solidFill>
                  <a:schemeClr val="lt1"/>
                </a:solidFill>
                <a:latin typeface="Times New Roman" panose="02020603050405020304" charset="0"/>
                <a:cs typeface="Times New Roman" panose="02020603050405020304" charset="0"/>
                <a:sym typeface="+mn-ea"/>
              </a:rPr>
              <a:t>Vocabulary</a:t>
            </a:r>
            <a:endParaRPr kumimoji="1" lang="en-US" altLang="zh-CN" sz="27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7"/>
            </p:custDataLst>
          </p:nvPr>
        </p:nvSpPr>
        <p:spPr>
          <a:xfrm>
            <a:off x="93345" y="235394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8"/>
            </p:custDataLst>
          </p:nvPr>
        </p:nvSpPr>
        <p:spPr>
          <a:xfrm>
            <a:off x="138430" y="587629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blinds(horizontal)">
                                      <p:cBhvr>
                                        <p:cTn id="31" dur="500"/>
                                        <p:tgtEl>
                                          <p:spTgt spid="1048602">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blinds(horizontal)">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159385" y="647065"/>
            <a:ext cx="11828780" cy="258318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16636" y="647065"/>
            <a:ext cx="11578371" cy="1198880"/>
          </a:xfrm>
          <a:prstGeom prst="rect">
            <a:avLst/>
          </a:prstGeom>
          <a:noFill/>
        </p:spPr>
        <p:txBody>
          <a:bodyPr wrap="square">
            <a:spAutoFit/>
          </a:bodyPr>
          <a:lstStyle/>
          <a:p>
            <a:pPr algn="just"/>
            <a:r>
              <a:rPr lang="en-US" altLang="zh-CN" sz="2400">
                <a:latin typeface="Times New Roman" panose="02020603050405020304" charset="0"/>
                <a:cs typeface="Times New Roman" panose="02020603050405020304" charset="0"/>
                <a:sym typeface="+mn-ea"/>
              </a:rPr>
              <a:t>As CEO of the Bengaluru-based Centre for Wildlife Studies, Karanth confronts a paradox: that India, crowded with 1.4 billion people, is also a stronghold for wildlife, home to approximately half of Asia’s elephants and roughly threequarters of the planet’s wild tigers. </a:t>
            </a:r>
            <a:endParaRPr lang="en-US" altLang="zh-CN" sz="24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349230" y="1971073"/>
            <a:ext cx="11546411" cy="1106805"/>
          </a:xfrm>
          <a:prstGeom prst="rect">
            <a:avLst/>
          </a:prstGeom>
          <a:noFill/>
        </p:spPr>
        <p:txBody>
          <a:bodyPr wrap="square" rtlCol="0">
            <a:spAutoFit/>
          </a:bodyPr>
          <a:lstStyle/>
          <a:p>
            <a:pPr algn="l">
              <a:buClrTx/>
              <a:buSzTx/>
              <a:buFontTx/>
            </a:pPr>
            <a:r>
              <a:rPr lang="zh-CN" altLang="en-US" sz="2200">
                <a:latin typeface="华文中宋" panose="02010600040101010101" charset="-122"/>
                <a:ea typeface="华文中宋" panose="02010600040101010101" charset="-122"/>
                <a:cs typeface="华文中宋" panose="02010600040101010101" charset="-122"/>
              </a:rPr>
              <a:t>作为总部位于班加罗尔的野生生物研究中心的首席执行官，卡拉思面临一个看似矛盾的局面：印度虽然拥挤着14亿人口，却同时也是野生动物的主要栖息地，拥有亚洲约一半的大象和全球近四分之三的野生老虎。</a:t>
            </a:r>
            <a:endParaRPr lang="zh-CN" altLang="en-US" sz="2200">
              <a:latin typeface="华文中宋" panose="02010600040101010101" charset="-122"/>
              <a:ea typeface="华文中宋" panose="02010600040101010101" charset="-122"/>
              <a:cs typeface="华文中宋" panose="02010600040101010101" charset="-122"/>
            </a:endParaRPr>
          </a:p>
        </p:txBody>
      </p:sp>
      <p:sp>
        <p:nvSpPr>
          <p:cNvPr id="5" name="圆角矩形 4"/>
          <p:cNvSpPr/>
          <p:nvPr>
            <p:custDataLst>
              <p:tags r:id="rId4"/>
            </p:custDataLst>
          </p:nvPr>
        </p:nvSpPr>
        <p:spPr>
          <a:xfrm>
            <a:off x="99695" y="3848100"/>
            <a:ext cx="11828780" cy="271272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224790" y="3848100"/>
            <a:ext cx="11523980" cy="2162175"/>
          </a:xfrm>
          <a:prstGeom prst="rect">
            <a:avLst/>
          </a:prstGeom>
          <a:noFill/>
        </p:spPr>
        <p:txBody>
          <a:bodyPr wrap="square">
            <a:noAutofit/>
          </a:bodyPr>
          <a:lstStyle/>
          <a:p>
            <a:pPr algn="just"/>
            <a:r>
              <a:rPr lang="en-US" altLang="zh-CN" sz="2400">
                <a:latin typeface="Times New Roman" panose="02020603050405020304" charset="0"/>
                <a:cs typeface="Times New Roman" panose="02020603050405020304" charset="0"/>
                <a:sym typeface="+mn-ea"/>
              </a:rPr>
              <a:t>Next, Karanth wants to apply her ideas outside India, cultivating an international crop of environmental stewards—or even just empathetic neighbors. “Having a set of people who at least tolerate the occurrence and presence of a large animal,” she says, “is a massive victory.</a:t>
            </a:r>
            <a:endParaRPr lang="en-US" altLang="zh-CN" sz="24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316865" y="5109210"/>
            <a:ext cx="11513820" cy="1222375"/>
          </a:xfrm>
          <a:prstGeom prst="rect">
            <a:avLst/>
          </a:prstGeom>
          <a:noFill/>
        </p:spPr>
        <p:txBody>
          <a:bodyPr wrap="square" rtlCol="0">
            <a:noAutofit/>
          </a:bodyPr>
          <a:lstStyle/>
          <a:p>
            <a:pPr algn="l">
              <a:buClrTx/>
              <a:buSzTx/>
              <a:buFontTx/>
            </a:pPr>
            <a:r>
              <a:rPr lang="zh-CN" altLang="en-US" sz="2200">
                <a:latin typeface="Times New Roman" panose="02020603050405020304" charset="0"/>
                <a:ea typeface="华文中宋" panose="02010600040101010101" charset="-122"/>
                <a:cs typeface="Times New Roman" panose="02020603050405020304" charset="0"/>
              </a:rPr>
              <a:t>接下来，卡拉思希望将她的理念推广到印度以外的地方，培养出一批具有环境责任感的国际公民——或者哪怕只是有同理心的邻居。她说：“如果能有一群人，至少能够容忍大型动物的出现和存在，那就是一个巨大的胜利。”</a:t>
            </a:r>
            <a:endParaRPr lang="zh-CN" altLang="en-US" sz="22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7"/>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270" y="252095"/>
            <a:ext cx="12190730" cy="983615"/>
          </a:xfrm>
          <a:prstGeom prst="rect">
            <a:avLst/>
          </a:prstGeom>
          <a:noFill/>
        </p:spPr>
        <p:txBody>
          <a:bodyPr wrap="square" rtlCol="0" anchor="t">
            <a:spAutoFit/>
          </a:bodyPr>
          <a:p>
            <a:pPr algn="ctr"/>
            <a:r>
              <a:rPr lang="en-US" altLang="zh-CN" sz="2800" b="1">
                <a:latin typeface="Times New Roman" panose="02020603050405020304" charset="0"/>
                <a:cs typeface="Times New Roman" panose="02020603050405020304" charset="0"/>
              </a:rPr>
              <a:t>2. Brain aneurysm treated via eye socket in UK first</a:t>
            </a:r>
            <a:endParaRPr lang="en-US" altLang="zh-CN" sz="2800" b="1">
              <a:latin typeface="Times New Roman" panose="02020603050405020304" charset="0"/>
              <a:cs typeface="Times New Roman" panose="02020603050405020304" charset="0"/>
            </a:endParaRPr>
          </a:p>
          <a:p>
            <a:pPr algn="ctr"/>
            <a:r>
              <a:rPr lang="zh-CN" altLang="en-US" sz="3000" b="1">
                <a:solidFill>
                  <a:srgbClr val="ED7D31"/>
                </a:solidFill>
                <a:latin typeface="微软雅黑" panose="020B0503020204020204" charset="-122"/>
                <a:ea typeface="微软雅黑" panose="020B0503020204020204" charset="-122"/>
                <a:cs typeface="微软雅黑" panose="020B0503020204020204" charset="-122"/>
              </a:rPr>
              <a:t>英国首次通过眼眶治疗脑动脉瘤</a:t>
            </a:r>
            <a:endParaRPr lang="zh-CN" altLang="en-US"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2232660" y="1529715"/>
            <a:ext cx="7863840" cy="3223260"/>
          </a:xfrm>
          <a:prstGeom prst="rect">
            <a:avLst/>
          </a:prstGeom>
        </p:spPr>
      </p:pic>
      <p:pic>
        <p:nvPicPr>
          <p:cNvPr id="4" name="图片 3"/>
          <p:cNvPicPr>
            <a:picLocks noChangeAspect="1"/>
          </p:cNvPicPr>
          <p:nvPr/>
        </p:nvPicPr>
        <p:blipFill>
          <a:blip r:embed="rId2"/>
          <a:stretch>
            <a:fillRect/>
          </a:stretch>
        </p:blipFill>
        <p:spPr>
          <a:xfrm>
            <a:off x="4728845" y="4752975"/>
            <a:ext cx="3162300" cy="210502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45135"/>
            <a:ext cx="12129770" cy="6877685"/>
          </a:xfrm>
          <a:prstGeom prst="rect">
            <a:avLst/>
          </a:prstGeom>
          <a:noFill/>
        </p:spPr>
        <p:txBody>
          <a:bodyPr wrap="square" rtlCol="0" anchor="t">
            <a:spAutoFit/>
          </a:bodyPr>
          <a:p>
            <a:pPr indent="0" algn="just" fontAlgn="auto">
              <a:lnSpc>
                <a:spcPct val="100000"/>
              </a:lnSpc>
            </a:pPr>
            <a:r>
              <a:rPr lang="en-US" altLang="zh-CN" sz="2100">
                <a:latin typeface="Times New Roman" panose="02020603050405020304" charset="0"/>
                <a:cs typeface="Times New Roman" panose="02020603050405020304" charset="0"/>
              </a:rPr>
              <a:t>     Doctors have performed brain surgery through a man’s eye socket, sparing the need to go through the skull, in a medical first for the UK.</a:t>
            </a:r>
            <a:endParaRPr lang="en-US" altLang="zh-CN" sz="2100">
              <a:latin typeface="Times New Roman" panose="02020603050405020304" charset="0"/>
              <a:cs typeface="Times New Roman" panose="02020603050405020304" charset="0"/>
            </a:endParaRPr>
          </a:p>
          <a:p>
            <a:pPr indent="0" algn="just" fontAlgn="auto">
              <a:lnSpc>
                <a:spcPct val="100000"/>
              </a:lnSpc>
            </a:pPr>
            <a:r>
              <a:rPr lang="en-US" altLang="zh-CN" sz="2100">
                <a:latin typeface="Times New Roman" panose="02020603050405020304" charset="0"/>
                <a:cs typeface="Times New Roman" panose="02020603050405020304" charset="0"/>
              </a:rPr>
              <a:t>      Andrew Wood, 61, a grandfather from Leeds, had the operation in February after being diagnosed _____  a brain aneurysm.</a:t>
            </a:r>
            <a:endParaRPr lang="en-US" altLang="zh-CN" sz="2100">
              <a:latin typeface="Times New Roman" panose="02020603050405020304" charset="0"/>
              <a:cs typeface="Times New Roman" panose="02020603050405020304" charset="0"/>
            </a:endParaRPr>
          </a:p>
          <a:p>
            <a:pPr indent="0" algn="just" fontAlgn="auto">
              <a:lnSpc>
                <a:spcPct val="100000"/>
              </a:lnSpc>
            </a:pPr>
            <a:r>
              <a:rPr lang="en-US" altLang="zh-CN" sz="2100">
                <a:latin typeface="Times New Roman" panose="02020603050405020304" charset="0"/>
                <a:cs typeface="Times New Roman" panose="02020603050405020304" charset="0"/>
              </a:rPr>
              <a:t>      He usually would have needed a craniotomy — in ______  surgeons cut off part of the skull using a drill and a surgical saw — to allow access to the swollen blood vessel.</a:t>
            </a:r>
            <a:endParaRPr lang="en-US" altLang="zh-CN" sz="2100">
              <a:latin typeface="Times New Roman" panose="02020603050405020304" charset="0"/>
              <a:cs typeface="Times New Roman" panose="02020603050405020304" charset="0"/>
            </a:endParaRPr>
          </a:p>
          <a:p>
            <a:pPr indent="0" algn="just" fontAlgn="auto">
              <a:lnSpc>
                <a:spcPct val="100000"/>
              </a:lnSpc>
            </a:pPr>
            <a:r>
              <a:rPr lang="en-US" altLang="zh-CN" sz="2100">
                <a:latin typeface="Times New Roman" panose="02020603050405020304" charset="0"/>
                <a:cs typeface="Times New Roman" panose="02020603050405020304" charset="0"/>
              </a:rPr>
              <a:t>      Instead, a team at Leeds Teaching Hospitals NHS Trust performed keyhole surgery through his eye socket. It was the first time this sort of aneurysm operation ________________ (carry) out in the UK.</a:t>
            </a:r>
            <a:endParaRPr lang="en-US" altLang="zh-CN" sz="2100">
              <a:latin typeface="Times New Roman" panose="02020603050405020304" charset="0"/>
              <a:cs typeface="Times New Roman" panose="02020603050405020304" charset="0"/>
            </a:endParaRPr>
          </a:p>
          <a:p>
            <a:pPr indent="0" algn="just" fontAlgn="auto">
              <a:lnSpc>
                <a:spcPct val="100000"/>
              </a:lnSpc>
            </a:pPr>
            <a:r>
              <a:rPr lang="en-US" altLang="zh-CN" sz="2100">
                <a:latin typeface="Times New Roman" panose="02020603050405020304" charset="0"/>
                <a:cs typeface="Times New Roman" panose="02020603050405020304" charset="0"/>
              </a:rPr>
              <a:t>      Asim Sheikh, ___ consultant neurosurgeon, said that the innovative process meant “we could directly access the aneurysm without even having to touch the brain”. The technique also _____________ (significant) reduced the risk of fatal complications.</a:t>
            </a:r>
            <a:endParaRPr lang="en-US" altLang="zh-CN" sz="2100">
              <a:latin typeface="Times New Roman" panose="02020603050405020304" charset="0"/>
              <a:cs typeface="Times New Roman" panose="02020603050405020304" charset="0"/>
            </a:endParaRPr>
          </a:p>
          <a:p>
            <a:pPr indent="0" algn="just" fontAlgn="auto">
              <a:lnSpc>
                <a:spcPct val="100000"/>
              </a:lnSpc>
            </a:pPr>
            <a:r>
              <a:rPr lang="en-US" altLang="zh-CN" sz="2100">
                <a:latin typeface="Times New Roman" panose="02020603050405020304" charset="0"/>
                <a:cs typeface="Times New Roman" panose="02020603050405020304" charset="0"/>
              </a:rPr>
              <a:t>      The operation involved making a tiny incision at the side of Wood’s eye and cutting the outer wall of his eye socket while keeping his eyeball __________ (protect). The team practised on a 3D model of Wood’s skull.</a:t>
            </a:r>
            <a:endParaRPr lang="en-US" altLang="zh-CN" sz="2100">
              <a:latin typeface="Times New Roman" panose="02020603050405020304" charset="0"/>
              <a:cs typeface="Times New Roman" panose="02020603050405020304" charset="0"/>
            </a:endParaRPr>
          </a:p>
          <a:p>
            <a:pPr indent="0" algn="just" fontAlgn="auto">
              <a:lnSpc>
                <a:spcPct val="100000"/>
              </a:lnSpc>
            </a:pPr>
            <a:r>
              <a:rPr lang="en-US" altLang="zh-CN" sz="2100">
                <a:latin typeface="Times New Roman" panose="02020603050405020304" charset="0"/>
                <a:cs typeface="Times New Roman" panose="02020603050405020304" charset="0"/>
              </a:rPr>
              <a:t>The main treatment for an aneurysm is </a:t>
            </a:r>
            <a:r>
              <a:rPr lang="en-US" altLang="zh-CN" sz="2100">
                <a:solidFill>
                  <a:srgbClr val="0000FF"/>
                </a:solidFill>
                <a:latin typeface="Times New Roman" panose="02020603050405020304" charset="0"/>
                <a:cs typeface="Times New Roman" panose="02020603050405020304" charset="0"/>
              </a:rPr>
              <a:t>clipping</a:t>
            </a:r>
            <a:r>
              <a:rPr lang="en-US" altLang="zh-CN" sz="2100">
                <a:latin typeface="Times New Roman" panose="02020603050405020304" charset="0"/>
                <a:cs typeface="Times New Roman" panose="02020603050405020304" charset="0"/>
              </a:rPr>
              <a:t>. This involves _________ (place) a tiny metal clip across the base of the aneurysm to prevent it from rupturing, which can cause a stroke.</a:t>
            </a:r>
            <a:endParaRPr lang="en-US" altLang="zh-CN" sz="2100">
              <a:latin typeface="Times New Roman" panose="02020603050405020304" charset="0"/>
              <a:cs typeface="Times New Roman" panose="02020603050405020304" charset="0"/>
            </a:endParaRPr>
          </a:p>
          <a:p>
            <a:pPr indent="0" algn="just" fontAlgn="auto">
              <a:lnSpc>
                <a:spcPct val="100000"/>
              </a:lnSpc>
            </a:pPr>
            <a:r>
              <a:rPr lang="en-US" altLang="zh-CN" sz="2100">
                <a:latin typeface="Times New Roman" panose="02020603050405020304" charset="0"/>
                <a:cs typeface="Times New Roman" panose="02020603050405020304" charset="0"/>
              </a:rPr>
              <a:t>      Patients would normally be in hospital for about a week, ____  Wood stayed for just one night. He returned to work in the building trade in May. </a:t>
            </a:r>
            <a:endParaRPr lang="en-US" altLang="zh-CN" sz="2100">
              <a:latin typeface="Times New Roman" panose="02020603050405020304" charset="0"/>
              <a:cs typeface="Times New Roman" panose="02020603050405020304" charset="0"/>
            </a:endParaRPr>
          </a:p>
          <a:p>
            <a:pPr indent="0" algn="just" fontAlgn="auto">
              <a:lnSpc>
                <a:spcPct val="100000"/>
              </a:lnSpc>
            </a:pPr>
            <a:r>
              <a:rPr lang="en-US" altLang="zh-CN" sz="2100">
                <a:latin typeface="Times New Roman" panose="02020603050405020304" charset="0"/>
                <a:cs typeface="Times New Roman" panose="02020603050405020304" charset="0"/>
              </a:rPr>
              <a:t>      Sheikh said Wood got “the best of both worlds” in receiving “a durable cure for his aneurysm while cutting down on the __________ (drawback) of ... big cuts and scars”. He _______ (call) the operation a“significant step forward in minimally </a:t>
            </a:r>
            <a:r>
              <a:rPr lang="en-US" altLang="zh-CN" sz="2100">
                <a:solidFill>
                  <a:srgbClr val="0000FF"/>
                </a:solidFill>
                <a:latin typeface="Times New Roman" panose="02020603050405020304" charset="0"/>
                <a:cs typeface="Times New Roman" panose="02020603050405020304" charset="0"/>
              </a:rPr>
              <a:t>invasive</a:t>
            </a:r>
            <a:r>
              <a:rPr lang="en-US" altLang="zh-CN" sz="2100">
                <a:latin typeface="Times New Roman" panose="02020603050405020304" charset="0"/>
                <a:cs typeface="Times New Roman" panose="02020603050405020304" charset="0"/>
              </a:rPr>
              <a:t> brain surgery in the UK”.</a:t>
            </a:r>
            <a:endParaRPr lang="en-US" altLang="zh-CN" sz="2100">
              <a:latin typeface="Times New Roman" panose="02020603050405020304" charset="0"/>
              <a:cs typeface="Times New Roman" panose="02020603050405020304" charset="0"/>
            </a:endParaRPr>
          </a:p>
          <a:p>
            <a:pPr indent="0" algn="just" fontAlgn="auto">
              <a:lnSpc>
                <a:spcPct val="100000"/>
              </a:lnSpc>
            </a:pPr>
            <a:endParaRPr lang="zh-CN" altLang="en-US" sz="21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7810500" cy="460375"/>
          </a:xfrm>
          <a:prstGeom prst="rect">
            <a:avLst/>
          </a:prstGeom>
          <a:noFill/>
        </p:spPr>
        <p:txBody>
          <a:bodyPr wrap="square" rtlCol="0">
            <a:spAutoFit/>
          </a:bodyPr>
          <a:p>
            <a:pPr algn="l">
              <a:buClrTx/>
              <a:buSzTx/>
              <a:buFontTx/>
            </a:pPr>
            <a:r>
              <a:rPr lang="en-US" altLang="zh-CN" sz="2400" b="1" i="1">
                <a:solidFill>
                  <a:srgbClr val="ED7D31"/>
                </a:solidFill>
                <a:latin typeface="微软雅黑" panose="020B0503020204020204" charset="-122"/>
                <a:ea typeface="微软雅黑" panose="020B0503020204020204" charset="-122"/>
                <a:cs typeface="微软雅黑" panose="020B0503020204020204" charset="-122"/>
              </a:rPr>
              <a:t>The Times  </a:t>
            </a:r>
            <a:r>
              <a:rPr lang="en-US" sz="2400" b="1">
                <a:solidFill>
                  <a:srgbClr val="ED7D31"/>
                </a:solidFill>
                <a:latin typeface="微软雅黑" panose="020B0503020204020204" charset="-122"/>
                <a:ea typeface="微软雅黑" panose="020B0503020204020204" charset="-122"/>
                <a:cs typeface="微软雅黑" panose="020B0503020204020204" charset="-122"/>
              </a:rPr>
              <a:t>(</a:t>
            </a:r>
            <a:r>
              <a:rPr lang="en-US" altLang="zh-CN" sz="2400" b="1">
                <a:solidFill>
                  <a:srgbClr val="ED7D31"/>
                </a:solidFill>
                <a:latin typeface="微软雅黑" panose="020B0503020204020204" charset="-122"/>
                <a:ea typeface="微软雅黑" panose="020B0503020204020204" charset="-122"/>
                <a:cs typeface="微软雅黑" panose="020B0503020204020204" charset="-122"/>
                <a:sym typeface="+mn-ea"/>
              </a:rPr>
              <a:t>May 1</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9, 2026  </a:t>
            </a:r>
            <a:r>
              <a:rPr lang="en-US" altLang="zh-CN" sz="2400" b="1">
                <a:solidFill>
                  <a:srgbClr val="ED7D31"/>
                </a:solidFill>
                <a:latin typeface="微软雅黑" panose="020B0503020204020204" charset="-122"/>
                <a:ea typeface="微软雅黑" panose="020B0503020204020204" charset="-122"/>
                <a:cs typeface="微软雅黑" panose="020B0503020204020204" charset="-122"/>
                <a:sym typeface="+mn-ea"/>
              </a:rPr>
              <a:t>P14</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11159490" y="1099820"/>
            <a:ext cx="1831975" cy="391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lang="en-US" altLang="zh-CN" sz="2200">
                <a:solidFill>
                  <a:srgbClr val="FF0000"/>
                </a:solidFill>
                <a:latin typeface="Times New Roman" panose="02020603050405020304" charset="0"/>
                <a:cs typeface="Times New Roman" panose="02020603050405020304" charset="0"/>
                <a:sym typeface="+mn-ea"/>
              </a:rPr>
              <a:t>with</a:t>
            </a:r>
            <a:endParaRPr lang="en-US" altLang="zh-CN" sz="22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6139180" y="1741170"/>
            <a:ext cx="112903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upright="0" compatLnSpc="1">
            <a:noAutofit/>
          </a:bodyPr>
          <a:p>
            <a:pPr lvl="0" algn="l" hangingPunct="0">
              <a:spcBef>
                <a:spcPts val="0"/>
              </a:spcBef>
              <a:spcAft>
                <a:spcPts val="0"/>
              </a:spcAft>
              <a:buClrTx/>
              <a:buSzTx/>
              <a:buFontTx/>
            </a:pPr>
            <a:r>
              <a:rPr lang="en-US" altLang="zh-CN" sz="2200">
                <a:solidFill>
                  <a:srgbClr val="FF0000"/>
                </a:solidFill>
                <a:latin typeface="Times New Roman" panose="02020603050405020304" charset="0"/>
                <a:cs typeface="Times New Roman" panose="02020603050405020304" charset="0"/>
                <a:sym typeface="+mn-ea"/>
              </a:rPr>
              <a:t>which  </a:t>
            </a:r>
            <a:endParaRPr lang="en-US" altLang="zh-CN" sz="22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5710555" y="2733675"/>
            <a:ext cx="2131695" cy="3898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lang="en-US" altLang="zh-CN" sz="2200">
                <a:solidFill>
                  <a:srgbClr val="FF0000"/>
                </a:solidFill>
                <a:latin typeface="Times New Roman" panose="02020603050405020304" charset="0"/>
                <a:cs typeface="Times New Roman" panose="02020603050405020304" charset="0"/>
                <a:sym typeface="+mn-ea"/>
              </a:rPr>
              <a:t>had been carried</a:t>
            </a:r>
            <a:endParaRPr lang="en-US" altLang="zh-CN" sz="22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2136775" y="3037205"/>
            <a:ext cx="1395730" cy="391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lang="en-US" altLang="zh-CN" sz="2200">
                <a:solidFill>
                  <a:srgbClr val="FF0000"/>
                </a:solidFill>
                <a:latin typeface="Times New Roman" panose="02020603050405020304" charset="0"/>
                <a:cs typeface="Times New Roman" panose="02020603050405020304" charset="0"/>
                <a:sym typeface="+mn-ea"/>
              </a:rPr>
              <a:t> a </a:t>
            </a:r>
            <a:endParaRPr lang="en-US" altLang="zh-CN" sz="22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9070975" y="3315335"/>
            <a:ext cx="164973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200">
                <a:solidFill>
                  <a:srgbClr val="FF0000"/>
                </a:solidFill>
                <a:latin typeface="Times New Roman" panose="02020603050405020304" charset="0"/>
                <a:cs typeface="Times New Roman" panose="02020603050405020304" charset="0"/>
                <a:sym typeface="+mn-ea"/>
              </a:rPr>
              <a:t>significantly </a:t>
            </a:r>
            <a:r>
              <a:rPr sz="2200">
                <a:solidFill>
                  <a:srgbClr val="FF0000"/>
                </a:solidFill>
                <a:latin typeface="Times New Roman" panose="02020603050405020304" charset="0"/>
                <a:cs typeface="Times New Roman" panose="02020603050405020304" charset="0"/>
                <a:sym typeface="+mn-ea"/>
              </a:rPr>
              <a:t> </a:t>
            </a:r>
            <a:endParaRPr sz="22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4174490" y="4251960"/>
            <a:ext cx="1148080" cy="4127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lang="en-US" altLang="zh-CN" sz="2200">
                <a:solidFill>
                  <a:srgbClr val="FF0000"/>
                </a:solidFill>
                <a:latin typeface="Times New Roman" panose="02020603050405020304" charset="0"/>
                <a:cs typeface="Times New Roman" panose="02020603050405020304" charset="0"/>
                <a:sym typeface="+mn-ea"/>
              </a:rPr>
              <a:t>protected  </a:t>
            </a:r>
            <a:endParaRPr lang="en-US" altLang="zh-CN" sz="22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7094855" y="4599940"/>
            <a:ext cx="119634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200">
                <a:solidFill>
                  <a:srgbClr val="FF0000"/>
                </a:solidFill>
                <a:latin typeface="Times New Roman" panose="02020603050405020304" charset="0"/>
                <a:cs typeface="Times New Roman" panose="02020603050405020304" charset="0"/>
                <a:sym typeface="+mn-ea"/>
              </a:rPr>
              <a:t>placing  </a:t>
            </a:r>
            <a:r>
              <a:rPr sz="2200">
                <a:solidFill>
                  <a:srgbClr val="FF0000"/>
                </a:solidFill>
                <a:latin typeface="Times New Roman" panose="02020603050405020304" charset="0"/>
                <a:cs typeface="Times New Roman" panose="02020603050405020304" charset="0"/>
                <a:sym typeface="+mn-ea"/>
              </a:rPr>
              <a:t> </a:t>
            </a:r>
            <a:endParaRPr sz="22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1688465" y="6245860"/>
            <a:ext cx="1449705"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200">
                <a:solidFill>
                  <a:srgbClr val="FF0000"/>
                </a:solidFill>
                <a:latin typeface="Times New Roman" panose="02020603050405020304" charset="0"/>
                <a:cs typeface="Times New Roman" panose="02020603050405020304" charset="0"/>
                <a:sym typeface="+mn-ea"/>
              </a:rPr>
              <a:t>drawbacks</a:t>
            </a:r>
            <a:endParaRPr lang="en-US" altLang="zh-CN" sz="22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6685280" y="5277485"/>
            <a:ext cx="901065" cy="3651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lang="en-US" altLang="zh-CN" sz="2200">
                <a:solidFill>
                  <a:srgbClr val="FF0000"/>
                </a:solidFill>
                <a:latin typeface="Times New Roman" panose="02020603050405020304" charset="0"/>
                <a:cs typeface="Times New Roman" panose="02020603050405020304" charset="0"/>
                <a:sym typeface="+mn-ea"/>
              </a:rPr>
              <a:t>but  </a:t>
            </a:r>
            <a:endParaRPr lang="en-US" altLang="zh-CN" sz="22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7586345" y="6245860"/>
            <a:ext cx="970915" cy="3981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lang="en-US" altLang="zh-CN" sz="2200">
                <a:solidFill>
                  <a:srgbClr val="FF0000"/>
                </a:solidFill>
                <a:latin typeface="Times New Roman" panose="02020603050405020304" charset="0"/>
                <a:cs typeface="Times New Roman" panose="02020603050405020304" charset="0"/>
                <a:sym typeface="+mn-ea"/>
              </a:rPr>
              <a:t>called </a:t>
            </a:r>
            <a:endParaRPr lang="en-US" altLang="zh-CN" sz="22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 name="KSO_WM_DIAGRAM_VIRTUALLY_FRAME" val="{&quot;height&quot;:387.55,&quot;left&quot;:10.9,&quot;top&quot;:140.25,&quot;width&quot;:956.85}"/>
</p:tagLst>
</file>

<file path=ppt/tags/tag12.xml><?xml version="1.0" encoding="utf-8"?>
<p:tagLst xmlns:p="http://schemas.openxmlformats.org/presentationml/2006/main">
  <p:tag name="KSO_WM_BEAUTIFY_FLAG" val=""/>
  <p:tag name="KSO_WM_DIAGRAM_VIRTUALLY_FRAME" val="{&quot;height&quot;:387.55,&quot;left&quot;:10.9,&quot;top&quot;:140.25,&quot;width&quot;:956.85}"/>
</p:tagLst>
</file>

<file path=ppt/tags/tag13.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DIAGRAM_VIRTUALLY_FRAME" val="{&quot;height&quot;:467.8,&quot;left&quot;:12.533514891644517,&quot;top&quot;:49.45,&quot;width&quot;:947.4664851083555}"/>
</p:tagLst>
</file>

<file path=ppt/tags/tag15.xml><?xml version="1.0" encoding="utf-8"?>
<p:tagLst xmlns:p="http://schemas.openxmlformats.org/presentationml/2006/main">
  <p:tag name="KSO_WM_DIAGRAM_VIRTUALLY_FRAME" val="{&quot;height&quot;:467.8,&quot;left&quot;:12.533514891644517,&quot;top&quot;:49.45,&quot;width&quot;:947.4664851083555}"/>
</p:tagLst>
</file>

<file path=ppt/tags/tag16.xml><?xml version="1.0" encoding="utf-8"?>
<p:tagLst xmlns:p="http://schemas.openxmlformats.org/presentationml/2006/main">
  <p:tag name="KSO_WM_DIAGRAM_VIRTUALLY_FRAME" val="{&quot;height&quot;:467.8,&quot;left&quot;:12.533514891644517,&quot;top&quot;:49.45,&quot;width&quot;:947.4664851083555}"/>
</p:tagLst>
</file>

<file path=ppt/tags/tag17.xml><?xml version="1.0" encoding="utf-8"?>
<p:tagLst xmlns:p="http://schemas.openxmlformats.org/presentationml/2006/main">
  <p:tag name="KSO_WM_DIAGRAM_VIRTUALLY_FRAME" val="{&quot;height&quot;:467.8,&quot;left&quot;:12.533514891644517,&quot;top&quot;:49.45,&quot;width&quot;:947.4664851083555}"/>
</p:tagLst>
</file>

<file path=ppt/tags/tag18.xml><?xml version="1.0" encoding="utf-8"?>
<p:tagLst xmlns:p="http://schemas.openxmlformats.org/presentationml/2006/main">
  <p:tag name="KSO_WM_DIAGRAM_VIRTUALLY_FRAME" val="{&quot;height&quot;:467.8,&quot;left&quot;:12.533514891644517,&quot;top&quot;:49.45,&quot;width&quot;:947.4664851083555}"/>
</p:tagLst>
</file>

<file path=ppt/tags/tag19.xml><?xml version="1.0" encoding="utf-8"?>
<p:tagLst xmlns:p="http://schemas.openxmlformats.org/presentationml/2006/main">
  <p:tag name="KSO_WM_DIAGRAM_VIRTUALLY_FRAME" val="{&quot;height&quot;:467.8,&quot;left&quot;:12.533514891644517,&quot;top&quot;:49.45,&quot;width&quot;:947.4664851083555}"/>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SPECIAL_SOURCE" val="bdnul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DIAGRAM_VIRTUALLY_FRAME" val="{&quot;height&quot;:485.85,&quot;left&quot;:37.85,&quot;top&quot;:45.25,&quot;width&quot;:781.95}"/>
</p:tagLst>
</file>

<file path=ppt/tags/tag25.xml><?xml version="1.0" encoding="utf-8"?>
<p:tagLst xmlns:p="http://schemas.openxmlformats.org/presentationml/2006/main">
  <p:tag name="KSO_WM_DIAGRAM_VIRTUALLY_FRAME" val="{&quot;height&quot;:485.85,&quot;left&quot;:37.85,&quot;top&quot;:45.25,&quot;width&quot;:781.95}"/>
</p:tagLst>
</file>

<file path=ppt/tags/tag26.xml><?xml version="1.0" encoding="utf-8"?>
<p:tagLst xmlns:p="http://schemas.openxmlformats.org/presentationml/2006/main">
  <p:tag name="KSO_WM_DIAGRAM_VIRTUALLY_FRAME" val="{&quot;height&quot;:410.65,&quot;left&quot;:10.95,&quot;top&quot;:152.5,&quot;width&quot;:908.55}"/>
</p:tagLst>
</file>

<file path=ppt/tags/tag27.xml><?xml version="1.0" encoding="utf-8"?>
<p:tagLst xmlns:p="http://schemas.openxmlformats.org/presentationml/2006/main">
  <p:tag name="KSO_WM_DIAGRAM_VIRTUALLY_FRAME" val="{&quot;height&quot;:410.65,&quot;left&quot;:10.95,&quot;top&quot;:152.5,&quot;width&quot;:908.55}"/>
</p:tagLst>
</file>

<file path=ppt/tags/tag28.xml><?xml version="1.0" encoding="utf-8"?>
<p:tagLst xmlns:p="http://schemas.openxmlformats.org/presentationml/2006/main">
  <p:tag name="KSO_WM_DIAGRAM_VIRTUALLY_FRAME" val="{&quot;height&quot;:410.65,&quot;left&quot;:10.95,&quot;top&quot;:152.5,&quot;width&quot;:908.55}"/>
</p:tagLst>
</file>

<file path=ppt/tags/tag29.xml><?xml version="1.0" encoding="utf-8"?>
<p:tagLst xmlns:p="http://schemas.openxmlformats.org/presentationml/2006/main">
  <p:tag name="KSO_WM_DIAGRAM_VIRTUALLY_FRAME" val="{&quot;height&quot;:410.65,&quot;left&quot;:10.95,&quot;top&quot;:152.5,&quot;width&quot;:908.55}"/>
</p:tagLst>
</file>

<file path=ppt/tags/tag3.xml><?xml version="1.0" encoding="utf-8"?>
<p:tagLst xmlns:p="http://schemas.openxmlformats.org/presentationml/2006/main">
  <p:tag name="KSO_WM_DIAGRAM_VIRTUALLY_FRAME" val="{&quot;height&quot;:485.85,&quot;left&quot;:37.85,&quot;top&quot;:45.25,&quot;width&quot;:781.95}"/>
</p:tagLst>
</file>

<file path=ppt/tags/tag30.xml><?xml version="1.0" encoding="utf-8"?>
<p:tagLst xmlns:p="http://schemas.openxmlformats.org/presentationml/2006/main">
  <p:tag name="KSO_WM_DIAGRAM_VIRTUALLY_FRAME" val="{&quot;height&quot;:401.35,&quot;left&quot;:10.95,&quot;top&quot;:152.5,&quot;width&quot;:837.35}"/>
</p:tagLst>
</file>

<file path=ppt/tags/tag31.xml><?xml version="1.0" encoding="utf-8"?>
<p:tagLst xmlns:p="http://schemas.openxmlformats.org/presentationml/2006/main">
  <p:tag name="KSO_WM_DIAGRAM_VIRTUALLY_FRAME" val="{&quot;height&quot;:410.65,&quot;left&quot;:10.95,&quot;top&quot;:152.5,&quot;width&quot;:908.55}"/>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 name="KSO_WM_DIAGRAM_VIRTUALLY_FRAME" val="{&quot;height&quot;:410.65,&quot;left&quot;:10.95,&quot;top&quot;:152.5,&quot;width&quot;:908.55}"/>
</p:tagLst>
</file>

<file path=ppt/tags/tag34.xml><?xml version="1.0" encoding="utf-8"?>
<p:tagLst xmlns:p="http://schemas.openxmlformats.org/presentationml/2006/main">
  <p:tag name="KSO_WM_BEAUTIFY_FLAG" val=""/>
  <p:tag name="KSO_WM_DIAGRAM_VIRTUALLY_FRAME" val="{&quot;height&quot;:410.65,&quot;left&quot;:10.95,&quot;top&quot;:152.5,&quot;width&quot;:908.55}"/>
</p:tagLst>
</file>

<file path=ppt/tags/tag35.xml><?xml version="1.0" encoding="utf-8"?>
<p:tagLst xmlns:p="http://schemas.openxmlformats.org/presentationml/2006/main">
  <p:tag name="KSO_WM_SPECIAL_SOURCE" val="bdnull"/>
</p:tagLst>
</file>

<file path=ppt/tags/tag36.xml><?xml version="1.0" encoding="utf-8"?>
<p:tagLst xmlns:p="http://schemas.openxmlformats.org/presentationml/2006/main">
  <p:tag name="KSO_WM_DIAGRAM_VIRTUALLY_FRAME" val="{&quot;height&quot;:499.55,&quot;left&quot;:11.45,&quot;top&quot;:45.3,&quot;width&quot;:933.25}"/>
</p:tagLst>
</file>

<file path=ppt/tags/tag37.xml><?xml version="1.0" encoding="utf-8"?>
<p:tagLst xmlns:p="http://schemas.openxmlformats.org/presentationml/2006/main">
  <p:tag name="KSO_WM_DIAGRAM_VIRTUALLY_FRAME" val="{&quot;height&quot;:499.55,&quot;left&quot;:11.45,&quot;top&quot;:45.3,&quot;width&quot;:933.25}"/>
</p:tagLst>
</file>

<file path=ppt/tags/tag38.xml><?xml version="1.0" encoding="utf-8"?>
<p:tagLst xmlns:p="http://schemas.openxmlformats.org/presentationml/2006/main">
  <p:tag name="KSO_WM_DIAGRAM_VIRTUALLY_FRAME" val="{&quot;height&quot;:499.55,&quot;left&quot;:11.45,&quot;top&quot;:45.3,&quot;width&quot;:933.25}"/>
</p:tagLst>
</file>

<file path=ppt/tags/tag39.xml><?xml version="1.0" encoding="utf-8"?>
<p:tagLst xmlns:p="http://schemas.openxmlformats.org/presentationml/2006/main">
  <p:tag name="KSO_WM_DIAGRAM_VIRTUALLY_FRAME" val="{&quot;height&quot;:499.55,&quot;left&quot;:11.45,&quot;top&quot;:45.3,&quot;width&quot;:933.25}"/>
</p:tagLst>
</file>

<file path=ppt/tags/tag4.xml><?xml version="1.0" encoding="utf-8"?>
<p:tagLst xmlns:p="http://schemas.openxmlformats.org/presentationml/2006/main">
  <p:tag name="KSO_WM_DIAGRAM_VIRTUALLY_FRAME" val="{&quot;height&quot;:485.85,&quot;left&quot;:37.85,&quot;top&quot;:45.25,&quot;width&quot;:781.95}"/>
</p:tagLst>
</file>

<file path=ppt/tags/tag40.xml><?xml version="1.0" encoding="utf-8"?>
<p:tagLst xmlns:p="http://schemas.openxmlformats.org/presentationml/2006/main">
  <p:tag name="KSO_WM_DIAGRAM_VIRTUALLY_FRAME" val="{&quot;height&quot;:499.55,&quot;left&quot;:11.45,&quot;top&quot;:45.3,&quot;width&quot;:933.25}"/>
</p:tagLst>
</file>

<file path=ppt/tags/tag41.xml><?xml version="1.0" encoding="utf-8"?>
<p:tagLst xmlns:p="http://schemas.openxmlformats.org/presentationml/2006/main">
  <p:tag name="KSO_WM_DIAGRAM_VIRTUALLY_FRAME" val="{&quot;height&quot;:499.55,&quot;left&quot;:11.45,&quot;top&quot;:45.3,&quot;width&quot;:933.25}"/>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SPECIAL_SOURCE" val="bdnul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DIAGRAM_VIRTUALLY_FRAME" val="{&quot;height&quot;:632,&quot;left&quot;:33.2,&quot;top&quot;:-31.75,&quot;width&quot;:867.8}"/>
</p:tagLst>
</file>

<file path=ppt/tags/tag47.xml><?xml version="1.0" encoding="utf-8"?>
<p:tagLst xmlns:p="http://schemas.openxmlformats.org/presentationml/2006/main">
  <p:tag name="KSO_WM_DIAGRAM_VIRTUALLY_FRAME" val="{&quot;height&quot;:632,&quot;left&quot;:33.2,&quot;top&quot;:-31.75,&quot;width&quot;:867.8}"/>
</p:tagLst>
</file>

<file path=ppt/tags/tag48.xml><?xml version="1.0" encoding="utf-8"?>
<p:tagLst xmlns:p="http://schemas.openxmlformats.org/presentationml/2006/main">
  <p:tag name="KSO_WM_DIAGRAM_VIRTUALLY_FRAME" val="{&quot;height&quot;:632,&quot;left&quot;:33.2,&quot;top&quot;:-31.75,&quot;width&quot;:867.8}"/>
</p:tagLst>
</file>

<file path=ppt/tags/tag49.xml><?xml version="1.0" encoding="utf-8"?>
<p:tagLst xmlns:p="http://schemas.openxmlformats.org/presentationml/2006/main">
  <p:tag name="KSO_WM_DIAGRAM_VIRTUALLY_FRAME" val="{&quot;height&quot;:632,&quot;left&quot;:33.2,&quot;top&quot;:-31.75,&quot;width&quot;:867.8}"/>
</p:tagLst>
</file>

<file path=ppt/tags/tag5.xml><?xml version="1.0" encoding="utf-8"?>
<p:tagLst xmlns:p="http://schemas.openxmlformats.org/presentationml/2006/main">
  <p:tag name="KSO_WM_DIAGRAM_VIRTUALLY_FRAME" val="{&quot;height&quot;:387.55,&quot;left&quot;:10.9,&quot;top&quot;:140.25,&quot;width&quot;:956.85}"/>
</p:tagLst>
</file>

<file path=ppt/tags/tag50.xml><?xml version="1.0" encoding="utf-8"?>
<p:tagLst xmlns:p="http://schemas.openxmlformats.org/presentationml/2006/main">
  <p:tag name="KSO_WM_DIAGRAM_VIRTUALLY_FRAME" val="{&quot;height&quot;:632,&quot;left&quot;:33.2,&quot;top&quot;:-31.75,&quot;width&quot;:867.8}"/>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DIAGRAM_VIRTUALLY_FRAME" val="{&quot;height&quot;:632,&quot;left&quot;:33.2,&quot;top&quot;:-31.75,&quot;width&quot;:867.8}"/>
</p:tagLst>
</file>

<file path=ppt/tags/tag53.xml><?xml version="1.0" encoding="utf-8"?>
<p:tagLst xmlns:p="http://schemas.openxmlformats.org/presentationml/2006/main">
  <p:tag name="KSO_WM_DIAGRAM_VIRTUALLY_FRAME" val="{&quot;height&quot;:485.85,&quot;left&quot;:37.85,&quot;top&quot;:45.25,&quot;width&quot;:781.95}"/>
</p:tagLst>
</file>

<file path=ppt/tags/tag54.xml><?xml version="1.0" encoding="utf-8"?>
<p:tagLst xmlns:p="http://schemas.openxmlformats.org/presentationml/2006/main">
  <p:tag name="KSO_WM_DIAGRAM_VIRTUALLY_FRAME" val="{&quot;height&quot;:485.85,&quot;left&quot;:37.85,&quot;top&quot;:45.25,&quot;width&quot;:781.95}"/>
</p:tagLst>
</file>

<file path=ppt/tags/tag55.xml><?xml version="1.0" encoding="utf-8"?>
<p:tagLst xmlns:p="http://schemas.openxmlformats.org/presentationml/2006/main">
  <p:tag name="KSO_WM_BEAUTIFY_FLAG" val=""/>
  <p:tag name="KSO_WM_DIAGRAM_VIRTUALLY_FRAME" val="{&quot;height&quot;:485.85,&quot;left&quot;:37.85,&quot;top&quot;:45.25,&quot;width&quot;:781.95}"/>
</p:tagLst>
</file>

<file path=ppt/tags/tag56.xml><?xml version="1.0" encoding="utf-8"?>
<p:tagLst xmlns:p="http://schemas.openxmlformats.org/presentationml/2006/main">
  <p:tag name="KSO_WM_DIAGRAM_VIRTUALLY_FRAME" val="{&quot;height&quot;:389.9,&quot;left&quot;:14.6,&quot;top&quot;:162,&quot;width&quot;:934.45}"/>
</p:tagLst>
</file>

<file path=ppt/tags/tag57.xml><?xml version="1.0" encoding="utf-8"?>
<p:tagLst xmlns:p="http://schemas.openxmlformats.org/presentationml/2006/main">
  <p:tag name="KSO_WM_DIAGRAM_VIRTUALLY_FRAME" val="{&quot;height&quot;:389.9,&quot;left&quot;:14.6,&quot;top&quot;:162,&quot;width&quot;:934.45}"/>
</p:tagLst>
</file>

<file path=ppt/tags/tag58.xml><?xml version="1.0" encoding="utf-8"?>
<p:tagLst xmlns:p="http://schemas.openxmlformats.org/presentationml/2006/main">
  <p:tag name="KSO_WM_DIAGRAM_VIRTUALLY_FRAME" val="{&quot;height&quot;:389.9,&quot;left&quot;:14.6,&quot;top&quot;:162,&quot;width&quot;:934.45}"/>
</p:tagLst>
</file>

<file path=ppt/tags/tag59.xml><?xml version="1.0" encoding="utf-8"?>
<p:tagLst xmlns:p="http://schemas.openxmlformats.org/presentationml/2006/main">
  <p:tag name="KSO_WM_DIAGRAM_VIRTUALLY_FRAME" val="{&quot;height&quot;:389.9,&quot;left&quot;:14.6,&quot;top&quot;:162,&quot;width&quot;:934.45}"/>
</p:tagLst>
</file>

<file path=ppt/tags/tag6.xml><?xml version="1.0" encoding="utf-8"?>
<p:tagLst xmlns:p="http://schemas.openxmlformats.org/presentationml/2006/main">
  <p:tag name="KSO_WM_DIAGRAM_VIRTUALLY_FRAME" val="{&quot;height&quot;:387.55,&quot;left&quot;:10.9,&quot;top&quot;:140.25,&quot;width&quot;:956.85}"/>
</p:tagLst>
</file>

<file path=ppt/tags/tag60.xml><?xml version="1.0" encoding="utf-8"?>
<p:tagLst xmlns:p="http://schemas.openxmlformats.org/presentationml/2006/main">
  <p:tag name="KSO_WM_DIAGRAM_VIRTUALLY_FRAME" val="{&quot;height&quot;:389.9,&quot;left&quot;:14.6,&quot;top&quot;:162,&quot;width&quot;:934.45}"/>
</p:tagLst>
</file>

<file path=ppt/tags/tag61.xml><?xml version="1.0" encoding="utf-8"?>
<p:tagLst xmlns:p="http://schemas.openxmlformats.org/presentationml/2006/main">
  <p:tag name="KSO_WM_DIAGRAM_VIRTUALLY_FRAME" val="{&quot;height&quot;:379.8,&quot;left&quot;:14.6,&quot;top&quot;:172.5,&quot;width&quot;:899.4}"/>
</p:tagLst>
</file>

<file path=ppt/tags/tag62.xml><?xml version="1.0" encoding="utf-8"?>
<p:tagLst xmlns:p="http://schemas.openxmlformats.org/presentationml/2006/main">
  <p:tag name="KSO_WM_DIAGRAM_VIRTUALLY_FRAME" val="{&quot;height&quot;:389.9,&quot;left&quot;:14.6,&quot;top&quot;:162,&quot;width&quot;:934.45}"/>
</p:tagLst>
</file>

<file path=ppt/tags/tag63.xml><?xml version="1.0" encoding="utf-8"?>
<p:tagLst xmlns:p="http://schemas.openxmlformats.org/presentationml/2006/main">
  <p:tag name="KSO_WM_BEAUTIFY_FLAG" val=""/>
  <p:tag name="KSO_WM_DIAGRAM_VIRTUALLY_FRAME" val="{&quot;height&quot;:389.9,&quot;left&quot;:14.6,&quot;top&quot;:162,&quot;width&quot;:934.45}"/>
</p:tagLst>
</file>

<file path=ppt/tags/tag64.xml><?xml version="1.0" encoding="utf-8"?>
<p:tagLst xmlns:p="http://schemas.openxmlformats.org/presentationml/2006/main">
  <p:tag name="KSO_WM_SPECIAL_SOURCE" val="bdnull"/>
</p:tagLst>
</file>

<file path=ppt/tags/tag65.xml><?xml version="1.0" encoding="utf-8"?>
<p:tagLst xmlns:p="http://schemas.openxmlformats.org/presentationml/2006/main">
  <p:tag name="KSO_WM_DIAGRAM_VIRTUALLY_FRAME" val="{&quot;height&quot;:443.6,&quot;left&quot;:18.6,&quot;top&quot;:61.25,&quot;width&quot;:925.8}"/>
</p:tagLst>
</file>

<file path=ppt/tags/tag66.xml><?xml version="1.0" encoding="utf-8"?>
<p:tagLst xmlns:p="http://schemas.openxmlformats.org/presentationml/2006/main">
  <p:tag name="KSO_WM_DIAGRAM_VIRTUALLY_FRAME" val="{&quot;height&quot;:443.6,&quot;left&quot;:18.6,&quot;top&quot;:61.25,&quot;width&quot;:925.8}"/>
</p:tagLst>
</file>

<file path=ppt/tags/tag67.xml><?xml version="1.0" encoding="utf-8"?>
<p:tagLst xmlns:p="http://schemas.openxmlformats.org/presentationml/2006/main">
  <p:tag name="KSO_WM_DIAGRAM_VIRTUALLY_FRAME" val="{&quot;height&quot;:443.6,&quot;left&quot;:18.6,&quot;top&quot;:61.25,&quot;width&quot;:925.8}"/>
</p:tagLst>
</file>

<file path=ppt/tags/tag68.xml><?xml version="1.0" encoding="utf-8"?>
<p:tagLst xmlns:p="http://schemas.openxmlformats.org/presentationml/2006/main">
  <p:tag name="KSO_WM_DIAGRAM_VIRTUALLY_FRAME" val="{&quot;height&quot;:443.6,&quot;left&quot;:18.6,&quot;top&quot;:61.25,&quot;width&quot;:925.8}"/>
</p:tagLst>
</file>

<file path=ppt/tags/tag69.xml><?xml version="1.0" encoding="utf-8"?>
<p:tagLst xmlns:p="http://schemas.openxmlformats.org/presentationml/2006/main">
  <p:tag name="KSO_WM_DIAGRAM_VIRTUALLY_FRAME" val="{&quot;height&quot;:443.6,&quot;left&quot;:18.6,&quot;top&quot;:61.25,&quot;width&quot;:925.8}"/>
</p:tagLst>
</file>

<file path=ppt/tags/tag7.xml><?xml version="1.0" encoding="utf-8"?>
<p:tagLst xmlns:p="http://schemas.openxmlformats.org/presentationml/2006/main">
  <p:tag name="KSO_WM_DIAGRAM_VIRTUALLY_FRAME" val="{&quot;height&quot;:387.55,&quot;left&quot;:10.9,&quot;top&quot;:140.25,&quot;width&quot;:956.85}"/>
</p:tagLst>
</file>

<file path=ppt/tags/tag70.xml><?xml version="1.0" encoding="utf-8"?>
<p:tagLst xmlns:p="http://schemas.openxmlformats.org/presentationml/2006/main">
  <p:tag name="KSO_WM_DIAGRAM_VIRTUALLY_FRAME" val="{&quot;height&quot;:443.6,&quot;left&quot;:18.6,&quot;top&quot;:61.25,&quot;width&quot;:925.8}"/>
</p:tagLst>
</file>

<file path=ppt/tags/tag71.xml><?xml version="1.0" encoding="utf-8"?>
<p:tagLst xmlns:p="http://schemas.openxmlformats.org/presentationml/2006/main">
  <p:tag name="KSO_WM_SPECIAL_SOURCE" val="bdnul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DIAGRAM_VIRTUALLY_FRAME" val="{&quot;height&quot;:389.9,&quot;left&quot;:14.6,&quot;top&quot;:162,&quot;width&quot;:934.45}"/>
</p:tagLst>
</file>

<file path=ppt/tags/tag74.xml><?xml version="1.0" encoding="utf-8"?>
<p:tagLst xmlns:p="http://schemas.openxmlformats.org/presentationml/2006/main">
  <p:tag name="KSO_WM_DIAGRAM_VIRTUALLY_FRAME" val="{&quot;height&quot;:389.9,&quot;left&quot;:14.6,&quot;top&quot;:162,&quot;width&quot;:934.45}"/>
</p:tagLst>
</file>

<file path=ppt/tags/tag75.xml><?xml version="1.0" encoding="utf-8"?>
<p:tagLst xmlns:p="http://schemas.openxmlformats.org/presentationml/2006/main">
  <p:tag name="KSO_WM_DIAGRAM_VIRTUALLY_FRAME" val="{&quot;height&quot;:389.9,&quot;left&quot;:14.6,&quot;top&quot;:162,&quot;width&quot;:934.45}"/>
</p:tagLst>
</file>

<file path=ppt/tags/tag76.xml><?xml version="1.0" encoding="utf-8"?>
<p:tagLst xmlns:p="http://schemas.openxmlformats.org/presentationml/2006/main">
  <p:tag name="KSO_WM_DIAGRAM_VIRTUALLY_FRAME" val="{&quot;height&quot;:389.9,&quot;left&quot;:14.6,&quot;top&quot;:162,&quot;width&quot;:934.45}"/>
</p:tagLst>
</file>

<file path=ppt/tags/tag77.xml><?xml version="1.0" encoding="utf-8"?>
<p:tagLst xmlns:p="http://schemas.openxmlformats.org/presentationml/2006/main">
  <p:tag name="KSO_WM_DIAGRAM_VIRTUALLY_FRAME" val="{&quot;height&quot;:389.9,&quot;left&quot;:14.6,&quot;top&quot;:162,&quot;width&quot;:934.45}"/>
</p:tagLst>
</file>

<file path=ppt/tags/tag78.xml><?xml version="1.0" encoding="utf-8"?>
<p:tagLst xmlns:p="http://schemas.openxmlformats.org/presentationml/2006/main">
  <p:tag name="KSO_WM_DIAGRAM_VIRTUALLY_FRAME" val="{&quot;height&quot;:379.8,&quot;left&quot;:14.6,&quot;top&quot;:172.5,&quot;width&quot;:899.4}"/>
</p:tagLst>
</file>

<file path=ppt/tags/tag79.xml><?xml version="1.0" encoding="utf-8"?>
<p:tagLst xmlns:p="http://schemas.openxmlformats.org/presentationml/2006/main">
  <p:tag name="KSO_WM_DIAGRAM_VIRTUALLY_FRAME" val="{&quot;height&quot;:389.9,&quot;left&quot;:14.6,&quot;top&quot;:162,&quot;width&quot;:934.45}"/>
</p:tagLst>
</file>

<file path=ppt/tags/tag8.xml><?xml version="1.0" encoding="utf-8"?>
<p:tagLst xmlns:p="http://schemas.openxmlformats.org/presentationml/2006/main">
  <p:tag name="KSO_WM_DIAGRAM_VIRTUALLY_FRAME" val="{&quot;height&quot;:387.55,&quot;left&quot;:10.9,&quot;top&quot;:140.25,&quot;width&quot;:956.85}"/>
</p:tagLst>
</file>

<file path=ppt/tags/tag80.xml><?xml version="1.0" encoding="utf-8"?>
<p:tagLst xmlns:p="http://schemas.openxmlformats.org/presentationml/2006/main">
  <p:tag name="KSO_WM_BEAUTIFY_FLAG" val=""/>
  <p:tag name="KSO_WM_DIAGRAM_VIRTUALLY_FRAME" val="{&quot;height&quot;:389.9,&quot;left&quot;:14.6,&quot;top&quot;:162,&quot;width&quot;:934.45}"/>
</p:tagLst>
</file>

<file path=ppt/tags/tag81.xml><?xml version="1.0" encoding="utf-8"?>
<p:tagLst xmlns:p="http://schemas.openxmlformats.org/presentationml/2006/main">
  <p:tag name="KSO_WM_SPECIAL_SOURCE" val="bdnull"/>
</p:tagLst>
</file>

<file path=ppt/tags/tag82.xml><?xml version="1.0" encoding="utf-8"?>
<p:tagLst xmlns:p="http://schemas.openxmlformats.org/presentationml/2006/main">
  <p:tag name="KSO_WM_DIAGRAM_VIRTUALLY_FRAME" val="{&quot;height&quot;:443.6,&quot;left&quot;:18.6,&quot;top&quot;:61.25,&quot;width&quot;:925.8}"/>
</p:tagLst>
</file>

<file path=ppt/tags/tag83.xml><?xml version="1.0" encoding="utf-8"?>
<p:tagLst xmlns:p="http://schemas.openxmlformats.org/presentationml/2006/main">
  <p:tag name="KSO_WM_DIAGRAM_VIRTUALLY_FRAME" val="{&quot;height&quot;:443.6,&quot;left&quot;:18.6,&quot;top&quot;:61.25,&quot;width&quot;:925.8}"/>
</p:tagLst>
</file>

<file path=ppt/tags/tag84.xml><?xml version="1.0" encoding="utf-8"?>
<p:tagLst xmlns:p="http://schemas.openxmlformats.org/presentationml/2006/main">
  <p:tag name="KSO_WM_DIAGRAM_VIRTUALLY_FRAME" val="{&quot;height&quot;:443.6,&quot;left&quot;:18.6,&quot;top&quot;:61.25,&quot;width&quot;:925.8}"/>
</p:tagLst>
</file>

<file path=ppt/tags/tag85.xml><?xml version="1.0" encoding="utf-8"?>
<p:tagLst xmlns:p="http://schemas.openxmlformats.org/presentationml/2006/main">
  <p:tag name="KSO_WM_DIAGRAM_VIRTUALLY_FRAME" val="{&quot;height&quot;:443.6,&quot;left&quot;:18.6,&quot;top&quot;:61.25,&quot;width&quot;:925.8}"/>
</p:tagLst>
</file>

<file path=ppt/tags/tag86.xml><?xml version="1.0" encoding="utf-8"?>
<p:tagLst xmlns:p="http://schemas.openxmlformats.org/presentationml/2006/main">
  <p:tag name="KSO_WM_DIAGRAM_VIRTUALLY_FRAME" val="{&quot;height&quot;:443.6,&quot;left&quot;:18.6,&quot;top&quot;:61.25,&quot;width&quot;:925.8}"/>
</p:tagLst>
</file>

<file path=ppt/tags/tag87.xml><?xml version="1.0" encoding="utf-8"?>
<p:tagLst xmlns:p="http://schemas.openxmlformats.org/presentationml/2006/main">
  <p:tag name="KSO_WM_DIAGRAM_VIRTUALLY_FRAME" val="{&quot;height&quot;:443.6,&quot;left&quot;:18.6,&quot;top&quot;:61.25,&quot;width&quot;:925.8}"/>
</p:tagLst>
</file>

<file path=ppt/tags/tag88.xml><?xml version="1.0" encoding="utf-8"?>
<p:tagLst xmlns:p="http://schemas.openxmlformats.org/presentationml/2006/main">
  <p:tag name="KSO_WM_SPECIAL_SOURCE" val="bdnul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DIAGRAM_VIRTUALLY_FRAME" val="{&quot;height&quot;:387.55,&quot;left&quot;:10.9,&quot;top&quot;:140.25,&quot;width&quot;:956.85}"/>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SPECIAL_SOURCE" val="bdnul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SPECIAL_SOURCE" val="bdnul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17375</Words>
  <Application>WPS 演示</Application>
  <PresentationFormat>宽屏</PresentationFormat>
  <Paragraphs>382</Paragraphs>
  <Slides>25</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25</vt:i4>
      </vt:variant>
    </vt:vector>
  </HeadingPairs>
  <TitlesOfParts>
    <vt:vector size="40" baseType="lpstr">
      <vt:lpstr>Arial</vt:lpstr>
      <vt:lpstr>宋体</vt:lpstr>
      <vt:lpstr>Wingdings</vt:lpstr>
      <vt:lpstr>Trebuchet MS</vt:lpstr>
      <vt:lpstr>Times New Roman</vt:lpstr>
      <vt:lpstr>微软雅黑</vt:lpstr>
      <vt:lpstr>华文中宋</vt:lpstr>
      <vt:lpstr>Wingdings</vt:lpstr>
      <vt:lpstr>Arial Unicode MS</vt:lpstr>
      <vt:lpstr>Calibri</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736</cp:revision>
  <dcterms:created xsi:type="dcterms:W3CDTF">2026-05-28T11:07:00Z</dcterms:created>
  <dcterms:modified xsi:type="dcterms:W3CDTF">2026-06-01T02:59:44Z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38852C88759746C78B47AC9D61F4C854_13</vt:lpwstr>
  </property>
</Properties>
</file>