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514" r:id="rId3"/>
    <p:sldId id="262" r:id="rId4"/>
    <p:sldId id="263" r:id="rId6"/>
    <p:sldId id="453" r:id="rId7"/>
    <p:sldId id="455" r:id="rId8"/>
    <p:sldId id="474" r:id="rId9"/>
    <p:sldId id="456" r:id="rId10"/>
    <p:sldId id="475" r:id="rId11"/>
    <p:sldId id="458" r:id="rId12"/>
    <p:sldId id="459" r:id="rId13"/>
    <p:sldId id="460" r:id="rId14"/>
    <p:sldId id="465" r:id="rId15"/>
    <p:sldId id="466" r:id="rId16"/>
    <p:sldId id="468" r:id="rId17"/>
    <p:sldId id="469" r:id="rId18"/>
    <p:sldId id="470" r:id="rId19"/>
    <p:sldId id="471" r:id="rId20"/>
    <p:sldId id="472" r:id="rId21"/>
    <p:sldId id="394" r:id="rId22"/>
    <p:sldId id="443" r:id="rId23"/>
    <p:sldId id="442" r:id="rId24"/>
    <p:sldId id="473" r:id="rId25"/>
    <p:sldId id="441" r:id="rId26"/>
    <p:sldId id="482" r:id="rId27"/>
    <p:sldId id="476" r:id="rId28"/>
    <p:sldId id="477" r:id="rId29"/>
    <p:sldId id="479" r:id="rId30"/>
    <p:sldId id="480" r:id="rId31"/>
    <p:sldId id="481" r:id="rId32"/>
    <p:sldId id="483" r:id="rId33"/>
    <p:sldId id="478" r:id="rId34"/>
    <p:sldId id="484" r:id="rId35"/>
    <p:sldId id="485" r:id="rId36"/>
    <p:sldId id="486" r:id="rId37"/>
    <p:sldId id="487" r:id="rId38"/>
    <p:sldId id="488" r:id="rId39"/>
    <p:sldId id="489" r:id="rId40"/>
    <p:sldId id="490" r:id="rId41"/>
    <p:sldId id="491" r:id="rId42"/>
    <p:sldId id="492" r:id="rId43"/>
    <p:sldId id="493" r:id="rId44"/>
    <p:sldId id="494" r:id="rId45"/>
    <p:sldId id="495" r:id="rId46"/>
    <p:sldId id="496" r:id="rId47"/>
    <p:sldId id="445"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notesMaster" Target="notesMasters/notesMaster1.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83633-F006-4856-AE2C-D196AC5D64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A1EE8-5BEE-4673-9392-8F1FEE84954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11A530D-1D62-4401-B910-622B4BF449C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561"/>
            <a:ext cx="9144000" cy="2388017"/>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669"/>
            <a:ext cx="9144000" cy="165605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16"/>
            <a:ext cx="4368800" cy="3083945"/>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921"/>
            <a:ext cx="4511964" cy="431833"/>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3954706" y="4385792"/>
            <a:ext cx="4511964" cy="228480"/>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421"/>
            <a:ext cx="4488039" cy="1537057"/>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90268"/>
            <a:ext cx="10515600" cy="15004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945"/>
            <a:ext cx="5181600" cy="435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945"/>
            <a:ext cx="5181600" cy="435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749"/>
            <a:ext cx="4873575" cy="824056"/>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846"/>
            <a:ext cx="4873575" cy="352490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749"/>
            <a:ext cx="4897576" cy="824056"/>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846"/>
            <a:ext cx="4897576" cy="352490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82"/>
            <a:ext cx="6172200" cy="5404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835" indent="0">
              <a:buNone/>
              <a:defRPr sz="1400"/>
            </a:lvl7pPr>
            <a:lvl8pPr marL="3201035" indent="0">
              <a:buNone/>
              <a:defRPr sz="1400"/>
            </a:lvl8pPr>
            <a:lvl9pPr marL="3658235"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89"/>
            <a:ext cx="7734300" cy="581285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89"/>
            <a:ext cx="10515600" cy="132579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945"/>
            <a:ext cx="10515600" cy="43521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7463"/>
            <a:ext cx="2743200" cy="365189"/>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7463"/>
            <a:ext cx="4114800" cy="36518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7463"/>
            <a:ext cx="2743200" cy="365189"/>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media/media1.mp3"/></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62315"/>
            <a:ext cx="6096912" cy="392928"/>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易错点突破</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细节解码</a:t>
            </a:r>
            <a:endPar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233680" y="428625"/>
            <a:ext cx="10083800" cy="780415"/>
          </a:xfrm>
          <a:prstGeom prst="rect">
            <a:avLst/>
          </a:prstGeom>
          <a:noFill/>
        </p:spPr>
        <p:txBody>
          <a:bodyPr wrap="square">
            <a:noAutofit/>
          </a:bodyPr>
          <a:lstStyle/>
          <a:p>
            <a:r>
              <a:rPr lang="en-US" altLang="ja-JP" sz="2400" dirty="0">
                <a:highlight>
                  <a:srgbClr val="00FF00"/>
                </a:highlight>
              </a:rPr>
              <a:t>2.</a:t>
            </a:r>
            <a:r>
              <a:rPr lang="zh-CN" altLang="en-US" sz="2400" dirty="0">
                <a:highlight>
                  <a:srgbClr val="00FF00"/>
                </a:highlight>
              </a:rPr>
              <a:t>建议“空泛不可行”</a:t>
            </a:r>
            <a:endParaRPr lang="zh-CN" altLang="en-US" sz="2400" dirty="0">
              <a:highlight>
                <a:srgbClr val="00FF00"/>
              </a:highlight>
            </a:endParaRPr>
          </a:p>
          <a:p>
            <a:r>
              <a:rPr lang="en-US" altLang="zh-CN" sz="2400" dirty="0"/>
              <a:t>SMART </a:t>
            </a:r>
            <a:r>
              <a:rPr lang="zh-CN" altLang="en-US" sz="2400" dirty="0"/>
              <a:t>五问法（每问必答，建议才能落地）</a:t>
            </a:r>
            <a:endParaRPr lang="zh-CN" altLang="en-US" sz="2400" dirty="0"/>
          </a:p>
        </p:txBody>
      </p:sp>
      <p:sp>
        <p:nvSpPr>
          <p:cNvPr id="3" name="内容占位符 2"/>
          <p:cNvSpPr txBox="1"/>
          <p:nvPr/>
        </p:nvSpPr>
        <p:spPr>
          <a:xfrm>
            <a:off x="234315" y="1690370"/>
            <a:ext cx="3364865" cy="4268470"/>
          </a:xfrm>
          <a:prstGeom prst="rect">
            <a:avLst/>
          </a:prstGeom>
          <a:solidFill>
            <a:schemeClr val="bg2"/>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135" dirty="0"/>
          </a:p>
          <a:p>
            <a:r>
              <a:rPr lang="zh-CN" altLang="en-US" b="1" dirty="0">
                <a:solidFill>
                  <a:schemeClr val="accent1">
                    <a:lumMod val="50000"/>
                  </a:schemeClr>
                </a:solidFill>
              </a:rPr>
              <a:t>金华十校联考</a:t>
            </a:r>
            <a:endParaRPr lang="en-US" altLang="zh-CN" b="1" dirty="0">
              <a:solidFill>
                <a:schemeClr val="accent1">
                  <a:lumMod val="50000"/>
                </a:schemeClr>
              </a:solidFill>
            </a:endParaRPr>
          </a:p>
          <a:p>
            <a:pPr marL="0" indent="0">
              <a:buFont typeface="Arial" panose="020B0604020202020204" pitchFamily="34" charset="0"/>
              <a:buNone/>
            </a:pPr>
            <a:r>
              <a:rPr lang="zh-CN" altLang="en-US" sz="3000" dirty="0"/>
              <a:t>你校英文报正在开展以 “</a:t>
            </a:r>
            <a:r>
              <a:rPr lang="en-US" altLang="zh-CN" sz="3000" dirty="0"/>
              <a:t>Teamwork"</a:t>
            </a:r>
            <a:r>
              <a:rPr lang="zh-CN" altLang="en-US" sz="3000" dirty="0"/>
              <a:t>为主题的征文活动。请你针对你们班学</a:t>
            </a:r>
            <a:r>
              <a:rPr lang="zh-CN" altLang="en-US" sz="3000" dirty="0">
                <a:solidFill>
                  <a:srgbClr val="FF0000"/>
                </a:solidFill>
              </a:rPr>
              <a:t>习小组合作中部分成员不出力的 “划水"</a:t>
            </a:r>
            <a:r>
              <a:rPr lang="zh-CN" altLang="en-US" sz="3000" dirty="0"/>
              <a:t>(</a:t>
            </a:r>
            <a:r>
              <a:rPr lang="en-US" altLang="zh-CN" sz="3000" dirty="0"/>
              <a:t>free-riding) </a:t>
            </a:r>
            <a:r>
              <a:rPr lang="zh-CN" altLang="en-US" sz="3000" dirty="0"/>
              <a:t>现象，写一篇短文投稿，内容包括：</a:t>
            </a:r>
            <a:endParaRPr lang="zh-CN" altLang="en-US" sz="3000" dirty="0"/>
          </a:p>
          <a:p>
            <a:pPr marL="0" indent="0">
              <a:buFont typeface="Arial" panose="020B0604020202020204" pitchFamily="34" charset="0"/>
              <a:buNone/>
            </a:pPr>
            <a:r>
              <a:rPr lang="zh-CN" altLang="en-US" sz="3000" dirty="0"/>
              <a:t>(1) 描述具体现象；</a:t>
            </a:r>
            <a:endParaRPr lang="zh-CN" altLang="en-US" sz="3000" dirty="0"/>
          </a:p>
          <a:p>
            <a:pPr marL="0" indent="0">
              <a:buFont typeface="Arial" panose="020B0604020202020204" pitchFamily="34" charset="0"/>
              <a:buNone/>
            </a:pPr>
            <a:r>
              <a:rPr lang="zh-CN" altLang="en-US" sz="3000" dirty="0"/>
              <a:t>(2) 提出你的建议。</a:t>
            </a:r>
            <a:endParaRPr lang="zh-CN" altLang="en-US" sz="3000" dirty="0"/>
          </a:p>
          <a:p>
            <a:endParaRPr lang="en-US" altLang="zh-CN" sz="3000" dirty="0"/>
          </a:p>
        </p:txBody>
      </p:sp>
      <p:sp>
        <p:nvSpPr>
          <p:cNvPr id="9" name="文本框 8"/>
          <p:cNvSpPr txBox="1"/>
          <p:nvPr/>
        </p:nvSpPr>
        <p:spPr>
          <a:xfrm>
            <a:off x="4208145" y="1209675"/>
            <a:ext cx="7849870" cy="5648325"/>
          </a:xfrm>
          <a:prstGeom prst="rect">
            <a:avLst/>
          </a:prstGeom>
          <a:solidFill>
            <a:srgbClr val="5B9BD5">
              <a:lumMod val="20000"/>
              <a:lumOff val="80000"/>
            </a:srgbClr>
          </a:solidFill>
        </p:spPr>
        <p:txBody>
          <a:bodyPr wrap="square">
            <a:noAutofit/>
          </a:bodyPr>
          <a:lstStyle/>
          <a:p>
            <a:endParaRPr lang="zh-CN" altLang="en-US" sz="1600" dirty="0">
              <a:highlight>
                <a:srgbClr val="00FFFF"/>
              </a:highlight>
            </a:endParaRPr>
          </a:p>
          <a:p>
            <a:r>
              <a:rPr lang="en-US" altLang="zh-CN" sz="1600" dirty="0"/>
              <a:t> </a:t>
            </a:r>
            <a:r>
              <a:rPr lang="en-US" altLang="zh-CN" sz="2000" dirty="0"/>
              <a:t>S - Specific    → </a:t>
            </a:r>
            <a:r>
              <a:rPr lang="zh-CN" altLang="en-US" sz="2000" dirty="0"/>
              <a:t>具体谁来做？做什么动作？                                       </a:t>
            </a:r>
            <a:endParaRPr lang="zh-CN" altLang="en-US" sz="2000" dirty="0"/>
          </a:p>
          <a:p>
            <a:r>
              <a:rPr lang="zh-CN" altLang="en-US" sz="2000" dirty="0"/>
              <a:t> （每组设立</a:t>
            </a:r>
            <a:r>
              <a:rPr lang="zh-CN" altLang="en-US" sz="2000" dirty="0">
                <a:solidFill>
                  <a:srgbClr val="FF0000"/>
                </a:solidFill>
              </a:rPr>
              <a:t>轮流组长</a:t>
            </a:r>
            <a:r>
              <a:rPr lang="zh-CN" altLang="en-US" sz="2000" dirty="0"/>
              <a:t>，负责</a:t>
            </a:r>
            <a:r>
              <a:rPr lang="zh-CN" altLang="en-US" sz="2000" dirty="0">
                <a:solidFill>
                  <a:srgbClr val="FF0000"/>
                </a:solidFill>
              </a:rPr>
              <a:t>分配任务</a:t>
            </a:r>
            <a:r>
              <a:rPr lang="zh-CN" altLang="en-US" sz="2000" dirty="0"/>
              <a:t>并</a:t>
            </a:r>
            <a:r>
              <a:rPr lang="zh-CN" altLang="en-US" sz="2000" dirty="0">
                <a:solidFill>
                  <a:srgbClr val="FF0000"/>
                </a:solidFill>
              </a:rPr>
              <a:t>记录</a:t>
            </a:r>
            <a:r>
              <a:rPr lang="zh-CN" altLang="en-US" sz="2000" dirty="0"/>
              <a:t>每个人完成的内容）              </a:t>
            </a:r>
            <a:endParaRPr lang="zh-CN" altLang="en-US" sz="2000" dirty="0"/>
          </a:p>
          <a:p>
            <a:r>
              <a:rPr lang="en-US" altLang="zh-CN" sz="2000" dirty="0"/>
              <a:t> M - Measurable  → </a:t>
            </a:r>
            <a:r>
              <a:rPr lang="zh-CN" altLang="en-US" sz="2000" dirty="0"/>
              <a:t>怎么知道完成了？有什么证据？                 </a:t>
            </a:r>
            <a:endParaRPr lang="zh-CN" altLang="en-US" sz="2000" dirty="0"/>
          </a:p>
          <a:p>
            <a:r>
              <a:rPr lang="zh-CN" altLang="en-US" sz="2000" dirty="0"/>
              <a:t>                    （表格签字、拍照上传）                    </a:t>
            </a:r>
            <a:endParaRPr lang="zh-CN" altLang="en-US" sz="2000" dirty="0"/>
          </a:p>
          <a:p>
            <a:r>
              <a:rPr lang="en-US" altLang="zh-CN" sz="2000" dirty="0"/>
              <a:t> A - Actionable  → </a:t>
            </a:r>
            <a:r>
              <a:rPr lang="zh-CN" altLang="en-US" sz="2000" dirty="0"/>
              <a:t>第一步具体怎么做？                          </a:t>
            </a:r>
            <a:endParaRPr lang="zh-CN" altLang="en-US" sz="2000" dirty="0"/>
          </a:p>
          <a:p>
            <a:r>
              <a:rPr lang="zh-CN" altLang="en-US" sz="2000" dirty="0"/>
              <a:t>                   （明确分工，每人认领具体任务）                     </a:t>
            </a:r>
            <a:endParaRPr lang="zh-CN" altLang="en-US" sz="2000" dirty="0"/>
          </a:p>
          <a:p>
            <a:r>
              <a:rPr lang="en-US" altLang="zh-CN" sz="2000" dirty="0"/>
              <a:t> R - Relevant    → </a:t>
            </a:r>
            <a:r>
              <a:rPr lang="zh-CN" altLang="en-US" sz="2000" dirty="0"/>
              <a:t>这个建议为什么能解决当前问题？               </a:t>
            </a:r>
            <a:endParaRPr lang="zh-CN" altLang="en-US" sz="2000" dirty="0"/>
          </a:p>
          <a:p>
            <a:r>
              <a:rPr lang="zh-CN" altLang="en-US" sz="2000" dirty="0"/>
              <a:t>                  （个人考核让每个人都不能偷懒）             </a:t>
            </a:r>
            <a:endParaRPr lang="zh-CN" altLang="en-US" sz="2000" dirty="0"/>
          </a:p>
          <a:p>
            <a:r>
              <a:rPr lang="en-US" altLang="zh-CN" sz="2000" dirty="0"/>
              <a:t> T - Time-bound  → </a:t>
            </a:r>
            <a:r>
              <a:rPr lang="zh-CN" altLang="en-US" sz="2000" dirty="0"/>
              <a:t>什么时候开始？多久一次？                     </a:t>
            </a:r>
            <a:endParaRPr lang="zh-CN" altLang="en-US" sz="2000" dirty="0"/>
          </a:p>
          <a:p>
            <a:r>
              <a:rPr lang="zh-CN" altLang="en-US" sz="2000" dirty="0"/>
              <a:t>                   （每次小组任务后24小时内提交）</a:t>
            </a:r>
            <a:endParaRPr lang="zh-CN" altLang="en-US" sz="2000" dirty="0"/>
          </a:p>
          <a:p>
            <a:endParaRPr lang="zh-CN" altLang="en-US" sz="2000" dirty="0"/>
          </a:p>
          <a:p>
            <a:r>
              <a:rPr lang="zh-CN" altLang="en-US" sz="2000" dirty="0"/>
              <a:t>例如：</a:t>
            </a:r>
            <a:endParaRPr lang="zh-CN" altLang="en-US" sz="2000" dirty="0"/>
          </a:p>
          <a:p>
            <a:r>
              <a:rPr lang="en-US" altLang="zh-CN" sz="2400" dirty="0">
                <a:latin typeface="Times New Roman" panose="02020603050405020304" pitchFamily="18" charset="0"/>
                <a:cs typeface="Times New Roman" panose="02020603050405020304" pitchFamily="18" charset="0"/>
              </a:rPr>
              <a:t>Each group must submit a “personal contribution record” (</a:t>
            </a:r>
            <a:r>
              <a:rPr lang="en-US" altLang="zh-CN" sz="2400" dirty="0">
                <a:solidFill>
                  <a:srgbClr val="FF0000"/>
                </a:solidFill>
                <a:latin typeface="Times New Roman" panose="02020603050405020304" pitchFamily="18" charset="0"/>
                <a:cs typeface="Times New Roman" panose="02020603050405020304" pitchFamily="18" charset="0"/>
              </a:rPr>
              <a:t>S</a:t>
            </a:r>
            <a:r>
              <a:rPr lang="en-US" altLang="zh-CN" sz="2400" dirty="0">
                <a:latin typeface="Times New Roman" panose="02020603050405020304" pitchFamily="18" charset="0"/>
                <a:cs typeface="Times New Roman" panose="02020603050405020304" pitchFamily="18" charset="0"/>
              </a:rPr>
              <a:t>) within 24 hours after every task (</a:t>
            </a:r>
            <a:r>
              <a:rPr lang="en-US" altLang="zh-CN" sz="2400" dirty="0">
                <a:solidFill>
                  <a:srgbClr val="FF0000"/>
                </a:solidFill>
                <a:latin typeface="Times New Roman" panose="02020603050405020304" pitchFamily="18" charset="0"/>
                <a:cs typeface="Times New Roman" panose="02020603050405020304" pitchFamily="18" charset="0"/>
              </a:rPr>
              <a:t>T</a:t>
            </a:r>
            <a:r>
              <a:rPr lang="en-US" altLang="zh-CN" sz="2400" dirty="0">
                <a:latin typeface="Times New Roman" panose="02020603050405020304" pitchFamily="18" charset="0"/>
                <a:cs typeface="Times New Roman" panose="02020603050405020304" pitchFamily="18" charset="0"/>
              </a:rPr>
              <a:t>), listing each member’s specific work (</a:t>
            </a:r>
            <a:r>
              <a:rPr lang="en-US" altLang="zh-CN" sz="2400" dirty="0">
                <a:solidFill>
                  <a:srgbClr val="FF0000"/>
                </a:solidFill>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rPr>
              <a:t>). The teacher will randomly call on two students to explain (</a:t>
            </a:r>
            <a:r>
              <a:rPr lang="en-US" altLang="zh-CN" sz="2400" dirty="0">
                <a:solidFill>
                  <a:srgbClr val="FF0000"/>
                </a:solidFill>
                <a:latin typeface="Times New Roman" panose="02020603050405020304" pitchFamily="18" charset="0"/>
                <a:cs typeface="Times New Roman" panose="02020603050405020304" pitchFamily="18" charset="0"/>
              </a:rPr>
              <a:t>A</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62315"/>
            <a:ext cx="6096912" cy="392928"/>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易错点突破</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细节解码</a:t>
            </a:r>
            <a:endPar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233680" y="428625"/>
            <a:ext cx="10083800" cy="780415"/>
          </a:xfrm>
          <a:prstGeom prst="rect">
            <a:avLst/>
          </a:prstGeom>
          <a:noFill/>
        </p:spPr>
        <p:txBody>
          <a:bodyPr wrap="square">
            <a:noAutofit/>
          </a:bodyPr>
          <a:lstStyle/>
          <a:p>
            <a:r>
              <a:rPr lang="en-US" altLang="ja-JP" sz="2400" dirty="0">
                <a:highlight>
                  <a:srgbClr val="00FF00"/>
                </a:highlight>
              </a:rPr>
              <a:t>3.</a:t>
            </a:r>
            <a:r>
              <a:rPr lang="zh-CN" altLang="en-US" sz="2400" dirty="0">
                <a:highlight>
                  <a:srgbClr val="00FF00"/>
                </a:highlight>
              </a:rPr>
              <a:t>理由“只有观点，没有支撑”</a:t>
            </a:r>
            <a:endParaRPr lang="zh-CN" altLang="en-US" sz="2400" dirty="0">
              <a:highlight>
                <a:srgbClr val="00FF00"/>
              </a:highlight>
            </a:endParaRPr>
          </a:p>
          <a:p>
            <a:r>
              <a:rPr lang="zh-CN" altLang="en-US" sz="2400" dirty="0"/>
              <a:t>三层展开法（从“观点”钻到“证据”）</a:t>
            </a:r>
            <a:endParaRPr lang="zh-CN" altLang="en-US" sz="2400" dirty="0"/>
          </a:p>
        </p:txBody>
      </p:sp>
      <p:sp>
        <p:nvSpPr>
          <p:cNvPr id="3" name="内容占位符 2"/>
          <p:cNvSpPr txBox="1"/>
          <p:nvPr/>
        </p:nvSpPr>
        <p:spPr>
          <a:xfrm>
            <a:off x="234315" y="1690370"/>
            <a:ext cx="3364865" cy="4268470"/>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135" dirty="0"/>
          </a:p>
          <a:p>
            <a:r>
              <a:rPr lang="zh-CN" altLang="en-US" b="1" dirty="0">
                <a:solidFill>
                  <a:schemeClr val="accent1">
                    <a:lumMod val="50000"/>
                  </a:schemeClr>
                </a:solidFill>
              </a:rPr>
              <a:t>广州二模</a:t>
            </a:r>
            <a:endParaRPr lang="en-US" altLang="zh-CN" b="1" dirty="0">
              <a:solidFill>
                <a:schemeClr val="accent1">
                  <a:lumMod val="50000"/>
                </a:schemeClr>
              </a:solidFill>
            </a:endParaRPr>
          </a:p>
          <a:p>
            <a:pPr marL="0" indent="0" fontAlgn="auto">
              <a:lnSpc>
                <a:spcPct val="150000"/>
              </a:lnSpc>
              <a:buFont typeface="Arial" panose="020B0604020202020204" pitchFamily="34" charset="0"/>
              <a:buNone/>
            </a:pPr>
            <a:r>
              <a:rPr lang="zh-CN" altLang="en-US" sz="1800" dirty="0"/>
              <a:t>假定你是李华。你的外国笔友 </a:t>
            </a:r>
            <a:r>
              <a:rPr lang="en-US" altLang="zh-CN" sz="1800" dirty="0"/>
              <a:t>Mark </a:t>
            </a:r>
            <a:r>
              <a:rPr lang="zh-CN" altLang="en-US" sz="1800" dirty="0"/>
              <a:t>在邮件中说，学校摄影比赛中有幅作品因</a:t>
            </a:r>
            <a:r>
              <a:rPr lang="zh-CN" altLang="en-US" sz="1800" dirty="0">
                <a:solidFill>
                  <a:srgbClr val="FF0000"/>
                </a:solidFill>
              </a:rPr>
              <a:t>使用 </a:t>
            </a:r>
            <a:r>
              <a:rPr lang="en-US" altLang="zh-CN" sz="1800" dirty="0">
                <a:solidFill>
                  <a:srgbClr val="FF0000"/>
                </a:solidFill>
              </a:rPr>
              <a:t>AI </a:t>
            </a:r>
            <a:r>
              <a:rPr lang="zh-CN" altLang="en-US" sz="1800" dirty="0">
                <a:solidFill>
                  <a:srgbClr val="FF0000"/>
                </a:solidFill>
              </a:rPr>
              <a:t>技术</a:t>
            </a:r>
            <a:r>
              <a:rPr lang="zh-CN" altLang="en-US" sz="1800" dirty="0"/>
              <a:t>生成而被</a:t>
            </a:r>
            <a:r>
              <a:rPr lang="zh-CN" altLang="en-US" sz="1800" dirty="0">
                <a:solidFill>
                  <a:srgbClr val="FF0000"/>
                </a:solidFill>
              </a:rPr>
              <a:t>取消参评</a:t>
            </a:r>
            <a:r>
              <a:rPr lang="zh-CN" altLang="en-US" sz="1800" dirty="0"/>
              <a:t>资格。请你回复邮件谈谈你对这一事件的</a:t>
            </a:r>
            <a:r>
              <a:rPr lang="zh-CN" altLang="en-US" sz="1800" dirty="0">
                <a:solidFill>
                  <a:srgbClr val="FF0000"/>
                </a:solidFill>
              </a:rPr>
              <a:t>看法及理由。</a:t>
            </a:r>
            <a:endParaRPr lang="zh-CN" altLang="en-US" sz="1800" dirty="0">
              <a:solidFill>
                <a:srgbClr val="FF0000"/>
              </a:solidFill>
            </a:endParaRPr>
          </a:p>
        </p:txBody>
      </p:sp>
      <p:sp>
        <p:nvSpPr>
          <p:cNvPr id="9" name="文本框 8"/>
          <p:cNvSpPr txBox="1"/>
          <p:nvPr/>
        </p:nvSpPr>
        <p:spPr>
          <a:xfrm>
            <a:off x="4208145" y="1209675"/>
            <a:ext cx="7849870" cy="5648325"/>
          </a:xfrm>
          <a:prstGeom prst="rect">
            <a:avLst/>
          </a:prstGeom>
          <a:solidFill>
            <a:srgbClr val="5B9BD5">
              <a:lumMod val="20000"/>
              <a:lumOff val="80000"/>
            </a:srgbClr>
          </a:solidFill>
        </p:spPr>
        <p:txBody>
          <a:bodyPr wrap="square">
            <a:noAutofit/>
          </a:bodyPr>
          <a:lstStyle/>
          <a:p>
            <a:endParaRPr lang="zh-CN" altLang="en-US" sz="1600" dirty="0">
              <a:highlight>
                <a:srgbClr val="00FFFF"/>
              </a:highlight>
            </a:endParaRPr>
          </a:p>
          <a:p>
            <a:r>
              <a:rPr lang="en-US" altLang="zh-CN" sz="1600" dirty="0"/>
              <a:t> </a:t>
            </a:r>
            <a:r>
              <a:rPr lang="zh-CN" altLang="en-US" sz="2000" dirty="0"/>
              <a:t>第1层：亮观点 → “我认为</a:t>
            </a:r>
            <a:r>
              <a:rPr lang="en-US" altLang="zh-CN" sz="2000" dirty="0"/>
              <a:t>AI</a:t>
            </a:r>
            <a:r>
              <a:rPr lang="zh-CN" altLang="en-US" sz="2000" dirty="0"/>
              <a:t>作品不应参赛”                         </a:t>
            </a:r>
            <a:r>
              <a:rPr lang="en-US" altLang="zh-CN" sz="2000" dirty="0"/>
              <a:t>                                                       </a:t>
            </a:r>
            <a:endParaRPr lang="en-US" altLang="zh-CN" sz="2000" dirty="0"/>
          </a:p>
          <a:p>
            <a:r>
              <a:rPr lang="en-US" altLang="zh-CN" sz="2000" dirty="0"/>
              <a:t>     ▼                                                         </a:t>
            </a:r>
            <a:endParaRPr lang="en-US" altLang="zh-CN" sz="2000" dirty="0"/>
          </a:p>
          <a:p>
            <a:r>
              <a:rPr lang="zh-CN" altLang="en-US" sz="2000" dirty="0"/>
              <a:t>  第2层：给原因 → “因为它绕过了摄影的核心技能”                    </a:t>
            </a:r>
            <a:r>
              <a:rPr lang="en-US" altLang="zh-CN" sz="2000" dirty="0"/>
              <a:t>                                                         </a:t>
            </a:r>
            <a:endParaRPr lang="en-US" altLang="zh-CN" sz="2000" dirty="0"/>
          </a:p>
          <a:p>
            <a:r>
              <a:rPr lang="en-US" altLang="zh-CN" sz="2000" dirty="0"/>
              <a:t>     ▼                                                          </a:t>
            </a:r>
            <a:endParaRPr lang="en-US" altLang="zh-CN" sz="2000" dirty="0"/>
          </a:p>
          <a:p>
            <a:r>
              <a:rPr lang="zh-CN" altLang="en-US" sz="2000" dirty="0"/>
              <a:t>  第3层：举例子/对比 → “一个同学等了两小时拍落日，</a:t>
            </a:r>
            <a:r>
              <a:rPr lang="en-US" altLang="zh-CN" sz="2000" dirty="0"/>
              <a:t>AI</a:t>
            </a:r>
            <a:r>
              <a:rPr lang="zh-CN" altLang="en-US" sz="2000" dirty="0"/>
              <a:t>几秒生成”     </a:t>
            </a:r>
            <a:r>
              <a:rPr lang="en-US" altLang="zh-CN" sz="2000" dirty="0"/>
              <a:t>                                                      </a:t>
            </a:r>
            <a:endParaRPr lang="en-US" altLang="zh-CN" sz="2000" dirty="0"/>
          </a:p>
          <a:p>
            <a:r>
              <a:rPr lang="en-US" altLang="zh-CN" sz="2000" dirty="0"/>
              <a:t>     ▼                                                          </a:t>
            </a:r>
            <a:endParaRPr lang="en-US" altLang="zh-CN" sz="2000" dirty="0"/>
          </a:p>
          <a:p>
            <a:r>
              <a:rPr lang="zh-CN" altLang="en-US" sz="2000" dirty="0"/>
              <a:t> （可继续追问：所以导致什么后果？→ 对相机使用者不公平）</a:t>
            </a:r>
            <a:endParaRPr lang="zh-CN" altLang="en-US" sz="2000" dirty="0"/>
          </a:p>
          <a:p>
            <a:r>
              <a:rPr lang="zh-CN" altLang="en-US" sz="2000" dirty="0"/>
              <a:t>例如：</a:t>
            </a:r>
            <a:endParaRPr lang="zh-CN" altLang="en-US" sz="2000" dirty="0"/>
          </a:p>
          <a:p>
            <a:r>
              <a:rPr lang="en-US" altLang="zh-CN" sz="2400" dirty="0">
                <a:latin typeface="Times New Roman" panose="02020603050405020304" pitchFamily="18" charset="0"/>
                <a:cs typeface="Times New Roman" panose="02020603050405020304" pitchFamily="18" charset="0"/>
              </a:rPr>
              <a:t>AI-generated images should not be allowed (</a:t>
            </a:r>
            <a:r>
              <a:rPr lang="zh-CN" altLang="en-US" sz="2400" dirty="0">
                <a:solidFill>
                  <a:srgbClr val="FF0000"/>
                </a:solidFill>
                <a:latin typeface="Times New Roman" panose="02020603050405020304" pitchFamily="18" charset="0"/>
                <a:cs typeface="Times New Roman" panose="02020603050405020304" pitchFamily="18" charset="0"/>
              </a:rPr>
              <a:t>观点</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because they bypass skills like composition and lighting (</a:t>
            </a:r>
            <a:r>
              <a:rPr lang="zh-CN" altLang="en-US" sz="2400" dirty="0">
                <a:solidFill>
                  <a:srgbClr val="FF0000"/>
                </a:solidFill>
                <a:latin typeface="Times New Roman" panose="02020603050405020304" pitchFamily="18" charset="0"/>
                <a:cs typeface="Times New Roman" panose="02020603050405020304" pitchFamily="18" charset="0"/>
              </a:rPr>
              <a:t>原因</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 student who waited two hours for the perfect sunset light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is competing against an AI that takes seconds (</a:t>
            </a:r>
            <a:r>
              <a:rPr lang="zh-CN" altLang="en-US" sz="2400" dirty="0">
                <a:solidFill>
                  <a:srgbClr val="FF0000"/>
                </a:solidFill>
                <a:latin typeface="Times New Roman" panose="02020603050405020304" pitchFamily="18" charset="0"/>
                <a:cs typeface="Times New Roman" panose="02020603050405020304" pitchFamily="18" charset="0"/>
              </a:rPr>
              <a:t>例子</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This is fundamentally unfair (</a:t>
            </a:r>
            <a:r>
              <a:rPr lang="zh-CN" altLang="en-US" sz="2400" dirty="0">
                <a:solidFill>
                  <a:srgbClr val="FF0000"/>
                </a:solidFill>
                <a:latin typeface="Times New Roman" panose="02020603050405020304" pitchFamily="18" charset="0"/>
                <a:cs typeface="Times New Roman" panose="02020603050405020304" pitchFamily="18" charset="0"/>
              </a:rPr>
              <a:t>后果</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62315"/>
            <a:ext cx="6096912" cy="408940"/>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逻辑链构建</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要点可视化</a:t>
            </a:r>
            <a:endPar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276225" y="428625"/>
            <a:ext cx="10041255" cy="539115"/>
          </a:xfrm>
          <a:prstGeom prst="rect">
            <a:avLst/>
          </a:prstGeom>
          <a:noFill/>
        </p:spPr>
        <p:txBody>
          <a:bodyPr wrap="square">
            <a:noAutofit/>
          </a:bodyPr>
          <a:lstStyle/>
          <a:p>
            <a:r>
              <a:rPr lang="zh-CN" altLang="en-US" sz="2400" dirty="0">
                <a:highlight>
                  <a:srgbClr val="00FF00"/>
                </a:highlight>
              </a:rPr>
              <a:t>建议改进类</a:t>
            </a:r>
            <a:endParaRPr lang="zh-CN" altLang="en-US" sz="2400" dirty="0">
              <a:highlight>
                <a:srgbClr val="00FF00"/>
              </a:highlight>
            </a:endParaRPr>
          </a:p>
        </p:txBody>
      </p:sp>
      <p:sp>
        <p:nvSpPr>
          <p:cNvPr id="3" name="文本框 2"/>
          <p:cNvSpPr txBox="1"/>
          <p:nvPr>
            <p:custDataLst>
              <p:tags r:id="rId1"/>
            </p:custDataLst>
          </p:nvPr>
        </p:nvSpPr>
        <p:spPr>
          <a:xfrm>
            <a:off x="3631565" y="1350010"/>
            <a:ext cx="2940050" cy="49974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具体现象</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2"/>
            </p:custDataLst>
          </p:nvPr>
        </p:nvSpPr>
        <p:spPr>
          <a:xfrm>
            <a:off x="3523615" y="1849755"/>
            <a:ext cx="4587875" cy="452120"/>
          </a:xfrm>
          <a:prstGeom prst="rect">
            <a:avLst/>
          </a:prstGeom>
        </p:spPr>
        <p:txBody>
          <a:bodyPr>
            <a:noAutofit/>
          </a:bodyPr>
          <a:lstStyle/>
          <a:p>
            <a:pPr marL="0" indent="266700" algn="just" defTabSz="266700">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          ▼</a:t>
            </a:r>
            <a:endParaRPr lang="en-US" altLang="zh-CN" sz="1600">
              <a:solidFill>
                <a:srgbClr val="000000"/>
              </a:solidFill>
              <a:latin typeface="宋体" panose="02010600030101010101" pitchFamily="2" charset="-122"/>
              <a:ea typeface="宋体" panose="02010600030101010101" pitchFamily="2" charset="-122"/>
            </a:endParaRPr>
          </a:p>
        </p:txBody>
      </p:sp>
      <p:sp>
        <p:nvSpPr>
          <p:cNvPr id="5" name="文本框 4"/>
          <p:cNvSpPr txBox="1"/>
          <p:nvPr>
            <p:custDataLst>
              <p:tags r:id="rId3"/>
            </p:custDataLst>
          </p:nvPr>
        </p:nvSpPr>
        <p:spPr>
          <a:xfrm>
            <a:off x="2785745" y="2437130"/>
            <a:ext cx="4972685" cy="50101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kumimoji="0" lang="zh-CN" altLang="en-US" sz="240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问题分析（原因</a:t>
            </a:r>
            <a:r>
              <a:rPr kumimoji="0" lang="en-US" altLang="zh-CN" sz="240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a:t>
            </a:r>
            <a:r>
              <a:rPr kumimoji="0" lang="zh-CN" altLang="en-US" sz="240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弊端）</a:t>
            </a:r>
            <a:endParaRPr kumimoji="0" lang="zh-CN" altLang="en-US" sz="240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6" name="文本框 5"/>
          <p:cNvSpPr txBox="1"/>
          <p:nvPr>
            <p:custDataLst>
              <p:tags r:id="rId4"/>
            </p:custDataLst>
          </p:nvPr>
        </p:nvSpPr>
        <p:spPr>
          <a:xfrm>
            <a:off x="3523615" y="3073400"/>
            <a:ext cx="4587875" cy="452120"/>
          </a:xfrm>
          <a:prstGeom prst="rect">
            <a:avLst/>
          </a:prstGeom>
        </p:spPr>
        <p:txBody>
          <a:bodyPr>
            <a:noAutofit/>
          </a:bodyPr>
          <a:lstStyle/>
          <a:p>
            <a:pPr marL="0" indent="266700" algn="just" defTabSz="266700">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          ▼</a:t>
            </a:r>
            <a:endParaRPr lang="en-US" altLang="zh-CN" sz="1600">
              <a:solidFill>
                <a:srgbClr val="000000"/>
              </a:solidFill>
              <a:latin typeface="宋体" panose="02010600030101010101" pitchFamily="2" charset="-122"/>
              <a:ea typeface="宋体" panose="02010600030101010101" pitchFamily="2" charset="-122"/>
            </a:endParaRPr>
          </a:p>
        </p:txBody>
      </p:sp>
      <p:sp>
        <p:nvSpPr>
          <p:cNvPr id="12" name="文本框 11"/>
          <p:cNvSpPr txBox="1"/>
          <p:nvPr/>
        </p:nvSpPr>
        <p:spPr>
          <a:xfrm>
            <a:off x="1581785" y="3525520"/>
            <a:ext cx="1744980" cy="368300"/>
          </a:xfrm>
          <a:prstGeom prst="rect">
            <a:avLst/>
          </a:prstGeom>
          <a:solidFill>
            <a:srgbClr val="ED7D31">
              <a:lumMod val="20000"/>
              <a:lumOff val="80000"/>
            </a:srgbClr>
          </a:solidFill>
        </p:spPr>
        <p:txBody>
          <a:bodyPr wrap="square">
            <a:spAutoFit/>
          </a:bodyPr>
          <a:lstStyle/>
          <a:p>
            <a:pPr lvl="0"/>
            <a:r>
              <a:rPr kumimoji="0" lang="zh-CN" altLang="en-US" b="1"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ea"/>
              </a:rPr>
              <a:t>建议1 </a:t>
            </a:r>
            <a:endParaRPr kumimoji="0" lang="zh-CN" altLang="en-US" b="1"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ea"/>
            </a:endParaRPr>
          </a:p>
        </p:txBody>
      </p:sp>
      <p:sp>
        <p:nvSpPr>
          <p:cNvPr id="9" name="文本框 8"/>
          <p:cNvSpPr txBox="1"/>
          <p:nvPr/>
        </p:nvSpPr>
        <p:spPr>
          <a:xfrm>
            <a:off x="6571615" y="3630295"/>
            <a:ext cx="1744980" cy="368300"/>
          </a:xfrm>
          <a:prstGeom prst="rect">
            <a:avLst/>
          </a:prstGeom>
          <a:solidFill>
            <a:srgbClr val="ED7D31">
              <a:lumMod val="20000"/>
              <a:lumOff val="80000"/>
            </a:srgbClr>
          </a:solidFill>
        </p:spPr>
        <p:txBody>
          <a:bodyPr wrap="square">
            <a:spAutoFit/>
          </a:bodyPr>
          <a:lstStyle/>
          <a:p>
            <a:pPr lvl="0"/>
            <a:r>
              <a:rPr kumimoji="0" lang="zh-CN" altLang="en-US" sz="1800" b="1"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ea"/>
              </a:rPr>
              <a:t>建议</a:t>
            </a:r>
            <a:r>
              <a:rPr kumimoji="0" lang="en-US" altLang="zh-CN" sz="1800" b="1"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ea"/>
              </a:rPr>
              <a:t>2</a:t>
            </a:r>
            <a:endParaRPr kumimoji="0" lang="en-US" altLang="zh-CN" sz="1800" b="1"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ea"/>
            </a:endParaRPr>
          </a:p>
        </p:txBody>
      </p:sp>
      <p:sp>
        <p:nvSpPr>
          <p:cNvPr id="13" name="文本框 12"/>
          <p:cNvSpPr txBox="1"/>
          <p:nvPr>
            <p:custDataLst>
              <p:tags r:id="rId5"/>
            </p:custDataLst>
          </p:nvPr>
        </p:nvSpPr>
        <p:spPr>
          <a:xfrm>
            <a:off x="3523615" y="4103370"/>
            <a:ext cx="4587875" cy="452120"/>
          </a:xfrm>
          <a:prstGeom prst="rect">
            <a:avLst/>
          </a:prstGeom>
        </p:spPr>
        <p:txBody>
          <a:bodyPr>
            <a:noAutofit/>
          </a:bodyPr>
          <a:lstStyle/>
          <a:p>
            <a:pPr marL="0" indent="266700" algn="just" defTabSz="266700">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          ▼</a:t>
            </a:r>
            <a:endParaRPr lang="en-US" altLang="zh-CN" sz="1600">
              <a:solidFill>
                <a:srgbClr val="000000"/>
              </a:solidFill>
              <a:latin typeface="宋体" panose="02010600030101010101" pitchFamily="2" charset="-122"/>
              <a:ea typeface="宋体" panose="02010600030101010101" pitchFamily="2" charset="-122"/>
            </a:endParaRPr>
          </a:p>
        </p:txBody>
      </p:sp>
      <p:sp>
        <p:nvSpPr>
          <p:cNvPr id="14" name="文本框 13"/>
          <p:cNvSpPr txBox="1"/>
          <p:nvPr>
            <p:custDataLst>
              <p:tags r:id="rId6"/>
            </p:custDataLst>
          </p:nvPr>
        </p:nvSpPr>
        <p:spPr>
          <a:xfrm>
            <a:off x="3523615" y="4661535"/>
            <a:ext cx="2948940" cy="50101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呼吁行动 </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5" name="标题 1"/>
          <p:cNvSpPr txBox="1"/>
          <p:nvPr/>
        </p:nvSpPr>
        <p:spPr>
          <a:xfrm>
            <a:off x="399415" y="5497195"/>
            <a:ext cx="9794240" cy="581660"/>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段落分布：现象 → 分析 → 建议1 → 建议2 → 呼吁</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12" grpId="0" bldLvl="0" animBg="1"/>
      <p:bldP spid="12" grpId="1" animBg="1"/>
      <p:bldP spid="9" grpId="0" bldLvl="0" animBg="1"/>
      <p:bldP spid="9" grpId="1" animBg="1"/>
      <p:bldP spid="14" grpId="0" bldLvl="0" animBg="1"/>
      <p:bldP spid="14" grpId="1" animBg="1"/>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62315"/>
            <a:ext cx="6096912" cy="408940"/>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逻辑链构建</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要点可视化</a:t>
            </a:r>
            <a:endPar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276225" y="428625"/>
            <a:ext cx="10041255" cy="539115"/>
          </a:xfrm>
          <a:prstGeom prst="rect">
            <a:avLst/>
          </a:prstGeom>
          <a:noFill/>
        </p:spPr>
        <p:txBody>
          <a:bodyPr wrap="square">
            <a:noAutofit/>
          </a:bodyPr>
          <a:lstStyle/>
          <a:p>
            <a:r>
              <a:rPr lang="zh-CN" altLang="en-US" sz="2400" dirty="0">
                <a:highlight>
                  <a:srgbClr val="00FF00"/>
                </a:highlight>
              </a:rPr>
              <a:t>争议性话题类</a:t>
            </a:r>
            <a:endParaRPr lang="zh-CN" altLang="en-US" sz="2400" dirty="0">
              <a:highlight>
                <a:srgbClr val="00FF00"/>
              </a:highlight>
            </a:endParaRPr>
          </a:p>
        </p:txBody>
      </p:sp>
      <p:sp>
        <p:nvSpPr>
          <p:cNvPr id="3" name="文本框 2"/>
          <p:cNvSpPr txBox="1"/>
          <p:nvPr/>
        </p:nvSpPr>
        <p:spPr>
          <a:xfrm>
            <a:off x="3631565" y="1350010"/>
            <a:ext cx="3989070" cy="49974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引入话题（描述现象）</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3523615" y="1849755"/>
            <a:ext cx="4587875" cy="452120"/>
          </a:xfrm>
          <a:prstGeom prst="rect">
            <a:avLst/>
          </a:prstGeom>
        </p:spPr>
        <p:txBody>
          <a:bodyPr>
            <a:noAutofit/>
          </a:bodyPr>
          <a:lstStyle/>
          <a:p>
            <a:pPr marL="0" indent="266700" algn="just" defTabSz="266700">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          ▼</a:t>
            </a:r>
            <a:endParaRPr lang="en-US" altLang="zh-CN" sz="1600">
              <a:solidFill>
                <a:srgbClr val="000000"/>
              </a:solidFill>
              <a:latin typeface="宋体" panose="02010600030101010101" pitchFamily="2" charset="-122"/>
              <a:ea typeface="宋体" panose="02010600030101010101" pitchFamily="2" charset="-122"/>
            </a:endParaRPr>
          </a:p>
        </p:txBody>
      </p:sp>
      <p:sp>
        <p:nvSpPr>
          <p:cNvPr id="5" name="文本框 4"/>
          <p:cNvSpPr txBox="1"/>
          <p:nvPr/>
        </p:nvSpPr>
        <p:spPr>
          <a:xfrm>
            <a:off x="1033145" y="2437130"/>
            <a:ext cx="3381375" cy="50101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正方观点合理性</a:t>
            </a:r>
            <a:endPar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3523615" y="3073400"/>
            <a:ext cx="4587875" cy="452120"/>
          </a:xfrm>
          <a:prstGeom prst="rect">
            <a:avLst/>
          </a:prstGeom>
        </p:spPr>
        <p:txBody>
          <a:bodyPr>
            <a:noAutofit/>
          </a:bodyPr>
          <a:lstStyle/>
          <a:p>
            <a:pPr marL="0" indent="266700" algn="just" defTabSz="266700">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          ▼</a:t>
            </a:r>
            <a:endParaRPr lang="en-US" altLang="zh-CN" sz="1600">
              <a:solidFill>
                <a:srgbClr val="000000"/>
              </a:solidFill>
              <a:latin typeface="宋体" panose="02010600030101010101" pitchFamily="2" charset="-122"/>
              <a:ea typeface="宋体" panose="02010600030101010101" pitchFamily="2" charset="-122"/>
            </a:endParaRPr>
          </a:p>
        </p:txBody>
      </p:sp>
      <p:sp>
        <p:nvSpPr>
          <p:cNvPr id="14" name="文本框 13"/>
          <p:cNvSpPr txBox="1"/>
          <p:nvPr/>
        </p:nvSpPr>
        <p:spPr>
          <a:xfrm>
            <a:off x="3523615" y="3465195"/>
            <a:ext cx="2948940" cy="50101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让步</a:t>
            </a: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a:t>
            </a:r>
            <a:r>
              <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转折</a:t>
            </a:r>
            <a:endPar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5" name="标题 1"/>
          <p:cNvSpPr txBox="1"/>
          <p:nvPr/>
        </p:nvSpPr>
        <p:spPr>
          <a:xfrm>
            <a:off x="276225" y="5958205"/>
            <a:ext cx="9794240" cy="668020"/>
          </a:xfrm>
          <a:prstGeom prst="rect">
            <a:avLst/>
          </a:prstGeom>
          <a:solidFill>
            <a:srgbClr val="FFC000"/>
          </a:solidFill>
        </p:spPr>
        <p:txBody>
          <a:bodyPr vert="horz" lIns="91440" tIns="45720" rIns="91440" bIns="45720" rtlCol="0" anchor="ctr">
            <a:normAutofit fontScale="8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段落分布：现象 → 正方 → 反方 → 让步转折 → 我的立场+理由 → 结论</a:t>
            </a:r>
            <a:endParaRPr lang="zh-CN" altLang="en-US" sz="2800" dirty="0"/>
          </a:p>
        </p:txBody>
      </p:sp>
      <p:sp>
        <p:nvSpPr>
          <p:cNvPr id="2" name="文本框 1"/>
          <p:cNvSpPr txBox="1"/>
          <p:nvPr/>
        </p:nvSpPr>
        <p:spPr>
          <a:xfrm>
            <a:off x="5245735" y="2437130"/>
            <a:ext cx="3381375" cy="50101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反方观点合理性</a:t>
            </a:r>
            <a:endPar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3523615" y="4074795"/>
            <a:ext cx="4587875" cy="452120"/>
          </a:xfrm>
          <a:prstGeom prst="rect">
            <a:avLst/>
          </a:prstGeom>
        </p:spPr>
        <p:txBody>
          <a:bodyPr>
            <a:noAutofit/>
          </a:bodyPr>
          <a:lstStyle/>
          <a:p>
            <a:pPr marL="0" indent="266700" algn="just" defTabSz="266700">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          ▼</a:t>
            </a:r>
            <a:endParaRPr lang="en-US" altLang="zh-CN" sz="1600">
              <a:solidFill>
                <a:srgbClr val="000000"/>
              </a:solidFill>
              <a:latin typeface="宋体" panose="02010600030101010101" pitchFamily="2" charset="-122"/>
              <a:ea typeface="宋体" panose="02010600030101010101" pitchFamily="2" charset="-122"/>
            </a:endParaRPr>
          </a:p>
        </p:txBody>
      </p:sp>
      <p:sp>
        <p:nvSpPr>
          <p:cNvPr id="16" name="文本框 15"/>
          <p:cNvSpPr txBox="1"/>
          <p:nvPr/>
        </p:nvSpPr>
        <p:spPr>
          <a:xfrm>
            <a:off x="3096894" y="4369435"/>
            <a:ext cx="4097655" cy="50101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我的立场</a:t>
            </a: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a:t>
            </a:r>
            <a:r>
              <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理由支撑</a:t>
            </a:r>
            <a:endPar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7" name="文本框 16"/>
          <p:cNvSpPr txBox="1"/>
          <p:nvPr/>
        </p:nvSpPr>
        <p:spPr>
          <a:xfrm>
            <a:off x="3523615" y="4785995"/>
            <a:ext cx="4587875" cy="452120"/>
          </a:xfrm>
          <a:prstGeom prst="rect">
            <a:avLst/>
          </a:prstGeom>
        </p:spPr>
        <p:txBody>
          <a:bodyPr>
            <a:noAutofit/>
          </a:bodyPr>
          <a:lstStyle/>
          <a:p>
            <a:pPr marL="0" indent="266700" algn="just" defTabSz="266700">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          ▼</a:t>
            </a:r>
            <a:endParaRPr lang="en-US" altLang="zh-CN" sz="1600">
              <a:solidFill>
                <a:srgbClr val="000000"/>
              </a:solidFill>
              <a:latin typeface="宋体" panose="02010600030101010101" pitchFamily="2" charset="-122"/>
              <a:ea typeface="宋体" panose="02010600030101010101" pitchFamily="2" charset="-122"/>
            </a:endParaRPr>
          </a:p>
        </p:txBody>
      </p:sp>
      <p:sp>
        <p:nvSpPr>
          <p:cNvPr id="18" name="文本框 17"/>
          <p:cNvSpPr txBox="1"/>
          <p:nvPr/>
        </p:nvSpPr>
        <p:spPr>
          <a:xfrm>
            <a:off x="3096895" y="5129530"/>
            <a:ext cx="4097655" cy="50101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平衡结论</a:t>
            </a: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a:t>
            </a:r>
            <a:r>
              <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建议</a:t>
            </a:r>
            <a:endParaRPr kumimoji="0" lang="zh-CN" altLang="en-US"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14" grpId="0" animBg="1"/>
      <p:bldP spid="14" grpId="1" animBg="1"/>
      <p:bldP spid="15" grpId="0" animBg="1"/>
      <p:bldP spid="15" grpId="1" animBg="1"/>
      <p:bldP spid="2" grpId="0" animBg="1"/>
      <p:bldP spid="2" grpId="1" animBg="1"/>
      <p:bldP spid="16" grpId="0" animBg="1"/>
      <p:bldP spid="16" grpId="1" animBg="1"/>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35010"/>
            <a:ext cx="6096912" cy="408940"/>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语料积累</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轻松成文</a:t>
            </a:r>
            <a:endPar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276225" y="428625"/>
            <a:ext cx="10041255" cy="539115"/>
          </a:xfrm>
          <a:prstGeom prst="rect">
            <a:avLst/>
          </a:prstGeom>
          <a:noFill/>
        </p:spPr>
        <p:txBody>
          <a:bodyPr wrap="square">
            <a:noAutofit/>
          </a:bodyPr>
          <a:lstStyle/>
          <a:p>
            <a:r>
              <a:rPr lang="zh-CN" altLang="en-US" sz="2400" dirty="0">
                <a:highlight>
                  <a:srgbClr val="00FF00"/>
                </a:highlight>
              </a:rPr>
              <a:t>提出问题</a:t>
            </a:r>
            <a:r>
              <a:rPr lang="en-US" altLang="zh-CN" sz="2400" dirty="0">
                <a:highlight>
                  <a:srgbClr val="00FF00"/>
                </a:highlight>
              </a:rPr>
              <a:t>/</a:t>
            </a:r>
            <a:r>
              <a:rPr lang="zh-CN" altLang="en-US" sz="2400" dirty="0">
                <a:highlight>
                  <a:srgbClr val="00FF00"/>
                </a:highlight>
              </a:rPr>
              <a:t>描述现象</a:t>
            </a:r>
            <a:endParaRPr lang="zh-CN" altLang="en-US" sz="2400" dirty="0">
              <a:highlight>
                <a:srgbClr val="00FF00"/>
              </a:highlight>
            </a:endParaRPr>
          </a:p>
        </p:txBody>
      </p:sp>
      <p:sp>
        <p:nvSpPr>
          <p:cNvPr id="9" name="文本框 8"/>
          <p:cNvSpPr txBox="1"/>
          <p:nvPr/>
        </p:nvSpPr>
        <p:spPr>
          <a:xfrm>
            <a:off x="276225" y="967740"/>
            <a:ext cx="11781790" cy="5890260"/>
          </a:xfrm>
          <a:prstGeom prst="rect">
            <a:avLst/>
          </a:prstGeom>
          <a:solidFill>
            <a:srgbClr val="5B9BD5">
              <a:lumMod val="20000"/>
              <a:lumOff val="80000"/>
            </a:srgbClr>
          </a:solidFill>
        </p:spPr>
        <p:txBody>
          <a:bodyPr wrap="square">
            <a:noAutofit/>
          </a:bodyPr>
          <a:lstStyle/>
          <a:p>
            <a:endParaRPr lang="zh-CN" altLang="en-US" sz="1600" dirty="0">
              <a:highlight>
                <a:srgbClr val="00FFFF"/>
              </a:highlight>
            </a:endParaRPr>
          </a:p>
          <a:p>
            <a:r>
              <a:rPr lang="zh-CN" altLang="en-US" sz="2400" dirty="0">
                <a:latin typeface="Times New Roman" panose="02020603050405020304" pitchFamily="18" charset="0"/>
                <a:cs typeface="Times New Roman" panose="02020603050405020304" pitchFamily="18" charset="0"/>
              </a:rPr>
              <a:t>开头段（现象引入/亮明观点）</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1.Recently, there has been a growing trend of ...</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最近一种日益明显的趋势正在显现</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a:t>
            </a:r>
            <a:r>
              <a:rPr lang="en-US" altLang="zh-CN" sz="2400" dirty="0">
                <a:latin typeface="Times New Roman" panose="02020603050405020304" pitchFamily="18" charset="0"/>
                <a:cs typeface="Times New Roman" panose="02020603050405020304" pitchFamily="18" charset="0"/>
                <a:sym typeface="+mn-ea"/>
              </a:rPr>
              <a:t>Recently, ...</a:t>
            </a:r>
            <a:r>
              <a:rPr lang="en-US" altLang="zh-CN" sz="2400" dirty="0">
                <a:latin typeface="Times New Roman" panose="02020603050405020304" pitchFamily="18" charset="0"/>
                <a:cs typeface="Times New Roman" panose="02020603050405020304" pitchFamily="18" charset="0"/>
              </a:rPr>
              <a:t>has become a serious problem...</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最近，</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已成为一个严重的问题</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3.From my perspective, ... is a double-edged sword.</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在我看来，</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是一把双刃剑。</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4.I am writing to express my views on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35010"/>
            <a:ext cx="6096912" cy="408940"/>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语料积累</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轻松成文</a:t>
            </a:r>
            <a:endPar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276225" y="428625"/>
            <a:ext cx="10041255" cy="539115"/>
          </a:xfrm>
          <a:prstGeom prst="rect">
            <a:avLst/>
          </a:prstGeom>
          <a:noFill/>
        </p:spPr>
        <p:txBody>
          <a:bodyPr wrap="square">
            <a:noAutofit/>
          </a:bodyPr>
          <a:lstStyle/>
          <a:p>
            <a:r>
              <a:rPr lang="zh-CN" altLang="en-US" sz="2400" dirty="0">
                <a:highlight>
                  <a:srgbClr val="00FF00"/>
                </a:highlight>
              </a:rPr>
              <a:t>原因/影响分析</a:t>
            </a:r>
            <a:endParaRPr lang="zh-CN" altLang="en-US" sz="2400" dirty="0">
              <a:highlight>
                <a:srgbClr val="00FF00"/>
              </a:highlight>
            </a:endParaRPr>
          </a:p>
        </p:txBody>
      </p:sp>
      <p:sp>
        <p:nvSpPr>
          <p:cNvPr id="9" name="文本框 8"/>
          <p:cNvSpPr txBox="1"/>
          <p:nvPr/>
        </p:nvSpPr>
        <p:spPr>
          <a:xfrm>
            <a:off x="276225" y="967740"/>
            <a:ext cx="11781790" cy="5890260"/>
          </a:xfrm>
          <a:prstGeom prst="rect">
            <a:avLst/>
          </a:prstGeom>
          <a:solidFill>
            <a:srgbClr val="5B9BD5">
              <a:lumMod val="20000"/>
              <a:lumOff val="80000"/>
            </a:srgbClr>
          </a:solidFill>
        </p:spPr>
        <p:txBody>
          <a:bodyPr wrap="square">
            <a:noAutofit/>
          </a:bodyPr>
          <a:lstStyle/>
          <a:p>
            <a:r>
              <a:rPr lang="zh-CN" altLang="en-US" sz="2400" dirty="0">
                <a:latin typeface="Times New Roman" panose="02020603050405020304" pitchFamily="18" charset="0"/>
                <a:cs typeface="Times New Roman" panose="02020603050405020304" pitchFamily="18" charset="0"/>
              </a:rPr>
              <a:t>中间段（原因/利弊/论证</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建议）</a:t>
            </a:r>
            <a:endParaRPr lang="zh-CN" altLang="en-US" sz="2400" dirty="0">
              <a:latin typeface="Times New Roman" panose="02020603050405020304" pitchFamily="18" charset="0"/>
              <a:cs typeface="Times New Roman" panose="02020603050405020304" pitchFamily="18" charset="0"/>
            </a:endParaRPr>
          </a:p>
          <a:p>
            <a:r>
              <a:rPr lang="zh-CN" altLang="en-US" sz="2400" b="1" dirty="0">
                <a:latin typeface="Times New Roman" panose="02020603050405020304" pitchFamily="18" charset="0"/>
                <a:cs typeface="Times New Roman" panose="02020603050405020304" pitchFamily="18" charset="0"/>
              </a:rPr>
              <a:t>分析原因/优点</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1.One major factor contributing to this is ...</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造成这一现象的主要因素是</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2.On the positive side, ... provides convenience / creativity.</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从积极方面看，</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带来了便利</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创造力。</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3.It is undeniable that ... offers ...</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不可否认的是</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提供了</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35010"/>
            <a:ext cx="6096912" cy="408940"/>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语料积累</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轻松成文</a:t>
            </a:r>
            <a:endPar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276225" y="428625"/>
            <a:ext cx="10041255" cy="539115"/>
          </a:xfrm>
          <a:prstGeom prst="rect">
            <a:avLst/>
          </a:prstGeom>
          <a:noFill/>
        </p:spPr>
        <p:txBody>
          <a:bodyPr wrap="square">
            <a:noAutofit/>
          </a:bodyPr>
          <a:lstStyle/>
          <a:p>
            <a:r>
              <a:rPr lang="zh-CN" altLang="en-US" sz="2400" dirty="0">
                <a:highlight>
                  <a:srgbClr val="00FF00"/>
                </a:highlight>
              </a:rPr>
              <a:t>原因/影响分析</a:t>
            </a:r>
            <a:endParaRPr lang="zh-CN" altLang="en-US" sz="2400" dirty="0">
              <a:highlight>
                <a:srgbClr val="00FF00"/>
              </a:highlight>
            </a:endParaRPr>
          </a:p>
        </p:txBody>
      </p:sp>
      <p:sp>
        <p:nvSpPr>
          <p:cNvPr id="9" name="文本框 8"/>
          <p:cNvSpPr txBox="1"/>
          <p:nvPr/>
        </p:nvSpPr>
        <p:spPr>
          <a:xfrm>
            <a:off x="276225" y="967740"/>
            <a:ext cx="11781790" cy="5890260"/>
          </a:xfrm>
          <a:prstGeom prst="rect">
            <a:avLst/>
          </a:prstGeom>
          <a:solidFill>
            <a:srgbClr val="5B9BD5">
              <a:lumMod val="20000"/>
              <a:lumOff val="80000"/>
            </a:srgbClr>
          </a:solidFill>
        </p:spPr>
        <p:txBody>
          <a:bodyPr wrap="square">
            <a:noAutofit/>
          </a:bodyPr>
          <a:lstStyle/>
          <a:p>
            <a:r>
              <a:rPr lang="zh-CN" altLang="en-US" sz="2400" dirty="0">
                <a:latin typeface="Times New Roman" panose="02020603050405020304" pitchFamily="18" charset="0"/>
                <a:cs typeface="Times New Roman" panose="02020603050405020304" pitchFamily="18" charset="0"/>
              </a:rPr>
              <a:t>中间段（原因/利弊/论证</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建议）</a:t>
            </a:r>
            <a:endParaRPr lang="zh-CN" altLang="en-US" sz="2400" dirty="0">
              <a:latin typeface="Times New Roman" panose="02020603050405020304" pitchFamily="18" charset="0"/>
              <a:cs typeface="Times New Roman" panose="02020603050405020304" pitchFamily="18" charset="0"/>
            </a:endParaRPr>
          </a:p>
          <a:p>
            <a:r>
              <a:rPr lang="zh-CN" altLang="en-US" sz="2400" b="1" dirty="0">
                <a:latin typeface="Times New Roman" panose="02020603050405020304" pitchFamily="18" charset="0"/>
                <a:cs typeface="Times New Roman" panose="02020603050405020304" pitchFamily="18" charset="0"/>
              </a:rPr>
              <a:t>指出弊端/让步</a:t>
            </a:r>
            <a:endParaRPr lang="zh-CN" altLang="en-US" sz="2400" b="1"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1.However, we cannot ignore the downside that ...</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然而，我们不能忽视其中的负面影响</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2.While it is true that ..., it may also lead to ...</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尽管事实确实如此</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但它也可能导致</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3.Admittedly, ...; nevertheless, ...</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诚然，</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；尽管如此，</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35010"/>
            <a:ext cx="6096912" cy="408940"/>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语料积累</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轻松成文</a:t>
            </a:r>
            <a:endPar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276225" y="428625"/>
            <a:ext cx="10041255" cy="539115"/>
          </a:xfrm>
          <a:prstGeom prst="rect">
            <a:avLst/>
          </a:prstGeom>
          <a:noFill/>
        </p:spPr>
        <p:txBody>
          <a:bodyPr wrap="square">
            <a:noAutofit/>
          </a:bodyPr>
          <a:lstStyle/>
          <a:p>
            <a:r>
              <a:rPr lang="zh-CN" altLang="en-US" sz="2400" dirty="0">
                <a:highlight>
                  <a:srgbClr val="00FF00"/>
                </a:highlight>
              </a:rPr>
              <a:t>建议/解决方案</a:t>
            </a:r>
            <a:endParaRPr lang="zh-CN" altLang="en-US" sz="2400" dirty="0">
              <a:highlight>
                <a:srgbClr val="00FF00"/>
              </a:highlight>
            </a:endParaRPr>
          </a:p>
        </p:txBody>
      </p:sp>
      <p:sp>
        <p:nvSpPr>
          <p:cNvPr id="9" name="文本框 8"/>
          <p:cNvSpPr txBox="1"/>
          <p:nvPr/>
        </p:nvSpPr>
        <p:spPr>
          <a:xfrm>
            <a:off x="276225" y="967740"/>
            <a:ext cx="11781790" cy="5890260"/>
          </a:xfrm>
          <a:prstGeom prst="rect">
            <a:avLst/>
          </a:prstGeom>
          <a:solidFill>
            <a:srgbClr val="5B9BD5">
              <a:lumMod val="20000"/>
              <a:lumOff val="80000"/>
            </a:srgbClr>
          </a:solidFill>
        </p:spPr>
        <p:txBody>
          <a:bodyPr wrap="square">
            <a:noAutofit/>
          </a:bodyPr>
          <a:lstStyle/>
          <a:p>
            <a:r>
              <a:rPr lang="zh-CN" altLang="en-US" sz="2400" dirty="0">
                <a:latin typeface="Times New Roman" panose="02020603050405020304" pitchFamily="18" charset="0"/>
                <a:cs typeface="Times New Roman" panose="02020603050405020304" pitchFamily="18" charset="0"/>
              </a:rPr>
              <a:t>中间段（原因/利弊/论证</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建议）</a:t>
            </a:r>
            <a:endParaRPr lang="zh-CN" altLang="en-US" sz="2400" dirty="0">
              <a:latin typeface="Times New Roman" panose="02020603050405020304" pitchFamily="18" charset="0"/>
              <a:cs typeface="Times New Roman" panose="02020603050405020304" pitchFamily="18" charset="0"/>
            </a:endParaRPr>
          </a:p>
          <a:p>
            <a:r>
              <a:rPr lang="zh-CN" altLang="en-US" sz="2400" b="1" dirty="0">
                <a:latin typeface="Times New Roman" panose="02020603050405020304" pitchFamily="18" charset="0"/>
                <a:cs typeface="Times New Roman" panose="02020603050405020304" pitchFamily="18" charset="0"/>
              </a:rPr>
              <a:t>建议/解决方案</a:t>
            </a:r>
            <a:endParaRPr lang="zh-CN" altLang="en-US" sz="2400" b="1"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1.It is advisable that schools/teachers should ...</a:t>
            </a:r>
            <a:r>
              <a:rPr lang="zh-CN" altLang="en-US" sz="2400" dirty="0">
                <a:latin typeface="Times New Roman" panose="02020603050405020304" pitchFamily="18" charset="0"/>
                <a:cs typeface="Times New Roman" panose="02020603050405020304" pitchFamily="18" charset="0"/>
              </a:rPr>
              <a:t>建议学校/教师应...</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2.I would respectfully suggest that we could...</a:t>
            </a:r>
            <a:r>
              <a:rPr lang="zh-CN" altLang="en-US" sz="2400" dirty="0">
                <a:latin typeface="Times New Roman" panose="02020603050405020304" pitchFamily="18" charset="0"/>
                <a:cs typeface="Times New Roman" panose="02020603050405020304" pitchFamily="18" charset="0"/>
              </a:rPr>
              <a:t>我谨建议我们不妨...</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3.It is a better choice to... </a:t>
            </a:r>
            <a:r>
              <a:rPr lang="zh-CN" altLang="en-US" sz="2400" dirty="0">
                <a:latin typeface="Times New Roman" panose="02020603050405020304" pitchFamily="18" charset="0"/>
                <a:cs typeface="Times New Roman" panose="02020603050405020304" pitchFamily="18" charset="0"/>
              </a:rPr>
              <a:t>这样做是更好的选择。</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4.A more effective approach would be to ...</a:t>
            </a:r>
            <a:r>
              <a:rPr lang="zh-CN" altLang="en-US" sz="2400" dirty="0">
                <a:latin typeface="Times New Roman" panose="02020603050405020304" pitchFamily="18" charset="0"/>
                <a:cs typeface="Times New Roman" panose="02020603050405020304" pitchFamily="18" charset="0"/>
              </a:rPr>
              <a:t>一种更为有效的方法将是...</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5.Why not introduce ...? This will not only ... but also ...</a:t>
            </a:r>
            <a:r>
              <a:rPr lang="zh-CN" altLang="en-US" sz="2400" dirty="0">
                <a:latin typeface="Times New Roman" panose="02020603050405020304" pitchFamily="18" charset="0"/>
                <a:cs typeface="Times New Roman" panose="02020603050405020304" pitchFamily="18" charset="0"/>
              </a:rPr>
              <a:t>为何不引入</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，这不仅</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而且还会</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35010"/>
            <a:ext cx="6096912" cy="408940"/>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语料积累</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轻松成文</a:t>
            </a:r>
            <a:endPar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276225" y="428625"/>
            <a:ext cx="10041255" cy="539115"/>
          </a:xfrm>
          <a:prstGeom prst="rect">
            <a:avLst/>
          </a:prstGeom>
          <a:noFill/>
        </p:spPr>
        <p:txBody>
          <a:bodyPr wrap="square">
            <a:noAutofit/>
          </a:bodyPr>
          <a:lstStyle/>
          <a:p>
            <a:r>
              <a:rPr lang="zh-CN" altLang="en-US" sz="2400" dirty="0">
                <a:highlight>
                  <a:srgbClr val="00FF00"/>
                </a:highlight>
              </a:rPr>
              <a:t>总结/升华</a:t>
            </a:r>
            <a:endParaRPr lang="zh-CN" altLang="en-US" sz="2400" dirty="0">
              <a:highlight>
                <a:srgbClr val="00FF00"/>
              </a:highlight>
            </a:endParaRPr>
          </a:p>
        </p:txBody>
      </p:sp>
      <p:sp>
        <p:nvSpPr>
          <p:cNvPr id="9" name="文本框 8"/>
          <p:cNvSpPr txBox="1"/>
          <p:nvPr/>
        </p:nvSpPr>
        <p:spPr>
          <a:xfrm>
            <a:off x="276225" y="967740"/>
            <a:ext cx="11781790" cy="5890260"/>
          </a:xfrm>
          <a:prstGeom prst="rect">
            <a:avLst/>
          </a:prstGeom>
          <a:solidFill>
            <a:srgbClr val="5B9BD5">
              <a:lumMod val="20000"/>
              <a:lumOff val="80000"/>
            </a:srgbClr>
          </a:solidFill>
        </p:spPr>
        <p:txBody>
          <a:bodyPr wrap="square">
            <a:noAutofit/>
          </a:bodyPr>
          <a:lstStyle/>
          <a:p>
            <a:r>
              <a:rPr lang="zh-CN" altLang="en-US" sz="2400" dirty="0">
                <a:latin typeface="Times New Roman" panose="02020603050405020304" pitchFamily="18" charset="0"/>
                <a:cs typeface="Times New Roman" panose="02020603050405020304" pitchFamily="18" charset="0"/>
              </a:rPr>
              <a:t>结尾段（总结/建议/呼吁）</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1.In conclusion, striking a balance between ... and ... is crucial.</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总之，在</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和</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之间找到平衡点至关重要。</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2.Only by ... can we truly ... </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只有通过</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我们才能真正</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3.I strongly recommend that schools/students should ...</a:t>
            </a:r>
            <a:r>
              <a:rPr lang="zh-CN" altLang="en-US" sz="2400" dirty="0">
                <a:latin typeface="Times New Roman" panose="02020603050405020304" pitchFamily="18" charset="0"/>
                <a:cs typeface="Times New Roman" panose="02020603050405020304" pitchFamily="18" charset="0"/>
              </a:rPr>
              <a:t>我强烈建议学校</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学生应</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4.Let’s take action to ...</a:t>
            </a:r>
            <a:r>
              <a:rPr lang="zh-CN" altLang="en-US" sz="2400" dirty="0">
                <a:latin typeface="Times New Roman" panose="02020603050405020304" pitchFamily="18" charset="0"/>
                <a:cs typeface="Times New Roman" panose="02020603050405020304" pitchFamily="18" charset="0"/>
              </a:rPr>
              <a:t>让我们行动起来吧</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5.Ultimately, it is our joint effort that will make a difference.</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最终而言，正是我们共同的共同努力才能带来改变。</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6861" y="1465588"/>
            <a:ext cx="3911138" cy="4685331"/>
          </a:xfrm>
          <a:solidFill>
            <a:schemeClr val="bg2"/>
          </a:solidFill>
        </p:spPr>
        <p:txBody>
          <a:bodyPr>
            <a:normAutofit lnSpcReduction="10000"/>
          </a:bodyPr>
          <a:lstStyle/>
          <a:p>
            <a:endParaRPr lang="en-US" altLang="zh-CN" sz="2135" dirty="0"/>
          </a:p>
          <a:p>
            <a:r>
              <a:rPr lang="zh-CN" altLang="en-US" b="1" dirty="0">
                <a:solidFill>
                  <a:schemeClr val="accent1">
                    <a:lumMod val="50000"/>
                  </a:schemeClr>
                </a:solidFill>
              </a:rPr>
              <a:t>湖北武汉模拟：</a:t>
            </a:r>
            <a:endParaRPr lang="en-US" altLang="zh-CN" b="1" dirty="0">
              <a:solidFill>
                <a:schemeClr val="accent1">
                  <a:lumMod val="50000"/>
                </a:schemeClr>
              </a:solidFill>
            </a:endParaRPr>
          </a:p>
          <a:p>
            <a:pPr marL="0" indent="0">
              <a:buNone/>
            </a:pPr>
            <a:r>
              <a:rPr lang="zh-CN" altLang="en-US" dirty="0"/>
              <a:t>学校英语俱乐部计划在校园科技节举行英文演讲比赛，主题是 “</a:t>
            </a:r>
            <a:r>
              <a:rPr lang="en-US" altLang="zh-CN" dirty="0"/>
              <a:t>AI </a:t>
            </a:r>
            <a:r>
              <a:rPr lang="zh-CN" altLang="en-US" dirty="0"/>
              <a:t>生成的艺术作品算不算真正的艺术？” 请你写一篇英文演讲稿，内容包括：</a:t>
            </a:r>
            <a:endParaRPr lang="en-US" altLang="zh-CN" dirty="0"/>
          </a:p>
          <a:p>
            <a:pPr marL="514350" indent="-514350">
              <a:buAutoNum type="arabicPeriod"/>
            </a:pPr>
            <a:r>
              <a:rPr lang="zh-CN" altLang="en-US" dirty="0"/>
              <a:t>你的看法；</a:t>
            </a:r>
            <a:endParaRPr lang="en-US" altLang="zh-CN" dirty="0"/>
          </a:p>
          <a:p>
            <a:pPr marL="514350" indent="-514350">
              <a:buAutoNum type="arabicPeriod"/>
            </a:pPr>
            <a:r>
              <a:rPr lang="zh-CN" altLang="en-US" dirty="0"/>
              <a:t>你的理由。</a:t>
            </a:r>
            <a:endParaRPr lang="en-US" altLang="zh-CN" sz="2135" dirty="0"/>
          </a:p>
        </p:txBody>
      </p:sp>
      <p:sp>
        <p:nvSpPr>
          <p:cNvPr id="6" name="标题 1"/>
          <p:cNvSpPr txBox="1"/>
          <p:nvPr/>
        </p:nvSpPr>
        <p:spPr>
          <a:xfrm>
            <a:off x="5513778" y="1210074"/>
            <a:ext cx="6071582" cy="1257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CN" sz="2200" b="1" dirty="0">
                <a:solidFill>
                  <a:srgbClr val="7030A0"/>
                </a:solidFill>
                <a:highlight>
                  <a:srgbClr val="C0C0C0"/>
                </a:highlight>
                <a:latin typeface="等线 Light" panose="02010600030101010101" charset="-122"/>
                <a:ea typeface="等线 Light" panose="02010600030101010101" charset="-122"/>
              </a:rPr>
              <a:t>1 </a:t>
            </a:r>
            <a:r>
              <a:rPr lang="zh-CN" altLang="en-US" sz="2200" b="1" dirty="0">
                <a:solidFill>
                  <a:srgbClr val="7030A0"/>
                </a:solidFill>
                <a:highlight>
                  <a:srgbClr val="C0C0C0"/>
                </a:highlight>
                <a:latin typeface="等线 Light" panose="02010600030101010101" charset="-122"/>
                <a:ea typeface="等线 Light" panose="02010600030101010101" charset="-122"/>
              </a:rPr>
              <a:t>文体：</a:t>
            </a:r>
            <a:r>
              <a:rPr lang="zh-CN" altLang="en-US" sz="2200" b="1" dirty="0">
                <a:solidFill>
                  <a:srgbClr val="7030A0"/>
                </a:solidFill>
                <a:latin typeface="等线 Light" panose="02010600030101010101" charset="-122"/>
                <a:ea typeface="等线 Light" panose="02010600030101010101" charset="-122"/>
              </a:rPr>
              <a:t> </a:t>
            </a:r>
            <a:endParaRPr lang="zh-CN" altLang="en-US" sz="2200" b="1" dirty="0">
              <a:solidFill>
                <a:srgbClr val="7030A0"/>
              </a:solidFill>
              <a:highlight>
                <a:srgbClr val="C0C0C0"/>
              </a:highlight>
              <a:latin typeface="等线 Light" panose="02010600030101010101" charset="-122"/>
              <a:ea typeface="等线 Light" panose="02010600030101010101" charset="-122"/>
            </a:endParaRPr>
          </a:p>
        </p:txBody>
      </p:sp>
      <p:sp>
        <p:nvSpPr>
          <p:cNvPr id="10" name="标题 1"/>
          <p:cNvSpPr txBox="1"/>
          <p:nvPr/>
        </p:nvSpPr>
        <p:spPr>
          <a:xfrm>
            <a:off x="5450889" y="4338239"/>
            <a:ext cx="6303146" cy="1716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CN" sz="2200" b="1" dirty="0">
                <a:solidFill>
                  <a:srgbClr val="7030A0"/>
                </a:solidFill>
                <a:highlight>
                  <a:srgbClr val="C0C0C0"/>
                </a:highlight>
                <a:latin typeface="等线 Light" panose="02010600030101010101" charset="-122"/>
                <a:ea typeface="等线 Light" panose="02010600030101010101" charset="-122"/>
              </a:rPr>
              <a:t>3. </a:t>
            </a:r>
            <a:r>
              <a:rPr lang="zh-CN" altLang="en-US" sz="2200" b="1" dirty="0">
                <a:solidFill>
                  <a:srgbClr val="7030A0"/>
                </a:solidFill>
                <a:highlight>
                  <a:srgbClr val="C0C0C0"/>
                </a:highlight>
                <a:latin typeface="等线 Light" panose="02010600030101010101" charset="-122"/>
                <a:ea typeface="等线 Light" panose="02010600030101010101" charset="-122"/>
              </a:rPr>
              <a:t>任务：</a:t>
            </a:r>
            <a:endParaRPr lang="zh-CN" altLang="en-US" sz="2200" b="1" dirty="0">
              <a:solidFill>
                <a:srgbClr val="7030A0"/>
              </a:solidFill>
              <a:highlight>
                <a:srgbClr val="C0C0C0"/>
              </a:highlight>
              <a:latin typeface="等线 Light" panose="02010600030101010101" charset="-122"/>
              <a:ea typeface="等线 Light" panose="02010600030101010101" charset="-122"/>
            </a:endParaRPr>
          </a:p>
          <a:p>
            <a:pPr>
              <a:defRPr/>
            </a:pPr>
            <a:endParaRPr lang="zh-CN" altLang="en-US" sz="2200" b="1" dirty="0">
              <a:solidFill>
                <a:srgbClr val="7030A0"/>
              </a:solidFill>
              <a:highlight>
                <a:srgbClr val="C0C0C0"/>
              </a:highlight>
              <a:latin typeface="等线 Light" panose="02010600030101010101" charset="-122"/>
              <a:ea typeface="等线 Light" panose="02010600030101010101" charset="-122"/>
            </a:endParaRPr>
          </a:p>
          <a:p>
            <a:pPr>
              <a:defRPr/>
            </a:pPr>
            <a:endParaRPr lang="zh-CN" altLang="en-US" sz="2200" b="1" dirty="0">
              <a:solidFill>
                <a:srgbClr val="7030A0"/>
              </a:solidFill>
              <a:highlight>
                <a:srgbClr val="C0C0C0"/>
              </a:highlight>
              <a:latin typeface="等线 Light" panose="02010600030101010101" charset="-122"/>
              <a:ea typeface="等线 Light" panose="02010600030101010101" charset="-122"/>
            </a:endParaRPr>
          </a:p>
        </p:txBody>
      </p:sp>
      <p:sp>
        <p:nvSpPr>
          <p:cNvPr id="13" name="TextBox 10"/>
          <p:cNvSpPr txBox="1"/>
          <p:nvPr/>
        </p:nvSpPr>
        <p:spPr>
          <a:xfrm>
            <a:off x="6373656" y="372515"/>
            <a:ext cx="3512585" cy="475771"/>
          </a:xfrm>
          <a:prstGeom prst="rect">
            <a:avLst/>
          </a:prstGeom>
          <a:solidFill>
            <a:schemeClr val="accent2">
              <a:lumMod val="60000"/>
              <a:lumOff val="40000"/>
            </a:schemeClr>
          </a:solidFill>
        </p:spPr>
        <p:txBody>
          <a:bodyPr wrap="square" lIns="65024" tIns="32512" rIns="65024" bIns="32512">
            <a:spAutoFit/>
          </a:bodyPr>
          <a:lstStyle/>
          <a:p>
            <a:pPr defTabSz="1219200"/>
            <a:r>
              <a:rPr lang="zh-CN" altLang="en-US" sz="2665" b="1" cap="all" dirty="0">
                <a:solidFill>
                  <a:srgbClr val="0170C1"/>
                </a:solidFill>
                <a:latin typeface="微软雅黑" panose="020B0503020204020204" charset="-122"/>
                <a:ea typeface="微软雅黑" panose="020B0503020204020204" charset="-122"/>
                <a:cs typeface="Arial" panose="020B0604020202020204" pitchFamily="34" charset="0"/>
              </a:rPr>
              <a:t>第一步：精准审题</a:t>
            </a:r>
            <a:endParaRPr lang="zh-CN" altLang="en-US" sz="2665" b="1" cap="all" dirty="0">
              <a:solidFill>
                <a:srgbClr val="0170C1"/>
              </a:solidFill>
              <a:latin typeface="微软雅黑" panose="020B0503020204020204" charset="-122"/>
              <a:ea typeface="微软雅黑" panose="020B0503020204020204" charset="-122"/>
              <a:cs typeface="Arial" panose="020B0604020202020204" pitchFamily="34" charset="0"/>
            </a:endParaRPr>
          </a:p>
        </p:txBody>
      </p:sp>
      <p:sp>
        <p:nvSpPr>
          <p:cNvPr id="8" name="文本框 7"/>
          <p:cNvSpPr txBox="1"/>
          <p:nvPr/>
        </p:nvSpPr>
        <p:spPr>
          <a:xfrm>
            <a:off x="130041" y="131574"/>
            <a:ext cx="1654955" cy="361637"/>
          </a:xfrm>
          <a:prstGeom prst="rect">
            <a:avLst/>
          </a:prstGeom>
          <a:noFill/>
        </p:spPr>
        <p:txBody>
          <a:bodyPr wrap="square">
            <a:spAutoFit/>
          </a:bodyPr>
          <a:lstStyle/>
          <a:p>
            <a:pPr>
              <a:lnSpc>
                <a:spcPts val="2100"/>
              </a:lnSpc>
              <a:spcBef>
                <a:spcPts val="1800"/>
              </a:spcBef>
              <a:spcAft>
                <a:spcPts val="600"/>
              </a:spcAft>
            </a:pPr>
            <a:r>
              <a:rPr lang="zh-CN" altLang="en-US" sz="2000" b="1" kern="0" dirty="0">
                <a:solidFill>
                  <a:srgbClr val="000000"/>
                </a:solidFill>
                <a:highlight>
                  <a:srgbClr val="00FF00"/>
                </a:highlight>
                <a:latin typeface="Segoe UI" panose="020B0502040204020203" pitchFamily="34" charset="0"/>
                <a:ea typeface="宋体" panose="02010600030101010101" pitchFamily="2" charset="-122"/>
                <a:cs typeface="Segoe UI" panose="020B0502040204020203" pitchFamily="34" charset="0"/>
              </a:rPr>
              <a:t>实战演练</a:t>
            </a:r>
            <a:endParaRPr lang="zh-CN" altLang="zh-CN" kern="100" dirty="0">
              <a:effectLst/>
              <a:highlight>
                <a:srgbClr val="00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17" name="标题 1"/>
          <p:cNvSpPr txBox="1"/>
          <p:nvPr/>
        </p:nvSpPr>
        <p:spPr>
          <a:xfrm>
            <a:off x="5451475" y="2583180"/>
            <a:ext cx="6224270" cy="13449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CN" sz="2200" b="1" dirty="0">
                <a:solidFill>
                  <a:srgbClr val="7030A0"/>
                </a:solidFill>
                <a:highlight>
                  <a:srgbClr val="C0C0C0"/>
                </a:highlight>
                <a:latin typeface="等线 Light" panose="02010600030101010101" charset="-122"/>
                <a:ea typeface="等线 Light" panose="02010600030101010101" charset="-122"/>
              </a:rPr>
              <a:t>2 </a:t>
            </a:r>
            <a:r>
              <a:rPr lang="zh-CN" altLang="en-US" sz="2200" b="1" dirty="0">
                <a:solidFill>
                  <a:srgbClr val="7030A0"/>
                </a:solidFill>
                <a:highlight>
                  <a:srgbClr val="C0C0C0"/>
                </a:highlight>
                <a:latin typeface="等线 Light" panose="02010600030101010101" charset="-122"/>
                <a:ea typeface="等线 Light" panose="02010600030101010101" charset="-122"/>
              </a:rPr>
              <a:t>对象：</a:t>
            </a:r>
            <a:endParaRPr lang="zh-CN" altLang="en-US" sz="2200" b="1" dirty="0">
              <a:solidFill>
                <a:srgbClr val="7030A0"/>
              </a:solidFill>
              <a:highlight>
                <a:srgbClr val="C0C0C0"/>
              </a:highlight>
              <a:latin typeface="等线 Light" panose="02010600030101010101" charset="-122"/>
              <a:ea typeface="等线 Light" panose="02010600030101010101" charset="-122"/>
            </a:endParaRPr>
          </a:p>
        </p:txBody>
      </p:sp>
      <p:sp>
        <p:nvSpPr>
          <p:cNvPr id="2" name="文本框 1"/>
          <p:cNvSpPr txBox="1"/>
          <p:nvPr/>
        </p:nvSpPr>
        <p:spPr>
          <a:xfrm>
            <a:off x="7065645" y="1465580"/>
            <a:ext cx="3989070" cy="49974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lang="zh-CN" altLang="en-US" sz="2200" b="1" dirty="0">
                <a:solidFill>
                  <a:srgbClr val="7030A0"/>
                </a:solidFill>
                <a:latin typeface="等线 Light" panose="02010600030101010101" charset="-122"/>
                <a:ea typeface="等线 Light" panose="02010600030101010101" charset="-122"/>
                <a:cs typeface="+mj-cs"/>
                <a:sym typeface="+mn-ea"/>
              </a:rPr>
              <a:t>英文演讲稿</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7091045" y="2929255"/>
            <a:ext cx="4231005" cy="49974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lang="zh-CN" altLang="en-US" sz="2200" b="1" dirty="0">
                <a:solidFill>
                  <a:srgbClr val="7030A0"/>
                </a:solidFill>
                <a:latin typeface="等线 Light" panose="02010600030101010101" charset="-122"/>
                <a:ea typeface="等线 Light" panose="02010600030101010101" charset="-122"/>
                <a:cs typeface="+mj-cs"/>
                <a:sym typeface="+mn-ea"/>
              </a:rPr>
              <a:t>校园科技节听众（老师、同学）</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7091045" y="4043045"/>
            <a:ext cx="4078605" cy="1155700"/>
          </a:xfrm>
          <a:prstGeom prst="rect">
            <a:avLst/>
          </a:prstGeom>
          <a:solidFill>
            <a:srgbClr val="5B9BD5">
              <a:lumMod val="20000"/>
              <a:lumOff val="80000"/>
            </a:srgbClr>
          </a:solidFill>
        </p:spPr>
        <p:txBody>
          <a:bodyPr wrap="square">
            <a:noAutofit/>
          </a:bodyPr>
          <a:lstStyle/>
          <a:p>
            <a:pPr marL="0" lvl="0" algn="l" defTabSz="914400" rtl="0" eaLnBrk="1" latinLnBrk="0" hangingPunct="1">
              <a:lnSpc>
                <a:spcPct val="90000"/>
              </a:lnSpc>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lang="zh-CN" altLang="en-US" sz="2200" b="1" dirty="0">
                <a:solidFill>
                  <a:srgbClr val="7030A0"/>
                </a:solidFill>
                <a:latin typeface="等线 Light" panose="02010600030101010101" charset="-122"/>
                <a:ea typeface="等线 Light" panose="02010600030101010101" charset="-122"/>
                <a:cs typeface="+mj-cs"/>
                <a:sym typeface="+mn-ea"/>
              </a:rPr>
              <a:t>必须写：① 明确表态（支持</a:t>
            </a:r>
            <a:r>
              <a:rPr lang="en-US" altLang="zh-CN" sz="2200" b="1" dirty="0">
                <a:solidFill>
                  <a:srgbClr val="7030A0"/>
                </a:solidFill>
                <a:latin typeface="等线 Light" panose="02010600030101010101" charset="-122"/>
                <a:ea typeface="等线 Light" panose="02010600030101010101" charset="-122"/>
                <a:cs typeface="+mj-cs"/>
                <a:sym typeface="+mn-ea"/>
              </a:rPr>
              <a:t>/</a:t>
            </a:r>
            <a:r>
              <a:rPr lang="zh-CN" altLang="en-US" sz="2200" b="1" dirty="0">
                <a:solidFill>
                  <a:srgbClr val="7030A0"/>
                </a:solidFill>
                <a:latin typeface="等线 Light" panose="02010600030101010101" charset="-122"/>
                <a:ea typeface="等线 Light" panose="02010600030101010101" charset="-122"/>
                <a:cs typeface="+mj-cs"/>
                <a:sym typeface="+mn-ea"/>
              </a:rPr>
              <a:t>反对</a:t>
            </a:r>
            <a:r>
              <a:rPr lang="en-US" altLang="zh-CN" sz="2200" b="1" dirty="0">
                <a:solidFill>
                  <a:srgbClr val="7030A0"/>
                </a:solidFill>
                <a:latin typeface="等线 Light" panose="02010600030101010101" charset="-122"/>
                <a:ea typeface="等线 Light" panose="02010600030101010101" charset="-122"/>
                <a:cs typeface="+mj-cs"/>
                <a:sym typeface="+mn-ea"/>
              </a:rPr>
              <a:t>/</a:t>
            </a:r>
            <a:r>
              <a:rPr lang="zh-CN" altLang="en-US" sz="2200" b="1" dirty="0">
                <a:solidFill>
                  <a:srgbClr val="7030A0"/>
                </a:solidFill>
                <a:latin typeface="等线 Light" panose="02010600030101010101" charset="-122"/>
                <a:ea typeface="等线 Light" panose="02010600030101010101" charset="-122"/>
                <a:cs typeface="+mj-cs"/>
                <a:sym typeface="+mn-ea"/>
              </a:rPr>
              <a:t>有条件认为算艺术）；② 至少</a:t>
            </a:r>
            <a:r>
              <a:rPr lang="en-US" altLang="zh-CN" sz="2200" b="1" dirty="0">
                <a:solidFill>
                  <a:srgbClr val="7030A0"/>
                </a:solidFill>
                <a:latin typeface="等线 Light" panose="02010600030101010101" charset="-122"/>
                <a:ea typeface="等线 Light" panose="02010600030101010101" charset="-122"/>
                <a:cs typeface="+mj-cs"/>
                <a:sym typeface="+mn-ea"/>
              </a:rPr>
              <a:t>2</a:t>
            </a:r>
            <a:r>
              <a:rPr lang="zh-CN" altLang="en-US" sz="2200" b="1" dirty="0">
                <a:solidFill>
                  <a:srgbClr val="7030A0"/>
                </a:solidFill>
                <a:latin typeface="等线 Light" panose="02010600030101010101" charset="-122"/>
                <a:ea typeface="等线 Light" panose="02010600030101010101" charset="-122"/>
                <a:cs typeface="+mj-cs"/>
                <a:sym typeface="+mn-ea"/>
              </a:rPr>
              <a:t>条理由，每条需细化论证。</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7091045" y="5313680"/>
            <a:ext cx="4079240" cy="1287145"/>
          </a:xfrm>
          <a:prstGeom prst="rect">
            <a:avLst/>
          </a:prstGeom>
          <a:solidFill>
            <a:srgbClr val="5B9BD5">
              <a:lumMod val="20000"/>
              <a:lumOff val="80000"/>
            </a:srgbClr>
          </a:solidFill>
        </p:spPr>
        <p:txBody>
          <a:bodyPr wrap="square">
            <a:noAutofit/>
          </a:bodyPr>
          <a:lstStyle/>
          <a:p>
            <a:pPr marL="0" lvl="0" algn="l" defTabSz="914400" rtl="0" eaLnBrk="1" latinLnBrk="0" hangingPunct="1">
              <a:lnSpc>
                <a:spcPct val="90000"/>
              </a:lnSpc>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lang="zh-CN" altLang="en-US" sz="2200" b="1" dirty="0">
                <a:solidFill>
                  <a:srgbClr val="7030A0"/>
                </a:solidFill>
                <a:latin typeface="等线 Light" panose="02010600030101010101" charset="-122"/>
                <a:ea typeface="等线 Light" panose="02010600030101010101" charset="-122"/>
                <a:cs typeface="+mj-cs"/>
                <a:sym typeface="+mn-ea"/>
              </a:rPr>
              <a:t>可以写：① 让步（承认</a:t>
            </a:r>
            <a:r>
              <a:rPr lang="en-US" altLang="zh-CN" sz="2200" b="1" dirty="0">
                <a:solidFill>
                  <a:srgbClr val="7030A0"/>
                </a:solidFill>
                <a:latin typeface="等线 Light" panose="02010600030101010101" charset="-122"/>
                <a:ea typeface="等线 Light" panose="02010600030101010101" charset="-122"/>
                <a:cs typeface="+mj-cs"/>
                <a:sym typeface="+mn-ea"/>
              </a:rPr>
              <a:t>AI</a:t>
            </a:r>
            <a:r>
              <a:rPr lang="zh-CN" altLang="en-US" sz="2200" b="1" dirty="0">
                <a:solidFill>
                  <a:srgbClr val="7030A0"/>
                </a:solidFill>
                <a:latin typeface="等线 Light" panose="02010600030101010101" charset="-122"/>
                <a:ea typeface="等线 Light" panose="02010600030101010101" charset="-122"/>
                <a:cs typeface="+mj-cs"/>
                <a:sym typeface="+mn-ea"/>
              </a:rPr>
              <a:t>艺术有争议）；② 定义“艺术”的本质（如情感、创造力、意图）；③ 提出展望或建议。。</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animBg="1"/>
      <p:bldP spid="17" grpId="0"/>
      <p:bldP spid="2" grpId="0" bldLvl="0" animBg="1"/>
      <p:bldP spid="2" grpId="1" animBg="1"/>
      <p:bldP spid="4" grpId="0" bldLvl="0" animBg="1"/>
      <p:bldP spid="4" grpId="1" animBg="1"/>
      <p:bldP spid="5" grpId="0" bldLvl="0" animBg="1"/>
      <p:bldP spid="5" grpId="1" animBg="1"/>
      <p:bldP spid="7" grpId="0" bldLvl="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124874" y="3260513"/>
            <a:ext cx="5934287"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10"/>
          <p:cNvSpPr txBox="1"/>
          <p:nvPr/>
        </p:nvSpPr>
        <p:spPr>
          <a:xfrm>
            <a:off x="4668520" y="1424940"/>
            <a:ext cx="7310120" cy="1572895"/>
          </a:xfrm>
          <a:prstGeom prst="rect">
            <a:avLst/>
          </a:prstGeom>
          <a:no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5400" b="1" i="0" u="none" strike="noStrike" kern="1200" cap="all" spc="0" normalizeH="0" baseline="0" noProof="0" dirty="0">
                <a:ln>
                  <a:noFill/>
                </a:ln>
                <a:solidFill>
                  <a:srgbClr val="002060"/>
                </a:solidFill>
                <a:effectLst/>
                <a:uLnTx/>
                <a:uFillTx/>
                <a:latin typeface="微软雅黑" panose="020B0503020204020204" charset="-122"/>
                <a:ea typeface="微软雅黑" panose="020B0503020204020204" charset="-122"/>
                <a:cs typeface="Arial" panose="020B0604020202020204" pitchFamily="34" charset="0"/>
              </a:rPr>
              <a:t>2026 </a:t>
            </a:r>
            <a:r>
              <a:rPr kumimoji="0" lang="zh-CN" altLang="en-US" sz="4400" b="1" i="0" u="none" strike="noStrike" kern="1200" cap="all" spc="0" normalizeH="0" baseline="0" noProof="0" dirty="0">
                <a:ln>
                  <a:noFill/>
                </a:ln>
                <a:solidFill>
                  <a:schemeClr val="accent5">
                    <a:lumMod val="75000"/>
                  </a:schemeClr>
                </a:solidFill>
                <a:effectLst/>
                <a:uLnTx/>
                <a:uFillTx/>
                <a:latin typeface="微软雅黑" panose="020B0503020204020204" charset="-122"/>
                <a:ea typeface="微软雅黑" panose="020B0503020204020204" charset="-122"/>
                <a:cs typeface="Arial" panose="020B0604020202020204" pitchFamily="34" charset="0"/>
              </a:rPr>
              <a:t>骏程决胜</a:t>
            </a:r>
            <a:endParaRPr kumimoji="0" lang="zh-CN" altLang="en-US" sz="4400" b="1" i="0" u="none" strike="noStrike" kern="1200" cap="all" spc="0" normalizeH="0" baseline="0" noProof="0" dirty="0">
              <a:ln>
                <a:noFill/>
              </a:ln>
              <a:solidFill>
                <a:schemeClr val="accent5">
                  <a:lumMod val="75000"/>
                </a:schemeClr>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4400" b="1" i="0" u="none" strike="noStrike" kern="1200" cap="all" spc="0" normalizeH="0" baseline="0" noProof="0" dirty="0">
                <a:ln>
                  <a:noFill/>
                </a:ln>
                <a:solidFill>
                  <a:schemeClr val="accent5">
                    <a:lumMod val="75000"/>
                  </a:schemeClr>
                </a:solidFill>
                <a:effectLst/>
                <a:uLnTx/>
                <a:uFillTx/>
                <a:latin typeface="微软雅黑" panose="020B0503020204020204" charset="-122"/>
                <a:ea typeface="微软雅黑" panose="020B0503020204020204" charset="-122"/>
                <a:cs typeface="Arial" panose="020B0604020202020204" pitchFamily="34" charset="0"/>
              </a:rPr>
              <a:t>        —</a:t>
            </a:r>
            <a:r>
              <a:rPr kumimoji="0" lang="zh-CN" altLang="en-US" sz="4400" b="1" i="0" u="none" strike="noStrike" kern="1200" cap="all" spc="0" normalizeH="0" baseline="0" noProof="0" dirty="0">
                <a:ln>
                  <a:noFill/>
                </a:ln>
                <a:solidFill>
                  <a:schemeClr val="accent5">
                    <a:lumMod val="75000"/>
                  </a:schemeClr>
                </a:solidFill>
                <a:effectLst/>
                <a:uLnTx/>
                <a:uFillTx/>
                <a:latin typeface="微软雅黑" panose="020B0503020204020204" charset="-122"/>
                <a:ea typeface="微软雅黑" panose="020B0503020204020204" charset="-122"/>
                <a:cs typeface="Arial" panose="020B0604020202020204" pitchFamily="34" charset="0"/>
              </a:rPr>
              <a:t>应用文高考押题冲刺</a:t>
            </a:r>
            <a:endParaRPr kumimoji="0" lang="en-US" altLang="zh-CN" sz="4400" b="1" i="0" u="none" strike="noStrike" kern="1200" cap="all" spc="0" normalizeH="0" baseline="0" noProof="0" dirty="0">
              <a:ln>
                <a:noFill/>
              </a:ln>
              <a:solidFill>
                <a:schemeClr val="accent5">
                  <a:lumMod val="7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4" name="组合 23"/>
          <p:cNvGrpSpPr/>
          <p:nvPr/>
        </p:nvGrpSpPr>
        <p:grpSpPr>
          <a:xfrm>
            <a:off x="8374748" y="3692278"/>
            <a:ext cx="2459567" cy="400993"/>
            <a:chOff x="7400823" y="5264605"/>
            <a:chExt cx="1332648" cy="217176"/>
          </a:xfrm>
          <a:solidFill>
            <a:srgbClr val="0170C1"/>
          </a:solidFill>
        </p:grpSpPr>
        <p:grpSp>
          <p:nvGrpSpPr>
            <p:cNvPr id="25" name="组合 24"/>
            <p:cNvGrpSpPr/>
            <p:nvPr/>
          </p:nvGrpSpPr>
          <p:grpSpPr>
            <a:xfrm>
              <a:off x="7400823" y="5264605"/>
              <a:ext cx="217176" cy="217176"/>
              <a:chOff x="6562677" y="5316612"/>
              <a:chExt cx="458864" cy="458864"/>
            </a:xfrm>
            <a:grpFill/>
          </p:grpSpPr>
          <p:sp>
            <p:nvSpPr>
              <p:cNvPr id="31" name="椭圆 30"/>
              <p:cNvSpPr/>
              <p:nvPr/>
            </p:nvSpPr>
            <p:spPr>
              <a:xfrm>
                <a:off x="6562677" y="5316612"/>
                <a:ext cx="458864" cy="4588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35"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35"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Freeform 61"/>
              <p:cNvSpPr>
                <a:spLocks noChangeArrowheads="1"/>
              </p:cNvSpPr>
              <p:nvPr/>
            </p:nvSpPr>
            <p:spPr bwMode="auto">
              <a:xfrm>
                <a:off x="6686102" y="5393131"/>
                <a:ext cx="212014" cy="305826"/>
              </a:xfrm>
              <a:custGeom>
                <a:avLst/>
                <a:gdLst>
                  <a:gd name="T0" fmla="*/ 54282578 w 418"/>
                  <a:gd name="T1" fmla="*/ 36023527 h 602"/>
                  <a:gd name="T2" fmla="*/ 54282578 w 418"/>
                  <a:gd name="T3" fmla="*/ 36023527 h 602"/>
                  <a:gd name="T4" fmla="*/ 30330731 w 418"/>
                  <a:gd name="T5" fmla="*/ 62649550 h 602"/>
                  <a:gd name="T6" fmla="*/ 30330731 w 418"/>
                  <a:gd name="T7" fmla="*/ 71002968 h 602"/>
                  <a:gd name="T8" fmla="*/ 43217666 w 418"/>
                  <a:gd name="T9" fmla="*/ 71002968 h 602"/>
                  <a:gd name="T10" fmla="*/ 46862795 w 418"/>
                  <a:gd name="T11" fmla="*/ 74657633 h 602"/>
                  <a:gd name="T12" fmla="*/ 43217666 w 418"/>
                  <a:gd name="T13" fmla="*/ 78442719 h 602"/>
                  <a:gd name="T14" fmla="*/ 26685603 w 418"/>
                  <a:gd name="T15" fmla="*/ 78442719 h 602"/>
                  <a:gd name="T16" fmla="*/ 11064912 w 418"/>
                  <a:gd name="T17" fmla="*/ 78442719 h 602"/>
                  <a:gd name="T18" fmla="*/ 7289896 w 418"/>
                  <a:gd name="T19" fmla="*/ 74657633 h 602"/>
                  <a:gd name="T20" fmla="*/ 11064912 w 418"/>
                  <a:gd name="T21" fmla="*/ 71002968 h 602"/>
                  <a:gd name="T22" fmla="*/ 23040835 w 418"/>
                  <a:gd name="T23" fmla="*/ 71002968 h 602"/>
                  <a:gd name="T24" fmla="*/ 23040835 w 418"/>
                  <a:gd name="T25" fmla="*/ 62649550 h 602"/>
                  <a:gd name="T26" fmla="*/ 0 w 418"/>
                  <a:gd name="T27" fmla="*/ 36023527 h 602"/>
                  <a:gd name="T28" fmla="*/ 0 w 418"/>
                  <a:gd name="T29" fmla="*/ 36023527 h 602"/>
                  <a:gd name="T30" fmla="*/ 0 w 418"/>
                  <a:gd name="T31" fmla="*/ 36023527 h 602"/>
                  <a:gd name="T32" fmla="*/ 3644768 w 418"/>
                  <a:gd name="T33" fmla="*/ 32238441 h 602"/>
                  <a:gd name="T34" fmla="*/ 7289896 w 418"/>
                  <a:gd name="T35" fmla="*/ 36023527 h 602"/>
                  <a:gd name="T36" fmla="*/ 7289896 w 418"/>
                  <a:gd name="T37" fmla="*/ 36023527 h 602"/>
                  <a:gd name="T38" fmla="*/ 26685603 w 418"/>
                  <a:gd name="T39" fmla="*/ 55340580 h 602"/>
                  <a:gd name="T40" fmla="*/ 46862795 w 418"/>
                  <a:gd name="T41" fmla="*/ 36023527 h 602"/>
                  <a:gd name="T42" fmla="*/ 46862795 w 418"/>
                  <a:gd name="T43" fmla="*/ 36023527 h 602"/>
                  <a:gd name="T44" fmla="*/ 50637810 w 418"/>
                  <a:gd name="T45" fmla="*/ 32238441 h 602"/>
                  <a:gd name="T46" fmla="*/ 54282578 w 418"/>
                  <a:gd name="T47" fmla="*/ 36023527 h 602"/>
                  <a:gd name="T48" fmla="*/ 26685603 w 418"/>
                  <a:gd name="T49" fmla="*/ 48814495 h 602"/>
                  <a:gd name="T50" fmla="*/ 26685603 w 418"/>
                  <a:gd name="T51" fmla="*/ 48814495 h 602"/>
                  <a:gd name="T52" fmla="*/ 26685603 w 418"/>
                  <a:gd name="T53" fmla="*/ 48814495 h 602"/>
                  <a:gd name="T54" fmla="*/ 11975923 w 418"/>
                  <a:gd name="T55" fmla="*/ 34065774 h 602"/>
                  <a:gd name="T56" fmla="*/ 11975923 w 418"/>
                  <a:gd name="T57" fmla="*/ 14748721 h 602"/>
                  <a:gd name="T58" fmla="*/ 26685603 w 418"/>
                  <a:gd name="T59" fmla="*/ 0 h 602"/>
                  <a:gd name="T60" fmla="*/ 26685603 w 418"/>
                  <a:gd name="T61" fmla="*/ 0 h 602"/>
                  <a:gd name="T62" fmla="*/ 41395282 w 418"/>
                  <a:gd name="T63" fmla="*/ 14748721 h 602"/>
                  <a:gd name="T64" fmla="*/ 41395282 w 418"/>
                  <a:gd name="T65" fmla="*/ 34065774 h 602"/>
                  <a:gd name="T66" fmla="*/ 26685603 w 418"/>
                  <a:gd name="T67" fmla="*/ 48814495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bg1"/>
              </a:solidFill>
              <a:ln>
                <a:noFill/>
              </a:ln>
            </p:spPr>
            <p:txBody>
              <a:bodyPr wrap="none"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945" b="0" i="0" u="none" strike="noStrike" kern="1200" cap="none" spc="0" normalizeH="0" baseline="0" noProof="0" dirty="0">
                  <a:ln>
                    <a:noFill/>
                  </a:ln>
                  <a:solidFill>
                    <a:prstClr val="black"/>
                  </a:solidFill>
                  <a:effectLst/>
                  <a:uLnTx/>
                  <a:uFillTx/>
                  <a:latin typeface="Lato Light"/>
                  <a:ea typeface="+mn-ea"/>
                  <a:cs typeface="+mn-cs"/>
                </a:endParaRPr>
              </a:p>
            </p:txBody>
          </p:sp>
        </p:grpSp>
        <p:sp>
          <p:nvSpPr>
            <p:cNvPr id="27" name="TextBox 10"/>
            <p:cNvSpPr txBox="1"/>
            <p:nvPr/>
          </p:nvSpPr>
          <p:spPr>
            <a:xfrm>
              <a:off x="7710129" y="5289278"/>
              <a:ext cx="1023342" cy="185582"/>
            </a:xfrm>
            <a:prstGeom prst="rect">
              <a:avLst/>
            </a:prstGeom>
            <a:no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b="1" i="0" u="none" strike="noStrike" kern="1200" cap="all" spc="0" normalizeH="0" baseline="0" noProof="0" dirty="0">
                  <a:ln>
                    <a:noFill/>
                  </a:ln>
                  <a:solidFill>
                    <a:srgbClr val="0170C1"/>
                  </a:solidFill>
                  <a:effectLst/>
                  <a:uLnTx/>
                  <a:uFillTx/>
                  <a:latin typeface="微软雅黑" panose="020B0503020204020204" charset="-122"/>
                  <a:ea typeface="微软雅黑" panose="020B0503020204020204" charset="-122"/>
                  <a:cs typeface="Arial" panose="020B0604020202020204" pitchFamily="34" charset="0"/>
                </a:rPr>
                <a:t>李丹</a:t>
              </a:r>
              <a:endParaRPr kumimoji="0" lang="zh-CN" altLang="en-US" b="1" i="0" u="none" strike="noStrike" kern="1200" cap="all" spc="0" normalizeH="0" baseline="0" noProof="0" dirty="0">
                <a:ln>
                  <a:noFill/>
                </a:ln>
                <a:solidFill>
                  <a:srgbClr val="0170C1"/>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17" name="矩形 16"/>
          <p:cNvSpPr/>
          <p:nvPr/>
        </p:nvSpPr>
        <p:spPr>
          <a:xfrm>
            <a:off x="0" y="6210300"/>
            <a:ext cx="12192000" cy="648547"/>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3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0" y="642103"/>
            <a:ext cx="12192000" cy="43348"/>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3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785" y="663970"/>
            <a:ext cx="4572000" cy="4334381"/>
          </a:xfrm>
          <a:prstGeom prst="rect">
            <a:avLst/>
          </a:prstGeom>
        </p:spPr>
      </p:pic>
      <p:sp>
        <p:nvSpPr>
          <p:cNvPr id="2" name="文本框 1"/>
          <p:cNvSpPr txBox="1"/>
          <p:nvPr/>
        </p:nvSpPr>
        <p:spPr>
          <a:xfrm>
            <a:off x="1483995" y="5108575"/>
            <a:ext cx="10181590" cy="706755"/>
          </a:xfrm>
          <a:prstGeom prst="rect">
            <a:avLst/>
          </a:prstGeom>
          <a:solidFill>
            <a:srgbClr val="FFFF00"/>
          </a:solidFill>
        </p:spPr>
        <p:txBody>
          <a:bodyPr wrap="square">
            <a:spAutoFit/>
          </a:bodyPr>
          <a:lstStyle/>
          <a:p>
            <a:r>
              <a:rPr lang="zh-CN" altLang="en-US" sz="4000" dirty="0">
                <a:solidFill>
                  <a:srgbClr val="7030A0"/>
                </a:solidFill>
                <a:ea typeface="微软简隶书" pitchFamily="2" charset="-122"/>
              </a:rPr>
              <a:t> 三维聚焦审题</a:t>
            </a:r>
            <a:r>
              <a:rPr lang="en-US" altLang="zh-CN" sz="4000" dirty="0">
                <a:solidFill>
                  <a:srgbClr val="7030A0"/>
                </a:solidFill>
                <a:ea typeface="微软简隶书" pitchFamily="2" charset="-122"/>
              </a:rPr>
              <a:t>+</a:t>
            </a:r>
            <a:r>
              <a:rPr lang="zh-CN" altLang="en-US" sz="4000" dirty="0">
                <a:solidFill>
                  <a:srgbClr val="7030A0"/>
                </a:solidFill>
                <a:ea typeface="微软简隶书" pitchFamily="2" charset="-122"/>
              </a:rPr>
              <a:t>“细节解码”</a:t>
            </a:r>
            <a:r>
              <a:rPr lang="en-US" altLang="zh-CN" sz="4000" dirty="0">
                <a:solidFill>
                  <a:srgbClr val="7030A0"/>
                </a:solidFill>
                <a:ea typeface="微软简隶书" pitchFamily="2" charset="-122"/>
              </a:rPr>
              <a:t>+</a:t>
            </a:r>
            <a:r>
              <a:rPr lang="zh-CN" altLang="en-US" sz="4000" dirty="0">
                <a:solidFill>
                  <a:srgbClr val="7030A0"/>
                </a:solidFill>
                <a:ea typeface="微软简隶书" pitchFamily="2" charset="-122"/>
              </a:rPr>
              <a:t>逻辑链构建</a:t>
            </a:r>
            <a:endParaRPr lang="zh-CN" altLang="en-US" sz="4000" dirty="0">
              <a:solidFill>
                <a:srgbClr val="7030A0"/>
              </a:solidFill>
              <a:ea typeface="微软简隶书" pitchFamily="2" charset="-122"/>
            </a:endParaRPr>
          </a:p>
        </p:txBody>
      </p:sp>
    </p:spTree>
  </p:cSld>
  <p:clrMapOvr>
    <a:masterClrMapping/>
  </p:clrMapOvr>
  <mc:AlternateContent xmlns:mc="http://schemas.openxmlformats.org/markup-compatibility/2006">
    <mc:Choice xmlns:p14="http://schemas.microsoft.com/office/powerpoint/2010/main" Requires="p14">
      <p:transition p14:dur="9" advTm="5241">
        <p:comb dir="vert"/>
      </p:transition>
    </mc:Choice>
    <mc:Fallback>
      <p:transition advTm="5241">
        <p:comb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3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800" decel="100000"/>
                                        <p:tgtEl>
                                          <p:spTgt spid="4"/>
                                        </p:tgtEl>
                                      </p:cBhvr>
                                    </p:animEffect>
                                    <p:anim calcmode="lin" valueType="num">
                                      <p:cBhvr>
                                        <p:cTn id="19" dur="800" decel="100000" fill="hold"/>
                                        <p:tgtEl>
                                          <p:spTgt spid="4"/>
                                        </p:tgtEl>
                                        <p:attrNameLst>
                                          <p:attrName>style.rotation</p:attrName>
                                        </p:attrNameLst>
                                      </p:cBhvr>
                                      <p:tavLst>
                                        <p:tav tm="0">
                                          <p:val>
                                            <p:fltVal val="-90"/>
                                          </p:val>
                                        </p:tav>
                                        <p:tav tm="100000">
                                          <p:val>
                                            <p:fltVal val="0"/>
                                          </p:val>
                                        </p:tav>
                                      </p:tavLst>
                                    </p:anim>
                                    <p:anim calcmode="lin" valueType="num">
                                      <p:cBhvr>
                                        <p:cTn id="20" dur="800" decel="100000" fill="hold"/>
                                        <p:tgtEl>
                                          <p:spTgt spid="4"/>
                                        </p:tgtEl>
                                        <p:attrNameLst>
                                          <p:attrName>ppt_x</p:attrName>
                                        </p:attrNameLst>
                                      </p:cBhvr>
                                      <p:tavLst>
                                        <p:tav tm="0">
                                          <p:val>
                                            <p:strVal val="#ppt_x+0.4"/>
                                          </p:val>
                                        </p:tav>
                                        <p:tav tm="100000">
                                          <p:val>
                                            <p:strVal val="#ppt_x-0.05"/>
                                          </p:val>
                                        </p:tav>
                                      </p:tavLst>
                                    </p:anim>
                                    <p:anim calcmode="lin" valueType="num">
                                      <p:cBhvr>
                                        <p:cTn id="21" dur="800" decel="100000" fill="hold"/>
                                        <p:tgtEl>
                                          <p:spTgt spid="4"/>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800" decel="100000"/>
                                        <p:tgtEl>
                                          <p:spTgt spid="24"/>
                                        </p:tgtEl>
                                      </p:cBhvr>
                                    </p:animEffect>
                                    <p:anim calcmode="lin" valueType="num">
                                      <p:cBhvr>
                                        <p:cTn id="27" dur="800" decel="100000" fill="hold"/>
                                        <p:tgtEl>
                                          <p:spTgt spid="24"/>
                                        </p:tgtEl>
                                        <p:attrNameLst>
                                          <p:attrName>style.rotation</p:attrName>
                                        </p:attrNameLst>
                                      </p:cBhvr>
                                      <p:tavLst>
                                        <p:tav tm="0">
                                          <p:val>
                                            <p:fltVal val="-90"/>
                                          </p:val>
                                        </p:tav>
                                        <p:tav tm="100000">
                                          <p:val>
                                            <p:fltVal val="0"/>
                                          </p:val>
                                        </p:tav>
                                      </p:tavLst>
                                    </p:anim>
                                    <p:anim calcmode="lin" valueType="num">
                                      <p:cBhvr>
                                        <p:cTn id="28" dur="800" decel="100000" fill="hold"/>
                                        <p:tgtEl>
                                          <p:spTgt spid="24"/>
                                        </p:tgtEl>
                                        <p:attrNameLst>
                                          <p:attrName>ppt_x</p:attrName>
                                        </p:attrNameLst>
                                      </p:cBhvr>
                                      <p:tavLst>
                                        <p:tav tm="0">
                                          <p:val>
                                            <p:strVal val="#ppt_x+0.4"/>
                                          </p:val>
                                        </p:tav>
                                        <p:tav tm="100000">
                                          <p:val>
                                            <p:strVal val="#ppt_x-0.05"/>
                                          </p:val>
                                        </p:tav>
                                      </p:tavLst>
                                    </p:anim>
                                    <p:anim calcmode="lin" valueType="num">
                                      <p:cBhvr>
                                        <p:cTn id="29" dur="800" decel="100000" fill="hold"/>
                                        <p:tgtEl>
                                          <p:spTgt spid="2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14510" y="1334712"/>
            <a:ext cx="8935819" cy="5126318"/>
          </a:xfrm>
          <a:solidFill>
            <a:schemeClr val="accent2">
              <a:lumMod val="20000"/>
              <a:lumOff val="80000"/>
            </a:schemeClr>
          </a:solidFill>
        </p:spPr>
        <p:txBody>
          <a:bodyPr>
            <a:noAutofit/>
          </a:bodyPr>
          <a:lstStyle/>
          <a:p>
            <a:pPr marL="0" defTabSz="1219200">
              <a:lnSpc>
                <a:spcPct val="120000"/>
              </a:lnSpc>
              <a:spcBef>
                <a:spcPts val="0"/>
              </a:spcBef>
            </a:pPr>
            <a:r>
              <a:rPr lang="zh-CN" altLang="en-US" sz="2665" b="1" cap="all" dirty="0">
                <a:solidFill>
                  <a:srgbClr val="0170C1"/>
                </a:solidFill>
                <a:latin typeface="微软雅黑" panose="020B0503020204020204" charset="-122"/>
                <a:ea typeface="微软雅黑" panose="020B0503020204020204" charset="-122"/>
                <a:cs typeface="Arial" panose="020B0604020202020204" pitchFamily="34" charset="0"/>
              </a:rPr>
              <a:t>第二步：细节解码（易错点突破）</a:t>
            </a:r>
            <a:endParaRPr lang="zh-CN" altLang="en-US" sz="2665" b="1" cap="all" dirty="0">
              <a:solidFill>
                <a:srgbClr val="0170C1"/>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ts val="0"/>
              </a:spcBef>
              <a:spcAft>
                <a:spcPts val="0"/>
              </a:spcAft>
              <a:buClrTx/>
              <a:buSzTx/>
              <a:buFontTx/>
              <a:buNone/>
              <a:defRPr/>
            </a:pPr>
            <a:endParaRPr lang="en-US" altLang="zh-CN" sz="2400" dirty="0"/>
          </a:p>
        </p:txBody>
      </p:sp>
      <p:sp>
        <p:nvSpPr>
          <p:cNvPr id="5" name="标题 1"/>
          <p:cNvSpPr txBox="1"/>
          <p:nvPr/>
        </p:nvSpPr>
        <p:spPr>
          <a:xfrm>
            <a:off x="328753" y="202592"/>
            <a:ext cx="7769435" cy="739186"/>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800" dirty="0">
                <a:solidFill>
                  <a:srgbClr val="C00000"/>
                </a:solidFill>
                <a:highlight>
                  <a:srgbClr val="00FFFF"/>
                </a:highlight>
                <a:latin typeface="Calibri Light" panose="020F0302020204030204"/>
                <a:ea typeface="宋体" panose="02010600030101010101" pitchFamily="2" charset="-122"/>
              </a:rPr>
              <a:t>细节解码</a:t>
            </a:r>
            <a:r>
              <a:rPr kumimoji="0" lang="en-US" altLang="zh-CN" sz="28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a:t>
            </a:r>
            <a:r>
              <a:rPr lang="zh-CN" altLang="en-US" sz="2800" dirty="0">
                <a:solidFill>
                  <a:prstClr val="black"/>
                </a:solidFill>
                <a:highlight>
                  <a:srgbClr val="00FF00"/>
                </a:highlight>
                <a:latin typeface="Calibri Light" panose="020F0302020204030204"/>
                <a:ea typeface="宋体" panose="02010600030101010101" pitchFamily="2" charset="-122"/>
              </a:rPr>
              <a:t>逻辑链构建</a:t>
            </a:r>
            <a:endPar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endParaRPr>
          </a:p>
        </p:txBody>
      </p:sp>
      <p:sp>
        <p:nvSpPr>
          <p:cNvPr id="6" name="内容占位符 2"/>
          <p:cNvSpPr>
            <a:spLocks noGrp="1"/>
          </p:cNvSpPr>
          <p:nvPr/>
        </p:nvSpPr>
        <p:spPr>
          <a:xfrm>
            <a:off x="0" y="1334712"/>
            <a:ext cx="3124940" cy="4685331"/>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135" dirty="0"/>
          </a:p>
          <a:p>
            <a:r>
              <a:rPr lang="zh-CN" altLang="en-US" b="1" dirty="0">
                <a:solidFill>
                  <a:schemeClr val="accent1">
                    <a:lumMod val="50000"/>
                  </a:schemeClr>
                </a:solidFill>
              </a:rPr>
              <a:t>湖北武汉模拟：</a:t>
            </a:r>
            <a:endParaRPr lang="en-US" altLang="zh-CN" b="1" dirty="0">
              <a:solidFill>
                <a:schemeClr val="accent1">
                  <a:lumMod val="50000"/>
                </a:schemeClr>
              </a:solidFill>
            </a:endParaRPr>
          </a:p>
          <a:p>
            <a:pPr marL="0" indent="0">
              <a:buNone/>
            </a:pPr>
            <a:r>
              <a:rPr lang="zh-CN" altLang="en-US" sz="2400" dirty="0"/>
              <a:t>学校英语俱乐部计划在校园科技节举行英文演讲比赛，主题是 “</a:t>
            </a:r>
            <a:r>
              <a:rPr lang="en-US" altLang="zh-CN" sz="2400" dirty="0"/>
              <a:t>AI </a:t>
            </a:r>
            <a:r>
              <a:rPr lang="zh-CN" altLang="en-US" sz="2400" dirty="0"/>
              <a:t>生成的艺术作品算不算真正的艺术？” 请你写一篇英文演讲稿，内容包括：</a:t>
            </a:r>
            <a:endParaRPr lang="en-US" altLang="zh-CN" sz="2400" dirty="0"/>
          </a:p>
          <a:p>
            <a:pPr marL="514350" indent="-514350">
              <a:buAutoNum type="arabicPeriod"/>
            </a:pPr>
            <a:r>
              <a:rPr lang="zh-CN" altLang="en-US" sz="2400" dirty="0"/>
              <a:t>你的看法；</a:t>
            </a:r>
            <a:endParaRPr lang="en-US" altLang="zh-CN" sz="2400" dirty="0"/>
          </a:p>
          <a:p>
            <a:pPr marL="514350" indent="-514350">
              <a:buAutoNum type="arabicPeriod"/>
            </a:pPr>
            <a:r>
              <a:rPr lang="zh-CN" altLang="en-US" sz="2400" dirty="0"/>
              <a:t>你的理由。</a:t>
            </a:r>
            <a:endParaRPr lang="en-US" altLang="zh-CN" sz="2400" dirty="0"/>
          </a:p>
        </p:txBody>
      </p:sp>
      <p:sp>
        <p:nvSpPr>
          <p:cNvPr id="2" name="文本框 1"/>
          <p:cNvSpPr txBox="1"/>
          <p:nvPr/>
        </p:nvSpPr>
        <p:spPr>
          <a:xfrm>
            <a:off x="3430905" y="1930400"/>
            <a:ext cx="8296275" cy="4530090"/>
          </a:xfrm>
          <a:prstGeom prst="rect">
            <a:avLst/>
          </a:prstGeom>
          <a:solidFill>
            <a:srgbClr val="5B9BD5">
              <a:lumMod val="20000"/>
              <a:lumOff val="80000"/>
            </a:srgbClr>
          </a:solidFill>
        </p:spPr>
        <p:txBody>
          <a:bodyPr wrap="square">
            <a:noAutofit/>
          </a:bodyPr>
          <a:lstStyle/>
          <a:p>
            <a:pPr marL="0" lvl="0" indent="0" algn="l" defTabSz="914400" rtl="0" eaLnBrk="1" latinLnBrk="0" hangingPunct="1">
              <a:lnSpc>
                <a:spcPct val="100000"/>
              </a:lnSpc>
              <a:spcBef>
                <a:spcPts val="0"/>
              </a:spcBef>
              <a:spcAft>
                <a:spcPts val="0"/>
              </a:spcAft>
              <a:buClrTx/>
              <a:buSzTx/>
              <a:buFontTx/>
              <a:buNone/>
              <a:defRPr/>
            </a:pPr>
            <a:r>
              <a:rPr lang="en-US" altLang="zh-CN" sz="2400" b="1" dirty="0">
                <a:solidFill>
                  <a:srgbClr val="C00000"/>
                </a:solidFill>
                <a:sym typeface="+mn-ea"/>
              </a:rPr>
              <a:t>    1. </a:t>
            </a:r>
            <a:r>
              <a:rPr lang="zh-CN" altLang="en-US" sz="2400" b="1" dirty="0">
                <a:solidFill>
                  <a:srgbClr val="C00000"/>
                </a:solidFill>
                <a:sym typeface="+mn-ea"/>
              </a:rPr>
              <a:t>立场明确</a:t>
            </a:r>
            <a:r>
              <a:rPr lang="zh-CN" altLang="en-US" sz="2400" dirty="0">
                <a:sym typeface="+mn-ea"/>
              </a:rPr>
              <a:t>：亮明观点：“我认为</a:t>
            </a:r>
            <a:r>
              <a:rPr lang="en-US" altLang="zh-CN" sz="2400" dirty="0">
                <a:sym typeface="+mn-ea"/>
              </a:rPr>
              <a:t>AI</a:t>
            </a:r>
            <a:r>
              <a:rPr lang="zh-CN" altLang="en-US" sz="2400" dirty="0">
                <a:sym typeface="+mn-ea"/>
              </a:rPr>
              <a:t>生成的作品不是真正</a:t>
            </a:r>
            <a:r>
              <a:rPr lang="en-US" altLang="zh-CN" sz="2400" dirty="0">
                <a:sym typeface="+mn-ea"/>
              </a:rPr>
              <a:t>    </a:t>
            </a:r>
            <a:r>
              <a:rPr lang="zh-CN" altLang="en-US" sz="2400" dirty="0">
                <a:sym typeface="+mn-ea"/>
              </a:rPr>
              <a:t>的艺术” 或 “是一种新型艺术形式”；</a:t>
            </a:r>
            <a:endParaRPr lang="en-US" altLang="zh-CN" sz="2400" dirty="0"/>
          </a:p>
          <a:p>
            <a:pPr marL="228600" lvl="0" indent="-228600" algn="l" defTabSz="914400" rtl="0" eaLnBrk="1" latinLnBrk="0" hangingPunct="1">
              <a:lnSpc>
                <a:spcPct val="120000"/>
              </a:lnSpc>
              <a:spcBef>
                <a:spcPts val="0"/>
              </a:spcBef>
              <a:buFont typeface="Arial" panose="020B0604020202020204" pitchFamily="34" charset="0"/>
              <a:buChar char="•"/>
            </a:pPr>
            <a:r>
              <a:rPr lang="en-US" altLang="zh-CN" sz="2400" b="1" dirty="0">
                <a:solidFill>
                  <a:srgbClr val="C00000"/>
                </a:solidFill>
                <a:sym typeface="+mn-ea"/>
              </a:rPr>
              <a:t>2.</a:t>
            </a:r>
            <a:r>
              <a:rPr lang="zh-CN" altLang="en-US" sz="2400" b="1" dirty="0">
                <a:solidFill>
                  <a:srgbClr val="C00000"/>
                </a:solidFill>
                <a:sym typeface="+mn-ea"/>
              </a:rPr>
              <a:t>理由具体 ：</a:t>
            </a:r>
            <a:r>
              <a:rPr lang="zh-CN" altLang="en-US" sz="2400" dirty="0">
                <a:sym typeface="+mn-ea"/>
              </a:rPr>
              <a:t>从 “因为</a:t>
            </a:r>
            <a:r>
              <a:rPr lang="en-US" altLang="zh-CN" sz="2400" dirty="0">
                <a:sym typeface="+mn-ea"/>
              </a:rPr>
              <a:t>AI</a:t>
            </a:r>
            <a:r>
              <a:rPr lang="zh-CN" altLang="en-US" sz="2400" dirty="0">
                <a:sym typeface="+mn-ea"/>
              </a:rPr>
              <a:t>没有感情” 到 追问“艺术是否必须包含人类情感？</a:t>
            </a:r>
            <a:r>
              <a:rPr lang="en-US" altLang="zh-CN" sz="2400" dirty="0">
                <a:sym typeface="+mn-ea"/>
              </a:rPr>
              <a:t>AI</a:t>
            </a:r>
            <a:r>
              <a:rPr lang="zh-CN" altLang="en-US" sz="2400" dirty="0">
                <a:sym typeface="+mn-ea"/>
              </a:rPr>
              <a:t>生成过程缺少什么？对比人类创作与</a:t>
            </a:r>
            <a:r>
              <a:rPr lang="en-US" altLang="zh-CN" sz="2400" dirty="0">
                <a:sym typeface="+mn-ea"/>
              </a:rPr>
              <a:t>AI</a:t>
            </a:r>
            <a:r>
              <a:rPr lang="zh-CN" altLang="en-US" sz="2400" dirty="0">
                <a:sym typeface="+mn-ea"/>
              </a:rPr>
              <a:t>生成的本质差异”；</a:t>
            </a:r>
            <a:endParaRPr lang="en-US" altLang="zh-CN" sz="2400" dirty="0"/>
          </a:p>
          <a:p>
            <a:pPr marL="228600" lvl="0" indent="-228600" algn="l" defTabSz="914400" rtl="0" eaLnBrk="1" latinLnBrk="0" hangingPunct="1">
              <a:lnSpc>
                <a:spcPct val="120000"/>
              </a:lnSpc>
              <a:spcBef>
                <a:spcPts val="0"/>
              </a:spcBef>
              <a:buFont typeface="Arial" panose="020B0604020202020204" pitchFamily="34" charset="0"/>
              <a:buChar char="•"/>
            </a:pPr>
            <a:r>
              <a:rPr lang="en-US" altLang="zh-CN" sz="2400" b="1" dirty="0">
                <a:solidFill>
                  <a:srgbClr val="C00000"/>
                </a:solidFill>
                <a:sym typeface="+mn-ea"/>
              </a:rPr>
              <a:t>3. </a:t>
            </a:r>
            <a:r>
              <a:rPr lang="zh-CN" altLang="en-US" sz="2400" b="1" dirty="0">
                <a:solidFill>
                  <a:srgbClr val="C00000"/>
                </a:solidFill>
                <a:sym typeface="+mn-ea"/>
              </a:rPr>
              <a:t>存在让步</a:t>
            </a:r>
            <a:r>
              <a:rPr lang="zh-CN" altLang="en-US" sz="2400" dirty="0">
                <a:sym typeface="+mn-ea"/>
              </a:rPr>
              <a:t>：先认可</a:t>
            </a:r>
            <a:r>
              <a:rPr lang="en-US" altLang="zh-CN" sz="2400" dirty="0">
                <a:sym typeface="+mn-ea"/>
              </a:rPr>
              <a:t>AI</a:t>
            </a:r>
            <a:r>
              <a:rPr lang="zh-CN" altLang="en-US" sz="2400" dirty="0">
                <a:sym typeface="+mn-ea"/>
              </a:rPr>
              <a:t>的视觉表现力，再指出其缺乏“意图”和“情感体验”；</a:t>
            </a:r>
            <a:endParaRPr lang="en-US" altLang="zh-CN" sz="2400" dirty="0"/>
          </a:p>
          <a:p>
            <a:pPr marL="228600" lvl="0" indent="-228600" algn="l" defTabSz="914400" rtl="0" eaLnBrk="1" latinLnBrk="0" hangingPunct="1">
              <a:lnSpc>
                <a:spcPct val="120000"/>
              </a:lnSpc>
              <a:spcBef>
                <a:spcPts val="0"/>
              </a:spcBef>
              <a:buFont typeface="Arial" panose="020B0604020202020204" pitchFamily="34" charset="0"/>
              <a:buChar char="•"/>
            </a:pPr>
            <a:r>
              <a:rPr lang="en-US" altLang="zh-CN" sz="2400" b="1" dirty="0">
                <a:solidFill>
                  <a:srgbClr val="C00000"/>
                </a:solidFill>
                <a:sym typeface="+mn-ea"/>
              </a:rPr>
              <a:t>4. </a:t>
            </a:r>
            <a:r>
              <a:rPr lang="zh-CN" altLang="en-US" sz="2400" b="1" dirty="0">
                <a:solidFill>
                  <a:srgbClr val="C00000"/>
                </a:solidFill>
                <a:sym typeface="+mn-ea"/>
              </a:rPr>
              <a:t>先下定义</a:t>
            </a:r>
            <a:r>
              <a:rPr lang="zh-CN" altLang="en-US" sz="2400" dirty="0">
                <a:sym typeface="+mn-ea"/>
              </a:rPr>
              <a:t>：从直接判断，未说明“什么是艺术”到：先给出你对“艺术”的核心定义（如：艺术是情感的表达、是意图的体现），再以此判断</a:t>
            </a:r>
            <a:r>
              <a:rPr lang="en-US" altLang="zh-CN" sz="2400" dirty="0">
                <a:sym typeface="+mn-ea"/>
              </a:rPr>
              <a:t>AI</a:t>
            </a:r>
            <a:r>
              <a:rPr lang="zh-CN" altLang="en-US" sz="2400" dirty="0">
                <a:sym typeface="+mn-ea"/>
              </a:rPr>
              <a:t>作品。</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P spid="2" grpId="0" bldLvl="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11371" y="1251751"/>
            <a:ext cx="8688989" cy="5286375"/>
          </a:xfrm>
          <a:solidFill>
            <a:schemeClr val="accent2">
              <a:lumMod val="20000"/>
              <a:lumOff val="80000"/>
            </a:schemeClr>
          </a:solidFill>
        </p:spPr>
        <p:txBody>
          <a:bodyPr>
            <a:normAutofit/>
          </a:bodyPr>
          <a:lstStyle/>
          <a:p>
            <a:pPr marL="0" defTabSz="1219200"/>
            <a:r>
              <a:rPr lang="zh-CN" altLang="en-US" sz="2665" b="1" cap="all" dirty="0">
                <a:solidFill>
                  <a:srgbClr val="0170C1"/>
                </a:solidFill>
                <a:latin typeface="微软雅黑" panose="020B0503020204020204" charset="-122"/>
                <a:ea typeface="微软雅黑" panose="020B0503020204020204" charset="-122"/>
                <a:cs typeface="Arial" panose="020B0604020202020204" pitchFamily="34" charset="0"/>
              </a:rPr>
              <a:t>第三步：逻辑链构建</a:t>
            </a:r>
            <a:endParaRPr lang="zh-CN" altLang="en-US" sz="2665" b="1" cap="all" dirty="0">
              <a:solidFill>
                <a:srgbClr val="0170C1"/>
              </a:solidFill>
              <a:latin typeface="微软雅黑" panose="020B0503020204020204" charset="-122"/>
              <a:ea typeface="微软雅黑" panose="020B0503020204020204" charset="-122"/>
              <a:cs typeface="Arial" panose="020B0604020202020204" pitchFamily="34" charset="0"/>
            </a:endParaRPr>
          </a:p>
          <a:p>
            <a:endParaRPr lang="zh-CN" altLang="en-US" dirty="0"/>
          </a:p>
        </p:txBody>
      </p:sp>
      <p:sp>
        <p:nvSpPr>
          <p:cNvPr id="6" name="标题 1"/>
          <p:cNvSpPr txBox="1"/>
          <p:nvPr/>
        </p:nvSpPr>
        <p:spPr>
          <a:xfrm>
            <a:off x="328753" y="202592"/>
            <a:ext cx="7769435" cy="739186"/>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800" dirty="0">
                <a:solidFill>
                  <a:srgbClr val="C00000"/>
                </a:solidFill>
                <a:highlight>
                  <a:srgbClr val="00FFFF"/>
                </a:highlight>
                <a:latin typeface="Calibri Light" panose="020F0302020204030204"/>
                <a:ea typeface="宋体" panose="02010600030101010101" pitchFamily="2" charset="-122"/>
              </a:rPr>
              <a:t>细节解码</a:t>
            </a:r>
            <a:r>
              <a:rPr kumimoji="0" lang="en-US" altLang="zh-CN" sz="28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a:t>
            </a:r>
            <a:r>
              <a:rPr lang="zh-CN" altLang="en-US" sz="2800" dirty="0">
                <a:solidFill>
                  <a:prstClr val="black"/>
                </a:solidFill>
                <a:highlight>
                  <a:srgbClr val="00FF00"/>
                </a:highlight>
                <a:latin typeface="Calibri Light" panose="020F0302020204030204"/>
                <a:ea typeface="宋体" panose="02010600030101010101" pitchFamily="2" charset="-122"/>
              </a:rPr>
              <a:t>逻辑链构建</a:t>
            </a:r>
            <a:endPar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endParaRPr>
          </a:p>
        </p:txBody>
      </p:sp>
      <p:sp>
        <p:nvSpPr>
          <p:cNvPr id="7" name="内容占位符 2"/>
          <p:cNvSpPr>
            <a:spLocks noGrp="1"/>
          </p:cNvSpPr>
          <p:nvPr/>
        </p:nvSpPr>
        <p:spPr>
          <a:xfrm>
            <a:off x="0" y="1334712"/>
            <a:ext cx="3124940" cy="4685331"/>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135" dirty="0"/>
          </a:p>
          <a:p>
            <a:r>
              <a:rPr lang="zh-CN" altLang="en-US" b="1" dirty="0">
                <a:solidFill>
                  <a:schemeClr val="accent1">
                    <a:lumMod val="50000"/>
                  </a:schemeClr>
                </a:solidFill>
              </a:rPr>
              <a:t>湖北武汉模拟：</a:t>
            </a:r>
            <a:endParaRPr lang="en-US" altLang="zh-CN" b="1" dirty="0">
              <a:solidFill>
                <a:schemeClr val="accent1">
                  <a:lumMod val="50000"/>
                </a:schemeClr>
              </a:solidFill>
            </a:endParaRPr>
          </a:p>
          <a:p>
            <a:pPr marL="0" indent="0">
              <a:buNone/>
            </a:pPr>
            <a:r>
              <a:rPr lang="zh-CN" altLang="en-US" sz="2400" dirty="0"/>
              <a:t>学校英语俱乐部计划在校园科技节举行英文演讲比赛，主题是 “</a:t>
            </a:r>
            <a:r>
              <a:rPr lang="en-US" altLang="zh-CN" sz="2400" dirty="0"/>
              <a:t>AI </a:t>
            </a:r>
            <a:r>
              <a:rPr lang="zh-CN" altLang="en-US" sz="2400" dirty="0"/>
              <a:t>生成的艺术作品算不算真正的艺术？” 请你写一篇英文演讲稿，内容包括：</a:t>
            </a:r>
            <a:endParaRPr lang="en-US" altLang="zh-CN" sz="2400" dirty="0"/>
          </a:p>
          <a:p>
            <a:pPr marL="514350" indent="-514350">
              <a:buAutoNum type="arabicPeriod"/>
            </a:pPr>
            <a:r>
              <a:rPr lang="zh-CN" altLang="en-US" sz="2400" dirty="0"/>
              <a:t>你的看法；</a:t>
            </a:r>
            <a:endParaRPr lang="en-US" altLang="zh-CN" sz="2400" dirty="0"/>
          </a:p>
          <a:p>
            <a:pPr marL="514350" indent="-514350">
              <a:buAutoNum type="arabicPeriod"/>
            </a:pPr>
            <a:r>
              <a:rPr lang="zh-CN" altLang="en-US" sz="2400" dirty="0"/>
              <a:t>你的理由。</a:t>
            </a:r>
            <a:endParaRPr lang="en-US" altLang="zh-CN" sz="2400" dirty="0"/>
          </a:p>
        </p:txBody>
      </p:sp>
      <p:sp>
        <p:nvSpPr>
          <p:cNvPr id="4" name="文本框 3"/>
          <p:cNvSpPr txBox="1"/>
          <p:nvPr/>
        </p:nvSpPr>
        <p:spPr>
          <a:xfrm>
            <a:off x="3566795" y="2072005"/>
            <a:ext cx="8087360" cy="268922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r>
              <a:rPr lang="zh-CN" altLang="en-US" sz="2800" dirty="0">
                <a:sym typeface="+mn-ea"/>
              </a:rPr>
              <a:t>现象</a:t>
            </a:r>
            <a:r>
              <a:rPr lang="en-US" altLang="zh-CN" sz="2800" dirty="0">
                <a:sym typeface="+mn-ea"/>
              </a:rPr>
              <a:t>/</a:t>
            </a:r>
            <a:r>
              <a:rPr lang="zh-CN" altLang="en-US" sz="2800" dirty="0">
                <a:sym typeface="+mn-ea"/>
              </a:rPr>
              <a:t>定义 → 我的立场 → 理由</a:t>
            </a:r>
            <a:r>
              <a:rPr lang="en-US" altLang="zh-CN" sz="2800" dirty="0">
                <a:sym typeface="+mn-ea"/>
              </a:rPr>
              <a:t>1</a:t>
            </a:r>
            <a:r>
              <a:rPr lang="zh-CN" altLang="en-US" sz="2800" dirty="0">
                <a:sym typeface="+mn-ea"/>
              </a:rPr>
              <a:t>（艺术需要人类情感</a:t>
            </a:r>
            <a:r>
              <a:rPr lang="en-US" altLang="zh-CN" sz="2800" dirty="0">
                <a:sym typeface="+mn-ea"/>
              </a:rPr>
              <a:t>/</a:t>
            </a:r>
            <a:r>
              <a:rPr lang="zh-CN" altLang="en-US" sz="2800" dirty="0">
                <a:sym typeface="+mn-ea"/>
              </a:rPr>
              <a:t>意图）→ 理由</a:t>
            </a:r>
            <a:r>
              <a:rPr lang="en-US" altLang="zh-CN" sz="2800" dirty="0">
                <a:sym typeface="+mn-ea"/>
              </a:rPr>
              <a:t>2</a:t>
            </a:r>
            <a:r>
              <a:rPr lang="zh-CN" altLang="en-US" sz="2800" dirty="0">
                <a:sym typeface="+mn-ea"/>
              </a:rPr>
              <a:t>（</a:t>
            </a:r>
            <a:r>
              <a:rPr lang="en-US" altLang="zh-CN" sz="2800" dirty="0">
                <a:sym typeface="+mn-ea"/>
              </a:rPr>
              <a:t>AI</a:t>
            </a:r>
            <a:r>
              <a:rPr lang="zh-CN" altLang="en-US" sz="2800" dirty="0">
                <a:sym typeface="+mn-ea"/>
              </a:rPr>
              <a:t>只是工具，缺乏创作过程）→ 让步（</a:t>
            </a:r>
            <a:r>
              <a:rPr lang="en-US" altLang="zh-CN" sz="2800" dirty="0">
                <a:sym typeface="+mn-ea"/>
              </a:rPr>
              <a:t>AI</a:t>
            </a:r>
            <a:r>
              <a:rPr lang="zh-CN" altLang="en-US" sz="2800" dirty="0">
                <a:sym typeface="+mn-ea"/>
              </a:rPr>
              <a:t>能产生美）→ 结论重申</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p:bldP spid="4" grpId="0" bldLvl="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11371" y="1251751"/>
            <a:ext cx="8688989" cy="5286375"/>
          </a:xfrm>
          <a:solidFill>
            <a:schemeClr val="accent2">
              <a:lumMod val="20000"/>
              <a:lumOff val="80000"/>
            </a:schemeClr>
          </a:solidFill>
        </p:spPr>
        <p:txBody>
          <a:bodyPr>
            <a:normAutofit/>
          </a:bodyPr>
          <a:lstStyle/>
          <a:p>
            <a:pPr marL="0" indent="0">
              <a:buNone/>
            </a:pPr>
            <a:r>
              <a:rPr lang="en-US" altLang="zh-CN" sz="2000" dirty="0"/>
              <a:t>Good morning, dear teachers and fellow students! </a:t>
            </a:r>
            <a:endParaRPr lang="en-US" altLang="zh-CN" sz="2000" dirty="0"/>
          </a:p>
          <a:p>
            <a:pPr marL="0" indent="0">
              <a:buNone/>
            </a:pPr>
            <a:r>
              <a:rPr lang="en-US" altLang="zh-CN" sz="2000" dirty="0"/>
              <a:t>           ______ (1. </a:t>
            </a:r>
            <a:r>
              <a:rPr lang="zh-CN" altLang="en-US" sz="2000" dirty="0"/>
              <a:t>我很荣幸</a:t>
            </a:r>
            <a:r>
              <a:rPr lang="en-US" altLang="zh-CN" sz="2000" dirty="0"/>
              <a:t>) share my view on a hot topic: Is AI-generated art real art?______ (2. </a:t>
            </a:r>
            <a:r>
              <a:rPr lang="zh-CN" altLang="en-US" sz="2000" dirty="0"/>
              <a:t>在我看来</a:t>
            </a:r>
            <a:r>
              <a:rPr lang="en-US" altLang="zh-CN" sz="2000" dirty="0"/>
              <a:t>), the answer is no. Art, by its nature, ______ (3. </a:t>
            </a:r>
            <a:r>
              <a:rPr lang="zh-CN" altLang="en-US" sz="2000" dirty="0"/>
              <a:t>是情感、意图和生活体验的表达</a:t>
            </a:r>
            <a:r>
              <a:rPr lang="en-US" altLang="zh-CN" sz="2000" dirty="0"/>
              <a:t>) — things an AI can never possess.</a:t>
            </a:r>
            <a:endParaRPr lang="en-US" altLang="zh-CN" sz="2000" dirty="0"/>
          </a:p>
          <a:p>
            <a:pPr marL="0" indent="0">
              <a:buNone/>
            </a:pPr>
            <a:r>
              <a:rPr lang="en-US" altLang="zh-CN" sz="2000" dirty="0"/>
              <a:t>          First, real art comes from human struggles, joys, and unique perspectives. Van Gogh painted with his soul______ (4. AI</a:t>
            </a:r>
            <a:r>
              <a:rPr lang="zh-CN" altLang="en-US" sz="2000" dirty="0"/>
              <a:t>只会按照指令拼凑图片</a:t>
            </a:r>
            <a:r>
              <a:rPr lang="en-US" altLang="zh-CN" sz="2000" dirty="0"/>
              <a:t>).Second, AI does not create from its own feelings. ______ (5. </a:t>
            </a:r>
            <a:r>
              <a:rPr lang="zh-CN" altLang="en-US" sz="2000" dirty="0"/>
              <a:t>它没有自己的思想和创作意图</a:t>
            </a:r>
            <a:r>
              <a:rPr lang="en-US" altLang="zh-CN" sz="2000" dirty="0"/>
              <a:t>).</a:t>
            </a:r>
            <a:endParaRPr lang="en-US" altLang="zh-CN" sz="2000" dirty="0"/>
          </a:p>
          <a:p>
            <a:pPr marL="0" indent="0">
              <a:buNone/>
            </a:pPr>
            <a:r>
              <a:rPr lang="en-US" altLang="zh-CN" sz="2000" dirty="0"/>
              <a:t>Admittedly, AI can produce beautiful images, ______ (6. </a:t>
            </a:r>
            <a:r>
              <a:rPr lang="zh-CN" altLang="en-US" sz="2000" dirty="0"/>
              <a:t>但美的东西不一定都是艺术</a:t>
            </a:r>
            <a:r>
              <a:rPr lang="en-US" altLang="zh-CN" sz="2000" dirty="0"/>
              <a:t>). A sunset is beautiful, yet we don’t call it art.</a:t>
            </a:r>
            <a:endParaRPr lang="en-US" altLang="zh-CN" sz="2000" dirty="0"/>
          </a:p>
          <a:p>
            <a:pPr marL="0" indent="0">
              <a:buNone/>
            </a:pPr>
            <a:r>
              <a:rPr lang="en-US" altLang="zh-CN" sz="2000" dirty="0"/>
              <a:t>         In conclusion, ______ (7. </a:t>
            </a:r>
            <a:r>
              <a:rPr lang="zh-CN" altLang="en-US" sz="2000" dirty="0"/>
              <a:t>虽然</a:t>
            </a:r>
            <a:r>
              <a:rPr lang="en-US" altLang="zh-CN" sz="2000" dirty="0"/>
              <a:t>AI</a:t>
            </a:r>
            <a:r>
              <a:rPr lang="zh-CN" altLang="en-US" sz="2000" dirty="0"/>
              <a:t>可以模仿，但它无法感受</a:t>
            </a:r>
            <a:r>
              <a:rPr lang="en-US" altLang="zh-CN" sz="2000" dirty="0"/>
              <a:t>).True art requires ______ (8. </a:t>
            </a:r>
            <a:r>
              <a:rPr lang="zh-CN" altLang="en-US" sz="2000" dirty="0"/>
              <a:t>一颗人类的心灵</a:t>
            </a:r>
            <a:r>
              <a:rPr lang="en-US" altLang="zh-CN" sz="2000" dirty="0"/>
              <a:t>).______ (9. </a:t>
            </a:r>
            <a:r>
              <a:rPr lang="zh-CN" altLang="en-US" sz="2000" dirty="0"/>
              <a:t>让我们把</a:t>
            </a:r>
            <a:r>
              <a:rPr lang="en-US" altLang="zh-CN" sz="2000" dirty="0"/>
              <a:t>AI</a:t>
            </a:r>
            <a:r>
              <a:rPr lang="zh-CN" altLang="en-US" sz="2000" dirty="0"/>
              <a:t>当作工具，而不是取代艺术家</a:t>
            </a:r>
            <a:r>
              <a:rPr lang="en-US" altLang="zh-CN" sz="2000" dirty="0"/>
              <a:t>).</a:t>
            </a:r>
            <a:endParaRPr lang="en-US" altLang="zh-CN" sz="2000" dirty="0"/>
          </a:p>
          <a:p>
            <a:pPr marL="0" indent="0">
              <a:buNone/>
            </a:pPr>
            <a:r>
              <a:rPr lang="en-US" altLang="zh-CN" sz="2000" dirty="0"/>
              <a:t>        Thank you for listening!</a:t>
            </a:r>
            <a:endParaRPr lang="en-US" altLang="zh-CN" sz="2000" dirty="0"/>
          </a:p>
          <a:p>
            <a:pPr marL="0" indent="0">
              <a:buNone/>
            </a:pPr>
            <a:endParaRPr lang="zh-CN" altLang="en-US" sz="2000" dirty="0"/>
          </a:p>
        </p:txBody>
      </p:sp>
      <p:sp>
        <p:nvSpPr>
          <p:cNvPr id="6" name="标题 1"/>
          <p:cNvSpPr txBox="1"/>
          <p:nvPr/>
        </p:nvSpPr>
        <p:spPr>
          <a:xfrm>
            <a:off x="328753" y="202592"/>
            <a:ext cx="7769435" cy="739186"/>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语料填充成文</a:t>
            </a:r>
            <a:endPar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endParaRPr>
          </a:p>
        </p:txBody>
      </p:sp>
      <p:sp>
        <p:nvSpPr>
          <p:cNvPr id="7" name="内容占位符 2"/>
          <p:cNvSpPr>
            <a:spLocks noGrp="1"/>
          </p:cNvSpPr>
          <p:nvPr/>
        </p:nvSpPr>
        <p:spPr>
          <a:xfrm>
            <a:off x="0" y="1334712"/>
            <a:ext cx="3124940" cy="4685331"/>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135" dirty="0"/>
          </a:p>
          <a:p>
            <a:r>
              <a:rPr lang="zh-CN" altLang="en-US" b="1" dirty="0">
                <a:solidFill>
                  <a:schemeClr val="accent1">
                    <a:lumMod val="50000"/>
                  </a:schemeClr>
                </a:solidFill>
              </a:rPr>
              <a:t>湖北武汉模拟：</a:t>
            </a:r>
            <a:endParaRPr lang="en-US" altLang="zh-CN" b="1" dirty="0">
              <a:solidFill>
                <a:schemeClr val="accent1">
                  <a:lumMod val="50000"/>
                </a:schemeClr>
              </a:solidFill>
            </a:endParaRPr>
          </a:p>
          <a:p>
            <a:pPr marL="0" indent="0">
              <a:buNone/>
            </a:pPr>
            <a:r>
              <a:rPr lang="zh-CN" altLang="en-US" sz="2400" dirty="0"/>
              <a:t>学校英语俱乐部计划在校园科技节举行英文演讲比赛，主题是 “</a:t>
            </a:r>
            <a:r>
              <a:rPr lang="en-US" altLang="zh-CN" sz="2400" dirty="0"/>
              <a:t>AI </a:t>
            </a:r>
            <a:r>
              <a:rPr lang="zh-CN" altLang="en-US" sz="2400" dirty="0"/>
              <a:t>生成的艺术作品算不算真正的艺术？” 请你写一篇英文演讲稿，内容包括：</a:t>
            </a:r>
            <a:endParaRPr lang="en-US" altLang="zh-CN" sz="2400" dirty="0"/>
          </a:p>
          <a:p>
            <a:pPr marL="514350" indent="-514350">
              <a:buAutoNum type="arabicPeriod"/>
            </a:pPr>
            <a:r>
              <a:rPr lang="zh-CN" altLang="en-US" sz="2400" dirty="0"/>
              <a:t>你的看法；</a:t>
            </a:r>
            <a:endParaRPr lang="en-US" altLang="zh-CN" sz="2400" dirty="0"/>
          </a:p>
          <a:p>
            <a:pPr marL="514350" indent="-514350">
              <a:buAutoNum type="arabicPeriod"/>
            </a:pPr>
            <a:r>
              <a:rPr lang="zh-CN" altLang="en-US" sz="2400" dirty="0"/>
              <a:t>你的理由。</a:t>
            </a:r>
            <a:endParaRPr lang="en-US" altLang="zh-C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8"/>
          <p:cNvSpPr/>
          <p:nvPr/>
        </p:nvSpPr>
        <p:spPr>
          <a:xfrm>
            <a:off x="441960" y="0"/>
            <a:ext cx="2666544" cy="574922"/>
          </a:xfrm>
          <a:prstGeom prst="roundRect">
            <a:avLst>
              <a:gd name="adj" fmla="val 50000"/>
            </a:avLst>
          </a:prstGeom>
          <a:solidFill>
            <a:srgbClr val="6EAA6B"/>
          </a:solidFill>
          <a:ln>
            <a:noFill/>
          </a:ln>
          <a:effectLst>
            <a:outerShdw blurRad="342900" dist="190500" dir="5400000" sx="78000" sy="7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altLang="zh-CN" sz="4800" b="0" i="0" u="none" strike="noStrike" kern="1200" cap="none" spc="0" normalizeH="0" baseline="30000" noProof="0" dirty="0">
              <a:ln>
                <a:noFill/>
              </a:ln>
              <a:solidFill>
                <a:srgbClr val="FFFFFF"/>
              </a:solidFill>
              <a:effectLst/>
              <a:uLnTx/>
              <a:uFillTx/>
              <a:cs typeface="+mn-ea"/>
              <a:sym typeface="+mn-lt"/>
            </a:endParaRPr>
          </a:p>
          <a:p>
            <a:pPr lvl="0" algn="ctr">
              <a:defRPr/>
            </a:pPr>
            <a:r>
              <a:rPr kumimoji="0" lang="zh-CN" altLang="en-US" sz="4800" b="0" i="0" u="none" strike="noStrike" kern="1200" cap="none" spc="0" normalizeH="0" baseline="30000" noProof="0" dirty="0">
                <a:ln>
                  <a:noFill/>
                </a:ln>
                <a:solidFill>
                  <a:srgbClr val="FFFFFF"/>
                </a:solidFill>
                <a:effectLst/>
                <a:uLnTx/>
                <a:uFillTx/>
                <a:cs typeface="+mn-ea"/>
                <a:sym typeface="+mn-lt"/>
              </a:rPr>
              <a:t>参考范文</a:t>
            </a:r>
            <a:endParaRPr kumimoji="0" lang="en-US" sz="4800" b="0" i="0" u="none" strike="noStrike" kern="1200" cap="none" spc="0" normalizeH="0" baseline="30000" noProof="0" dirty="0">
              <a:ln>
                <a:noFill/>
              </a:ln>
              <a:solidFill>
                <a:srgbClr val="FFFFFF"/>
              </a:solidFill>
              <a:effectLst/>
              <a:uLnTx/>
              <a:uFillTx/>
              <a:cs typeface="+mn-ea"/>
              <a:sym typeface="+mn-lt"/>
            </a:endParaRPr>
          </a:p>
        </p:txBody>
      </p:sp>
      <p:sp>
        <p:nvSpPr>
          <p:cNvPr id="4" name="Rectangle 2"/>
          <p:cNvSpPr/>
          <p:nvPr/>
        </p:nvSpPr>
        <p:spPr bwMode="auto">
          <a:xfrm rot="10800000" flipV="1">
            <a:off x="246380" y="-237361"/>
            <a:ext cx="11503660" cy="772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200" b="0" i="0" u="none" strike="noStrike" cap="none" normalizeH="0" baseline="0" dirty="0">
                <a:ln>
                  <a:noFill/>
                </a:ln>
                <a:solidFill>
                  <a:schemeClr val="tx1"/>
                </a:solidFill>
                <a:effectLst/>
                <a:latin typeface="Arial" panose="020B0604020202020204" pitchFamily="34" charset="0"/>
              </a:rPr>
              <a:t>  </a:t>
            </a:r>
            <a:endParaRPr kumimoji="0" lang="en-US" altLang="zh-CN"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rPr>
              <a:t>  </a:t>
            </a: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r>
              <a:rPr lang="en-US" altLang="zh-CN" sz="1600" b="1" dirty="0">
                <a:latin typeface="Times New Roman" panose="02020603050405020304" pitchFamily="18" charset="0"/>
                <a:cs typeface="Times New Roman" panose="02020603050405020304" pitchFamily="18" charset="0"/>
                <a:sym typeface="+mn-ea"/>
              </a:rPr>
              <a:t> </a:t>
            </a:r>
            <a:endParaRPr lang="en-US" altLang="zh-CN" sz="1600" b="1" dirty="0">
              <a:solidFill>
                <a:schemeClr val="tx1"/>
              </a:solidFill>
              <a:latin typeface="Times New Roman" panose="02020603050405020304" pitchFamily="18" charset="0"/>
              <a:cs typeface="Times New Roman" panose="02020603050405020304" pitchFamily="18" charset="0"/>
              <a:sym typeface="+mn-ea"/>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200" b="0" i="0" u="none" strike="noStrike" cap="none" normalizeH="0" baseline="0" dirty="0">
                <a:ln>
                  <a:noFill/>
                </a:ln>
                <a:solidFill>
                  <a:schemeClr val="tx1"/>
                </a:solidFill>
                <a:effectLst/>
                <a:latin typeface="Arial" panose="020B0604020202020204" pitchFamily="34" charset="0"/>
              </a:rPr>
              <a:t>  </a:t>
            </a:r>
            <a:endParaRPr kumimoji="0" lang="zh-CN" altLang="zh-CN" sz="3200" b="0" i="0" u="none" strike="noStrike" cap="none" normalizeH="0" baseline="0" dirty="0">
              <a:ln>
                <a:noFill/>
              </a:ln>
              <a:solidFill>
                <a:schemeClr val="tx1"/>
              </a:solidFill>
              <a:effectLst/>
              <a:latin typeface="Arial" panose="020B0604020202020204" pitchFamily="34" charset="0"/>
            </a:endParaRPr>
          </a:p>
        </p:txBody>
      </p:sp>
      <p:sp>
        <p:nvSpPr>
          <p:cNvPr id="2" name="文本框 1"/>
          <p:cNvSpPr txBox="1"/>
          <p:nvPr/>
        </p:nvSpPr>
        <p:spPr>
          <a:xfrm>
            <a:off x="246380" y="733246"/>
            <a:ext cx="11504295" cy="6124754"/>
          </a:xfrm>
          <a:prstGeom prst="rect">
            <a:avLst/>
          </a:prstGeom>
          <a:noFill/>
        </p:spPr>
        <p:txBody>
          <a:bodyPr wrap="square" rtlCol="0" anchor="t">
            <a:spAutoFit/>
          </a:bodyPr>
          <a:lstStyle/>
          <a:p>
            <a:pPr indent="457200" algn="just" fontAlgn="auto"/>
            <a:r>
              <a:rPr lang="en-US" altLang="zh-CN" sz="2800" dirty="0">
                <a:latin typeface="Times New Roman" panose="02020603050405020304" pitchFamily="18" charset="0"/>
                <a:cs typeface="Times New Roman" panose="02020603050405020304" pitchFamily="18" charset="0"/>
              </a:rPr>
              <a:t>Good morning, dear teachers and fellow students! </a:t>
            </a:r>
            <a:endParaRPr lang="en-US" altLang="zh-CN" sz="2800" dirty="0">
              <a:latin typeface="Times New Roman" panose="02020603050405020304" pitchFamily="18" charset="0"/>
              <a:cs typeface="Times New Roman" panose="02020603050405020304" pitchFamily="18" charset="0"/>
            </a:endParaRPr>
          </a:p>
          <a:p>
            <a:pPr indent="457200" algn="just" fontAlgn="auto"/>
            <a:r>
              <a:rPr lang="en-US" altLang="zh-CN" sz="2800" dirty="0">
                <a:latin typeface="Times New Roman" panose="02020603050405020304" pitchFamily="18" charset="0"/>
                <a:cs typeface="Times New Roman" panose="02020603050405020304" pitchFamily="18" charset="0"/>
              </a:rPr>
              <a:t>I’m honored to share my view on a hot topic: Is AI-generated art real art? From my perspective, the answer is no. Art, by its nature, is an expression of human emotion, intention, and lived experience — things an AI can never possess.</a:t>
            </a:r>
            <a:endParaRPr lang="en-US" altLang="zh-CN" sz="2800" dirty="0">
              <a:latin typeface="Times New Roman" panose="02020603050405020304" pitchFamily="18" charset="0"/>
              <a:cs typeface="Times New Roman" panose="02020603050405020304" pitchFamily="18" charset="0"/>
            </a:endParaRPr>
          </a:p>
          <a:p>
            <a:pPr indent="457200" algn="just" fontAlgn="auto"/>
            <a:r>
              <a:rPr lang="en-US" altLang="zh-CN" sz="2800" dirty="0">
                <a:latin typeface="Times New Roman" panose="02020603050405020304" pitchFamily="18" charset="0"/>
                <a:cs typeface="Times New Roman" panose="02020603050405020304" pitchFamily="18" charset="0"/>
              </a:rPr>
              <a:t>First, real art comes from human struggles, joys, and unique perspectives. Van Gogh painted with his soul; AI just puts pictures together by following instructions. Second, AI does not create from its own feelings. It has no thoughts or creative purpose of its own. Admittedly, AI can produce beautiful images, but beautiful things are not necessarily art. A sunset is beautiful, yet we don’t call it art.</a:t>
            </a:r>
            <a:endParaRPr lang="en-US" altLang="zh-CN" sz="2800" dirty="0">
              <a:latin typeface="Times New Roman" panose="02020603050405020304" pitchFamily="18" charset="0"/>
              <a:cs typeface="Times New Roman" panose="02020603050405020304" pitchFamily="18" charset="0"/>
            </a:endParaRPr>
          </a:p>
          <a:p>
            <a:pPr indent="457200" algn="just" fontAlgn="auto"/>
            <a:r>
              <a:rPr lang="en-US" altLang="zh-CN" sz="2800" dirty="0">
                <a:latin typeface="Times New Roman" panose="02020603050405020304" pitchFamily="18" charset="0"/>
                <a:cs typeface="Times New Roman" panose="02020603050405020304" pitchFamily="18" charset="0"/>
              </a:rPr>
              <a:t>In conclusion, while AI can imitate, it cannot feel. True art requires a human heart. Let’s celebrate AI as a tool, not replace the artist.</a:t>
            </a:r>
            <a:endParaRPr lang="en-US" altLang="zh-CN" sz="2800" dirty="0">
              <a:latin typeface="Times New Roman" panose="02020603050405020304" pitchFamily="18" charset="0"/>
              <a:cs typeface="Times New Roman" panose="02020603050405020304" pitchFamily="18" charset="0"/>
            </a:endParaRPr>
          </a:p>
          <a:p>
            <a:pPr indent="457200" algn="just" fontAlgn="auto"/>
            <a:r>
              <a:rPr lang="en-US" altLang="zh-CN" sz="2800" dirty="0">
                <a:latin typeface="Times New Roman" panose="02020603050405020304" pitchFamily="18" charset="0"/>
                <a:cs typeface="Times New Roman" panose="02020603050405020304" pitchFamily="18" charset="0"/>
              </a:rPr>
              <a:t>Thank you for listening!</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452761" y="1296140"/>
            <a:ext cx="10457896" cy="3293614"/>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新增话题</a:t>
            </a:r>
            <a:r>
              <a:rPr kumimoji="0" lang="en-US" altLang="zh-CN"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a:t>
            </a:r>
            <a:r>
              <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押题冲刺之</a:t>
            </a:r>
            <a:endParaRPr kumimoji="0" lang="en-US" altLang="zh-CN"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endParaRPr>
          </a:p>
          <a:p>
            <a:pPr lvl="0">
              <a:defRPr/>
            </a:pPr>
            <a:r>
              <a:rPr lang="zh-CN" altLang="en-US" sz="3600" dirty="0">
                <a:solidFill>
                  <a:prstClr val="black"/>
                </a:solidFill>
                <a:latin typeface="Calibri Light" panose="020F0302020204030204"/>
                <a:ea typeface="宋体" panose="02010600030101010101" pitchFamily="2" charset="-122"/>
              </a:rPr>
              <a:t>劳动实践与工匠精神</a:t>
            </a:r>
            <a:r>
              <a:rPr lang="en-US" altLang="zh-CN" sz="3600" dirty="0">
                <a:solidFill>
                  <a:prstClr val="black"/>
                </a:solidFill>
                <a:latin typeface="Calibri Light" panose="020F0302020204030204"/>
                <a:ea typeface="宋体" panose="02010600030101010101" pitchFamily="2" charset="-122"/>
              </a:rPr>
              <a:t>&amp;</a:t>
            </a:r>
            <a:r>
              <a:rPr lang="zh-CN" altLang="en-US" sz="3600" dirty="0">
                <a:solidFill>
                  <a:prstClr val="black"/>
                </a:solidFill>
              </a:rPr>
              <a:t>农业发展与乡村振兴</a:t>
            </a:r>
            <a:r>
              <a:rPr lang="en-US" altLang="zh-CN" sz="3600" dirty="0">
                <a:solidFill>
                  <a:prstClr val="black"/>
                </a:solidFill>
              </a:rPr>
              <a:t>&amp;</a:t>
            </a:r>
            <a:r>
              <a:rPr lang="zh-CN" altLang="en-US" sz="3600" dirty="0">
                <a:solidFill>
                  <a:prstClr val="black"/>
                </a:solidFill>
              </a:rPr>
              <a:t>国家安全</a:t>
            </a:r>
            <a:endParaRPr kumimoji="0" lang="en-US" altLang="zh-CN"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8"/>
          <p:cNvGraphicFramePr>
            <a:graphicFrameLocks noGrp="1"/>
          </p:cNvGraphicFramePr>
          <p:nvPr>
            <p:ph idx="1"/>
          </p:nvPr>
        </p:nvGraphicFramePr>
        <p:xfrm>
          <a:off x="470517" y="1500326"/>
          <a:ext cx="10910655" cy="4628059"/>
        </p:xfrm>
        <a:graphic>
          <a:graphicData uri="http://schemas.openxmlformats.org/drawingml/2006/table">
            <a:tbl>
              <a:tblPr firstRow="1" bandRow="1">
                <a:tableStyleId>{5C22544A-7EE6-4342-B048-85BDC9FD1C3A}</a:tableStyleId>
              </a:tblPr>
              <a:tblGrid>
                <a:gridCol w="1847613"/>
                <a:gridCol w="5426157"/>
                <a:gridCol w="3636885"/>
              </a:tblGrid>
              <a:tr h="398876">
                <a:tc>
                  <a:txBody>
                    <a:bodyPr/>
                    <a:lstStyle/>
                    <a:p>
                      <a:r>
                        <a:rPr lang="zh-CN" altLang="en-US" dirty="0"/>
                        <a:t>文体类型</a:t>
                      </a:r>
                      <a:endParaRPr lang="zh-CN" altLang="en-US" dirty="0"/>
                    </a:p>
                  </a:txBody>
                  <a:tcPr/>
                </a:tc>
                <a:tc>
                  <a:txBody>
                    <a:bodyPr/>
                    <a:lstStyle/>
                    <a:p>
                      <a:r>
                        <a:rPr lang="zh-CN" altLang="en-US" dirty="0"/>
                        <a:t>常见问法</a:t>
                      </a:r>
                      <a:endParaRPr lang="zh-CN" altLang="en-US" dirty="0"/>
                    </a:p>
                  </a:txBody>
                  <a:tcPr/>
                </a:tc>
                <a:tc>
                  <a:txBody>
                    <a:bodyPr/>
                    <a:lstStyle/>
                    <a:p>
                      <a:r>
                        <a:rPr lang="zh-CN" altLang="en-US" dirty="0"/>
                        <a:t>写作要点</a:t>
                      </a:r>
                      <a:endParaRPr lang="zh-CN" altLang="en-US" dirty="0"/>
                    </a:p>
                  </a:txBody>
                  <a:tcPr/>
                </a:tc>
              </a:tr>
              <a:tr h="1278590">
                <a:tc>
                  <a:txBody>
                    <a:bodyPr/>
                    <a:lstStyle/>
                    <a:p>
                      <a:r>
                        <a:rPr lang="zh-CN" altLang="en-US" dirty="0"/>
                        <a:t>倡议书</a:t>
                      </a:r>
                      <a:endParaRPr lang="zh-CN" altLang="en-US" dirty="0"/>
                    </a:p>
                  </a:txBody>
                  <a:tcPr/>
                </a:tc>
                <a:tc>
                  <a:txBody>
                    <a:bodyPr/>
                    <a:lstStyle/>
                    <a:p>
                      <a:r>
                        <a:rPr lang="zh-CN" altLang="en-US" dirty="0"/>
                        <a:t>请你写一封倡议信，号召同学们参与校园劳动周</a:t>
                      </a:r>
                      <a:r>
                        <a:rPr lang="en-US" altLang="zh-CN" dirty="0"/>
                        <a:t>/</a:t>
                      </a:r>
                      <a:r>
                        <a:rPr lang="zh-CN" altLang="en-US" dirty="0"/>
                        <a:t>五一劳动节活动</a:t>
                      </a:r>
                      <a:endParaRPr lang="en-US" altLang="zh-CN" dirty="0"/>
                    </a:p>
                    <a:p>
                      <a:endParaRPr lang="en-US" altLang="zh-CN" dirty="0"/>
                    </a:p>
                    <a:p>
                      <a:endParaRPr lang="zh-CN" altLang="en-US" dirty="0"/>
                    </a:p>
                  </a:txBody>
                  <a:tcPr/>
                </a:tc>
                <a:tc>
                  <a:txBody>
                    <a:bodyPr/>
                    <a:lstStyle/>
                    <a:p>
                      <a:r>
                        <a:rPr lang="zh-CN" altLang="en-US" dirty="0"/>
                        <a:t>呼吁参与</a:t>
                      </a:r>
                      <a:r>
                        <a:rPr lang="en-US" altLang="zh-CN" dirty="0"/>
                        <a:t>+</a:t>
                      </a:r>
                      <a:r>
                        <a:rPr lang="zh-CN" altLang="en-US" dirty="0"/>
                        <a:t>活动内容</a:t>
                      </a:r>
                      <a:r>
                        <a:rPr lang="en-US" altLang="zh-CN" dirty="0"/>
                        <a:t>+</a:t>
                      </a:r>
                      <a:r>
                        <a:rPr lang="zh-CN" altLang="en-US" dirty="0"/>
                        <a:t>意义号召</a:t>
                      </a:r>
                      <a:endParaRPr lang="zh-CN" altLang="en-US" dirty="0"/>
                    </a:p>
                  </a:txBody>
                  <a:tcPr/>
                </a:tc>
              </a:tr>
              <a:tr h="983531">
                <a:tc>
                  <a:txBody>
                    <a:bodyPr/>
                    <a:lstStyle/>
                    <a:p>
                      <a:r>
                        <a:rPr lang="zh-CN" altLang="en-US" dirty="0"/>
                        <a:t>分享信</a:t>
                      </a:r>
                      <a:r>
                        <a:rPr lang="en-US" altLang="zh-CN" dirty="0"/>
                        <a:t>/</a:t>
                      </a:r>
                      <a:r>
                        <a:rPr lang="zh-CN" altLang="en-US" dirty="0"/>
                        <a:t>告知信</a:t>
                      </a:r>
                      <a:endParaRPr lang="zh-CN" altLang="en-US" dirty="0"/>
                    </a:p>
                  </a:txBody>
                  <a:tcPr/>
                </a:tc>
                <a:tc>
                  <a:txBody>
                    <a:bodyPr/>
                    <a:lstStyle/>
                    <a:p>
                      <a:r>
                        <a:rPr lang="zh-CN" altLang="en-US" dirty="0"/>
                        <a:t>美国笔友询问你校劳动课开展情况，请回信介绍</a:t>
                      </a:r>
                      <a:endParaRPr lang="en-US" altLang="zh-CN" dirty="0"/>
                    </a:p>
                    <a:p>
                      <a:endParaRPr lang="en-US" altLang="zh-CN" dirty="0"/>
                    </a:p>
                    <a:p>
                      <a:endParaRPr lang="zh-CN" altLang="en-US" dirty="0"/>
                    </a:p>
                  </a:txBody>
                  <a:tcPr/>
                </a:tc>
                <a:tc>
                  <a:txBody>
                    <a:bodyPr/>
                    <a:lstStyle/>
                    <a:p>
                      <a:r>
                        <a:rPr lang="zh-CN" altLang="en-US" dirty="0"/>
                        <a:t>课程概况</a:t>
                      </a:r>
                      <a:r>
                        <a:rPr lang="en-US" altLang="zh-CN" dirty="0"/>
                        <a:t>+</a:t>
                      </a:r>
                      <a:r>
                        <a:rPr lang="zh-CN" altLang="en-US" dirty="0"/>
                        <a:t>具体内容</a:t>
                      </a:r>
                      <a:r>
                        <a:rPr lang="en-US" altLang="zh-CN" dirty="0"/>
                        <a:t>+</a:t>
                      </a:r>
                      <a:r>
                        <a:rPr lang="zh-CN" altLang="en-US" dirty="0"/>
                        <a:t>收获感悟</a:t>
                      </a:r>
                      <a:endParaRPr lang="zh-CN" altLang="en-US" dirty="0"/>
                    </a:p>
                  </a:txBody>
                  <a:tcPr/>
                </a:tc>
              </a:tr>
              <a:tr h="983531">
                <a:tc>
                  <a:txBody>
                    <a:bodyPr/>
                    <a:lstStyle/>
                    <a:p>
                      <a:r>
                        <a:rPr lang="zh-CN" altLang="en-US" dirty="0"/>
                        <a:t>投稿</a:t>
                      </a:r>
                      <a:r>
                        <a:rPr lang="en-US" altLang="zh-CN" dirty="0"/>
                        <a:t>/</a:t>
                      </a:r>
                      <a:r>
                        <a:rPr lang="zh-CN" altLang="en-US" dirty="0"/>
                        <a:t>演讲稿</a:t>
                      </a:r>
                      <a:endParaRPr lang="zh-CN" altLang="en-US" dirty="0"/>
                    </a:p>
                  </a:txBody>
                  <a:tcPr/>
                </a:tc>
                <a:tc>
                  <a:txBody>
                    <a:bodyPr/>
                    <a:lstStyle/>
                    <a:p>
                      <a:r>
                        <a:rPr lang="zh-CN" altLang="en-US" dirty="0"/>
                        <a:t>以“</a:t>
                      </a:r>
                      <a:r>
                        <a:rPr lang="en-US" altLang="zh-CN" dirty="0"/>
                        <a:t>Labor — A Traditional Virtue</a:t>
                      </a:r>
                      <a:r>
                        <a:rPr lang="zh-CN" altLang="en-US" dirty="0"/>
                        <a:t>”为题投稿</a:t>
                      </a:r>
                      <a:r>
                        <a:rPr lang="en-US" altLang="zh-CN" dirty="0"/>
                        <a:t>/</a:t>
                      </a:r>
                      <a:r>
                        <a:rPr lang="zh-CN" altLang="en-US" dirty="0"/>
                        <a:t>演讲</a:t>
                      </a:r>
                      <a:endParaRPr lang="en-US" altLang="zh-CN" dirty="0"/>
                    </a:p>
                    <a:p>
                      <a:endParaRPr lang="en-US" altLang="zh-CN" dirty="0"/>
                    </a:p>
                    <a:p>
                      <a:endParaRPr lang="zh-CN" altLang="en-US" dirty="0"/>
                    </a:p>
                  </a:txBody>
                  <a:tcPr/>
                </a:tc>
                <a:tc>
                  <a:txBody>
                    <a:bodyPr/>
                    <a:lstStyle/>
                    <a:p>
                      <a:r>
                        <a:rPr lang="zh-CN" altLang="en-US" dirty="0"/>
                        <a:t>表明观点</a:t>
                      </a:r>
                      <a:r>
                        <a:rPr lang="en-US" altLang="zh-CN" dirty="0"/>
                        <a:t>+</a:t>
                      </a:r>
                      <a:r>
                        <a:rPr lang="zh-CN" altLang="en-US" dirty="0"/>
                        <a:t>论证理由</a:t>
                      </a:r>
                      <a:r>
                        <a:rPr lang="en-US" altLang="zh-CN" dirty="0"/>
                        <a:t>+</a:t>
                      </a:r>
                      <a:r>
                        <a:rPr lang="zh-CN" altLang="en-US" dirty="0"/>
                        <a:t>升华总结</a:t>
                      </a:r>
                      <a:endParaRPr lang="zh-CN" altLang="en-US" dirty="0"/>
                    </a:p>
                  </a:txBody>
                  <a:tcPr/>
                </a:tc>
              </a:tr>
              <a:tr h="983531">
                <a:tc>
                  <a:txBody>
                    <a:bodyPr/>
                    <a:lstStyle/>
                    <a:p>
                      <a:r>
                        <a:rPr lang="zh-CN" altLang="en-US" dirty="0"/>
                        <a:t>活动报道</a:t>
                      </a:r>
                      <a:endParaRPr lang="zh-CN" altLang="en-US" dirty="0"/>
                    </a:p>
                  </a:txBody>
                  <a:tcPr/>
                </a:tc>
                <a:tc>
                  <a:txBody>
                    <a:bodyPr/>
                    <a:lstStyle/>
                    <a:p>
                      <a:r>
                        <a:rPr lang="zh-CN" altLang="en-US" dirty="0"/>
                        <a:t>写一篇活动报道，记录某次劳动实践活动</a:t>
                      </a:r>
                      <a:endParaRPr lang="en-US" altLang="zh-CN" dirty="0"/>
                    </a:p>
                    <a:p>
                      <a:endParaRPr lang="en-US" altLang="zh-CN" dirty="0"/>
                    </a:p>
                    <a:p>
                      <a:endParaRPr lang="zh-CN" altLang="en-US" dirty="0"/>
                    </a:p>
                  </a:txBody>
                  <a:tcPr/>
                </a:tc>
                <a:tc>
                  <a:txBody>
                    <a:bodyPr/>
                    <a:lstStyle/>
                    <a:p>
                      <a:r>
                        <a:rPr lang="zh-CN" altLang="en-US" dirty="0"/>
                        <a:t>活动介绍</a:t>
                      </a:r>
                      <a:r>
                        <a:rPr lang="en-US" altLang="zh-CN" dirty="0"/>
                        <a:t>+</a:t>
                      </a:r>
                      <a:r>
                        <a:rPr lang="zh-CN" altLang="en-US" dirty="0"/>
                        <a:t>过程描述</a:t>
                      </a:r>
                      <a:r>
                        <a:rPr lang="en-US" altLang="zh-CN" dirty="0"/>
                        <a:t>+</a:t>
                      </a:r>
                      <a:r>
                        <a:rPr lang="zh-CN" altLang="en-US" dirty="0"/>
                        <a:t>感受收获</a:t>
                      </a:r>
                      <a:endParaRPr lang="zh-CN" altLang="en-US" dirty="0"/>
                    </a:p>
                    <a:p>
                      <a:endParaRPr lang="zh-CN" altLang="en-US" dirty="0"/>
                    </a:p>
                  </a:txBody>
                  <a:tcPr/>
                </a:tc>
              </a:tr>
            </a:tbl>
          </a:graphicData>
        </a:graphic>
      </p:graphicFrame>
      <p:sp>
        <p:nvSpPr>
          <p:cNvPr id="8" name="文本框 7"/>
          <p:cNvSpPr txBox="1"/>
          <p:nvPr/>
        </p:nvSpPr>
        <p:spPr>
          <a:xfrm>
            <a:off x="177832" y="220319"/>
            <a:ext cx="6096912" cy="392928"/>
          </a:xfrm>
          <a:prstGeom prst="rect">
            <a:avLst/>
          </a:prstGeom>
          <a:noFill/>
        </p:spPr>
        <p:txBody>
          <a:bodyPr wrap="square">
            <a:spAutoFit/>
          </a:bodyPr>
          <a:lstStyle/>
          <a:p>
            <a:pPr>
              <a:lnSpc>
                <a:spcPct val="115000"/>
              </a:lnSpc>
              <a:spcAft>
                <a:spcPts val="800"/>
              </a:spcAft>
            </a:pPr>
            <a:r>
              <a:rPr lang="zh-CN" altLang="en-US"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一、劳动实践与工匠精神</a:t>
            </a:r>
            <a:endPar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9" name="标题 1"/>
          <p:cNvSpPr txBox="1"/>
          <p:nvPr/>
        </p:nvSpPr>
        <p:spPr>
          <a:xfrm>
            <a:off x="1219200" y="2741217"/>
            <a:ext cx="9875622" cy="168003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紧扣“劳动育人”的核心主旨</a:t>
            </a:r>
            <a:r>
              <a:rPr lang="en-US" altLang="zh-CN" sz="2800" dirty="0"/>
              <a:t>——</a:t>
            </a:r>
            <a:r>
              <a:rPr lang="zh-CN" altLang="en-US" sz="2800" dirty="0"/>
              <a:t>通过具体事例展现劳动如何促进学生成长、培养责任感、理解劳动价值，而非空谈劳动的重要性。</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一、劳动实践与工匠精神</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审题三步法</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470517" y="843379"/>
            <a:ext cx="10883283" cy="5370177"/>
          </a:xfrm>
        </p:spPr>
        <p:txBody>
          <a:bodyPr/>
          <a:lstStyle/>
          <a:p>
            <a:r>
              <a:rPr lang="zh-CN" altLang="en-US" dirty="0"/>
              <a:t>第一步：</a:t>
            </a:r>
            <a:r>
              <a:rPr lang="zh-CN" altLang="en-US" dirty="0">
                <a:solidFill>
                  <a:srgbClr val="FF0000"/>
                </a:solidFill>
              </a:rPr>
              <a:t>定文体 </a:t>
            </a:r>
            <a:r>
              <a:rPr lang="en-US" altLang="zh-CN" dirty="0"/>
              <a:t>—— </a:t>
            </a:r>
            <a:r>
              <a:rPr lang="zh-CN" altLang="en-US" dirty="0"/>
              <a:t>根据题干判断是书信、倡议书、演讲稿还是报道，明确格式要求。</a:t>
            </a:r>
            <a:endParaRPr lang="en-US" altLang="zh-CN" dirty="0"/>
          </a:p>
          <a:p>
            <a:endParaRPr lang="zh-CN" altLang="en-US" dirty="0"/>
          </a:p>
          <a:p>
            <a:r>
              <a:rPr lang="zh-CN" altLang="en-US" dirty="0"/>
              <a:t>第二步：</a:t>
            </a:r>
            <a:r>
              <a:rPr lang="zh-CN" altLang="en-US" dirty="0">
                <a:solidFill>
                  <a:srgbClr val="FF0000"/>
                </a:solidFill>
              </a:rPr>
              <a:t>挖信息 </a:t>
            </a:r>
            <a:r>
              <a:rPr lang="en-US" altLang="zh-CN" dirty="0"/>
              <a:t>—— </a:t>
            </a:r>
            <a:r>
              <a:rPr lang="zh-CN" altLang="en-US" dirty="0"/>
              <a:t>用“</a:t>
            </a:r>
            <a:r>
              <a:rPr lang="en-US" altLang="zh-CN" dirty="0"/>
              <a:t>//”</a:t>
            </a:r>
            <a:r>
              <a:rPr lang="zh-CN" altLang="en-US" dirty="0"/>
              <a:t>划分题干所有要求，标注人称（通常为第一人称）、时态（活动已完成用过去时，活动预告用将来时）、内容要点数量。</a:t>
            </a:r>
            <a:endParaRPr lang="en-US" altLang="zh-CN" dirty="0"/>
          </a:p>
          <a:p>
            <a:endParaRPr lang="zh-CN" altLang="en-US" dirty="0"/>
          </a:p>
          <a:p>
            <a:r>
              <a:rPr lang="zh-CN" altLang="en-US" dirty="0"/>
              <a:t>第三步：</a:t>
            </a:r>
            <a:r>
              <a:rPr lang="zh-CN" altLang="en-US" dirty="0">
                <a:solidFill>
                  <a:srgbClr val="FF0000"/>
                </a:solidFill>
              </a:rPr>
              <a:t>明目的</a:t>
            </a:r>
            <a:r>
              <a:rPr lang="zh-CN" altLang="en-US" dirty="0"/>
              <a:t> </a:t>
            </a:r>
            <a:r>
              <a:rPr lang="en-US" altLang="zh-CN" dirty="0"/>
              <a:t>—— </a:t>
            </a:r>
            <a:r>
              <a:rPr lang="zh-CN" altLang="en-US" dirty="0"/>
              <a:t>思考写作的最终目的：是分享经历、发出号召，还是表达感恩？确保全文不偏离核心目的。</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一、劳动实践与工匠精神</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lang="zh-CN" altLang="en-US" kern="100" dirty="0">
                <a:solidFill>
                  <a:prstClr val="black"/>
                </a:solidFill>
                <a:highlight>
                  <a:srgbClr val="FFFF00"/>
                </a:highlight>
                <a:latin typeface="等线" panose="02010600030101010101" pitchFamily="2" charset="-122"/>
                <a:ea typeface="等线" panose="02010600030101010101" pitchFamily="2" charset="-122"/>
                <a:cs typeface="Times New Roman" panose="02020603050405020304" pitchFamily="18" charset="0"/>
              </a:rPr>
              <a:t>逻辑建构</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470517" y="843379"/>
            <a:ext cx="10883283" cy="5370177"/>
          </a:xfrm>
        </p:spPr>
        <p:txBody>
          <a:bodyPr/>
          <a:lstStyle/>
          <a:p>
            <a:pPr marL="0" indent="0">
              <a:buNone/>
            </a:pPr>
            <a:r>
              <a:rPr lang="zh-CN" altLang="en-US" dirty="0"/>
              <a:t> 第一段：开门见山（</a:t>
            </a:r>
            <a:r>
              <a:rPr lang="en-US" altLang="zh-CN" dirty="0"/>
              <a:t>1—2</a:t>
            </a:r>
            <a:r>
              <a:rPr lang="zh-CN" altLang="en-US" dirty="0"/>
              <a:t>句）</a:t>
            </a:r>
            <a:endParaRPr lang="zh-CN" altLang="en-US" dirty="0"/>
          </a:p>
          <a:p>
            <a:pPr marL="0" indent="0">
              <a:buNone/>
            </a:pPr>
            <a:r>
              <a:rPr lang="zh-CN" altLang="en-US" dirty="0"/>
              <a:t>用不定式目的状语引出活动背景  </a:t>
            </a:r>
            <a:endParaRPr lang="en-US" altLang="zh-CN" dirty="0"/>
          </a:p>
          <a:p>
            <a:pPr marL="0" indent="0">
              <a:buNone/>
            </a:pPr>
            <a:r>
              <a:rPr lang="zh-CN" altLang="en-US" dirty="0"/>
              <a:t>      </a:t>
            </a:r>
            <a:endParaRPr lang="zh-CN" altLang="en-US" dirty="0"/>
          </a:p>
          <a:p>
            <a:pPr marL="0" indent="0">
              <a:buNone/>
            </a:pPr>
            <a:r>
              <a:rPr lang="zh-CN" altLang="en-US" dirty="0"/>
              <a:t>第二段：具体过程（</a:t>
            </a:r>
            <a:r>
              <a:rPr lang="en-US" altLang="zh-CN" dirty="0"/>
              <a:t>3—4</a:t>
            </a:r>
            <a:r>
              <a:rPr lang="zh-CN" altLang="en-US" dirty="0"/>
              <a:t>句）</a:t>
            </a:r>
            <a:endParaRPr lang="zh-CN" altLang="en-US" dirty="0"/>
          </a:p>
          <a:p>
            <a:pPr marL="0" indent="0">
              <a:buNone/>
            </a:pPr>
            <a:r>
              <a:rPr lang="zh-CN" altLang="en-US" dirty="0"/>
              <a:t>用非谓语串联动作 </a:t>
            </a:r>
            <a:r>
              <a:rPr lang="en-US" altLang="zh-CN" dirty="0"/>
              <a:t>+ </a:t>
            </a:r>
            <a:r>
              <a:rPr lang="zh-CN" altLang="en-US" dirty="0"/>
              <a:t>定语从句补充感受</a:t>
            </a:r>
            <a:endParaRPr lang="en-US" altLang="zh-CN" dirty="0"/>
          </a:p>
          <a:p>
            <a:pPr marL="0" indent="0">
              <a:buNone/>
            </a:pPr>
            <a:endParaRPr lang="zh-CN" altLang="en-US" dirty="0"/>
          </a:p>
          <a:p>
            <a:pPr marL="0" indent="0">
              <a:buNone/>
            </a:pPr>
            <a:r>
              <a:rPr lang="zh-CN" altLang="en-US" dirty="0"/>
              <a:t>第三段：感悟升华（</a:t>
            </a:r>
            <a:r>
              <a:rPr lang="en-US" altLang="zh-CN" dirty="0"/>
              <a:t>2—3</a:t>
            </a:r>
            <a:r>
              <a:rPr lang="zh-CN" altLang="en-US" dirty="0"/>
              <a:t>句）</a:t>
            </a:r>
            <a:endParaRPr lang="zh-CN" altLang="en-US" dirty="0"/>
          </a:p>
          <a:p>
            <a:pPr marL="0" indent="0">
              <a:buNone/>
            </a:pPr>
            <a:r>
              <a:rPr lang="zh-CN" altLang="en-US" dirty="0"/>
              <a:t>主语从句点明核心收获 </a:t>
            </a:r>
            <a:r>
              <a:rPr lang="en-US" altLang="zh-CN" dirty="0"/>
              <a:t>+ </a:t>
            </a:r>
            <a:r>
              <a:rPr lang="zh-CN" altLang="en-US" dirty="0"/>
              <a:t>呼吁或展望</a:t>
            </a:r>
            <a:endParaRPr lang="zh-CN" altLang="en-US" dirty="0"/>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一、劳动实践与工匠精神</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276225" y="967740"/>
            <a:ext cx="11781790" cy="5890260"/>
          </a:xfrm>
          <a:prstGeom prst="rect">
            <a:avLst/>
          </a:prstGeom>
          <a:solidFill>
            <a:srgbClr val="5B9BD5">
              <a:lumMod val="20000"/>
              <a:lumOff val="80000"/>
            </a:srgbClr>
          </a:solidFill>
        </p:spPr>
        <p:txBody>
          <a:bodyPr wrap="square">
            <a:noAutofit/>
          </a:bodyPr>
          <a:lstStyle/>
          <a:p>
            <a:endParaRPr lang="zh-CN" altLang="en-US" sz="1600" dirty="0">
              <a:highlight>
                <a:srgbClr val="00FFFF"/>
              </a:highlight>
            </a:endParaRPr>
          </a:p>
          <a:p>
            <a:r>
              <a:rPr lang="zh-CN" altLang="en-US" sz="2000" dirty="0">
                <a:latin typeface="Times New Roman" panose="02020603050405020304" pitchFamily="18" charset="0"/>
                <a:cs typeface="Times New Roman" panose="02020603050405020304" pitchFamily="18" charset="0"/>
              </a:rPr>
              <a:t>① </a:t>
            </a:r>
            <a:r>
              <a:rPr lang="zh-CN" altLang="en-US" sz="2000" dirty="0">
                <a:solidFill>
                  <a:srgbClr val="FF0000"/>
                </a:solidFill>
                <a:latin typeface="Times New Roman" panose="02020603050405020304" pitchFamily="18" charset="0"/>
                <a:cs typeface="Times New Roman" panose="02020603050405020304" pitchFamily="18" charset="0"/>
              </a:rPr>
              <a:t>强调句（</a:t>
            </a:r>
            <a:r>
              <a:rPr lang="en-US" altLang="zh-CN" sz="2000" dirty="0">
                <a:solidFill>
                  <a:srgbClr val="FF0000"/>
                </a:solidFill>
                <a:latin typeface="Times New Roman" panose="02020603050405020304" pitchFamily="18" charset="0"/>
                <a:cs typeface="Times New Roman" panose="02020603050405020304" pitchFamily="18" charset="0"/>
              </a:rPr>
              <a:t>Highlighting Sentence</a:t>
            </a:r>
            <a:r>
              <a:rPr lang="zh-CN" altLang="en-US" sz="2000" dirty="0">
                <a:solidFill>
                  <a:srgbClr val="FF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适合开头或结尾点题</a:t>
            </a:r>
            <a:endParaRPr lang="zh-CN" altLang="en-US"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It is labor that shapes our personality and enriches our life.</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正是劳动塑造我们的品格，丰富我们的生活。</a:t>
            </a:r>
            <a:endParaRPr lang="zh-CN" altLang="en-US"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It is through hard work and practice that we can truly realize our value.</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正是通过努力与实践，我们才能真正实现价值。</a:t>
            </a:r>
            <a:endParaRPr lang="zh-CN" altLang="en-US"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② </a:t>
            </a:r>
            <a:r>
              <a:rPr lang="zh-CN" altLang="en-US" sz="2000" dirty="0">
                <a:solidFill>
                  <a:srgbClr val="FF0000"/>
                </a:solidFill>
                <a:latin typeface="Times New Roman" panose="02020603050405020304" pitchFamily="18" charset="0"/>
                <a:cs typeface="Times New Roman" panose="02020603050405020304" pitchFamily="18" charset="0"/>
              </a:rPr>
              <a:t>倒装句（</a:t>
            </a:r>
            <a:r>
              <a:rPr lang="en-US" altLang="zh-CN" sz="2000" dirty="0">
                <a:solidFill>
                  <a:srgbClr val="FF0000"/>
                </a:solidFill>
                <a:latin typeface="Times New Roman" panose="02020603050405020304" pitchFamily="18" charset="0"/>
                <a:cs typeface="Times New Roman" panose="02020603050405020304" pitchFamily="18" charset="0"/>
              </a:rPr>
              <a:t>Inversion Sentence</a:t>
            </a:r>
            <a:r>
              <a:rPr lang="zh-CN" altLang="en-US" sz="2000" dirty="0">
                <a:solidFill>
                  <a:srgbClr val="FF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提升语言层次，适合表达深度观点</a:t>
            </a:r>
            <a:endParaRPr lang="zh-CN" altLang="en-US"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Not only does labor make us independent, but it also teaches us to value hard work.</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劳动不仅让我们独立，还教会我们珍惜付出。</a:t>
            </a:r>
            <a:endParaRPr lang="zh-CN" altLang="en-US"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Only by taking an active part in labor can we grow into better people.</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只有积极参与劳动，我们才能成长为更优秀的人。</a:t>
            </a:r>
            <a:endParaRPr lang="zh-CN" altLang="en-US"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③ </a:t>
            </a:r>
            <a:r>
              <a:rPr lang="zh-CN" altLang="en-US" sz="2000" dirty="0">
                <a:solidFill>
                  <a:srgbClr val="FF0000"/>
                </a:solidFill>
                <a:latin typeface="Times New Roman" panose="02020603050405020304" pitchFamily="18" charset="0"/>
                <a:cs typeface="Times New Roman" panose="02020603050405020304" pitchFamily="18" charset="0"/>
              </a:rPr>
              <a:t>非谓语作状语（</a:t>
            </a:r>
            <a:r>
              <a:rPr lang="en-US" altLang="zh-CN" sz="2000" dirty="0">
                <a:solidFill>
                  <a:srgbClr val="FF0000"/>
                </a:solidFill>
                <a:latin typeface="Times New Roman" panose="02020603050405020304" pitchFamily="18" charset="0"/>
                <a:cs typeface="Times New Roman" panose="02020603050405020304" pitchFamily="18" charset="0"/>
              </a:rPr>
              <a:t>Non-finite Verbs</a:t>
            </a:r>
            <a:r>
              <a:rPr lang="zh-CN" altLang="en-US" sz="2000" dirty="0">
                <a:solidFill>
                  <a:srgbClr val="FF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串联动作，使句子更简洁</a:t>
            </a:r>
            <a:endParaRPr lang="zh-CN" altLang="en-US"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To enhance our practical skills, our school organized a farm labor activity.</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为提升我们的实践能力，学校组织了一场农场劳动活动。</a:t>
            </a:r>
            <a:endParaRPr lang="zh-CN" altLang="en-US"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We dug holes carefully, placing the seeds gently into the soil.</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我们仔细挖坑，把种子轻轻放进泥土里。</a:t>
            </a:r>
            <a:endParaRPr lang="zh-CN" altLang="en-US"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一、劳动实践与工匠精神</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276225" y="967740"/>
            <a:ext cx="11781790" cy="5890260"/>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④ </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定语从句（</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Attributive Clause</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衔接过程与感受，逻辑更连贯</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We watered the plants and pulled weeds every day, which made us realize how hard farming is.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我们每天浇水、拔草，这让我们体会到耕种的不易。</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⑤ </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主语从句（</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Subject Clause</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结尾升华意义，表达更有深度</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impressed me most was that I gained precious friendship and felt the power of unity.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最让我印象深刻的是，我收获了珍贵的友谊，也感受到了团结的力量。</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I learned from the activity is that labor can teach us to cherish the fruits of hard work.</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我从这次活动中学到的是，劳动教会我们珍惜辛勤付出的成果。</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2133" y="-62315"/>
            <a:ext cx="6096912" cy="408940"/>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思辨类应用文主要命题方向</a:t>
            </a:r>
            <a:endPar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3" name="表格 2"/>
          <p:cNvGraphicFramePr>
            <a:graphicFrameLocks noGrp="1"/>
          </p:cNvGraphicFramePr>
          <p:nvPr/>
        </p:nvGraphicFramePr>
        <p:xfrm>
          <a:off x="639192" y="541539"/>
          <a:ext cx="10733103" cy="5968238"/>
        </p:xfrm>
        <a:graphic>
          <a:graphicData uri="http://schemas.openxmlformats.org/drawingml/2006/table">
            <a:tbl>
              <a:tblPr firstRow="1" firstCol="1" bandRow="1">
                <a:tableStyleId>{5C22544A-7EE6-4342-B048-85BDC9FD1C3A}</a:tableStyleId>
              </a:tblPr>
              <a:tblGrid>
                <a:gridCol w="1754876"/>
                <a:gridCol w="3611675"/>
                <a:gridCol w="2683276"/>
                <a:gridCol w="2683276"/>
              </a:tblGrid>
              <a:tr h="1598660">
                <a:tc>
                  <a:txBody>
                    <a:bodyPr/>
                    <a:lstStyle/>
                    <a:p>
                      <a:pPr indent="266700" algn="just"/>
                      <a:endParaRPr lang="en-US" altLang="zh-CN" sz="1050" kern="100" dirty="0">
                        <a:effectLst/>
                      </a:endParaRPr>
                    </a:p>
                    <a:p>
                      <a:pPr indent="266700" algn="just"/>
                      <a:endParaRPr lang="en-US" altLang="zh-CN" sz="1050" kern="100" dirty="0">
                        <a:effectLst/>
                      </a:endParaRPr>
                    </a:p>
                    <a:p>
                      <a:pPr indent="266700" algn="just"/>
                      <a:endParaRPr lang="en-US" altLang="zh-CN" sz="1050" kern="100" dirty="0">
                        <a:effectLst/>
                      </a:endParaRPr>
                    </a:p>
                    <a:p>
                      <a:pPr indent="266700" algn="just"/>
                      <a:r>
                        <a:rPr lang="zh-CN" sz="1050" kern="100" dirty="0">
                          <a:effectLst/>
                        </a:rPr>
                        <a:t>评价类</a:t>
                      </a:r>
                      <a:endParaRPr lang="zh-CN" sz="1050" kern="100" dirty="0">
                        <a:effectLst/>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要求考生对某一现象、规则、作品、决定等做出价值判断，必须有理有据地表达“赞成</a:t>
                      </a:r>
                      <a:r>
                        <a:rPr lang="en-US" sz="1400" kern="100" dirty="0">
                          <a:effectLst/>
                        </a:rPr>
                        <a:t>/</a:t>
                      </a:r>
                      <a:r>
                        <a:rPr lang="zh-CN" sz="1400" kern="100" dirty="0">
                          <a:effectLst/>
                        </a:rPr>
                        <a:t>反对</a:t>
                      </a:r>
                      <a:r>
                        <a:rPr lang="en-US" sz="1400" kern="100" dirty="0">
                          <a:effectLst/>
                        </a:rPr>
                        <a:t>/</a:t>
                      </a:r>
                      <a:r>
                        <a:rPr lang="zh-CN" sz="1400" kern="100" dirty="0">
                          <a:effectLst/>
                        </a:rPr>
                        <a:t>优劣</a:t>
                      </a:r>
                      <a:r>
                        <a:rPr lang="en-US" sz="1400" kern="100" dirty="0">
                          <a:effectLst/>
                        </a:rPr>
                        <a:t>”</a:t>
                      </a:r>
                      <a:r>
                        <a:rPr lang="zh-CN" sz="1400" kern="100" dirty="0">
                          <a:effectLst/>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谈看法</a:t>
                      </a:r>
                      <a:r>
                        <a:rPr lang="en-US" sz="1400" kern="100" dirty="0">
                          <a:effectLst/>
                        </a:rPr>
                        <a:t>, </a:t>
                      </a:r>
                      <a:r>
                        <a:rPr lang="zh-CN" sz="1400" kern="100" dirty="0">
                          <a:effectLst/>
                        </a:rPr>
                        <a:t>是否合理</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广州二模（</a:t>
                      </a:r>
                      <a:r>
                        <a:rPr lang="en-US" sz="1400" kern="100" dirty="0">
                          <a:effectLst/>
                        </a:rPr>
                        <a:t>AI</a:t>
                      </a:r>
                      <a:r>
                        <a:rPr lang="zh-CN" sz="1400" kern="100" dirty="0">
                          <a:effectLst/>
                        </a:rPr>
                        <a:t>作品取消资格）、武汉模拟（</a:t>
                      </a:r>
                      <a:r>
                        <a:rPr lang="en-US" sz="1400" kern="100" dirty="0">
                          <a:effectLst/>
                        </a:rPr>
                        <a:t>AI</a:t>
                      </a:r>
                      <a:r>
                        <a:rPr lang="zh-CN" sz="1400" kern="100" dirty="0">
                          <a:effectLst/>
                        </a:rPr>
                        <a:t>艺术是否算艺术）、绍兴一模（手写信是否必要）</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1456526">
                <a:tc>
                  <a:txBody>
                    <a:bodyPr/>
                    <a:lstStyle/>
                    <a:p>
                      <a:pPr indent="266700" algn="just"/>
                      <a:endParaRPr lang="en-US" altLang="zh-CN" sz="1050" kern="100" dirty="0">
                        <a:effectLst/>
                      </a:endParaRPr>
                    </a:p>
                    <a:p>
                      <a:pPr indent="266700" algn="just"/>
                      <a:endParaRPr lang="en-US" altLang="zh-CN" sz="1050" kern="100" dirty="0">
                        <a:effectLst/>
                      </a:endParaRPr>
                    </a:p>
                    <a:p>
                      <a:pPr indent="266700" algn="just"/>
                      <a:r>
                        <a:rPr lang="zh-CN" sz="1050" kern="100" dirty="0">
                          <a:effectLst/>
                        </a:rPr>
                        <a:t>建议改进类</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先指出具体问题（现象</a:t>
                      </a:r>
                      <a:r>
                        <a:rPr lang="en-US" sz="1400" kern="100" dirty="0">
                          <a:effectLst/>
                        </a:rPr>
                        <a:t>/</a:t>
                      </a:r>
                      <a:r>
                        <a:rPr lang="zh-CN" sz="1400" kern="100" dirty="0">
                          <a:effectLst/>
                        </a:rPr>
                        <a:t>弊端），分析原因或影响，再提出可操作的改进方案。</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指出问题</a:t>
                      </a:r>
                      <a:r>
                        <a:rPr lang="en-US" sz="1400" kern="100" dirty="0">
                          <a:effectLst/>
                        </a:rPr>
                        <a:t>, </a:t>
                      </a:r>
                      <a:r>
                        <a:rPr lang="zh-CN" sz="1400" kern="100" dirty="0">
                          <a:effectLst/>
                        </a:rPr>
                        <a:t>提出建议</a:t>
                      </a:r>
                      <a:r>
                        <a:rPr lang="en-US" sz="1400" kern="100" dirty="0">
                          <a:effectLst/>
                        </a:rPr>
                        <a:t>, </a:t>
                      </a:r>
                      <a:r>
                        <a:rPr lang="zh-CN" sz="1400" kern="100" dirty="0">
                          <a:effectLst/>
                        </a:rPr>
                        <a:t>改进措施</a:t>
                      </a:r>
                      <a:r>
                        <a:rPr lang="en-US" sz="1400" kern="100" dirty="0">
                          <a:effectLst/>
                        </a:rPr>
                        <a:t>, </a:t>
                      </a:r>
                      <a:r>
                        <a:rPr lang="zh-CN" sz="1400" kern="100" dirty="0">
                          <a:effectLst/>
                        </a:rPr>
                        <a:t>如何解决</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金华十校（小组划水）、</a:t>
                      </a:r>
                      <a:r>
                        <a:rPr lang="en-US" sz="1400" kern="100" dirty="0">
                          <a:effectLst/>
                        </a:rPr>
                        <a:t>2023</a:t>
                      </a:r>
                      <a:r>
                        <a:rPr lang="zh-CN" sz="1400" kern="100" dirty="0">
                          <a:effectLst/>
                        </a:rPr>
                        <a:t>新高考</a:t>
                      </a:r>
                      <a:r>
                        <a:rPr lang="en-US" sz="1400" kern="100" dirty="0">
                          <a:effectLst/>
                        </a:rPr>
                        <a:t>I&amp;II</a:t>
                      </a:r>
                      <a:r>
                        <a:rPr lang="zh-CN" sz="1400" kern="100" dirty="0">
                          <a:effectLst/>
                        </a:rPr>
                        <a:t>卷（随机分组练习口语）、福州</a:t>
                      </a:r>
                      <a:r>
                        <a:rPr lang="en-US" sz="1400" kern="100" dirty="0">
                          <a:effectLst/>
                        </a:rPr>
                        <a:t>4</a:t>
                      </a:r>
                      <a:r>
                        <a:rPr lang="zh-CN" sz="1400" kern="100" dirty="0">
                          <a:effectLst/>
                        </a:rPr>
                        <a:t>月（教室能源浪费）</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1456526">
                <a:tc>
                  <a:txBody>
                    <a:bodyPr/>
                    <a:lstStyle/>
                    <a:p>
                      <a:pPr indent="266700" algn="just"/>
                      <a:endParaRPr lang="en-US" altLang="zh-CN" sz="1050" kern="100" dirty="0">
                        <a:effectLst/>
                      </a:endParaRPr>
                    </a:p>
                    <a:p>
                      <a:pPr indent="266700" algn="just"/>
                      <a:endParaRPr lang="en-US" altLang="zh-CN" sz="1050" kern="100" dirty="0">
                        <a:effectLst/>
                      </a:endParaRPr>
                    </a:p>
                    <a:p>
                      <a:pPr indent="266700" algn="just"/>
                      <a:endParaRPr lang="en-US" altLang="zh-CN" sz="1050" kern="100" dirty="0">
                        <a:effectLst/>
                      </a:endParaRPr>
                    </a:p>
                    <a:p>
                      <a:pPr indent="266700" algn="just"/>
                      <a:r>
                        <a:rPr lang="zh-CN" sz="1050" kern="100" dirty="0">
                          <a:effectLst/>
                        </a:rPr>
                        <a:t>争议性话题</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话题本身存在两种或多种明显对立的观点，需要考生辩证分析，呈现多面性后给出自己的立场。</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是否同意</a:t>
                      </a:r>
                      <a:r>
                        <a:rPr lang="en-US" sz="1400" kern="100" dirty="0">
                          <a:effectLst/>
                        </a:rPr>
                        <a:t>, </a:t>
                      </a:r>
                      <a:r>
                        <a:rPr lang="zh-CN" sz="1400" kern="100" dirty="0">
                          <a:effectLst/>
                        </a:rPr>
                        <a:t>正方反方</a:t>
                      </a:r>
                      <a:r>
                        <a:rPr lang="en-US" sz="1400" kern="100" dirty="0">
                          <a:effectLst/>
                        </a:rPr>
                        <a:t>, </a:t>
                      </a:r>
                      <a:r>
                        <a:rPr lang="zh-CN" sz="1400" kern="100" dirty="0">
                          <a:effectLst/>
                        </a:rPr>
                        <a:t>你的看法</a:t>
                      </a:r>
                      <a:r>
                        <a:rPr lang="en-US" sz="1400" kern="100" dirty="0">
                          <a:effectLst/>
                        </a:rPr>
                        <a:t>, </a:t>
                      </a:r>
                      <a:r>
                        <a:rPr lang="zh-CN" sz="1400" kern="100" dirty="0">
                          <a:effectLst/>
                        </a:rPr>
                        <a:t>利弊分析</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sz="1400" kern="100" dirty="0">
                        <a:effectLst/>
                      </a:endParaRPr>
                    </a:p>
                    <a:p>
                      <a:pPr indent="266700" algn="just"/>
                      <a:endParaRPr lang="en-US" sz="1400" kern="100" dirty="0">
                        <a:effectLst/>
                      </a:endParaRPr>
                    </a:p>
                    <a:p>
                      <a:pPr indent="266700" algn="just"/>
                      <a:r>
                        <a:rPr lang="en-US" sz="1400" kern="100" dirty="0">
                          <a:effectLst/>
                        </a:rPr>
                        <a:t>Z20</a:t>
                      </a:r>
                      <a:r>
                        <a:rPr lang="zh-CN" sz="1400" kern="100" dirty="0">
                          <a:effectLst/>
                        </a:rPr>
                        <a:t>联考（盲盒消费）、广州一模（实体书店是否会消失）、浙江</a:t>
                      </a:r>
                      <a:r>
                        <a:rPr lang="en-US" sz="1400" kern="100" dirty="0">
                          <a:effectLst/>
                        </a:rPr>
                        <a:t>Z20</a:t>
                      </a:r>
                      <a:r>
                        <a:rPr lang="zh-CN" sz="1400" kern="100" dirty="0">
                          <a:effectLst/>
                        </a:rPr>
                        <a:t>（高中毕业生是否需要间隔年）</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1456526">
                <a:tc>
                  <a:txBody>
                    <a:bodyPr/>
                    <a:lstStyle/>
                    <a:p>
                      <a:pPr indent="266700" algn="just"/>
                      <a:endParaRPr lang="en-US" altLang="zh-CN" sz="1050" kern="100" dirty="0">
                        <a:effectLst/>
                      </a:endParaRPr>
                    </a:p>
                    <a:p>
                      <a:pPr indent="266700" algn="just"/>
                      <a:endParaRPr lang="en-US" altLang="zh-CN" sz="1050" kern="100" dirty="0">
                        <a:effectLst/>
                      </a:endParaRPr>
                    </a:p>
                    <a:p>
                      <a:pPr indent="266700" algn="just"/>
                      <a:endParaRPr lang="en-US" altLang="zh-CN" sz="1050" kern="100" dirty="0">
                        <a:effectLst/>
                      </a:endParaRPr>
                    </a:p>
                    <a:p>
                      <a:pPr indent="266700" algn="just"/>
                      <a:r>
                        <a:rPr lang="zh-CN" sz="1050" kern="100" dirty="0">
                          <a:effectLst/>
                        </a:rPr>
                        <a:t>社会热点聚焦</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主题是当下社会广泛讨论、尚无定论的新现象，需要以批判性眼光分析其多重影响，不追求绝对答案。</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如何看待</a:t>
                      </a:r>
                      <a:r>
                        <a:rPr lang="en-US" sz="1400" kern="100" dirty="0">
                          <a:effectLst/>
                        </a:rPr>
                        <a:t>, </a:t>
                      </a:r>
                      <a:r>
                        <a:rPr lang="zh-CN" sz="1400" kern="100" dirty="0">
                          <a:effectLst/>
                        </a:rPr>
                        <a:t>现象分析</a:t>
                      </a:r>
                      <a:r>
                        <a:rPr lang="en-US" sz="1400" kern="100" dirty="0">
                          <a:effectLst/>
                        </a:rPr>
                        <a:t>, </a:t>
                      </a:r>
                      <a:r>
                        <a:rPr lang="zh-CN" sz="1400" kern="100" dirty="0">
                          <a:effectLst/>
                        </a:rPr>
                        <a:t>你的思考</a:t>
                      </a:r>
                      <a:r>
                        <a:rPr lang="en-US" sz="1400" kern="100" dirty="0">
                          <a:effectLst/>
                        </a:rPr>
                        <a:t>, </a:t>
                      </a:r>
                      <a:r>
                        <a:rPr lang="zh-CN" sz="1400" kern="100" dirty="0">
                          <a:effectLst/>
                        </a:rPr>
                        <a:t>引发的讨论</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indent="266700" algn="just"/>
                      <a:endParaRPr lang="en-US" altLang="zh-CN" sz="1400" kern="100" dirty="0">
                        <a:effectLst/>
                      </a:endParaRPr>
                    </a:p>
                    <a:p>
                      <a:pPr indent="266700" algn="just"/>
                      <a:endParaRPr lang="en-US" altLang="zh-CN" sz="1400" kern="100" dirty="0">
                        <a:effectLst/>
                      </a:endParaRPr>
                    </a:p>
                    <a:p>
                      <a:pPr indent="266700" algn="just"/>
                      <a:r>
                        <a:rPr lang="zh-CN" sz="1400" kern="100" dirty="0">
                          <a:effectLst/>
                        </a:rPr>
                        <a:t>温州一模（</a:t>
                      </a:r>
                      <a:r>
                        <a:rPr lang="en-US" sz="1400" kern="100" dirty="0">
                          <a:effectLst/>
                        </a:rPr>
                        <a:t>AI</a:t>
                      </a:r>
                      <a:r>
                        <a:rPr lang="zh-CN" sz="1400" kern="100" dirty="0">
                          <a:effectLst/>
                        </a:rPr>
                        <a:t>辅助心理咨询）、杭州二中（学生走红社交媒体）、江南十校（假期宅家上网）</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bl>
          </a:graphicData>
        </a:graphic>
      </p:graphicFrame>
      <p:sp>
        <p:nvSpPr>
          <p:cNvPr id="10" name="TextBox 10"/>
          <p:cNvSpPr txBox="1"/>
          <p:nvPr/>
        </p:nvSpPr>
        <p:spPr>
          <a:xfrm>
            <a:off x="1715644" y="894760"/>
            <a:ext cx="8196649" cy="663575"/>
          </a:xfrm>
          <a:prstGeom prst="rect">
            <a:avLst/>
          </a:prstGeom>
          <a:solidFill>
            <a:srgbClr val="ED7D31">
              <a:lumMod val="60000"/>
              <a:lumOff val="40000"/>
            </a:srgbClr>
          </a:solidFill>
        </p:spPr>
        <p:txBody>
          <a:bodyPr wrap="square" lIns="48768" tIns="24384" rIns="48768" bIns="2438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altLang="zh-CN" sz="2000" b="1" dirty="0">
                <a:highlight>
                  <a:srgbClr val="FFFF00"/>
                </a:highlight>
                <a:latin typeface="Times New Roman" panose="02020603050405020304" pitchFamily="18" charset="0"/>
                <a:cs typeface="Times New Roman" panose="02020603050405020304" pitchFamily="18" charset="0"/>
              </a:rPr>
              <a:t>1 </a:t>
            </a:r>
            <a:r>
              <a:rPr lang="zh-CN" altLang="en-US" sz="2000" b="1" dirty="0">
                <a:highlight>
                  <a:srgbClr val="FFFF00"/>
                </a:highlight>
                <a:latin typeface="Times New Roman" panose="02020603050405020304" pitchFamily="18" charset="0"/>
                <a:cs typeface="Times New Roman" panose="02020603050405020304" pitchFamily="18" charset="0"/>
              </a:rPr>
              <a:t>评价类</a:t>
            </a:r>
            <a:r>
              <a:rPr lang="zh-CN" altLang="en-US" sz="2000" dirty="0">
                <a:latin typeface="Times New Roman" panose="02020603050405020304" pitchFamily="18" charset="0"/>
                <a:cs typeface="Times New Roman" panose="02020603050405020304" pitchFamily="18" charset="0"/>
              </a:rPr>
              <a:t>：</a:t>
            </a:r>
            <a:r>
              <a:rPr lang="zh-CN" altLang="zh-CN" sz="2000" b="1" dirty="0">
                <a:cs typeface="Times New Roman" panose="02020603050405020304" pitchFamily="18" charset="0"/>
              </a:rPr>
              <a:t>题目明确要求对某个已经发生的行为、规则、作品给出“对</a:t>
            </a:r>
            <a:r>
              <a:rPr lang="en-US" altLang="zh-CN" sz="2000" b="1" dirty="0">
                <a:cs typeface="Times New Roman" panose="02020603050405020304" pitchFamily="18" charset="0"/>
              </a:rPr>
              <a:t>/</a:t>
            </a:r>
            <a:r>
              <a:rPr lang="zh-CN" altLang="zh-CN" sz="2000" b="1" dirty="0">
                <a:cs typeface="Times New Roman" panose="02020603050405020304" pitchFamily="18" charset="0"/>
              </a:rPr>
              <a:t>错、好</a:t>
            </a:r>
            <a:r>
              <a:rPr lang="en-US" altLang="zh-CN" sz="2000" b="1" dirty="0">
                <a:cs typeface="Times New Roman" panose="02020603050405020304" pitchFamily="18" charset="0"/>
              </a:rPr>
              <a:t>/</a:t>
            </a:r>
            <a:r>
              <a:rPr lang="zh-CN" altLang="zh-CN" sz="2000" b="1" dirty="0">
                <a:cs typeface="Times New Roman" panose="02020603050405020304" pitchFamily="18" charset="0"/>
              </a:rPr>
              <a:t>坏、合理</a:t>
            </a:r>
            <a:r>
              <a:rPr lang="en-US" altLang="zh-CN" sz="2000" b="1" dirty="0">
                <a:cs typeface="Times New Roman" panose="02020603050405020304" pitchFamily="18" charset="0"/>
              </a:rPr>
              <a:t>/</a:t>
            </a:r>
            <a:r>
              <a:rPr lang="zh-CN" altLang="zh-CN" sz="2000" b="1" dirty="0">
                <a:cs typeface="Times New Roman" panose="02020603050405020304" pitchFamily="18" charset="0"/>
              </a:rPr>
              <a:t>不合理</a:t>
            </a:r>
            <a:r>
              <a:rPr lang="en-US" altLang="zh-CN" sz="2000" b="1" dirty="0">
                <a:cs typeface="Times New Roman" panose="02020603050405020304" pitchFamily="18" charset="0"/>
              </a:rPr>
              <a:t>”</a:t>
            </a:r>
            <a:r>
              <a:rPr lang="zh-CN" altLang="zh-CN" sz="2000" b="1" dirty="0">
                <a:cs typeface="Times New Roman" panose="02020603050405020304" pitchFamily="18" charset="0"/>
              </a:rPr>
              <a:t>的判断。</a:t>
            </a:r>
            <a:endParaRPr lang="zh-CN" altLang="en-US" sz="2000" dirty="0">
              <a:latin typeface="Times New Roman" panose="02020603050405020304" pitchFamily="18" charset="0"/>
              <a:cs typeface="Times New Roman" panose="02020603050405020304" pitchFamily="18" charset="0"/>
            </a:endParaRPr>
          </a:p>
        </p:txBody>
      </p:sp>
      <p:sp>
        <p:nvSpPr>
          <p:cNvPr id="14" name="TextBox 10"/>
          <p:cNvSpPr txBox="1"/>
          <p:nvPr/>
        </p:nvSpPr>
        <p:spPr>
          <a:xfrm>
            <a:off x="1587283" y="2209595"/>
            <a:ext cx="8196649" cy="663575"/>
          </a:xfrm>
          <a:prstGeom prst="rect">
            <a:avLst/>
          </a:prstGeom>
          <a:solidFill>
            <a:srgbClr val="ED7D31">
              <a:lumMod val="60000"/>
              <a:lumOff val="40000"/>
            </a:srgbClr>
          </a:solidFill>
        </p:spPr>
        <p:txBody>
          <a:bodyPr wrap="square" lIns="48768" tIns="24384" rIns="48768" bIns="2438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altLang="zh-CN" sz="2000" b="1" dirty="0">
                <a:highlight>
                  <a:srgbClr val="FFFF00"/>
                </a:highlight>
                <a:cs typeface="Times New Roman" panose="02020603050405020304" pitchFamily="18" charset="0"/>
              </a:rPr>
              <a:t>2.</a:t>
            </a:r>
            <a:r>
              <a:rPr lang="zh-CN" altLang="zh-CN" sz="2000" b="1" dirty="0">
                <a:highlight>
                  <a:srgbClr val="FFFF00"/>
                </a:highlight>
                <a:cs typeface="Times New Roman" panose="02020603050405020304" pitchFamily="18" charset="0"/>
              </a:rPr>
              <a:t>建议改进类</a:t>
            </a:r>
            <a:r>
              <a:rPr lang="zh-CN" altLang="en-US" sz="2000" dirty="0">
                <a:latin typeface="Times New Roman" panose="02020603050405020304" pitchFamily="18" charset="0"/>
                <a:cs typeface="Times New Roman" panose="02020603050405020304" pitchFamily="18" charset="0"/>
              </a:rPr>
              <a:t>：</a:t>
            </a:r>
            <a:r>
              <a:rPr lang="zh-CN" altLang="zh-CN" sz="2000" b="1" dirty="0">
                <a:cs typeface="Times New Roman" panose="02020603050405020304" pitchFamily="18" charset="0"/>
              </a:rPr>
              <a:t> （问题</a:t>
            </a:r>
            <a:r>
              <a:rPr lang="en-US" altLang="zh-CN" sz="2000" b="1" dirty="0">
                <a:cs typeface="Times New Roman" panose="02020603050405020304" pitchFamily="18" charset="0"/>
              </a:rPr>
              <a:t> → </a:t>
            </a:r>
            <a:r>
              <a:rPr lang="zh-CN" altLang="zh-CN" sz="2000" b="1" dirty="0">
                <a:cs typeface="Times New Roman" panose="02020603050405020304" pitchFamily="18" charset="0"/>
              </a:rPr>
              <a:t>原因</a:t>
            </a:r>
            <a:r>
              <a:rPr lang="en-US" altLang="zh-CN" sz="2000" b="1" dirty="0">
                <a:cs typeface="Times New Roman" panose="02020603050405020304" pitchFamily="18" charset="0"/>
              </a:rPr>
              <a:t> → </a:t>
            </a:r>
            <a:r>
              <a:rPr lang="zh-CN" altLang="zh-CN" sz="2000" b="1" dirty="0">
                <a:cs typeface="Times New Roman" panose="02020603050405020304" pitchFamily="18" charset="0"/>
              </a:rPr>
              <a:t>建议、方案）题目描述一个负面现象或不足之处，要求考生先具体描述问题，然后提出改进建议。</a:t>
            </a:r>
            <a:endParaRPr lang="zh-CN" altLang="en-US" sz="2000" dirty="0">
              <a:latin typeface="Times New Roman" panose="02020603050405020304" pitchFamily="18" charset="0"/>
              <a:cs typeface="Times New Roman" panose="02020603050405020304" pitchFamily="18" charset="0"/>
            </a:endParaRPr>
          </a:p>
        </p:txBody>
      </p:sp>
      <p:sp>
        <p:nvSpPr>
          <p:cNvPr id="15" name="TextBox 10"/>
          <p:cNvSpPr txBox="1"/>
          <p:nvPr/>
        </p:nvSpPr>
        <p:spPr>
          <a:xfrm>
            <a:off x="1569158" y="3614722"/>
            <a:ext cx="8196649" cy="971550"/>
          </a:xfrm>
          <a:prstGeom prst="rect">
            <a:avLst/>
          </a:prstGeom>
          <a:solidFill>
            <a:srgbClr val="ED7D31">
              <a:lumMod val="60000"/>
              <a:lumOff val="40000"/>
            </a:srgbClr>
          </a:solidFill>
        </p:spPr>
        <p:txBody>
          <a:bodyPr wrap="square" lIns="48768" tIns="24384" rIns="48768" bIns="2438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altLang="zh-CN" sz="2000" b="1" dirty="0">
                <a:highlight>
                  <a:srgbClr val="FFFF00"/>
                </a:highlight>
                <a:cs typeface="Times New Roman" panose="02020603050405020304" pitchFamily="18" charset="0"/>
              </a:rPr>
              <a:t>3.</a:t>
            </a:r>
            <a:r>
              <a:rPr lang="zh-CN" altLang="en-US" sz="2000" b="1" dirty="0">
                <a:highlight>
                  <a:srgbClr val="FFFF00"/>
                </a:highlight>
                <a:cs typeface="Times New Roman" panose="02020603050405020304" pitchFamily="18" charset="0"/>
              </a:rPr>
              <a:t>争议性话题</a:t>
            </a:r>
            <a:r>
              <a:rPr lang="zh-CN" altLang="en-US" sz="2000" dirty="0">
                <a:latin typeface="Times New Roman" panose="02020603050405020304" pitchFamily="18" charset="0"/>
                <a:cs typeface="Times New Roman" panose="02020603050405020304" pitchFamily="18" charset="0"/>
              </a:rPr>
              <a:t>：</a:t>
            </a:r>
            <a:r>
              <a:rPr lang="zh-CN" altLang="en-US" sz="2000" b="1" dirty="0">
                <a:cs typeface="Times New Roman" panose="02020603050405020304" pitchFamily="18" charset="0"/>
              </a:rPr>
              <a:t>两面性 </a:t>
            </a:r>
            <a:r>
              <a:rPr lang="en-US" altLang="zh-CN" sz="2000" b="1" dirty="0">
                <a:cs typeface="Times New Roman" panose="02020603050405020304" pitchFamily="18" charset="0"/>
              </a:rPr>
              <a:t>/ </a:t>
            </a:r>
            <a:r>
              <a:rPr lang="zh-CN" altLang="en-US" sz="2000" b="1" dirty="0">
                <a:cs typeface="Times New Roman" panose="02020603050405020304" pitchFamily="18" charset="0"/>
              </a:rPr>
              <a:t>对立观点） 题目呈现一个存在明显对立立场的话题（如“是否该做某事”“</a:t>
            </a:r>
            <a:r>
              <a:rPr lang="en-US" altLang="zh-CN" sz="2000" b="1" dirty="0">
                <a:cs typeface="Times New Roman" panose="02020603050405020304" pitchFamily="18" charset="0"/>
              </a:rPr>
              <a:t>A</a:t>
            </a:r>
            <a:r>
              <a:rPr lang="zh-CN" altLang="en-US" sz="2000" b="1" dirty="0">
                <a:cs typeface="Times New Roman" panose="02020603050405020304" pitchFamily="18" charset="0"/>
              </a:rPr>
              <a:t>还是</a:t>
            </a:r>
            <a:r>
              <a:rPr lang="en-US" altLang="zh-CN" sz="2000" b="1" dirty="0">
                <a:cs typeface="Times New Roman" panose="02020603050405020304" pitchFamily="18" charset="0"/>
              </a:rPr>
              <a:t>B</a:t>
            </a:r>
            <a:r>
              <a:rPr lang="zh-CN" altLang="en-US" sz="2000" b="1" dirty="0">
                <a:cs typeface="Times New Roman" panose="02020603050405020304" pitchFamily="18" charset="0"/>
              </a:rPr>
              <a:t>更好”），要求考生明确表态并论证理由。</a:t>
            </a:r>
            <a:endParaRPr lang="zh-CN" altLang="en-US" sz="2000" dirty="0">
              <a:latin typeface="Times New Roman" panose="02020603050405020304" pitchFamily="18" charset="0"/>
              <a:cs typeface="Times New Roman" panose="02020603050405020304" pitchFamily="18" charset="0"/>
            </a:endParaRPr>
          </a:p>
        </p:txBody>
      </p:sp>
      <p:sp>
        <p:nvSpPr>
          <p:cNvPr id="16" name="TextBox 10"/>
          <p:cNvSpPr txBox="1"/>
          <p:nvPr/>
        </p:nvSpPr>
        <p:spPr>
          <a:xfrm>
            <a:off x="1455228" y="5216138"/>
            <a:ext cx="8196649" cy="972574"/>
          </a:xfrm>
          <a:prstGeom prst="rect">
            <a:avLst/>
          </a:prstGeom>
          <a:solidFill>
            <a:srgbClr val="ED7D31">
              <a:lumMod val="60000"/>
              <a:lumOff val="40000"/>
            </a:srgbClr>
          </a:solidFill>
        </p:spPr>
        <p:txBody>
          <a:bodyPr wrap="square" lIns="48768" tIns="24384" rIns="48768" bIns="2438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altLang="zh-CN" sz="2000" b="1" dirty="0">
                <a:highlight>
                  <a:srgbClr val="FFFF00"/>
                </a:highlight>
                <a:cs typeface="Times New Roman" panose="02020603050405020304" pitchFamily="18" charset="0"/>
              </a:rPr>
              <a:t>4.</a:t>
            </a:r>
            <a:r>
              <a:rPr lang="zh-CN" altLang="en-US" sz="2000" b="1" dirty="0">
                <a:highlight>
                  <a:srgbClr val="FFFF00"/>
                </a:highlight>
                <a:cs typeface="Times New Roman" panose="02020603050405020304" pitchFamily="18" charset="0"/>
              </a:rPr>
              <a:t>社会热点聚焦</a:t>
            </a:r>
            <a:r>
              <a:rPr lang="zh-CN" altLang="en-US" sz="2000" dirty="0">
                <a:latin typeface="Times New Roman" panose="02020603050405020304" pitchFamily="18" charset="0"/>
                <a:cs typeface="Times New Roman" panose="02020603050405020304" pitchFamily="18" charset="0"/>
              </a:rPr>
              <a:t>：</a:t>
            </a:r>
            <a:r>
              <a:rPr lang="zh-CN" altLang="en-US" sz="2000" b="1" dirty="0">
                <a:cs typeface="Times New Roman" panose="02020603050405020304" pitchFamily="18" charset="0"/>
              </a:rPr>
              <a:t> （新兴现象，广泛讨论） 主题是近一两年兴起的社会</a:t>
            </a:r>
            <a:r>
              <a:rPr lang="en-US" altLang="zh-CN" sz="2000" b="1" dirty="0">
                <a:cs typeface="Times New Roman" panose="02020603050405020304" pitchFamily="18" charset="0"/>
              </a:rPr>
              <a:t>/</a:t>
            </a:r>
            <a:r>
              <a:rPr lang="zh-CN" altLang="en-US" sz="2000" b="1" dirty="0">
                <a:cs typeface="Times New Roman" panose="02020603050405020304" pitchFamily="18" charset="0"/>
              </a:rPr>
              <a:t>校园新现象（往往与科技、生活方式相关），尚无定论，要求考生描述现象</a:t>
            </a:r>
            <a:r>
              <a:rPr lang="en-US" altLang="zh-CN" sz="2000" b="1" dirty="0">
                <a:cs typeface="Times New Roman" panose="02020603050405020304" pitchFamily="18" charset="0"/>
              </a:rPr>
              <a:t>+</a:t>
            </a:r>
            <a:r>
              <a:rPr lang="zh-CN" altLang="en-US" sz="2000" b="1" dirty="0">
                <a:cs typeface="Times New Roman" panose="02020603050405020304" pitchFamily="18" charset="0"/>
              </a:rPr>
              <a:t>分析多重影响</a:t>
            </a:r>
            <a:r>
              <a:rPr lang="en-US" altLang="zh-CN" sz="2000" b="1" dirty="0">
                <a:cs typeface="Times New Roman" panose="02020603050405020304" pitchFamily="18" charset="0"/>
              </a:rPr>
              <a:t>+</a:t>
            </a:r>
            <a:r>
              <a:rPr lang="zh-CN" altLang="en-US" sz="2000" b="1" dirty="0">
                <a:cs typeface="Times New Roman" panose="02020603050405020304" pitchFamily="18" charset="0"/>
              </a:rPr>
              <a:t>提出个人思考，不追求唯一正确答案。</a:t>
            </a:r>
            <a:endParaRPr lang="zh-CN" altLang="en-US" sz="2000" b="1" dirty="0">
              <a:cs typeface="Times New Roman" panose="02020603050405020304" pitchFamily="18" charset="0"/>
            </a:endParaRPr>
          </a:p>
        </p:txBody>
      </p:sp>
      <p:sp>
        <p:nvSpPr>
          <p:cNvPr id="4" name="标题 1"/>
          <p:cNvSpPr txBox="1"/>
          <p:nvPr/>
        </p:nvSpPr>
        <p:spPr>
          <a:xfrm>
            <a:off x="741910" y="1911897"/>
            <a:ext cx="10527665" cy="1821180"/>
          </a:xfrm>
          <a:prstGeom prst="rect">
            <a:avLst/>
          </a:prstGeom>
          <a:solidFill>
            <a:srgbClr val="FFC00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800" dirty="0"/>
          </a:p>
          <a:p>
            <a:r>
              <a:rPr lang="zh-CN" altLang="en-US" sz="2800" dirty="0"/>
              <a:t>思辨类应用文要求考生在真实语境中发现问题、分析现象，用逻辑</a:t>
            </a:r>
            <a:endParaRPr lang="zh-CN" altLang="en-US" sz="2800" dirty="0"/>
          </a:p>
          <a:p>
            <a:endParaRPr lang="zh-CN" altLang="en-US" sz="2800" dirty="0"/>
          </a:p>
          <a:p>
            <a:r>
              <a:rPr lang="zh-CN" altLang="en-US" sz="2800" dirty="0"/>
              <a:t>与事实支撑观点，考查思维品质（逻辑性、批判性、创新性）与语</a:t>
            </a:r>
            <a:endParaRPr lang="zh-CN" altLang="en-US" sz="2800" dirty="0"/>
          </a:p>
          <a:p>
            <a:endParaRPr lang="zh-CN" altLang="en-US" sz="2800" dirty="0"/>
          </a:p>
          <a:p>
            <a:r>
              <a:rPr lang="zh-CN" altLang="en-US" sz="2800" dirty="0"/>
              <a:t>言运用的融合。</a:t>
            </a:r>
            <a:endParaRPr lang="zh-CN" altLang="en-US" sz="2800" dirty="0"/>
          </a:p>
          <a:p>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4" grpId="0" bldLvl="0" animBg="1"/>
      <p:bldP spid="15" grpId="0" bldLvl="0" animBg="1"/>
      <p:bldP spid="16" grpId="0" animBg="1"/>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8"/>
          <p:cNvGraphicFramePr>
            <a:graphicFrameLocks noGrp="1"/>
          </p:cNvGraphicFramePr>
          <p:nvPr>
            <p:ph idx="1"/>
          </p:nvPr>
        </p:nvGraphicFramePr>
        <p:xfrm>
          <a:off x="470517" y="1500326"/>
          <a:ext cx="10910655" cy="4628059"/>
        </p:xfrm>
        <a:graphic>
          <a:graphicData uri="http://schemas.openxmlformats.org/drawingml/2006/table">
            <a:tbl>
              <a:tblPr firstRow="1" bandRow="1">
                <a:tableStyleId>{5C22544A-7EE6-4342-B048-85BDC9FD1C3A}</a:tableStyleId>
              </a:tblPr>
              <a:tblGrid>
                <a:gridCol w="1847613"/>
                <a:gridCol w="5426157"/>
                <a:gridCol w="3636885"/>
              </a:tblGrid>
              <a:tr h="398876">
                <a:tc>
                  <a:txBody>
                    <a:bodyPr/>
                    <a:lstStyle/>
                    <a:p>
                      <a:r>
                        <a:rPr lang="zh-CN" altLang="en-US" dirty="0"/>
                        <a:t>文体类型</a:t>
                      </a:r>
                      <a:endParaRPr lang="zh-CN" altLang="en-US" dirty="0"/>
                    </a:p>
                  </a:txBody>
                  <a:tcPr/>
                </a:tc>
                <a:tc>
                  <a:txBody>
                    <a:bodyPr/>
                    <a:lstStyle/>
                    <a:p>
                      <a:r>
                        <a:rPr lang="zh-CN" altLang="en-US" dirty="0"/>
                        <a:t>常见问法</a:t>
                      </a:r>
                      <a:endParaRPr lang="zh-CN" altLang="en-US" dirty="0"/>
                    </a:p>
                  </a:txBody>
                  <a:tcPr/>
                </a:tc>
                <a:tc>
                  <a:txBody>
                    <a:bodyPr/>
                    <a:lstStyle/>
                    <a:p>
                      <a:r>
                        <a:rPr lang="zh-CN" altLang="en-US" dirty="0"/>
                        <a:t>写作要点</a:t>
                      </a:r>
                      <a:endParaRPr lang="zh-CN" altLang="en-US" dirty="0"/>
                    </a:p>
                  </a:txBody>
                  <a:tcPr/>
                </a:tc>
              </a:tr>
              <a:tr h="1278590">
                <a:tc>
                  <a:txBody>
                    <a:bodyPr/>
                    <a:lstStyle/>
                    <a:p>
                      <a:r>
                        <a:rPr lang="zh-CN" altLang="en-US" dirty="0"/>
                        <a:t>演讲稿</a:t>
                      </a:r>
                      <a:endParaRPr lang="zh-CN" altLang="en-US" dirty="0"/>
                    </a:p>
                  </a:txBody>
                  <a:tcPr/>
                </a:tc>
                <a:tc>
                  <a:txBody>
                    <a:bodyPr/>
                    <a:lstStyle/>
                    <a:p>
                      <a:r>
                        <a:rPr lang="zh-CN" altLang="en-US" dirty="0"/>
                        <a:t>以“乡村振兴，我家乡的变化”为主题演讲</a:t>
                      </a:r>
                      <a:endParaRPr lang="en-US" altLang="zh-CN" dirty="0"/>
                    </a:p>
                    <a:p>
                      <a:endParaRPr lang="zh-CN" altLang="en-US" dirty="0"/>
                    </a:p>
                  </a:txBody>
                  <a:tcPr/>
                </a:tc>
                <a:tc>
                  <a:txBody>
                    <a:bodyPr/>
                    <a:lstStyle/>
                    <a:p>
                      <a:r>
                        <a:rPr lang="zh-CN" altLang="en-US" dirty="0"/>
                        <a:t>介绍变化</a:t>
                      </a:r>
                      <a:r>
                        <a:rPr lang="en-US" altLang="zh-CN" dirty="0"/>
                        <a:t>+</a:t>
                      </a:r>
                      <a:r>
                        <a:rPr lang="zh-CN" altLang="en-US" dirty="0"/>
                        <a:t>分析原因</a:t>
                      </a:r>
                      <a:r>
                        <a:rPr lang="en-US" altLang="zh-CN" dirty="0"/>
                        <a:t>+</a:t>
                      </a:r>
                      <a:r>
                        <a:rPr lang="zh-CN" altLang="en-US" dirty="0"/>
                        <a:t>展望未来</a:t>
                      </a:r>
                      <a:endParaRPr lang="zh-CN" altLang="en-US" dirty="0"/>
                    </a:p>
                  </a:txBody>
                  <a:tcPr/>
                </a:tc>
              </a:tr>
              <a:tr h="983531">
                <a:tc>
                  <a:txBody>
                    <a:bodyPr/>
                    <a:lstStyle/>
                    <a:p>
                      <a:r>
                        <a:rPr lang="zh-CN" altLang="en-US" dirty="0"/>
                        <a:t>建议信</a:t>
                      </a:r>
                      <a:endParaRPr lang="zh-CN" altLang="en-US" dirty="0"/>
                    </a:p>
                  </a:txBody>
                  <a:tcPr/>
                </a:tc>
                <a:tc>
                  <a:txBody>
                    <a:bodyPr/>
                    <a:lstStyle/>
                    <a:p>
                      <a:r>
                        <a:rPr lang="zh-CN" altLang="en-US" dirty="0"/>
                        <a:t>给村长</a:t>
                      </a:r>
                      <a:r>
                        <a:rPr lang="en-US" altLang="zh-CN" dirty="0"/>
                        <a:t>/</a:t>
                      </a:r>
                      <a:r>
                        <a:rPr lang="zh-CN" altLang="en-US" dirty="0"/>
                        <a:t>镇长写信，建议如何振兴家乡</a:t>
                      </a:r>
                      <a:endParaRPr lang="en-US" altLang="zh-CN" dirty="0"/>
                    </a:p>
                    <a:p>
                      <a:endParaRPr lang="zh-CN" altLang="en-US" dirty="0"/>
                    </a:p>
                  </a:txBody>
                  <a:tcPr/>
                </a:tc>
                <a:tc>
                  <a:txBody>
                    <a:bodyPr/>
                    <a:lstStyle/>
                    <a:p>
                      <a:r>
                        <a:rPr lang="zh-CN" altLang="en-US" dirty="0"/>
                        <a:t>分析现状</a:t>
                      </a:r>
                      <a:r>
                        <a:rPr lang="en-US" altLang="zh-CN" dirty="0"/>
                        <a:t>+</a:t>
                      </a:r>
                      <a:r>
                        <a:rPr lang="zh-CN" altLang="en-US" dirty="0"/>
                        <a:t>提出建议</a:t>
                      </a:r>
                      <a:r>
                        <a:rPr lang="en-US" altLang="zh-CN" dirty="0"/>
                        <a:t>+</a:t>
                      </a:r>
                      <a:r>
                        <a:rPr lang="zh-CN" altLang="en-US" dirty="0"/>
                        <a:t>具体措施</a:t>
                      </a:r>
                      <a:endParaRPr lang="zh-CN" altLang="en-US" dirty="0"/>
                    </a:p>
                  </a:txBody>
                  <a:tcPr/>
                </a:tc>
              </a:tr>
              <a:tr h="983531">
                <a:tc>
                  <a:txBody>
                    <a:bodyPr/>
                    <a:lstStyle/>
                    <a:p>
                      <a:r>
                        <a:rPr lang="zh-CN" altLang="en-US" dirty="0"/>
                        <a:t>介绍信</a:t>
                      </a:r>
                      <a:r>
                        <a:rPr lang="en-US" altLang="zh-CN" dirty="0"/>
                        <a:t>/</a:t>
                      </a:r>
                      <a:r>
                        <a:rPr lang="zh-CN" altLang="en-US" dirty="0"/>
                        <a:t>分享信</a:t>
                      </a:r>
                      <a:endParaRPr lang="zh-CN" altLang="en-US" dirty="0"/>
                    </a:p>
                  </a:txBody>
                  <a:tcPr/>
                </a:tc>
                <a:tc>
                  <a:txBody>
                    <a:bodyPr/>
                    <a:lstStyle/>
                    <a:p>
                      <a:r>
                        <a:rPr lang="zh-CN" altLang="en-US" dirty="0"/>
                        <a:t>向外国朋友介绍家乡乡村的新发展</a:t>
                      </a:r>
                      <a:endParaRPr lang="en-US" altLang="zh-CN" dirty="0"/>
                    </a:p>
                    <a:p>
                      <a:endParaRPr lang="zh-CN" altLang="en-US" dirty="0"/>
                    </a:p>
                  </a:txBody>
                  <a:tcPr/>
                </a:tc>
                <a:tc>
                  <a:txBody>
                    <a:bodyPr/>
                    <a:lstStyle/>
                    <a:p>
                      <a:r>
                        <a:rPr lang="zh-CN" altLang="en-US" dirty="0"/>
                        <a:t>具体变化</a:t>
                      </a:r>
                      <a:r>
                        <a:rPr lang="en-US" altLang="zh-CN" dirty="0"/>
                        <a:t>+</a:t>
                      </a:r>
                      <a:r>
                        <a:rPr lang="zh-CN" altLang="en-US" dirty="0"/>
                        <a:t>个人感受</a:t>
                      </a:r>
                      <a:r>
                        <a:rPr lang="en-US" altLang="zh-CN" dirty="0"/>
                        <a:t>+</a:t>
                      </a:r>
                      <a:r>
                        <a:rPr lang="zh-CN" altLang="en-US" dirty="0"/>
                        <a:t>邀请来访</a:t>
                      </a:r>
                      <a:endParaRPr lang="zh-CN" altLang="en-US" dirty="0"/>
                    </a:p>
                  </a:txBody>
                  <a:tcPr/>
                </a:tc>
              </a:tr>
              <a:tr h="983531">
                <a:tc>
                  <a:txBody>
                    <a:bodyPr/>
                    <a:lstStyle/>
                    <a:p>
                      <a:r>
                        <a:rPr lang="zh-CN" altLang="en-US" dirty="0"/>
                        <a:t>投稿</a:t>
                      </a:r>
                      <a:endParaRPr lang="zh-CN" altLang="en-US" dirty="0"/>
                    </a:p>
                  </a:txBody>
                  <a:tcPr/>
                </a:tc>
                <a:tc>
                  <a:txBody>
                    <a:bodyPr/>
                    <a:lstStyle/>
                    <a:p>
                      <a:r>
                        <a:rPr lang="zh-CN" altLang="en-US" dirty="0"/>
                        <a:t>分享一次乡村研学</a:t>
                      </a:r>
                      <a:r>
                        <a:rPr lang="en-US" altLang="zh-CN" dirty="0"/>
                        <a:t>/</a:t>
                      </a:r>
                      <a:r>
                        <a:rPr lang="zh-CN" altLang="en-US" dirty="0"/>
                        <a:t>下乡实践的难忘经历</a:t>
                      </a:r>
                      <a:endParaRPr lang="en-US" altLang="zh-CN" dirty="0"/>
                    </a:p>
                    <a:p>
                      <a:endParaRPr lang="zh-CN" altLang="en-US" dirty="0"/>
                    </a:p>
                  </a:txBody>
                  <a:tcPr/>
                </a:tc>
                <a:tc>
                  <a:txBody>
                    <a:bodyPr/>
                    <a:lstStyle/>
                    <a:p>
                      <a:r>
                        <a:rPr lang="zh-CN" altLang="en-US" dirty="0"/>
                        <a:t>所见所闻</a:t>
                      </a:r>
                      <a:r>
                        <a:rPr lang="en-US" altLang="zh-CN" dirty="0"/>
                        <a:t>+</a:t>
                      </a:r>
                      <a:r>
                        <a:rPr lang="zh-CN" altLang="en-US" dirty="0"/>
                        <a:t>感悟收获</a:t>
                      </a:r>
                      <a:endParaRPr lang="zh-CN" altLang="en-US" dirty="0"/>
                    </a:p>
                  </a:txBody>
                  <a:tcPr/>
                </a:tc>
              </a:tr>
            </a:tbl>
          </a:graphicData>
        </a:graphic>
      </p:graphicFrame>
      <p:sp>
        <p:nvSpPr>
          <p:cNvPr id="8" name="文本框 7"/>
          <p:cNvSpPr txBox="1"/>
          <p:nvPr/>
        </p:nvSpPr>
        <p:spPr>
          <a:xfrm>
            <a:off x="177832"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lang="zh-CN" altLang="en-US" kern="100" dirty="0">
                <a:solidFill>
                  <a:prstClr val="black"/>
                </a:solidFill>
                <a:highlight>
                  <a:srgbClr val="FFFF00"/>
                </a:highlight>
                <a:latin typeface="等线" panose="02010600030101010101" pitchFamily="2" charset="-122"/>
                <a:ea typeface="等线" panose="02010600030101010101" pitchFamily="2" charset="-122"/>
                <a:cs typeface="Times New Roman" panose="02020603050405020304" pitchFamily="18" charset="0"/>
              </a:rPr>
              <a:t>二</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、农业发展与乡村振兴</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6" name="标题 1"/>
          <p:cNvSpPr txBox="1"/>
          <p:nvPr/>
        </p:nvSpPr>
        <p:spPr>
          <a:xfrm>
            <a:off x="1219200" y="2741217"/>
            <a:ext cx="9875622" cy="168003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将宏观的国家战略转化为具体可感的个人视角</a:t>
            </a:r>
            <a:r>
              <a:rPr lang="en-US" altLang="zh-CN" sz="2800" dirty="0"/>
              <a:t>——</a:t>
            </a:r>
            <a:r>
              <a:rPr lang="zh-CN" altLang="en-US" sz="2800" dirty="0"/>
              <a:t>通过讲述一个乡村、一个人物、一个故事来展现乡村振兴的成效，避免泛泛而谈。</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二、农业发展与乡村振兴</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细节解码</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470517" y="843379"/>
            <a:ext cx="10883283" cy="5370177"/>
          </a:xfrm>
        </p:spPr>
        <p:txBody>
          <a:bodyPr>
            <a:normAutofit fontScale="85000" lnSpcReduction="20000"/>
          </a:bodyPr>
          <a:lstStyle/>
          <a:p>
            <a:r>
              <a:rPr lang="zh-CN" altLang="en-US" dirty="0">
                <a:solidFill>
                  <a:srgbClr val="FF0000"/>
                </a:solidFill>
              </a:rPr>
              <a:t>基础建设变化：</a:t>
            </a:r>
            <a:r>
              <a:rPr lang="zh-CN" altLang="en-US" dirty="0"/>
              <a:t>平整的柏油路取代了泥泞小道、太阳能路灯照亮村庄、</a:t>
            </a:r>
            <a:endParaRPr lang="en-US" altLang="zh-CN" dirty="0"/>
          </a:p>
          <a:p>
            <a:r>
              <a:rPr lang="zh-CN" altLang="en-US" dirty="0"/>
              <a:t>现代化校园拔地而起</a:t>
            </a:r>
            <a:r>
              <a:rPr lang="en-US" altLang="zh-CN" dirty="0"/>
              <a:t>——</a:t>
            </a:r>
            <a:r>
              <a:rPr lang="zh-CN" altLang="en-US" dirty="0"/>
              <a:t>用具体细节展现乡村面貌的巨变。</a:t>
            </a:r>
            <a:endParaRPr lang="zh-CN" altLang="en-US" dirty="0"/>
          </a:p>
          <a:p>
            <a:endParaRPr lang="zh-CN" altLang="en-US" dirty="0">
              <a:solidFill>
                <a:srgbClr val="FF0000"/>
              </a:solidFill>
            </a:endParaRPr>
          </a:p>
          <a:p>
            <a:r>
              <a:rPr lang="zh-CN" altLang="en-US" dirty="0">
                <a:solidFill>
                  <a:srgbClr val="FF0000"/>
                </a:solidFill>
              </a:rPr>
              <a:t>产业振兴成果：</a:t>
            </a:r>
            <a:r>
              <a:rPr lang="zh-CN" altLang="en-US" dirty="0"/>
              <a:t>智慧农业、特色种植养殖、乡村旅游、农村电商等新业</a:t>
            </a:r>
            <a:endParaRPr lang="en-US" altLang="zh-CN" dirty="0"/>
          </a:p>
          <a:p>
            <a:r>
              <a:rPr lang="zh-CN" altLang="en-US" dirty="0"/>
              <a:t>态的发展。</a:t>
            </a:r>
            <a:endParaRPr lang="zh-CN" altLang="en-US" dirty="0"/>
          </a:p>
          <a:p>
            <a:endParaRPr lang="zh-CN" altLang="en-US" dirty="0">
              <a:solidFill>
                <a:srgbClr val="FF0000"/>
              </a:solidFill>
            </a:endParaRPr>
          </a:p>
          <a:p>
            <a:r>
              <a:rPr lang="zh-CN" altLang="en-US" dirty="0">
                <a:solidFill>
                  <a:srgbClr val="FF0000"/>
                </a:solidFill>
              </a:rPr>
              <a:t>文化传承守护：</a:t>
            </a:r>
            <a:r>
              <a:rPr lang="zh-CN" altLang="en-US" dirty="0"/>
              <a:t>古村落保护、传统手工艺传承、民俗文化活动复兴</a:t>
            </a:r>
            <a:r>
              <a:rPr lang="en-US" altLang="zh-CN" dirty="0"/>
              <a:t>——</a:t>
            </a:r>
            <a:endParaRPr lang="en-US" altLang="zh-CN" dirty="0"/>
          </a:p>
          <a:p>
            <a:r>
              <a:rPr lang="zh-CN" altLang="en-US" dirty="0"/>
              <a:t>新与旧的完美交融。</a:t>
            </a:r>
            <a:endParaRPr lang="zh-CN" altLang="en-US" dirty="0"/>
          </a:p>
          <a:p>
            <a:endParaRPr lang="zh-CN" altLang="en-US" dirty="0">
              <a:solidFill>
                <a:srgbClr val="FF0000"/>
              </a:solidFill>
            </a:endParaRPr>
          </a:p>
          <a:p>
            <a:r>
              <a:rPr lang="zh-CN" altLang="en-US" dirty="0">
                <a:solidFill>
                  <a:srgbClr val="FF0000"/>
                </a:solidFill>
              </a:rPr>
              <a:t>人才回流故事：</a:t>
            </a:r>
            <a:r>
              <a:rPr lang="zh-CN" altLang="en-US" dirty="0"/>
              <a:t>“新农人”返乡创业、大学生下乡实践、带领村民增收致富的</a:t>
            </a:r>
            <a:endParaRPr lang="en-US" altLang="zh-CN" dirty="0"/>
          </a:p>
          <a:p>
            <a:r>
              <a:rPr lang="zh-CN" altLang="en-US" dirty="0"/>
              <a:t>事迹。</a:t>
            </a:r>
            <a:endParaRPr lang="zh-CN" altLang="en-US" dirty="0"/>
          </a:p>
          <a:p>
            <a:endParaRPr lang="zh-CN" altLang="en-US" dirty="0">
              <a:solidFill>
                <a:srgbClr val="FF0000"/>
              </a:solidFill>
            </a:endParaRPr>
          </a:p>
          <a:p>
            <a:r>
              <a:rPr lang="zh-CN" altLang="en-US" dirty="0">
                <a:solidFill>
                  <a:srgbClr val="FF0000"/>
                </a:solidFill>
              </a:rPr>
              <a:t>个人参与体验：</a:t>
            </a:r>
            <a:r>
              <a:rPr lang="zh-CN" altLang="en-US" dirty="0"/>
              <a:t>一次下乡研学、一次农场劳动、一次乡村志愿服务</a:t>
            </a:r>
            <a:r>
              <a:rPr lang="en-US" altLang="zh-CN" dirty="0"/>
              <a:t>——</a:t>
            </a:r>
            <a:r>
              <a:rPr lang="zh-CN" altLang="en-US" dirty="0"/>
              <a:t>以小见</a:t>
            </a:r>
            <a:endParaRPr lang="en-US" altLang="zh-CN" dirty="0"/>
          </a:p>
          <a:p>
            <a:r>
              <a:rPr lang="zh-CN" altLang="en-US" dirty="0"/>
              <a:t>大。</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二、农业发展与乡村振兴</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lang="zh-CN" altLang="en-US" kern="100" dirty="0">
                <a:solidFill>
                  <a:prstClr val="black"/>
                </a:solidFill>
                <a:highlight>
                  <a:srgbClr val="FFFF00"/>
                </a:highlight>
                <a:latin typeface="等线" panose="02010600030101010101" pitchFamily="2" charset="-122"/>
                <a:ea typeface="等线" panose="02010600030101010101" pitchFamily="2" charset="-122"/>
                <a:cs typeface="Times New Roman" panose="02020603050405020304" pitchFamily="18" charset="0"/>
              </a:rPr>
              <a:t>逻辑建构</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6" name="内容占位符 2"/>
          <p:cNvSpPr>
            <a:spLocks noGrp="1"/>
          </p:cNvSpPr>
          <p:nvPr>
            <p:ph idx="1"/>
          </p:nvPr>
        </p:nvSpPr>
        <p:spPr>
          <a:xfrm>
            <a:off x="470517" y="843379"/>
            <a:ext cx="10883283" cy="5370177"/>
          </a:xfrm>
        </p:spPr>
        <p:txBody>
          <a:bodyPr>
            <a:normAutofit/>
          </a:bodyPr>
          <a:lstStyle/>
          <a:p>
            <a:pPr marL="0" indent="0">
              <a:buNone/>
            </a:pPr>
            <a:r>
              <a:rPr lang="zh-CN" altLang="en-US" dirty="0"/>
              <a:t>第一段：开篇引入</a:t>
            </a:r>
            <a:endParaRPr lang="zh-CN" altLang="en-US" dirty="0"/>
          </a:p>
          <a:p>
            <a:pPr marL="0" indent="0">
              <a:buNone/>
            </a:pPr>
            <a:r>
              <a:rPr lang="zh-CN" altLang="en-US" dirty="0"/>
              <a:t>  → 点明主题 </a:t>
            </a:r>
            <a:r>
              <a:rPr lang="en-US" altLang="zh-CN" dirty="0"/>
              <a:t>+ </a:t>
            </a:r>
            <a:r>
              <a:rPr lang="zh-CN" altLang="en-US" dirty="0"/>
              <a:t>表达自豪</a:t>
            </a:r>
            <a:r>
              <a:rPr lang="en-US" altLang="zh-CN" dirty="0"/>
              <a:t>/</a:t>
            </a:r>
            <a:r>
              <a:rPr lang="zh-CN" altLang="en-US" dirty="0"/>
              <a:t>激动之情  </a:t>
            </a:r>
            <a:endParaRPr lang="en-US" altLang="zh-CN" dirty="0"/>
          </a:p>
          <a:p>
            <a:pPr marL="0" indent="0">
              <a:buNone/>
            </a:pPr>
            <a:r>
              <a:rPr lang="zh-CN" altLang="en-US" dirty="0"/>
              <a:t>     </a:t>
            </a:r>
            <a:endParaRPr lang="zh-CN" altLang="en-US" dirty="0"/>
          </a:p>
          <a:p>
            <a:pPr marL="0" indent="0">
              <a:buNone/>
            </a:pPr>
            <a:r>
              <a:rPr lang="zh-CN" altLang="en-US" dirty="0"/>
              <a:t>第二段：具体变化（</a:t>
            </a:r>
            <a:r>
              <a:rPr lang="en-US" altLang="zh-CN" dirty="0"/>
              <a:t>1—2</a:t>
            </a:r>
            <a:r>
              <a:rPr lang="zh-CN" altLang="en-US" dirty="0"/>
              <a:t>个细节）        </a:t>
            </a:r>
            <a:endParaRPr lang="zh-CN" altLang="en-US" dirty="0"/>
          </a:p>
          <a:p>
            <a:pPr marL="0" indent="0">
              <a:buNone/>
            </a:pPr>
            <a:r>
              <a:rPr lang="zh-CN" altLang="en-US" dirty="0"/>
              <a:t>  → 选取一个最具代表性的变化进行描写</a:t>
            </a:r>
            <a:endParaRPr lang="en-US" altLang="zh-CN" dirty="0"/>
          </a:p>
          <a:p>
            <a:pPr marL="0" indent="0">
              <a:buNone/>
            </a:pPr>
            <a:r>
              <a:rPr lang="zh-CN" altLang="en-US" dirty="0"/>
              <a:t>                 深层原因分析</a:t>
            </a:r>
            <a:endParaRPr lang="zh-CN" altLang="en-US" dirty="0"/>
          </a:p>
          <a:p>
            <a:pPr marL="0" indent="0">
              <a:buNone/>
            </a:pPr>
            <a:r>
              <a:rPr lang="zh-CN" altLang="en-US" dirty="0"/>
              <a:t>  → 引出乡村振兴战略 </a:t>
            </a:r>
            <a:r>
              <a:rPr lang="en-US" altLang="zh-CN" dirty="0"/>
              <a:t>+ </a:t>
            </a:r>
            <a:r>
              <a:rPr lang="zh-CN" altLang="en-US" dirty="0"/>
              <a:t>国家政策的支持</a:t>
            </a:r>
            <a:endParaRPr lang="en-US" altLang="zh-CN" dirty="0"/>
          </a:p>
          <a:p>
            <a:pPr marL="0" indent="0">
              <a:buNone/>
            </a:pPr>
            <a:endParaRPr lang="zh-CN" altLang="en-US" dirty="0"/>
          </a:p>
          <a:p>
            <a:pPr marL="0" indent="0">
              <a:buNone/>
            </a:pPr>
            <a:r>
              <a:rPr lang="zh-CN" altLang="en-US" dirty="0"/>
              <a:t>  第三段：展望与号召</a:t>
            </a:r>
            <a:endParaRPr lang="zh-CN" altLang="en-US" dirty="0"/>
          </a:p>
          <a:p>
            <a:pPr marL="0" indent="0">
              <a:buNone/>
            </a:pPr>
            <a:r>
              <a:rPr lang="zh-CN" altLang="en-US" dirty="0"/>
              <a:t>→ 表达建设家乡的决心 </a:t>
            </a:r>
            <a:r>
              <a:rPr lang="en-US" altLang="zh-CN" dirty="0"/>
              <a:t>+ </a:t>
            </a:r>
            <a:r>
              <a:rPr lang="zh-CN" altLang="en-US" dirty="0"/>
              <a:t>呼吁同龄人 </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40894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二、农业发展与乡村振兴</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276225" y="967740"/>
            <a:ext cx="11781790" cy="5890260"/>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a:t>
            </a:r>
            <a:r>
              <a:rPr lang="zh-CN" altLang="en-US" sz="2000" dirty="0">
                <a:solidFill>
                  <a:prstClr val="black"/>
                </a:solidFill>
                <a:latin typeface="Times New Roman" panose="02020603050405020304" pitchFamily="18" charset="0"/>
                <a:cs typeface="Times New Roman" panose="02020603050405020304" pitchFamily="18" charset="0"/>
              </a:rPr>
              <a:t>核心词汇</a:t>
            </a:r>
            <a:r>
              <a:rPr lang="en-US" altLang="zh-CN" sz="2000" dirty="0">
                <a:solidFill>
                  <a:prstClr val="black"/>
                </a:solidFill>
                <a:latin typeface="Times New Roman" panose="02020603050405020304" pitchFamily="18" charset="0"/>
                <a:cs typeface="Times New Roman" panose="02020603050405020304" pitchFamily="18" charset="0"/>
              </a:rPr>
              <a:t>】</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srgbClr val="FF0000"/>
                </a:solidFill>
                <a:latin typeface="Times New Roman" panose="02020603050405020304" pitchFamily="18" charset="0"/>
                <a:cs typeface="Times New Roman" panose="02020603050405020304" pitchFamily="18" charset="0"/>
              </a:rPr>
              <a:t>变化与发展</a:t>
            </a:r>
            <a:r>
              <a:rPr lang="zh-CN" altLang="en-US" sz="2000" dirty="0">
                <a:solidFill>
                  <a:prstClr val="black"/>
                </a:solidFill>
                <a:latin typeface="Times New Roman" panose="02020603050405020304" pitchFamily="18" charset="0"/>
                <a:cs typeface="Times New Roman" panose="02020603050405020304" pitchFamily="18" charset="0"/>
              </a:rPr>
              <a:t>：</a:t>
            </a:r>
            <a:r>
              <a:rPr lang="en-US" altLang="zh-CN" sz="2000" dirty="0">
                <a:solidFill>
                  <a:prstClr val="black"/>
                </a:solidFill>
                <a:latin typeface="Times New Roman" panose="02020603050405020304" pitchFamily="18" charset="0"/>
                <a:cs typeface="Times New Roman" panose="02020603050405020304" pitchFamily="18" charset="0"/>
              </a:rPr>
              <a:t>rural revitalization</a:t>
            </a:r>
            <a:r>
              <a:rPr lang="zh-CN" altLang="en-US" sz="2000" dirty="0">
                <a:solidFill>
                  <a:prstClr val="black"/>
                </a:solidFill>
                <a:latin typeface="Times New Roman" panose="02020603050405020304" pitchFamily="18" charset="0"/>
                <a:cs typeface="Times New Roman" panose="02020603050405020304" pitchFamily="18" charset="0"/>
              </a:rPr>
              <a:t>（乡村振兴）</a:t>
            </a:r>
            <a:r>
              <a:rPr lang="en-US" altLang="zh-CN" sz="2000" dirty="0">
                <a:solidFill>
                  <a:prstClr val="black"/>
                </a:solidFill>
                <a:latin typeface="Times New Roman" panose="02020603050405020304" pitchFamily="18" charset="0"/>
                <a:cs typeface="Times New Roman" panose="02020603050405020304" pitchFamily="18" charset="0"/>
              </a:rPr>
              <a:t>/ smart agriculture</a:t>
            </a:r>
            <a:r>
              <a:rPr lang="zh-CN" altLang="en-US" sz="2000" dirty="0">
                <a:solidFill>
                  <a:prstClr val="black"/>
                </a:solidFill>
                <a:latin typeface="Times New Roman" panose="02020603050405020304" pitchFamily="18" charset="0"/>
                <a:cs typeface="Times New Roman" panose="02020603050405020304" pitchFamily="18" charset="0"/>
              </a:rPr>
              <a:t>（智慧农业）</a:t>
            </a:r>
            <a:r>
              <a:rPr lang="en-US" altLang="zh-CN" sz="2000" dirty="0">
                <a:solidFill>
                  <a:prstClr val="black"/>
                </a:solidFill>
                <a:latin typeface="Times New Roman" panose="02020603050405020304" pitchFamily="18" charset="0"/>
                <a:cs typeface="Times New Roman" panose="02020603050405020304" pitchFamily="18" charset="0"/>
              </a:rPr>
              <a:t>/ increase farmers‘ income</a:t>
            </a:r>
            <a:r>
              <a:rPr lang="zh-CN" altLang="en-US" sz="2000" dirty="0">
                <a:solidFill>
                  <a:prstClr val="black"/>
                </a:solidFill>
                <a:latin typeface="Times New Roman" panose="02020603050405020304" pitchFamily="18" charset="0"/>
                <a:cs typeface="Times New Roman" panose="02020603050405020304" pitchFamily="18" charset="0"/>
              </a:rPr>
              <a:t>（增加农民收入）</a:t>
            </a:r>
            <a:r>
              <a:rPr lang="en-US" altLang="zh-CN" sz="2000" dirty="0">
                <a:solidFill>
                  <a:prstClr val="black"/>
                </a:solidFill>
                <a:latin typeface="Times New Roman" panose="02020603050405020304" pitchFamily="18" charset="0"/>
                <a:cs typeface="Times New Roman" panose="02020603050405020304" pitchFamily="18" charset="0"/>
              </a:rPr>
              <a:t>/ rural tourism</a:t>
            </a:r>
            <a:r>
              <a:rPr lang="zh-CN" altLang="en-US" sz="2000" dirty="0">
                <a:solidFill>
                  <a:prstClr val="black"/>
                </a:solidFill>
                <a:latin typeface="Times New Roman" panose="02020603050405020304" pitchFamily="18" charset="0"/>
                <a:cs typeface="Times New Roman" panose="02020603050405020304" pitchFamily="18" charset="0"/>
              </a:rPr>
              <a:t>（乡村旅游）</a:t>
            </a:r>
            <a:r>
              <a:rPr lang="en-US" altLang="zh-CN" sz="2000" dirty="0">
                <a:solidFill>
                  <a:prstClr val="black"/>
                </a:solidFill>
                <a:latin typeface="Times New Roman" panose="02020603050405020304" pitchFamily="18" charset="0"/>
                <a:cs typeface="Times New Roman" panose="02020603050405020304" pitchFamily="18" charset="0"/>
              </a:rPr>
              <a:t>/ modern infrastructure</a:t>
            </a:r>
            <a:r>
              <a:rPr lang="zh-CN" altLang="en-US" sz="2000" dirty="0">
                <a:solidFill>
                  <a:prstClr val="black"/>
                </a:solidFill>
                <a:latin typeface="Times New Roman" panose="02020603050405020304" pitchFamily="18" charset="0"/>
                <a:cs typeface="Times New Roman" panose="02020603050405020304" pitchFamily="18" charset="0"/>
              </a:rPr>
              <a:t>（现代化基础设施）</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srgbClr val="FF0000"/>
                </a:solidFill>
                <a:latin typeface="Times New Roman" panose="02020603050405020304" pitchFamily="18" charset="0"/>
                <a:cs typeface="Times New Roman" panose="02020603050405020304" pitchFamily="18" charset="0"/>
              </a:rPr>
              <a:t>具体设施与成果</a:t>
            </a:r>
            <a:r>
              <a:rPr lang="zh-CN" altLang="en-US" sz="2000" dirty="0">
                <a:solidFill>
                  <a:prstClr val="black"/>
                </a:solidFill>
                <a:latin typeface="Times New Roman" panose="02020603050405020304" pitchFamily="18" charset="0"/>
                <a:cs typeface="Times New Roman" panose="02020603050405020304" pitchFamily="18" charset="0"/>
              </a:rPr>
              <a:t>：</a:t>
            </a:r>
            <a:r>
              <a:rPr lang="en-US" altLang="zh-CN" sz="2000" dirty="0">
                <a:solidFill>
                  <a:prstClr val="black"/>
                </a:solidFill>
                <a:latin typeface="Times New Roman" panose="02020603050405020304" pitchFamily="18" charset="0"/>
                <a:cs typeface="Times New Roman" panose="02020603050405020304" pitchFamily="18" charset="0"/>
              </a:rPr>
              <a:t>paved roads</a:t>
            </a:r>
            <a:r>
              <a:rPr lang="zh-CN" altLang="en-US" sz="2000" dirty="0">
                <a:solidFill>
                  <a:prstClr val="black"/>
                </a:solidFill>
                <a:latin typeface="Times New Roman" panose="02020603050405020304" pitchFamily="18" charset="0"/>
                <a:cs typeface="Times New Roman" panose="02020603050405020304" pitchFamily="18" charset="0"/>
              </a:rPr>
              <a:t>（柏油路）</a:t>
            </a:r>
            <a:r>
              <a:rPr lang="en-US" altLang="zh-CN" sz="2000" dirty="0">
                <a:solidFill>
                  <a:prstClr val="black"/>
                </a:solidFill>
                <a:latin typeface="Times New Roman" panose="02020603050405020304" pitchFamily="18" charset="0"/>
                <a:cs typeface="Times New Roman" panose="02020603050405020304" pitchFamily="18" charset="0"/>
              </a:rPr>
              <a:t>/ solar street lights</a:t>
            </a:r>
            <a:r>
              <a:rPr lang="zh-CN" altLang="en-US" sz="2000" dirty="0">
                <a:solidFill>
                  <a:prstClr val="black"/>
                </a:solidFill>
                <a:latin typeface="Times New Roman" panose="02020603050405020304" pitchFamily="18" charset="0"/>
                <a:cs typeface="Times New Roman" panose="02020603050405020304" pitchFamily="18" charset="0"/>
              </a:rPr>
              <a:t>（太阳能路灯）</a:t>
            </a:r>
            <a:r>
              <a:rPr lang="en-US" altLang="zh-CN" sz="2000" dirty="0">
                <a:solidFill>
                  <a:prstClr val="black"/>
                </a:solidFill>
                <a:latin typeface="Times New Roman" panose="02020603050405020304" pitchFamily="18" charset="0"/>
                <a:cs typeface="Times New Roman" panose="02020603050405020304" pitchFamily="18" charset="0"/>
              </a:rPr>
              <a:t>/ new-built houses</a:t>
            </a:r>
            <a:r>
              <a:rPr lang="zh-CN" altLang="en-US" sz="2000" dirty="0">
                <a:solidFill>
                  <a:prstClr val="black"/>
                </a:solidFill>
                <a:latin typeface="Times New Roman" panose="02020603050405020304" pitchFamily="18" charset="0"/>
                <a:cs typeface="Times New Roman" panose="02020603050405020304" pitchFamily="18" charset="0"/>
              </a:rPr>
              <a:t>（新建房屋）</a:t>
            </a:r>
            <a:r>
              <a:rPr lang="en-US" altLang="zh-CN" sz="2000" dirty="0">
                <a:solidFill>
                  <a:prstClr val="black"/>
                </a:solidFill>
                <a:latin typeface="Times New Roman" panose="02020603050405020304" pitchFamily="18" charset="0"/>
                <a:cs typeface="Times New Roman" panose="02020603050405020304" pitchFamily="18" charset="0"/>
              </a:rPr>
              <a:t>/ thriving village</a:t>
            </a:r>
            <a:r>
              <a:rPr lang="zh-CN" altLang="en-US" sz="2000" dirty="0">
                <a:solidFill>
                  <a:prstClr val="black"/>
                </a:solidFill>
                <a:latin typeface="Times New Roman" panose="02020603050405020304" pitchFamily="18" charset="0"/>
                <a:cs typeface="Times New Roman" panose="02020603050405020304" pitchFamily="18" charset="0"/>
              </a:rPr>
              <a:t>（兴旺的村庄）</a:t>
            </a:r>
            <a:r>
              <a:rPr lang="en-US" altLang="zh-CN" sz="2000" dirty="0">
                <a:solidFill>
                  <a:prstClr val="black"/>
                </a:solidFill>
                <a:latin typeface="Times New Roman" panose="02020603050405020304" pitchFamily="18" charset="0"/>
                <a:cs typeface="Times New Roman" panose="02020603050405020304" pitchFamily="18" charset="0"/>
              </a:rPr>
              <a:t>/ green fields</a:t>
            </a:r>
            <a:r>
              <a:rPr lang="zh-CN" altLang="en-US" sz="2000" dirty="0">
                <a:solidFill>
                  <a:prstClr val="black"/>
                </a:solidFill>
                <a:latin typeface="Times New Roman" panose="02020603050405020304" pitchFamily="18" charset="0"/>
                <a:cs typeface="Times New Roman" panose="02020603050405020304" pitchFamily="18" charset="0"/>
              </a:rPr>
              <a:t>（绿色田野）</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srgbClr val="FF0000"/>
                </a:solidFill>
                <a:latin typeface="Times New Roman" panose="02020603050405020304" pitchFamily="18" charset="0"/>
                <a:cs typeface="Times New Roman" panose="02020603050405020304" pitchFamily="18" charset="0"/>
              </a:rPr>
              <a:t>文化与传统</a:t>
            </a:r>
            <a:r>
              <a:rPr lang="zh-CN" altLang="en-US" sz="2000" dirty="0">
                <a:solidFill>
                  <a:prstClr val="black"/>
                </a:solidFill>
                <a:latin typeface="Times New Roman" panose="02020603050405020304" pitchFamily="18" charset="0"/>
                <a:cs typeface="Times New Roman" panose="02020603050405020304" pitchFamily="18" charset="0"/>
              </a:rPr>
              <a:t>：</a:t>
            </a:r>
            <a:r>
              <a:rPr lang="en-US" altLang="zh-CN" sz="2000" dirty="0">
                <a:solidFill>
                  <a:prstClr val="black"/>
                </a:solidFill>
                <a:latin typeface="Times New Roman" panose="02020603050405020304" pitchFamily="18" charset="0"/>
                <a:cs typeface="Times New Roman" panose="02020603050405020304" pitchFamily="18" charset="0"/>
              </a:rPr>
              <a:t>ancient village</a:t>
            </a:r>
            <a:r>
              <a:rPr lang="zh-CN" altLang="en-US" sz="2000" dirty="0">
                <a:solidFill>
                  <a:prstClr val="black"/>
                </a:solidFill>
                <a:latin typeface="Times New Roman" panose="02020603050405020304" pitchFamily="18" charset="0"/>
                <a:cs typeface="Times New Roman" panose="02020603050405020304" pitchFamily="18" charset="0"/>
              </a:rPr>
              <a:t>（古村落）</a:t>
            </a:r>
            <a:r>
              <a:rPr lang="en-US" altLang="zh-CN" sz="2000" dirty="0">
                <a:solidFill>
                  <a:prstClr val="black"/>
                </a:solidFill>
                <a:latin typeface="Times New Roman" panose="02020603050405020304" pitchFamily="18" charset="0"/>
                <a:cs typeface="Times New Roman" panose="02020603050405020304" pitchFamily="18" charset="0"/>
              </a:rPr>
              <a:t>/ traditional customs</a:t>
            </a:r>
            <a:r>
              <a:rPr lang="zh-CN" altLang="en-US" sz="2000" dirty="0">
                <a:solidFill>
                  <a:prstClr val="black"/>
                </a:solidFill>
                <a:latin typeface="Times New Roman" panose="02020603050405020304" pitchFamily="18" charset="0"/>
                <a:cs typeface="Times New Roman" panose="02020603050405020304" pitchFamily="18" charset="0"/>
              </a:rPr>
              <a:t>（传统习俗）</a:t>
            </a:r>
            <a:r>
              <a:rPr lang="en-US" altLang="zh-CN" sz="2000" dirty="0">
                <a:solidFill>
                  <a:prstClr val="black"/>
                </a:solidFill>
                <a:latin typeface="Times New Roman" panose="02020603050405020304" pitchFamily="18" charset="0"/>
                <a:cs typeface="Times New Roman" panose="02020603050405020304" pitchFamily="18" charset="0"/>
              </a:rPr>
              <a:t>/ passed down from generation to generation</a:t>
            </a:r>
            <a:r>
              <a:rPr lang="zh-CN" altLang="en-US" sz="2000" dirty="0">
                <a:solidFill>
                  <a:prstClr val="black"/>
                </a:solidFill>
                <a:latin typeface="Times New Roman" panose="02020603050405020304" pitchFamily="18" charset="0"/>
                <a:cs typeface="Times New Roman" panose="02020603050405020304" pitchFamily="18" charset="0"/>
              </a:rPr>
              <a:t>（代代相传）</a:t>
            </a:r>
            <a:r>
              <a:rPr lang="en-US" altLang="zh-CN" sz="2000" dirty="0">
                <a:solidFill>
                  <a:prstClr val="black"/>
                </a:solidFill>
                <a:latin typeface="Times New Roman" panose="02020603050405020304" pitchFamily="18" charset="0"/>
                <a:cs typeface="Times New Roman" panose="02020603050405020304" pitchFamily="18" charset="0"/>
              </a:rPr>
              <a:t>/ characteristic agriculture</a:t>
            </a:r>
            <a:r>
              <a:rPr lang="zh-CN" altLang="en-US" sz="2000" dirty="0">
                <a:solidFill>
                  <a:prstClr val="black"/>
                </a:solidFill>
                <a:latin typeface="Times New Roman" panose="02020603050405020304" pitchFamily="18" charset="0"/>
                <a:cs typeface="Times New Roman" panose="02020603050405020304" pitchFamily="18" charset="0"/>
              </a:rPr>
              <a:t>（特色农业）</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srgbClr val="FF0000"/>
                </a:solidFill>
                <a:latin typeface="Times New Roman" panose="02020603050405020304" pitchFamily="18" charset="0"/>
                <a:cs typeface="Times New Roman" panose="02020603050405020304" pitchFamily="18" charset="0"/>
              </a:rPr>
              <a:t>情感与感悟</a:t>
            </a:r>
            <a:r>
              <a:rPr lang="zh-CN" altLang="en-US" sz="2000" dirty="0">
                <a:solidFill>
                  <a:prstClr val="black"/>
                </a:solidFill>
                <a:latin typeface="Times New Roman" panose="02020603050405020304" pitchFamily="18" charset="0"/>
                <a:cs typeface="Times New Roman" panose="02020603050405020304" pitchFamily="18" charset="0"/>
              </a:rPr>
              <a:t>：</a:t>
            </a:r>
            <a:r>
              <a:rPr lang="en-US" altLang="zh-CN" sz="2000" dirty="0">
                <a:solidFill>
                  <a:prstClr val="black"/>
                </a:solidFill>
                <a:latin typeface="Times New Roman" panose="02020603050405020304" pitchFamily="18" charset="0"/>
                <a:cs typeface="Times New Roman" panose="02020603050405020304" pitchFamily="18" charset="0"/>
              </a:rPr>
              <a:t>a sense of pride and warmth welled up in my heart</a:t>
            </a:r>
            <a:r>
              <a:rPr lang="zh-CN" altLang="en-US" sz="2000" dirty="0">
                <a:solidFill>
                  <a:prstClr val="black"/>
                </a:solidFill>
                <a:latin typeface="Times New Roman" panose="02020603050405020304" pitchFamily="18" charset="0"/>
                <a:cs typeface="Times New Roman" panose="02020603050405020304" pitchFamily="18" charset="0"/>
              </a:rPr>
              <a:t>（一股自豪与温暖涌上心头）</a:t>
            </a:r>
            <a:r>
              <a:rPr lang="en-US" altLang="zh-CN" sz="2000" dirty="0">
                <a:solidFill>
                  <a:prstClr val="black"/>
                </a:solidFill>
                <a:latin typeface="Times New Roman" panose="02020603050405020304" pitchFamily="18" charset="0"/>
                <a:cs typeface="Times New Roman" panose="02020603050405020304" pitchFamily="18" charset="0"/>
              </a:rPr>
              <a:t>/ marvel at the great changes</a:t>
            </a:r>
            <a:r>
              <a:rPr lang="zh-CN" altLang="en-US" sz="2000" dirty="0">
                <a:solidFill>
                  <a:prstClr val="black"/>
                </a:solidFill>
                <a:latin typeface="Times New Roman" panose="02020603050405020304" pitchFamily="18" charset="0"/>
                <a:cs typeface="Times New Roman" panose="02020603050405020304" pitchFamily="18" charset="0"/>
              </a:rPr>
              <a:t>（惊叹于巨大变化）</a:t>
            </a:r>
            <a:r>
              <a:rPr lang="en-US" altLang="zh-CN" sz="2000" dirty="0">
                <a:solidFill>
                  <a:prstClr val="black"/>
                </a:solidFill>
                <a:latin typeface="Times New Roman" panose="02020603050405020304" pitchFamily="18" charset="0"/>
                <a:cs typeface="Times New Roman" panose="02020603050405020304" pitchFamily="18" charset="0"/>
              </a:rPr>
              <a:t>/ a deep homesickness filled my chest</a:t>
            </a:r>
            <a:r>
              <a:rPr lang="zh-CN" altLang="en-US" sz="2000" dirty="0">
                <a:solidFill>
                  <a:prstClr val="black"/>
                </a:solidFill>
                <a:latin typeface="Times New Roman" panose="02020603050405020304" pitchFamily="18" charset="0"/>
                <a:cs typeface="Times New Roman" panose="02020603050405020304" pitchFamily="18" charset="0"/>
              </a:rPr>
              <a:t>（浓浓的乡愁涌上心头）</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40894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二、农业发展与乡村振兴</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186431" y="825623"/>
            <a:ext cx="11898217" cy="6032377"/>
          </a:xfrm>
          <a:prstGeom prst="rect">
            <a:avLst/>
          </a:prstGeom>
          <a:solidFill>
            <a:srgbClr val="5B9BD5">
              <a:lumMod val="20000"/>
              <a:lumOff val="80000"/>
            </a:srgbClr>
          </a:solidFill>
        </p:spPr>
        <p:txBody>
          <a:bodyPr wrap="square">
            <a:noAutofit/>
          </a:bodyPr>
          <a:lstStyle/>
          <a:p>
            <a:pPr lvl="0"/>
            <a:r>
              <a:rPr lang="en-US" altLang="zh-CN" sz="2000" dirty="0">
                <a:solidFill>
                  <a:prstClr val="black"/>
                </a:solidFill>
                <a:latin typeface="Times New Roman" panose="02020603050405020304" pitchFamily="18" charset="0"/>
                <a:cs typeface="Times New Roman" panose="02020603050405020304" pitchFamily="18" charset="0"/>
              </a:rPr>
              <a:t>【</a:t>
            </a:r>
            <a:r>
              <a:rPr lang="zh-CN" altLang="en-US" sz="2000" dirty="0">
                <a:solidFill>
                  <a:prstClr val="black"/>
                </a:solidFill>
                <a:latin typeface="Times New Roman" panose="02020603050405020304" pitchFamily="18" charset="0"/>
                <a:cs typeface="Times New Roman" panose="02020603050405020304" pitchFamily="18" charset="0"/>
              </a:rPr>
              <a:t>高频句式</a:t>
            </a:r>
            <a:r>
              <a:rPr lang="en-US" altLang="zh-CN" sz="2000" dirty="0">
                <a:solidFill>
                  <a:prstClr val="black"/>
                </a:solidFill>
                <a:latin typeface="Times New Roman" panose="02020603050405020304" pitchFamily="18" charset="0"/>
                <a:cs typeface="Times New Roman" panose="02020603050405020304" pitchFamily="18" charset="0"/>
              </a:rPr>
              <a:t>】</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① 场景描写句式 </a:t>
            </a:r>
            <a:r>
              <a:rPr lang="en-US" altLang="zh-CN" sz="2000" dirty="0">
                <a:solidFill>
                  <a:prstClr val="black"/>
                </a:solidFill>
                <a:latin typeface="Times New Roman" panose="02020603050405020304" pitchFamily="18" charset="0"/>
                <a:cs typeface="Times New Roman" panose="02020603050405020304" pitchFamily="18" charset="0"/>
              </a:rPr>
              <a:t>—— </a:t>
            </a:r>
            <a:r>
              <a:rPr lang="zh-CN" altLang="en-US" sz="2000" dirty="0">
                <a:solidFill>
                  <a:prstClr val="black"/>
                </a:solidFill>
                <a:latin typeface="Times New Roman" panose="02020603050405020304" pitchFamily="18" charset="0"/>
                <a:cs typeface="Times New Roman" panose="02020603050405020304" pitchFamily="18" charset="0"/>
              </a:rPr>
              <a:t>适合开篇或段落引入</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The morning sun bathed the village in a golden glow, with paved roads winding through neat newly-built houses and green fields stretching to the horizon.</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清晨的阳光将村庄笼罩在金色的光晕中，平整的柏油路蜿蜒穿过整齐的新建房屋，绿色的田野一直延伸到天际。</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A gentle breeze carried the scent of flowers and fresh soil, as villagers walked along the clean streets, their faces lit up with bright smiles.</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微风裹挟着花香与泥土的清新，村民们走在干净的街道上，脸上洋溢着灿烂的笑容。</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As night fell, solar street lights lit up the village, turning the once dark country road into a bright, safe path for every family.</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夜幕降临，太阳能路灯照亮了整个村庄，让曾经漆黑的乡间小路，变成了家家户户都安心的明亮坦途。</a:t>
            </a:r>
            <a:endParaRPr lang="zh-CN" altLang="en-US" sz="20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40894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二、农业发展与乡村振兴</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186431" y="825623"/>
            <a:ext cx="11898217" cy="6032377"/>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高频句式</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① 场景描写句式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适合开篇或段落引入</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morning sun bathed the village in a golden glow, with paved roads winding through neat newly-built houses and green fields stretching to the horizon.</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清晨的阳光将村庄笼罩在金色的光晕中，平整的柏油路蜿蜒穿过整齐的新建房屋，绿色的田野一直延伸到天际。</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gentle breeze carried the scent of flowers and fresh soil, as villagers walked along the clean streets, their faces lit up with bright smiles.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微风裹挟着花香与泥土的清新，村民们走在干净的街道上，脸上洋溢着灿烂的笑容。</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As night fell, solar street lights lit up the village, turning the once dark country road into a bright, safe path for every family.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夜幕降临，太阳能路灯照亮了整个村庄，让曾经漆黑的乡间小路，变成了家家户户都安心的明亮坦途。</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40894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二、农业发展与乡村振兴</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186431" y="825623"/>
            <a:ext cx="11898217" cy="6032377"/>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高频句式</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② 情感表达句式 </a:t>
            </a:r>
            <a:r>
              <a:rPr lang="en-US" altLang="zh-CN" sz="2000" dirty="0">
                <a:solidFill>
                  <a:prstClr val="black"/>
                </a:solidFill>
                <a:latin typeface="Times New Roman" panose="02020603050405020304" pitchFamily="18" charset="0"/>
                <a:cs typeface="Times New Roman" panose="02020603050405020304" pitchFamily="18" charset="0"/>
              </a:rPr>
              <a:t>—— </a:t>
            </a:r>
            <a:r>
              <a:rPr lang="zh-CN" altLang="en-US" sz="2000" dirty="0">
                <a:solidFill>
                  <a:prstClr val="black"/>
                </a:solidFill>
                <a:latin typeface="Times New Roman" panose="02020603050405020304" pitchFamily="18" charset="0"/>
                <a:cs typeface="Times New Roman" panose="02020603050405020304" pitchFamily="18" charset="0"/>
              </a:rPr>
              <a:t>适合表达感受或深化主题</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Looking at the thriving village and the smiling villagers, a sense of pride and warmth welled up in my heart, knowing that our hometown was getting better and better.</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看着兴旺的村庄和面带笑容的村民，一股自豪与温暖涌上心头，我深知我们的家乡正在变得越来越好。</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When I walked on the smooth paved road that used to be a muddy path, I couldn’t help but marvel at the great changes brought by rural revitalization.</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走在曾经泥泞、如今平整的柏油路上，我不禁惊叹于乡村振兴带来的巨大变化。</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The villagers‘ happy laughter and busy figures made me realize that the beautiful countryside was not only a beautiful scene, but also a warm home for everyone.</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村民们的欢声笑语和忙碌的身影，让我明白美丽乡村不仅是一道风景，更是每个人温暖的家园。</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40894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二、农业发展与乡村振兴</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186431" y="825623"/>
            <a:ext cx="11898217" cy="6032377"/>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高频句式</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③ 政策与意义表述</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Rural revitalization is a national strategy aimed at promoting the coordinated development of urban and rural areas.</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乡村振兴是一项旨在促进城乡协调发展的国家战略。</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It offers new career paths for young people, like returning to their hometown to start a business or work.</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它为年轻人提供了返乡创业和就业的新选择。</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Rural tourism allows people to enjoy natural scenery and the simple, authentic country life.</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乡村旅游让人们享受自然风光和淳朴的乡村生活。</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④ 行动与倡议</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It enables every student to contribute to the modernization and beautification of their hometown.</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它让每个学生都有可能为家乡的现代化和美化贡献力量。</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We should learn from those young people who chose to return to their hometowns to build a better future.</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我们应该向那些选择返乡建设美好未来的年轻人学习。</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8"/>
          <p:cNvGraphicFramePr>
            <a:graphicFrameLocks noGrp="1"/>
          </p:cNvGraphicFramePr>
          <p:nvPr>
            <p:ph idx="1"/>
          </p:nvPr>
        </p:nvGraphicFramePr>
        <p:xfrm>
          <a:off x="470517" y="1500326"/>
          <a:ext cx="10910655" cy="4628059"/>
        </p:xfrm>
        <a:graphic>
          <a:graphicData uri="http://schemas.openxmlformats.org/drawingml/2006/table">
            <a:tbl>
              <a:tblPr firstRow="1" bandRow="1">
                <a:tableStyleId>{5C22544A-7EE6-4342-B048-85BDC9FD1C3A}</a:tableStyleId>
              </a:tblPr>
              <a:tblGrid>
                <a:gridCol w="1847613"/>
                <a:gridCol w="5426157"/>
                <a:gridCol w="3636885"/>
              </a:tblGrid>
              <a:tr h="398876">
                <a:tc>
                  <a:txBody>
                    <a:bodyPr/>
                    <a:lstStyle/>
                    <a:p>
                      <a:r>
                        <a:rPr lang="zh-CN" altLang="en-US" dirty="0"/>
                        <a:t>文体类型</a:t>
                      </a:r>
                      <a:endParaRPr lang="zh-CN" altLang="en-US" dirty="0"/>
                    </a:p>
                  </a:txBody>
                  <a:tcPr/>
                </a:tc>
                <a:tc>
                  <a:txBody>
                    <a:bodyPr/>
                    <a:lstStyle/>
                    <a:p>
                      <a:r>
                        <a:rPr lang="zh-CN" altLang="en-US" dirty="0"/>
                        <a:t>常见问法</a:t>
                      </a:r>
                      <a:endParaRPr lang="zh-CN" altLang="en-US" dirty="0"/>
                    </a:p>
                  </a:txBody>
                  <a:tcPr/>
                </a:tc>
                <a:tc>
                  <a:txBody>
                    <a:bodyPr/>
                    <a:lstStyle/>
                    <a:p>
                      <a:r>
                        <a:rPr lang="zh-CN" altLang="en-US" dirty="0"/>
                        <a:t>写作要点</a:t>
                      </a:r>
                      <a:endParaRPr lang="zh-CN" altLang="en-US" dirty="0"/>
                    </a:p>
                  </a:txBody>
                  <a:tcPr/>
                </a:tc>
              </a:tr>
              <a:tr h="1278590">
                <a:tc>
                  <a:txBody>
                    <a:bodyPr/>
                    <a:lstStyle/>
                    <a:p>
                      <a:r>
                        <a:rPr lang="zh-CN" altLang="en-US" dirty="0"/>
                        <a:t>演讲稿</a:t>
                      </a:r>
                      <a:endParaRPr lang="zh-CN" altLang="en-US" dirty="0"/>
                    </a:p>
                  </a:txBody>
                  <a:tcPr/>
                </a:tc>
                <a:tc>
                  <a:txBody>
                    <a:bodyPr/>
                    <a:lstStyle/>
                    <a:p>
                      <a:r>
                        <a:rPr lang="zh-CN" altLang="en-US" dirty="0"/>
                        <a:t>以“国家安全，青春担当”为主题演讲</a:t>
                      </a:r>
                      <a:endParaRPr lang="zh-CN" altLang="en-US" dirty="0"/>
                    </a:p>
                  </a:txBody>
                  <a:tcPr/>
                </a:tc>
                <a:tc>
                  <a:txBody>
                    <a:bodyPr/>
                    <a:lstStyle/>
                    <a:p>
                      <a:r>
                        <a:rPr lang="zh-CN" altLang="en-US" b="0" i="0" dirty="0">
                          <a:solidFill>
                            <a:srgbClr val="0F1115"/>
                          </a:solidFill>
                          <a:effectLst/>
                          <a:latin typeface="quote-cjk-patch"/>
                        </a:rPr>
                        <a:t>点明主题</a:t>
                      </a:r>
                      <a:r>
                        <a:rPr lang="en-US" altLang="zh-CN" b="0" i="0" dirty="0">
                          <a:solidFill>
                            <a:srgbClr val="0F1115"/>
                          </a:solidFill>
                          <a:effectLst/>
                          <a:latin typeface="quote-cjk-patch"/>
                        </a:rPr>
                        <a:t>+</a:t>
                      </a:r>
                      <a:r>
                        <a:rPr lang="zh-CN" altLang="en-US" b="0" i="0" dirty="0">
                          <a:solidFill>
                            <a:srgbClr val="0F1115"/>
                          </a:solidFill>
                          <a:effectLst/>
                          <a:latin typeface="quote-cjk-patch"/>
                        </a:rPr>
                        <a:t>阐明意义</a:t>
                      </a:r>
                      <a:r>
                        <a:rPr lang="en-US" altLang="zh-CN" b="0" i="0" dirty="0">
                          <a:solidFill>
                            <a:srgbClr val="0F1115"/>
                          </a:solidFill>
                          <a:effectLst/>
                          <a:latin typeface="quote-cjk-patch"/>
                        </a:rPr>
                        <a:t>+</a:t>
                      </a:r>
                      <a:r>
                        <a:rPr lang="zh-CN" altLang="en-US" b="0" i="0" dirty="0">
                          <a:solidFill>
                            <a:srgbClr val="0F1115"/>
                          </a:solidFill>
                          <a:effectLst/>
                          <a:latin typeface="quote-cjk-patch"/>
                        </a:rPr>
                        <a:t>青年行动</a:t>
                      </a:r>
                      <a:endParaRPr lang="zh-CN" altLang="en-US" dirty="0"/>
                    </a:p>
                  </a:txBody>
                  <a:tcPr/>
                </a:tc>
              </a:tr>
              <a:tr h="983531">
                <a:tc>
                  <a:txBody>
                    <a:bodyPr/>
                    <a:lstStyle/>
                    <a:p>
                      <a:r>
                        <a:rPr lang="zh-CN" altLang="en-US" dirty="0"/>
                        <a:t>倡议信</a:t>
                      </a:r>
                      <a:endParaRPr lang="zh-CN" altLang="en-US" dirty="0"/>
                    </a:p>
                  </a:txBody>
                  <a:tcPr/>
                </a:tc>
                <a:tc>
                  <a:txBody>
                    <a:bodyPr/>
                    <a:lstStyle/>
                    <a:p>
                      <a:r>
                        <a:rPr lang="zh-CN" altLang="en-US" b="0" i="0" dirty="0">
                          <a:solidFill>
                            <a:srgbClr val="0F1115"/>
                          </a:solidFill>
                          <a:effectLst/>
                          <a:latin typeface="quote-cjk-patch"/>
                        </a:rPr>
                        <a:t>写一封倡议书，号召同学们增强国家安全意识</a:t>
                      </a:r>
                      <a:endParaRPr lang="zh-CN" altLang="en-US" dirty="0"/>
                    </a:p>
                  </a:txBody>
                  <a:tcPr/>
                </a:tc>
                <a:tc>
                  <a:txBody>
                    <a:bodyPr/>
                    <a:lstStyle/>
                    <a:p>
                      <a:r>
                        <a:rPr lang="zh-CN" altLang="en-US" dirty="0"/>
                        <a:t>为何重要</a:t>
                      </a:r>
                      <a:r>
                        <a:rPr lang="en-US" altLang="zh-CN" dirty="0"/>
                        <a:t>+</a:t>
                      </a:r>
                      <a:r>
                        <a:rPr lang="zh-CN" altLang="en-US" dirty="0"/>
                        <a:t>如何践行</a:t>
                      </a:r>
                      <a:r>
                        <a:rPr lang="en-US" altLang="zh-CN" dirty="0"/>
                        <a:t>+</a:t>
                      </a:r>
                      <a:r>
                        <a:rPr lang="zh-CN" altLang="en-US" dirty="0"/>
                        <a:t>呼吁行动</a:t>
                      </a:r>
                      <a:endParaRPr lang="zh-CN" altLang="en-US" dirty="0"/>
                    </a:p>
                  </a:txBody>
                  <a:tcPr/>
                </a:tc>
              </a:tr>
              <a:tr h="983531">
                <a:tc>
                  <a:txBody>
                    <a:bodyPr/>
                    <a:lstStyle/>
                    <a:p>
                      <a:r>
                        <a:rPr lang="zh-CN" altLang="en-US" dirty="0"/>
                        <a:t>投稿</a:t>
                      </a:r>
                      <a:endParaRPr lang="zh-CN" altLang="en-US" dirty="0"/>
                    </a:p>
                  </a:txBody>
                  <a:tcPr/>
                </a:tc>
                <a:tc>
                  <a:txBody>
                    <a:bodyPr/>
                    <a:lstStyle/>
                    <a:p>
                      <a:r>
                        <a:rPr lang="zh-CN" altLang="en-US" dirty="0"/>
                        <a:t>谈谈你对“维护国家安全人人有责”的理解</a:t>
                      </a:r>
                      <a:endParaRPr lang="zh-CN" altLang="en-US" dirty="0"/>
                    </a:p>
                  </a:txBody>
                  <a:tcPr/>
                </a:tc>
                <a:tc>
                  <a:txBody>
                    <a:bodyPr/>
                    <a:lstStyle/>
                    <a:p>
                      <a:r>
                        <a:rPr lang="zh-CN" altLang="en-US" dirty="0"/>
                        <a:t>阐述观点</a:t>
                      </a:r>
                      <a:r>
                        <a:rPr lang="en-US" altLang="zh-CN" dirty="0"/>
                        <a:t>+</a:t>
                      </a:r>
                      <a:r>
                        <a:rPr lang="zh-CN" altLang="en-US" dirty="0"/>
                        <a:t>列举事例</a:t>
                      </a:r>
                      <a:r>
                        <a:rPr lang="en-US" altLang="zh-CN" dirty="0"/>
                        <a:t>+</a:t>
                      </a:r>
                      <a:r>
                        <a:rPr lang="zh-CN" altLang="en-US" dirty="0"/>
                        <a:t>提出建议</a:t>
                      </a:r>
                      <a:endParaRPr lang="zh-CN" altLang="en-US" dirty="0"/>
                    </a:p>
                  </a:txBody>
                  <a:tcPr/>
                </a:tc>
              </a:tr>
              <a:tr h="983531">
                <a:tc>
                  <a:txBody>
                    <a:bodyPr/>
                    <a:lstStyle/>
                    <a:p>
                      <a:r>
                        <a:rPr lang="zh-CN" altLang="en-US" dirty="0"/>
                        <a:t>安全倡议</a:t>
                      </a:r>
                      <a:endParaRPr lang="zh-CN" altLang="en-US" dirty="0"/>
                    </a:p>
                  </a:txBody>
                  <a:tcPr/>
                </a:tc>
                <a:tc>
                  <a:txBody>
                    <a:bodyPr/>
                    <a:lstStyle/>
                    <a:p>
                      <a:r>
                        <a:rPr lang="zh-CN" altLang="en-US" dirty="0"/>
                        <a:t>围绕“网络安全”写一封安全倡议书</a:t>
                      </a:r>
                      <a:endParaRPr lang="zh-CN" altLang="en-US" dirty="0"/>
                    </a:p>
                  </a:txBody>
                  <a:tcPr/>
                </a:tc>
                <a:tc>
                  <a:txBody>
                    <a:bodyPr/>
                    <a:lstStyle/>
                    <a:p>
                      <a:r>
                        <a:rPr lang="zh-CN" altLang="en-US" dirty="0"/>
                        <a:t>现状分析</a:t>
                      </a:r>
                      <a:r>
                        <a:rPr lang="en-US" altLang="zh-CN" dirty="0"/>
                        <a:t>+</a:t>
                      </a:r>
                      <a:r>
                        <a:rPr lang="zh-CN" altLang="en-US" dirty="0"/>
                        <a:t>安全提示</a:t>
                      </a:r>
                      <a:r>
                        <a:rPr lang="en-US" altLang="zh-CN" dirty="0"/>
                        <a:t>+</a:t>
                      </a:r>
                      <a:r>
                        <a:rPr lang="zh-CN" altLang="en-US" dirty="0"/>
                        <a:t>呼吁遵守</a:t>
                      </a:r>
                      <a:endParaRPr lang="zh-CN" altLang="en-US" dirty="0"/>
                    </a:p>
                  </a:txBody>
                  <a:tcPr/>
                </a:tc>
              </a:tr>
            </a:tbl>
          </a:graphicData>
        </a:graphic>
      </p:graphicFrame>
      <p:sp>
        <p:nvSpPr>
          <p:cNvPr id="8" name="文本框 7"/>
          <p:cNvSpPr txBox="1"/>
          <p:nvPr/>
        </p:nvSpPr>
        <p:spPr>
          <a:xfrm>
            <a:off x="177832"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三</a:t>
            </a:r>
            <a:r>
              <a:rPr lang="zh-CN" altLang="en-US" kern="100" dirty="0">
                <a:solidFill>
                  <a:prstClr val="black"/>
                </a:solidFill>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国家安全</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7" name="标题 1"/>
          <p:cNvSpPr txBox="1"/>
          <p:nvPr/>
        </p:nvSpPr>
        <p:spPr>
          <a:xfrm>
            <a:off x="1219200" y="2741217"/>
            <a:ext cx="9875622" cy="168003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避免话题过于宏大而流于空洞。写作时应从学生的视角出发，结合具体可感的安全领域（网络安全、数据安全、文化安全、粮食安全等），提出具体的行动建议而非泛泛表态。</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三、国家安全</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细节解码</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470517" y="843379"/>
            <a:ext cx="10883283" cy="5370177"/>
          </a:xfrm>
        </p:spPr>
        <p:txBody>
          <a:bodyPr>
            <a:normAutofit fontScale="92500" lnSpcReduction="10000"/>
          </a:bodyPr>
          <a:lstStyle/>
          <a:p>
            <a:r>
              <a:rPr lang="zh-CN" altLang="en-US" dirty="0">
                <a:solidFill>
                  <a:srgbClr val="FF0000"/>
                </a:solidFill>
              </a:rPr>
              <a:t>网络安全：</a:t>
            </a:r>
            <a:r>
              <a:rPr lang="zh-CN" altLang="en-US" dirty="0"/>
              <a:t>保护个人信息、防范网络诈骗、警惕钓鱼链接、维护社交平</a:t>
            </a:r>
            <a:endParaRPr lang="en-US" altLang="zh-CN" dirty="0"/>
          </a:p>
          <a:p>
            <a:r>
              <a:rPr lang="zh-CN" altLang="en-US" dirty="0"/>
              <a:t>台信息安全</a:t>
            </a:r>
            <a:r>
              <a:rPr lang="en-US" altLang="zh-CN" dirty="0"/>
              <a:t>——</a:t>
            </a:r>
            <a:r>
              <a:rPr lang="zh-CN" altLang="en-US" dirty="0"/>
              <a:t>这是学生最容易产生共鸣的角度。</a:t>
            </a:r>
            <a:endParaRPr lang="zh-CN" altLang="en-US" dirty="0"/>
          </a:p>
          <a:p>
            <a:endParaRPr lang="zh-CN" altLang="en-US" dirty="0">
              <a:solidFill>
                <a:srgbClr val="FF0000"/>
              </a:solidFill>
            </a:endParaRPr>
          </a:p>
          <a:p>
            <a:r>
              <a:rPr lang="zh-CN" altLang="en-US" dirty="0">
                <a:solidFill>
                  <a:srgbClr val="FF0000"/>
                </a:solidFill>
              </a:rPr>
              <a:t>文化安全：</a:t>
            </a:r>
            <a:r>
              <a:rPr lang="zh-CN" altLang="en-US" dirty="0"/>
              <a:t>传承中华优秀传统文化、增强文化自信、抵制不良文化渗透</a:t>
            </a:r>
            <a:r>
              <a:rPr lang="zh-CN" altLang="en-US" dirty="0">
                <a:solidFill>
                  <a:srgbClr val="FF0000"/>
                </a:solidFill>
              </a:rPr>
              <a:t>。</a:t>
            </a:r>
            <a:endParaRPr lang="zh-CN" altLang="en-US" dirty="0">
              <a:solidFill>
                <a:srgbClr val="FF0000"/>
              </a:solidFill>
            </a:endParaRPr>
          </a:p>
          <a:p>
            <a:endParaRPr lang="zh-CN" altLang="en-US" dirty="0">
              <a:solidFill>
                <a:srgbClr val="FF0000"/>
              </a:solidFill>
            </a:endParaRPr>
          </a:p>
          <a:p>
            <a:r>
              <a:rPr lang="zh-CN" altLang="en-US" dirty="0">
                <a:solidFill>
                  <a:srgbClr val="FF0000"/>
                </a:solidFill>
              </a:rPr>
              <a:t>粮食安全：</a:t>
            </a:r>
            <a:r>
              <a:rPr lang="zh-CN" altLang="en-US" dirty="0"/>
              <a:t>珍惜粮食、反对浪费、关注乡村振兴与农业发展。</a:t>
            </a:r>
            <a:endParaRPr lang="zh-CN" altLang="en-US" dirty="0"/>
          </a:p>
          <a:p>
            <a:endParaRPr lang="zh-CN" altLang="en-US" dirty="0">
              <a:solidFill>
                <a:srgbClr val="FF0000"/>
              </a:solidFill>
            </a:endParaRPr>
          </a:p>
          <a:p>
            <a:r>
              <a:rPr lang="zh-CN" altLang="en-US" dirty="0">
                <a:solidFill>
                  <a:srgbClr val="FF0000"/>
                </a:solidFill>
              </a:rPr>
              <a:t>生态安全：</a:t>
            </a:r>
            <a:r>
              <a:rPr lang="zh-CN" altLang="en-US" dirty="0"/>
              <a:t>保护环境、垃圾分类、践行绿色低碳生活方式。</a:t>
            </a:r>
            <a:endParaRPr lang="zh-CN" altLang="en-US" dirty="0"/>
          </a:p>
          <a:p>
            <a:endParaRPr lang="zh-CN" altLang="en-US" dirty="0">
              <a:solidFill>
                <a:srgbClr val="FF0000"/>
              </a:solidFill>
            </a:endParaRPr>
          </a:p>
          <a:p>
            <a:r>
              <a:rPr lang="zh-CN" altLang="en-US" dirty="0">
                <a:solidFill>
                  <a:srgbClr val="FF0000"/>
                </a:solidFill>
              </a:rPr>
              <a:t>科技安全：</a:t>
            </a:r>
            <a:r>
              <a:rPr lang="zh-CN" altLang="en-US" dirty="0"/>
              <a:t>在学术交流中保持警惕、保护科研成果、防范科技外泄。</a:t>
            </a:r>
            <a:endParaRPr lang="zh-CN" altLang="en-US" dirty="0"/>
          </a:p>
          <a:p>
            <a:endParaRPr lang="zh-CN" altLang="en-US" dirty="0">
              <a:solidFill>
                <a:srgbClr val="FF0000"/>
              </a:solidFill>
            </a:endParaRPr>
          </a:p>
          <a:p>
            <a:r>
              <a:rPr lang="zh-CN" altLang="en-US" dirty="0">
                <a:solidFill>
                  <a:srgbClr val="FF0000"/>
                </a:solidFill>
              </a:rPr>
              <a:t>国土安全：</a:t>
            </a:r>
            <a:r>
              <a:rPr lang="zh-CN" altLang="en-US" dirty="0"/>
              <a:t>维护国家主权与领土完整、增强爱国意识。</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5992" y="502267"/>
            <a:ext cx="11200015" cy="707886"/>
          </a:xfrm>
          <a:prstGeom prst="rect">
            <a:avLst/>
          </a:prstGeom>
          <a:solidFill>
            <a:schemeClr val="accent3">
              <a:lumMod val="20000"/>
              <a:lumOff val="80000"/>
            </a:schemeClr>
          </a:solidFill>
        </p:spPr>
        <p:txBody>
          <a:bodyPr wrap="square">
            <a:spAutoFit/>
          </a:bodyPr>
          <a:lstStyle/>
          <a:p>
            <a:r>
              <a:rPr lang="zh-CN" altLang="en-US" sz="4000" dirty="0">
                <a:solidFill>
                  <a:srgbClr val="7030A0"/>
                </a:solidFill>
                <a:ea typeface="微软简隶书" pitchFamily="2" charset="-122"/>
              </a:rPr>
              <a:t>一 审题思维起点：“三维聚焦” 锁定题目核心</a:t>
            </a:r>
            <a:endParaRPr lang="zh-CN" altLang="en-US" sz="4000" dirty="0">
              <a:solidFill>
                <a:srgbClr val="7030A0"/>
              </a:solidFill>
              <a:ea typeface="微软简隶书" pitchFamily="2" charset="-122"/>
            </a:endParaRPr>
          </a:p>
        </p:txBody>
      </p:sp>
      <p:sp>
        <p:nvSpPr>
          <p:cNvPr id="5" name="内容占位符 2"/>
          <p:cNvSpPr>
            <a:spLocks noGrp="1"/>
          </p:cNvSpPr>
          <p:nvPr>
            <p:ph idx="1"/>
          </p:nvPr>
        </p:nvSpPr>
        <p:spPr>
          <a:xfrm>
            <a:off x="4912956" y="1540573"/>
            <a:ext cx="6655723" cy="4416829"/>
          </a:xfrm>
          <a:solidFill>
            <a:schemeClr val="accent1">
              <a:lumMod val="20000"/>
              <a:lumOff val="80000"/>
            </a:schemeClr>
          </a:solidFill>
        </p:spPr>
        <p:txBody>
          <a:bodyPr>
            <a:normAutofit/>
          </a:bodyPr>
          <a:lstStyle/>
          <a:p>
            <a:r>
              <a:rPr lang="en-US" altLang="zh-CN" sz="4000" dirty="0">
                <a:solidFill>
                  <a:srgbClr val="002060"/>
                </a:solidFill>
              </a:rPr>
              <a:t>1. </a:t>
            </a:r>
            <a:r>
              <a:rPr lang="zh-CN" altLang="en-US" sz="4000" dirty="0">
                <a:solidFill>
                  <a:srgbClr val="002060"/>
                </a:solidFill>
                <a:highlight>
                  <a:srgbClr val="FFFF00"/>
                </a:highlight>
              </a:rPr>
              <a:t>文体维度 </a:t>
            </a:r>
            <a:r>
              <a:rPr lang="en-US" altLang="zh-CN" sz="4000" dirty="0">
                <a:solidFill>
                  <a:srgbClr val="002060"/>
                </a:solidFill>
              </a:rPr>
              <a:t>—— </a:t>
            </a:r>
            <a:r>
              <a:rPr lang="zh-CN" altLang="en-US" sz="4000" dirty="0">
                <a:solidFill>
                  <a:srgbClr val="002060"/>
                </a:solidFill>
              </a:rPr>
              <a:t>快速定位 “写什么类型的文章”</a:t>
            </a:r>
            <a:endParaRPr lang="en-US" altLang="zh-CN" sz="4000" dirty="0">
              <a:solidFill>
                <a:srgbClr val="002060"/>
              </a:solidFill>
            </a:endParaRPr>
          </a:p>
          <a:p>
            <a:r>
              <a:rPr lang="en-US" altLang="zh-CN" sz="4000" dirty="0">
                <a:solidFill>
                  <a:srgbClr val="002060"/>
                </a:solidFill>
              </a:rPr>
              <a:t> 2. </a:t>
            </a:r>
            <a:r>
              <a:rPr lang="zh-CN" altLang="en-US" sz="4000" dirty="0">
                <a:solidFill>
                  <a:srgbClr val="002060"/>
                </a:solidFill>
                <a:highlight>
                  <a:srgbClr val="FFFF00"/>
                </a:highlight>
              </a:rPr>
              <a:t>对象维度 </a:t>
            </a:r>
            <a:r>
              <a:rPr lang="en-US" altLang="zh-CN" sz="4000" dirty="0">
                <a:solidFill>
                  <a:srgbClr val="002060"/>
                </a:solidFill>
              </a:rPr>
              <a:t>—— </a:t>
            </a:r>
            <a:r>
              <a:rPr lang="zh-CN" altLang="en-US" sz="4000" dirty="0">
                <a:solidFill>
                  <a:srgbClr val="002060"/>
                </a:solidFill>
              </a:rPr>
              <a:t>精准判断 “写给谁” 及 “如何说”</a:t>
            </a:r>
            <a:endParaRPr lang="en-US" altLang="zh-CN" sz="4000" dirty="0">
              <a:solidFill>
                <a:srgbClr val="002060"/>
              </a:solidFill>
            </a:endParaRPr>
          </a:p>
          <a:p>
            <a:r>
              <a:rPr lang="en-US" altLang="zh-CN" sz="4000" dirty="0">
                <a:solidFill>
                  <a:srgbClr val="002060"/>
                </a:solidFill>
              </a:rPr>
              <a:t> 3. </a:t>
            </a:r>
            <a:r>
              <a:rPr lang="zh-CN" altLang="en-US" sz="4000" dirty="0">
                <a:solidFill>
                  <a:srgbClr val="002060"/>
                </a:solidFill>
                <a:highlight>
                  <a:srgbClr val="FFFF00"/>
                </a:highlight>
              </a:rPr>
              <a:t>任务维度 </a:t>
            </a:r>
            <a:r>
              <a:rPr lang="en-US" altLang="zh-CN" sz="4000" dirty="0">
                <a:solidFill>
                  <a:srgbClr val="002060"/>
                </a:solidFill>
              </a:rPr>
              <a:t>—— </a:t>
            </a:r>
            <a:r>
              <a:rPr lang="zh-CN" altLang="en-US" sz="4000" dirty="0">
                <a:solidFill>
                  <a:srgbClr val="002060"/>
                </a:solidFill>
              </a:rPr>
              <a:t>拆分 “必须写什么” 与 “可以怎么写”，</a:t>
            </a:r>
            <a:r>
              <a:rPr lang="zh-CN" altLang="en-US" sz="4000" b="1" dirty="0">
                <a:solidFill>
                  <a:srgbClr val="002060"/>
                </a:solidFill>
              </a:rPr>
              <a:t>详略得当</a:t>
            </a:r>
            <a:endParaRPr lang="zh-CN" altLang="en-US" sz="4000" b="1" dirty="0">
              <a:solidFill>
                <a:srgbClr val="002060"/>
              </a:solidFill>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3700" y="1411698"/>
            <a:ext cx="4318199" cy="467457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三、国家安全</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逻辑建构</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6" name="内容占位符 2"/>
          <p:cNvSpPr>
            <a:spLocks noGrp="1"/>
          </p:cNvSpPr>
          <p:nvPr>
            <p:ph idx="1"/>
          </p:nvPr>
        </p:nvSpPr>
        <p:spPr>
          <a:xfrm>
            <a:off x="470517" y="843379"/>
            <a:ext cx="10883283" cy="5370177"/>
          </a:xfrm>
        </p:spPr>
        <p:txBody>
          <a:bodyPr>
            <a:normAutofit/>
          </a:bodyPr>
          <a:lstStyle/>
          <a:p>
            <a:pPr marL="0" indent="0">
              <a:buNone/>
            </a:pPr>
            <a:r>
              <a:rPr lang="zh-CN" altLang="en-US" dirty="0"/>
              <a:t>第一段：引出话题</a:t>
            </a:r>
            <a:endParaRPr lang="zh-CN" altLang="en-US" dirty="0"/>
          </a:p>
          <a:p>
            <a:pPr marL="0" indent="0">
              <a:buNone/>
            </a:pPr>
            <a:r>
              <a:rPr lang="zh-CN" altLang="en-US" dirty="0"/>
              <a:t>  → 点明国家安全的定义或重要性</a:t>
            </a:r>
            <a:endParaRPr lang="en-US" altLang="zh-CN" dirty="0"/>
          </a:p>
          <a:p>
            <a:pPr marL="0" indent="0">
              <a:buNone/>
            </a:pPr>
            <a:r>
              <a:rPr lang="zh-CN" altLang="en-US" dirty="0"/>
              <a:t>     </a:t>
            </a:r>
            <a:endParaRPr lang="zh-CN" altLang="en-US" dirty="0"/>
          </a:p>
          <a:p>
            <a:pPr marL="0" indent="0">
              <a:buNone/>
            </a:pPr>
            <a:r>
              <a:rPr lang="zh-CN" altLang="en-US" dirty="0"/>
              <a:t>第二段：阐述重要性       </a:t>
            </a:r>
            <a:endParaRPr lang="zh-CN" altLang="en-US" dirty="0"/>
          </a:p>
          <a:p>
            <a:pPr marL="0" indent="0">
              <a:buNone/>
            </a:pPr>
            <a:r>
              <a:rPr lang="zh-CN" altLang="en-US" dirty="0"/>
              <a:t>  →国家安全为何重要 </a:t>
            </a:r>
            <a:r>
              <a:rPr lang="en-US" altLang="zh-CN" dirty="0"/>
              <a:t>+ </a:t>
            </a:r>
            <a:r>
              <a:rPr lang="zh-CN" altLang="en-US" dirty="0"/>
              <a:t>与个人的关联 </a:t>
            </a:r>
            <a:endParaRPr lang="en-US" altLang="zh-CN" dirty="0"/>
          </a:p>
          <a:p>
            <a:pPr marL="0" indent="0">
              <a:buNone/>
            </a:pPr>
            <a:r>
              <a:rPr lang="zh-CN" altLang="en-US" dirty="0"/>
              <a:t>                  具体行动</a:t>
            </a:r>
            <a:endParaRPr lang="en-US" altLang="zh-CN" dirty="0"/>
          </a:p>
          <a:p>
            <a:pPr marL="0" indent="0">
              <a:buNone/>
            </a:pPr>
            <a:r>
              <a:rPr lang="zh-CN" altLang="en-US" dirty="0"/>
              <a:t>→ 作为学生可以做什么（</a:t>
            </a:r>
            <a:r>
              <a:rPr lang="en-US" altLang="zh-CN" dirty="0"/>
              <a:t>2—3</a:t>
            </a:r>
            <a:r>
              <a:rPr lang="zh-CN" altLang="en-US" dirty="0"/>
              <a:t>点具体行动）</a:t>
            </a:r>
            <a:endParaRPr lang="en-US" altLang="zh-CN" dirty="0"/>
          </a:p>
          <a:p>
            <a:pPr marL="0" indent="0">
              <a:buNone/>
            </a:pPr>
            <a:endParaRPr lang="zh-CN" altLang="en-US" dirty="0"/>
          </a:p>
          <a:p>
            <a:pPr marL="0" indent="0">
              <a:buNone/>
            </a:pPr>
            <a:r>
              <a:rPr lang="zh-CN" altLang="en-US" dirty="0"/>
              <a:t>  第三段：升华总结</a:t>
            </a:r>
            <a:endParaRPr lang="zh-CN" altLang="en-US" dirty="0"/>
          </a:p>
          <a:p>
            <a:pPr marL="0" indent="0">
              <a:buNone/>
            </a:pPr>
            <a:r>
              <a:rPr lang="zh-CN" altLang="en-US" dirty="0"/>
              <a:t>→号召共同守护国家安全</a:t>
            </a:r>
            <a:endParaRPr lang="zh-CN" altLang="en-US" dirty="0"/>
          </a:p>
          <a:p>
            <a:pPr marL="0" indent="0">
              <a:buNone/>
            </a:pP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lang="zh-CN" altLang="en-US" kern="100" dirty="0">
                <a:solidFill>
                  <a:prstClr val="black"/>
                </a:solidFill>
                <a:highlight>
                  <a:srgbClr val="FFFF00"/>
                </a:highlight>
                <a:latin typeface="等线" panose="02010600030101010101" pitchFamily="2" charset="-122"/>
                <a:ea typeface="等线" panose="02010600030101010101" pitchFamily="2" charset="-122"/>
                <a:cs typeface="Times New Roman" panose="02020603050405020304" pitchFamily="18" charset="0"/>
              </a:rPr>
              <a:t>三</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、国家安全</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186431" y="825623"/>
            <a:ext cx="11898217" cy="6032377"/>
          </a:xfrm>
          <a:prstGeom prst="rect">
            <a:avLst/>
          </a:prstGeom>
          <a:solidFill>
            <a:srgbClr val="5B9BD5">
              <a:lumMod val="20000"/>
              <a:lumOff val="80000"/>
            </a:srgbClr>
          </a:solidFill>
        </p:spPr>
        <p:txBody>
          <a:bodyPr wrap="square">
            <a:noAutofit/>
          </a:bodyPr>
          <a:lstStyle/>
          <a:p>
            <a:pPr lvl="0"/>
            <a:r>
              <a:rPr lang="en-US" altLang="zh-CN" sz="2000" dirty="0">
                <a:solidFill>
                  <a:prstClr val="black"/>
                </a:solidFill>
                <a:latin typeface="Times New Roman" panose="02020603050405020304" pitchFamily="18" charset="0"/>
                <a:cs typeface="Times New Roman" panose="02020603050405020304" pitchFamily="18" charset="0"/>
              </a:rPr>
              <a:t>【</a:t>
            </a:r>
            <a:r>
              <a:rPr lang="zh-CN" altLang="en-US" sz="2000" dirty="0">
                <a:solidFill>
                  <a:prstClr val="black"/>
                </a:solidFill>
                <a:latin typeface="Times New Roman" panose="02020603050405020304" pitchFamily="18" charset="0"/>
                <a:cs typeface="Times New Roman" panose="02020603050405020304" pitchFamily="18" charset="0"/>
              </a:rPr>
              <a:t>核心词汇</a:t>
            </a:r>
            <a:r>
              <a:rPr lang="en-US" altLang="zh-CN" sz="2000" dirty="0">
                <a:solidFill>
                  <a:prstClr val="black"/>
                </a:solidFill>
                <a:latin typeface="Times New Roman" panose="02020603050405020304" pitchFamily="18" charset="0"/>
                <a:cs typeface="Times New Roman" panose="02020603050405020304" pitchFamily="18" charset="0"/>
              </a:rPr>
              <a:t>】</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srgbClr val="FF0000"/>
                </a:solidFill>
                <a:latin typeface="Times New Roman" panose="02020603050405020304" pitchFamily="18" charset="0"/>
                <a:cs typeface="Times New Roman" panose="02020603050405020304" pitchFamily="18" charset="0"/>
              </a:rPr>
              <a:t>定义与重要性</a:t>
            </a:r>
            <a:r>
              <a:rPr lang="zh-CN" altLang="en-US" sz="2000" dirty="0">
                <a:solidFill>
                  <a:prstClr val="black"/>
                </a:solidFill>
                <a:latin typeface="Times New Roman" panose="02020603050405020304" pitchFamily="18" charset="0"/>
                <a:cs typeface="Times New Roman" panose="02020603050405020304" pitchFamily="18" charset="0"/>
              </a:rPr>
              <a:t>：</a:t>
            </a:r>
            <a:r>
              <a:rPr lang="en-US" altLang="zh-CN" sz="2000" dirty="0">
                <a:solidFill>
                  <a:prstClr val="black"/>
                </a:solidFill>
                <a:latin typeface="Times New Roman" panose="02020603050405020304" pitchFamily="18" charset="0"/>
                <a:cs typeface="Times New Roman" panose="02020603050405020304" pitchFamily="18" charset="0"/>
              </a:rPr>
              <a:t>national security</a:t>
            </a:r>
            <a:r>
              <a:rPr lang="zh-CN" altLang="en-US" sz="2000" dirty="0">
                <a:solidFill>
                  <a:prstClr val="black"/>
                </a:solidFill>
                <a:latin typeface="Times New Roman" panose="02020603050405020304" pitchFamily="18" charset="0"/>
                <a:cs typeface="Times New Roman" panose="02020603050405020304" pitchFamily="18" charset="0"/>
              </a:rPr>
              <a:t>（国家安全）</a:t>
            </a:r>
            <a:r>
              <a:rPr lang="en-US" altLang="zh-CN" sz="2000" dirty="0">
                <a:solidFill>
                  <a:prstClr val="black"/>
                </a:solidFill>
                <a:latin typeface="Times New Roman" panose="02020603050405020304" pitchFamily="18" charset="0"/>
                <a:cs typeface="Times New Roman" panose="02020603050405020304" pitchFamily="18" charset="0"/>
              </a:rPr>
              <a:t>/ lifeline</a:t>
            </a:r>
            <a:r>
              <a:rPr lang="zh-CN" altLang="en-US" sz="2000" dirty="0">
                <a:solidFill>
                  <a:prstClr val="black"/>
                </a:solidFill>
                <a:latin typeface="Times New Roman" panose="02020603050405020304" pitchFamily="18" charset="0"/>
                <a:cs typeface="Times New Roman" panose="02020603050405020304" pitchFamily="18" charset="0"/>
              </a:rPr>
              <a:t>（生命线）</a:t>
            </a:r>
            <a:r>
              <a:rPr lang="en-US" altLang="zh-CN" sz="2000" dirty="0">
                <a:solidFill>
                  <a:prstClr val="black"/>
                </a:solidFill>
                <a:latin typeface="Times New Roman" panose="02020603050405020304" pitchFamily="18" charset="0"/>
                <a:cs typeface="Times New Roman" panose="02020603050405020304" pitchFamily="18" charset="0"/>
              </a:rPr>
              <a:t>/ safeguard</a:t>
            </a:r>
            <a:r>
              <a:rPr lang="zh-CN" altLang="en-US" sz="2000" dirty="0">
                <a:solidFill>
                  <a:prstClr val="black"/>
                </a:solidFill>
                <a:latin typeface="Times New Roman" panose="02020603050405020304" pitchFamily="18" charset="0"/>
                <a:cs typeface="Times New Roman" panose="02020603050405020304" pitchFamily="18" charset="0"/>
              </a:rPr>
              <a:t>（维护）</a:t>
            </a:r>
            <a:r>
              <a:rPr lang="en-US" altLang="zh-CN" sz="2000" dirty="0">
                <a:solidFill>
                  <a:prstClr val="black"/>
                </a:solidFill>
                <a:latin typeface="Times New Roman" panose="02020603050405020304" pitchFamily="18" charset="0"/>
                <a:cs typeface="Times New Roman" panose="02020603050405020304" pitchFamily="18" charset="0"/>
              </a:rPr>
              <a:t>/ fundamental guarantee</a:t>
            </a:r>
            <a:r>
              <a:rPr lang="zh-CN" altLang="en-US" sz="2000" dirty="0">
                <a:solidFill>
                  <a:prstClr val="black"/>
                </a:solidFill>
                <a:latin typeface="Times New Roman" panose="02020603050405020304" pitchFamily="18" charset="0"/>
                <a:cs typeface="Times New Roman" panose="02020603050405020304" pitchFamily="18" charset="0"/>
              </a:rPr>
              <a:t>（根本保障）</a:t>
            </a:r>
            <a:r>
              <a:rPr lang="en-US" altLang="zh-CN" sz="2000" dirty="0">
                <a:solidFill>
                  <a:prstClr val="black"/>
                </a:solidFill>
                <a:latin typeface="Times New Roman" panose="02020603050405020304" pitchFamily="18" charset="0"/>
                <a:cs typeface="Times New Roman" panose="02020603050405020304" pitchFamily="18" charset="0"/>
              </a:rPr>
              <a:t>/ sovereignty</a:t>
            </a:r>
            <a:r>
              <a:rPr lang="zh-CN" altLang="en-US" sz="2000" dirty="0">
                <a:solidFill>
                  <a:prstClr val="black"/>
                </a:solidFill>
                <a:latin typeface="Times New Roman" panose="02020603050405020304" pitchFamily="18" charset="0"/>
                <a:cs typeface="Times New Roman" panose="02020603050405020304" pitchFamily="18" charset="0"/>
              </a:rPr>
              <a:t>（国家主权）</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srgbClr val="FF0000"/>
                </a:solidFill>
                <a:latin typeface="Times New Roman" panose="02020603050405020304" pitchFamily="18" charset="0"/>
                <a:cs typeface="Times New Roman" panose="02020603050405020304" pitchFamily="18" charset="0"/>
              </a:rPr>
              <a:t>安全领域</a:t>
            </a:r>
            <a:r>
              <a:rPr lang="zh-CN" altLang="en-US" sz="2000" dirty="0">
                <a:solidFill>
                  <a:prstClr val="black"/>
                </a:solidFill>
                <a:latin typeface="Times New Roman" panose="02020603050405020304" pitchFamily="18" charset="0"/>
                <a:cs typeface="Times New Roman" panose="02020603050405020304" pitchFamily="18" charset="0"/>
              </a:rPr>
              <a:t>：</a:t>
            </a:r>
            <a:r>
              <a:rPr lang="en-US" altLang="zh-CN" sz="2000" dirty="0">
                <a:solidFill>
                  <a:prstClr val="black"/>
                </a:solidFill>
                <a:latin typeface="Times New Roman" panose="02020603050405020304" pitchFamily="18" charset="0"/>
                <a:cs typeface="Times New Roman" panose="02020603050405020304" pitchFamily="18" charset="0"/>
              </a:rPr>
              <a:t>cultural security</a:t>
            </a:r>
            <a:r>
              <a:rPr lang="zh-CN" altLang="en-US" sz="2000" dirty="0">
                <a:solidFill>
                  <a:prstClr val="black"/>
                </a:solidFill>
                <a:latin typeface="Times New Roman" panose="02020603050405020304" pitchFamily="18" charset="0"/>
                <a:cs typeface="Times New Roman" panose="02020603050405020304" pitchFamily="18" charset="0"/>
              </a:rPr>
              <a:t>（文化安全）</a:t>
            </a:r>
            <a:r>
              <a:rPr lang="en-US" altLang="zh-CN" sz="2000" dirty="0">
                <a:solidFill>
                  <a:prstClr val="black"/>
                </a:solidFill>
                <a:latin typeface="Times New Roman" panose="02020603050405020304" pitchFamily="18" charset="0"/>
                <a:cs typeface="Times New Roman" panose="02020603050405020304" pitchFamily="18" charset="0"/>
              </a:rPr>
              <a:t>/ food security</a:t>
            </a:r>
            <a:r>
              <a:rPr lang="zh-CN" altLang="en-US" sz="2000" dirty="0">
                <a:solidFill>
                  <a:prstClr val="black"/>
                </a:solidFill>
                <a:latin typeface="Times New Roman" panose="02020603050405020304" pitchFamily="18" charset="0"/>
                <a:cs typeface="Times New Roman" panose="02020603050405020304" pitchFamily="18" charset="0"/>
              </a:rPr>
              <a:t>（粮食安全）</a:t>
            </a:r>
            <a:r>
              <a:rPr lang="en-US" altLang="zh-CN" sz="2000" dirty="0">
                <a:solidFill>
                  <a:prstClr val="black"/>
                </a:solidFill>
                <a:latin typeface="Times New Roman" panose="02020603050405020304" pitchFamily="18" charset="0"/>
                <a:cs typeface="Times New Roman" panose="02020603050405020304" pitchFamily="18" charset="0"/>
              </a:rPr>
              <a:t>/ cyber security</a:t>
            </a:r>
            <a:r>
              <a:rPr lang="zh-CN" altLang="en-US" sz="2000" dirty="0">
                <a:solidFill>
                  <a:prstClr val="black"/>
                </a:solidFill>
                <a:latin typeface="Times New Roman" panose="02020603050405020304" pitchFamily="18" charset="0"/>
                <a:cs typeface="Times New Roman" panose="02020603050405020304" pitchFamily="18" charset="0"/>
              </a:rPr>
              <a:t>（网络安全）</a:t>
            </a:r>
            <a:r>
              <a:rPr lang="en-US" altLang="zh-CN" sz="2000" dirty="0">
                <a:solidFill>
                  <a:prstClr val="black"/>
                </a:solidFill>
                <a:latin typeface="Times New Roman" panose="02020603050405020304" pitchFamily="18" charset="0"/>
                <a:cs typeface="Times New Roman" panose="02020603050405020304" pitchFamily="18" charset="0"/>
              </a:rPr>
              <a:t>/ data security</a:t>
            </a:r>
            <a:r>
              <a:rPr lang="zh-CN" altLang="en-US" sz="2000" dirty="0">
                <a:solidFill>
                  <a:prstClr val="black"/>
                </a:solidFill>
                <a:latin typeface="Times New Roman" panose="02020603050405020304" pitchFamily="18" charset="0"/>
                <a:cs typeface="Times New Roman" panose="02020603050405020304" pitchFamily="18" charset="0"/>
              </a:rPr>
              <a:t>（数据安全）</a:t>
            </a:r>
            <a:r>
              <a:rPr lang="en-US" altLang="zh-CN" sz="2000" dirty="0">
                <a:solidFill>
                  <a:prstClr val="black"/>
                </a:solidFill>
                <a:latin typeface="Times New Roman" panose="02020603050405020304" pitchFamily="18" charset="0"/>
                <a:cs typeface="Times New Roman" panose="02020603050405020304" pitchFamily="18" charset="0"/>
              </a:rPr>
              <a:t>/ ecological security</a:t>
            </a:r>
            <a:r>
              <a:rPr lang="zh-CN" altLang="en-US" sz="2000" dirty="0">
                <a:solidFill>
                  <a:prstClr val="black"/>
                </a:solidFill>
                <a:latin typeface="Times New Roman" panose="02020603050405020304" pitchFamily="18" charset="0"/>
                <a:cs typeface="Times New Roman" panose="02020603050405020304" pitchFamily="18" charset="0"/>
              </a:rPr>
              <a:t>（生态安全）</a:t>
            </a:r>
            <a:r>
              <a:rPr lang="en-US" altLang="zh-CN" sz="2000" dirty="0">
                <a:solidFill>
                  <a:prstClr val="black"/>
                </a:solidFill>
                <a:latin typeface="Times New Roman" panose="02020603050405020304" pitchFamily="18" charset="0"/>
                <a:cs typeface="Times New Roman" panose="02020603050405020304" pitchFamily="18" charset="0"/>
              </a:rPr>
              <a:t>/ personal information protection</a:t>
            </a:r>
            <a:r>
              <a:rPr lang="zh-CN" altLang="en-US" sz="2000" dirty="0">
                <a:solidFill>
                  <a:prstClr val="black"/>
                </a:solidFill>
                <a:latin typeface="Times New Roman" panose="02020603050405020304" pitchFamily="18" charset="0"/>
                <a:cs typeface="Times New Roman" panose="02020603050405020304" pitchFamily="18" charset="0"/>
              </a:rPr>
              <a:t>（个人信息保护）</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srgbClr val="FF0000"/>
                </a:solidFill>
                <a:latin typeface="Times New Roman" panose="02020603050405020304" pitchFamily="18" charset="0"/>
                <a:cs typeface="Times New Roman" panose="02020603050405020304" pitchFamily="18" charset="0"/>
              </a:rPr>
              <a:t>青少年行动类</a:t>
            </a:r>
            <a:r>
              <a:rPr lang="zh-CN" altLang="en-US" sz="2000" dirty="0">
                <a:solidFill>
                  <a:prstClr val="black"/>
                </a:solidFill>
                <a:latin typeface="Times New Roman" panose="02020603050405020304" pitchFamily="18" charset="0"/>
                <a:cs typeface="Times New Roman" panose="02020603050405020304" pitchFamily="18" charset="0"/>
              </a:rPr>
              <a:t>：</a:t>
            </a:r>
            <a:r>
              <a:rPr lang="en-US" altLang="zh-CN" sz="2000" dirty="0">
                <a:solidFill>
                  <a:prstClr val="black"/>
                </a:solidFill>
                <a:latin typeface="Times New Roman" panose="02020603050405020304" pitchFamily="18" charset="0"/>
                <a:cs typeface="Times New Roman" panose="02020603050405020304" pitchFamily="18" charset="0"/>
              </a:rPr>
              <a:t>raise security awareness</a:t>
            </a:r>
            <a:r>
              <a:rPr lang="zh-CN" altLang="en-US" sz="2000" dirty="0">
                <a:solidFill>
                  <a:prstClr val="black"/>
                </a:solidFill>
                <a:latin typeface="Times New Roman" panose="02020603050405020304" pitchFamily="18" charset="0"/>
                <a:cs typeface="Times New Roman" panose="02020603050405020304" pitchFamily="18" charset="0"/>
              </a:rPr>
              <a:t>（提高安全意识）</a:t>
            </a:r>
            <a:r>
              <a:rPr lang="en-US" altLang="zh-CN" sz="2000" dirty="0">
                <a:solidFill>
                  <a:prstClr val="black"/>
                </a:solidFill>
                <a:latin typeface="Times New Roman" panose="02020603050405020304" pitchFamily="18" charset="0"/>
                <a:cs typeface="Times New Roman" panose="02020603050405020304" pitchFamily="18" charset="0"/>
              </a:rPr>
              <a:t>/ protect oneself</a:t>
            </a:r>
            <a:r>
              <a:rPr lang="zh-CN" altLang="en-US" sz="2000" dirty="0">
                <a:solidFill>
                  <a:prstClr val="black"/>
                </a:solidFill>
                <a:latin typeface="Times New Roman" panose="02020603050405020304" pitchFamily="18" charset="0"/>
                <a:cs typeface="Times New Roman" panose="02020603050405020304" pitchFamily="18" charset="0"/>
              </a:rPr>
              <a:t>（保护自己）</a:t>
            </a:r>
            <a:r>
              <a:rPr lang="en-US" altLang="zh-CN" sz="2000" dirty="0">
                <a:solidFill>
                  <a:prstClr val="black"/>
                </a:solidFill>
                <a:latin typeface="Times New Roman" panose="02020603050405020304" pitchFamily="18" charset="0"/>
                <a:cs typeface="Times New Roman" panose="02020603050405020304" pitchFamily="18" charset="0"/>
              </a:rPr>
              <a:t>/ guard against cyber fraud</a:t>
            </a:r>
            <a:r>
              <a:rPr lang="zh-CN" altLang="en-US" sz="2000" dirty="0">
                <a:solidFill>
                  <a:prstClr val="black"/>
                </a:solidFill>
                <a:latin typeface="Times New Roman" panose="02020603050405020304" pitchFamily="18" charset="0"/>
                <a:cs typeface="Times New Roman" panose="02020603050405020304" pitchFamily="18" charset="0"/>
              </a:rPr>
              <a:t>（防范网络诈骗）</a:t>
            </a:r>
            <a:r>
              <a:rPr lang="en-US" altLang="zh-CN" sz="2000" dirty="0">
                <a:solidFill>
                  <a:prstClr val="black"/>
                </a:solidFill>
                <a:latin typeface="Times New Roman" panose="02020603050405020304" pitchFamily="18" charset="0"/>
                <a:cs typeface="Times New Roman" panose="02020603050405020304" pitchFamily="18" charset="0"/>
              </a:rPr>
              <a:t>/ cherish life</a:t>
            </a:r>
            <a:r>
              <a:rPr lang="zh-CN" altLang="en-US" sz="2000" dirty="0">
                <a:solidFill>
                  <a:prstClr val="black"/>
                </a:solidFill>
                <a:latin typeface="Times New Roman" panose="02020603050405020304" pitchFamily="18" charset="0"/>
                <a:cs typeface="Times New Roman" panose="02020603050405020304" pitchFamily="18" charset="0"/>
              </a:rPr>
              <a:t>（珍爱生命）</a:t>
            </a:r>
            <a:r>
              <a:rPr lang="en-US" altLang="zh-CN" sz="2000" dirty="0">
                <a:solidFill>
                  <a:prstClr val="black"/>
                </a:solidFill>
                <a:latin typeface="Times New Roman" panose="02020603050405020304" pitchFamily="18" charset="0"/>
                <a:cs typeface="Times New Roman" panose="02020603050405020304" pitchFamily="18" charset="0"/>
              </a:rPr>
              <a:t>/ follow safety rules</a:t>
            </a:r>
            <a:r>
              <a:rPr lang="zh-CN" altLang="en-US" sz="2000" dirty="0">
                <a:solidFill>
                  <a:prstClr val="black"/>
                </a:solidFill>
                <a:latin typeface="Times New Roman" panose="02020603050405020304" pitchFamily="18" charset="0"/>
                <a:cs typeface="Times New Roman" panose="02020603050405020304" pitchFamily="18" charset="0"/>
              </a:rPr>
              <a:t>（遵守安全规则）</a:t>
            </a:r>
            <a:r>
              <a:rPr lang="en-US" altLang="zh-CN" sz="2000" dirty="0">
                <a:solidFill>
                  <a:prstClr val="black"/>
                </a:solidFill>
                <a:latin typeface="Times New Roman" panose="02020603050405020304" pitchFamily="18" charset="0"/>
                <a:cs typeface="Times New Roman" panose="02020603050405020304" pitchFamily="18" charset="0"/>
              </a:rPr>
              <a:t>/ deal with emergencies</a:t>
            </a:r>
            <a:r>
              <a:rPr lang="zh-CN" altLang="en-US" sz="2000" dirty="0">
                <a:solidFill>
                  <a:prstClr val="black"/>
                </a:solidFill>
                <a:latin typeface="Times New Roman" panose="02020603050405020304" pitchFamily="18" charset="0"/>
                <a:cs typeface="Times New Roman" panose="02020603050405020304" pitchFamily="18" charset="0"/>
              </a:rPr>
              <a:t>（应对突发情况）</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三、国家安全</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86431" y="825623"/>
            <a:ext cx="11898217" cy="6032377"/>
          </a:xfrm>
          <a:prstGeom prst="rect">
            <a:avLst/>
          </a:prstGeom>
          <a:solidFill>
            <a:srgbClr val="5B9BD5">
              <a:lumMod val="20000"/>
              <a:lumOff val="80000"/>
            </a:srgbClr>
          </a:solidFill>
        </p:spPr>
        <p:txBody>
          <a:bodyPr wrap="square">
            <a:noAutofit/>
          </a:bodyPr>
          <a:lstStyle/>
          <a:p>
            <a:pPr lvl="0"/>
            <a:r>
              <a:rPr lang="en-US" altLang="zh-CN" sz="2000" dirty="0">
                <a:solidFill>
                  <a:prstClr val="black"/>
                </a:solidFill>
                <a:latin typeface="Times New Roman" panose="02020603050405020304" pitchFamily="18" charset="0"/>
                <a:cs typeface="Times New Roman" panose="02020603050405020304" pitchFamily="18" charset="0"/>
              </a:rPr>
              <a:t>【</a:t>
            </a:r>
            <a:r>
              <a:rPr lang="zh-CN" altLang="en-US" sz="2000" dirty="0">
                <a:solidFill>
                  <a:prstClr val="black"/>
                </a:solidFill>
                <a:latin typeface="Times New Roman" panose="02020603050405020304" pitchFamily="18" charset="0"/>
                <a:cs typeface="Times New Roman" panose="02020603050405020304" pitchFamily="18" charset="0"/>
              </a:rPr>
              <a:t>高频句式</a:t>
            </a:r>
            <a:r>
              <a:rPr lang="en-US" altLang="zh-CN" sz="2000" dirty="0">
                <a:solidFill>
                  <a:prstClr val="black"/>
                </a:solidFill>
                <a:latin typeface="Times New Roman" panose="02020603050405020304" pitchFamily="18" charset="0"/>
                <a:cs typeface="Times New Roman" panose="02020603050405020304" pitchFamily="18" charset="0"/>
              </a:rPr>
              <a:t>】</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① </a:t>
            </a:r>
            <a:r>
              <a:rPr lang="zh-CN" altLang="en-US" sz="2000" dirty="0">
                <a:solidFill>
                  <a:prstClr val="black"/>
                </a:solidFill>
                <a:latin typeface="Times New Roman" panose="02020603050405020304" pitchFamily="18" charset="0"/>
                <a:cs typeface="Times New Roman" panose="02020603050405020304" pitchFamily="18" charset="0"/>
              </a:rPr>
              <a:t>定义与重要性表述</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National security is the lifeline of a country—the fundamental guarantee for political stability, sovereignty integrity, and the well-being of its people.</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国家安全是国家的生命线，是政权稳固、主权完整、人民安居乐业的根本保障。</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National security ensures that we don‘t have to be outstanding individuals in a foreign land to be respected; even being an ordinary citizen, we are treated well with the protection of a stable and safe nation behind us.</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国家安全赋予国民一种底气和尊严</a:t>
            </a:r>
            <a:r>
              <a:rPr lang="en-US" altLang="zh-CN" sz="2000" dirty="0">
                <a:solidFill>
                  <a:prstClr val="black"/>
                </a:solidFill>
                <a:latin typeface="Times New Roman" panose="02020603050405020304" pitchFamily="18" charset="0"/>
                <a:cs typeface="Times New Roman" panose="02020603050405020304" pitchFamily="18" charset="0"/>
              </a:rPr>
              <a:t>——</a:t>
            </a:r>
            <a:r>
              <a:rPr lang="zh-CN" altLang="en-US" sz="2000" dirty="0">
                <a:solidFill>
                  <a:prstClr val="black"/>
                </a:solidFill>
                <a:latin typeface="Times New Roman" panose="02020603050405020304" pitchFamily="18" charset="0"/>
                <a:cs typeface="Times New Roman" panose="02020603050405020304" pitchFamily="18" charset="0"/>
              </a:rPr>
              <a:t>无论身处何地，背后都有一个安全稳定的国家。</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② 安全威胁警示（适合用于引出问题或交代背景）</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When academic exchanges hide recruitment traps, when cyber attacks target national lifelines, and when a seed becomes the focus of strategic resource competition—these seemingly distant security threats are quietly approaching every ordinary person.</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当学术交流的外衣下暗藏策反陷阱，当网络攻击的目标直指国家命脉，当一粒种子成为战略资源争夺的焦点</a:t>
            </a:r>
            <a:r>
              <a:rPr lang="en-US" altLang="zh-CN" sz="2000" dirty="0">
                <a:solidFill>
                  <a:prstClr val="black"/>
                </a:solidFill>
                <a:latin typeface="Times New Roman" panose="02020603050405020304" pitchFamily="18" charset="0"/>
                <a:cs typeface="Times New Roman" panose="02020603050405020304" pitchFamily="18" charset="0"/>
              </a:rPr>
              <a:t>——</a:t>
            </a:r>
            <a:r>
              <a:rPr lang="zh-CN" altLang="en-US" sz="2000" dirty="0">
                <a:solidFill>
                  <a:prstClr val="black"/>
                </a:solidFill>
                <a:latin typeface="Times New Roman" panose="02020603050405020304" pitchFamily="18" charset="0"/>
                <a:cs typeface="Times New Roman" panose="02020603050405020304" pitchFamily="18" charset="0"/>
              </a:rPr>
              <a:t>这些看似遥远的安全威胁，其实正悄然逼近每个普通人。</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三、国家安全</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86431" y="825623"/>
            <a:ext cx="11898217" cy="6032377"/>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高频句式</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③ 青少年行动表述</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As the younger generation, we should raise our security awareness and take an active role in guarding our country’s safety.</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作为青年一代，我们应提高安全意识，主动担当起维护国家安全的责任。</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It is our responsibility to protect personal information, guard against cyber fraud, and promote a healthy online environment.</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保护个人信息、防范网络诈骗、营造健康的网络环境，是我们的责任。</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Safeguarding national security is not the job of a few but the duty of every citizen.</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维护国家安全不是少数人的职责，而是每一位公民的义务。</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220319"/>
            <a:ext cx="6096912" cy="392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defRPr/>
            </a:pP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三、国家安全</a:t>
            </a:r>
            <a:r>
              <a:rPr kumimoji="0" lang="en-US" altLang="zh-CN"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rPr>
              <a:t>语料整理</a:t>
            </a:r>
            <a:endParaRPr kumimoji="0" lang="zh-CN" altLang="en-US" sz="1800" b="0" i="0" u="none" strike="noStrike" kern="1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86431" y="825623"/>
            <a:ext cx="11898217" cy="6032377"/>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高频句式</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④ 个人与国家关联</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Nothing is more precious than the safety of our nation. Let us join hands to build a strong defense line for our country’s security.</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没有什么比国家的安全更珍贵。让我们携起手来，为国家安全筑牢防线。</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⑤ 呼吁与号召</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It’s high time that we attached great importance to national security and took concrete actions in our daily lives.</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我们该高度重视国家安全，并在日常生活中采取切实行动了。（虚拟语气）</a:t>
            </a:r>
            <a:endParaRPr lang="zh-CN" altLang="en-US" sz="2000" dirty="0">
              <a:solidFill>
                <a:prstClr val="black"/>
              </a:solidFill>
              <a:latin typeface="Times New Roman" panose="02020603050405020304" pitchFamily="18" charset="0"/>
              <a:cs typeface="Times New Roman" panose="02020603050405020304" pitchFamily="18" charset="0"/>
            </a:endParaRPr>
          </a:p>
          <a:p>
            <a:pPr lvl="0"/>
            <a:endParaRPr lang="zh-CN" altLang="en-US"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rPr>
              <a:t>Only by working together can we safeguard our national security and ensure a brighter future for the next generations.</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zh-CN" altLang="en-US" sz="2000" dirty="0">
                <a:solidFill>
                  <a:prstClr val="black"/>
                </a:solidFill>
                <a:latin typeface="Times New Roman" panose="02020603050405020304" pitchFamily="18" charset="0"/>
                <a:cs typeface="Times New Roman" panose="02020603050405020304" pitchFamily="18" charset="0"/>
              </a:rPr>
              <a:t>只有齐心协力，我们才能维护国家安全，为子孙后代守护更美好的未来。</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p:cNvSpPr txBox="1"/>
          <p:nvPr/>
        </p:nvSpPr>
        <p:spPr>
          <a:xfrm>
            <a:off x="6273654" y="1200097"/>
            <a:ext cx="3927108" cy="1081322"/>
          </a:xfrm>
          <a:prstGeom prst="rect">
            <a:avLst/>
          </a:prstGeom>
          <a:no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6600" b="1" i="0" u="none" strike="noStrike" kern="1200" cap="all" spc="0" normalizeH="0" baseline="0" noProof="0" dirty="0">
                <a:ln>
                  <a:noFill/>
                </a:ln>
                <a:solidFill>
                  <a:srgbClr val="7030A0"/>
                </a:solidFill>
                <a:effectLst/>
                <a:uLnTx/>
                <a:uFillTx/>
                <a:latin typeface="微软雅黑" panose="020B0503020204020204" charset="-122"/>
                <a:ea typeface="微软雅黑" panose="020B0503020204020204" charset="-122"/>
                <a:cs typeface="Arial" panose="020B0604020202020204" pitchFamily="34" charset="0"/>
              </a:rPr>
              <a:t>高考加油！</a:t>
            </a:r>
            <a:endParaRPr kumimoji="0" lang="zh-CN" altLang="en-US" sz="6600" b="1" i="0" u="none" strike="noStrike" kern="1200" cap="all" spc="0" normalizeH="0" baseline="0" noProof="0" dirty="0">
              <a:ln>
                <a:noFill/>
              </a:ln>
              <a:solidFill>
                <a:srgbClr val="7030A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7" name="矩形 16"/>
          <p:cNvSpPr/>
          <p:nvPr/>
        </p:nvSpPr>
        <p:spPr>
          <a:xfrm>
            <a:off x="0" y="6210300"/>
            <a:ext cx="12192000" cy="648547"/>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3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0" y="642103"/>
            <a:ext cx="12192000" cy="43348"/>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3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 name="Isaac Shepard - Letting Go">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46996" y="469151"/>
            <a:ext cx="812800" cy="8128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801" y="2409391"/>
            <a:ext cx="4572000" cy="3373093"/>
          </a:xfrm>
          <a:prstGeom prst="rect">
            <a:avLst/>
          </a:prstGeom>
        </p:spPr>
      </p:pic>
      <p:sp>
        <p:nvSpPr>
          <p:cNvPr id="4" name="内容占位符 2"/>
          <p:cNvSpPr txBox="1"/>
          <p:nvPr/>
        </p:nvSpPr>
        <p:spPr>
          <a:xfrm>
            <a:off x="340407" y="816753"/>
            <a:ext cx="4735334" cy="5167911"/>
          </a:xfrm>
          <a:prstGeom prst="rect">
            <a:avLst/>
          </a:prstGeom>
          <a:solidFill>
            <a:schemeClr val="accent1">
              <a:lumMod val="20000"/>
              <a:lumOff val="80000"/>
            </a:schemeClr>
          </a:solidFill>
          <a:ln>
            <a:solidFill>
              <a:schemeClr val="accent1">
                <a:lumMod val="20000"/>
                <a:lumOff val="8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10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82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solidFill>
                <a:srgbClr val="7030A0"/>
              </a:solidFill>
              <a:ea typeface="微软简隶书" pitchFamily="2" charset="-122"/>
            </a:endParaRPr>
          </a:p>
          <a:p>
            <a:endParaRPr lang="en-US" altLang="zh-CN" dirty="0">
              <a:solidFill>
                <a:srgbClr val="7030A0"/>
              </a:solidFill>
              <a:ea typeface="微软简隶书" pitchFamily="2" charset="-122"/>
            </a:endParaRPr>
          </a:p>
          <a:p>
            <a:r>
              <a:rPr lang="zh-CN" altLang="en-US" dirty="0">
                <a:solidFill>
                  <a:srgbClr val="7030A0"/>
                </a:solidFill>
                <a:ea typeface="微软简隶书" pitchFamily="2" charset="-122"/>
              </a:rPr>
              <a:t>现象具体化</a:t>
            </a:r>
            <a:endParaRPr lang="zh-CN" altLang="en-US" dirty="0">
              <a:solidFill>
                <a:srgbClr val="7030A0"/>
              </a:solidFill>
              <a:ea typeface="微软简隶书" pitchFamily="2" charset="-122"/>
            </a:endParaRPr>
          </a:p>
          <a:p>
            <a:r>
              <a:rPr lang="zh-CN" altLang="en-US" dirty="0">
                <a:solidFill>
                  <a:srgbClr val="7030A0"/>
                </a:solidFill>
                <a:ea typeface="微软简隶书" pitchFamily="2" charset="-122"/>
              </a:rPr>
              <a:t>观点鲜明化</a:t>
            </a:r>
            <a:endParaRPr lang="zh-CN" altLang="en-US" dirty="0">
              <a:solidFill>
                <a:srgbClr val="7030A0"/>
              </a:solidFill>
              <a:ea typeface="微软简隶书" pitchFamily="2" charset="-122"/>
            </a:endParaRPr>
          </a:p>
          <a:p>
            <a:r>
              <a:rPr lang="zh-CN" altLang="en-US" dirty="0">
                <a:solidFill>
                  <a:srgbClr val="7030A0"/>
                </a:solidFill>
                <a:ea typeface="微软简隶书" pitchFamily="2" charset="-122"/>
              </a:rPr>
              <a:t>理由层次化</a:t>
            </a:r>
            <a:endParaRPr lang="zh-CN" altLang="en-US" dirty="0">
              <a:solidFill>
                <a:srgbClr val="7030A0"/>
              </a:solidFill>
              <a:ea typeface="微软简隶书" pitchFamily="2" charset="-122"/>
            </a:endParaRPr>
          </a:p>
          <a:p>
            <a:r>
              <a:rPr lang="zh-CN" altLang="en-US" dirty="0">
                <a:solidFill>
                  <a:srgbClr val="7030A0"/>
                </a:solidFill>
                <a:ea typeface="微软简隶书" pitchFamily="2" charset="-122"/>
              </a:rPr>
              <a:t>建议可操作</a:t>
            </a:r>
            <a:endParaRPr lang="zh-CN" altLang="en-US" dirty="0">
              <a:solidFill>
                <a:srgbClr val="7030A0"/>
              </a:solidFill>
              <a:ea typeface="微软简隶书" pitchFamily="2" charset="-122"/>
            </a:endParaRPr>
          </a:p>
          <a:p>
            <a:r>
              <a:rPr lang="zh-CN" altLang="en-US" dirty="0">
                <a:solidFill>
                  <a:srgbClr val="7030A0"/>
                </a:solidFill>
                <a:ea typeface="微软简隶书" pitchFamily="2" charset="-122"/>
              </a:rPr>
              <a:t>结尾有力量</a:t>
            </a:r>
            <a:endParaRPr lang="zh-CN" altLang="en-US" dirty="0">
              <a:solidFill>
                <a:srgbClr val="7030A0"/>
              </a:solidFill>
              <a:ea typeface="微软简隶书" pitchFamily="2" charset="-122"/>
            </a:endParaRPr>
          </a:p>
          <a:p>
            <a:r>
              <a:rPr lang="zh-CN" altLang="en-US" dirty="0">
                <a:solidFill>
                  <a:srgbClr val="7030A0"/>
                </a:solidFill>
                <a:ea typeface="微软简隶书" pitchFamily="2" charset="-122"/>
              </a:rPr>
              <a:t>    愿你落笔时，心中有光，</a:t>
            </a:r>
            <a:endParaRPr lang="en-US" altLang="zh-CN" dirty="0">
              <a:solidFill>
                <a:srgbClr val="7030A0"/>
              </a:solidFill>
              <a:ea typeface="微软简隶书" pitchFamily="2" charset="-122"/>
            </a:endParaRPr>
          </a:p>
          <a:p>
            <a:r>
              <a:rPr lang="zh-CN" altLang="en-US" dirty="0">
                <a:solidFill>
                  <a:srgbClr val="7030A0"/>
                </a:solidFill>
                <a:ea typeface="微软简隶书" pitchFamily="2" charset="-122"/>
              </a:rPr>
              <a:t>逻辑如剑</a:t>
            </a:r>
            <a:r>
              <a:rPr lang="en-US" altLang="zh-CN" dirty="0">
                <a:solidFill>
                  <a:srgbClr val="7030A0"/>
                </a:solidFill>
                <a:ea typeface="微软简隶书" pitchFamily="2" charset="-122"/>
              </a:rPr>
              <a:t>!</a:t>
            </a:r>
            <a:endParaRPr lang="zh-CN" altLang="en-US" dirty="0">
              <a:solidFill>
                <a:srgbClr val="7030A0"/>
              </a:solidFill>
              <a:ea typeface="微软简隶书" pitchFamily="2" charset="-122"/>
            </a:endParaRPr>
          </a:p>
        </p:txBody>
      </p:sp>
    </p:spTree>
  </p:cSld>
  <p:clrMapOvr>
    <a:masterClrMapping/>
  </p:clrMapOvr>
  <mc:AlternateContent xmlns:mc="http://schemas.openxmlformats.org/markup-compatibility/2006">
    <mc:Choice xmlns:p14="http://schemas.microsoft.com/office/powerpoint/2010/main" Requires="p14">
      <p:transition p14:dur="9" advTm="5241">
        <p:comb dir="vert"/>
      </p:transition>
    </mc:Choice>
    <mc:Fallback>
      <p:transition advTm="5241">
        <p:comb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hold" display="0">
                  <p:stCondLst>
                    <p:cond delay="indefinite"/>
                  </p:stCondLst>
                  <p:endCondLst>
                    <p:cond evt="onStopAudio" delay="0">
                      <p:tgtEl>
                        <p:sldTgt/>
                      </p:tgtEl>
                    </p:cond>
                  </p:endCondLst>
                </p:cTn>
                <p:tgtEl>
                  <p:spTgt spid="2"/>
                </p:tgtEl>
              </p:cMediaNode>
            </p:audio>
          </p:childTnLst>
        </p:cTn>
      </p:par>
    </p:tnLst>
    <p:bldLst>
      <p:bldP spid="1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234315" y="1294765"/>
            <a:ext cx="4798060" cy="4268470"/>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135" dirty="0"/>
          </a:p>
          <a:p>
            <a:r>
              <a:rPr lang="zh-CN" altLang="en-US" sz="3735" b="1" dirty="0">
                <a:solidFill>
                  <a:schemeClr val="accent1">
                    <a:lumMod val="50000"/>
                  </a:schemeClr>
                </a:solidFill>
              </a:rPr>
              <a:t>金华十校联考</a:t>
            </a:r>
            <a:endParaRPr lang="en-US" altLang="zh-CN" sz="3735" b="1" dirty="0">
              <a:solidFill>
                <a:schemeClr val="accent1">
                  <a:lumMod val="50000"/>
                </a:schemeClr>
              </a:solidFill>
            </a:endParaRPr>
          </a:p>
          <a:p>
            <a:pPr marL="0" indent="0">
              <a:buFont typeface="Arial" panose="020B0604020202020204" pitchFamily="34" charset="0"/>
              <a:buNone/>
            </a:pPr>
            <a:r>
              <a:rPr lang="zh-CN" altLang="en-US" sz="2525" dirty="0">
                <a:latin typeface="宋体" panose="02010600030101010101" pitchFamily="2" charset="-122"/>
                <a:ea typeface="宋体" panose="02010600030101010101" pitchFamily="2" charset="-122"/>
                <a:cs typeface="宋体" panose="02010600030101010101" pitchFamily="2" charset="-122"/>
              </a:rPr>
              <a:t>你校英文报正在开展以 “</a:t>
            </a:r>
            <a:r>
              <a:rPr lang="en-US" altLang="zh-CN" sz="2525" dirty="0">
                <a:latin typeface="宋体" panose="02010600030101010101" pitchFamily="2" charset="-122"/>
                <a:ea typeface="宋体" panose="02010600030101010101" pitchFamily="2" charset="-122"/>
                <a:cs typeface="宋体" panose="02010600030101010101" pitchFamily="2" charset="-122"/>
              </a:rPr>
              <a:t>Teamwork"</a:t>
            </a:r>
            <a:r>
              <a:rPr lang="zh-CN" altLang="en-US" sz="2525" dirty="0">
                <a:latin typeface="宋体" panose="02010600030101010101" pitchFamily="2" charset="-122"/>
                <a:ea typeface="宋体" panose="02010600030101010101" pitchFamily="2" charset="-122"/>
                <a:cs typeface="宋体" panose="02010600030101010101" pitchFamily="2" charset="-122"/>
              </a:rPr>
              <a:t>为主题的征文活动。请你针对你们班学</a:t>
            </a:r>
            <a:r>
              <a:rPr lang="zh-CN" altLang="en-US" sz="2525" dirty="0">
                <a:solidFill>
                  <a:srgbClr val="FF0000"/>
                </a:solidFill>
                <a:latin typeface="宋体" panose="02010600030101010101" pitchFamily="2" charset="-122"/>
                <a:ea typeface="宋体" panose="02010600030101010101" pitchFamily="2" charset="-122"/>
                <a:cs typeface="宋体" panose="02010600030101010101" pitchFamily="2" charset="-122"/>
              </a:rPr>
              <a:t>习小组合作中部分成员不出力的 “划水"</a:t>
            </a:r>
            <a:r>
              <a:rPr lang="zh-CN" altLang="en-US" sz="2525" dirty="0">
                <a:latin typeface="宋体" panose="02010600030101010101" pitchFamily="2" charset="-122"/>
                <a:ea typeface="宋体" panose="02010600030101010101" pitchFamily="2" charset="-122"/>
                <a:cs typeface="宋体" panose="02010600030101010101" pitchFamily="2" charset="-122"/>
              </a:rPr>
              <a:t>(</a:t>
            </a:r>
            <a:r>
              <a:rPr lang="en-US" altLang="zh-CN" sz="2525" dirty="0">
                <a:latin typeface="宋体" panose="02010600030101010101" pitchFamily="2" charset="-122"/>
                <a:ea typeface="宋体" panose="02010600030101010101" pitchFamily="2" charset="-122"/>
                <a:cs typeface="宋体" panose="02010600030101010101" pitchFamily="2" charset="-122"/>
              </a:rPr>
              <a:t>free-riding) </a:t>
            </a:r>
            <a:r>
              <a:rPr lang="zh-CN" altLang="en-US" sz="2525" dirty="0">
                <a:latin typeface="宋体" panose="02010600030101010101" pitchFamily="2" charset="-122"/>
                <a:ea typeface="宋体" panose="02010600030101010101" pitchFamily="2" charset="-122"/>
                <a:cs typeface="宋体" panose="02010600030101010101" pitchFamily="2" charset="-122"/>
              </a:rPr>
              <a:t>现象，写一篇短文投稿，内容包括：</a:t>
            </a:r>
            <a:endParaRPr lang="zh-CN" altLang="en-US" sz="2525" dirty="0">
              <a:latin typeface="宋体" panose="02010600030101010101" pitchFamily="2" charset="-122"/>
              <a:ea typeface="宋体" panose="02010600030101010101" pitchFamily="2" charset="-122"/>
              <a:cs typeface="宋体" panose="02010600030101010101" pitchFamily="2" charset="-122"/>
            </a:endParaRPr>
          </a:p>
          <a:p>
            <a:pPr marL="0" indent="0">
              <a:buFont typeface="Arial" panose="020B0604020202020204" pitchFamily="34" charset="0"/>
              <a:buNone/>
            </a:pPr>
            <a:r>
              <a:rPr lang="zh-CN" altLang="en-US" sz="2525" dirty="0">
                <a:latin typeface="宋体" panose="02010600030101010101" pitchFamily="2" charset="-122"/>
                <a:ea typeface="宋体" panose="02010600030101010101" pitchFamily="2" charset="-122"/>
                <a:cs typeface="宋体" panose="02010600030101010101" pitchFamily="2" charset="-122"/>
              </a:rPr>
              <a:t>(1) 描述</a:t>
            </a:r>
            <a:r>
              <a:rPr lang="zh-CN" altLang="en-US" sz="2525" dirty="0">
                <a:solidFill>
                  <a:srgbClr val="FF0000"/>
                </a:solidFill>
                <a:latin typeface="宋体" panose="02010600030101010101" pitchFamily="2" charset="-122"/>
                <a:ea typeface="宋体" panose="02010600030101010101" pitchFamily="2" charset="-122"/>
                <a:cs typeface="宋体" panose="02010600030101010101" pitchFamily="2" charset="-122"/>
              </a:rPr>
              <a:t>具体现象</a:t>
            </a:r>
            <a:r>
              <a:rPr lang="zh-CN" altLang="en-US" sz="2525" dirty="0">
                <a:latin typeface="宋体" panose="02010600030101010101" pitchFamily="2" charset="-122"/>
                <a:ea typeface="宋体" panose="02010600030101010101" pitchFamily="2" charset="-122"/>
                <a:cs typeface="宋体" panose="02010600030101010101" pitchFamily="2" charset="-122"/>
              </a:rPr>
              <a:t>；</a:t>
            </a:r>
            <a:endParaRPr lang="zh-CN" altLang="en-US" sz="2525" dirty="0">
              <a:latin typeface="宋体" panose="02010600030101010101" pitchFamily="2" charset="-122"/>
              <a:ea typeface="宋体" panose="02010600030101010101" pitchFamily="2" charset="-122"/>
              <a:cs typeface="宋体" panose="02010600030101010101" pitchFamily="2" charset="-122"/>
            </a:endParaRPr>
          </a:p>
          <a:p>
            <a:pPr marL="0" indent="0">
              <a:buFont typeface="Arial" panose="020B0604020202020204" pitchFamily="34" charset="0"/>
              <a:buNone/>
            </a:pPr>
            <a:r>
              <a:rPr lang="zh-CN" altLang="en-US" sz="2525" dirty="0">
                <a:latin typeface="宋体" panose="02010600030101010101" pitchFamily="2" charset="-122"/>
                <a:ea typeface="宋体" panose="02010600030101010101" pitchFamily="2" charset="-122"/>
                <a:cs typeface="宋体" panose="02010600030101010101" pitchFamily="2" charset="-122"/>
              </a:rPr>
              <a:t>(2) 提出你的</a:t>
            </a:r>
            <a:r>
              <a:rPr lang="zh-CN" altLang="en-US" sz="2525" dirty="0">
                <a:solidFill>
                  <a:srgbClr val="FF0000"/>
                </a:solidFill>
                <a:latin typeface="宋体" panose="02010600030101010101" pitchFamily="2" charset="-122"/>
                <a:ea typeface="宋体" panose="02010600030101010101" pitchFamily="2" charset="-122"/>
                <a:cs typeface="宋体" panose="02010600030101010101" pitchFamily="2" charset="-122"/>
              </a:rPr>
              <a:t>建议</a:t>
            </a:r>
            <a:r>
              <a:rPr lang="zh-CN" altLang="en-US" sz="2525" dirty="0">
                <a:latin typeface="宋体" panose="02010600030101010101" pitchFamily="2" charset="-122"/>
                <a:ea typeface="宋体" panose="02010600030101010101" pitchFamily="2" charset="-122"/>
                <a:cs typeface="宋体" panose="02010600030101010101" pitchFamily="2" charset="-122"/>
              </a:rPr>
              <a:t>。</a:t>
            </a:r>
            <a:endParaRPr lang="zh-CN" altLang="en-US" sz="2525" dirty="0">
              <a:latin typeface="宋体" panose="02010600030101010101" pitchFamily="2" charset="-122"/>
              <a:ea typeface="宋体" panose="02010600030101010101" pitchFamily="2" charset="-122"/>
              <a:cs typeface="宋体" panose="02010600030101010101" pitchFamily="2" charset="-122"/>
            </a:endParaRPr>
          </a:p>
          <a:p>
            <a:endParaRPr lang="en-US" altLang="zh-CN" sz="2525" dirty="0">
              <a:latin typeface="宋体" panose="02010600030101010101" pitchFamily="2" charset="-122"/>
              <a:ea typeface="宋体" panose="02010600030101010101" pitchFamily="2" charset="-122"/>
              <a:cs typeface="宋体" panose="02010600030101010101" pitchFamily="2" charset="-122"/>
            </a:endParaRPr>
          </a:p>
        </p:txBody>
      </p:sp>
      <p:sp>
        <p:nvSpPr>
          <p:cNvPr id="2" name="内容占位符 2"/>
          <p:cNvSpPr txBox="1"/>
          <p:nvPr/>
        </p:nvSpPr>
        <p:spPr>
          <a:xfrm>
            <a:off x="6797040" y="1294765"/>
            <a:ext cx="4554855" cy="4268470"/>
          </a:xfrm>
          <a:prstGeom prst="rect">
            <a:avLst/>
          </a:prstGeom>
          <a:solidFill>
            <a:schemeClr val="bg2"/>
          </a:solidFill>
        </p:spPr>
        <p:txBody>
          <a:bodyPr vert="horz" lIns="91440" tIns="45720" rIns="91440" bIns="45720" rtlCol="0">
            <a:normAutofit fontScale="90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135" dirty="0"/>
          </a:p>
          <a:p>
            <a:r>
              <a:rPr lang="zh-CN" altLang="en-US" b="1" dirty="0">
                <a:solidFill>
                  <a:schemeClr val="accent1">
                    <a:lumMod val="50000"/>
                  </a:schemeClr>
                </a:solidFill>
              </a:rPr>
              <a:t>广州二模</a:t>
            </a:r>
            <a:endParaRPr lang="en-US" altLang="zh-CN" b="1" dirty="0">
              <a:solidFill>
                <a:schemeClr val="accent1">
                  <a:lumMod val="50000"/>
                </a:schemeClr>
              </a:solidFill>
            </a:endParaRPr>
          </a:p>
          <a:p>
            <a:pPr marL="0" indent="0" fontAlgn="auto">
              <a:lnSpc>
                <a:spcPct val="150000"/>
              </a:lnSpc>
              <a:buFont typeface="Arial" panose="020B0604020202020204" pitchFamily="34" charset="0"/>
              <a:buNone/>
            </a:pPr>
            <a:r>
              <a:rPr lang="zh-CN" altLang="en-US" dirty="0"/>
              <a:t>假定你是李华。你的外国笔友 </a:t>
            </a:r>
            <a:r>
              <a:rPr lang="en-US" altLang="zh-CN" dirty="0"/>
              <a:t>Mark </a:t>
            </a:r>
            <a:r>
              <a:rPr lang="zh-CN" altLang="en-US" dirty="0"/>
              <a:t>在邮件中说，学校摄影比赛中有幅作品因</a:t>
            </a:r>
            <a:r>
              <a:rPr lang="zh-CN" altLang="en-US" dirty="0">
                <a:solidFill>
                  <a:srgbClr val="FF0000"/>
                </a:solidFill>
              </a:rPr>
              <a:t>使用 </a:t>
            </a:r>
            <a:r>
              <a:rPr lang="en-US" altLang="zh-CN" dirty="0">
                <a:solidFill>
                  <a:srgbClr val="FF0000"/>
                </a:solidFill>
              </a:rPr>
              <a:t>AI </a:t>
            </a:r>
            <a:r>
              <a:rPr lang="zh-CN" altLang="en-US" dirty="0">
                <a:solidFill>
                  <a:srgbClr val="FF0000"/>
                </a:solidFill>
              </a:rPr>
              <a:t>技术</a:t>
            </a:r>
            <a:r>
              <a:rPr lang="zh-CN" altLang="en-US" dirty="0"/>
              <a:t>生成而被</a:t>
            </a:r>
            <a:r>
              <a:rPr lang="zh-CN" altLang="en-US" dirty="0">
                <a:solidFill>
                  <a:srgbClr val="FF0000"/>
                </a:solidFill>
              </a:rPr>
              <a:t>取消参评</a:t>
            </a:r>
            <a:r>
              <a:rPr lang="zh-CN" altLang="en-US" dirty="0"/>
              <a:t>资格。请你回复邮件谈谈你对这一事件的</a:t>
            </a:r>
            <a:r>
              <a:rPr lang="zh-CN" altLang="en-US" dirty="0">
                <a:solidFill>
                  <a:srgbClr val="FF0000"/>
                </a:solidFill>
              </a:rPr>
              <a:t>看法及理由。</a:t>
            </a:r>
            <a:endParaRPr lang="zh-CN" altLang="en-US" dirty="0">
              <a:solidFill>
                <a:srgbClr val="FF0000"/>
              </a:solidFill>
            </a:endParaRPr>
          </a:p>
        </p:txBody>
      </p:sp>
      <p:sp>
        <p:nvSpPr>
          <p:cNvPr id="14" name="文本框 13"/>
          <p:cNvSpPr txBox="1"/>
          <p:nvPr>
            <p:custDataLst>
              <p:tags r:id="rId1"/>
            </p:custDataLst>
          </p:nvPr>
        </p:nvSpPr>
        <p:spPr>
          <a:xfrm>
            <a:off x="5156835" y="2929255"/>
            <a:ext cx="1516380" cy="50101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VS   </a:t>
            </a: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6" name="标题 1"/>
          <p:cNvSpPr txBox="1"/>
          <p:nvPr/>
        </p:nvSpPr>
        <p:spPr>
          <a:xfrm>
            <a:off x="328753" y="202592"/>
            <a:ext cx="7769435" cy="739186"/>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三维审题</a:t>
            </a:r>
            <a:endPar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62315"/>
            <a:ext cx="6096912" cy="392928"/>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三维审题要点</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建议改进类</a:t>
            </a:r>
            <a:endPar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10" name="表格 9"/>
          <p:cNvGraphicFramePr>
            <a:graphicFrameLocks noGrp="1"/>
          </p:cNvGraphicFramePr>
          <p:nvPr/>
        </p:nvGraphicFramePr>
        <p:xfrm>
          <a:off x="665824" y="470517"/>
          <a:ext cx="10306976" cy="6221435"/>
        </p:xfrm>
        <a:graphic>
          <a:graphicData uri="http://schemas.openxmlformats.org/drawingml/2006/table">
            <a:tbl>
              <a:tblPr firstRow="1" firstCol="1" bandRow="1">
                <a:tableStyleId>{5C22544A-7EE6-4342-B048-85BDC9FD1C3A}</a:tableStyleId>
              </a:tblPr>
              <a:tblGrid>
                <a:gridCol w="1705797"/>
                <a:gridCol w="8601179"/>
              </a:tblGrid>
              <a:tr h="819450">
                <a:tc>
                  <a:txBody>
                    <a:bodyPr/>
                    <a:lstStyle/>
                    <a:p>
                      <a:pPr algn="just"/>
                      <a:r>
                        <a:rPr lang="zh-CN" sz="1800" kern="100" dirty="0">
                          <a:effectLst/>
                        </a:rPr>
                        <a:t>维度</a:t>
                      </a:r>
                      <a:endParaRPr lang="en-US" altLang="zh-CN" sz="1800" kern="100" dirty="0">
                        <a:effectLst/>
                      </a:endParaRPr>
                    </a:p>
                    <a:p>
                      <a:pPr algn="just"/>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sz="1800" kern="100" dirty="0">
                          <a:effectLst/>
                        </a:rPr>
                        <a:t>审题要点</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1727512">
                <a:tc>
                  <a:txBody>
                    <a:bodyPr/>
                    <a:lstStyle/>
                    <a:p>
                      <a:pPr algn="just"/>
                      <a:r>
                        <a:rPr lang="zh-CN" sz="1800" kern="100" dirty="0">
                          <a:effectLst/>
                        </a:rPr>
                        <a:t>文体</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lvl="0" indent="0" algn="just">
                        <a:buFont typeface="+mj-lt"/>
                        <a:buNone/>
                      </a:pPr>
                      <a:r>
                        <a:rPr lang="zh-CN" altLang="en-US" sz="1800" kern="100" dirty="0">
                          <a:effectLst/>
                        </a:rPr>
                        <a:t>常见形式：征文投稿、信件、发言稿</a:t>
                      </a:r>
                      <a:endParaRPr lang="zh-CN" altLang="en-US" sz="1800" kern="100" dirty="0">
                        <a:effectLst/>
                      </a:endParaRPr>
                    </a:p>
                  </a:txBody>
                  <a:tcPr marL="68580" marR="68580" marT="0" marB="0"/>
                </a:tc>
              </a:tr>
              <a:tr h="1943451">
                <a:tc>
                  <a:txBody>
                    <a:bodyPr/>
                    <a:lstStyle/>
                    <a:p>
                      <a:pPr algn="just"/>
                      <a:r>
                        <a:rPr lang="zh-CN" sz="1800" kern="100">
                          <a:effectLst/>
                        </a:rPr>
                        <a:t>对象</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altLang="zh-CN" sz="1800" kern="100" dirty="0">
                          <a:effectLst/>
                        </a:rPr>
                        <a:t>1.</a:t>
                      </a:r>
                      <a:r>
                        <a:rPr lang="zh-CN" altLang="en-US" sz="1800" kern="100" dirty="0">
                          <a:effectLst/>
                        </a:rPr>
                        <a:t>读者通常是全校师生或班级同学 → 语气要平和、有说服力，体现“共同解决问题”的态度</a:t>
                      </a:r>
                      <a:endParaRPr lang="zh-CN" altLang="en-US" sz="1800" kern="100" dirty="0">
                        <a:effectLst/>
                      </a:endParaRPr>
                    </a:p>
                    <a:p>
                      <a:pPr algn="just"/>
                      <a:r>
                        <a:rPr lang="en-US" altLang="zh-CN" sz="1800" kern="100" dirty="0">
                          <a:effectLst/>
                        </a:rPr>
                        <a:t>2.</a:t>
                      </a:r>
                      <a:r>
                        <a:rPr lang="zh-CN" altLang="en-US" sz="1800" kern="100" dirty="0">
                          <a:effectLst/>
                        </a:rPr>
                        <a:t>如果是给校领导或老师写信，语气要更正式、礼貌（</a:t>
                      </a:r>
                      <a:r>
                        <a:rPr lang="en-US" sz="1800" kern="100" dirty="0">
                          <a:effectLst/>
                        </a:rPr>
                        <a:t>I would like to suggest…）</a:t>
                      </a:r>
                      <a:endParaRPr lang="en-US" sz="1800" kern="100" dirty="0">
                        <a:effectLst/>
                      </a:endParaRPr>
                    </a:p>
                    <a:p>
                      <a:pPr algn="just"/>
                      <a:r>
                        <a:rPr lang="en-US" sz="1800" kern="100" dirty="0">
                          <a:effectLst/>
                        </a:rPr>
                        <a:t>3.</a:t>
                      </a:r>
                      <a:r>
                        <a:rPr lang="zh-CN" altLang="en-US" sz="1800" kern="100" dirty="0">
                          <a:effectLst/>
                        </a:rPr>
                        <a:t>避免使用“</a:t>
                      </a:r>
                      <a:r>
                        <a:rPr lang="en-US" sz="1800" kern="100" dirty="0">
                          <a:effectLst/>
                        </a:rPr>
                        <a:t>you should”，</a:t>
                      </a:r>
                      <a:r>
                        <a:rPr lang="zh-CN" altLang="en-US" sz="1800" kern="100" dirty="0">
                          <a:effectLst/>
                        </a:rPr>
                        <a:t>多用“</a:t>
                      </a:r>
                      <a:r>
                        <a:rPr lang="en-US" sz="1800" kern="100" dirty="0">
                          <a:effectLst/>
                        </a:rPr>
                        <a:t>we </a:t>
                      </a:r>
                      <a:r>
                        <a:rPr lang="en-US" sz="1800" kern="100" dirty="0" err="1">
                          <a:effectLst/>
                        </a:rPr>
                        <a:t>could”“it</a:t>
                      </a:r>
                      <a:r>
                        <a:rPr lang="en-US" sz="1800" kern="100" dirty="0">
                          <a:effectLst/>
                        </a:rPr>
                        <a:t> might be helpful to”</a:t>
                      </a:r>
                      <a:endParaRPr lang="en-US" sz="1800" kern="100" dirty="0">
                        <a:effectLst/>
                      </a:endParaRPr>
                    </a:p>
                  </a:txBody>
                  <a:tcPr marL="68580" marR="68580" marT="0" marB="0"/>
                </a:tc>
              </a:tr>
              <a:tr h="1727512">
                <a:tc>
                  <a:txBody>
                    <a:bodyPr/>
                    <a:lstStyle/>
                    <a:p>
                      <a:pPr algn="just"/>
                      <a:r>
                        <a:rPr lang="zh-CN" sz="1800" kern="100">
                          <a:effectLst/>
                        </a:rPr>
                        <a:t>任务</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altLang="en-US" sz="1800" b="1" kern="100" dirty="0">
                          <a:effectLst/>
                        </a:rPr>
                        <a:t>必须写</a:t>
                      </a:r>
                      <a:r>
                        <a:rPr lang="zh-CN" altLang="en-US" sz="1800" kern="100" dirty="0">
                          <a:effectLst/>
                        </a:rPr>
                        <a:t>：① 描述</a:t>
                      </a:r>
                      <a:r>
                        <a:rPr lang="zh-CN" altLang="en-US" sz="1800" kern="100" dirty="0">
                          <a:solidFill>
                            <a:srgbClr val="FF0000"/>
                          </a:solidFill>
                          <a:effectLst/>
                        </a:rPr>
                        <a:t>具体现象</a:t>
                      </a:r>
                      <a:r>
                        <a:rPr lang="zh-CN" altLang="en-US" sz="1800" kern="100" dirty="0">
                          <a:effectLst/>
                        </a:rPr>
                        <a:t>；</a:t>
                      </a:r>
                      <a:endParaRPr lang="en-US" altLang="zh-CN" sz="1800" kern="100" dirty="0">
                        <a:effectLst/>
                      </a:endParaRPr>
                    </a:p>
                    <a:p>
                      <a:pPr algn="just"/>
                      <a:r>
                        <a:rPr lang="en-US" altLang="zh-CN" sz="1800" kern="100" dirty="0">
                          <a:effectLst/>
                        </a:rPr>
                        <a:t>                 </a:t>
                      </a:r>
                      <a:r>
                        <a:rPr lang="zh-CN" altLang="en-US" sz="1800" kern="100" dirty="0">
                          <a:effectLst/>
                        </a:rPr>
                        <a:t>② 提出至少</a:t>
                      </a:r>
                      <a:r>
                        <a:rPr lang="en-US" altLang="zh-CN" sz="1800" kern="100" dirty="0">
                          <a:effectLst/>
                        </a:rPr>
                        <a:t>2</a:t>
                      </a:r>
                      <a:r>
                        <a:rPr lang="zh-CN" altLang="en-US" sz="1800" kern="100" dirty="0">
                          <a:effectLst/>
                        </a:rPr>
                        <a:t>条可操作的建议</a:t>
                      </a:r>
                      <a:endParaRPr lang="en-US" altLang="zh-CN" sz="1800" kern="100" dirty="0">
                        <a:effectLst/>
                      </a:endParaRPr>
                    </a:p>
                    <a:p>
                      <a:pPr algn="just"/>
                      <a:r>
                        <a:rPr lang="zh-CN" altLang="en-US" sz="1800" b="1" kern="100" dirty="0">
                          <a:effectLst/>
                        </a:rPr>
                        <a:t>可以写</a:t>
                      </a:r>
                      <a:r>
                        <a:rPr lang="zh-CN" altLang="en-US" sz="1800" kern="100" dirty="0">
                          <a:effectLst/>
                        </a:rPr>
                        <a:t>：① 分析现象产生的原因；</a:t>
                      </a:r>
                      <a:endParaRPr lang="en-US" altLang="zh-CN" sz="1800" kern="100" dirty="0">
                        <a:effectLst/>
                      </a:endParaRPr>
                    </a:p>
                    <a:p>
                      <a:pPr algn="just"/>
                      <a:r>
                        <a:rPr lang="en-US" altLang="zh-CN" sz="1800" kern="100" dirty="0">
                          <a:effectLst/>
                        </a:rPr>
                        <a:t>                  </a:t>
                      </a:r>
                      <a:r>
                        <a:rPr lang="zh-CN" altLang="en-US" sz="1800" kern="100" dirty="0">
                          <a:effectLst/>
                        </a:rPr>
                        <a:t>② 举一个身边的真实例子增强说服力</a:t>
                      </a:r>
                      <a:r>
                        <a:rPr lang="en-US" altLang="zh-CN" sz="1800" kern="100" dirty="0">
                          <a:effectLst/>
                        </a:rPr>
                        <a:t>.</a:t>
                      </a:r>
                      <a:endParaRPr lang="zh-CN" altLang="en-US" sz="1800" kern="100" dirty="0">
                        <a:effectLst/>
                      </a:endParaRPr>
                    </a:p>
                  </a:txBody>
                  <a:tcPr marL="68580" marR="68580" marT="0" marB="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62315"/>
            <a:ext cx="6096912" cy="392928"/>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三维审题要点</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争议性话题类</a:t>
            </a:r>
            <a:endPar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10" name="表格 9"/>
          <p:cNvGraphicFramePr>
            <a:graphicFrameLocks noGrp="1"/>
          </p:cNvGraphicFramePr>
          <p:nvPr/>
        </p:nvGraphicFramePr>
        <p:xfrm>
          <a:off x="665824" y="470517"/>
          <a:ext cx="10306976" cy="6221435"/>
        </p:xfrm>
        <a:graphic>
          <a:graphicData uri="http://schemas.openxmlformats.org/drawingml/2006/table">
            <a:tbl>
              <a:tblPr firstRow="1" firstCol="1" bandRow="1">
                <a:tableStyleId>{5C22544A-7EE6-4342-B048-85BDC9FD1C3A}</a:tableStyleId>
              </a:tblPr>
              <a:tblGrid>
                <a:gridCol w="1705797"/>
                <a:gridCol w="8601179"/>
              </a:tblGrid>
              <a:tr h="819450">
                <a:tc>
                  <a:txBody>
                    <a:bodyPr/>
                    <a:lstStyle/>
                    <a:p>
                      <a:pPr algn="just"/>
                      <a:r>
                        <a:rPr lang="zh-CN" sz="1800" kern="100" dirty="0">
                          <a:effectLst/>
                        </a:rPr>
                        <a:t>维度</a:t>
                      </a:r>
                      <a:endParaRPr lang="en-US" altLang="zh-CN" sz="1800" kern="100" dirty="0">
                        <a:effectLst/>
                      </a:endParaRPr>
                    </a:p>
                    <a:p>
                      <a:pPr algn="just"/>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sz="1800" kern="100" dirty="0">
                          <a:effectLst/>
                        </a:rPr>
                        <a:t>审题要点</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1727512">
                <a:tc>
                  <a:txBody>
                    <a:bodyPr/>
                    <a:lstStyle/>
                    <a:p>
                      <a:pPr algn="just"/>
                      <a:r>
                        <a:rPr lang="zh-CN" sz="1800" kern="100" dirty="0">
                          <a:effectLst/>
                        </a:rPr>
                        <a:t>文体</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lvl="0" indent="0" algn="just">
                        <a:buFont typeface="+mj-lt"/>
                        <a:buNone/>
                      </a:pPr>
                      <a:r>
                        <a:rPr lang="en-US" altLang="zh-CN" sz="1800" kern="100" dirty="0">
                          <a:effectLst/>
                        </a:rPr>
                        <a:t>1.</a:t>
                      </a:r>
                      <a:r>
                        <a:rPr lang="zh-CN" altLang="en-US" sz="1800" kern="100" dirty="0">
                          <a:effectLst/>
                        </a:rPr>
                        <a:t>常见形式：发言稿、征文投稿、英语沙龙发言</a:t>
                      </a:r>
                      <a:endParaRPr lang="zh-CN" altLang="en-US" sz="1800" kern="100" dirty="0">
                        <a:effectLst/>
                      </a:endParaRPr>
                    </a:p>
                    <a:p>
                      <a:pPr marL="0" lvl="0" indent="0" algn="just">
                        <a:buFont typeface="+mj-lt"/>
                        <a:buNone/>
                      </a:pPr>
                      <a:r>
                        <a:rPr lang="en-US" altLang="zh-CN" sz="1800" kern="100" dirty="0">
                          <a:effectLst/>
                        </a:rPr>
                        <a:t>2.</a:t>
                      </a:r>
                      <a:r>
                        <a:rPr lang="zh-CN" altLang="en-US" sz="1800" kern="100" dirty="0">
                          <a:effectLst/>
                        </a:rPr>
                        <a:t>结构上需要有“引入争议</a:t>
                      </a:r>
                      <a:r>
                        <a:rPr lang="en-US" altLang="zh-CN" sz="1800" kern="100" dirty="0">
                          <a:effectLst/>
                        </a:rPr>
                        <a:t>—</a:t>
                      </a:r>
                      <a:r>
                        <a:rPr lang="zh-CN" altLang="en-US" sz="1800" kern="100" dirty="0">
                          <a:effectLst/>
                        </a:rPr>
                        <a:t>呈现双方</a:t>
                      </a:r>
                      <a:r>
                        <a:rPr lang="en-US" altLang="zh-CN" sz="1800" kern="100" dirty="0">
                          <a:effectLst/>
                        </a:rPr>
                        <a:t>—</a:t>
                      </a:r>
                      <a:r>
                        <a:rPr lang="zh-CN" altLang="en-US" sz="1800" kern="100" dirty="0">
                          <a:effectLst/>
                        </a:rPr>
                        <a:t>亮明立场</a:t>
                      </a:r>
                      <a:r>
                        <a:rPr lang="en-US" altLang="zh-CN" sz="1800" kern="100" dirty="0">
                          <a:effectLst/>
                        </a:rPr>
                        <a:t>—</a:t>
                      </a:r>
                      <a:r>
                        <a:rPr lang="zh-CN" altLang="en-US" sz="1800" kern="100" dirty="0">
                          <a:effectLst/>
                        </a:rPr>
                        <a:t>论证</a:t>
                      </a:r>
                      <a:r>
                        <a:rPr lang="en-US" altLang="zh-CN" sz="1800" kern="100" dirty="0">
                          <a:effectLst/>
                        </a:rPr>
                        <a:t>—</a:t>
                      </a:r>
                      <a:r>
                        <a:rPr lang="zh-CN" altLang="en-US" sz="1800" kern="100" dirty="0">
                          <a:effectLst/>
                        </a:rPr>
                        <a:t>结论”的完整链条</a:t>
                      </a:r>
                      <a:endParaRPr lang="zh-CN" altLang="en-US" sz="1800" kern="100" dirty="0">
                        <a:effectLst/>
                      </a:endParaRPr>
                    </a:p>
                  </a:txBody>
                  <a:tcPr marL="68580" marR="68580" marT="0" marB="0"/>
                </a:tc>
              </a:tr>
              <a:tr h="1943451">
                <a:tc>
                  <a:txBody>
                    <a:bodyPr/>
                    <a:lstStyle/>
                    <a:p>
                      <a:pPr algn="just"/>
                      <a:r>
                        <a:rPr lang="zh-CN" sz="1800" kern="100">
                          <a:effectLst/>
                        </a:rPr>
                        <a:t>对象</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altLang="en-US" sz="1800" kern="100" dirty="0">
                          <a:effectLst/>
                        </a:rPr>
                        <a:t>听众</a:t>
                      </a:r>
                      <a:r>
                        <a:rPr lang="en-US" altLang="zh-CN" sz="1800" kern="100" dirty="0">
                          <a:effectLst/>
                        </a:rPr>
                        <a:t>/</a:t>
                      </a:r>
                      <a:r>
                        <a:rPr lang="zh-CN" altLang="en-US" sz="1800" kern="100" dirty="0">
                          <a:effectLst/>
                        </a:rPr>
                        <a:t>读者可能是同学、老师、校报读者 → 需要平衡亲切感与说服力</a:t>
                      </a:r>
                      <a:endParaRPr lang="zh-CN" altLang="en-US" sz="1800" kern="100" dirty="0">
                        <a:effectLst/>
                      </a:endParaRPr>
                    </a:p>
                  </a:txBody>
                  <a:tcPr marL="68580" marR="68580" marT="0" marB="0"/>
                </a:tc>
              </a:tr>
              <a:tr h="1727512">
                <a:tc>
                  <a:txBody>
                    <a:bodyPr/>
                    <a:lstStyle/>
                    <a:p>
                      <a:pPr algn="just"/>
                      <a:r>
                        <a:rPr lang="zh-CN" sz="1800" kern="100">
                          <a:effectLst/>
                        </a:rPr>
                        <a:t>任务</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altLang="en-US" sz="1800" b="1" kern="100" dirty="0">
                          <a:effectLst/>
                        </a:rPr>
                        <a:t>必须写：</a:t>
                      </a:r>
                      <a:r>
                        <a:rPr lang="zh-CN" altLang="en-US" sz="1800" b="0" kern="100" dirty="0">
                          <a:effectLst/>
                        </a:rPr>
                        <a:t>① 简要描述争议话题；② 明确说出自己的立场；③ 至少</a:t>
                      </a:r>
                      <a:r>
                        <a:rPr lang="en-US" altLang="zh-CN" sz="1800" b="0" kern="100" dirty="0">
                          <a:effectLst/>
                        </a:rPr>
                        <a:t>2</a:t>
                      </a:r>
                      <a:r>
                        <a:rPr lang="zh-CN" altLang="en-US" sz="1800" b="0" kern="100" dirty="0">
                          <a:effectLst/>
                        </a:rPr>
                        <a:t>条理由支撑立场</a:t>
                      </a:r>
                      <a:endParaRPr lang="zh-CN" altLang="en-US" sz="1800" b="0" kern="100" dirty="0">
                        <a:effectLst/>
                      </a:endParaRPr>
                    </a:p>
                    <a:p>
                      <a:pPr algn="just"/>
                      <a:r>
                        <a:rPr lang="zh-CN" altLang="en-US" sz="1800" b="1" kern="100" dirty="0">
                          <a:effectLst/>
                        </a:rPr>
                        <a:t>可以写：</a:t>
                      </a:r>
                      <a:r>
                        <a:rPr lang="zh-CN" altLang="en-US" sz="1800" b="0" kern="100" dirty="0">
                          <a:effectLst/>
                        </a:rPr>
                        <a:t>① 承认对方观点的合理性（让步），再转折强化己方；② 提出折中方案或建议</a:t>
                      </a:r>
                      <a:r>
                        <a:rPr lang="en-US" altLang="zh-CN" sz="1800" b="0" kern="100" dirty="0">
                          <a:effectLst/>
                        </a:rPr>
                        <a:t>.</a:t>
                      </a:r>
                      <a:endParaRPr lang="zh-CN" altLang="en-US" sz="1800" b="0" kern="100" dirty="0">
                        <a:effectLst/>
                      </a:endParaRPr>
                    </a:p>
                  </a:txBody>
                  <a:tcPr marL="68580" marR="68580" marT="0" marB="0"/>
                </a:tc>
              </a:tr>
            </a:tbl>
          </a:graphicData>
        </a:graphic>
      </p:graphicFrame>
      <p:sp>
        <p:nvSpPr>
          <p:cNvPr id="4" name="标题 1"/>
          <p:cNvSpPr txBox="1"/>
          <p:nvPr/>
        </p:nvSpPr>
        <p:spPr>
          <a:xfrm>
            <a:off x="1219200" y="2741217"/>
            <a:ext cx="9875622" cy="168003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审题时，先看文体（写什么格式），再看对象（对谁说话），最后拆任务（必须写什么）</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234315" y="1294765"/>
            <a:ext cx="4798060" cy="4268470"/>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135" dirty="0"/>
          </a:p>
          <a:p>
            <a:r>
              <a:rPr lang="zh-CN" altLang="en-US" sz="3735" b="1" dirty="0">
                <a:solidFill>
                  <a:schemeClr val="accent1">
                    <a:lumMod val="50000"/>
                  </a:schemeClr>
                </a:solidFill>
              </a:rPr>
              <a:t>金华十校联考</a:t>
            </a:r>
            <a:endParaRPr lang="en-US" altLang="zh-CN" sz="3735" b="1" dirty="0">
              <a:solidFill>
                <a:schemeClr val="accent1">
                  <a:lumMod val="50000"/>
                </a:schemeClr>
              </a:solidFill>
            </a:endParaRPr>
          </a:p>
          <a:p>
            <a:pPr marL="0" indent="0">
              <a:buFont typeface="Arial" panose="020B0604020202020204" pitchFamily="34" charset="0"/>
              <a:buNone/>
            </a:pPr>
            <a:r>
              <a:rPr lang="zh-CN" altLang="en-US" sz="2525" dirty="0">
                <a:latin typeface="宋体" panose="02010600030101010101" pitchFamily="2" charset="-122"/>
                <a:ea typeface="宋体" panose="02010600030101010101" pitchFamily="2" charset="-122"/>
                <a:cs typeface="宋体" panose="02010600030101010101" pitchFamily="2" charset="-122"/>
              </a:rPr>
              <a:t>你校英文报正在开展以 “</a:t>
            </a:r>
            <a:r>
              <a:rPr lang="en-US" altLang="zh-CN" sz="2525" dirty="0">
                <a:latin typeface="宋体" panose="02010600030101010101" pitchFamily="2" charset="-122"/>
                <a:ea typeface="宋体" panose="02010600030101010101" pitchFamily="2" charset="-122"/>
                <a:cs typeface="宋体" panose="02010600030101010101" pitchFamily="2" charset="-122"/>
              </a:rPr>
              <a:t>Teamwork"</a:t>
            </a:r>
            <a:r>
              <a:rPr lang="zh-CN" altLang="en-US" sz="2525" dirty="0">
                <a:latin typeface="宋体" panose="02010600030101010101" pitchFamily="2" charset="-122"/>
                <a:ea typeface="宋体" panose="02010600030101010101" pitchFamily="2" charset="-122"/>
                <a:cs typeface="宋体" panose="02010600030101010101" pitchFamily="2" charset="-122"/>
              </a:rPr>
              <a:t>为主题的征文活动。请你针对你们班学</a:t>
            </a:r>
            <a:r>
              <a:rPr lang="zh-CN" altLang="en-US" sz="2525" dirty="0">
                <a:solidFill>
                  <a:srgbClr val="FF0000"/>
                </a:solidFill>
                <a:latin typeface="宋体" panose="02010600030101010101" pitchFamily="2" charset="-122"/>
                <a:ea typeface="宋体" panose="02010600030101010101" pitchFamily="2" charset="-122"/>
                <a:cs typeface="宋体" panose="02010600030101010101" pitchFamily="2" charset="-122"/>
              </a:rPr>
              <a:t>习小组合作中部分成员不出力的 “划水"</a:t>
            </a:r>
            <a:r>
              <a:rPr lang="zh-CN" altLang="en-US" sz="2525" dirty="0">
                <a:latin typeface="宋体" panose="02010600030101010101" pitchFamily="2" charset="-122"/>
                <a:ea typeface="宋体" panose="02010600030101010101" pitchFamily="2" charset="-122"/>
                <a:cs typeface="宋体" panose="02010600030101010101" pitchFamily="2" charset="-122"/>
              </a:rPr>
              <a:t>(</a:t>
            </a:r>
            <a:r>
              <a:rPr lang="en-US" altLang="zh-CN" sz="2525" dirty="0">
                <a:latin typeface="宋体" panose="02010600030101010101" pitchFamily="2" charset="-122"/>
                <a:ea typeface="宋体" panose="02010600030101010101" pitchFamily="2" charset="-122"/>
                <a:cs typeface="宋体" panose="02010600030101010101" pitchFamily="2" charset="-122"/>
              </a:rPr>
              <a:t>free-riding) </a:t>
            </a:r>
            <a:r>
              <a:rPr lang="zh-CN" altLang="en-US" sz="2525" dirty="0">
                <a:latin typeface="宋体" panose="02010600030101010101" pitchFamily="2" charset="-122"/>
                <a:ea typeface="宋体" panose="02010600030101010101" pitchFamily="2" charset="-122"/>
                <a:cs typeface="宋体" panose="02010600030101010101" pitchFamily="2" charset="-122"/>
              </a:rPr>
              <a:t>现象，写一篇短文投稿，内容包括：</a:t>
            </a:r>
            <a:endParaRPr lang="zh-CN" altLang="en-US" sz="2525" dirty="0">
              <a:latin typeface="宋体" panose="02010600030101010101" pitchFamily="2" charset="-122"/>
              <a:ea typeface="宋体" panose="02010600030101010101" pitchFamily="2" charset="-122"/>
              <a:cs typeface="宋体" panose="02010600030101010101" pitchFamily="2" charset="-122"/>
            </a:endParaRPr>
          </a:p>
          <a:p>
            <a:pPr marL="0" indent="0">
              <a:buFont typeface="Arial" panose="020B0604020202020204" pitchFamily="34" charset="0"/>
              <a:buNone/>
            </a:pPr>
            <a:r>
              <a:rPr lang="zh-CN" altLang="en-US" sz="2525" dirty="0">
                <a:latin typeface="宋体" panose="02010600030101010101" pitchFamily="2" charset="-122"/>
                <a:ea typeface="宋体" panose="02010600030101010101" pitchFamily="2" charset="-122"/>
                <a:cs typeface="宋体" panose="02010600030101010101" pitchFamily="2" charset="-122"/>
              </a:rPr>
              <a:t>(1) 描述</a:t>
            </a:r>
            <a:r>
              <a:rPr lang="zh-CN" altLang="en-US" sz="2525" dirty="0">
                <a:solidFill>
                  <a:srgbClr val="FF0000"/>
                </a:solidFill>
                <a:latin typeface="宋体" panose="02010600030101010101" pitchFamily="2" charset="-122"/>
                <a:ea typeface="宋体" panose="02010600030101010101" pitchFamily="2" charset="-122"/>
                <a:cs typeface="宋体" panose="02010600030101010101" pitchFamily="2" charset="-122"/>
              </a:rPr>
              <a:t>具体现象</a:t>
            </a:r>
            <a:r>
              <a:rPr lang="zh-CN" altLang="en-US" sz="2525" dirty="0">
                <a:latin typeface="宋体" panose="02010600030101010101" pitchFamily="2" charset="-122"/>
                <a:ea typeface="宋体" panose="02010600030101010101" pitchFamily="2" charset="-122"/>
                <a:cs typeface="宋体" panose="02010600030101010101" pitchFamily="2" charset="-122"/>
              </a:rPr>
              <a:t>；</a:t>
            </a:r>
            <a:endParaRPr lang="zh-CN" altLang="en-US" sz="2525" dirty="0">
              <a:latin typeface="宋体" panose="02010600030101010101" pitchFamily="2" charset="-122"/>
              <a:ea typeface="宋体" panose="02010600030101010101" pitchFamily="2" charset="-122"/>
              <a:cs typeface="宋体" panose="02010600030101010101" pitchFamily="2" charset="-122"/>
            </a:endParaRPr>
          </a:p>
          <a:p>
            <a:pPr marL="0" indent="0">
              <a:buFont typeface="Arial" panose="020B0604020202020204" pitchFamily="34" charset="0"/>
              <a:buNone/>
            </a:pPr>
            <a:r>
              <a:rPr lang="zh-CN" altLang="en-US" sz="2525" dirty="0">
                <a:latin typeface="宋体" panose="02010600030101010101" pitchFamily="2" charset="-122"/>
                <a:ea typeface="宋体" panose="02010600030101010101" pitchFamily="2" charset="-122"/>
                <a:cs typeface="宋体" panose="02010600030101010101" pitchFamily="2" charset="-122"/>
              </a:rPr>
              <a:t>(2) 提出你的</a:t>
            </a:r>
            <a:r>
              <a:rPr lang="zh-CN" altLang="en-US" sz="2525" dirty="0">
                <a:solidFill>
                  <a:srgbClr val="FF0000"/>
                </a:solidFill>
                <a:latin typeface="宋体" panose="02010600030101010101" pitchFamily="2" charset="-122"/>
                <a:ea typeface="宋体" panose="02010600030101010101" pitchFamily="2" charset="-122"/>
                <a:cs typeface="宋体" panose="02010600030101010101" pitchFamily="2" charset="-122"/>
              </a:rPr>
              <a:t>建议</a:t>
            </a:r>
            <a:r>
              <a:rPr lang="zh-CN" altLang="en-US" sz="2525" dirty="0">
                <a:latin typeface="宋体" panose="02010600030101010101" pitchFamily="2" charset="-122"/>
                <a:ea typeface="宋体" panose="02010600030101010101" pitchFamily="2" charset="-122"/>
                <a:cs typeface="宋体" panose="02010600030101010101" pitchFamily="2" charset="-122"/>
              </a:rPr>
              <a:t>。</a:t>
            </a:r>
            <a:endParaRPr lang="zh-CN" altLang="en-US" sz="2525" dirty="0">
              <a:latin typeface="宋体" panose="02010600030101010101" pitchFamily="2" charset="-122"/>
              <a:ea typeface="宋体" panose="02010600030101010101" pitchFamily="2" charset="-122"/>
              <a:cs typeface="宋体" panose="02010600030101010101" pitchFamily="2" charset="-122"/>
            </a:endParaRPr>
          </a:p>
          <a:p>
            <a:endParaRPr lang="en-US" altLang="zh-CN" sz="2525" dirty="0">
              <a:latin typeface="宋体" panose="02010600030101010101" pitchFamily="2" charset="-122"/>
              <a:ea typeface="宋体" panose="02010600030101010101" pitchFamily="2" charset="-122"/>
              <a:cs typeface="宋体" panose="02010600030101010101" pitchFamily="2" charset="-122"/>
            </a:endParaRPr>
          </a:p>
        </p:txBody>
      </p:sp>
      <p:sp>
        <p:nvSpPr>
          <p:cNvPr id="2" name="内容占位符 2"/>
          <p:cNvSpPr txBox="1"/>
          <p:nvPr/>
        </p:nvSpPr>
        <p:spPr>
          <a:xfrm>
            <a:off x="6797040" y="1294765"/>
            <a:ext cx="4554855" cy="4268470"/>
          </a:xfrm>
          <a:prstGeom prst="rect">
            <a:avLst/>
          </a:prstGeom>
          <a:solidFill>
            <a:schemeClr val="bg2"/>
          </a:solidFill>
        </p:spPr>
        <p:txBody>
          <a:bodyPr vert="horz" lIns="91440" tIns="45720" rIns="91440" bIns="45720" rtlCol="0">
            <a:normAutofit fontScale="90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135" dirty="0"/>
          </a:p>
          <a:p>
            <a:r>
              <a:rPr lang="zh-CN" altLang="en-US" b="1" dirty="0">
                <a:solidFill>
                  <a:schemeClr val="accent1">
                    <a:lumMod val="50000"/>
                  </a:schemeClr>
                </a:solidFill>
              </a:rPr>
              <a:t>广州二模</a:t>
            </a:r>
            <a:endParaRPr lang="en-US" altLang="zh-CN" b="1" dirty="0">
              <a:solidFill>
                <a:schemeClr val="accent1">
                  <a:lumMod val="50000"/>
                </a:schemeClr>
              </a:solidFill>
            </a:endParaRPr>
          </a:p>
          <a:p>
            <a:pPr marL="0" indent="0" fontAlgn="auto">
              <a:lnSpc>
                <a:spcPct val="150000"/>
              </a:lnSpc>
              <a:buFont typeface="Arial" panose="020B0604020202020204" pitchFamily="34" charset="0"/>
              <a:buNone/>
            </a:pPr>
            <a:r>
              <a:rPr lang="zh-CN" altLang="en-US" dirty="0"/>
              <a:t>假定你是李华。你的外国笔友 </a:t>
            </a:r>
            <a:r>
              <a:rPr lang="en-US" altLang="zh-CN" dirty="0"/>
              <a:t>Mark </a:t>
            </a:r>
            <a:r>
              <a:rPr lang="zh-CN" altLang="en-US" dirty="0"/>
              <a:t>在邮件中说，学校摄影比赛中有幅作品因</a:t>
            </a:r>
            <a:r>
              <a:rPr lang="zh-CN" altLang="en-US" dirty="0">
                <a:solidFill>
                  <a:srgbClr val="FF0000"/>
                </a:solidFill>
              </a:rPr>
              <a:t>使用 </a:t>
            </a:r>
            <a:r>
              <a:rPr lang="en-US" altLang="zh-CN" dirty="0">
                <a:solidFill>
                  <a:srgbClr val="FF0000"/>
                </a:solidFill>
              </a:rPr>
              <a:t>AI </a:t>
            </a:r>
            <a:r>
              <a:rPr lang="zh-CN" altLang="en-US" dirty="0">
                <a:solidFill>
                  <a:srgbClr val="FF0000"/>
                </a:solidFill>
              </a:rPr>
              <a:t>技术</a:t>
            </a:r>
            <a:r>
              <a:rPr lang="zh-CN" altLang="en-US" dirty="0"/>
              <a:t>生成而被</a:t>
            </a:r>
            <a:r>
              <a:rPr lang="zh-CN" altLang="en-US" dirty="0">
                <a:solidFill>
                  <a:srgbClr val="FF0000"/>
                </a:solidFill>
              </a:rPr>
              <a:t>取消参评</a:t>
            </a:r>
            <a:r>
              <a:rPr lang="zh-CN" altLang="en-US" dirty="0"/>
              <a:t>资格。请你回复邮件谈谈你对这一事件的</a:t>
            </a:r>
            <a:r>
              <a:rPr lang="zh-CN" altLang="en-US" dirty="0">
                <a:solidFill>
                  <a:srgbClr val="FF0000"/>
                </a:solidFill>
              </a:rPr>
              <a:t>看法及理由。</a:t>
            </a:r>
            <a:endParaRPr lang="zh-CN" altLang="en-US" dirty="0">
              <a:solidFill>
                <a:srgbClr val="FF0000"/>
              </a:solidFill>
            </a:endParaRPr>
          </a:p>
        </p:txBody>
      </p:sp>
      <p:sp>
        <p:nvSpPr>
          <p:cNvPr id="14" name="文本框 13"/>
          <p:cNvSpPr txBox="1"/>
          <p:nvPr>
            <p:custDataLst>
              <p:tags r:id="rId1"/>
            </p:custDataLst>
          </p:nvPr>
        </p:nvSpPr>
        <p:spPr>
          <a:xfrm>
            <a:off x="5156835" y="2929255"/>
            <a:ext cx="1516380" cy="501015"/>
          </a:xfrm>
          <a:prstGeom prst="rect">
            <a:avLst/>
          </a:prstGeom>
          <a:solidFill>
            <a:srgbClr val="5B9BD5">
              <a:lumMod val="20000"/>
              <a:lumOff val="80000"/>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VS   </a:t>
            </a: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rPr>
              <a:t> </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6" name="标题 1"/>
          <p:cNvSpPr txBox="1"/>
          <p:nvPr/>
        </p:nvSpPr>
        <p:spPr>
          <a:xfrm>
            <a:off x="328753" y="202592"/>
            <a:ext cx="7769435" cy="739186"/>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细节解码</a:t>
            </a:r>
            <a:endParaRPr kumimoji="0" lang="zh-CN" altLang="en-US" sz="3600" b="0"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2133" y="-62315"/>
            <a:ext cx="6096912" cy="392928"/>
          </a:xfrm>
          <a:prstGeom prst="rect">
            <a:avLst/>
          </a:prstGeom>
          <a:noFill/>
        </p:spPr>
        <p:txBody>
          <a:bodyPr wrap="square">
            <a:spAutoFit/>
          </a:bodyPr>
          <a:lstStyle/>
          <a:p>
            <a:pPr>
              <a:lnSpc>
                <a:spcPct val="115000"/>
              </a:lnSpc>
              <a:spcAft>
                <a:spcPts val="800"/>
              </a:spcAft>
            </a:pP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易错点突破</a:t>
            </a:r>
            <a:r>
              <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细节解码</a:t>
            </a:r>
            <a:endParaRPr lang="en-US"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180693" y="626825"/>
            <a:ext cx="10136426" cy="829945"/>
          </a:xfrm>
          <a:prstGeom prst="rect">
            <a:avLst/>
          </a:prstGeom>
          <a:noFill/>
        </p:spPr>
        <p:txBody>
          <a:bodyPr wrap="square">
            <a:spAutoFit/>
          </a:bodyPr>
          <a:lstStyle/>
          <a:p>
            <a:r>
              <a:rPr lang="en-US" altLang="ja-JP" sz="2400" dirty="0">
                <a:highlight>
                  <a:srgbClr val="00FF00"/>
                </a:highlight>
              </a:rPr>
              <a:t>1.</a:t>
            </a:r>
            <a:r>
              <a:rPr lang="zh-CN" altLang="en-US" sz="2400" dirty="0">
                <a:highlight>
                  <a:srgbClr val="00FF00"/>
                </a:highlight>
              </a:rPr>
              <a:t>现象描述“假大空”</a:t>
            </a:r>
            <a:endParaRPr lang="zh-CN" altLang="en-US" sz="2400" dirty="0">
              <a:highlight>
                <a:srgbClr val="00FF00"/>
              </a:highlight>
            </a:endParaRPr>
          </a:p>
          <a:p>
            <a:r>
              <a:rPr lang="en-US" altLang="zh-CN" sz="2400" dirty="0"/>
              <a:t>5W1H </a:t>
            </a:r>
            <a:r>
              <a:rPr lang="zh-CN" altLang="en-US" sz="2400" dirty="0"/>
              <a:t>追问链（逐层逼问，直到画面浮现）</a:t>
            </a:r>
            <a:endParaRPr lang="zh-CN" altLang="en-US" sz="2400" dirty="0"/>
          </a:p>
        </p:txBody>
      </p:sp>
      <p:sp>
        <p:nvSpPr>
          <p:cNvPr id="3" name="内容占位符 2"/>
          <p:cNvSpPr txBox="1"/>
          <p:nvPr/>
        </p:nvSpPr>
        <p:spPr>
          <a:xfrm>
            <a:off x="234315" y="1690370"/>
            <a:ext cx="3364865" cy="4268470"/>
          </a:xfrm>
          <a:prstGeom prst="rect">
            <a:avLst/>
          </a:prstGeom>
          <a:solidFill>
            <a:schemeClr val="bg2"/>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135" dirty="0"/>
          </a:p>
          <a:p>
            <a:r>
              <a:rPr lang="zh-CN" altLang="en-US" b="1" dirty="0">
                <a:solidFill>
                  <a:schemeClr val="accent1">
                    <a:lumMod val="50000"/>
                  </a:schemeClr>
                </a:solidFill>
              </a:rPr>
              <a:t>金华十校联考</a:t>
            </a:r>
            <a:endParaRPr lang="en-US" altLang="zh-CN" b="1" dirty="0">
              <a:solidFill>
                <a:schemeClr val="accent1">
                  <a:lumMod val="50000"/>
                </a:schemeClr>
              </a:solidFill>
            </a:endParaRPr>
          </a:p>
          <a:p>
            <a:pPr marL="0" indent="0">
              <a:buFont typeface="Arial" panose="020B0604020202020204" pitchFamily="34" charset="0"/>
              <a:buNone/>
            </a:pPr>
            <a:r>
              <a:rPr lang="zh-CN" altLang="en-US" sz="3000" dirty="0"/>
              <a:t>你校英文报正在开展以 “</a:t>
            </a:r>
            <a:r>
              <a:rPr lang="en-US" altLang="zh-CN" sz="3000" dirty="0"/>
              <a:t>Teamwork"</a:t>
            </a:r>
            <a:r>
              <a:rPr lang="zh-CN" altLang="en-US" sz="3000" dirty="0"/>
              <a:t>为主题的征文活动。请你针对你们班学</a:t>
            </a:r>
            <a:r>
              <a:rPr lang="zh-CN" altLang="en-US" sz="3000" dirty="0">
                <a:solidFill>
                  <a:srgbClr val="FF0000"/>
                </a:solidFill>
              </a:rPr>
              <a:t>习小组合作中部分成员不出力的 “划水"</a:t>
            </a:r>
            <a:r>
              <a:rPr lang="zh-CN" altLang="en-US" sz="3000" dirty="0"/>
              <a:t>(</a:t>
            </a:r>
            <a:r>
              <a:rPr lang="en-US" altLang="zh-CN" sz="3000" dirty="0"/>
              <a:t>free-riding) </a:t>
            </a:r>
            <a:r>
              <a:rPr lang="zh-CN" altLang="en-US" sz="3000" dirty="0"/>
              <a:t>现象，写一篇短文投稿，内容包括：</a:t>
            </a:r>
            <a:endParaRPr lang="zh-CN" altLang="en-US" sz="3000" dirty="0"/>
          </a:p>
          <a:p>
            <a:pPr marL="0" indent="0">
              <a:buFont typeface="Arial" panose="020B0604020202020204" pitchFamily="34" charset="0"/>
              <a:buNone/>
            </a:pPr>
            <a:r>
              <a:rPr lang="zh-CN" altLang="en-US" sz="3000" dirty="0"/>
              <a:t>(1) 描述具体现象；</a:t>
            </a:r>
            <a:endParaRPr lang="zh-CN" altLang="en-US" sz="3000" dirty="0"/>
          </a:p>
          <a:p>
            <a:pPr marL="0" indent="0">
              <a:buFont typeface="Arial" panose="020B0604020202020204" pitchFamily="34" charset="0"/>
              <a:buNone/>
            </a:pPr>
            <a:r>
              <a:rPr lang="zh-CN" altLang="en-US" sz="3000" dirty="0"/>
              <a:t>(2) 提出你的建议。</a:t>
            </a:r>
            <a:endParaRPr lang="zh-CN" altLang="en-US" sz="3000" dirty="0"/>
          </a:p>
          <a:p>
            <a:endParaRPr lang="en-US" altLang="zh-CN" sz="3000" dirty="0"/>
          </a:p>
        </p:txBody>
      </p:sp>
      <p:sp>
        <p:nvSpPr>
          <p:cNvPr id="9" name="文本框 8"/>
          <p:cNvSpPr txBox="1"/>
          <p:nvPr/>
        </p:nvSpPr>
        <p:spPr>
          <a:xfrm>
            <a:off x="4208145" y="1456055"/>
            <a:ext cx="7849870" cy="4947285"/>
          </a:xfrm>
          <a:prstGeom prst="rect">
            <a:avLst/>
          </a:prstGeom>
          <a:solidFill>
            <a:srgbClr val="5B9BD5">
              <a:lumMod val="20000"/>
              <a:lumOff val="80000"/>
            </a:srgbClr>
          </a:solidFill>
        </p:spPr>
        <p:txBody>
          <a:bodyPr wrap="square">
            <a:noAutofit/>
          </a:bodyPr>
          <a:lstStyle/>
          <a:p>
            <a:endParaRPr lang="zh-CN" altLang="en-US" sz="1600" dirty="0">
              <a:highlight>
                <a:srgbClr val="00FFFF"/>
              </a:highlight>
            </a:endParaRPr>
          </a:p>
          <a:p>
            <a:r>
              <a:rPr lang="en-US" altLang="zh-CN" sz="1600" dirty="0"/>
              <a:t>   </a:t>
            </a:r>
            <a:r>
              <a:rPr lang="en-US" altLang="zh-CN" sz="2000" dirty="0"/>
              <a:t>Who?      → </a:t>
            </a:r>
            <a:r>
              <a:rPr lang="zh-CN" altLang="en-US" sz="2000" dirty="0"/>
              <a:t>具体哪个人/哪类人？（如“上周小组中的</a:t>
            </a:r>
            <a:r>
              <a:rPr lang="en-US" altLang="zh-CN" sz="2000" dirty="0"/>
              <a:t>A</a:t>
            </a:r>
            <a:r>
              <a:rPr lang="zh-CN" altLang="en-US" sz="2000" dirty="0"/>
              <a:t>同学”）     </a:t>
            </a:r>
            <a:endParaRPr lang="zh-CN" altLang="en-US" sz="2000" dirty="0"/>
          </a:p>
          <a:p>
            <a:r>
              <a:rPr lang="en-US" altLang="zh-CN" sz="2000" dirty="0"/>
              <a:t>  What?     → </a:t>
            </a:r>
            <a:r>
              <a:rPr lang="zh-CN" altLang="en-US" sz="2000" dirty="0"/>
              <a:t>具体做了什么/没做什么？（如“未查资料、讨论沉默”）    </a:t>
            </a:r>
            <a:endParaRPr lang="zh-CN" altLang="en-US" sz="2000" dirty="0"/>
          </a:p>
          <a:p>
            <a:r>
              <a:rPr lang="en-US" altLang="zh-CN" sz="2000" dirty="0"/>
              <a:t>   When?     → </a:t>
            </a:r>
            <a:r>
              <a:rPr lang="zh-CN" altLang="en-US" sz="2000" dirty="0"/>
              <a:t>什么时间/场合？（如“上周三下午小组讨论时”）         </a:t>
            </a:r>
            <a:endParaRPr lang="zh-CN" altLang="en-US" sz="2000" dirty="0"/>
          </a:p>
          <a:p>
            <a:r>
              <a:rPr lang="en-US" altLang="zh-CN" sz="2000" dirty="0"/>
              <a:t>   Where?    → </a:t>
            </a:r>
            <a:r>
              <a:rPr lang="zh-CN" altLang="en-US" sz="2000" dirty="0"/>
              <a:t>在哪里发生的？（如“在教室/线上讨论组”）             </a:t>
            </a:r>
            <a:endParaRPr lang="zh-CN" altLang="en-US" sz="2000" dirty="0"/>
          </a:p>
          <a:p>
            <a:r>
              <a:rPr lang="en-US" altLang="zh-CN" sz="2000" dirty="0"/>
              <a:t>   Why?      → </a:t>
            </a:r>
            <a:r>
              <a:rPr lang="zh-CN" altLang="en-US" sz="2000" dirty="0"/>
              <a:t>可能的原因是什么？（如“觉得任务与自己成绩无关”）     </a:t>
            </a:r>
            <a:endParaRPr lang="zh-CN" altLang="en-US" sz="2000" dirty="0"/>
          </a:p>
          <a:p>
            <a:r>
              <a:rPr lang="en-US" altLang="zh-CN" sz="2000" dirty="0"/>
              <a:t>   How?      → </a:t>
            </a:r>
            <a:r>
              <a:rPr lang="zh-CN" altLang="en-US" sz="2000" dirty="0"/>
              <a:t>结果怎样？影响了谁？（如“其他组员多承担2小时”）</a:t>
            </a:r>
            <a:endParaRPr lang="zh-CN" altLang="en-US" sz="2000" dirty="0"/>
          </a:p>
          <a:p>
            <a:endParaRPr lang="zh-CN" altLang="en-US" sz="2000" dirty="0"/>
          </a:p>
          <a:p>
            <a:r>
              <a:rPr lang="zh-CN" altLang="en-US" sz="2000" dirty="0"/>
              <a:t>例如：</a:t>
            </a:r>
            <a:endParaRPr lang="zh-CN" altLang="en-US" sz="2000" dirty="0"/>
          </a:p>
          <a:p>
            <a:r>
              <a:rPr lang="en-US" altLang="zh-CN" sz="2400" dirty="0">
                <a:latin typeface="Times New Roman" panose="02020603050405020304" pitchFamily="18" charset="0"/>
                <a:cs typeface="Times New Roman" panose="02020603050405020304" pitchFamily="18" charset="0"/>
              </a:rPr>
              <a:t>In last week’s group project, one member (</a:t>
            </a:r>
            <a:r>
              <a:rPr lang="en-US" altLang="zh-CN" sz="2400" dirty="0">
                <a:solidFill>
                  <a:srgbClr val="FF0000"/>
                </a:solidFill>
                <a:latin typeface="Times New Roman" panose="02020603050405020304" pitchFamily="18" charset="0"/>
                <a:cs typeface="Times New Roman" panose="02020603050405020304" pitchFamily="18" charset="0"/>
              </a:rPr>
              <a:t>Who</a:t>
            </a:r>
            <a:r>
              <a:rPr lang="en-US" altLang="zh-CN" sz="2400" dirty="0">
                <a:latin typeface="Times New Roman" panose="02020603050405020304" pitchFamily="18" charset="0"/>
                <a:cs typeface="Times New Roman" panose="02020603050405020304" pitchFamily="18" charset="0"/>
              </a:rPr>
              <a:t>) never searched for any materials (</a:t>
            </a:r>
            <a:r>
              <a:rPr lang="en-US" altLang="zh-CN" sz="2400" dirty="0">
                <a:solidFill>
                  <a:srgbClr val="FF0000"/>
                </a:solidFill>
                <a:latin typeface="Times New Roman" panose="02020603050405020304" pitchFamily="18" charset="0"/>
                <a:cs typeface="Times New Roman" panose="02020603050405020304" pitchFamily="18" charset="0"/>
              </a:rPr>
              <a:t>What</a:t>
            </a:r>
            <a:r>
              <a:rPr lang="en-US" altLang="zh-CN" sz="2400" dirty="0">
                <a:latin typeface="Times New Roman" panose="02020603050405020304" pitchFamily="18" charset="0"/>
                <a:cs typeface="Times New Roman" panose="02020603050405020304" pitchFamily="18" charset="0"/>
              </a:rPr>
              <a:t>), stayed silent throughout the discussion (</a:t>
            </a:r>
            <a:r>
              <a:rPr lang="en-US" altLang="zh-CN" sz="2400" dirty="0">
                <a:solidFill>
                  <a:srgbClr val="FF0000"/>
                </a:solidFill>
                <a:latin typeface="Times New Roman" panose="02020603050405020304" pitchFamily="18" charset="0"/>
                <a:cs typeface="Times New Roman" panose="02020603050405020304" pitchFamily="18" charset="0"/>
              </a:rPr>
              <a:t>What</a:t>
            </a:r>
            <a:r>
              <a:rPr lang="en-US" altLang="zh-CN" sz="2400" dirty="0">
                <a:latin typeface="Times New Roman" panose="02020603050405020304" pitchFamily="18" charset="0"/>
                <a:cs typeface="Times New Roman" panose="02020603050405020304" pitchFamily="18" charset="0"/>
              </a:rPr>
              <a:t>), and simply copied another student’s conclusion (</a:t>
            </a:r>
            <a:r>
              <a:rPr lang="en-US" altLang="zh-CN" sz="2400" dirty="0">
                <a:solidFill>
                  <a:srgbClr val="FF0000"/>
                </a:solidFill>
                <a:latin typeface="Times New Roman" panose="02020603050405020304" pitchFamily="18" charset="0"/>
                <a:cs typeface="Times New Roman" panose="02020603050405020304" pitchFamily="18" charset="0"/>
              </a:rPr>
              <a:t>How</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tags/tag1.xml><?xml version="1.0" encoding="utf-8"?>
<p:tagLst xmlns:p="http://schemas.openxmlformats.org/presentationml/2006/main">
  <p:tag name="KSO_WM_DIAGRAM_VIRTUALLY_FRAME" val="{&quot;height&quot;:300.2,&quot;left&quot;:219.35,&quot;top&quot;:106.3,&quot;width&quot;:419.35}"/>
</p:tagLst>
</file>

<file path=ppt/tags/tag2.xml><?xml version="1.0" encoding="utf-8"?>
<p:tagLst xmlns:p="http://schemas.openxmlformats.org/presentationml/2006/main">
  <p:tag name="KSO_WM_DIAGRAM_VIRTUALLY_FRAME" val="{&quot;height&quot;:300.2,&quot;left&quot;:219.35,&quot;top&quot;:106.3,&quot;width&quot;:419.35}"/>
</p:tagLst>
</file>

<file path=ppt/tags/tag3.xml><?xml version="1.0" encoding="utf-8"?>
<p:tagLst xmlns:p="http://schemas.openxmlformats.org/presentationml/2006/main">
  <p:tag name="KSO_WM_DIAGRAM_VIRTUALLY_FRAME" val="{&quot;height&quot;:300.2,&quot;left&quot;:219.35,&quot;top&quot;:106.3,&quot;width&quot;:419.35}"/>
</p:tagLst>
</file>

<file path=ppt/tags/tag4.xml><?xml version="1.0" encoding="utf-8"?>
<p:tagLst xmlns:p="http://schemas.openxmlformats.org/presentationml/2006/main">
  <p:tag name="KSO_WM_DIAGRAM_VIRTUALLY_FRAME" val="{&quot;height&quot;:300.2,&quot;left&quot;:219.35,&quot;top&quot;:106.3,&quot;width&quot;:419.35}"/>
</p:tagLst>
</file>

<file path=ppt/tags/tag5.xml><?xml version="1.0" encoding="utf-8"?>
<p:tagLst xmlns:p="http://schemas.openxmlformats.org/presentationml/2006/main">
  <p:tag name="KSO_WM_DIAGRAM_VIRTUALLY_FRAME" val="{&quot;height&quot;:300.2,&quot;left&quot;:219.35,&quot;top&quot;:106.3,&quot;width&quot;:419.35}"/>
</p:tagLst>
</file>

<file path=ppt/tags/tag6.xml><?xml version="1.0" encoding="utf-8"?>
<p:tagLst xmlns:p="http://schemas.openxmlformats.org/presentationml/2006/main">
  <p:tag name="KSO_WM_DIAGRAM_VIRTUALLY_FRAME" val="{&quot;height&quot;:300.2,&quot;left&quot;:219.35,&quot;top&quot;:106.3,&quot;width&quot;:419.35}"/>
</p:tagLst>
</file>

<file path=ppt/tags/tag7.xml><?xml version="1.0" encoding="utf-8"?>
<p:tagLst xmlns:p="http://schemas.openxmlformats.org/presentationml/2006/main">
  <p:tag name="KSO_WM_DIAGRAM_VIRTUALLY_FRAME" val="{&quot;height&quot;:300.2,&quot;left&quot;:219.35,&quot;top&quot;:106.3,&quot;width&quot;:419.35}"/>
</p:tagLst>
</file>

<file path=ppt/tags/tag8.xml><?xml version="1.0" encoding="utf-8"?>
<p:tagLst xmlns:p="http://schemas.openxmlformats.org/presentationml/2006/main">
  <p:tag name="KSO_WM_DIAGRAM_VIRTUALLY_FRAME" val="{&quot;height&quot;:300.2,&quot;left&quot;:219.35,&quot;top&quot;:106.3,&quot;width&quot;:419.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16872</Words>
  <Application>WPS 演示</Application>
  <PresentationFormat>宽屏</PresentationFormat>
  <Paragraphs>822</Paragraphs>
  <Slides>45</Slides>
  <Notes>4</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45</vt:i4>
      </vt:variant>
    </vt:vector>
  </HeadingPairs>
  <TitlesOfParts>
    <vt:vector size="66" baseType="lpstr">
      <vt:lpstr>Arial</vt:lpstr>
      <vt:lpstr>宋体</vt:lpstr>
      <vt:lpstr>Wingdings</vt:lpstr>
      <vt:lpstr>Lato Regular</vt:lpstr>
      <vt:lpstr>Lato Hairline</vt:lpstr>
      <vt:lpstr>Lato Light</vt:lpstr>
      <vt:lpstr>微软雅黑</vt:lpstr>
      <vt:lpstr>Calibri</vt:lpstr>
      <vt:lpstr>微软简隶书</vt:lpstr>
      <vt:lpstr>等线</vt:lpstr>
      <vt:lpstr>Times New Roman</vt:lpstr>
      <vt:lpstr>黑体</vt:lpstr>
      <vt:lpstr>Calibri Light</vt:lpstr>
      <vt:lpstr>Arial Unicode MS</vt:lpstr>
      <vt:lpstr>Segoe Print</vt:lpstr>
      <vt:lpstr>等线 Light</vt:lpstr>
      <vt:lpstr>Segoe UI</vt:lpstr>
      <vt:lpstr>quote-cjk-patch</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艳 刘</dc:creator>
  <cp:lastModifiedBy>Administrator</cp:lastModifiedBy>
  <cp:revision>81</cp:revision>
  <dcterms:created xsi:type="dcterms:W3CDTF">2025-05-05T12:01:00Z</dcterms:created>
  <dcterms:modified xsi:type="dcterms:W3CDTF">2026-06-04T02:43:20Z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7AFC1E3F8A1C4151A87DFC06FBD9F5A5_13</vt:lpwstr>
  </property>
</Properties>
</file>